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8"/>
  </p:notesMasterIdLst>
  <p:handoutMasterIdLst>
    <p:handoutMasterId r:id="rId19"/>
  </p:handoutMasterIdLst>
  <p:sldIdLst>
    <p:sldId id="256" r:id="rId6"/>
    <p:sldId id="893" r:id="rId7"/>
    <p:sldId id="896" r:id="rId8"/>
    <p:sldId id="894" r:id="rId9"/>
    <p:sldId id="897" r:id="rId10"/>
    <p:sldId id="892" r:id="rId11"/>
    <p:sldId id="886" r:id="rId12"/>
    <p:sldId id="899" r:id="rId13"/>
    <p:sldId id="901" r:id="rId14"/>
    <p:sldId id="898" r:id="rId15"/>
    <p:sldId id="900" r:id="rId16"/>
    <p:sldId id="879" r:id="rId17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11761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2352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35285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47046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558807" algn="l" defTabSz="102352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3070568" algn="l" defTabSz="102352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582330" algn="l" defTabSz="102352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4094092" algn="l" defTabSz="102352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F6813536-4A2A-4114-AC70-584D0CCB186F}">
          <p14:sldIdLst>
            <p14:sldId id="256"/>
            <p14:sldId id="893"/>
            <p14:sldId id="896"/>
            <p14:sldId id="894"/>
            <p14:sldId id="897"/>
            <p14:sldId id="892"/>
            <p14:sldId id="886"/>
            <p14:sldId id="899"/>
            <p14:sldId id="901"/>
            <p14:sldId id="898"/>
            <p14:sldId id="900"/>
          </p14:sldIdLst>
        </p14:section>
        <p14:section name="Untitled Section" id="{8DF62B9E-E28A-4E10-ACFA-36479F68DE71}">
          <p14:sldIdLst>
            <p14:sldId id="8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6C6C"/>
    <a:srgbClr val="FF9900"/>
    <a:srgbClr val="FFFFFF"/>
    <a:srgbClr val="C00000"/>
    <a:srgbClr val="FFCC99"/>
    <a:srgbClr val="0872A6"/>
    <a:srgbClr val="CC6600"/>
    <a:srgbClr val="008000"/>
    <a:srgbClr val="0066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743" autoAdjust="0"/>
    <p:restoredTop sz="99648" autoAdjust="0"/>
  </p:normalViewPr>
  <p:slideViewPr>
    <p:cSldViewPr>
      <p:cViewPr varScale="1">
        <p:scale>
          <a:sx n="77" d="100"/>
          <a:sy n="77" d="100"/>
        </p:scale>
        <p:origin x="230" y="58"/>
      </p:cViewPr>
      <p:guideLst>
        <p:guide orient="horz" pos="216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3" d="100"/>
        <a:sy n="83" d="100"/>
      </p:scale>
      <p:origin x="0" y="-976"/>
    </p:cViewPr>
  </p:sorterViewPr>
  <p:notesViewPr>
    <p:cSldViewPr>
      <p:cViewPr varScale="1">
        <p:scale>
          <a:sx n="57" d="100"/>
          <a:sy n="57" d="100"/>
        </p:scale>
        <p:origin x="3346" y="62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75" cy="4966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1" y="0"/>
            <a:ext cx="2946275" cy="4966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45241A0-8D54-49E2-960A-8064867E6FBE}" type="datetimeFigureOut">
              <a:rPr lang="en-US"/>
              <a:pPr>
                <a:defRPr/>
              </a:pPr>
              <a:t>3/2/2015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272"/>
            <a:ext cx="2946275" cy="4966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1" y="9428272"/>
            <a:ext cx="2946275" cy="4966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AD141E7-8887-432E-BDD1-9BF128B28D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89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275" cy="496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1" y="0"/>
            <a:ext cx="2946275" cy="496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384" y="4715831"/>
            <a:ext cx="5436908" cy="446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272"/>
            <a:ext cx="2946275" cy="496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1" y="9428272"/>
            <a:ext cx="2946275" cy="496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AF60FA8-7B3F-4A7C-8F0E-23C53659501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300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11761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2352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3528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47046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558807" algn="l" defTabSz="10235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70568" algn="l" defTabSz="10235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82330" algn="l" defTabSz="10235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94092" algn="l" defTabSz="10235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6339BF-1857-454F-929A-AD4F39B67476}" type="slidenum">
              <a:rPr lang="de-DE" smtClean="0"/>
              <a:pPr/>
              <a:t>1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939848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68864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1249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295400" y="1087438"/>
            <a:ext cx="7245350" cy="5435600"/>
          </a:xfrm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6339BF-1857-454F-929A-AD4F39B67476}" type="slidenum">
              <a:rPr lang="de-DE" smtClean="0">
                <a:solidFill>
                  <a:prstClr val="black"/>
                </a:solidFill>
              </a:rPr>
              <a:pPr/>
              <a:t>12</a:t>
            </a:fld>
            <a:endParaRPr lang="de-DE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597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0467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68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8923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4343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6103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6229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446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6505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76004"/>
            <a:ext cx="6478588" cy="2876003"/>
          </a:xfrm>
          <a:solidFill>
            <a:srgbClr val="0872A6"/>
          </a:solidFill>
        </p:spPr>
        <p:txBody>
          <a:bodyPr lIns="402962" tIns="201480" rIns="402962" bIns="402962"/>
          <a:lstStyle>
            <a:lvl1pPr>
              <a:lnSpc>
                <a:spcPct val="110000"/>
              </a:lnSpc>
              <a:defRPr sz="35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Gs </a:t>
            </a:r>
            <a:fld id="{88C20E53-3621-42ED-A9C5-9CBA2B2CF1F0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872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064388" y="6403337"/>
            <a:ext cx="719139" cy="306633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‹#›</a:t>
            </a:fld>
            <a:r>
              <a:rPr lang="de-DE" dirty="0" smtClean="0"/>
              <a:t>/12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1556792"/>
            <a:ext cx="8421688" cy="48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2276872"/>
            <a:ext cx="8421688" cy="336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325" y="6403337"/>
            <a:ext cx="719139" cy="306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646464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8C20E53-3621-42ED-A9C5-9CBA2B2CF1F0}" type="slidenum">
              <a:rPr lang="de-DE" smtClean="0"/>
              <a:pPr>
                <a:defRPr/>
              </a:pPr>
              <a:t>‹#›</a:t>
            </a:fld>
            <a:r>
              <a:rPr lang="de-DE" dirty="0" smtClean="0"/>
              <a:t>/12</a:t>
            </a:r>
            <a:endParaRPr lang="de-DE" dirty="0"/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358775" y="1196752"/>
            <a:ext cx="842168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102352" tIns="51176" rIns="102352" bIns="51176"/>
          <a:lstStyle/>
          <a:p>
            <a:pPr>
              <a:defRPr/>
            </a:pPr>
            <a:endParaRPr lang="en-US" dirty="0"/>
          </a:p>
        </p:txBody>
      </p:sp>
      <p:pic>
        <p:nvPicPr>
          <p:cNvPr id="4" name="Picture 2" descr="C:\Users\ahussain\Desktop\IRENA-logo-PMS307\IRENA-logo-PMS307\IRENA_PMS307-CMYK00080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3" y="188640"/>
            <a:ext cx="3024337" cy="88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9" r:id="rId1"/>
    <p:sldLayoutId id="2147484199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872A6"/>
          </a:solidFill>
          <a:latin typeface="ITC Avant Garde Gothic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5pPr>
      <a:lvl6pPr marL="511761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6pPr>
      <a:lvl7pPr marL="1023523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7pPr>
      <a:lvl8pPr marL="1535285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8pPr>
      <a:lvl9pPr marL="2047046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9pPr>
    </p:titleStyle>
    <p:bodyStyle>
      <a:lvl1pPr marL="383821" indent="-383821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831612" indent="-319851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2pPr>
      <a:lvl3pPr marL="1279403" indent="-255881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cs typeface="+mn-cs"/>
        </a:defRPr>
      </a:lvl3pPr>
      <a:lvl4pPr marL="1791165" indent="-255881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cs typeface="+mn-cs"/>
        </a:defRPr>
      </a:lvl4pPr>
      <a:lvl5pPr marL="2302926" indent="-255881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5pPr>
      <a:lvl6pPr marL="2814688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3326450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838210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4349972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761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523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285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046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8807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0568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2330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4092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12776"/>
            <a:ext cx="7524328" cy="277230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 smtClean="0">
                <a:latin typeface="Calibri" panose="020F0502020204030204" pitchFamily="34" charset="0"/>
              </a:rPr>
              <a:t>Introduction, objective and scope of the meeting</a:t>
            </a:r>
            <a:r>
              <a:rPr lang="en-US" sz="4000" dirty="0">
                <a:latin typeface="Calibri" panose="020F0502020204030204" pitchFamily="34" charset="0"/>
              </a:rPr>
              <a:t/>
            </a:r>
            <a:br>
              <a:rPr lang="en-US" sz="4000" dirty="0">
                <a:latin typeface="Calibri" panose="020F0502020204030204" pitchFamily="34" charset="0"/>
              </a:rPr>
            </a:br>
            <a:r>
              <a:rPr lang="en-US" sz="1600" dirty="0" smtClean="0">
                <a:latin typeface="Calibri" pitchFamily="34" charset="0"/>
              </a:rPr>
              <a:t/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Addressing </a:t>
            </a:r>
            <a:r>
              <a:rPr lang="en-US" sz="1600" dirty="0">
                <a:latin typeface="Calibri" pitchFamily="34" charset="0"/>
              </a:rPr>
              <a:t>variable renewables in long-term energy planning (AVRIL</a:t>
            </a:r>
            <a:r>
              <a:rPr lang="en-US" sz="1600" dirty="0" smtClean="0">
                <a:latin typeface="Calibri" pitchFamily="34" charset="0"/>
              </a:rPr>
              <a:t>)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March 2-3, 2015, Bonn, Germany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78" b="4241"/>
          <a:stretch/>
        </p:blipFill>
        <p:spPr>
          <a:xfrm>
            <a:off x="684179" y="4437112"/>
            <a:ext cx="7775642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1688" cy="700293"/>
          </a:xfrm>
        </p:spPr>
        <p:txBody>
          <a:bodyPr/>
          <a:lstStyle/>
          <a:p>
            <a:r>
              <a:rPr lang="en-US" sz="3200" dirty="0" smtClean="0">
                <a:latin typeface="Calibri" panose="020F0502020204030204" pitchFamily="34" charset="0"/>
                <a:cs typeface="Calibri" pitchFamily="34" charset="0"/>
              </a:rPr>
              <a:t>Scope of the AVRIL project</a:t>
            </a:r>
            <a:endParaRPr lang="en-US" sz="3200" dirty="0"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79" y="1448780"/>
            <a:ext cx="8352929" cy="480889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latin typeface="Calibri" panose="020F0502020204030204" pitchFamily="34" charset="0"/>
              </a:rPr>
              <a:t>Long-term planning 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>
                <a:latin typeface="Calibri" panose="020F0502020204030204" pitchFamily="34" charset="0"/>
              </a:rPr>
              <a:t>Improving planning methodologies for capacity expansion in developing countries</a:t>
            </a:r>
          </a:p>
          <a:p>
            <a:pPr>
              <a:lnSpc>
                <a:spcPct val="100000"/>
              </a:lnSpc>
            </a:pPr>
            <a:endParaRPr lang="en-US" sz="2800" b="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400" b="1" dirty="0" smtClean="0">
                <a:latin typeface="Calibri" panose="020F0502020204030204" pitchFamily="34" charset="0"/>
              </a:rPr>
              <a:t>With linkages to other IRENA projects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>
                <a:latin typeface="Calibri" panose="020F0502020204030204" pitchFamily="34" charset="0"/>
              </a:rPr>
              <a:t>Short-term planning [Grid stability assessment methodology]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>
                <a:latin typeface="Calibri" panose="020F0502020204030204" pitchFamily="34" charset="0"/>
              </a:rPr>
              <a:t>Island transition planning 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>
                <a:latin typeface="Calibri" panose="020F0502020204030204" pitchFamily="34" charset="0"/>
              </a:rPr>
              <a:t>Techno- economic assessment of technology solutions [smart grids, storage </a:t>
            </a:r>
            <a:r>
              <a:rPr lang="en-US" sz="2000" dirty="0" err="1" smtClean="0">
                <a:latin typeface="Calibri" panose="020F0502020204030204" pitchFamily="34" charset="0"/>
              </a:rPr>
              <a:t>etc</a:t>
            </a:r>
            <a:r>
              <a:rPr lang="en-US" sz="2000" dirty="0" smtClean="0">
                <a:latin typeface="Calibri" panose="020F0502020204030204" pitchFamily="34" charset="0"/>
              </a:rPr>
              <a:t>]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>
                <a:latin typeface="Calibri" panose="020F0502020204030204" pitchFamily="34" charset="0"/>
              </a:rPr>
              <a:t>Policy and regulation to support the RE integration into a power system [roadmaps, grid codes, guidelines]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>
                <a:latin typeface="Calibri" panose="020F0502020204030204" pitchFamily="34" charset="0"/>
              </a:rPr>
              <a:t>Institutional aspects of planning [governance planning]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>
                <a:latin typeface="Calibri" panose="020F0502020204030204" pitchFamily="34" charset="0"/>
              </a:rPr>
              <a:t>RE integration costs</a:t>
            </a:r>
          </a:p>
          <a:p>
            <a:pPr lvl="2">
              <a:lnSpc>
                <a:spcPct val="100000"/>
              </a:lnSpc>
            </a:pPr>
            <a:r>
              <a:rPr lang="en-US" sz="1600" dirty="0" smtClean="0">
                <a:latin typeface="Calibri" panose="020F0502020204030204" pitchFamily="34" charset="0"/>
              </a:rPr>
              <a:t>System level</a:t>
            </a:r>
          </a:p>
          <a:p>
            <a:pPr lvl="2">
              <a:lnSpc>
                <a:spcPct val="100000"/>
              </a:lnSpc>
            </a:pPr>
            <a:r>
              <a:rPr lang="en-US" sz="1600" dirty="0" smtClean="0">
                <a:latin typeface="Calibri" panose="020F0502020204030204" pitchFamily="34" charset="0"/>
              </a:rPr>
              <a:t>Component level</a:t>
            </a:r>
          </a:p>
          <a:p>
            <a:pPr lvl="2">
              <a:lnSpc>
                <a:spcPct val="100000"/>
              </a:lnSpc>
            </a:pPr>
            <a:r>
              <a:rPr lang="en-US" sz="1600" dirty="0" smtClean="0">
                <a:latin typeface="Calibri" panose="020F0502020204030204" pitchFamily="34" charset="0"/>
              </a:rPr>
              <a:t>Grid level</a:t>
            </a:r>
          </a:p>
          <a:p>
            <a:pPr lvl="1">
              <a:lnSpc>
                <a:spcPct val="100000"/>
              </a:lnSpc>
            </a:pPr>
            <a:endParaRPr lang="en-US" sz="2000" dirty="0" smtClean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10</a:t>
            </a:fld>
            <a:r>
              <a:rPr lang="de-DE" smtClean="0"/>
              <a:t>/12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919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1688" cy="700293"/>
          </a:xfrm>
        </p:spPr>
        <p:txBody>
          <a:bodyPr/>
          <a:lstStyle/>
          <a:p>
            <a:r>
              <a:rPr lang="en-US" sz="3200" dirty="0" smtClean="0">
                <a:latin typeface="Calibri" panose="020F0502020204030204" pitchFamily="34" charset="0"/>
                <a:cs typeface="Calibri" pitchFamily="34" charset="0"/>
              </a:rPr>
              <a:t>Agenda</a:t>
            </a:r>
            <a:endParaRPr lang="en-US" sz="3200" dirty="0"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79" y="1448780"/>
            <a:ext cx="8352929" cy="480889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latin typeface="Calibri" panose="020F0502020204030204" pitchFamily="34" charset="0"/>
              </a:rPr>
              <a:t>Presentations of North African perspective</a:t>
            </a:r>
          </a:p>
          <a:p>
            <a:pPr>
              <a:lnSpc>
                <a:spcPct val="100000"/>
              </a:lnSpc>
            </a:pPr>
            <a:endParaRPr lang="en-US" sz="2800" b="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b="1" dirty="0" smtClean="0">
                <a:latin typeface="Calibri" panose="020F0502020204030204" pitchFamily="34" charset="0"/>
              </a:rPr>
              <a:t>System impacts of VRE on reliability of a power system </a:t>
            </a:r>
            <a:endParaRPr lang="en-US" sz="2800" b="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b="1" dirty="0" smtClean="0">
                <a:latin typeface="Calibri" panose="020F0502020204030204" pitchFamily="34" charset="0"/>
              </a:rPr>
              <a:t>Identifying planning time horizon and relevant tools</a:t>
            </a:r>
          </a:p>
          <a:p>
            <a:pPr>
              <a:lnSpc>
                <a:spcPct val="100000"/>
              </a:lnSpc>
            </a:pPr>
            <a:r>
              <a:rPr lang="en-US" sz="2800" b="1" dirty="0" smtClean="0">
                <a:latin typeface="Calibri" panose="020F0502020204030204" pitchFamily="34" charset="0"/>
              </a:rPr>
              <a:t>How to improve the representation of RE in a capacity expansion models</a:t>
            </a:r>
          </a:p>
          <a:p>
            <a:pPr>
              <a:lnSpc>
                <a:spcPct val="100000"/>
              </a:lnSpc>
            </a:pPr>
            <a:endParaRPr lang="en-US" sz="2800" b="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b="1" dirty="0" smtClean="0">
                <a:latin typeface="Calibri" panose="020F0502020204030204" pitchFamily="34" charset="0"/>
              </a:rPr>
              <a:t>Communication of the results: Structure of the report and next steps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11</a:t>
            </a:fld>
            <a:r>
              <a:rPr lang="de-DE" smtClean="0"/>
              <a:t>/12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387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00808"/>
            <a:ext cx="7020272" cy="2880319"/>
          </a:xfrm>
          <a:solidFill>
            <a:srgbClr val="06557C"/>
          </a:solidFill>
        </p:spPr>
        <p:txBody>
          <a:bodyPr/>
          <a:lstStyle/>
          <a:p>
            <a:r>
              <a:rPr lang="en-US" sz="3200" kern="1200" spc="-100" dirty="0" smtClean="0">
                <a:latin typeface="Calibri" pitchFamily="34" charset="0"/>
                <a:cs typeface="Arial" pitchFamily="34" charset="0"/>
              </a:rPr>
              <a:t>Thank you for your attention</a:t>
            </a:r>
            <a:r>
              <a:rPr lang="en-US" sz="2800" b="0" kern="1200" spc="-100" dirty="0" smtClean="0">
                <a:latin typeface="Calibri" pitchFamily="34" charset="0"/>
                <a:cs typeface="Arial" pitchFamily="34" charset="0"/>
              </a:rPr>
              <a:t/>
            </a:r>
            <a:br>
              <a:rPr lang="en-US" sz="2800" b="0" kern="1200" spc="-100" dirty="0" smtClean="0">
                <a:latin typeface="Calibri" pitchFamily="34" charset="0"/>
                <a:cs typeface="Arial" pitchFamily="34" charset="0"/>
              </a:rPr>
            </a:br>
            <a:r>
              <a:rPr lang="en-US" sz="2800" b="0" kern="1200" spc="-100" dirty="0">
                <a:latin typeface="Calibri" pitchFamily="34" charset="0"/>
                <a:cs typeface="Arial" pitchFamily="34" charset="0"/>
              </a:rPr>
              <a:t/>
            </a:r>
            <a:br>
              <a:rPr lang="en-US" sz="2800" b="0" kern="1200" spc="-100" dirty="0">
                <a:latin typeface="Calibri" pitchFamily="34" charset="0"/>
                <a:cs typeface="Arial" pitchFamily="34" charset="0"/>
              </a:rPr>
            </a:br>
            <a:r>
              <a:rPr lang="en-US" sz="2000" b="0" kern="1200" spc="-100" dirty="0" smtClean="0">
                <a:latin typeface="Calibri" pitchFamily="34" charset="0"/>
                <a:cs typeface="Arial" pitchFamily="34" charset="0"/>
              </a:rPr>
              <a:t>Asami Miketa</a:t>
            </a:r>
            <a:r>
              <a:rPr lang="en-US" sz="2000" b="0" kern="1200" spc="-100" dirty="0">
                <a:latin typeface="Calibri" pitchFamily="34" charset="0"/>
                <a:cs typeface="Arial" pitchFamily="34" charset="0"/>
              </a:rPr>
              <a:t/>
            </a:r>
            <a:br>
              <a:rPr lang="en-US" sz="2000" b="0" kern="1200" spc="-100" dirty="0">
                <a:latin typeface="Calibri" pitchFamily="34" charset="0"/>
                <a:cs typeface="Arial" pitchFamily="34" charset="0"/>
              </a:rPr>
            </a:br>
            <a:r>
              <a:rPr lang="en-US" sz="2000" b="0" kern="1200" spc="-100" dirty="0" smtClean="0">
                <a:latin typeface="Calibri" pitchFamily="34" charset="0"/>
                <a:cs typeface="Arial" pitchFamily="34" charset="0"/>
              </a:rPr>
              <a:t>amiketa@irena.org</a:t>
            </a:r>
            <a:r>
              <a:rPr lang="en-US" sz="2000" b="0" kern="1200" spc="-100" dirty="0">
                <a:latin typeface="Calibri" pitchFamily="34" charset="0"/>
                <a:cs typeface="Arial" pitchFamily="34" charset="0"/>
              </a:rPr>
              <a:t/>
            </a:r>
            <a:br>
              <a:rPr lang="en-US" sz="2000" b="0" kern="1200" spc="-100" dirty="0">
                <a:latin typeface="Calibri" pitchFamily="34" charset="0"/>
                <a:cs typeface="Arial" pitchFamily="34" charset="0"/>
              </a:rPr>
            </a:br>
            <a:r>
              <a:rPr lang="en-US" sz="2000" b="0" kern="1200" spc="-100" dirty="0">
                <a:latin typeface="Calibri" pitchFamily="34" charset="0"/>
                <a:cs typeface="Arial" pitchFamily="34" charset="0"/>
              </a:rPr>
              <a:t>www.irena.org</a:t>
            </a:r>
            <a:endParaRPr lang="en-US" sz="2000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86979" y="4977172"/>
            <a:ext cx="8352929" cy="1280501"/>
          </a:xfrm>
          <a:prstGeom prst="rect">
            <a:avLst/>
          </a:prstGeom>
        </p:spPr>
        <p:txBody>
          <a:bodyPr/>
          <a:lstStyle>
            <a:lvl1pPr marL="383821" indent="-383821" algn="l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31612" indent="-319851" algn="l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1279403" indent="-255881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cs typeface="+mn-cs"/>
              </a:defRPr>
            </a:lvl3pPr>
            <a:lvl4pPr marL="1791165" indent="-255881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4pPr>
            <a:lvl5pPr marL="2302926" indent="-255881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5pPr>
            <a:lvl6pPr marL="2814688" indent="-255881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3326450" indent="-255881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838210" indent="-255881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4349972" indent="-255881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2800" b="1" kern="0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sz="2800" b="1" kern="0" dirty="0" smtClean="0">
                <a:latin typeface="Calibri" panose="020F0502020204030204" pitchFamily="34" charset="0"/>
              </a:rPr>
              <a:t>Let’s move to the self introduction of the participants</a:t>
            </a:r>
            <a:endParaRPr lang="en-US" sz="2800" b="1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55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1688" cy="700293"/>
          </a:xfrm>
        </p:spPr>
        <p:txBody>
          <a:bodyPr/>
          <a:lstStyle/>
          <a:p>
            <a:r>
              <a:rPr lang="en-US" sz="3200" dirty="0" smtClean="0">
                <a:latin typeface="Calibri" panose="020F0502020204030204" pitchFamily="34" charset="0"/>
                <a:cs typeface="Calibri" pitchFamily="34" charset="0"/>
              </a:rPr>
              <a:t>Planning for Global Energy </a:t>
            </a:r>
            <a:br>
              <a:rPr lang="en-US" sz="3200" dirty="0" smtClean="0">
                <a:latin typeface="Calibri" panose="020F0502020204030204" pitchFamily="34" charset="0"/>
                <a:cs typeface="Calibri" pitchFamily="34" charset="0"/>
              </a:rPr>
            </a:br>
            <a:r>
              <a:rPr lang="en-US" sz="3200" dirty="0" smtClean="0">
                <a:latin typeface="Calibri" panose="020F0502020204030204" pitchFamily="34" charset="0"/>
                <a:cs typeface="Calibri" pitchFamily="34" charset="0"/>
              </a:rPr>
              <a:t>Transition</a:t>
            </a:r>
            <a:endParaRPr lang="en-US" sz="3600" dirty="0"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79" y="1556792"/>
            <a:ext cx="8352929" cy="470088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latin typeface="Calibri" panose="020F0502020204030204" pitchFamily="34" charset="0"/>
              </a:rPr>
              <a:t>General concerns on the impacts of RE deployment on reliability of power supply</a:t>
            </a:r>
          </a:p>
          <a:p>
            <a:pPr>
              <a:lnSpc>
                <a:spcPct val="100000"/>
              </a:lnSpc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b="1" dirty="0" smtClean="0">
                <a:latin typeface="Calibri" panose="020F0502020204030204" pitchFamily="34" charset="0"/>
              </a:rPr>
              <a:t>Strong concerns in countries that are to introduce/scale up RE deployment </a:t>
            </a:r>
          </a:p>
          <a:p>
            <a:pPr>
              <a:lnSpc>
                <a:spcPct val="100000"/>
              </a:lnSpc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b="1" dirty="0" smtClean="0">
                <a:latin typeface="Calibri" panose="020F0502020204030204" pitchFamily="34" charset="0"/>
              </a:rPr>
              <a:t>How can we address their concerns at planning stage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Policy and regulation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latin typeface="Calibri" panose="020F0502020204030204" pitchFamily="34" charset="0"/>
              </a:rPr>
              <a:t>S</a:t>
            </a:r>
            <a:r>
              <a:rPr lang="en-US" sz="2800" dirty="0" smtClean="0">
                <a:latin typeface="Calibri" panose="020F0502020204030204" pitchFamily="34" charset="0"/>
              </a:rPr>
              <a:t>hort-term infrastructure planning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Long-term infrastructure planning </a:t>
            </a:r>
            <a:endParaRPr lang="en-US" sz="280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2800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2800" b="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2800" b="1" dirty="0" smtClean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2</a:t>
            </a:fld>
            <a:r>
              <a:rPr lang="de-DE" smtClean="0"/>
              <a:t>/12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768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1688" cy="700293"/>
          </a:xfrm>
        </p:spPr>
        <p:txBody>
          <a:bodyPr/>
          <a:lstStyle/>
          <a:p>
            <a:r>
              <a:rPr lang="en-US" sz="3200" dirty="0" smtClean="0">
                <a:latin typeface="Calibri" panose="020F0502020204030204" pitchFamily="34" charset="0"/>
                <a:cs typeface="Calibri" pitchFamily="34" charset="0"/>
              </a:rPr>
              <a:t>Queries from MS (1)</a:t>
            </a:r>
            <a:endParaRPr lang="en-US" sz="3600" dirty="0"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79" y="1340768"/>
            <a:ext cx="8352929" cy="491690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How do we assess how much variable RE can we accommodate in the system. And how this is linked with the long-term target? </a:t>
            </a:r>
            <a:endParaRPr lang="en-US" sz="1800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Our planning model is suited for a system with hydro and thermal technologies, but we don’t know how to incorporate intermittency of RE</a:t>
            </a:r>
          </a:p>
          <a:p>
            <a:pPr>
              <a:lnSpc>
                <a:spcPct val="10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We want a new tool that can help us evaluate the best mix of wind and solar</a:t>
            </a:r>
          </a:p>
          <a:p>
            <a:pPr>
              <a:lnSpc>
                <a:spcPct val="10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We want to upgrade our planning models to incorporate better the intermittency</a:t>
            </a:r>
          </a:p>
          <a:p>
            <a:pPr>
              <a:lnSpc>
                <a:spcPct val="10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How do we make a long-term plan that is robust against yearly variation of hydro output</a:t>
            </a:r>
          </a:p>
          <a:p>
            <a:pPr>
              <a:lnSpc>
                <a:spcPct val="100000"/>
              </a:lnSpc>
            </a:pPr>
            <a:endParaRPr lang="en-US" sz="2800" b="1" dirty="0" smtClean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3</a:t>
            </a:fld>
            <a:r>
              <a:rPr lang="de-DE" smtClean="0"/>
              <a:t>/12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321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1688" cy="700293"/>
          </a:xfrm>
        </p:spPr>
        <p:txBody>
          <a:bodyPr/>
          <a:lstStyle/>
          <a:p>
            <a:r>
              <a:rPr lang="en-US" sz="3200" dirty="0" smtClean="0">
                <a:latin typeface="Calibri" panose="020F0502020204030204" pitchFamily="34" charset="0"/>
                <a:cs typeface="Calibri" pitchFamily="34" charset="0"/>
              </a:rPr>
              <a:t>Queries from MS (2)</a:t>
            </a:r>
            <a:endParaRPr lang="en-US" sz="3600" dirty="0"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79" y="1340768"/>
            <a:ext cx="8352929" cy="491690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We want IRENA to analyze how the regional integration helps RE deployment</a:t>
            </a:r>
          </a:p>
          <a:p>
            <a:pPr>
              <a:lnSpc>
                <a:spcPct val="10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We want IRENA to help writing TOR for our planning model upgrade </a:t>
            </a:r>
          </a:p>
          <a:p>
            <a:pPr>
              <a:lnSpc>
                <a:spcPct val="10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We want IRENA to help building capacity on better long-term planning with RE</a:t>
            </a:r>
          </a:p>
          <a:p>
            <a:pPr>
              <a:lnSpc>
                <a:spcPct val="100000"/>
              </a:lnSpc>
            </a:pPr>
            <a:endParaRPr lang="en-US" sz="280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IRENA also wants to improve our own SPLAT models 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MESSAGE-based power sector expansion models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Modelled each African county as a single node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Set up for five African regional power pool </a:t>
            </a:r>
          </a:p>
          <a:p>
            <a:pPr>
              <a:lnSpc>
                <a:spcPct val="100000"/>
              </a:lnSpc>
            </a:pPr>
            <a:endParaRPr lang="en-US" sz="2800" b="1" dirty="0" smtClean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4</a:t>
            </a:fld>
            <a:r>
              <a:rPr lang="de-DE" smtClean="0"/>
              <a:t>/12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99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1688" cy="700293"/>
          </a:xfrm>
        </p:spPr>
        <p:txBody>
          <a:bodyPr/>
          <a:lstStyle/>
          <a:p>
            <a:r>
              <a:rPr lang="en-US" sz="3200" dirty="0" smtClean="0">
                <a:latin typeface="Calibri" panose="020F0502020204030204" pitchFamily="34" charset="0"/>
                <a:cs typeface="Calibri" pitchFamily="34" charset="0"/>
              </a:rPr>
              <a:t>Responding to MS queries</a:t>
            </a:r>
            <a:endParaRPr lang="en-US" sz="3600" dirty="0"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79" y="1340768"/>
            <a:ext cx="8352929" cy="491690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Synthesize and communicate various practices on how to represent RE in the long-term energy planning modelling tools suited for deployment in developing countries 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Growing number of research papers on this topic mainly in the context of: </a:t>
            </a:r>
          </a:p>
          <a:p>
            <a:pPr lvl="2">
              <a:lnSpc>
                <a:spcPct val="100000"/>
              </a:lnSpc>
            </a:pPr>
            <a:r>
              <a:rPr lang="en-US" sz="2400" dirty="0" smtClean="0">
                <a:latin typeface="Calibri" panose="020F0502020204030204" pitchFamily="34" charset="0"/>
              </a:rPr>
              <a:t>Academic researches</a:t>
            </a:r>
          </a:p>
          <a:p>
            <a:pPr lvl="2">
              <a:lnSpc>
                <a:spcPct val="100000"/>
              </a:lnSpc>
            </a:pPr>
            <a:r>
              <a:rPr lang="en-US" sz="2400" dirty="0" smtClean="0">
                <a:latin typeface="Calibri" panose="020F0502020204030204" pitchFamily="34" charset="0"/>
              </a:rPr>
              <a:t>European context</a:t>
            </a:r>
          </a:p>
          <a:p>
            <a:pPr lvl="2">
              <a:lnSpc>
                <a:spcPct val="100000"/>
              </a:lnSpc>
            </a:pPr>
            <a:endParaRPr lang="en-US" sz="2400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b="1" dirty="0" smtClean="0">
                <a:latin typeface="Calibri" panose="020F0502020204030204" pitchFamily="34" charset="0"/>
              </a:rPr>
              <a:t>1</a:t>
            </a:r>
            <a:r>
              <a:rPr lang="en-US" sz="2800" b="1" baseline="30000" dirty="0" smtClean="0">
                <a:latin typeface="Calibri" panose="020F0502020204030204" pitchFamily="34" charset="0"/>
              </a:rPr>
              <a:t>st</a:t>
            </a:r>
            <a:r>
              <a:rPr lang="en-US" sz="2800" b="1" dirty="0" smtClean="0">
                <a:latin typeface="Calibri" panose="020F0502020204030204" pitchFamily="34" charset="0"/>
              </a:rPr>
              <a:t> Phase of AVRIL project: publication of a report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based on inputs from academicians</a:t>
            </a:r>
          </a:p>
          <a:p>
            <a:pPr lvl="1">
              <a:lnSpc>
                <a:spcPct val="100000"/>
              </a:lnSpc>
            </a:pPr>
            <a:endParaRPr lang="en-US" sz="2800" dirty="0" smtClean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5</a:t>
            </a:fld>
            <a:r>
              <a:rPr lang="de-DE" smtClean="0"/>
              <a:t>/12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77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1688" cy="700293"/>
          </a:xfrm>
        </p:spPr>
        <p:txBody>
          <a:bodyPr/>
          <a:lstStyle/>
          <a:p>
            <a:r>
              <a:rPr lang="en-US" sz="3600" dirty="0" smtClean="0">
                <a:latin typeface="Calibri" panose="020F0502020204030204" pitchFamily="34" charset="0"/>
                <a:cs typeface="Calibri" pitchFamily="34" charset="0"/>
              </a:rPr>
              <a:t>AVRIL rationale</a:t>
            </a:r>
            <a:endParaRPr lang="en-US" sz="3600" dirty="0"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79" y="1556792"/>
            <a:ext cx="8352929" cy="470088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latin typeface="Calibri" panose="020F0502020204030204" pitchFamily="34" charset="0"/>
              </a:rPr>
              <a:t>Viability of long-term RE targets </a:t>
            </a:r>
          </a:p>
          <a:p>
            <a:pPr lvl="1">
              <a:lnSpc>
                <a:spcPct val="100000"/>
              </a:lnSpc>
            </a:pPr>
            <a:r>
              <a:rPr lang="en-US" sz="2800" b="1" dirty="0" smtClean="0">
                <a:latin typeface="Calibri" panose="020F0502020204030204" pitchFamily="34" charset="0"/>
              </a:rPr>
              <a:t>Challenged by system operators and policy makers on the ground of system reliability</a:t>
            </a:r>
          </a:p>
          <a:p>
            <a:pPr lvl="1">
              <a:lnSpc>
                <a:spcPct val="100000"/>
              </a:lnSpc>
            </a:pPr>
            <a:endParaRPr lang="en-US" sz="2800" b="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b="1" dirty="0" err="1" smtClean="0">
                <a:latin typeface="Calibri" panose="020F0502020204030204" pitchFamily="34" charset="0"/>
              </a:rPr>
              <a:t>Interlinkages</a:t>
            </a:r>
            <a:r>
              <a:rPr lang="en-US" sz="2800" b="1" dirty="0" smtClean="0">
                <a:latin typeface="Calibri" panose="020F0502020204030204" pitchFamily="34" charset="0"/>
              </a:rPr>
              <a:t> with grid planning</a:t>
            </a:r>
          </a:p>
          <a:p>
            <a:pPr>
              <a:lnSpc>
                <a:spcPct val="100000"/>
              </a:lnSpc>
            </a:pPr>
            <a:endParaRPr lang="en-US" sz="2800" b="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b="1" dirty="0" smtClean="0">
                <a:latin typeface="Calibri" panose="020F0502020204030204" pitchFamily="34" charset="0"/>
              </a:rPr>
              <a:t>Different languages: policy maker, system operator, and energy </a:t>
            </a:r>
            <a:r>
              <a:rPr lang="en-US" sz="2800" b="1" dirty="0" err="1" smtClean="0">
                <a:latin typeface="Calibri" panose="020F0502020204030204" pitchFamily="34" charset="0"/>
              </a:rPr>
              <a:t>modeller</a:t>
            </a:r>
            <a:endParaRPr lang="en-US" sz="2800" b="1" dirty="0" smtClean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6</a:t>
            </a:fld>
            <a:r>
              <a:rPr lang="de-DE" smtClean="0"/>
              <a:t>/12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58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1688" cy="700293"/>
          </a:xfrm>
        </p:spPr>
        <p:txBody>
          <a:bodyPr/>
          <a:lstStyle/>
          <a:p>
            <a:r>
              <a:rPr lang="en-US" sz="3200" dirty="0" smtClean="0">
                <a:latin typeface="Calibri" panose="020F0502020204030204" pitchFamily="34" charset="0"/>
                <a:cs typeface="Calibri" pitchFamily="34" charset="0"/>
              </a:rPr>
              <a:t>Objective of the AVRIL report</a:t>
            </a:r>
            <a:endParaRPr lang="en-US" sz="3200" dirty="0"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79" y="1556792"/>
            <a:ext cx="8352929" cy="4700881"/>
          </a:xfrm>
        </p:spPr>
        <p:txBody>
          <a:bodyPr/>
          <a:lstStyle/>
          <a:p>
            <a:pPr marL="63970" indent="0">
              <a:lnSpc>
                <a:spcPct val="100000"/>
              </a:lnSpc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In the context of developing countries;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b="1" dirty="0" smtClean="0">
                <a:latin typeface="Calibri" panose="020F0502020204030204" pitchFamily="34" charset="0"/>
              </a:rPr>
              <a:t>Assess impacts of VRE relevant for long term policy making</a:t>
            </a:r>
            <a:br>
              <a:rPr lang="en-US" sz="2800" b="1" dirty="0" smtClean="0">
                <a:latin typeface="Calibri" panose="020F0502020204030204" pitchFamily="34" charset="0"/>
              </a:rPr>
            </a:br>
            <a:endParaRPr lang="en-US" sz="2800" b="1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b="1" dirty="0" smtClean="0">
                <a:latin typeface="Calibri" panose="020F0502020204030204" pitchFamily="34" charset="0"/>
              </a:rPr>
              <a:t>Identify pillars  of a robust long-term planning methodology </a:t>
            </a:r>
          </a:p>
          <a:p>
            <a:pPr>
              <a:lnSpc>
                <a:spcPct val="100000"/>
              </a:lnSpc>
            </a:pPr>
            <a:endParaRPr lang="en-US" sz="2800" b="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b="1" dirty="0" smtClean="0">
                <a:latin typeface="Calibri" panose="020F0502020204030204" pitchFamily="34" charset="0"/>
              </a:rPr>
              <a:t>Bridge inter-stakeholder knowledge gaps </a:t>
            </a:r>
          </a:p>
          <a:p>
            <a:pPr>
              <a:lnSpc>
                <a:spcPct val="100000"/>
              </a:lnSpc>
            </a:pPr>
            <a:endParaRPr lang="en-US" sz="2800" b="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b="1" dirty="0" smtClean="0">
                <a:latin typeface="Calibri" panose="020F0502020204030204" pitchFamily="34" charset="0"/>
              </a:rPr>
              <a:t>Special chapter on island system</a:t>
            </a:r>
          </a:p>
          <a:p>
            <a:pPr>
              <a:lnSpc>
                <a:spcPct val="100000"/>
              </a:lnSpc>
            </a:pPr>
            <a:endParaRPr lang="en-US" sz="2800" b="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2800" b="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2800" b="1" dirty="0" smtClean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7</a:t>
            </a:fld>
            <a:r>
              <a:rPr lang="de-DE" smtClean="0"/>
              <a:t>/12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148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1688" cy="700293"/>
          </a:xfrm>
        </p:spPr>
        <p:txBody>
          <a:bodyPr/>
          <a:lstStyle/>
          <a:p>
            <a:r>
              <a:rPr lang="en-US" sz="3200" dirty="0" smtClean="0">
                <a:latin typeface="Calibri" panose="020F0502020204030204" pitchFamily="34" charset="0"/>
                <a:cs typeface="Calibri" pitchFamily="34" charset="0"/>
              </a:rPr>
              <a:t>Scope of this meeting</a:t>
            </a:r>
            <a:endParaRPr lang="en-US" sz="3200" dirty="0"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79" y="1448780"/>
            <a:ext cx="8352929" cy="480889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latin typeface="Calibri" panose="020F0502020204030204" pitchFamily="34" charset="0"/>
              </a:rPr>
              <a:t>We have done our homework: Inputs received so far have been synthesized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>
                <a:latin typeface="Calibri" panose="020F0502020204030204" pitchFamily="34" charset="0"/>
              </a:rPr>
              <a:t>MS requests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>
                <a:latin typeface="Calibri" panose="020F0502020204030204" pitchFamily="34" charset="0"/>
              </a:rPr>
              <a:t>Literature review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>
                <a:latin typeface="Calibri" panose="020F0502020204030204" pitchFamily="34" charset="0"/>
              </a:rPr>
              <a:t>IEW special session in June 2014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>
                <a:latin typeface="Calibri" panose="020F0502020204030204" pitchFamily="34" charset="0"/>
              </a:rPr>
              <a:t>Experts interviews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800" b="1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latin typeface="Calibri" panose="020F0502020204030204" pitchFamily="34" charset="0"/>
              </a:rPr>
              <a:t>We present our synthesis </a:t>
            </a:r>
            <a:endParaRPr lang="en-US" sz="2800" b="1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b="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latin typeface="Calibri" panose="020F0502020204030204" pitchFamily="34" charset="0"/>
              </a:rPr>
              <a:t>We would like to discuss </a:t>
            </a:r>
            <a:r>
              <a:rPr lang="en-US" sz="2800" b="1" dirty="0" smtClean="0">
                <a:latin typeface="Calibri" panose="020F0502020204030204" pitchFamily="34" charset="0"/>
              </a:rPr>
              <a:t>our synthesis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>
                <a:latin typeface="Calibri" panose="020F0502020204030204" pitchFamily="34" charset="0"/>
              </a:rPr>
              <a:t>Identify areas of improvement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>
                <a:latin typeface="Calibri" panose="020F0502020204030204" pitchFamily="34" charset="0"/>
              </a:rPr>
              <a:t>Discuss how to improve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>
                <a:latin typeface="Calibri" panose="020F0502020204030204" pitchFamily="34" charset="0"/>
              </a:rPr>
              <a:t>Identify communication gap</a:t>
            </a:r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8</a:t>
            </a:fld>
            <a:r>
              <a:rPr lang="de-DE" smtClean="0"/>
              <a:t>/12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704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1688" cy="700293"/>
          </a:xfrm>
        </p:spPr>
        <p:txBody>
          <a:bodyPr/>
          <a:lstStyle/>
          <a:p>
            <a:r>
              <a:rPr lang="en-US" sz="3200" dirty="0" smtClean="0">
                <a:latin typeface="Calibri" panose="020F0502020204030204" pitchFamily="34" charset="0"/>
                <a:cs typeface="Calibri" pitchFamily="34" charset="0"/>
              </a:rPr>
              <a:t>Format of this meeting</a:t>
            </a:r>
            <a:endParaRPr lang="en-US" sz="3200" dirty="0"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79" y="1448780"/>
            <a:ext cx="8352929" cy="4808893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Discussion oriented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Short input presentations followed by discussions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Active participation to discussion is encouraged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800" b="1" dirty="0"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Keep the perspective of emerging/developing countries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for this meeting keep the North African perspective</a:t>
            </a:r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Scope of this phase of the AVRIL project is relatively fixed to avoid the duplication of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9</a:t>
            </a:fld>
            <a:r>
              <a:rPr lang="de-DE" smtClean="0"/>
              <a:t>/12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13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03E42DA0CC9E41AE51D3E789C1BD78" ma:contentTypeVersion="2" ma:contentTypeDescription="Create a new document." ma:contentTypeScope="" ma:versionID="92f25c4f92432b440149d538d9ecade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37F8FF-F18C-4495-B330-1FB3308648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32628D9-ADE5-430F-9953-058661C9F55F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56345E26-BAC9-47CC-AC35-2632352A3B5B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636805F6-CB52-4FF6-A634-180897EA4C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23716</TotalTime>
  <Words>613</Words>
  <Application>Microsoft Office PowerPoint</Application>
  <PresentationFormat>On-screen Show (4:3)</PresentationFormat>
  <Paragraphs>121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ITC Avant Garde Gothic</vt:lpstr>
      <vt:lpstr>Arial</vt:lpstr>
      <vt:lpstr>Calibri</vt:lpstr>
      <vt:lpstr>Wingdings</vt:lpstr>
      <vt:lpstr>Standarddesign</vt:lpstr>
      <vt:lpstr>Introduction, objective and scope of the meeting  Addressing variable renewables in long-term energy planning (AVRIL) March 2-3, 2015, Bonn, Germany</vt:lpstr>
      <vt:lpstr>Planning for Global Energy  Transition</vt:lpstr>
      <vt:lpstr>Queries from MS (1)</vt:lpstr>
      <vt:lpstr>Queries from MS (2)</vt:lpstr>
      <vt:lpstr>Responding to MS queries</vt:lpstr>
      <vt:lpstr>AVRIL rationale</vt:lpstr>
      <vt:lpstr>Objective of the AVRIL report</vt:lpstr>
      <vt:lpstr>Scope of this meeting</vt:lpstr>
      <vt:lpstr>Format of this meeting</vt:lpstr>
      <vt:lpstr>Scope of the AVRIL project</vt:lpstr>
      <vt:lpstr>Agenda</vt:lpstr>
      <vt:lpstr>Thank you for your attention  Asami Miketa amiketa@irena.org www.irena.org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Office</dc:creator>
  <cp:lastModifiedBy>Asami Miketa</cp:lastModifiedBy>
  <cp:revision>2885</cp:revision>
  <cp:lastPrinted>2014-04-01T08:16:02Z</cp:lastPrinted>
  <dcterms:created xsi:type="dcterms:W3CDTF">2010-01-06T11:15:24Z</dcterms:created>
  <dcterms:modified xsi:type="dcterms:W3CDTF">2015-03-02T07:21:03Z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0x010100C603E42DA0CC9E41AE51D3E789C1BD78</vt:lpwstr>
  </property>
</Properties>
</file>