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15"/>
  </p:notesMasterIdLst>
  <p:sldIdLst>
    <p:sldId id="256" r:id="rId2"/>
    <p:sldId id="275" r:id="rId3"/>
    <p:sldId id="277" r:id="rId4"/>
    <p:sldId id="289" r:id="rId5"/>
    <p:sldId id="295" r:id="rId6"/>
    <p:sldId id="290" r:id="rId7"/>
    <p:sldId id="291" r:id="rId8"/>
    <p:sldId id="294" r:id="rId9"/>
    <p:sldId id="296" r:id="rId10"/>
    <p:sldId id="299" r:id="rId11"/>
    <p:sldId id="283" r:id="rId12"/>
    <p:sldId id="287" r:id="rId13"/>
    <p:sldId id="286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83D98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672" autoAdjust="0"/>
    <p:restoredTop sz="94004" autoAdjust="0"/>
  </p:normalViewPr>
  <p:slideViewPr>
    <p:cSldViewPr>
      <p:cViewPr>
        <p:scale>
          <a:sx n="66" d="100"/>
          <a:sy n="66" d="100"/>
        </p:scale>
        <p:origin x="-6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2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Administrateur\Bureau\Plan%20solaire%20Tunisie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>
        <c:manualLayout>
          <c:layoutTarget val="inner"/>
          <c:xMode val="edge"/>
          <c:yMode val="edge"/>
          <c:x val="0"/>
          <c:y val="1.4950974062663045E-2"/>
          <c:w val="1"/>
          <c:h val="0.96207030239309654"/>
        </c:manualLayout>
      </c:layout>
      <c:ofPieChart>
        <c:ofPieType val="bar"/>
        <c:varyColors val="1"/>
        <c:ser>
          <c:idx val="0"/>
          <c:order val="0"/>
          <c:explosion val="10"/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tx1"/>
                        </a:solidFill>
                        <a:latin typeface="+mn-lt"/>
                      </a:rPr>
                      <a:t>15% WIND</a:t>
                    </a:r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tx1"/>
                        </a:solidFill>
                        <a:latin typeface="+mn-lt"/>
                      </a:rPr>
                      <a:t>10% PV</a:t>
                    </a:r>
                  </a:p>
                </c:rich>
              </c:tx>
              <c:dLblPos val="ctr"/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>
                        <a:solidFill>
                          <a:schemeClr val="tx1"/>
                        </a:solidFill>
                        <a:latin typeface="+mn-lt"/>
                      </a:rPr>
                      <a:t>5% CSP</a:t>
                    </a:r>
                  </a:p>
                </c:rich>
              </c:tx>
              <c:dLblPos val="ctr"/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 dirty="0">
                        <a:solidFill>
                          <a:schemeClr val="tx1"/>
                        </a:solidFill>
                        <a:latin typeface="+mn-lt"/>
                      </a:rPr>
                      <a:t>3</a:t>
                    </a:r>
                    <a:r>
                      <a:rPr lang="en-US" sz="2000" dirty="0">
                        <a:latin typeface="+mn-lt"/>
                      </a:rPr>
                      <a:t>0</a:t>
                    </a:r>
                    <a:r>
                      <a:rPr lang="en-US" sz="2000" dirty="0" smtClean="0">
                        <a:latin typeface="+mn-lt"/>
                      </a:rPr>
                      <a:t>% RES</a:t>
                    </a:r>
                    <a:endParaRPr lang="en-US" sz="2000" dirty="0">
                      <a:latin typeface="+mn-lt"/>
                    </a:endParaRPr>
                  </a:p>
                </c:rich>
              </c:tx>
              <c:dLblPos val="ctr"/>
              <c:showVal val="1"/>
            </c:dLbl>
            <c:dLbl>
              <c:idx val="5"/>
              <c:layout>
                <c:manualLayout>
                  <c:x val="-2.0480404714298878E-2"/>
                  <c:y val="-7.9381044971024176E-2"/>
                </c:manualLayout>
              </c:layout>
              <c:tx>
                <c:rich>
                  <a:bodyPr/>
                  <a:lstStyle/>
                  <a:p>
                    <a:r>
                      <a:rPr lang="en-US" sz="2000">
                        <a:solidFill>
                          <a:schemeClr val="tx1"/>
                        </a:solidFill>
                        <a:latin typeface="+mn-lt"/>
                      </a:rPr>
                      <a:t>S</a:t>
                    </a:r>
                    <a:r>
                      <a:rPr lang="en-US"/>
                      <a:t>TEG             2918 MW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+mn-lt"/>
                    <a:cs typeface="Times New Roman" pitchFamily="18" charset="0"/>
                  </a:defRPr>
                </a:pPr>
                <a:endParaRPr lang="fr-FR"/>
              </a:p>
            </c:txPr>
            <c:dLblPos val="ctr"/>
            <c:showVal val="1"/>
          </c:dLbls>
          <c:cat>
            <c:strRef>
              <c:f>'[Puissance du parc de production sans et avec externalités1VF ya dhouha.xlsx]Puissance developpable en 2010'!$E$5:$I$5</c:f>
              <c:strCache>
                <c:ptCount val="5"/>
                <c:pt idx="0">
                  <c:v>IPP</c:v>
                </c:pt>
                <c:pt idx="1">
                  <c:v>ÉNERGIES RENOUVELABLES</c:v>
                </c:pt>
                <c:pt idx="2">
                  <c:v>CYCLES COMBINÉS</c:v>
                </c:pt>
                <c:pt idx="3">
                  <c:v>TURBINES À GAZ</c:v>
                </c:pt>
                <c:pt idx="4">
                  <c:v>TURBINES À VAPEUR</c:v>
                </c:pt>
              </c:strCache>
            </c:strRef>
          </c:cat>
          <c:val>
            <c:numRef>
              <c:f>Feuil1!$C$6:$F$6</c:f>
              <c:numCache>
                <c:formatCode>0%</c:formatCode>
                <c:ptCount val="4"/>
                <c:pt idx="0">
                  <c:v>0.70000000000000062</c:v>
                </c:pt>
                <c:pt idx="1">
                  <c:v>0.15000000000000024</c:v>
                </c:pt>
                <c:pt idx="2">
                  <c:v>0.1</c:v>
                </c:pt>
                <c:pt idx="3">
                  <c:v>5.0000000000000107E-2</c:v>
                </c:pt>
              </c:numCache>
            </c:numRef>
          </c:val>
        </c:ser>
        <c:dLbls>
          <c:showVal val="1"/>
        </c:dLbls>
        <c:gapWidth val="72"/>
        <c:splitType val="pos"/>
        <c:splitPos val="3"/>
        <c:secondPieSize val="97"/>
        <c:serLines/>
      </c:ofPieChart>
    </c:plotArea>
    <c:plotVisOnly val="1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082F1-03B2-4B46-A908-427391F45AB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309B5E-E1F0-4901-BDD2-ABF31607CF83}">
      <dgm:prSet phldrT="[Texte]" custT="1"/>
      <dgm:spPr>
        <a:solidFill>
          <a:srgbClr val="FF0000"/>
        </a:solidFill>
      </dgm:spPr>
      <dgm:t>
        <a:bodyPr/>
        <a:lstStyle/>
        <a:p>
          <a:r>
            <a:rPr lang="en-US" sz="3200" b="1" noProof="0" dirty="0" smtClean="0"/>
            <a:t>Need for an Energy</a:t>
          </a:r>
          <a:r>
            <a:rPr lang="fr-FR" sz="3200" b="1" dirty="0" smtClean="0"/>
            <a:t> transition</a:t>
          </a:r>
          <a:endParaRPr lang="en-US" sz="3200" dirty="0"/>
        </a:p>
      </dgm:t>
    </dgm:pt>
    <dgm:pt modelId="{F805914B-F8D1-4C8C-AD8F-946EEAF124B2}" type="parTrans" cxnId="{256054B9-DD16-4634-B441-330C04D51F95}">
      <dgm:prSet/>
      <dgm:spPr/>
      <dgm:t>
        <a:bodyPr/>
        <a:lstStyle/>
        <a:p>
          <a:endParaRPr lang="en-US"/>
        </a:p>
      </dgm:t>
    </dgm:pt>
    <dgm:pt modelId="{B3543F91-1A29-4C99-93DC-409F4DF4DE9C}" type="sibTrans" cxnId="{256054B9-DD16-4634-B441-330C04D51F95}">
      <dgm:prSet/>
      <dgm:spPr/>
      <dgm:t>
        <a:bodyPr/>
        <a:lstStyle/>
        <a:p>
          <a:endParaRPr lang="en-US"/>
        </a:p>
      </dgm:t>
    </dgm:pt>
    <dgm:pt modelId="{C71C28D5-7403-4E4A-A5DE-CD0C61143F44}">
      <dgm:prSet phldrT="[Texte]" custT="1"/>
      <dgm:spPr/>
      <dgm:t>
        <a:bodyPr/>
        <a:lstStyle/>
        <a:p>
          <a:r>
            <a:rPr lang="fr-FR" sz="2400" b="1" dirty="0" smtClean="0">
              <a:solidFill>
                <a:srgbClr val="FF0000"/>
              </a:solidFill>
            </a:rPr>
            <a:t>75%</a:t>
          </a:r>
          <a:r>
            <a:rPr lang="fr-FR" sz="2400" b="1" dirty="0" smtClean="0"/>
            <a:t> of NG  global </a:t>
          </a:r>
          <a:r>
            <a:rPr lang="fr-FR" sz="2400" b="1" dirty="0" err="1" smtClean="0"/>
            <a:t>demand</a:t>
          </a:r>
          <a:r>
            <a:rPr lang="fr-FR" sz="2400" b="1" dirty="0" smtClean="0"/>
            <a:t> for </a:t>
          </a:r>
          <a:r>
            <a:rPr lang="fr-FR" sz="2400" b="1" noProof="0" dirty="0" smtClean="0"/>
            <a:t>power </a:t>
          </a:r>
          <a:r>
            <a:rPr lang="fr-FR" sz="2400" b="1" noProof="0" dirty="0" err="1" smtClean="0"/>
            <a:t>generation</a:t>
          </a:r>
          <a:endParaRPr lang="en-US" sz="2400" dirty="0"/>
        </a:p>
      </dgm:t>
    </dgm:pt>
    <dgm:pt modelId="{98588542-4E06-4936-94A2-7EA8D1194D42}" type="parTrans" cxnId="{22D08468-F22C-40D1-9FC7-9FF1262560CB}">
      <dgm:prSet/>
      <dgm:spPr/>
      <dgm:t>
        <a:bodyPr/>
        <a:lstStyle/>
        <a:p>
          <a:endParaRPr lang="en-US"/>
        </a:p>
      </dgm:t>
    </dgm:pt>
    <dgm:pt modelId="{DC2F6E4B-47A1-4DC4-8135-9DDE325A84FC}" type="sibTrans" cxnId="{22D08468-F22C-40D1-9FC7-9FF1262560CB}">
      <dgm:prSet/>
      <dgm:spPr/>
      <dgm:t>
        <a:bodyPr/>
        <a:lstStyle/>
        <a:p>
          <a:endParaRPr lang="en-US"/>
        </a:p>
      </dgm:t>
    </dgm:pt>
    <dgm:pt modelId="{C374287F-9D10-4525-B1FE-41BC047EF767}">
      <dgm:prSet phldrT="[Texte]" custT="1"/>
      <dgm:spPr/>
      <dgm:t>
        <a:bodyPr/>
        <a:lstStyle/>
        <a:p>
          <a:r>
            <a:rPr lang="en-US" sz="2400" b="1" dirty="0" smtClean="0"/>
            <a:t>Continuous increase of the electricity demand </a:t>
          </a:r>
          <a:r>
            <a:rPr lang="en-US" sz="2400" b="1" dirty="0" smtClean="0">
              <a:solidFill>
                <a:srgbClr val="FF0000"/>
              </a:solidFill>
            </a:rPr>
            <a:t>(5%/y)</a:t>
          </a:r>
          <a:endParaRPr lang="en-US" sz="2400" dirty="0"/>
        </a:p>
      </dgm:t>
    </dgm:pt>
    <dgm:pt modelId="{705F3293-00BB-4B98-B462-F9BAB8F5AAE8}" type="parTrans" cxnId="{C7012EDC-B216-4733-ACD7-7730B93DE173}">
      <dgm:prSet/>
      <dgm:spPr/>
      <dgm:t>
        <a:bodyPr/>
        <a:lstStyle/>
        <a:p>
          <a:endParaRPr lang="en-US"/>
        </a:p>
      </dgm:t>
    </dgm:pt>
    <dgm:pt modelId="{12B38AD4-0B6B-4D81-86D6-7D64729D8624}" type="sibTrans" cxnId="{C7012EDC-B216-4733-ACD7-7730B93DE173}">
      <dgm:prSet/>
      <dgm:spPr/>
      <dgm:t>
        <a:bodyPr/>
        <a:lstStyle/>
        <a:p>
          <a:endParaRPr lang="en-US"/>
        </a:p>
      </dgm:t>
    </dgm:pt>
    <dgm:pt modelId="{6E8E4AA0-7769-477F-A56F-14F4A39BB057}">
      <dgm:prSet phldrT="[Texte]" custT="1"/>
      <dgm:spPr/>
      <dgm:t>
        <a:bodyPr/>
        <a:lstStyle/>
        <a:p>
          <a:r>
            <a:rPr lang="en-US" sz="2400" b="1" dirty="0" smtClean="0"/>
            <a:t>Reliance on NG for power generation </a:t>
          </a:r>
          <a:r>
            <a:rPr lang="en-US" sz="2400" b="1" dirty="0" smtClean="0">
              <a:solidFill>
                <a:srgbClr val="FF0000"/>
              </a:solidFill>
            </a:rPr>
            <a:t>(97%) </a:t>
          </a:r>
          <a:endParaRPr lang="en-US" sz="2400" dirty="0"/>
        </a:p>
      </dgm:t>
    </dgm:pt>
    <dgm:pt modelId="{C028ADF5-8FE4-4918-A727-BF76CC740867}" type="parTrans" cxnId="{92BC944F-157E-4810-9CCF-B6AB7794A951}">
      <dgm:prSet/>
      <dgm:spPr/>
      <dgm:t>
        <a:bodyPr/>
        <a:lstStyle/>
        <a:p>
          <a:endParaRPr lang="en-US"/>
        </a:p>
      </dgm:t>
    </dgm:pt>
    <dgm:pt modelId="{B5D5384D-9E41-467F-B84E-A2E8108688AF}" type="sibTrans" cxnId="{92BC944F-157E-4810-9CCF-B6AB7794A951}">
      <dgm:prSet/>
      <dgm:spPr/>
      <dgm:t>
        <a:bodyPr/>
        <a:lstStyle/>
        <a:p>
          <a:endParaRPr lang="en-US"/>
        </a:p>
      </dgm:t>
    </dgm:pt>
    <dgm:pt modelId="{9F978E6E-F421-4584-AF59-DB4465D2BDC3}">
      <dgm:prSet phldrT="[Texte]" custT="1"/>
      <dgm:spPr/>
      <dgm:t>
        <a:bodyPr/>
        <a:lstStyle/>
        <a:p>
          <a:r>
            <a:rPr lang="en-US" sz="2400" b="1" dirty="0" smtClean="0"/>
            <a:t>Limited electricity exchange through the neighboring countries</a:t>
          </a:r>
          <a:endParaRPr lang="en-US" sz="2400" dirty="0"/>
        </a:p>
      </dgm:t>
    </dgm:pt>
    <dgm:pt modelId="{CDFD1AC9-8FE0-4926-949C-1FCC71DDC572}" type="parTrans" cxnId="{6910D4D7-5A97-42A7-8530-6C2E98421B83}">
      <dgm:prSet/>
      <dgm:spPr/>
      <dgm:t>
        <a:bodyPr/>
        <a:lstStyle/>
        <a:p>
          <a:endParaRPr lang="en-US"/>
        </a:p>
      </dgm:t>
    </dgm:pt>
    <dgm:pt modelId="{33BD6BFA-4890-4770-8D9F-D3F9F2B1673A}" type="sibTrans" cxnId="{6910D4D7-5A97-42A7-8530-6C2E98421B83}">
      <dgm:prSet/>
      <dgm:spPr/>
      <dgm:t>
        <a:bodyPr/>
        <a:lstStyle/>
        <a:p>
          <a:endParaRPr lang="en-US"/>
        </a:p>
      </dgm:t>
    </dgm:pt>
    <dgm:pt modelId="{9EDD6FE7-8183-469B-A442-472444206A27}">
      <dgm:prSet phldrT="[Texte]" custT="1"/>
      <dgm:spPr/>
      <dgm:t>
        <a:bodyPr/>
        <a:lstStyle/>
        <a:p>
          <a:r>
            <a:rPr lang="en-US" sz="2400" b="1" noProof="0" dirty="0" smtClean="0"/>
            <a:t>Increase of energy price subsidies</a:t>
          </a:r>
          <a:endParaRPr lang="en-US" sz="2400" noProof="0" dirty="0"/>
        </a:p>
      </dgm:t>
    </dgm:pt>
    <dgm:pt modelId="{14C599E2-9D29-4CFE-8457-B777401181DD}" type="parTrans" cxnId="{4FAF147F-3C11-4B93-A50A-EF5F16146D8F}">
      <dgm:prSet/>
      <dgm:spPr/>
      <dgm:t>
        <a:bodyPr/>
        <a:lstStyle/>
        <a:p>
          <a:endParaRPr lang="en-US"/>
        </a:p>
      </dgm:t>
    </dgm:pt>
    <dgm:pt modelId="{127F423E-6A00-49D6-B67D-5D0B570D349B}" type="sibTrans" cxnId="{4FAF147F-3C11-4B93-A50A-EF5F16146D8F}">
      <dgm:prSet/>
      <dgm:spPr/>
      <dgm:t>
        <a:bodyPr/>
        <a:lstStyle/>
        <a:p>
          <a:endParaRPr lang="en-US"/>
        </a:p>
      </dgm:t>
    </dgm:pt>
    <dgm:pt modelId="{C54D9AA4-F8FD-4740-A46B-1D7141B42C7E}">
      <dgm:prSet/>
      <dgm:spPr/>
      <dgm:t>
        <a:bodyPr/>
        <a:lstStyle/>
        <a:p>
          <a:endParaRPr lang="fr-FR"/>
        </a:p>
      </dgm:t>
    </dgm:pt>
    <dgm:pt modelId="{D3A33609-33D7-4FC9-82B3-2A94EBFA871D}" type="parTrans" cxnId="{A7BEA641-7268-4772-B7AB-7497BC8CA8BF}">
      <dgm:prSet/>
      <dgm:spPr/>
      <dgm:t>
        <a:bodyPr/>
        <a:lstStyle/>
        <a:p>
          <a:endParaRPr lang="en-US"/>
        </a:p>
      </dgm:t>
    </dgm:pt>
    <dgm:pt modelId="{0A44965F-8F91-4476-9348-E0CCACDF0CB8}" type="sibTrans" cxnId="{A7BEA641-7268-4772-B7AB-7497BC8CA8BF}">
      <dgm:prSet/>
      <dgm:spPr/>
      <dgm:t>
        <a:bodyPr/>
        <a:lstStyle/>
        <a:p>
          <a:endParaRPr lang="en-US"/>
        </a:p>
      </dgm:t>
    </dgm:pt>
    <dgm:pt modelId="{AD869BF7-6FC3-4EF4-AC79-5614C9AF6775}">
      <dgm:prSet phldrT="[Texte]" custT="1"/>
      <dgm:spPr/>
      <dgm:t>
        <a:bodyPr/>
        <a:lstStyle/>
        <a:p>
          <a:r>
            <a:rPr lang="en-US" sz="2400" b="1" dirty="0" smtClean="0"/>
            <a:t>Structural deficit in energy balance</a:t>
          </a:r>
          <a:br>
            <a:rPr lang="en-US" sz="2400" b="1" dirty="0" smtClean="0"/>
          </a:br>
          <a:r>
            <a:rPr lang="en-US" sz="2400" b="1" dirty="0" smtClean="0"/>
            <a:t>(</a:t>
          </a:r>
          <a:r>
            <a:rPr lang="en-US" sz="2400" b="1" dirty="0" smtClean="0">
              <a:solidFill>
                <a:srgbClr val="FF0000"/>
              </a:solidFill>
            </a:rPr>
            <a:t>41%</a:t>
          </a:r>
          <a:r>
            <a:rPr lang="en-US" sz="2400" b="1" dirty="0" smtClean="0"/>
            <a:t> in 2014)</a:t>
          </a:r>
          <a:endParaRPr lang="en-US" sz="2400" dirty="0"/>
        </a:p>
      </dgm:t>
    </dgm:pt>
    <dgm:pt modelId="{F30B5A6B-EACB-4319-A17E-F96D8A337654}" type="sibTrans" cxnId="{EEA74123-FD5E-43F3-9234-5F48E5ED9EBF}">
      <dgm:prSet/>
      <dgm:spPr/>
      <dgm:t>
        <a:bodyPr/>
        <a:lstStyle/>
        <a:p>
          <a:endParaRPr lang="en-US"/>
        </a:p>
      </dgm:t>
    </dgm:pt>
    <dgm:pt modelId="{C7866C55-6D44-4ABC-A7F1-80D38235E906}" type="parTrans" cxnId="{EEA74123-FD5E-43F3-9234-5F48E5ED9EBF}">
      <dgm:prSet/>
      <dgm:spPr/>
      <dgm:t>
        <a:bodyPr/>
        <a:lstStyle/>
        <a:p>
          <a:endParaRPr lang="en-US"/>
        </a:p>
      </dgm:t>
    </dgm:pt>
    <dgm:pt modelId="{16408C57-46EE-4CCC-BDF6-E4676C3C1A7E}" type="pres">
      <dgm:prSet presAssocID="{AFD082F1-03B2-4B46-A908-427391F45AB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818028B-A765-4CA5-B65A-3362C4EBC917}" type="pres">
      <dgm:prSet presAssocID="{08309B5E-E1F0-4901-BDD2-ABF31607CF83}" presName="centerShape" presStyleLbl="node0" presStyleIdx="0" presStyleCnt="1"/>
      <dgm:spPr/>
      <dgm:t>
        <a:bodyPr/>
        <a:lstStyle/>
        <a:p>
          <a:endParaRPr lang="en-US"/>
        </a:p>
      </dgm:t>
    </dgm:pt>
    <dgm:pt modelId="{863AD2D6-B833-46B7-96F2-B6C63E69D39E}" type="pres">
      <dgm:prSet presAssocID="{C7866C55-6D44-4ABC-A7F1-80D38235E906}" presName="parTrans" presStyleLbl="bgSibTrans2D1" presStyleIdx="0" presStyleCnt="6" custLinFactNeighborX="6937" custLinFactNeighborY="-4250"/>
      <dgm:spPr/>
      <dgm:t>
        <a:bodyPr/>
        <a:lstStyle/>
        <a:p>
          <a:endParaRPr lang="fr-FR"/>
        </a:p>
      </dgm:t>
    </dgm:pt>
    <dgm:pt modelId="{EB83CEB1-5A4C-4D96-805E-999BFF8FC550}" type="pres">
      <dgm:prSet presAssocID="{AD869BF7-6FC3-4EF4-AC79-5614C9AF6775}" presName="node" presStyleLbl="node1" presStyleIdx="0" presStyleCnt="6" custScaleX="171733" custRadScaleRad="89438" custRadScaleInc="-30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DEF44-786B-480F-9129-935BA48B5135}" type="pres">
      <dgm:prSet presAssocID="{98588542-4E06-4936-94A2-7EA8D1194D42}" presName="parTrans" presStyleLbl="bgSibTrans2D1" presStyleIdx="1" presStyleCnt="6" custLinFactNeighborX="4821" custLinFactNeighborY="1025"/>
      <dgm:spPr/>
      <dgm:t>
        <a:bodyPr/>
        <a:lstStyle/>
        <a:p>
          <a:endParaRPr lang="fr-FR"/>
        </a:p>
      </dgm:t>
    </dgm:pt>
    <dgm:pt modelId="{1AE97DB9-29BB-4544-88C5-1C5A76D18BF8}" type="pres">
      <dgm:prSet presAssocID="{C71C28D5-7403-4E4A-A5DE-CD0C61143F44}" presName="node" presStyleLbl="node1" presStyleIdx="1" presStyleCnt="6" custScaleX="172376" custRadScaleRad="92389" custRadScaleInc="-439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75FEB-D2DF-4BB8-8FBC-4463B87BD512}" type="pres">
      <dgm:prSet presAssocID="{705F3293-00BB-4B98-B462-F9BAB8F5AAE8}" presName="parTrans" presStyleLbl="bgSibTrans2D1" presStyleIdx="2" presStyleCnt="6" custLinFactNeighborX="8066" custLinFactNeighborY="4231" custRadScaleRad="135297" custRadScaleInc="-2147483648"/>
      <dgm:spPr/>
      <dgm:t>
        <a:bodyPr/>
        <a:lstStyle/>
        <a:p>
          <a:endParaRPr lang="fr-FR"/>
        </a:p>
      </dgm:t>
    </dgm:pt>
    <dgm:pt modelId="{C8F32A09-57EE-4140-A7AE-0FFB2926C668}" type="pres">
      <dgm:prSet presAssocID="{C374287F-9D10-4525-B1FE-41BC047EF767}" presName="node" presStyleLbl="node1" presStyleIdx="2" presStyleCnt="6" custScaleX="248841" custRadScaleRad="105937" custRadScaleInc="-53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8BC07-BF31-4359-BBEC-14C938BACC41}" type="pres">
      <dgm:prSet presAssocID="{C028ADF5-8FE4-4918-A727-BF76CC740867}" presName="parTrans" presStyleLbl="bgSibTrans2D1" presStyleIdx="3" presStyleCnt="6" custLinFactNeighborX="-5664" custLinFactNeighborY="10463" custRadScaleRad="198444" custRadScaleInc="-2147483648"/>
      <dgm:spPr/>
      <dgm:t>
        <a:bodyPr/>
        <a:lstStyle/>
        <a:p>
          <a:endParaRPr lang="fr-FR"/>
        </a:p>
      </dgm:t>
    </dgm:pt>
    <dgm:pt modelId="{AD2E0DBE-E0E4-4702-8FD9-9B6B14E5473F}" type="pres">
      <dgm:prSet presAssocID="{6E8E4AA0-7769-477F-A56F-14F4A39BB057}" presName="node" presStyleLbl="node1" presStyleIdx="3" presStyleCnt="6" custScaleX="203752" custRadScaleRad="102754" custRadScaleInc="44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0A95D4-47EB-4A28-AA8E-08509B3DB028}" type="pres">
      <dgm:prSet presAssocID="{CDFD1AC9-8FE0-4926-949C-1FCC71DDC572}" presName="parTrans" presStyleLbl="bgSibTrans2D1" presStyleIdx="4" presStyleCnt="6" custLinFactNeighborX="-7633" custLinFactNeighborY="-25048"/>
      <dgm:spPr/>
      <dgm:t>
        <a:bodyPr/>
        <a:lstStyle/>
        <a:p>
          <a:endParaRPr lang="fr-FR"/>
        </a:p>
      </dgm:t>
    </dgm:pt>
    <dgm:pt modelId="{FF4F34CB-2E0F-41E7-B556-B6CB60DEA941}" type="pres">
      <dgm:prSet presAssocID="{9F978E6E-F421-4584-AF59-DB4465D2BDC3}" presName="node" presStyleLbl="node1" presStyleIdx="4" presStyleCnt="6" custScaleX="157618" custScaleY="115910" custRadScaleRad="91008" custRadScaleInc="49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5C3A0-CAC1-4344-B23E-EDDC3A2C4E18}" type="pres">
      <dgm:prSet presAssocID="{14C599E2-9D29-4CFE-8457-B777401181DD}" presName="parTrans" presStyleLbl="bgSibTrans2D1" presStyleIdx="5" presStyleCnt="6" custLinFactNeighborX="-6344" custLinFactNeighborY="-8602"/>
      <dgm:spPr/>
      <dgm:t>
        <a:bodyPr/>
        <a:lstStyle/>
        <a:p>
          <a:endParaRPr lang="fr-FR"/>
        </a:p>
      </dgm:t>
    </dgm:pt>
    <dgm:pt modelId="{95C5FB96-9A01-49D5-8A28-BDFB5A2FC7E9}" type="pres">
      <dgm:prSet presAssocID="{9EDD6FE7-8183-469B-A442-472444206A27}" presName="node" presStyleLbl="node1" presStyleIdx="5" presStyleCnt="6" custScaleX="129617" custRadScaleRad="89773" custRadScaleInc="343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6479E3-E8B5-4707-9F6E-C7CAA84AEF25}" type="presOf" srcId="{08309B5E-E1F0-4901-BDD2-ABF31607CF83}" destId="{A818028B-A765-4CA5-B65A-3362C4EBC917}" srcOrd="0" destOrd="0" presId="urn:microsoft.com/office/officeart/2005/8/layout/radial4"/>
    <dgm:cxn modelId="{9BF24EB7-8A6F-446C-8561-D8898B6F7B69}" type="presOf" srcId="{98588542-4E06-4936-94A2-7EA8D1194D42}" destId="{943DEF44-786B-480F-9129-935BA48B5135}" srcOrd="0" destOrd="0" presId="urn:microsoft.com/office/officeart/2005/8/layout/radial4"/>
    <dgm:cxn modelId="{22D08468-F22C-40D1-9FC7-9FF1262560CB}" srcId="{08309B5E-E1F0-4901-BDD2-ABF31607CF83}" destId="{C71C28D5-7403-4E4A-A5DE-CD0C61143F44}" srcOrd="1" destOrd="0" parTransId="{98588542-4E06-4936-94A2-7EA8D1194D42}" sibTransId="{DC2F6E4B-47A1-4DC4-8135-9DDE325A84FC}"/>
    <dgm:cxn modelId="{CEDBA84C-B105-4975-BB8D-5E7C417691E8}" type="presOf" srcId="{C71C28D5-7403-4E4A-A5DE-CD0C61143F44}" destId="{1AE97DB9-29BB-4544-88C5-1C5A76D18BF8}" srcOrd="0" destOrd="0" presId="urn:microsoft.com/office/officeart/2005/8/layout/radial4"/>
    <dgm:cxn modelId="{A21BED93-ABB6-4CE6-A990-F4C0C1E15E95}" type="presOf" srcId="{6E8E4AA0-7769-477F-A56F-14F4A39BB057}" destId="{AD2E0DBE-E0E4-4702-8FD9-9B6B14E5473F}" srcOrd="0" destOrd="0" presId="urn:microsoft.com/office/officeart/2005/8/layout/radial4"/>
    <dgm:cxn modelId="{9ACDFD44-270E-49CE-92C2-2C9F4BF1CF5E}" type="presOf" srcId="{9EDD6FE7-8183-469B-A442-472444206A27}" destId="{95C5FB96-9A01-49D5-8A28-BDFB5A2FC7E9}" srcOrd="0" destOrd="0" presId="urn:microsoft.com/office/officeart/2005/8/layout/radial4"/>
    <dgm:cxn modelId="{5B4DC7C0-5311-49B6-A165-74E802A02630}" type="presOf" srcId="{AFD082F1-03B2-4B46-A908-427391F45AB5}" destId="{16408C57-46EE-4CCC-BDF6-E4676C3C1A7E}" srcOrd="0" destOrd="0" presId="urn:microsoft.com/office/officeart/2005/8/layout/radial4"/>
    <dgm:cxn modelId="{92BC944F-157E-4810-9CCF-B6AB7794A951}" srcId="{08309B5E-E1F0-4901-BDD2-ABF31607CF83}" destId="{6E8E4AA0-7769-477F-A56F-14F4A39BB057}" srcOrd="3" destOrd="0" parTransId="{C028ADF5-8FE4-4918-A727-BF76CC740867}" sibTransId="{B5D5384D-9E41-467F-B84E-A2E8108688AF}"/>
    <dgm:cxn modelId="{0067DD63-17B2-47DE-A08D-438BC69792F0}" type="presOf" srcId="{C7866C55-6D44-4ABC-A7F1-80D38235E906}" destId="{863AD2D6-B833-46B7-96F2-B6C63E69D39E}" srcOrd="0" destOrd="0" presId="urn:microsoft.com/office/officeart/2005/8/layout/radial4"/>
    <dgm:cxn modelId="{256054B9-DD16-4634-B441-330C04D51F95}" srcId="{AFD082F1-03B2-4B46-A908-427391F45AB5}" destId="{08309B5E-E1F0-4901-BDD2-ABF31607CF83}" srcOrd="0" destOrd="0" parTransId="{F805914B-F8D1-4C8C-AD8F-946EEAF124B2}" sibTransId="{B3543F91-1A29-4C99-93DC-409F4DF4DE9C}"/>
    <dgm:cxn modelId="{4FAF147F-3C11-4B93-A50A-EF5F16146D8F}" srcId="{08309B5E-E1F0-4901-BDD2-ABF31607CF83}" destId="{9EDD6FE7-8183-469B-A442-472444206A27}" srcOrd="5" destOrd="0" parTransId="{14C599E2-9D29-4CFE-8457-B777401181DD}" sibTransId="{127F423E-6A00-49D6-B67D-5D0B570D349B}"/>
    <dgm:cxn modelId="{A7BEA641-7268-4772-B7AB-7497BC8CA8BF}" srcId="{AFD082F1-03B2-4B46-A908-427391F45AB5}" destId="{C54D9AA4-F8FD-4740-A46B-1D7141B42C7E}" srcOrd="1" destOrd="0" parTransId="{D3A33609-33D7-4FC9-82B3-2A94EBFA871D}" sibTransId="{0A44965F-8F91-4476-9348-E0CCACDF0CB8}"/>
    <dgm:cxn modelId="{C7012EDC-B216-4733-ACD7-7730B93DE173}" srcId="{08309B5E-E1F0-4901-BDD2-ABF31607CF83}" destId="{C374287F-9D10-4525-B1FE-41BC047EF767}" srcOrd="2" destOrd="0" parTransId="{705F3293-00BB-4B98-B462-F9BAB8F5AAE8}" sibTransId="{12B38AD4-0B6B-4D81-86D6-7D64729D8624}"/>
    <dgm:cxn modelId="{DF982483-789F-4887-8869-918523792799}" type="presOf" srcId="{C028ADF5-8FE4-4918-A727-BF76CC740867}" destId="{A858BC07-BF31-4359-BBEC-14C938BACC41}" srcOrd="0" destOrd="0" presId="urn:microsoft.com/office/officeart/2005/8/layout/radial4"/>
    <dgm:cxn modelId="{CA03165C-A59A-45FB-A13C-C12AFABFDB1E}" type="presOf" srcId="{AD869BF7-6FC3-4EF4-AC79-5614C9AF6775}" destId="{EB83CEB1-5A4C-4D96-805E-999BFF8FC550}" srcOrd="0" destOrd="0" presId="urn:microsoft.com/office/officeart/2005/8/layout/radial4"/>
    <dgm:cxn modelId="{F6185C23-B069-4B2B-B862-98083AA416DD}" type="presOf" srcId="{705F3293-00BB-4B98-B462-F9BAB8F5AAE8}" destId="{04D75FEB-D2DF-4BB8-8FBC-4463B87BD512}" srcOrd="0" destOrd="0" presId="urn:microsoft.com/office/officeart/2005/8/layout/radial4"/>
    <dgm:cxn modelId="{6C42D029-EC32-4C8D-B1BA-5B7DE72BA06D}" type="presOf" srcId="{14C599E2-9D29-4CFE-8457-B777401181DD}" destId="{6975C3A0-CAC1-4344-B23E-EDDC3A2C4E18}" srcOrd="0" destOrd="0" presId="urn:microsoft.com/office/officeart/2005/8/layout/radial4"/>
    <dgm:cxn modelId="{80355AC2-B5A9-4C7E-AFF2-4033F480D2E0}" type="presOf" srcId="{9F978E6E-F421-4584-AF59-DB4465D2BDC3}" destId="{FF4F34CB-2E0F-41E7-B556-B6CB60DEA941}" srcOrd="0" destOrd="0" presId="urn:microsoft.com/office/officeart/2005/8/layout/radial4"/>
    <dgm:cxn modelId="{EEA74123-FD5E-43F3-9234-5F48E5ED9EBF}" srcId="{08309B5E-E1F0-4901-BDD2-ABF31607CF83}" destId="{AD869BF7-6FC3-4EF4-AC79-5614C9AF6775}" srcOrd="0" destOrd="0" parTransId="{C7866C55-6D44-4ABC-A7F1-80D38235E906}" sibTransId="{F30B5A6B-EACB-4319-A17E-F96D8A337654}"/>
    <dgm:cxn modelId="{CD2EE619-4CD7-49B7-980F-D102D15116F2}" type="presOf" srcId="{CDFD1AC9-8FE0-4926-949C-1FCC71DDC572}" destId="{090A95D4-47EB-4A28-AA8E-08509B3DB028}" srcOrd="0" destOrd="0" presId="urn:microsoft.com/office/officeart/2005/8/layout/radial4"/>
    <dgm:cxn modelId="{70E4DBC0-0D27-445B-BC0F-344E9BA57549}" type="presOf" srcId="{C374287F-9D10-4525-B1FE-41BC047EF767}" destId="{C8F32A09-57EE-4140-A7AE-0FFB2926C668}" srcOrd="0" destOrd="0" presId="urn:microsoft.com/office/officeart/2005/8/layout/radial4"/>
    <dgm:cxn modelId="{6910D4D7-5A97-42A7-8530-6C2E98421B83}" srcId="{08309B5E-E1F0-4901-BDD2-ABF31607CF83}" destId="{9F978E6E-F421-4584-AF59-DB4465D2BDC3}" srcOrd="4" destOrd="0" parTransId="{CDFD1AC9-8FE0-4926-949C-1FCC71DDC572}" sibTransId="{33BD6BFA-4890-4770-8D9F-D3F9F2B1673A}"/>
    <dgm:cxn modelId="{D7E9B475-6F3A-48C9-AD63-617BD32CBB83}" type="presParOf" srcId="{16408C57-46EE-4CCC-BDF6-E4676C3C1A7E}" destId="{A818028B-A765-4CA5-B65A-3362C4EBC917}" srcOrd="0" destOrd="0" presId="urn:microsoft.com/office/officeart/2005/8/layout/radial4"/>
    <dgm:cxn modelId="{E3276B80-244C-40D0-AB84-AD20BF2D5D32}" type="presParOf" srcId="{16408C57-46EE-4CCC-BDF6-E4676C3C1A7E}" destId="{863AD2D6-B833-46B7-96F2-B6C63E69D39E}" srcOrd="1" destOrd="0" presId="urn:microsoft.com/office/officeart/2005/8/layout/radial4"/>
    <dgm:cxn modelId="{D13A8637-BA69-40A3-B179-97D909AA72CD}" type="presParOf" srcId="{16408C57-46EE-4CCC-BDF6-E4676C3C1A7E}" destId="{EB83CEB1-5A4C-4D96-805E-999BFF8FC550}" srcOrd="2" destOrd="0" presId="urn:microsoft.com/office/officeart/2005/8/layout/radial4"/>
    <dgm:cxn modelId="{AEBA6F55-E40A-4DE9-BE2F-16191C58E97D}" type="presParOf" srcId="{16408C57-46EE-4CCC-BDF6-E4676C3C1A7E}" destId="{943DEF44-786B-480F-9129-935BA48B5135}" srcOrd="3" destOrd="0" presId="urn:microsoft.com/office/officeart/2005/8/layout/radial4"/>
    <dgm:cxn modelId="{BC3A8610-4F65-44FC-AC9C-000C9098A74A}" type="presParOf" srcId="{16408C57-46EE-4CCC-BDF6-E4676C3C1A7E}" destId="{1AE97DB9-29BB-4544-88C5-1C5A76D18BF8}" srcOrd="4" destOrd="0" presId="urn:microsoft.com/office/officeart/2005/8/layout/radial4"/>
    <dgm:cxn modelId="{E47701B2-2A01-4F25-A7C7-F210212A9296}" type="presParOf" srcId="{16408C57-46EE-4CCC-BDF6-E4676C3C1A7E}" destId="{04D75FEB-D2DF-4BB8-8FBC-4463B87BD512}" srcOrd="5" destOrd="0" presId="urn:microsoft.com/office/officeart/2005/8/layout/radial4"/>
    <dgm:cxn modelId="{8ACB9825-13C8-4BE2-BF08-FD99C8A1CA8F}" type="presParOf" srcId="{16408C57-46EE-4CCC-BDF6-E4676C3C1A7E}" destId="{C8F32A09-57EE-4140-A7AE-0FFB2926C668}" srcOrd="6" destOrd="0" presId="urn:microsoft.com/office/officeart/2005/8/layout/radial4"/>
    <dgm:cxn modelId="{C8654AA6-BC6E-42FF-AEFE-95C307263647}" type="presParOf" srcId="{16408C57-46EE-4CCC-BDF6-E4676C3C1A7E}" destId="{A858BC07-BF31-4359-BBEC-14C938BACC41}" srcOrd="7" destOrd="0" presId="urn:microsoft.com/office/officeart/2005/8/layout/radial4"/>
    <dgm:cxn modelId="{7EBB188C-0FF1-4537-957D-41A5B17D185F}" type="presParOf" srcId="{16408C57-46EE-4CCC-BDF6-E4676C3C1A7E}" destId="{AD2E0DBE-E0E4-4702-8FD9-9B6B14E5473F}" srcOrd="8" destOrd="0" presId="urn:microsoft.com/office/officeart/2005/8/layout/radial4"/>
    <dgm:cxn modelId="{016530CB-41B1-4D89-B47A-551CEEE0EB2A}" type="presParOf" srcId="{16408C57-46EE-4CCC-BDF6-E4676C3C1A7E}" destId="{090A95D4-47EB-4A28-AA8E-08509B3DB028}" srcOrd="9" destOrd="0" presId="urn:microsoft.com/office/officeart/2005/8/layout/radial4"/>
    <dgm:cxn modelId="{94C97893-CACE-4643-AD6C-1F41B2ACB0F2}" type="presParOf" srcId="{16408C57-46EE-4CCC-BDF6-E4676C3C1A7E}" destId="{FF4F34CB-2E0F-41E7-B556-B6CB60DEA941}" srcOrd="10" destOrd="0" presId="urn:microsoft.com/office/officeart/2005/8/layout/radial4"/>
    <dgm:cxn modelId="{0B2D9C34-1105-4EE4-9C26-BBF99672AB9C}" type="presParOf" srcId="{16408C57-46EE-4CCC-BDF6-E4676C3C1A7E}" destId="{6975C3A0-CAC1-4344-B23E-EDDC3A2C4E18}" srcOrd="11" destOrd="0" presId="urn:microsoft.com/office/officeart/2005/8/layout/radial4"/>
    <dgm:cxn modelId="{9E3E5FB0-4C67-4061-AA42-0FBC65C5B63D}" type="presParOf" srcId="{16408C57-46EE-4CCC-BDF6-E4676C3C1A7E}" destId="{95C5FB96-9A01-49D5-8A28-BDFB5A2FC7E9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996A2A-84EF-406B-BD8E-52F751185849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28684388-0B2E-4F2E-AF7D-0CE242F1BB2F}">
      <dgm:prSet phldrT="[Texte]" custT="1"/>
      <dgm:spPr/>
      <dgm:t>
        <a:bodyPr/>
        <a:lstStyle/>
        <a:p>
          <a:r>
            <a:rPr lang="en-US" sz="2400" b="1" noProof="0" dirty="0" smtClean="0"/>
            <a:t>Diversification of energy sources </a:t>
          </a:r>
          <a:endParaRPr lang="en-US" sz="2400" noProof="0" dirty="0"/>
        </a:p>
      </dgm:t>
    </dgm:pt>
    <dgm:pt modelId="{C8D7A10C-17FC-4021-9F51-17400999AE03}" type="parTrans" cxnId="{9AD2E50A-8AC4-4A92-A64F-CF53A812E09A}">
      <dgm:prSet/>
      <dgm:spPr/>
      <dgm:t>
        <a:bodyPr/>
        <a:lstStyle/>
        <a:p>
          <a:endParaRPr lang="en-US"/>
        </a:p>
      </dgm:t>
    </dgm:pt>
    <dgm:pt modelId="{A42914B4-3E86-41D2-8EC3-7896A8CEF39A}" type="sibTrans" cxnId="{9AD2E50A-8AC4-4A92-A64F-CF53A812E09A}">
      <dgm:prSet/>
      <dgm:spPr/>
      <dgm:t>
        <a:bodyPr/>
        <a:lstStyle/>
        <a:p>
          <a:endParaRPr lang="en-US"/>
        </a:p>
      </dgm:t>
    </dgm:pt>
    <dgm:pt modelId="{AA1F17B9-09B6-4579-A9DD-10C71493F06F}">
      <dgm:prSet phldrT="[Texte]" custT="1"/>
      <dgm:spPr/>
      <dgm:t>
        <a:bodyPr/>
        <a:lstStyle/>
        <a:p>
          <a:r>
            <a:rPr lang="en-US" sz="2400" b="1" noProof="0" dirty="0" smtClean="0"/>
            <a:t>Energy Efficiency</a:t>
          </a:r>
          <a:endParaRPr lang="en-US" sz="2400" noProof="0" dirty="0"/>
        </a:p>
      </dgm:t>
    </dgm:pt>
    <dgm:pt modelId="{F05391E7-D5BA-46F0-A904-D8302A8C9CA8}" type="parTrans" cxnId="{623B1E5B-D4A6-4C2B-B734-FF87067DB842}">
      <dgm:prSet/>
      <dgm:spPr/>
      <dgm:t>
        <a:bodyPr/>
        <a:lstStyle/>
        <a:p>
          <a:endParaRPr lang="en-US"/>
        </a:p>
      </dgm:t>
    </dgm:pt>
    <dgm:pt modelId="{9015F48B-08D3-4007-81E4-F08DAA573C36}" type="sibTrans" cxnId="{623B1E5B-D4A6-4C2B-B734-FF87067DB842}">
      <dgm:prSet/>
      <dgm:spPr/>
      <dgm:t>
        <a:bodyPr/>
        <a:lstStyle/>
        <a:p>
          <a:endParaRPr lang="en-US"/>
        </a:p>
      </dgm:t>
    </dgm:pt>
    <dgm:pt modelId="{C91E99FF-D368-4BA3-9F84-A735AC72206B}" type="pres">
      <dgm:prSet presAssocID="{D5996A2A-84EF-406B-BD8E-52F75118584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9CF509F-F16D-491A-BDA5-E5E3A7E62348}" type="pres">
      <dgm:prSet presAssocID="{28684388-0B2E-4F2E-AF7D-0CE242F1BB2F}" presName="gear1" presStyleLbl="node1" presStyleIdx="0" presStyleCnt="2" custScaleX="151082" custLinFactNeighborX="-3795" custLinFactNeighborY="-49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2D1CD-12B3-461E-839C-F7CA76ED0C60}" type="pres">
      <dgm:prSet presAssocID="{28684388-0B2E-4F2E-AF7D-0CE242F1BB2F}" presName="gear1srcNode" presStyleLbl="node1" presStyleIdx="0" presStyleCnt="2"/>
      <dgm:spPr/>
      <dgm:t>
        <a:bodyPr/>
        <a:lstStyle/>
        <a:p>
          <a:endParaRPr lang="en-US"/>
        </a:p>
      </dgm:t>
    </dgm:pt>
    <dgm:pt modelId="{36BD2E09-B22F-4AF8-AEA1-4EC7EA89748E}" type="pres">
      <dgm:prSet presAssocID="{28684388-0B2E-4F2E-AF7D-0CE242F1BB2F}" presName="gear1dstNode" presStyleLbl="node1" presStyleIdx="0" presStyleCnt="2"/>
      <dgm:spPr/>
      <dgm:t>
        <a:bodyPr/>
        <a:lstStyle/>
        <a:p>
          <a:endParaRPr lang="en-US"/>
        </a:p>
      </dgm:t>
    </dgm:pt>
    <dgm:pt modelId="{1300BDB3-8D3F-4ED2-88AB-BED99F94E180}" type="pres">
      <dgm:prSet presAssocID="{AA1F17B9-09B6-4579-A9DD-10C71493F06F}" presName="gear2" presStyleLbl="node1" presStyleIdx="1" presStyleCnt="2" custScaleX="164733" custScaleY="101748" custLinFactNeighborX="-48048" custLinFactNeighborY="-167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75EBB-D04C-4D6C-8C49-67F6A86F3F4E}" type="pres">
      <dgm:prSet presAssocID="{AA1F17B9-09B6-4579-A9DD-10C71493F06F}" presName="gear2srcNode" presStyleLbl="node1" presStyleIdx="1" presStyleCnt="2"/>
      <dgm:spPr/>
      <dgm:t>
        <a:bodyPr/>
        <a:lstStyle/>
        <a:p>
          <a:endParaRPr lang="en-US"/>
        </a:p>
      </dgm:t>
    </dgm:pt>
    <dgm:pt modelId="{2E7938FA-9593-4D2F-ABB9-26CA20B498C9}" type="pres">
      <dgm:prSet presAssocID="{AA1F17B9-09B6-4579-A9DD-10C71493F06F}" presName="gear2dstNode" presStyleLbl="node1" presStyleIdx="1" presStyleCnt="2"/>
      <dgm:spPr/>
      <dgm:t>
        <a:bodyPr/>
        <a:lstStyle/>
        <a:p>
          <a:endParaRPr lang="en-US"/>
        </a:p>
      </dgm:t>
    </dgm:pt>
    <dgm:pt modelId="{031EBB3B-6096-4C1F-AF29-FE017FA3ECD3}" type="pres">
      <dgm:prSet presAssocID="{A42914B4-3E86-41D2-8EC3-7896A8CEF39A}" presName="connector1" presStyleLbl="sibTrans2D1" presStyleIdx="0" presStyleCnt="2" custLinFactNeighborX="6647"/>
      <dgm:spPr/>
      <dgm:t>
        <a:bodyPr/>
        <a:lstStyle/>
        <a:p>
          <a:endParaRPr lang="en-US"/>
        </a:p>
      </dgm:t>
    </dgm:pt>
    <dgm:pt modelId="{368F0A09-BC48-423F-BF8D-C0DE3DF039AD}" type="pres">
      <dgm:prSet presAssocID="{9015F48B-08D3-4007-81E4-F08DAA573C36}" presName="connector2" presStyleLbl="sibTrans2D1" presStyleIdx="1" presStyleCnt="2" custAng="1577696" custLinFactNeighborX="-63996" custLinFactNeighborY="-5365"/>
      <dgm:spPr/>
      <dgm:t>
        <a:bodyPr/>
        <a:lstStyle/>
        <a:p>
          <a:endParaRPr lang="en-US"/>
        </a:p>
      </dgm:t>
    </dgm:pt>
  </dgm:ptLst>
  <dgm:cxnLst>
    <dgm:cxn modelId="{623B1E5B-D4A6-4C2B-B734-FF87067DB842}" srcId="{D5996A2A-84EF-406B-BD8E-52F751185849}" destId="{AA1F17B9-09B6-4579-A9DD-10C71493F06F}" srcOrd="1" destOrd="0" parTransId="{F05391E7-D5BA-46F0-A904-D8302A8C9CA8}" sibTransId="{9015F48B-08D3-4007-81E4-F08DAA573C36}"/>
    <dgm:cxn modelId="{F7A11941-4F47-4482-BF7D-345646FD894E}" type="presOf" srcId="{28684388-0B2E-4F2E-AF7D-0CE242F1BB2F}" destId="{EDC2D1CD-12B3-461E-839C-F7CA76ED0C60}" srcOrd="1" destOrd="0" presId="urn:microsoft.com/office/officeart/2005/8/layout/gear1"/>
    <dgm:cxn modelId="{9998EFE2-54F8-4B06-8E6B-D0DC2889F03A}" type="presOf" srcId="{28684388-0B2E-4F2E-AF7D-0CE242F1BB2F}" destId="{36BD2E09-B22F-4AF8-AEA1-4EC7EA89748E}" srcOrd="2" destOrd="0" presId="urn:microsoft.com/office/officeart/2005/8/layout/gear1"/>
    <dgm:cxn modelId="{9AD2E50A-8AC4-4A92-A64F-CF53A812E09A}" srcId="{D5996A2A-84EF-406B-BD8E-52F751185849}" destId="{28684388-0B2E-4F2E-AF7D-0CE242F1BB2F}" srcOrd="0" destOrd="0" parTransId="{C8D7A10C-17FC-4021-9F51-17400999AE03}" sibTransId="{A42914B4-3E86-41D2-8EC3-7896A8CEF39A}"/>
    <dgm:cxn modelId="{910448D3-BB1B-4018-B1B5-DEEC515197A1}" type="presOf" srcId="{28684388-0B2E-4F2E-AF7D-0CE242F1BB2F}" destId="{29CF509F-F16D-491A-BDA5-E5E3A7E62348}" srcOrd="0" destOrd="0" presId="urn:microsoft.com/office/officeart/2005/8/layout/gear1"/>
    <dgm:cxn modelId="{9D99F467-180B-4410-B275-508882E56472}" type="presOf" srcId="{AA1F17B9-09B6-4579-A9DD-10C71493F06F}" destId="{65A75EBB-D04C-4D6C-8C49-67F6A86F3F4E}" srcOrd="1" destOrd="0" presId="urn:microsoft.com/office/officeart/2005/8/layout/gear1"/>
    <dgm:cxn modelId="{78CFD8DE-3581-4216-87A9-2B89E71420BE}" type="presOf" srcId="{AA1F17B9-09B6-4579-A9DD-10C71493F06F}" destId="{1300BDB3-8D3F-4ED2-88AB-BED99F94E180}" srcOrd="0" destOrd="0" presId="urn:microsoft.com/office/officeart/2005/8/layout/gear1"/>
    <dgm:cxn modelId="{DD11B546-C93B-4A89-895C-5027FDCF7B37}" type="presOf" srcId="{AA1F17B9-09B6-4579-A9DD-10C71493F06F}" destId="{2E7938FA-9593-4D2F-ABB9-26CA20B498C9}" srcOrd="2" destOrd="0" presId="urn:microsoft.com/office/officeart/2005/8/layout/gear1"/>
    <dgm:cxn modelId="{61C99A32-D818-4893-BA8F-02524172AA21}" type="presOf" srcId="{9015F48B-08D3-4007-81E4-F08DAA573C36}" destId="{368F0A09-BC48-423F-BF8D-C0DE3DF039AD}" srcOrd="0" destOrd="0" presId="urn:microsoft.com/office/officeart/2005/8/layout/gear1"/>
    <dgm:cxn modelId="{34E3C96D-CE27-4ADC-BE05-442728832C9A}" type="presOf" srcId="{A42914B4-3E86-41D2-8EC3-7896A8CEF39A}" destId="{031EBB3B-6096-4C1F-AF29-FE017FA3ECD3}" srcOrd="0" destOrd="0" presId="urn:microsoft.com/office/officeart/2005/8/layout/gear1"/>
    <dgm:cxn modelId="{48919322-A774-456F-B594-0352E8B63F0B}" type="presOf" srcId="{D5996A2A-84EF-406B-BD8E-52F751185849}" destId="{C91E99FF-D368-4BA3-9F84-A735AC72206B}" srcOrd="0" destOrd="0" presId="urn:microsoft.com/office/officeart/2005/8/layout/gear1"/>
    <dgm:cxn modelId="{29A38285-E808-4D50-96AD-3010DFF5C967}" type="presParOf" srcId="{C91E99FF-D368-4BA3-9F84-A735AC72206B}" destId="{29CF509F-F16D-491A-BDA5-E5E3A7E62348}" srcOrd="0" destOrd="0" presId="urn:microsoft.com/office/officeart/2005/8/layout/gear1"/>
    <dgm:cxn modelId="{038F27D9-BA17-4678-8D86-D552EBB254C9}" type="presParOf" srcId="{C91E99FF-D368-4BA3-9F84-A735AC72206B}" destId="{EDC2D1CD-12B3-461E-839C-F7CA76ED0C60}" srcOrd="1" destOrd="0" presId="urn:microsoft.com/office/officeart/2005/8/layout/gear1"/>
    <dgm:cxn modelId="{2A8556A5-E62C-4D88-B191-896E583FB5E1}" type="presParOf" srcId="{C91E99FF-D368-4BA3-9F84-A735AC72206B}" destId="{36BD2E09-B22F-4AF8-AEA1-4EC7EA89748E}" srcOrd="2" destOrd="0" presId="urn:microsoft.com/office/officeart/2005/8/layout/gear1"/>
    <dgm:cxn modelId="{1DA7BF39-C293-4645-A128-05D07441B401}" type="presParOf" srcId="{C91E99FF-D368-4BA3-9F84-A735AC72206B}" destId="{1300BDB3-8D3F-4ED2-88AB-BED99F94E180}" srcOrd="3" destOrd="0" presId="urn:microsoft.com/office/officeart/2005/8/layout/gear1"/>
    <dgm:cxn modelId="{B3EE267D-871A-4558-B679-F86D72250A16}" type="presParOf" srcId="{C91E99FF-D368-4BA3-9F84-A735AC72206B}" destId="{65A75EBB-D04C-4D6C-8C49-67F6A86F3F4E}" srcOrd="4" destOrd="0" presId="urn:microsoft.com/office/officeart/2005/8/layout/gear1"/>
    <dgm:cxn modelId="{6B561AE0-D3A8-4E07-B5CF-CD24EEE3B44E}" type="presParOf" srcId="{C91E99FF-D368-4BA3-9F84-A735AC72206B}" destId="{2E7938FA-9593-4D2F-ABB9-26CA20B498C9}" srcOrd="5" destOrd="0" presId="urn:microsoft.com/office/officeart/2005/8/layout/gear1"/>
    <dgm:cxn modelId="{42D5E530-BA69-4ADF-8381-9BFBF16CABEF}" type="presParOf" srcId="{C91E99FF-D368-4BA3-9F84-A735AC72206B}" destId="{031EBB3B-6096-4C1F-AF29-FE017FA3ECD3}" srcOrd="6" destOrd="0" presId="urn:microsoft.com/office/officeart/2005/8/layout/gear1"/>
    <dgm:cxn modelId="{ABA1C561-E127-472C-8D75-EF4222EF4ACD}" type="presParOf" srcId="{C91E99FF-D368-4BA3-9F84-A735AC72206B}" destId="{368F0A09-BC48-423F-BF8D-C0DE3DF039AD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18028B-A765-4CA5-B65A-3362C4EBC917}">
      <dsp:nvSpPr>
        <dsp:cNvPr id="0" name=""/>
        <dsp:cNvSpPr/>
      </dsp:nvSpPr>
      <dsp:spPr>
        <a:xfrm>
          <a:off x="3430710" y="3144573"/>
          <a:ext cx="2382212" cy="238221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noProof="0" dirty="0" smtClean="0"/>
            <a:t>Need for an Energy</a:t>
          </a:r>
          <a:r>
            <a:rPr lang="fr-FR" sz="3200" b="1" kern="1200" dirty="0" smtClean="0"/>
            <a:t> transition</a:t>
          </a:r>
          <a:endParaRPr lang="en-US" sz="3200" kern="1200" dirty="0"/>
        </a:p>
      </dsp:txBody>
      <dsp:txXfrm>
        <a:off x="3430710" y="3144573"/>
        <a:ext cx="2382212" cy="2382212"/>
      </dsp:txXfrm>
    </dsp:sp>
    <dsp:sp modelId="{863AD2D6-B833-46B7-96F2-B6C63E69D39E}">
      <dsp:nvSpPr>
        <dsp:cNvPr id="0" name=""/>
        <dsp:cNvSpPr/>
      </dsp:nvSpPr>
      <dsp:spPr>
        <a:xfrm rot="10257300">
          <a:off x="1553554" y="4323704"/>
          <a:ext cx="1926862" cy="6789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3CEB1-5A4C-4D96-805E-999BFF8FC550}">
      <dsp:nvSpPr>
        <dsp:cNvPr id="0" name=""/>
        <dsp:cNvSpPr/>
      </dsp:nvSpPr>
      <dsp:spPr>
        <a:xfrm>
          <a:off x="2" y="4176466"/>
          <a:ext cx="2863730" cy="1334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Structural deficit in energy </a:t>
          </a:r>
          <a:r>
            <a:rPr lang="en-US" sz="2400" b="1" kern="1200" dirty="0" smtClean="0"/>
            <a:t>balance</a:t>
          </a:r>
          <a:br>
            <a:rPr lang="en-US" sz="2400" b="1" kern="1200" dirty="0" smtClean="0"/>
          </a:br>
          <a:r>
            <a:rPr lang="en-US" sz="2400" b="1" kern="1200" dirty="0" smtClean="0"/>
            <a:t>(</a:t>
          </a:r>
          <a:r>
            <a:rPr lang="en-US" sz="2400" b="1" kern="1200" dirty="0" smtClean="0">
              <a:solidFill>
                <a:srgbClr val="FF0000"/>
              </a:solidFill>
            </a:rPr>
            <a:t>41%</a:t>
          </a:r>
          <a:r>
            <a:rPr lang="en-US" sz="2400" b="1" kern="1200" dirty="0" smtClean="0"/>
            <a:t> in 2014)</a:t>
          </a:r>
          <a:endParaRPr lang="en-US" sz="2400" kern="1200" dirty="0"/>
        </a:p>
      </dsp:txBody>
      <dsp:txXfrm>
        <a:off x="2" y="4176466"/>
        <a:ext cx="2863730" cy="1334038"/>
      </dsp:txXfrm>
    </dsp:sp>
    <dsp:sp modelId="{943DEF44-786B-480F-9129-935BA48B5135}">
      <dsp:nvSpPr>
        <dsp:cNvPr id="0" name=""/>
        <dsp:cNvSpPr/>
      </dsp:nvSpPr>
      <dsp:spPr>
        <a:xfrm rot="12168432">
          <a:off x="1564492" y="3102743"/>
          <a:ext cx="2027577" cy="6789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97DB9-29BB-4544-88C5-1C5A76D18BF8}">
      <dsp:nvSpPr>
        <dsp:cNvPr id="0" name=""/>
        <dsp:cNvSpPr/>
      </dsp:nvSpPr>
      <dsp:spPr>
        <a:xfrm>
          <a:off x="108779" y="2375253"/>
          <a:ext cx="2874453" cy="1334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FF0000"/>
              </a:solidFill>
            </a:rPr>
            <a:t>75%</a:t>
          </a:r>
          <a:r>
            <a:rPr lang="fr-FR" sz="2400" b="1" kern="1200" dirty="0" smtClean="0"/>
            <a:t> of NG  global </a:t>
          </a:r>
          <a:r>
            <a:rPr lang="fr-FR" sz="2400" b="1" kern="1200" dirty="0" err="1" smtClean="0"/>
            <a:t>demand</a:t>
          </a:r>
          <a:r>
            <a:rPr lang="fr-FR" sz="2400" b="1" kern="1200" dirty="0" smtClean="0"/>
            <a:t> for </a:t>
          </a:r>
          <a:r>
            <a:rPr lang="fr-FR" sz="2400" b="1" kern="1200" noProof="0" dirty="0" smtClean="0"/>
            <a:t>power </a:t>
          </a:r>
          <a:r>
            <a:rPr lang="fr-FR" sz="2400" b="1" kern="1200" noProof="0" dirty="0" err="1" smtClean="0"/>
            <a:t>generation</a:t>
          </a:r>
          <a:endParaRPr lang="en-US" sz="2400" kern="1200" dirty="0"/>
        </a:p>
      </dsp:txBody>
      <dsp:txXfrm>
        <a:off x="108779" y="2375253"/>
        <a:ext cx="2874453" cy="1334038"/>
      </dsp:txXfrm>
    </dsp:sp>
    <dsp:sp modelId="{04D75FEB-D2DF-4BB8-8FBC-4463B87BD512}">
      <dsp:nvSpPr>
        <dsp:cNvPr id="0" name=""/>
        <dsp:cNvSpPr/>
      </dsp:nvSpPr>
      <dsp:spPr>
        <a:xfrm rot="14148324">
          <a:off x="1926296" y="1861377"/>
          <a:ext cx="2489961" cy="6789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32A09-57EE-4140-A7AE-0FFB2926C668}">
      <dsp:nvSpPr>
        <dsp:cNvPr id="0" name=""/>
        <dsp:cNvSpPr/>
      </dsp:nvSpPr>
      <dsp:spPr>
        <a:xfrm>
          <a:off x="396819" y="504058"/>
          <a:ext cx="4149544" cy="1334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Continuous </a:t>
          </a:r>
          <a:r>
            <a:rPr lang="en-US" sz="2400" b="1" kern="1200" dirty="0" smtClean="0"/>
            <a:t>increase </a:t>
          </a:r>
          <a:r>
            <a:rPr lang="en-US" sz="2400" b="1" kern="1200" dirty="0" smtClean="0"/>
            <a:t>of the electricity demand </a:t>
          </a:r>
          <a:r>
            <a:rPr lang="en-US" sz="2400" b="1" kern="1200" dirty="0" smtClean="0">
              <a:solidFill>
                <a:srgbClr val="FF0000"/>
              </a:solidFill>
            </a:rPr>
            <a:t>(5%/</a:t>
          </a:r>
          <a:r>
            <a:rPr lang="en-US" sz="2400" b="1" kern="1200" dirty="0" smtClean="0">
              <a:solidFill>
                <a:srgbClr val="FF0000"/>
              </a:solidFill>
            </a:rPr>
            <a:t>y)</a:t>
          </a:r>
          <a:endParaRPr lang="en-US" sz="2400" kern="1200" dirty="0"/>
        </a:p>
      </dsp:txBody>
      <dsp:txXfrm>
        <a:off x="396819" y="504058"/>
        <a:ext cx="4149544" cy="1334038"/>
      </dsp:txXfrm>
    </dsp:sp>
    <dsp:sp modelId="{A858BC07-BF31-4359-BBEC-14C938BACC41}">
      <dsp:nvSpPr>
        <dsp:cNvPr id="0" name=""/>
        <dsp:cNvSpPr/>
      </dsp:nvSpPr>
      <dsp:spPr>
        <a:xfrm rot="18089244">
          <a:off x="4747567" y="1846959"/>
          <a:ext cx="2381328" cy="6789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E0DBE-E0E4-4702-8FD9-9B6B14E5473F}">
      <dsp:nvSpPr>
        <dsp:cNvPr id="0" name=""/>
        <dsp:cNvSpPr/>
      </dsp:nvSpPr>
      <dsp:spPr>
        <a:xfrm>
          <a:off x="4861296" y="504060"/>
          <a:ext cx="3397663" cy="1334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Reliance on NG for power generation </a:t>
          </a:r>
          <a:r>
            <a:rPr lang="en-US" sz="2400" b="1" kern="1200" dirty="0" smtClean="0">
              <a:solidFill>
                <a:srgbClr val="FF0000"/>
              </a:solidFill>
            </a:rPr>
            <a:t>(</a:t>
          </a:r>
          <a:r>
            <a:rPr lang="en-US" sz="2400" b="1" kern="1200" dirty="0" smtClean="0">
              <a:solidFill>
                <a:srgbClr val="FF0000"/>
              </a:solidFill>
            </a:rPr>
            <a:t>97%) </a:t>
          </a:r>
          <a:endParaRPr lang="en-US" sz="2400" kern="1200" dirty="0"/>
        </a:p>
      </dsp:txBody>
      <dsp:txXfrm>
        <a:off x="4861296" y="504060"/>
        <a:ext cx="3397663" cy="1334038"/>
      </dsp:txXfrm>
    </dsp:sp>
    <dsp:sp modelId="{090A95D4-47EB-4A28-AA8E-08509B3DB028}">
      <dsp:nvSpPr>
        <dsp:cNvPr id="0" name=""/>
        <dsp:cNvSpPr/>
      </dsp:nvSpPr>
      <dsp:spPr>
        <a:xfrm rot="20288231">
          <a:off x="5617417" y="2990819"/>
          <a:ext cx="1884796" cy="6789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F34CB-2E0F-41E7-B556-B6CB60DEA941}">
      <dsp:nvSpPr>
        <dsp:cNvPr id="0" name=""/>
        <dsp:cNvSpPr/>
      </dsp:nvSpPr>
      <dsp:spPr>
        <a:xfrm>
          <a:off x="6264123" y="2376265"/>
          <a:ext cx="2628356" cy="1546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Limited </a:t>
          </a:r>
          <a:r>
            <a:rPr lang="en-US" sz="2400" b="1" kern="1200" dirty="0" smtClean="0"/>
            <a:t>electricity exchange </a:t>
          </a:r>
          <a:r>
            <a:rPr lang="en-US" sz="2400" b="1" kern="1200" dirty="0" smtClean="0"/>
            <a:t>through the neighboring countries</a:t>
          </a:r>
          <a:endParaRPr lang="en-US" sz="2400" kern="1200" dirty="0"/>
        </a:p>
      </dsp:txBody>
      <dsp:txXfrm>
        <a:off x="6264123" y="2376265"/>
        <a:ext cx="2628356" cy="1546284"/>
      </dsp:txXfrm>
    </dsp:sp>
    <dsp:sp modelId="{6975C3A0-CAC1-4344-B23E-EDDC3A2C4E18}">
      <dsp:nvSpPr>
        <dsp:cNvPr id="0" name=""/>
        <dsp:cNvSpPr/>
      </dsp:nvSpPr>
      <dsp:spPr>
        <a:xfrm rot="618102">
          <a:off x="5661709" y="4344307"/>
          <a:ext cx="1938295" cy="67893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5FB96-9A01-49D5-8A28-BDFB5A2FC7E9}">
      <dsp:nvSpPr>
        <dsp:cNvPr id="0" name=""/>
        <dsp:cNvSpPr/>
      </dsp:nvSpPr>
      <dsp:spPr>
        <a:xfrm>
          <a:off x="6731050" y="4248469"/>
          <a:ext cx="2161426" cy="1334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/>
            <a:t>Increase of energy price subsidies</a:t>
          </a:r>
          <a:endParaRPr lang="en-US" sz="2400" kern="1200" noProof="0" dirty="0"/>
        </a:p>
      </dsp:txBody>
      <dsp:txXfrm>
        <a:off x="6731050" y="4248469"/>
        <a:ext cx="2161426" cy="13340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CF509F-F16D-491A-BDA5-E5E3A7E62348}">
      <dsp:nvSpPr>
        <dsp:cNvPr id="0" name=""/>
        <dsp:cNvSpPr/>
      </dsp:nvSpPr>
      <dsp:spPr>
        <a:xfrm>
          <a:off x="2112163" y="1348218"/>
          <a:ext cx="3470436" cy="229705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/>
            <a:t>Diversification of energy sources </a:t>
          </a:r>
          <a:endParaRPr lang="en-US" sz="2400" kern="1200" noProof="0" dirty="0"/>
        </a:p>
      </dsp:txBody>
      <dsp:txXfrm>
        <a:off x="2112163" y="1348218"/>
        <a:ext cx="3470436" cy="2297055"/>
      </dsp:txXfrm>
    </dsp:sp>
    <dsp:sp modelId="{1300BDB3-8D3F-4ED2-88AB-BED99F94E180}">
      <dsp:nvSpPr>
        <dsp:cNvPr id="0" name=""/>
        <dsp:cNvSpPr/>
      </dsp:nvSpPr>
      <dsp:spPr>
        <a:xfrm>
          <a:off x="106165" y="624431"/>
          <a:ext cx="2752005" cy="169978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/>
            <a:t>Energy Efficiency</a:t>
          </a:r>
          <a:endParaRPr lang="en-US" sz="2400" kern="1200" noProof="0" dirty="0"/>
        </a:p>
      </dsp:txBody>
      <dsp:txXfrm>
        <a:off x="106165" y="624431"/>
        <a:ext cx="2752005" cy="1699787"/>
      </dsp:txXfrm>
    </dsp:sp>
    <dsp:sp modelId="{031EBB3B-6096-4C1F-AF29-FE017FA3ECD3}">
      <dsp:nvSpPr>
        <dsp:cNvPr id="0" name=""/>
        <dsp:cNvSpPr/>
      </dsp:nvSpPr>
      <dsp:spPr>
        <a:xfrm>
          <a:off x="3079269" y="1070880"/>
          <a:ext cx="2825377" cy="2825377"/>
        </a:xfrm>
        <a:prstGeom prst="circularArrow">
          <a:avLst>
            <a:gd name="adj1" fmla="val 4878"/>
            <a:gd name="adj2" fmla="val 312630"/>
            <a:gd name="adj3" fmla="val 3141937"/>
            <a:gd name="adj4" fmla="val 15222299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F0A09-BC48-423F-BF8D-C0DE3DF039AD}">
      <dsp:nvSpPr>
        <dsp:cNvPr id="0" name=""/>
        <dsp:cNvSpPr/>
      </dsp:nvSpPr>
      <dsp:spPr>
        <a:xfrm rot="1577696">
          <a:off x="-213420" y="434650"/>
          <a:ext cx="2136261" cy="21362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0.42308</cdr:y>
    </cdr:from>
    <cdr:to>
      <cdr:x>0.33327</cdr:x>
      <cdr:y>0.72911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1584176"/>
          <a:ext cx="1907702" cy="1145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tx1"/>
              </a:solidFill>
            </a:rPr>
            <a:t>70% CONVENTIONAL PP</a:t>
          </a:r>
          <a:endParaRPr lang="en-US" sz="20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75672-50B1-45C1-A1C1-859F34490F6F}" type="datetimeFigureOut">
              <a:rPr lang="fr-FR" smtClean="0"/>
              <a:pPr/>
              <a:t>02/03/2015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8AD69-D9F9-4E85-A04A-1700C756DB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8AD69-D9F9-4E85-A04A-1700C756DB6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7420-B4F3-4A94-8667-033B91A4E12B}" type="datetimeFigureOut">
              <a:rPr lang="fr-FR" smtClean="0"/>
              <a:pPr/>
              <a:t>02/03/2015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8FC591-ED85-4587-B7AE-52C23A224AF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7420-B4F3-4A94-8667-033B91A4E12B}" type="datetimeFigureOut">
              <a:rPr lang="fr-FR" smtClean="0"/>
              <a:pPr/>
              <a:t>02/03/2015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8FC591-ED85-4587-B7AE-52C23A224A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7420-B4F3-4A94-8667-033B91A4E12B}" type="datetimeFigureOut">
              <a:rPr lang="fr-FR" smtClean="0"/>
              <a:pPr/>
              <a:t>02/03/2015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8FC591-ED85-4587-B7AE-52C23A224A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7420-B4F3-4A94-8667-033B91A4E12B}" type="datetimeFigureOut">
              <a:rPr lang="fr-FR" smtClean="0"/>
              <a:pPr/>
              <a:t>02/03/2015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8FC591-ED85-4587-B7AE-52C23A224AF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0" y="908720"/>
            <a:ext cx="9144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7420-B4F3-4A94-8667-033B91A4E12B}" type="datetimeFigureOut">
              <a:rPr lang="fr-FR" smtClean="0"/>
              <a:pPr/>
              <a:t>02/03/2015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8FC591-ED85-4587-B7AE-52C23A224A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7420-B4F3-4A94-8667-033B91A4E12B}" type="datetimeFigureOut">
              <a:rPr lang="fr-FR" smtClean="0"/>
              <a:pPr/>
              <a:t>02/03/2015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8FC591-ED85-4587-B7AE-52C23A224A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7420-B4F3-4A94-8667-033B91A4E12B}" type="datetimeFigureOut">
              <a:rPr lang="fr-FR" smtClean="0"/>
              <a:pPr/>
              <a:t>02/03/2015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8FC591-ED85-4587-B7AE-52C23A224A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7420-B4F3-4A94-8667-033B91A4E12B}" type="datetimeFigureOut">
              <a:rPr lang="fr-FR" smtClean="0"/>
              <a:pPr/>
              <a:t>02/03/2015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8FC591-ED85-4587-B7AE-52C23A224A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7420-B4F3-4A94-8667-033B91A4E12B}" type="datetimeFigureOut">
              <a:rPr lang="fr-FR" smtClean="0"/>
              <a:pPr/>
              <a:t>02/03/2015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8FC591-ED85-4587-B7AE-52C23A224A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7420-B4F3-4A94-8667-033B91A4E12B}" type="datetimeFigureOut">
              <a:rPr lang="fr-FR" smtClean="0"/>
              <a:pPr/>
              <a:t>02/03/2015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8FC591-ED85-4587-B7AE-52C23A224A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7420-B4F3-4A94-8667-033B91A4E12B}" type="datetimeFigureOut">
              <a:rPr lang="fr-FR" smtClean="0"/>
              <a:pPr/>
              <a:t>02/03/2015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8FC591-ED85-4587-B7AE-52C23A224AF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27420-B4F3-4A94-8667-033B91A4E12B}" type="datetimeFigureOut">
              <a:rPr lang="fr-FR" smtClean="0"/>
              <a:pPr/>
              <a:t>02/03/2015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4"/>
          <p:cNvSpPr>
            <a:spLocks/>
          </p:cNvSpPr>
          <p:nvPr userDrawn="1"/>
        </p:nvSpPr>
        <p:spPr bwMode="auto">
          <a:xfrm>
            <a:off x="6096000" y="630932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5FACFE0A-9446-44A4-92B1-EEEEE0581CCD}" type="slidenum">
              <a:rPr lang="fr-FR" sz="1000" b="1">
                <a:solidFill>
                  <a:srgbClr val="FF3300"/>
                </a:solidFill>
              </a:rPr>
              <a:pPr algn="r">
                <a:defRPr/>
              </a:pPr>
              <a:t>‹N°›</a:t>
            </a:fld>
            <a:endParaRPr lang="fr-FR" sz="1000" b="1" dirty="0">
              <a:solidFill>
                <a:srgbClr val="FF33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59632" cy="90601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/>
          <a:srcRect l="48311" t="41963" r="28067" b="46362"/>
          <a:stretch>
            <a:fillRect/>
          </a:stretch>
        </p:blipFill>
        <p:spPr bwMode="auto">
          <a:xfrm>
            <a:off x="0" y="0"/>
            <a:ext cx="2915816" cy="141277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55976" y="5616696"/>
            <a:ext cx="4752528" cy="83664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  <a:latin typeface="+mn-lt"/>
              </a:rPr>
              <a:t>March 2-3,  </a:t>
            </a:r>
            <a:r>
              <a:rPr lang="fr-FR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2015</a:t>
            </a:r>
            <a:r>
              <a:rPr lang="fr-FR" sz="2800" b="1" dirty="0" smtClean="0">
                <a:solidFill>
                  <a:srgbClr val="C00000"/>
                </a:solidFill>
                <a:latin typeface="+mn-lt"/>
              </a:rPr>
              <a:t>, Bonn</a:t>
            </a:r>
            <a:endParaRPr lang="fr-FR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2492896"/>
            <a:ext cx="8077200" cy="1512168"/>
          </a:xfrm>
        </p:spPr>
        <p:txBody>
          <a:bodyPr>
            <a:noAutofit/>
          </a:bodyPr>
          <a:lstStyle/>
          <a:p>
            <a:pPr algn="r"/>
            <a:r>
              <a:rPr lang="fr-FR" sz="2800" b="1" dirty="0" smtClean="0">
                <a:solidFill>
                  <a:srgbClr val="C00000"/>
                </a:solidFill>
              </a:rPr>
              <a:t>Expert workshop </a:t>
            </a:r>
          </a:p>
          <a:p>
            <a:pPr algn="r"/>
            <a:r>
              <a:rPr lang="en-US" sz="2800" b="1" dirty="0" smtClean="0">
                <a:solidFill>
                  <a:srgbClr val="C00000"/>
                </a:solidFill>
              </a:rPr>
              <a:t>Addressing Variable </a:t>
            </a:r>
            <a:r>
              <a:rPr lang="en-US" sz="2800" b="1" dirty="0" err="1" smtClean="0">
                <a:solidFill>
                  <a:srgbClr val="C00000"/>
                </a:solidFill>
              </a:rPr>
              <a:t>Renewables</a:t>
            </a:r>
            <a:r>
              <a:rPr lang="en-US" sz="2800" b="1" dirty="0" smtClean="0">
                <a:solidFill>
                  <a:srgbClr val="C00000"/>
                </a:solidFill>
              </a:rPr>
              <a:t> In Long‐Term Energy Planning (AVRIL)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683568" y="4149080"/>
            <a:ext cx="7992888" cy="1656184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lvl="0" algn="r">
              <a:buClr>
                <a:schemeClr val="accent1"/>
              </a:buClr>
              <a:buSzPct val="80000"/>
              <a:defRPr/>
            </a:pPr>
            <a:r>
              <a:rPr lang="en-US" sz="2800" b="1" dirty="0" err="1" smtClean="0">
                <a:solidFill>
                  <a:srgbClr val="0070C0"/>
                </a:solidFill>
              </a:rPr>
              <a:t>Renewables</a:t>
            </a:r>
            <a:r>
              <a:rPr lang="en-US" sz="2800" b="1" dirty="0" smtClean="0">
                <a:solidFill>
                  <a:srgbClr val="0070C0"/>
                </a:solidFill>
              </a:rPr>
              <a:t> Energy Integration In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Long‐Term Energy Planning</a:t>
            </a:r>
          </a:p>
          <a:p>
            <a:pPr algn="r">
              <a:buClr>
                <a:schemeClr val="accent1"/>
              </a:buClr>
              <a:buSzPct val="80000"/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Tunisian case : Current situation and challenges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50" name="Object 45"/>
          <p:cNvGraphicFramePr>
            <a:graphicFrameLocks noChangeAspect="1"/>
          </p:cNvGraphicFramePr>
          <p:nvPr/>
        </p:nvGraphicFramePr>
        <p:xfrm>
          <a:off x="7272300" y="54908"/>
          <a:ext cx="936104" cy="1285860"/>
        </p:xfrm>
        <a:graphic>
          <a:graphicData uri="http://schemas.openxmlformats.org/presentationml/2006/ole">
            <p:oleObj spid="_x0000_s2050" name="Photo Editor Photo" r:id="rId4" imgW="1933333" imgH="2762636" progId="">
              <p:embed/>
            </p:oleObj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300192" y="1340769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Tunisian Company of Electricity and Gas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35496" y="1556792"/>
          <a:ext cx="1750422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22"/>
              </a:tblGrid>
              <a:tr h="4464496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Case 2 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30% RES (Predefined</a:t>
                      </a:r>
                      <a:r>
                        <a:rPr lang="en-US" sz="24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target)</a:t>
                      </a:r>
                      <a:endParaRPr lang="en-US" sz="2400" b="1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779398" y="6054387"/>
            <a:ext cx="6364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Reference : </a:t>
            </a:r>
            <a:r>
              <a:rPr lang="fr-FR" sz="2000" b="1" dirty="0" err="1" smtClean="0"/>
              <a:t>What</a:t>
            </a:r>
            <a:r>
              <a:rPr lang="fr-FR" sz="2000" b="1" dirty="0" smtClean="0"/>
              <a:t> possible </a:t>
            </a:r>
            <a:r>
              <a:rPr lang="fr-FR" sz="2000" b="1" dirty="0" err="1" smtClean="0"/>
              <a:t>energy</a:t>
            </a:r>
            <a:r>
              <a:rPr lang="fr-FR" sz="2000" b="1" dirty="0" smtClean="0"/>
              <a:t> mix in </a:t>
            </a:r>
            <a:r>
              <a:rPr lang="fr-FR" sz="2000" b="1" dirty="0" err="1" smtClean="0"/>
              <a:t>Tunisia</a:t>
            </a:r>
            <a:r>
              <a:rPr lang="fr-FR" sz="2000" b="1" dirty="0" smtClean="0"/>
              <a:t> on </a:t>
            </a:r>
            <a:r>
              <a:rPr lang="fr-FR" sz="2000" b="1" i="1" dirty="0" smtClean="0"/>
              <a:t>2030 ? </a:t>
            </a:r>
            <a:r>
              <a:rPr lang="en-US" sz="2000" b="1" dirty="0" smtClean="0">
                <a:solidFill>
                  <a:srgbClr val="FF0000"/>
                </a:solidFill>
              </a:rPr>
              <a:t>(Study STEG-</a:t>
            </a:r>
            <a:r>
              <a:rPr lang="fr-FR" sz="2000" b="1" dirty="0" smtClean="0">
                <a:solidFill>
                  <a:srgbClr val="FF0000"/>
                </a:solidFill>
              </a:rPr>
              <a:t>WB, 2013)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7896" y="1052736"/>
            <a:ext cx="986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Case Study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187624" y="0"/>
            <a:ext cx="7704856" cy="8367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4. Results of RES integration approach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857356" y="1556792"/>
          <a:ext cx="3006828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828"/>
              </a:tblGrid>
              <a:tr h="10415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Energy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 generation 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by fuel type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292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4929190" y="1556792"/>
          <a:ext cx="4171742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742"/>
              </a:tblGrid>
              <a:tr h="10415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RES Impact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292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Saving</a:t>
                      </a:r>
                      <a:r>
                        <a:rPr lang="en-US" sz="2400" b="1" baseline="0" dirty="0" smtClean="0"/>
                        <a:t> fuel</a:t>
                      </a:r>
                    </a:p>
                    <a:p>
                      <a:endParaRPr lang="en-US" sz="2400" baseline="0" dirty="0" smtClean="0"/>
                    </a:p>
                    <a:p>
                      <a:r>
                        <a:rPr lang="en-US" sz="2400" b="1" baseline="0" dirty="0" smtClean="0"/>
                        <a:t>Power generation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overcapacity (off peak problem)</a:t>
                      </a:r>
                    </a:p>
                    <a:p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/>
          <a:srcRect l="19014" t="3138" r="19718" b="5857"/>
          <a:stretch>
            <a:fillRect/>
          </a:stretch>
        </p:blipFill>
        <p:spPr bwMode="auto">
          <a:xfrm>
            <a:off x="1857356" y="3000372"/>
            <a:ext cx="288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87896" y="1052736"/>
            <a:ext cx="98650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</a:rPr>
              <a:t>WASP Limits  </a:t>
            </a:r>
            <a:endParaRPr lang="en-US" sz="2600" b="1" dirty="0" smtClean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-36512" y="1700808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b="1" dirty="0" smtClean="0"/>
              <a:t> Due to use of LDC, WASP can not model properly PV plants (No difference between morning and evening peaks).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-36480" y="3115575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b="1" dirty="0" smtClean="0"/>
              <a:t> Despite the WASP ability of </a:t>
            </a:r>
            <a:r>
              <a:rPr lang="en-US" sz="2400" b="1" dirty="0" smtClean="0">
                <a:solidFill>
                  <a:srgbClr val="FF0000"/>
                </a:solidFill>
              </a:rPr>
              <a:t>periodic modeling</a:t>
            </a:r>
            <a:r>
              <a:rPr lang="en-US" sz="2400" b="1" dirty="0" smtClean="0"/>
              <a:t>, using the RES hourly profile generation is necessary.</a:t>
            </a:r>
            <a:endParaRPr lang="fr-FR" sz="2400" b="1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187624" y="0"/>
            <a:ext cx="7704856" cy="8367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4. Results of RES integration approach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-36512" y="1285860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b="1" dirty="0" smtClean="0"/>
              <a:t> Use other RES integration approaches such as considering residual electricity demand (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 only for predefined projects</a:t>
            </a:r>
            <a:r>
              <a:rPr lang="en-US" sz="2400" b="1" dirty="0" smtClean="0"/>
              <a:t>).  This approach  consists in :</a:t>
            </a:r>
            <a:endParaRPr lang="en-US" sz="2400" b="1" dirty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99592" y="0"/>
            <a:ext cx="7704856" cy="836712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5. Perspectives  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88032" y="2474679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b="1" dirty="0" smtClean="0"/>
              <a:t> Defining hourly profiles of power generation from RES projects.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88032" y="2974745"/>
            <a:ext cx="853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b="1" dirty="0" smtClean="0"/>
              <a:t> Deducing, from electricity demand curve, the energy generation from RES.</a:t>
            </a:r>
            <a:endParaRPr lang="fr-FR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88032" y="3903439"/>
            <a:ext cx="8365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  <a:buFont typeface="Arial" pitchFamily="34" charset="0"/>
              <a:buChar char="•"/>
            </a:pPr>
            <a:r>
              <a:rPr lang="en-US" sz="2400" b="1" dirty="0" smtClean="0"/>
              <a:t> Optimizing power generation plan with the residual electricity demand.</a:t>
            </a:r>
            <a:endParaRPr lang="fr-FR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-32" y="4758243"/>
            <a:ext cx="9180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70C0"/>
              </a:buClr>
              <a:buFont typeface="Wingdings" pitchFamily="2" charset="2"/>
              <a:buChar char="Ø"/>
            </a:pPr>
            <a:r>
              <a:rPr lang="en-US" sz="2400" b="1" dirty="0" smtClean="0"/>
              <a:t> Use other planning model which can properly model RES (by using load curve) such as MESSAGE model (§ IAEA Workshop / Tunisia, 2013).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/>
          <a:srcRect l="48311" t="41963" r="28067" b="46362"/>
          <a:stretch>
            <a:fillRect/>
          </a:stretch>
        </p:blipFill>
        <p:spPr bwMode="auto">
          <a:xfrm>
            <a:off x="0" y="0"/>
            <a:ext cx="2915816" cy="141277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81080" y="2071678"/>
            <a:ext cx="8077200" cy="1512168"/>
          </a:xfrm>
        </p:spPr>
        <p:txBody>
          <a:bodyPr>
            <a:noAutofit/>
          </a:bodyPr>
          <a:lstStyle/>
          <a:p>
            <a:pPr algn="r"/>
            <a:r>
              <a:rPr lang="fr-FR" sz="2800" b="1" dirty="0" smtClean="0">
                <a:solidFill>
                  <a:srgbClr val="C00000"/>
                </a:solidFill>
              </a:rPr>
              <a:t>Expert workshop </a:t>
            </a:r>
          </a:p>
          <a:p>
            <a:pPr algn="r"/>
            <a:r>
              <a:rPr lang="en-US" sz="2800" b="1" dirty="0" smtClean="0">
                <a:solidFill>
                  <a:srgbClr val="C00000"/>
                </a:solidFill>
              </a:rPr>
              <a:t>Addressing Variable </a:t>
            </a:r>
            <a:r>
              <a:rPr lang="en-US" sz="2800" b="1" dirty="0" err="1" smtClean="0">
                <a:solidFill>
                  <a:srgbClr val="C00000"/>
                </a:solidFill>
              </a:rPr>
              <a:t>Renewables</a:t>
            </a:r>
            <a:r>
              <a:rPr lang="en-US" sz="2800" b="1" dirty="0" smtClean="0">
                <a:solidFill>
                  <a:srgbClr val="C00000"/>
                </a:solidFill>
              </a:rPr>
              <a:t> in Long‐Term Energy Planning (AVRIL)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683568" y="4000504"/>
            <a:ext cx="7992888" cy="1008112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4000" b="1" dirty="0" smtClean="0">
                <a:solidFill>
                  <a:srgbClr val="0070C0"/>
                </a:solidFill>
              </a:rPr>
              <a:t>Thank you for your attention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0032" y="5357826"/>
            <a:ext cx="3888432" cy="921284"/>
          </a:xfrm>
          <a:prstGeom prst="rect">
            <a:avLst/>
          </a:prstGeom>
          <a:ln w="31750">
            <a:solidFill>
              <a:schemeClr val="accent1"/>
            </a:solidFill>
          </a:ln>
        </p:spPr>
        <p:txBody>
          <a:bodyPr wrap="square">
            <a:noAutofit/>
          </a:bodyPr>
          <a:lstStyle/>
          <a:p>
            <a:r>
              <a:rPr lang="fr-FR" b="1" i="1" dirty="0" err="1" smtClean="0">
                <a:solidFill>
                  <a:srgbClr val="002060"/>
                </a:solidFill>
                <a:latin typeface="Helvetica" pitchFamily="34" charset="0"/>
              </a:rPr>
              <a:t>Emna</a:t>
            </a:r>
            <a:r>
              <a:rPr lang="fr-FR" b="1" i="1" dirty="0" smtClean="0">
                <a:solidFill>
                  <a:srgbClr val="002060"/>
                </a:solidFill>
                <a:latin typeface="Helvetica" pitchFamily="34" charset="0"/>
              </a:rPr>
              <a:t> BALI </a:t>
            </a:r>
          </a:p>
          <a:p>
            <a:r>
              <a:rPr lang="en-US" dirty="0" smtClean="0">
                <a:solidFill>
                  <a:srgbClr val="002060"/>
                </a:solidFill>
                <a:latin typeface="Helvetica" pitchFamily="34" charset="0"/>
              </a:rPr>
              <a:t>Studies and Planning Management</a:t>
            </a:r>
          </a:p>
          <a:p>
            <a:r>
              <a:rPr lang="fr-FR" dirty="0" smtClean="0">
                <a:solidFill>
                  <a:srgbClr val="002060"/>
                </a:solidFill>
                <a:latin typeface="Helvetica" pitchFamily="34" charset="0"/>
              </a:rPr>
              <a:t>ebali@steg.com.tn</a:t>
            </a:r>
          </a:p>
          <a:p>
            <a:endParaRPr lang="fr-FR" b="1" dirty="0" smtClean="0">
              <a:solidFill>
                <a:srgbClr val="002060"/>
              </a:solidFill>
              <a:latin typeface="Helvetica" pitchFamily="34" charset="0"/>
            </a:endParaRPr>
          </a:p>
        </p:txBody>
      </p:sp>
      <p:graphicFrame>
        <p:nvGraphicFramePr>
          <p:cNvPr id="9" name="Object 45"/>
          <p:cNvGraphicFramePr>
            <a:graphicFrameLocks noChangeAspect="1"/>
          </p:cNvGraphicFramePr>
          <p:nvPr/>
        </p:nvGraphicFramePr>
        <p:xfrm>
          <a:off x="7272300" y="54908"/>
          <a:ext cx="936104" cy="1285860"/>
        </p:xfrm>
        <a:graphic>
          <a:graphicData uri="http://schemas.openxmlformats.org/presentationml/2006/ole">
            <p:oleObj spid="_x0000_s17411" name="Photo Editor Photo" r:id="rId4" imgW="1933333" imgH="2762636" progId="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300192" y="1340769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Tunisian Company of Electricity and Gas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456384" cy="8367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Content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96" y="1404065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</a:rPr>
              <a:t>Tunisian current energy context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2124145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b="1" dirty="0" smtClean="0">
                <a:solidFill>
                  <a:srgbClr val="0070C0"/>
                </a:solidFill>
              </a:rPr>
              <a:t>National energy strategy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96" y="2852936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b="1" dirty="0" smtClean="0">
                <a:solidFill>
                  <a:srgbClr val="0070C0"/>
                </a:solidFill>
              </a:rPr>
              <a:t>Power  generation planning process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96" y="3573016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b="1" dirty="0" smtClean="0">
                <a:solidFill>
                  <a:srgbClr val="0070C0"/>
                </a:solidFill>
              </a:rPr>
              <a:t>Results of RES integration approach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2" y="4286256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fr-FR" sz="3200" b="1" dirty="0" smtClean="0">
                <a:solidFill>
                  <a:srgbClr val="0070C0"/>
                </a:solidFill>
              </a:rPr>
              <a:t>Perspectives 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0"/>
            <a:ext cx="7704856" cy="836712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solidFill>
                  <a:srgbClr val="C00000"/>
                </a:solidFill>
              </a:rPr>
              <a:t>1. </a:t>
            </a:r>
            <a:r>
              <a:rPr lang="fr-FR" sz="3600" b="1" dirty="0" err="1" smtClean="0">
                <a:solidFill>
                  <a:srgbClr val="C00000"/>
                </a:solidFill>
              </a:rPr>
              <a:t>Tunisian</a:t>
            </a:r>
            <a:r>
              <a:rPr lang="fr-FR" sz="3600" b="1" dirty="0" smtClean="0">
                <a:solidFill>
                  <a:srgbClr val="C00000"/>
                </a:solidFill>
              </a:rPr>
              <a:t> </a:t>
            </a:r>
            <a:r>
              <a:rPr lang="fr-FR" sz="3600" b="1" dirty="0" err="1" smtClean="0">
                <a:solidFill>
                  <a:srgbClr val="C00000"/>
                </a:solidFill>
              </a:rPr>
              <a:t>current</a:t>
            </a:r>
            <a:r>
              <a:rPr lang="fr-FR" sz="3600" b="1" dirty="0" smtClean="0">
                <a:solidFill>
                  <a:srgbClr val="C00000"/>
                </a:solidFill>
              </a:rPr>
              <a:t> </a:t>
            </a:r>
            <a:r>
              <a:rPr lang="fr-FR" sz="3600" b="1" dirty="0" err="1" smtClean="0">
                <a:solidFill>
                  <a:srgbClr val="C00000"/>
                </a:solidFill>
              </a:rPr>
              <a:t>energy</a:t>
            </a:r>
            <a:r>
              <a:rPr lang="fr-FR" sz="3600" b="1" dirty="0" smtClean="0">
                <a:solidFill>
                  <a:srgbClr val="C00000"/>
                </a:solidFill>
              </a:rPr>
              <a:t> </a:t>
            </a:r>
            <a:r>
              <a:rPr lang="fr-FR" sz="3600" b="1" dirty="0" err="1" smtClean="0">
                <a:solidFill>
                  <a:srgbClr val="C00000"/>
                </a:solidFill>
              </a:rPr>
              <a:t>context</a:t>
            </a:r>
            <a:endParaRPr lang="fr-FR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me 4"/>
          <p:cNvGraphicFramePr/>
          <p:nvPr/>
        </p:nvGraphicFramePr>
        <p:xfrm>
          <a:off x="251520" y="764704"/>
          <a:ext cx="88924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3AD2D6-B833-46B7-96F2-B6C63E69D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863AD2D6-B833-46B7-96F2-B6C63E69D3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83CEB1-5A4C-4D96-805E-999BFF8FC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EB83CEB1-5A4C-4D96-805E-999BFF8FC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3DEF44-786B-480F-9129-935BA48B5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43DEF44-786B-480F-9129-935BA48B5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E97DB9-29BB-4544-88C5-1C5A76D18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1AE97DB9-29BB-4544-88C5-1C5A76D18B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D75FEB-D2DF-4BB8-8FBC-4463B87BD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04D75FEB-D2DF-4BB8-8FBC-4463B87BD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F32A09-57EE-4140-A7AE-0FFB2926C6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8F32A09-57EE-4140-A7AE-0FFB2926C6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58BC07-BF31-4359-BBEC-14C938BAC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A858BC07-BF31-4359-BBEC-14C938BAC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2E0DBE-E0E4-4702-8FD9-9B6B14E547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AD2E0DBE-E0E4-4702-8FD9-9B6B14E547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0A95D4-47EB-4A28-AA8E-08509B3DB0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090A95D4-47EB-4A28-AA8E-08509B3DB0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4F34CB-2E0F-41E7-B556-B6CB60DEA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FF4F34CB-2E0F-41E7-B556-B6CB60DEA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75C3A0-CAC1-4344-B23E-EDDC3A2C4E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6975C3A0-CAC1-4344-B23E-EDDC3A2C4E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C5FB96-9A01-49D5-8A28-BDFB5A2FC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95C5FB96-9A01-49D5-8A28-BDFB5A2FC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18028B-A765-4CA5-B65A-3362C4EBC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A818028B-A765-4CA5-B65A-3362C4EBC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A818028B-A765-4CA5-B65A-3362C4EBC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Graphic spid="5" grpId="1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0"/>
            <a:ext cx="7704856" cy="8367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2. National energy strategy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736" y="1136357"/>
            <a:ext cx="42484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600" b="1" dirty="0" smtClean="0">
                <a:solidFill>
                  <a:srgbClr val="FF0000"/>
                </a:solidFill>
              </a:rPr>
              <a:t>Aim :  </a:t>
            </a:r>
            <a:r>
              <a:rPr lang="en-US" sz="2600" b="1" dirty="0" smtClean="0">
                <a:solidFill>
                  <a:srgbClr val="0070C0"/>
                </a:solidFill>
              </a:rPr>
              <a:t>Energy supply security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7544" y="486916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Development of Renewable Energy Sources </a:t>
            </a:r>
            <a:r>
              <a:rPr lang="en-US" sz="2400" b="1" dirty="0" smtClean="0">
                <a:solidFill>
                  <a:srgbClr val="0070C0"/>
                </a:solidFill>
              </a:rPr>
              <a:t>(RES) is one of the axis of the new energy strategy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566124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National target for 2030 : </a:t>
            </a:r>
            <a:r>
              <a:rPr lang="en-US" sz="2400" b="1" dirty="0" smtClean="0">
                <a:solidFill>
                  <a:srgbClr val="0070C0"/>
                </a:solidFill>
              </a:rPr>
              <a:t>Increasing the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share of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 </a:t>
            </a:r>
            <a:r>
              <a:rPr lang="en-US" sz="2400" b="1" dirty="0" smtClean="0">
                <a:solidFill>
                  <a:srgbClr val="0070C0"/>
                </a:solidFill>
              </a:rPr>
              <a:t>in the Electrical Energy Mix up to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30%</a:t>
            </a:r>
          </a:p>
        </p:txBody>
      </p:sp>
      <p:graphicFrame>
        <p:nvGraphicFramePr>
          <p:cNvPr id="10" name="Diagramme 9"/>
          <p:cNvGraphicFramePr/>
          <p:nvPr/>
        </p:nvGraphicFramePr>
        <p:xfrm>
          <a:off x="1307976" y="1285860"/>
          <a:ext cx="657639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0"/>
            <a:ext cx="7704856" cy="836712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2. National energy strategy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5273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</a:rPr>
              <a:t>- Continuous updating of the </a:t>
            </a:r>
            <a:r>
              <a:rPr lang="en-US" sz="2600" b="1" dirty="0" smtClean="0">
                <a:solidFill>
                  <a:srgbClr val="FF0000"/>
                </a:solidFill>
              </a:rPr>
              <a:t>Tunisian Solar Plan</a:t>
            </a:r>
          </a:p>
        </p:txBody>
      </p:sp>
      <p:graphicFrame>
        <p:nvGraphicFramePr>
          <p:cNvPr id="8" name="Graphique 7"/>
          <p:cNvGraphicFramePr>
            <a:graphicFrameLocks noGrp="1"/>
          </p:cNvGraphicFramePr>
          <p:nvPr/>
        </p:nvGraphicFramePr>
        <p:xfrm>
          <a:off x="1500166" y="2786058"/>
          <a:ext cx="572412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2" y="1643050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</a:rPr>
              <a:t>- A </a:t>
            </a:r>
            <a:r>
              <a:rPr lang="en-US" sz="2600" b="1" dirty="0" smtClean="0">
                <a:solidFill>
                  <a:srgbClr val="FF0000"/>
                </a:solidFill>
              </a:rPr>
              <a:t>project-law</a:t>
            </a:r>
            <a:r>
              <a:rPr lang="en-US" sz="2600" b="1" dirty="0" smtClean="0">
                <a:solidFill>
                  <a:srgbClr val="0070C0"/>
                </a:solidFill>
              </a:rPr>
              <a:t> about power generation from RES is under study</a:t>
            </a:r>
            <a:endParaRPr lang="en-US" sz="2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0"/>
            <a:ext cx="7704856" cy="836712"/>
          </a:xfrm>
        </p:spPr>
        <p:txBody>
          <a:bodyPr>
            <a:normAutofit/>
          </a:bodyPr>
          <a:lstStyle/>
          <a:p>
            <a:r>
              <a:rPr lang="en-US" sz="3600" b="1" smtClean="0">
                <a:solidFill>
                  <a:srgbClr val="C00000"/>
                </a:solidFill>
              </a:rPr>
              <a:t>2. National energy strategy</a:t>
            </a:r>
            <a:endParaRPr lang="en-US" sz="3600" b="1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05273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0070C0"/>
                </a:solidFill>
              </a:rPr>
              <a:t>To take into consideration 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520" y="1857364"/>
            <a:ext cx="3744415" cy="21945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0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noProof="0" dirty="0" smtClean="0">
                <a:solidFill>
                  <a:schemeClr val="tx1"/>
                </a:solidFill>
              </a:rPr>
              <a:t>- Competitive</a:t>
            </a: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tx1"/>
                </a:solidFill>
              </a:rPr>
              <a:t>- Creating jobs</a:t>
            </a: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tx1"/>
                </a:solidFill>
              </a:rPr>
              <a:t>- Free CO</a:t>
            </a:r>
            <a:r>
              <a:rPr lang="en-US" sz="2400" b="1" kern="1200" baseline="-25000" dirty="0" smtClean="0">
                <a:solidFill>
                  <a:schemeClr val="tx1"/>
                </a:solidFill>
              </a:rPr>
              <a:t>2</a:t>
            </a:r>
            <a:r>
              <a:rPr lang="en-US" sz="2400" b="1" kern="1200" dirty="0" smtClean="0">
                <a:solidFill>
                  <a:schemeClr val="tx1"/>
                </a:solidFill>
              </a:rPr>
              <a:t> emissions</a:t>
            </a:r>
            <a:endParaRPr lang="fr-FR" sz="2400" kern="1200" dirty="0"/>
          </a:p>
        </p:txBody>
      </p:sp>
      <p:sp>
        <p:nvSpPr>
          <p:cNvPr id="23" name="Rectangle 22"/>
          <p:cNvSpPr/>
          <p:nvPr/>
        </p:nvSpPr>
        <p:spPr>
          <a:xfrm>
            <a:off x="4214810" y="4161067"/>
            <a:ext cx="4860032" cy="31255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0" rIns="170688" bIns="170688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tx1"/>
                </a:solidFill>
              </a:rPr>
              <a:t>- Intermittent</a:t>
            </a: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tx1"/>
                </a:solidFill>
              </a:rPr>
              <a:t>- High investment costs</a:t>
            </a:r>
          </a:p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tx1"/>
                </a:solidFill>
              </a:rPr>
              <a:t>- Need for </a:t>
            </a:r>
            <a:r>
              <a:rPr lang="en-US" sz="2400" b="1" dirty="0" smtClean="0">
                <a:solidFill>
                  <a:schemeClr val="tx1"/>
                </a:solidFill>
              </a:rPr>
              <a:t>pumped storage stations</a:t>
            </a:r>
            <a:endParaRPr lang="en-US" sz="2400" b="1" kern="1200" dirty="0" smtClean="0">
              <a:solidFill>
                <a:schemeClr val="tx1"/>
              </a:solidFill>
            </a:endParaRP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tx1"/>
                </a:solidFill>
              </a:rPr>
              <a:t>- Need for flexible generation units</a:t>
            </a: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smtClean="0">
                <a:solidFill>
                  <a:schemeClr val="tx1"/>
                </a:solidFill>
              </a:rPr>
              <a:t>- Need for back up capacities</a:t>
            </a:r>
            <a:endParaRPr lang="fr-FR" sz="2400" kern="1200" dirty="0">
              <a:solidFill>
                <a:schemeClr val="tx1"/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 rot="1085725">
            <a:off x="2699792" y="1700808"/>
            <a:ext cx="1872209" cy="4896544"/>
            <a:chOff x="2699792" y="1700808"/>
            <a:chExt cx="1872209" cy="4896544"/>
          </a:xfrm>
        </p:grpSpPr>
        <p:grpSp>
          <p:nvGrpSpPr>
            <p:cNvPr id="16" name="Groupe 15"/>
            <p:cNvGrpSpPr/>
            <p:nvPr/>
          </p:nvGrpSpPr>
          <p:grpSpPr>
            <a:xfrm>
              <a:off x="2699792" y="1700808"/>
              <a:ext cx="1872208" cy="2448272"/>
              <a:chOff x="2699792" y="1700808"/>
              <a:chExt cx="1872208" cy="2448272"/>
            </a:xfrm>
          </p:grpSpPr>
          <p:sp>
            <p:nvSpPr>
              <p:cNvPr id="8" name="Flèche vers le haut 7"/>
              <p:cNvSpPr/>
              <p:nvPr/>
            </p:nvSpPr>
            <p:spPr>
              <a:xfrm>
                <a:off x="2699792" y="1700808"/>
                <a:ext cx="1872208" cy="2448272"/>
              </a:xfrm>
              <a:prstGeom prst="up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Image 23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75856" y="2924944"/>
                <a:ext cx="720080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7" name="Groupe 16"/>
            <p:cNvGrpSpPr/>
            <p:nvPr/>
          </p:nvGrpSpPr>
          <p:grpSpPr>
            <a:xfrm>
              <a:off x="2699793" y="4149080"/>
              <a:ext cx="1872208" cy="2448272"/>
              <a:chOff x="2699793" y="4149080"/>
              <a:chExt cx="1872208" cy="2448272"/>
            </a:xfrm>
          </p:grpSpPr>
          <p:sp>
            <p:nvSpPr>
              <p:cNvPr id="15" name="Flèche vers le haut 14"/>
              <p:cNvSpPr/>
              <p:nvPr/>
            </p:nvSpPr>
            <p:spPr>
              <a:xfrm rot="10800000">
                <a:off x="2699793" y="4149080"/>
                <a:ext cx="1872208" cy="2448272"/>
              </a:xfrm>
              <a:prstGeom prst="up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Image 6"/>
              <p:cNvPicPr/>
              <p:nvPr/>
            </p:nvPicPr>
            <p:blipFill>
              <a:blip r:embed="rId3" cstate="print"/>
              <a:srcRect l="80048" t="69204" r="11074" b="19459"/>
              <a:stretch>
                <a:fillRect/>
              </a:stretch>
            </p:blipFill>
            <p:spPr bwMode="auto">
              <a:xfrm>
                <a:off x="3275856" y="4653136"/>
                <a:ext cx="720080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0"/>
            <a:ext cx="7704856" cy="8367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3. Power generation planning process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avec flèche vers la droite 6"/>
          <p:cNvSpPr/>
          <p:nvPr/>
        </p:nvSpPr>
        <p:spPr>
          <a:xfrm>
            <a:off x="0" y="1628800"/>
            <a:ext cx="3419872" cy="4176464"/>
          </a:xfrm>
          <a:prstGeom prst="rightArrowCallout">
            <a:avLst>
              <a:gd name="adj1" fmla="val 13934"/>
              <a:gd name="adj2" fmla="val 15561"/>
              <a:gd name="adj3" fmla="val 10625"/>
              <a:gd name="adj4" fmla="val 8459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0" bIns="36000" rtlCol="0" anchor="t"/>
          <a:lstStyle/>
          <a:p>
            <a:pPr marL="180975" lvl="0" indent="-180975" defTabSz="1066800">
              <a:spcAft>
                <a:spcPts val="1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</a:rPr>
              <a:t>Load duration curve</a:t>
            </a:r>
          </a:p>
          <a:p>
            <a:pPr marL="180975" lvl="0" indent="-180975" defTabSz="1066800">
              <a:spcAft>
                <a:spcPts val="1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</a:rPr>
              <a:t>Current power generation</a:t>
            </a:r>
          </a:p>
          <a:p>
            <a:pPr marL="180975" lvl="0" indent="-180975" defTabSz="1066800">
              <a:spcAft>
                <a:spcPts val="1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</a:rPr>
              <a:t>Retirements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180975" lvl="0" indent="-180975" defTabSz="1066800">
              <a:spcAft>
                <a:spcPts val="1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</a:rPr>
              <a:t>Candidates power plants</a:t>
            </a:r>
          </a:p>
          <a:p>
            <a:pPr marL="180975" lvl="0" indent="-180975" defTabSz="1066800">
              <a:spcAft>
                <a:spcPts val="1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</a:rPr>
              <a:t>Projected fuel prices</a:t>
            </a:r>
          </a:p>
          <a:p>
            <a:pPr marL="180975" lvl="0" indent="-180975" defTabSz="1066800">
              <a:spcAft>
                <a:spcPts val="1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</a:rPr>
              <a:t>Constraints : </a:t>
            </a:r>
          </a:p>
          <a:p>
            <a:pPr marL="180975" lvl="0" indent="180975" defTabSz="1066800">
              <a:spcAft>
                <a:spcPts val="1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Reserve Margin</a:t>
            </a:r>
          </a:p>
          <a:p>
            <a:pPr marL="180975" lvl="0" indent="180975" defTabSz="1066800">
              <a:spcAft>
                <a:spcPts val="1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</a:rPr>
              <a:t>LOLP</a:t>
            </a:r>
          </a:p>
          <a:p>
            <a:pPr marL="180975" indent="-180975" defTabSz="1066800">
              <a:spcAft>
                <a:spcPts val="1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</a:rPr>
              <a:t>…</a:t>
            </a:r>
          </a:p>
          <a:p>
            <a:pPr marL="180975" lvl="0" indent="180975" defTabSz="1066800">
              <a:spcAft>
                <a:spcPts val="100"/>
              </a:spcAft>
            </a:pPr>
            <a:endParaRPr lang="en-US" sz="2400" b="1" dirty="0" smtClean="0">
              <a:solidFill>
                <a:srgbClr val="FF0000"/>
              </a:solidFill>
            </a:endParaRPr>
          </a:p>
        </p:txBody>
      </p:sp>
      <p:sp>
        <p:nvSpPr>
          <p:cNvPr id="8" name="Rectangle avec flèche vers le haut 7"/>
          <p:cNvSpPr/>
          <p:nvPr/>
        </p:nvSpPr>
        <p:spPr>
          <a:xfrm>
            <a:off x="1547664" y="5328592"/>
            <a:ext cx="6192688" cy="1412776"/>
          </a:xfrm>
          <a:prstGeom prst="upArrowCallout">
            <a:avLst>
              <a:gd name="adj1" fmla="val 14943"/>
              <a:gd name="adj2" fmla="val 18333"/>
              <a:gd name="adj3" fmla="val 25000"/>
              <a:gd name="adj4" fmla="val 59025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Used model : Wien Automatic System Planning  Package  </a:t>
            </a:r>
            <a:r>
              <a:rPr lang="en-US" sz="2400" b="1" dirty="0" smtClean="0">
                <a:solidFill>
                  <a:srgbClr val="C00000"/>
                </a:solidFill>
              </a:rPr>
              <a:t>WASP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smtClean="0">
                <a:solidFill>
                  <a:schemeClr val="bg1"/>
                </a:solidFill>
              </a:rPr>
              <a:t>(</a:t>
            </a:r>
            <a:r>
              <a:rPr lang="en-US" sz="2400" b="1" smtClean="0">
                <a:solidFill>
                  <a:schemeClr val="bg1"/>
                </a:solidFill>
              </a:rPr>
              <a:t>developed </a:t>
            </a:r>
            <a:r>
              <a:rPr lang="en-US" sz="2400" b="1" dirty="0" smtClean="0">
                <a:solidFill>
                  <a:schemeClr val="bg1"/>
                </a:solidFill>
              </a:rPr>
              <a:t>by IAEA)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Organigramme : Processus 8"/>
          <p:cNvSpPr/>
          <p:nvPr/>
        </p:nvSpPr>
        <p:spPr>
          <a:xfrm>
            <a:off x="6444208" y="1628800"/>
            <a:ext cx="2664296" cy="4176464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lvl="0" indent="-180975" defTabSz="1066800">
              <a:spcAft>
                <a:spcPts val="1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</a:rPr>
              <a:t>Long term power generation expansion</a:t>
            </a:r>
          </a:p>
          <a:p>
            <a:pPr marL="180975" lvl="0" indent="-180975" defTabSz="1066800">
              <a:spcAft>
                <a:spcPts val="1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</a:rPr>
              <a:t>Power plant generation</a:t>
            </a:r>
          </a:p>
          <a:p>
            <a:pPr marL="180975" lvl="0" indent="-180975" defTabSz="1066800">
              <a:spcAft>
                <a:spcPts val="1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</a:rPr>
              <a:t>Annual expenses (investment, fuel, O&amp;M, ENS)</a:t>
            </a:r>
          </a:p>
          <a:p>
            <a:pPr marL="180975" lvl="0" indent="-180975" defTabSz="1066800">
              <a:spcAft>
                <a:spcPts val="100"/>
              </a:spcAft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496" y="1052736"/>
            <a:ext cx="86044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smtClean="0">
                <a:solidFill>
                  <a:srgbClr val="0070C0"/>
                </a:solidFill>
              </a:rPr>
              <a:t>Methodology</a:t>
            </a:r>
            <a:endParaRPr lang="en-US" sz="2600" b="1">
              <a:solidFill>
                <a:srgbClr val="0070C0"/>
              </a:solidFill>
            </a:endParaRPr>
          </a:p>
        </p:txBody>
      </p:sp>
      <p:sp>
        <p:nvSpPr>
          <p:cNvPr id="15" name="Organigramme : Alternative 14"/>
          <p:cNvSpPr/>
          <p:nvPr/>
        </p:nvSpPr>
        <p:spPr>
          <a:xfrm>
            <a:off x="3439822" y="1643050"/>
            <a:ext cx="2500330" cy="3658158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/>
              <a:t>Developing power generation at least cost approach</a:t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(Investment+ Fuel + O&amp;M + ENS) </a:t>
            </a:r>
            <a:r>
              <a:rPr lang="en-US" sz="2400" b="1" dirty="0" smtClean="0"/>
              <a:t>with adequate service quality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5940152" y="3284984"/>
            <a:ext cx="504056" cy="86409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496" y="1052736"/>
            <a:ext cx="98650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</a:rPr>
              <a:t>RES integration approach in generation planning</a:t>
            </a:r>
            <a:endParaRPr lang="en-US" sz="2600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107504" y="2343256"/>
          <a:ext cx="8928992" cy="50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3456384"/>
                <a:gridCol w="3240360"/>
              </a:tblGrid>
              <a:tr h="50968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RES Optimal Integration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Predefined</a:t>
                      </a:r>
                      <a:r>
                        <a:rPr lang="en-US" sz="2400" b="1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target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79512" y="170080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/>
              <a:t>Given its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intermittence</a:t>
            </a:r>
            <a:r>
              <a:rPr lang="en-US" sz="2400" b="1" dirty="0" smtClean="0"/>
              <a:t>,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 </a:t>
            </a:r>
            <a:r>
              <a:rPr lang="en-US" sz="2400" b="1" dirty="0" smtClean="0"/>
              <a:t>are modeled to operate in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saving : 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07504" y="3000372"/>
          <a:ext cx="892899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6696744"/>
              </a:tblGrid>
              <a:tr h="509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Step 1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Developing a long-term power generation plan without RES considering reliability constraints.</a:t>
                      </a:r>
                      <a:endParaRPr lang="en-US" sz="2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07504" y="3929066"/>
          <a:ext cx="892899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6696744"/>
              </a:tblGrid>
              <a:tr h="509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Step 2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Modeling RES as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 thermal power plants with no consumed fuel and with availability considered as load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factor or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(ii) 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hydro plant.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07504" y="5214950"/>
          <a:ext cx="892899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3348372"/>
                <a:gridCol w="3348372"/>
              </a:tblGrid>
              <a:tr h="13407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70C0"/>
                          </a:solidFill>
                        </a:rPr>
                        <a:t>Step 3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Integrating RES up to that investment commitments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 balance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fuel saving costs.</a:t>
                      </a:r>
                      <a:endParaRPr lang="en-US" sz="24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Integrating RES up to predefined target.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1187624" y="0"/>
            <a:ext cx="7704856" cy="8367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3. Power generation planning process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35496" y="1556792"/>
          <a:ext cx="1750422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22"/>
              </a:tblGrid>
              <a:tr h="4464496">
                <a:tc>
                  <a:txBody>
                    <a:bodyPr/>
                    <a:lstStyle/>
                    <a:p>
                      <a:pPr algn="ctr"/>
                      <a:endParaRPr lang="en-US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Case 1 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70C0"/>
                          </a:solidFill>
                        </a:rPr>
                        <a:t>RES Optimal Integration</a:t>
                      </a:r>
                      <a:r>
                        <a:rPr lang="en-US" sz="24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US" sz="2400" b="1" dirty="0"/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779398" y="6054387"/>
            <a:ext cx="6364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Reference : </a:t>
            </a:r>
            <a:r>
              <a:rPr lang="fr-FR" sz="2000" b="1" dirty="0" err="1" smtClean="0"/>
              <a:t>What</a:t>
            </a:r>
            <a:r>
              <a:rPr lang="fr-FR" sz="2000" b="1" dirty="0" smtClean="0"/>
              <a:t> possible </a:t>
            </a:r>
            <a:r>
              <a:rPr lang="fr-FR" sz="2000" b="1" dirty="0" err="1" smtClean="0"/>
              <a:t>energy</a:t>
            </a:r>
            <a:r>
              <a:rPr lang="fr-FR" sz="2000" b="1" dirty="0" smtClean="0"/>
              <a:t> mix in </a:t>
            </a:r>
            <a:r>
              <a:rPr lang="fr-FR" sz="2000" b="1" dirty="0" err="1" smtClean="0"/>
              <a:t>Tunisia</a:t>
            </a:r>
            <a:r>
              <a:rPr lang="fr-FR" sz="2000" b="1" dirty="0" smtClean="0"/>
              <a:t> on </a:t>
            </a:r>
            <a:r>
              <a:rPr lang="fr-FR" sz="2000" b="1" i="1" dirty="0" smtClean="0"/>
              <a:t>2030 ? </a:t>
            </a:r>
            <a:r>
              <a:rPr lang="en-US" sz="2000" b="1" dirty="0" smtClean="0">
                <a:solidFill>
                  <a:srgbClr val="FF0000"/>
                </a:solidFill>
              </a:rPr>
              <a:t>(Study STEG-</a:t>
            </a:r>
            <a:r>
              <a:rPr lang="fr-FR" sz="2000" b="1" dirty="0" smtClean="0">
                <a:solidFill>
                  <a:srgbClr val="FF0000"/>
                </a:solidFill>
              </a:rPr>
              <a:t>WB, 2013)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7896" y="1052736"/>
            <a:ext cx="9865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Case Study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187624" y="0"/>
            <a:ext cx="7704856" cy="8367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4. Results of RES integration approach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857356" y="1556792"/>
          <a:ext cx="3006828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828"/>
              </a:tblGrid>
              <a:tr h="1041572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Energy</a:t>
                      </a:r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 generation </a:t>
                      </a: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rgbClr val="C00000"/>
                          </a:solidFill>
                        </a:rPr>
                        <a:t>by fuel type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292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 l="19014" t="3138" r="19718" b="5857"/>
          <a:stretch>
            <a:fillRect/>
          </a:stretch>
        </p:blipFill>
        <p:spPr bwMode="auto">
          <a:xfrm>
            <a:off x="1893266" y="2857496"/>
            <a:ext cx="2880000" cy="295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4929190" y="1556792"/>
          <a:ext cx="4171742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742"/>
              </a:tblGrid>
              <a:tr h="10415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C00000"/>
                          </a:solidFill>
                        </a:rPr>
                        <a:t>RES Impact</a:t>
                      </a:r>
                      <a:r>
                        <a:rPr lang="en-US" sz="2400" baseline="0" dirty="0" smtClean="0">
                          <a:solidFill>
                            <a:srgbClr val="C00000"/>
                          </a:solidFill>
                        </a:rPr>
                        <a:t> on reliability</a:t>
                      </a:r>
                      <a:endParaRPr lang="en-US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2292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5100" y="2714621"/>
            <a:ext cx="406194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 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2625</TotalTime>
  <Words>680</Words>
  <Application>Microsoft Office PowerPoint</Application>
  <PresentationFormat>Affichage à l'écran (4:3)</PresentationFormat>
  <Paragraphs>113</Paragraphs>
  <Slides>13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Thème Office</vt:lpstr>
      <vt:lpstr>Photo Editor Photo</vt:lpstr>
      <vt:lpstr>March 2-3,  2015, Bonn</vt:lpstr>
      <vt:lpstr>Content</vt:lpstr>
      <vt:lpstr>1. Tunisian current energy context</vt:lpstr>
      <vt:lpstr>2. National energy strategy</vt:lpstr>
      <vt:lpstr>2. National energy strategy</vt:lpstr>
      <vt:lpstr>2. National energy strategy</vt:lpstr>
      <vt:lpstr>3. Power generation planning process</vt:lpstr>
      <vt:lpstr>3. Power generation planning process</vt:lpstr>
      <vt:lpstr>4. Results of RES integration approach</vt:lpstr>
      <vt:lpstr>4. Results of RES integration approach</vt:lpstr>
      <vt:lpstr>4. Results of RES integration approach</vt:lpstr>
      <vt:lpstr>5. Perspectives  </vt:lpstr>
      <vt:lpstr>Diapositive 13</vt:lpstr>
    </vt:vector>
  </TitlesOfParts>
  <Company>Sweet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AVRIL Workshop</dc:title>
  <dc:creator>BALI EMNA</dc:creator>
  <cp:lastModifiedBy>emna.bali</cp:lastModifiedBy>
  <cp:revision>324</cp:revision>
  <dcterms:created xsi:type="dcterms:W3CDTF">2015-02-24T09:44:23Z</dcterms:created>
  <dcterms:modified xsi:type="dcterms:W3CDTF">2015-03-02T05:54:45Z</dcterms:modified>
</cp:coreProperties>
</file>