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836" r:id="rId6"/>
    <p:sldId id="782" r:id="rId7"/>
    <p:sldId id="803" r:id="rId8"/>
    <p:sldId id="804" r:id="rId9"/>
  </p:sldIdLst>
  <p:sldSz cx="9144000" cy="6858000" type="screen4x3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070568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582330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4094092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BBE0E3"/>
    <a:srgbClr val="E10019"/>
    <a:srgbClr val="0872A6"/>
    <a:srgbClr val="3C8C93"/>
    <a:srgbClr val="E9F4F5"/>
    <a:srgbClr val="FF6600"/>
    <a:srgbClr val="B5D9DB"/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9" autoAdjust="0"/>
    <p:restoredTop sz="85735" autoAdjust="0"/>
  </p:normalViewPr>
  <p:slideViewPr>
    <p:cSldViewPr>
      <p:cViewPr varScale="1">
        <p:scale>
          <a:sx n="64" d="100"/>
          <a:sy n="64" d="100"/>
        </p:scale>
        <p:origin x="1452" y="6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356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949" y="0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5241A0-8D54-49E2-960A-8064867E6FB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98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949" y="6456398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D141E7-8887-432E-BDD1-9BF128B28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8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42" cy="3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949" y="0"/>
            <a:ext cx="4302442" cy="3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563" y="3229361"/>
            <a:ext cx="7939512" cy="305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398"/>
            <a:ext cx="4302442" cy="3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949" y="6456398"/>
            <a:ext cx="4302442" cy="3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F60FA8-7B3F-4A7C-8F0E-23C5365950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00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0568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2330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4092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55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de-DE" dirty="0" smtClean="0"/>
              <a:t>What is the optimal generation capacity expansion? </a:t>
            </a:r>
            <a:r>
              <a:rPr lang="de-DE" dirty="0" smtClean="0">
                <a:sym typeface="Wingdings" panose="05000000000000000000" pitchFamily="2" charset="2"/>
              </a:rPr>
              <a:t> master plan, policy instruments, utility investments</a:t>
            </a:r>
            <a:endParaRPr lang="de-DE" dirty="0" smtClean="0"/>
          </a:p>
          <a:p>
            <a:pPr marL="342900" indent="-342900">
              <a:buAutoNum type="arabicParenR"/>
            </a:pPr>
            <a:r>
              <a:rPr lang="de-DE" dirty="0" smtClean="0"/>
              <a:t>Traditionally, subordinated to this:</a:t>
            </a:r>
            <a:r>
              <a:rPr lang="de-DE" baseline="0" dirty="0" smtClean="0"/>
              <a:t> transmission planning. Shorter time horizon.</a:t>
            </a:r>
          </a:p>
          <a:p>
            <a:pPr marL="342900" indent="-342900">
              <a:buAutoNum type="arabicParenR"/>
            </a:pPr>
            <a:r>
              <a:rPr lang="de-DE" baseline="0" dirty="0" smtClean="0"/>
              <a:t>Calculate an hourly dispatch. Sufficient flexibility?</a:t>
            </a:r>
          </a:p>
          <a:p>
            <a:pPr marL="342900" indent="-342900">
              <a:buAutoNum type="arabicParenR"/>
            </a:pPr>
            <a:r>
              <a:rPr lang="de-DE" baseline="0" dirty="0" smtClean="0"/>
              <a:t>Steady state adequacy of the transmission grid. These analysis are used for current and future systems.</a:t>
            </a:r>
          </a:p>
          <a:p>
            <a:pPr marL="342900" indent="-342900">
              <a:buAutoNum type="arabicParenR"/>
            </a:pPr>
            <a:r>
              <a:rPr lang="de-DE" baseline="0" dirty="0" smtClean="0"/>
              <a:t>Can the system cope with disturbances and failures?</a:t>
            </a:r>
          </a:p>
          <a:p>
            <a:endParaRPr lang="de-DE" dirty="0" smtClean="0"/>
          </a:p>
          <a:p>
            <a:r>
              <a:rPr lang="de-DE" dirty="0" smtClean="0"/>
              <a:t>Traditionally, the more detailed tools were applied</a:t>
            </a:r>
            <a:r>
              <a:rPr lang="de-DE" baseline="0" dirty="0" smtClean="0"/>
              <a:t> to a shorter time horizon. Generation capacity expansion with a long time horizon was somewhat independent from grid planning. With high VRE shares, this might change.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Sivael is a simulation tool used for load flow analysis (8760h), developed and used by the danish TSO.</a:t>
            </a:r>
          </a:p>
          <a:p>
            <a:r>
              <a:rPr lang="de-DE" dirty="0" smtClean="0"/>
              <a:t>What about short term grid planning?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de-DE" dirty="0" smtClean="0"/>
              <a:t>What is the optimal generation capacity expansion? </a:t>
            </a:r>
            <a:r>
              <a:rPr lang="de-DE" dirty="0" smtClean="0">
                <a:sym typeface="Wingdings" panose="05000000000000000000" pitchFamily="2" charset="2"/>
              </a:rPr>
              <a:t> master plan, policy instruments, utility investments</a:t>
            </a:r>
            <a:endParaRPr lang="de-DE" dirty="0" smtClean="0"/>
          </a:p>
          <a:p>
            <a:pPr marL="342900" indent="-342900">
              <a:buAutoNum type="arabicParenR"/>
            </a:pPr>
            <a:r>
              <a:rPr lang="de-DE" dirty="0" smtClean="0"/>
              <a:t>Traditionally, subordinated to this:</a:t>
            </a:r>
            <a:r>
              <a:rPr lang="de-DE" baseline="0" dirty="0" smtClean="0"/>
              <a:t> transmission planning. Shorter time horizon.</a:t>
            </a:r>
          </a:p>
          <a:p>
            <a:pPr marL="342900" indent="-342900">
              <a:buAutoNum type="arabicParenR"/>
            </a:pPr>
            <a:r>
              <a:rPr lang="de-DE" baseline="0" dirty="0" smtClean="0"/>
              <a:t>Calculate an hourly dispatch. Sufficient flexibility?</a:t>
            </a:r>
          </a:p>
          <a:p>
            <a:pPr marL="342900" indent="-342900">
              <a:buAutoNum type="arabicParenR"/>
            </a:pPr>
            <a:r>
              <a:rPr lang="de-DE" baseline="0" dirty="0" smtClean="0"/>
              <a:t>Steady state adequacy of the transmission grid. These analysis are used for current and future systems.</a:t>
            </a:r>
          </a:p>
          <a:p>
            <a:pPr marL="342900" indent="-342900">
              <a:buAutoNum type="arabicParenR"/>
            </a:pPr>
            <a:r>
              <a:rPr lang="de-DE" baseline="0" dirty="0" smtClean="0"/>
              <a:t>Can the system cope with disturbances and failures?</a:t>
            </a:r>
          </a:p>
          <a:p>
            <a:endParaRPr lang="de-DE" dirty="0" smtClean="0"/>
          </a:p>
          <a:p>
            <a:r>
              <a:rPr lang="de-DE" dirty="0" smtClean="0"/>
              <a:t>Traditionally, the more detailed tools were applied</a:t>
            </a:r>
            <a:r>
              <a:rPr lang="de-DE" baseline="0" dirty="0" smtClean="0"/>
              <a:t> to a shorter time horizon. Generation capacity expansion with a long time horizon was somewhat independent from grid planning. With high VRE shares, this might change.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Sivael is a simulation tool used for load flow analysis (8760h), developed and used by the danish TSO.</a:t>
            </a:r>
          </a:p>
          <a:p>
            <a:r>
              <a:rPr lang="de-DE" dirty="0" smtClean="0"/>
              <a:t>What about short term grid planning?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6004"/>
            <a:ext cx="6478588" cy="2876003"/>
          </a:xfrm>
          <a:solidFill>
            <a:srgbClr val="0872A6"/>
          </a:solidFill>
        </p:spPr>
        <p:txBody>
          <a:bodyPr lIns="402962" tIns="201480" rIns="402962" bIns="402962"/>
          <a:lstStyle>
            <a:lvl1pPr>
              <a:lnSpc>
                <a:spcPct val="11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E9B5-4524-4854-B31C-19DC72F8AF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0E53-3621-42ED-A9C5-9CBA2B2CF1F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08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8A1379-C96E-48C2-B18C-C88B2111BC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B9D3-6CAA-4B15-9394-48A67F47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FDF4-D2FE-483D-8AFC-13EC22B32F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4"/>
            <a:ext cx="7772400" cy="1361872"/>
          </a:xfrm>
        </p:spPr>
        <p:txBody>
          <a:bodyPr anchor="t"/>
          <a:lstStyle>
            <a:lvl1pPr algn="l">
              <a:defRPr sz="4500" b="1" cap="all"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726"/>
            <a:ext cx="7772400" cy="1499327"/>
          </a:xfrm>
        </p:spPr>
        <p:txBody>
          <a:bodyPr anchor="b"/>
          <a:lstStyle>
            <a:lvl1pPr marL="0" indent="0">
              <a:buNone/>
              <a:defRPr sz="2200"/>
            </a:lvl1pPr>
            <a:lvl2pPr marL="511761" indent="0">
              <a:buNone/>
              <a:defRPr sz="2000"/>
            </a:lvl2pPr>
            <a:lvl3pPr marL="1023523" indent="0">
              <a:buNone/>
              <a:defRPr sz="1800"/>
            </a:lvl3pPr>
            <a:lvl4pPr marL="1535285" indent="0">
              <a:buNone/>
              <a:defRPr sz="1600"/>
            </a:lvl4pPr>
            <a:lvl5pPr marL="2047046" indent="0">
              <a:buNone/>
              <a:defRPr sz="1600"/>
            </a:lvl5pPr>
            <a:lvl6pPr marL="2558807" indent="0">
              <a:buNone/>
              <a:defRPr sz="1600"/>
            </a:lvl6pPr>
            <a:lvl7pPr marL="3070568" indent="0">
              <a:buNone/>
              <a:defRPr sz="1600"/>
            </a:lvl7pPr>
            <a:lvl8pPr marL="3582330" indent="0">
              <a:buNone/>
              <a:defRPr sz="1600"/>
            </a:lvl8pPr>
            <a:lvl9pPr marL="409409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858B-B45B-4EC9-B158-BD1953AAA5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2457291"/>
            <a:ext cx="4133850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457291"/>
            <a:ext cx="4135438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8351-6A66-4547-B069-85DE88F209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13"/>
            <a:ext cx="8229600" cy="1141943"/>
          </a:xfr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279"/>
            <a:ext cx="4040188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3921"/>
            <a:ext cx="4040188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279"/>
            <a:ext cx="4041775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3921"/>
            <a:ext cx="4041775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B9B8-B7AA-41FD-9158-67A13BF8F6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26DD-1E7A-4C5A-8CB3-F70951A474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6AF0-B8A5-4318-89A2-293B505212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2799"/>
            <a:ext cx="3008313" cy="1163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799"/>
            <a:ext cx="5111750" cy="5853513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888"/>
            <a:ext cx="3008313" cy="4690424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5377-ADEA-4F0C-ABF6-5E023DB3FF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267"/>
            <a:ext cx="5486400" cy="4115222"/>
          </a:xfr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200"/>
            </a:lvl2pPr>
            <a:lvl3pPr marL="1023523" indent="0">
              <a:buNone/>
              <a:defRPr sz="2700"/>
            </a:lvl3pPr>
            <a:lvl4pPr marL="1535285" indent="0">
              <a:buNone/>
              <a:defRPr sz="2200"/>
            </a:lvl4pPr>
            <a:lvl5pPr marL="2047046" indent="0">
              <a:buNone/>
              <a:defRPr sz="2200"/>
            </a:lvl5pPr>
            <a:lvl6pPr marL="2558807" indent="0">
              <a:buNone/>
              <a:defRPr sz="2200"/>
            </a:lvl6pPr>
            <a:lvl7pPr marL="3070568" indent="0">
              <a:buNone/>
              <a:defRPr sz="2200"/>
            </a:lvl7pPr>
            <a:lvl8pPr marL="3582330" indent="0">
              <a:buNone/>
              <a:defRPr sz="2200"/>
            </a:lvl8pPr>
            <a:lvl9pPr marL="4094092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130"/>
            <a:ext cx="5486400" cy="805705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EF78-A679-48F2-B605-0A897EADCA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556792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276872"/>
            <a:ext cx="8421688" cy="33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1325" y="6403337"/>
            <a:ext cx="719139" cy="3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fld id="{88C20E53-3621-42ED-A9C5-9CBA2B2CF1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58775" y="1196752"/>
            <a:ext cx="84216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2352" tIns="51176" rIns="102352" bIns="51176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10" r:id="rId11"/>
    <p:sldLayoutId id="2147484227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3821" indent="-38382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31612" indent="-31985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279403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91165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302926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03821"/>
            <a:ext cx="6858000" cy="1233091"/>
          </a:xfrm>
        </p:spPr>
        <p:txBody>
          <a:bodyPr/>
          <a:lstStyle/>
          <a:p>
            <a:r>
              <a:rPr lang="en-US" sz="3600" i="1" dirty="0"/>
              <a:t>How do different tools support long-term energy planning?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Falko Ueckerdt, IRENA consultant</a:t>
            </a:r>
          </a:p>
          <a:p>
            <a:r>
              <a:rPr lang="en-US" dirty="0"/>
              <a:t>Expert Workshop, 2-3 March 2015, Bonn, IRENA IITC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Addressing Variable Renewables in Long-Term Planning (AVRIL)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B9D3-6CAA-4B15-9394-48A67F479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0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052736"/>
            <a:ext cx="4427984" cy="31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776"/>
            <a:ext cx="4429249" cy="4232827"/>
          </a:xfrm>
        </p:spPr>
        <p:txBody>
          <a:bodyPr/>
          <a:lstStyle/>
          <a:p>
            <a:pPr marL="228600" lvl="0" indent="-228600"/>
            <a:r>
              <a:rPr lang="de-DE" sz="1800" dirty="0" smtClean="0"/>
              <a:t>Typical models used in the focus countries are WASP, MESSAGE, TIMES, OSeMOSYS, BALMOREL</a:t>
            </a:r>
          </a:p>
          <a:p>
            <a:pPr marL="228600" lvl="0" indent="-228600"/>
            <a:endParaRPr lang="de-DE" sz="1800" dirty="0" smtClean="0"/>
          </a:p>
          <a:p>
            <a:pPr marL="228600" lvl="0" indent="-228600"/>
            <a:r>
              <a:rPr lang="de-DE" sz="1800" dirty="0" smtClean="0"/>
              <a:t>Linear capacity expansion models</a:t>
            </a:r>
          </a:p>
          <a:p>
            <a:pPr marL="676391" lvl="1" indent="-228600"/>
            <a:r>
              <a:rPr lang="de-DE" sz="1800" dirty="0" smtClean="0"/>
              <a:t>with 1-36 regions,</a:t>
            </a:r>
          </a:p>
          <a:p>
            <a:pPr marL="676391" lvl="1" indent="-228600"/>
            <a:r>
              <a:rPr lang="de-DE" sz="1800" dirty="0" smtClean="0"/>
              <a:t>temporal resolution of 1-5 years</a:t>
            </a:r>
            <a:br>
              <a:rPr lang="de-DE" sz="1800" dirty="0" smtClean="0"/>
            </a:br>
            <a:r>
              <a:rPr lang="de-DE" sz="1800" dirty="0" smtClean="0"/>
              <a:t>and 8-288 time slices (typically 12)</a:t>
            </a:r>
          </a:p>
          <a:p>
            <a:pPr marL="676391" lvl="1" indent="-228600"/>
            <a:r>
              <a:rPr lang="de-DE" sz="1800" dirty="0" smtClean="0"/>
              <a:t>Intertemporal optimization for a</a:t>
            </a:r>
            <a:br>
              <a:rPr lang="de-DE" sz="1800" dirty="0" smtClean="0"/>
            </a:br>
            <a:r>
              <a:rPr lang="de-DE" sz="1800" dirty="0" smtClean="0"/>
              <a:t>time </a:t>
            </a:r>
            <a:r>
              <a:rPr lang="de-DE" sz="1800" dirty="0"/>
              <a:t>horizon of about 20-30 years</a:t>
            </a:r>
            <a:endParaRPr lang="de-DE" sz="1800" dirty="0" smtClean="0"/>
          </a:p>
          <a:p>
            <a:pPr marL="228600" lvl="0" indent="-228600"/>
            <a:endParaRPr lang="de-DE" sz="1800" dirty="0" smtClean="0"/>
          </a:p>
          <a:p>
            <a:pPr marL="228600" lvl="0" indent="-228600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2709" y="424451"/>
            <a:ext cx="7473821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n-US" sz="2400" dirty="0" smtClean="0"/>
              <a:t>Long-term planning models are the focus of AVRIL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44" y="4149080"/>
            <a:ext cx="3508196" cy="258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3755" y="4274046"/>
            <a:ext cx="3204723" cy="338554"/>
          </a:xfrm>
          <a:prstGeom prst="rect">
            <a:avLst/>
          </a:prstGeom>
          <a:solidFill>
            <a:srgbClr val="E9F4F5"/>
          </a:solidFill>
        </p:spPr>
        <p:txBody>
          <a:bodyPr wrap="none">
            <a:spAutoFit/>
          </a:bodyPr>
          <a:lstStyle/>
          <a:p>
            <a:r>
              <a:rPr lang="de-DE" dirty="0" smtClean="0"/>
              <a:t>36 regions in the JRC-EU-TIMES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03755" y="1196752"/>
            <a:ext cx="2020105" cy="584775"/>
          </a:xfrm>
          <a:prstGeom prst="rect">
            <a:avLst/>
          </a:prstGeom>
          <a:solidFill>
            <a:srgbClr val="E9F4F5"/>
          </a:solidFill>
        </p:spPr>
        <p:txBody>
          <a:bodyPr wrap="none">
            <a:spAutoFit/>
          </a:bodyPr>
          <a:lstStyle/>
          <a:p>
            <a:r>
              <a:rPr lang="de-DE" dirty="0" smtClean="0"/>
              <a:t>Capacity expansion</a:t>
            </a:r>
            <a:br>
              <a:rPr lang="de-DE" dirty="0" smtClean="0"/>
            </a:br>
            <a:r>
              <a:rPr lang="de-DE" dirty="0" smtClean="0"/>
              <a:t>OSeMOSYS Ireland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ircular Arrow 93"/>
          <p:cNvSpPr/>
          <p:nvPr/>
        </p:nvSpPr>
        <p:spPr>
          <a:xfrm rot="19649569">
            <a:off x="3168208" y="208361"/>
            <a:ext cx="3395933" cy="7803940"/>
          </a:xfrm>
          <a:prstGeom prst="circularArrow">
            <a:avLst>
              <a:gd name="adj1" fmla="val 10012"/>
              <a:gd name="adj2" fmla="val 3232923"/>
              <a:gd name="adj3" fmla="val 20217871"/>
              <a:gd name="adj4" fmla="val 16867973"/>
              <a:gd name="adj5" fmla="val 13101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618752" y="1075383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8" name="Bent-Up Arrow 87"/>
          <p:cNvSpPr/>
          <p:nvPr/>
        </p:nvSpPr>
        <p:spPr>
          <a:xfrm rot="16200000">
            <a:off x="4859158" y="3567508"/>
            <a:ext cx="1676600" cy="1662566"/>
          </a:xfrm>
          <a:prstGeom prst="bentUpArrow">
            <a:avLst>
              <a:gd name="adj1" fmla="val 8078"/>
              <a:gd name="adj2" fmla="val 887"/>
              <a:gd name="adj3" fmla="val 0"/>
            </a:avLst>
          </a:prstGeom>
          <a:solidFill>
            <a:srgbClr val="087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1325" y="6491019"/>
            <a:ext cx="719139" cy="306633"/>
          </a:xfrm>
        </p:spPr>
        <p:txBody>
          <a:bodyPr/>
          <a:lstStyle/>
          <a:p>
            <a:fld id="{C23BB9D3-6CAA-4B15-9394-48A67F479025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548" y="-5480"/>
            <a:ext cx="900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solidFill>
                  <a:srgbClr val="0872A6"/>
                </a:solidFill>
                <a:latin typeface="Calibri" pitchFamily="34" charset="0"/>
              </a:defRPr>
            </a:lvl1pPr>
          </a:lstStyle>
          <a:p>
            <a:r>
              <a:rPr lang="de-DE" sz="2400" dirty="0" smtClean="0"/>
              <a:t>Different tools</a:t>
            </a:r>
            <a:r>
              <a:rPr lang="de-DE" sz="2400" dirty="0"/>
              <a:t>, different </a:t>
            </a:r>
            <a:r>
              <a:rPr lang="de-DE" sz="2400" dirty="0" smtClean="0"/>
              <a:t>purposes, different </a:t>
            </a:r>
            <a:r>
              <a:rPr lang="de-DE" sz="2400" dirty="0"/>
              <a:t>time horizons.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How do they need to support the long-term planning?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40111" y="6237312"/>
            <a:ext cx="610399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12117" y="3089478"/>
            <a:ext cx="3473865" cy="640080"/>
            <a:chOff x="2070252" y="1772431"/>
            <a:chExt cx="2092317" cy="1595668"/>
          </a:xfrm>
          <a:solidFill>
            <a:schemeClr val="accent1">
              <a:alpha val="79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2070252" y="1772431"/>
              <a:ext cx="2092317" cy="1595668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2148160" y="1850339"/>
              <a:ext cx="1936501" cy="1439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Production cost models</a:t>
              </a:r>
            </a:p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200" dirty="0">
                  <a:solidFill>
                    <a:schemeClr val="tx1"/>
                  </a:solidFill>
                </a:rPr>
                <a:t>(scope: days-years)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2118" y="852573"/>
            <a:ext cx="1279463" cy="700047"/>
            <a:chOff x="4243613" y="3413612"/>
            <a:chExt cx="2118053" cy="1427745"/>
          </a:xfrm>
          <a:solidFill>
            <a:schemeClr val="accent1">
              <a:alpha val="79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4243613" y="3413612"/>
              <a:ext cx="2118053" cy="14277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0"/>
            <p:cNvSpPr/>
            <p:nvPr/>
          </p:nvSpPr>
          <p:spPr>
            <a:xfrm>
              <a:off x="4313322" y="3483321"/>
              <a:ext cx="1978635" cy="12883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ts val="0"/>
                </a:spcAft>
              </a:pPr>
              <a:r>
                <a:rPr lang="en-US" dirty="0">
                  <a:solidFill>
                    <a:schemeClr val="tx1"/>
                  </a:solidFill>
                </a:rPr>
                <a:t>Stability analysis</a:t>
              </a:r>
            </a:p>
            <a:p>
              <a:pPr lvl="0" algn="ctr" defTabSz="1244600">
                <a:lnSpc>
                  <a:spcPct val="90000"/>
                </a:lnSpc>
                <a:spcAft>
                  <a:spcPts val="0"/>
                </a:spcAft>
              </a:pPr>
              <a:r>
                <a:rPr lang="de-DE" sz="1200" dirty="0">
                  <a:solidFill>
                    <a:schemeClr val="tx1"/>
                  </a:solidFill>
                </a:rPr>
                <a:t>(scope: sec.)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2118" y="5163488"/>
            <a:ext cx="6031989" cy="641776"/>
            <a:chOff x="156717" y="204780"/>
            <a:chExt cx="2109003" cy="1534963"/>
          </a:xfrm>
          <a:solidFill>
            <a:schemeClr val="accent1">
              <a:alpha val="79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156717" y="204780"/>
              <a:ext cx="2109003" cy="153496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5"/>
            <p:cNvSpPr/>
            <p:nvPr/>
          </p:nvSpPr>
          <p:spPr>
            <a:xfrm>
              <a:off x="229741" y="279723"/>
              <a:ext cx="1959115" cy="13850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tx1"/>
                  </a:solidFill>
                </a:rPr>
                <a:t>Long-term planning model (time horizon ~20-30y)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946398" y="387357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882502" y="387357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18606" y="387357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12118" y="1852816"/>
            <a:ext cx="2749960" cy="640080"/>
            <a:chOff x="4243613" y="3413612"/>
            <a:chExt cx="2118053" cy="1427745"/>
          </a:xfrm>
          <a:solidFill>
            <a:schemeClr val="accent1">
              <a:alpha val="79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4243613" y="3413612"/>
              <a:ext cx="2118053" cy="14277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0"/>
            <p:cNvSpPr/>
            <p:nvPr/>
          </p:nvSpPr>
          <p:spPr>
            <a:xfrm>
              <a:off x="4313322" y="3483321"/>
              <a:ext cx="1978635" cy="12883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</a:rPr>
                <a:t>Load flow analysis</a:t>
              </a:r>
            </a:p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200" dirty="0">
                  <a:solidFill>
                    <a:schemeClr val="tx1"/>
                  </a:solidFill>
                </a:rPr>
                <a:t>(static – 8760h)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1198058" y="1589936"/>
            <a:ext cx="1824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34162" y="1589936"/>
            <a:ext cx="1824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1560" y="630932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01796" y="630932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2020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139305" y="630932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2030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76814" y="630932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2040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-254460" y="1390779"/>
            <a:ext cx="1429895" cy="393087"/>
            <a:chOff x="4243613" y="3413612"/>
            <a:chExt cx="2118053" cy="142774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0" name="Rounded Rectangle 39"/>
            <p:cNvSpPr/>
            <p:nvPr/>
          </p:nvSpPr>
          <p:spPr>
            <a:xfrm>
              <a:off x="4243613" y="3413612"/>
              <a:ext cx="2118053" cy="14277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10"/>
            <p:cNvSpPr/>
            <p:nvPr/>
          </p:nvSpPr>
          <p:spPr>
            <a:xfrm>
              <a:off x="4313322" y="3483321"/>
              <a:ext cx="1978635" cy="12883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DE" sz="1400" b="1" dirty="0" smtClean="0">
                  <a:solidFill>
                    <a:schemeClr val="tx1"/>
                  </a:solidFill>
                </a:rPr>
                <a:t>Short term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rot="16200000">
            <a:off x="-408778" y="2974994"/>
            <a:ext cx="1738532" cy="393087"/>
            <a:chOff x="4243613" y="3413612"/>
            <a:chExt cx="2118053" cy="142774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4243613" y="3413612"/>
              <a:ext cx="2118053" cy="14277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10"/>
            <p:cNvSpPr/>
            <p:nvPr/>
          </p:nvSpPr>
          <p:spPr>
            <a:xfrm>
              <a:off x="4313322" y="3483321"/>
              <a:ext cx="1978635" cy="12883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DE" sz="1400" b="1" dirty="0" smtClean="0">
                  <a:solidFill>
                    <a:schemeClr val="tx1"/>
                  </a:solidFill>
                </a:rPr>
                <a:t>Mid term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rot="16200000">
            <a:off x="-670578" y="4970403"/>
            <a:ext cx="2262131" cy="393087"/>
            <a:chOff x="4243613" y="3413612"/>
            <a:chExt cx="2118053" cy="142774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6" name="Rounded Rectangle 45"/>
            <p:cNvSpPr/>
            <p:nvPr/>
          </p:nvSpPr>
          <p:spPr>
            <a:xfrm>
              <a:off x="4243613" y="3413612"/>
              <a:ext cx="2118053" cy="14277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10"/>
            <p:cNvSpPr/>
            <p:nvPr/>
          </p:nvSpPr>
          <p:spPr>
            <a:xfrm>
              <a:off x="4313322" y="3483321"/>
              <a:ext cx="1978635" cy="12883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DE" sz="1400" b="1" dirty="0" smtClean="0">
                  <a:solidFill>
                    <a:schemeClr val="tx1"/>
                  </a:solidFill>
                </a:rPr>
                <a:t>Long term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24644" y="4207744"/>
            <a:ext cx="4525980" cy="830484"/>
            <a:chOff x="156717" y="204780"/>
            <a:chExt cx="2109003" cy="1534963"/>
          </a:xfrm>
          <a:solidFill>
            <a:schemeClr val="accent1">
              <a:alpha val="79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156717" y="204780"/>
              <a:ext cx="2109003" cy="153496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5"/>
            <p:cNvSpPr/>
            <p:nvPr/>
          </p:nvSpPr>
          <p:spPr>
            <a:xfrm>
              <a:off x="229741" y="279723"/>
              <a:ext cx="1959115" cy="13850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Transmission </a:t>
              </a:r>
              <a:r>
                <a:rPr lang="en-US" dirty="0" smtClean="0">
                  <a:solidFill>
                    <a:schemeClr val="tx1"/>
                  </a:solidFill>
                </a:rPr>
                <a:t>planning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(~3-20y)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200" dirty="0" smtClean="0">
                  <a:solidFill>
                    <a:schemeClr val="tx1"/>
                  </a:solidFill>
                </a:rPr>
                <a:t>Deriving future grid structures based on geografical data. (input to a load flow analysis)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 rot="16200000">
            <a:off x="-596505" y="3106516"/>
            <a:ext cx="1458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Time horizon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808840" y="6093296"/>
            <a:ext cx="5583998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809295" y="6639163"/>
            <a:ext cx="25872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chemeClr val="dk1"/>
                </a:solidFill>
              </a:rPr>
              <a:t>Adapted from Manuel Welsch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2136254" y="5828823"/>
            <a:ext cx="3219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Long-term planning updated every few years</a:t>
            </a:r>
            <a:endParaRPr lang="en-US" sz="1200" dirty="0"/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946398" y="268515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82502" y="268515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2818606" y="268515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98058" y="2599334"/>
            <a:ext cx="1824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34162" y="2599334"/>
            <a:ext cx="1824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70266" y="2599334"/>
            <a:ext cx="1824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Bent-Up Arrow 83"/>
          <p:cNvSpPr/>
          <p:nvPr/>
        </p:nvSpPr>
        <p:spPr>
          <a:xfrm rot="16200000">
            <a:off x="5488651" y="4606607"/>
            <a:ext cx="518854" cy="594907"/>
          </a:xfrm>
          <a:prstGeom prst="bentUpArrow">
            <a:avLst/>
          </a:prstGeom>
          <a:solidFill>
            <a:srgbClr val="087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599313" y="4183510"/>
            <a:ext cx="210346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872A6"/>
                </a:solidFill>
              </a:rPr>
              <a:t>Generation expansion,</a:t>
            </a:r>
            <a:br>
              <a:rPr lang="en-US" sz="1400" b="1" dirty="0" smtClean="0">
                <a:solidFill>
                  <a:srgbClr val="0872A6"/>
                </a:solidFill>
              </a:rPr>
            </a:br>
            <a:r>
              <a:rPr lang="en-US" sz="1400" b="1" dirty="0" smtClean="0">
                <a:solidFill>
                  <a:srgbClr val="0872A6"/>
                </a:solidFill>
              </a:rPr>
              <a:t>Net transfer capacities</a:t>
            </a:r>
            <a:endParaRPr lang="en-US" sz="1400" b="1" dirty="0">
              <a:solidFill>
                <a:srgbClr val="0872A6"/>
              </a:solidFill>
            </a:endParaRPr>
          </a:p>
        </p:txBody>
      </p:sp>
      <p:sp>
        <p:nvSpPr>
          <p:cNvPr id="86" name="Bent-Up Arrow 85"/>
          <p:cNvSpPr/>
          <p:nvPr/>
        </p:nvSpPr>
        <p:spPr>
          <a:xfrm rot="16200000">
            <a:off x="4286666" y="3513519"/>
            <a:ext cx="793542" cy="594907"/>
          </a:xfrm>
          <a:prstGeom prst="bentUpArrow">
            <a:avLst/>
          </a:prstGeom>
          <a:solidFill>
            <a:srgbClr val="087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584775" y="2990656"/>
            <a:ext cx="241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872A6"/>
                </a:solidFill>
              </a:rPr>
              <a:t>Generation (transmission)</a:t>
            </a:r>
            <a:br>
              <a:rPr lang="en-US" sz="1400" b="1" dirty="0" smtClean="0">
                <a:solidFill>
                  <a:srgbClr val="0872A6"/>
                </a:solidFill>
              </a:rPr>
            </a:br>
            <a:r>
              <a:rPr lang="en-US" sz="1400" b="1" dirty="0" smtClean="0">
                <a:solidFill>
                  <a:srgbClr val="0872A6"/>
                </a:solidFill>
              </a:rPr>
              <a:t>capacities of a given year</a:t>
            </a:r>
            <a:endParaRPr lang="en-US" sz="1400" b="1" dirty="0">
              <a:solidFill>
                <a:srgbClr val="0872A6"/>
              </a:solidFill>
            </a:endParaRPr>
          </a:p>
        </p:txBody>
      </p:sp>
      <p:sp>
        <p:nvSpPr>
          <p:cNvPr id="89" name="Bent-Up Arrow 88"/>
          <p:cNvSpPr/>
          <p:nvPr/>
        </p:nvSpPr>
        <p:spPr>
          <a:xfrm rot="16200000">
            <a:off x="3516497" y="2348991"/>
            <a:ext cx="886070" cy="594907"/>
          </a:xfrm>
          <a:prstGeom prst="bentUpArrow">
            <a:avLst/>
          </a:prstGeom>
          <a:solidFill>
            <a:srgbClr val="087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195683" y="2617167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872A6"/>
                </a:solidFill>
              </a:rPr>
              <a:t>Dispatch</a:t>
            </a:r>
            <a:endParaRPr lang="en-US" sz="1400" b="1" dirty="0">
              <a:solidFill>
                <a:srgbClr val="0872A6"/>
              </a:solidFill>
            </a:endParaRPr>
          </a:p>
        </p:txBody>
      </p:sp>
      <p:sp>
        <p:nvSpPr>
          <p:cNvPr id="91" name="Bent-Up Arrow 90"/>
          <p:cNvSpPr/>
          <p:nvPr/>
        </p:nvSpPr>
        <p:spPr>
          <a:xfrm rot="16200000">
            <a:off x="2115068" y="1183439"/>
            <a:ext cx="781298" cy="594907"/>
          </a:xfrm>
          <a:prstGeom prst="bentUpArrow">
            <a:avLst/>
          </a:prstGeom>
          <a:solidFill>
            <a:srgbClr val="087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767471" y="1143158"/>
            <a:ext cx="771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872A6"/>
                </a:solidFill>
              </a:rPr>
              <a:t>Steady</a:t>
            </a:r>
            <a:br>
              <a:rPr lang="en-US" sz="1400" b="1" dirty="0" smtClean="0">
                <a:solidFill>
                  <a:srgbClr val="0872A6"/>
                </a:solidFill>
              </a:rPr>
            </a:br>
            <a:r>
              <a:rPr lang="en-US" sz="1400" b="1" dirty="0" smtClean="0">
                <a:solidFill>
                  <a:srgbClr val="0872A6"/>
                </a:solidFill>
              </a:rPr>
              <a:t>state</a:t>
            </a:r>
            <a:endParaRPr lang="en-US" sz="1400" b="1" dirty="0">
              <a:solidFill>
                <a:srgbClr val="0872A6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-10599" y="6023813"/>
            <a:ext cx="917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Less detail</a:t>
            </a:r>
            <a:endParaRPr lang="en-US" sz="1200" dirty="0"/>
          </a:p>
        </p:txBody>
      </p:sp>
      <p:sp>
        <p:nvSpPr>
          <p:cNvPr id="98" name="Rectangle 97"/>
          <p:cNvSpPr/>
          <p:nvPr/>
        </p:nvSpPr>
        <p:spPr>
          <a:xfrm>
            <a:off x="-10599" y="828204"/>
            <a:ext cx="982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More detail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86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88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55" grpId="0"/>
      <p:bldP spid="73" grpId="0"/>
      <p:bldP spid="28" grpId="0" animBg="1"/>
      <p:bldP spid="29" grpId="0" animBg="1"/>
      <p:bldP spid="30" grpId="0" animBg="1"/>
      <p:bldP spid="84" grpId="0" animBg="1"/>
      <p:bldP spid="85" grpId="0" animBg="1"/>
      <p:bldP spid="86" grpId="0" animBg="1"/>
      <p:bldP spid="87" grpId="0"/>
      <p:bldP spid="89" grpId="0" animBg="1"/>
      <p:bldP spid="90" grpId="0"/>
      <p:bldP spid="91" grpId="0" animBg="1"/>
      <p:bldP spid="92" grpId="0"/>
      <p:bldP spid="96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1325" y="6491019"/>
            <a:ext cx="719139" cy="306633"/>
          </a:xfrm>
        </p:spPr>
        <p:txBody>
          <a:bodyPr/>
          <a:lstStyle/>
          <a:p>
            <a:fld id="{C23BB9D3-6CAA-4B15-9394-48A67F479025}" type="slidenum">
              <a:rPr lang="en-US" smtClean="0"/>
              <a:t>4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40111" y="6237312"/>
            <a:ext cx="610399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12117" y="3089478"/>
            <a:ext cx="3473865" cy="640080"/>
            <a:chOff x="2070252" y="1772431"/>
            <a:chExt cx="2092317" cy="1595668"/>
          </a:xfrm>
          <a:solidFill>
            <a:schemeClr val="accent1">
              <a:alpha val="79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2070252" y="1772431"/>
              <a:ext cx="2092317" cy="1595668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2148160" y="1850339"/>
              <a:ext cx="1936501" cy="1439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Production cost models</a:t>
              </a:r>
            </a:p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200" dirty="0">
                  <a:solidFill>
                    <a:schemeClr val="tx1"/>
                  </a:solidFill>
                </a:rPr>
                <a:t>(scope: days-years)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2118" y="852573"/>
            <a:ext cx="1279463" cy="700047"/>
            <a:chOff x="4243613" y="3413612"/>
            <a:chExt cx="2118053" cy="1427745"/>
          </a:xfrm>
          <a:solidFill>
            <a:schemeClr val="accent1">
              <a:alpha val="79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4243613" y="3413612"/>
              <a:ext cx="2118053" cy="14277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0"/>
            <p:cNvSpPr/>
            <p:nvPr/>
          </p:nvSpPr>
          <p:spPr>
            <a:xfrm>
              <a:off x="4313322" y="3483321"/>
              <a:ext cx="1978635" cy="12883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ts val="0"/>
                </a:spcAft>
              </a:pPr>
              <a:r>
                <a:rPr lang="en-US" dirty="0">
                  <a:solidFill>
                    <a:schemeClr val="tx1"/>
                  </a:solidFill>
                </a:rPr>
                <a:t>Stability analysis</a:t>
              </a:r>
            </a:p>
            <a:p>
              <a:pPr lvl="0" algn="ctr" defTabSz="1244600">
                <a:lnSpc>
                  <a:spcPct val="90000"/>
                </a:lnSpc>
                <a:spcAft>
                  <a:spcPts val="0"/>
                </a:spcAft>
              </a:pPr>
              <a:r>
                <a:rPr lang="de-DE" sz="1200" dirty="0">
                  <a:solidFill>
                    <a:schemeClr val="tx1"/>
                  </a:solidFill>
                </a:rPr>
                <a:t>(scope: sec.)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2118" y="5163488"/>
            <a:ext cx="6031989" cy="641776"/>
            <a:chOff x="156717" y="204780"/>
            <a:chExt cx="2109003" cy="1534963"/>
          </a:xfrm>
          <a:solidFill>
            <a:schemeClr val="accent1">
              <a:alpha val="79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156717" y="204780"/>
              <a:ext cx="2109003" cy="153496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5"/>
            <p:cNvSpPr/>
            <p:nvPr/>
          </p:nvSpPr>
          <p:spPr>
            <a:xfrm>
              <a:off x="229741" y="279723"/>
              <a:ext cx="1959115" cy="13850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tx1"/>
                  </a:solidFill>
                </a:rPr>
                <a:t>Long-term planning model (time horizon ~20-30y)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946398" y="387357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882502" y="387357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18606" y="387357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12118" y="1852816"/>
            <a:ext cx="2749960" cy="640080"/>
            <a:chOff x="4243613" y="3413612"/>
            <a:chExt cx="2118053" cy="1427745"/>
          </a:xfrm>
          <a:solidFill>
            <a:schemeClr val="accent1">
              <a:alpha val="79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4243613" y="3413612"/>
              <a:ext cx="2118053" cy="14277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0"/>
            <p:cNvSpPr/>
            <p:nvPr/>
          </p:nvSpPr>
          <p:spPr>
            <a:xfrm>
              <a:off x="4313322" y="3483321"/>
              <a:ext cx="1978635" cy="12883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</a:rPr>
                <a:t>Load flow analysis</a:t>
              </a:r>
            </a:p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200" dirty="0">
                  <a:solidFill>
                    <a:schemeClr val="tx1"/>
                  </a:solidFill>
                </a:rPr>
                <a:t>(static – 8760h)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1198058" y="1589936"/>
            <a:ext cx="1824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34162" y="1589936"/>
            <a:ext cx="1824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1560" y="630932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01796" y="630932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2020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139305" y="630932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2030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76814" y="630932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2040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-254460" y="1390779"/>
            <a:ext cx="1429895" cy="393087"/>
            <a:chOff x="4243613" y="3413612"/>
            <a:chExt cx="2118053" cy="142774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0" name="Rounded Rectangle 39"/>
            <p:cNvSpPr/>
            <p:nvPr/>
          </p:nvSpPr>
          <p:spPr>
            <a:xfrm>
              <a:off x="4243613" y="3413612"/>
              <a:ext cx="2118053" cy="14277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10"/>
            <p:cNvSpPr/>
            <p:nvPr/>
          </p:nvSpPr>
          <p:spPr>
            <a:xfrm>
              <a:off x="4313322" y="3483321"/>
              <a:ext cx="1978635" cy="12883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DE" sz="1400" b="1" dirty="0" smtClean="0">
                  <a:solidFill>
                    <a:schemeClr val="tx1"/>
                  </a:solidFill>
                </a:rPr>
                <a:t>Short term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rot="16200000">
            <a:off x="-408778" y="2974994"/>
            <a:ext cx="1738532" cy="393087"/>
            <a:chOff x="4243613" y="3413612"/>
            <a:chExt cx="2118053" cy="142774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4243613" y="3413612"/>
              <a:ext cx="2118053" cy="14277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10"/>
            <p:cNvSpPr/>
            <p:nvPr/>
          </p:nvSpPr>
          <p:spPr>
            <a:xfrm>
              <a:off x="4313322" y="3483321"/>
              <a:ext cx="1978635" cy="12883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DE" sz="1400" b="1" dirty="0" smtClean="0">
                  <a:solidFill>
                    <a:schemeClr val="tx1"/>
                  </a:solidFill>
                </a:rPr>
                <a:t>Mid term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rot="16200000">
            <a:off x="-670578" y="4970403"/>
            <a:ext cx="2262131" cy="393087"/>
            <a:chOff x="4243613" y="3413612"/>
            <a:chExt cx="2118053" cy="142774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6" name="Rounded Rectangle 45"/>
            <p:cNvSpPr/>
            <p:nvPr/>
          </p:nvSpPr>
          <p:spPr>
            <a:xfrm>
              <a:off x="4243613" y="3413612"/>
              <a:ext cx="2118053" cy="1427745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10"/>
            <p:cNvSpPr/>
            <p:nvPr/>
          </p:nvSpPr>
          <p:spPr>
            <a:xfrm>
              <a:off x="4313322" y="3483321"/>
              <a:ext cx="1978635" cy="12883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DE" sz="1400" b="1" dirty="0" smtClean="0">
                  <a:solidFill>
                    <a:schemeClr val="tx1"/>
                  </a:solidFill>
                </a:rPr>
                <a:t>Long term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24644" y="4207744"/>
            <a:ext cx="4525980" cy="830484"/>
            <a:chOff x="156717" y="204780"/>
            <a:chExt cx="2109003" cy="1534963"/>
          </a:xfrm>
          <a:solidFill>
            <a:schemeClr val="accent1">
              <a:alpha val="79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156717" y="204780"/>
              <a:ext cx="2109003" cy="153496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5"/>
            <p:cNvSpPr/>
            <p:nvPr/>
          </p:nvSpPr>
          <p:spPr>
            <a:xfrm>
              <a:off x="229741" y="279723"/>
              <a:ext cx="1959115" cy="13850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Transmission </a:t>
              </a:r>
              <a:r>
                <a:rPr lang="en-US" dirty="0" smtClean="0">
                  <a:solidFill>
                    <a:schemeClr val="tx1"/>
                  </a:solidFill>
                </a:rPr>
                <a:t>planning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(~3-20y)</a:t>
              </a:r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200" dirty="0" smtClean="0">
                  <a:solidFill>
                    <a:schemeClr val="tx1"/>
                  </a:solidFill>
                </a:rPr>
                <a:t>Deriving future grid structures based on geografical data. (input to a load flow analysis)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 rot="16200000">
            <a:off x="-596505" y="3106516"/>
            <a:ext cx="1458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Time horizon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808840" y="6093296"/>
            <a:ext cx="5583998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809295" y="6639163"/>
            <a:ext cx="25872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chemeClr val="dk1"/>
                </a:solidFill>
              </a:rPr>
              <a:t>Adapted from Manuel Welsch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2136254" y="5828823"/>
            <a:ext cx="3219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Long-term planning updated every few years</a:t>
            </a:r>
            <a:endParaRPr lang="en-US" sz="1200" dirty="0"/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946398" y="268515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82502" y="268515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2818606" y="2685154"/>
            <a:ext cx="6858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98058" y="2599334"/>
            <a:ext cx="1824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34162" y="2599334"/>
            <a:ext cx="1824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70266" y="2599334"/>
            <a:ext cx="1824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-10599" y="6023813"/>
            <a:ext cx="917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Less detail</a:t>
            </a:r>
            <a:endParaRPr lang="en-US" sz="1200" dirty="0"/>
          </a:p>
        </p:txBody>
      </p:sp>
      <p:sp>
        <p:nvSpPr>
          <p:cNvPr id="98" name="Rectangle 97"/>
          <p:cNvSpPr/>
          <p:nvPr/>
        </p:nvSpPr>
        <p:spPr>
          <a:xfrm>
            <a:off x="-10599" y="828204"/>
            <a:ext cx="982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More detail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60548" y="-5480"/>
            <a:ext cx="900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solidFill>
                  <a:srgbClr val="0872A6"/>
                </a:solidFill>
                <a:latin typeface="Calibri" pitchFamily="34" charset="0"/>
              </a:defRPr>
            </a:lvl1pPr>
          </a:lstStyle>
          <a:p>
            <a:r>
              <a:rPr lang="de-DE" sz="2400" dirty="0" smtClean="0"/>
              <a:t>Different tools</a:t>
            </a:r>
            <a:r>
              <a:rPr lang="de-DE" sz="2400" dirty="0"/>
              <a:t>, different </a:t>
            </a:r>
            <a:r>
              <a:rPr lang="de-DE" sz="2400" dirty="0" smtClean="0"/>
              <a:t>purposes, different </a:t>
            </a:r>
            <a:r>
              <a:rPr lang="de-DE" sz="2400" dirty="0"/>
              <a:t>time horizons.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How do they need to support the long-term planning?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3726831" y="844401"/>
            <a:ext cx="5381673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All tools are needed. With high VRE shares </a:t>
            </a:r>
            <a:r>
              <a:rPr lang="de-DE" dirty="0"/>
              <a:t>the </a:t>
            </a:r>
            <a:r>
              <a:rPr lang="de-DE" dirty="0" smtClean="0"/>
              <a:t>analyses need </a:t>
            </a:r>
            <a:r>
              <a:rPr lang="de-DE" dirty="0"/>
              <a:t>to be more </a:t>
            </a:r>
            <a:r>
              <a:rPr lang="de-DE" dirty="0" smtClean="0"/>
              <a:t>concerted.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Better coordination of generation </a:t>
            </a:r>
            <a:r>
              <a:rPr lang="en-US" dirty="0"/>
              <a:t>and transmission </a:t>
            </a:r>
            <a:r>
              <a:rPr lang="en-US" dirty="0" smtClean="0"/>
              <a:t>planning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Production cost models need to inform LT planning models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Are highly resolved </a:t>
            </a:r>
            <a:r>
              <a:rPr lang="en-US" dirty="0" smtClean="0"/>
              <a:t>analyses </a:t>
            </a:r>
            <a:r>
              <a:rPr lang="en-US" dirty="0"/>
              <a:t>(production costs, </a:t>
            </a:r>
            <a:r>
              <a:rPr lang="en-US" dirty="0" smtClean="0"/>
              <a:t>grid </a:t>
            </a:r>
            <a:r>
              <a:rPr lang="en-US" dirty="0"/>
              <a:t>studies) sensible for future years (&gt;2025</a:t>
            </a:r>
            <a:r>
              <a:rPr lang="en-US" dirty="0" smtClean="0"/>
              <a:t>)?</a:t>
            </a:r>
          </a:p>
          <a:p>
            <a:pPr marL="1201323" lvl="2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Given uncertainty and technological progress</a:t>
            </a:r>
          </a:p>
          <a:p>
            <a:pPr marL="1201323" lvl="2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Simple approaches to assure system stability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B11677A7B9D428938D0D73AE83475" ma:contentTypeVersion="0" ma:contentTypeDescription="Create a new document." ma:contentTypeScope="" ma:versionID="0e8fe849a9a3d8079c65f4801b737e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2628D9-ADE5-430F-9953-058661C9F55F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636805F6-CB52-4FF6-A634-180897EA4C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1963D9-7ECD-45E0-AB15-41285DDE26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6345E26-BAC9-47CC-AC35-2632352A3B5B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76103</TotalTime>
  <Words>591</Words>
  <Application>Microsoft Office PowerPoint</Application>
  <PresentationFormat>On-screen Show (4:3)</PresentationFormat>
  <Paragraphs>96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ITC Avant Garde Gothic</vt:lpstr>
      <vt:lpstr>Wingdings</vt:lpstr>
      <vt:lpstr>Standarddesign</vt:lpstr>
      <vt:lpstr>How do different tools support long-term energy planning?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Office</dc:creator>
  <cp:lastModifiedBy>Falko Ueckerdt</cp:lastModifiedBy>
  <cp:revision>2491</cp:revision>
  <cp:lastPrinted>2015-02-09T16:38:38Z</cp:lastPrinted>
  <dcterms:created xsi:type="dcterms:W3CDTF">2010-01-06T11:15:24Z</dcterms:created>
  <dcterms:modified xsi:type="dcterms:W3CDTF">2015-04-07T13:26:43Z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0x010100A78B11677A7B9D428938D0D73AE83475</vt:lpwstr>
  </property>
  <property fmtid="{D5CDD505-2E9C-101B-9397-08002B2CF9AE}" pid="3" name="Order">
    <vt:r8>441300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