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23" r:id="rId1"/>
  </p:sldMasterIdLst>
  <p:notesMasterIdLst>
    <p:notesMasterId r:id="rId35"/>
  </p:notesMasterIdLst>
  <p:sldIdLst>
    <p:sldId id="282" r:id="rId2"/>
    <p:sldId id="383" r:id="rId3"/>
    <p:sldId id="382" r:id="rId4"/>
    <p:sldId id="359" r:id="rId5"/>
    <p:sldId id="341" r:id="rId6"/>
    <p:sldId id="389" r:id="rId7"/>
    <p:sldId id="356" r:id="rId8"/>
    <p:sldId id="357" r:id="rId9"/>
    <p:sldId id="379" r:id="rId10"/>
    <p:sldId id="363" r:id="rId11"/>
    <p:sldId id="388" r:id="rId12"/>
    <p:sldId id="387" r:id="rId13"/>
    <p:sldId id="386" r:id="rId14"/>
    <p:sldId id="385" r:id="rId15"/>
    <p:sldId id="375" r:id="rId16"/>
    <p:sldId id="358" r:id="rId17"/>
    <p:sldId id="378" r:id="rId18"/>
    <p:sldId id="364" r:id="rId19"/>
    <p:sldId id="365" r:id="rId20"/>
    <p:sldId id="368" r:id="rId21"/>
    <p:sldId id="369" r:id="rId22"/>
    <p:sldId id="380" r:id="rId23"/>
    <p:sldId id="370" r:id="rId24"/>
    <p:sldId id="371" r:id="rId25"/>
    <p:sldId id="372" r:id="rId26"/>
    <p:sldId id="374" r:id="rId27"/>
    <p:sldId id="381" r:id="rId28"/>
    <p:sldId id="373" r:id="rId29"/>
    <p:sldId id="384" r:id="rId30"/>
    <p:sldId id="353" r:id="rId31"/>
    <p:sldId id="377" r:id="rId32"/>
    <p:sldId id="366" r:id="rId33"/>
    <p:sldId id="367" r:id="rId34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>
        <p:scale>
          <a:sx n="80" d="100"/>
          <a:sy n="80" d="100"/>
        </p:scale>
        <p:origin x="-684" y="-24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D:\Data\Deutsche_VRE_Einspeisereihen_Falko\Germany.csv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D:\PV_CSP\Paper_Archiving\PV_CSP_integration_cost_visualisation-2014-07-03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D:\PV_CSP\Paper_Archiving\PV_CSP_integration_cost_visualisation-2014-07-03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D:\PV_CSP\Paper_Archiving\PV_CSP_integration_cost_visualisation-2014-07-03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spPr>
            <a:ln>
              <a:solidFill>
                <a:srgbClr val="FFC000"/>
              </a:solidFill>
            </a:ln>
          </c:spPr>
          <c:marker>
            <c:symbol val="none"/>
          </c:marker>
          <c:val>
            <c:numRef>
              <c:f>Germany!$E$4490:$E$4800</c:f>
              <c:numCache>
                <c:formatCode>General</c:formatCode>
                <c:ptCount val="311"/>
                <c:pt idx="0">
                  <c:v>0.188</c:v>
                </c:pt>
                <c:pt idx="1">
                  <c:v>0.16600000000000001</c:v>
                </c:pt>
                <c:pt idx="2">
                  <c:v>0.15</c:v>
                </c:pt>
                <c:pt idx="3">
                  <c:v>0.153</c:v>
                </c:pt>
                <c:pt idx="4">
                  <c:v>0.20399999999999999</c:v>
                </c:pt>
                <c:pt idx="5">
                  <c:v>1.4039999999999999</c:v>
                </c:pt>
                <c:pt idx="6">
                  <c:v>8.4410000000000007</c:v>
                </c:pt>
                <c:pt idx="7">
                  <c:v>23.687000000000001</c:v>
                </c:pt>
                <c:pt idx="8">
                  <c:v>43.112000000000002</c:v>
                </c:pt>
                <c:pt idx="9">
                  <c:v>59.856000000000002</c:v>
                </c:pt>
                <c:pt idx="10">
                  <c:v>72.944000000000003</c:v>
                </c:pt>
                <c:pt idx="11">
                  <c:v>75.963999999999999</c:v>
                </c:pt>
                <c:pt idx="12">
                  <c:v>72.039000000000001</c:v>
                </c:pt>
                <c:pt idx="13">
                  <c:v>74.804000000000002</c:v>
                </c:pt>
                <c:pt idx="14">
                  <c:v>60.55</c:v>
                </c:pt>
                <c:pt idx="15">
                  <c:v>45.481999999999999</c:v>
                </c:pt>
                <c:pt idx="16">
                  <c:v>33.558</c:v>
                </c:pt>
                <c:pt idx="17">
                  <c:v>22.495999999999999</c:v>
                </c:pt>
                <c:pt idx="18">
                  <c:v>16.129000000000001</c:v>
                </c:pt>
                <c:pt idx="19">
                  <c:v>10.106</c:v>
                </c:pt>
                <c:pt idx="20">
                  <c:v>3.3140000000000001</c:v>
                </c:pt>
                <c:pt idx="21">
                  <c:v>0.35699999999999998</c:v>
                </c:pt>
                <c:pt idx="22">
                  <c:v>0.24199999999999999</c:v>
                </c:pt>
                <c:pt idx="23">
                  <c:v>0.22500000000000001</c:v>
                </c:pt>
                <c:pt idx="24">
                  <c:v>0.20200000000000001</c:v>
                </c:pt>
                <c:pt idx="25">
                  <c:v>0.157</c:v>
                </c:pt>
                <c:pt idx="26">
                  <c:v>0.18</c:v>
                </c:pt>
                <c:pt idx="27">
                  <c:v>0.155</c:v>
                </c:pt>
                <c:pt idx="28">
                  <c:v>0.17499999999999999</c:v>
                </c:pt>
                <c:pt idx="29">
                  <c:v>1.0409999999999999</c:v>
                </c:pt>
                <c:pt idx="30">
                  <c:v>7.093</c:v>
                </c:pt>
                <c:pt idx="31">
                  <c:v>16.978999999999999</c:v>
                </c:pt>
                <c:pt idx="32">
                  <c:v>31.978999999999999</c:v>
                </c:pt>
                <c:pt idx="33">
                  <c:v>51.603000000000002</c:v>
                </c:pt>
                <c:pt idx="34">
                  <c:v>58.762</c:v>
                </c:pt>
                <c:pt idx="35">
                  <c:v>60.518999999999998</c:v>
                </c:pt>
                <c:pt idx="36">
                  <c:v>55.89</c:v>
                </c:pt>
                <c:pt idx="37">
                  <c:v>64.397999999999996</c:v>
                </c:pt>
                <c:pt idx="38">
                  <c:v>62.84</c:v>
                </c:pt>
                <c:pt idx="39">
                  <c:v>57.963000000000001</c:v>
                </c:pt>
                <c:pt idx="40">
                  <c:v>40.238</c:v>
                </c:pt>
                <c:pt idx="41">
                  <c:v>26.335999999999999</c:v>
                </c:pt>
                <c:pt idx="42">
                  <c:v>17.335000000000001</c:v>
                </c:pt>
                <c:pt idx="43">
                  <c:v>10.510999999999999</c:v>
                </c:pt>
                <c:pt idx="44">
                  <c:v>2.9460000000000002</c:v>
                </c:pt>
                <c:pt idx="45">
                  <c:v>0.36499999999999999</c:v>
                </c:pt>
                <c:pt idx="46">
                  <c:v>0.28199999999999997</c:v>
                </c:pt>
                <c:pt idx="47">
                  <c:v>0.29499999999999998</c:v>
                </c:pt>
                <c:pt idx="48">
                  <c:v>0.29799999999999999</c:v>
                </c:pt>
                <c:pt idx="49">
                  <c:v>0.26800000000000002</c:v>
                </c:pt>
                <c:pt idx="50">
                  <c:v>0.17799999999999999</c:v>
                </c:pt>
                <c:pt idx="51">
                  <c:v>0.21</c:v>
                </c:pt>
                <c:pt idx="52">
                  <c:v>0.184</c:v>
                </c:pt>
                <c:pt idx="53">
                  <c:v>1.0289999999999999</c:v>
                </c:pt>
                <c:pt idx="54">
                  <c:v>5.2759999999999998</c:v>
                </c:pt>
                <c:pt idx="55">
                  <c:v>12.843</c:v>
                </c:pt>
                <c:pt idx="56">
                  <c:v>24.640999999999998</c:v>
                </c:pt>
                <c:pt idx="57">
                  <c:v>37.692999999999998</c:v>
                </c:pt>
                <c:pt idx="58">
                  <c:v>51.871000000000002</c:v>
                </c:pt>
                <c:pt idx="59">
                  <c:v>61.503999999999998</c:v>
                </c:pt>
                <c:pt idx="60">
                  <c:v>67.132999999999996</c:v>
                </c:pt>
                <c:pt idx="61">
                  <c:v>70.257000000000005</c:v>
                </c:pt>
                <c:pt idx="62">
                  <c:v>60.213000000000001</c:v>
                </c:pt>
                <c:pt idx="63">
                  <c:v>57.383000000000003</c:v>
                </c:pt>
                <c:pt idx="64">
                  <c:v>49.453000000000003</c:v>
                </c:pt>
                <c:pt idx="65">
                  <c:v>38.462000000000003</c:v>
                </c:pt>
                <c:pt idx="66">
                  <c:v>23.445</c:v>
                </c:pt>
                <c:pt idx="67">
                  <c:v>11.576000000000001</c:v>
                </c:pt>
                <c:pt idx="68">
                  <c:v>3.4169999999999998</c:v>
                </c:pt>
                <c:pt idx="69">
                  <c:v>0.308</c:v>
                </c:pt>
                <c:pt idx="70">
                  <c:v>0.16900000000000001</c:v>
                </c:pt>
                <c:pt idx="71">
                  <c:v>0.158</c:v>
                </c:pt>
                <c:pt idx="72">
                  <c:v>0.21299999999999999</c:v>
                </c:pt>
                <c:pt idx="73">
                  <c:v>0.17</c:v>
                </c:pt>
                <c:pt idx="74">
                  <c:v>0.16700000000000001</c:v>
                </c:pt>
                <c:pt idx="75">
                  <c:v>0.214</c:v>
                </c:pt>
                <c:pt idx="76">
                  <c:v>0.24399999999999999</c:v>
                </c:pt>
                <c:pt idx="77">
                  <c:v>0.94199999999999995</c:v>
                </c:pt>
                <c:pt idx="78">
                  <c:v>7.27</c:v>
                </c:pt>
                <c:pt idx="79">
                  <c:v>20.84</c:v>
                </c:pt>
                <c:pt idx="80">
                  <c:v>35.081000000000003</c:v>
                </c:pt>
                <c:pt idx="81">
                  <c:v>46.709000000000003</c:v>
                </c:pt>
                <c:pt idx="82">
                  <c:v>52.213000000000001</c:v>
                </c:pt>
                <c:pt idx="83">
                  <c:v>53.665999999999997</c:v>
                </c:pt>
                <c:pt idx="84">
                  <c:v>58.021999999999998</c:v>
                </c:pt>
                <c:pt idx="85">
                  <c:v>60.597000000000001</c:v>
                </c:pt>
                <c:pt idx="86">
                  <c:v>57.603999999999999</c:v>
                </c:pt>
                <c:pt idx="87">
                  <c:v>44.320999999999998</c:v>
                </c:pt>
                <c:pt idx="88">
                  <c:v>34.594000000000001</c:v>
                </c:pt>
                <c:pt idx="89">
                  <c:v>23.175999999999998</c:v>
                </c:pt>
                <c:pt idx="90">
                  <c:v>12.84</c:v>
                </c:pt>
                <c:pt idx="91">
                  <c:v>5.88</c:v>
                </c:pt>
                <c:pt idx="92">
                  <c:v>1.8420000000000001</c:v>
                </c:pt>
                <c:pt idx="93">
                  <c:v>0.32800000000000001</c:v>
                </c:pt>
                <c:pt idx="94">
                  <c:v>0.374</c:v>
                </c:pt>
                <c:pt idx="95">
                  <c:v>0.27300000000000002</c:v>
                </c:pt>
                <c:pt idx="96">
                  <c:v>0.23100000000000001</c:v>
                </c:pt>
                <c:pt idx="97">
                  <c:v>0.186</c:v>
                </c:pt>
                <c:pt idx="98">
                  <c:v>0.17399999999999999</c:v>
                </c:pt>
                <c:pt idx="99">
                  <c:v>0.21099999999999999</c:v>
                </c:pt>
                <c:pt idx="100">
                  <c:v>0.223</c:v>
                </c:pt>
                <c:pt idx="101">
                  <c:v>1.2769999999999999</c:v>
                </c:pt>
                <c:pt idx="102">
                  <c:v>7.3890000000000002</c:v>
                </c:pt>
                <c:pt idx="103">
                  <c:v>19.141999999999999</c:v>
                </c:pt>
                <c:pt idx="104">
                  <c:v>29.006</c:v>
                </c:pt>
                <c:pt idx="105">
                  <c:v>37.106999999999999</c:v>
                </c:pt>
                <c:pt idx="106">
                  <c:v>46.744</c:v>
                </c:pt>
                <c:pt idx="107">
                  <c:v>51.898000000000003</c:v>
                </c:pt>
                <c:pt idx="108">
                  <c:v>53.697000000000003</c:v>
                </c:pt>
                <c:pt idx="109">
                  <c:v>54.649000000000001</c:v>
                </c:pt>
                <c:pt idx="110">
                  <c:v>56.51</c:v>
                </c:pt>
                <c:pt idx="111">
                  <c:v>51.322000000000003</c:v>
                </c:pt>
                <c:pt idx="112">
                  <c:v>35.575000000000003</c:v>
                </c:pt>
                <c:pt idx="113">
                  <c:v>24.632000000000001</c:v>
                </c:pt>
                <c:pt idx="114">
                  <c:v>15.56</c:v>
                </c:pt>
                <c:pt idx="115">
                  <c:v>6.8890000000000002</c:v>
                </c:pt>
                <c:pt idx="116">
                  <c:v>1.774</c:v>
                </c:pt>
                <c:pt idx="117">
                  <c:v>0.27500000000000002</c:v>
                </c:pt>
                <c:pt idx="118">
                  <c:v>0.17899999999999999</c:v>
                </c:pt>
                <c:pt idx="119">
                  <c:v>0.18099999999999999</c:v>
                </c:pt>
                <c:pt idx="120">
                  <c:v>0.17699999999999999</c:v>
                </c:pt>
                <c:pt idx="121">
                  <c:v>0.16200000000000001</c:v>
                </c:pt>
                <c:pt idx="122">
                  <c:v>0.158</c:v>
                </c:pt>
                <c:pt idx="123">
                  <c:v>0.157</c:v>
                </c:pt>
                <c:pt idx="124">
                  <c:v>0.14099999999999999</c:v>
                </c:pt>
                <c:pt idx="125">
                  <c:v>0.90500000000000003</c:v>
                </c:pt>
                <c:pt idx="126">
                  <c:v>6.1420000000000003</c:v>
                </c:pt>
                <c:pt idx="127">
                  <c:v>18.93</c:v>
                </c:pt>
                <c:pt idx="128">
                  <c:v>35.085999999999999</c:v>
                </c:pt>
                <c:pt idx="129">
                  <c:v>48.411000000000001</c:v>
                </c:pt>
                <c:pt idx="130">
                  <c:v>61.892000000000003</c:v>
                </c:pt>
                <c:pt idx="131">
                  <c:v>69.575999999999993</c:v>
                </c:pt>
                <c:pt idx="132">
                  <c:v>69.406999999999996</c:v>
                </c:pt>
                <c:pt idx="133">
                  <c:v>63.250999999999998</c:v>
                </c:pt>
                <c:pt idx="134">
                  <c:v>58.3</c:v>
                </c:pt>
                <c:pt idx="135">
                  <c:v>53.634999999999998</c:v>
                </c:pt>
                <c:pt idx="136">
                  <c:v>46.683999999999997</c:v>
                </c:pt>
                <c:pt idx="137">
                  <c:v>31.718</c:v>
                </c:pt>
                <c:pt idx="138">
                  <c:v>19.460999999999999</c:v>
                </c:pt>
                <c:pt idx="139">
                  <c:v>7.9969999999999999</c:v>
                </c:pt>
                <c:pt idx="140">
                  <c:v>1.6930000000000001</c:v>
                </c:pt>
                <c:pt idx="141">
                  <c:v>0.23499999999999999</c:v>
                </c:pt>
                <c:pt idx="142">
                  <c:v>0.16200000000000001</c:v>
                </c:pt>
                <c:pt idx="143">
                  <c:v>0.156</c:v>
                </c:pt>
                <c:pt idx="144">
                  <c:v>0.16700000000000001</c:v>
                </c:pt>
                <c:pt idx="145">
                  <c:v>0.186</c:v>
                </c:pt>
                <c:pt idx="146">
                  <c:v>0.216</c:v>
                </c:pt>
                <c:pt idx="147">
                  <c:v>0.186</c:v>
                </c:pt>
                <c:pt idx="148">
                  <c:v>0.16</c:v>
                </c:pt>
                <c:pt idx="149">
                  <c:v>0.98399999999999999</c:v>
                </c:pt>
                <c:pt idx="150">
                  <c:v>7.2910000000000004</c:v>
                </c:pt>
                <c:pt idx="151">
                  <c:v>20.081</c:v>
                </c:pt>
                <c:pt idx="152">
                  <c:v>38.938000000000002</c:v>
                </c:pt>
                <c:pt idx="153">
                  <c:v>59.127000000000002</c:v>
                </c:pt>
                <c:pt idx="154">
                  <c:v>74.253</c:v>
                </c:pt>
                <c:pt idx="155">
                  <c:v>78.158000000000001</c:v>
                </c:pt>
                <c:pt idx="156">
                  <c:v>74.332999999999998</c:v>
                </c:pt>
                <c:pt idx="157">
                  <c:v>71.052999999999997</c:v>
                </c:pt>
                <c:pt idx="158">
                  <c:v>66.83</c:v>
                </c:pt>
                <c:pt idx="159">
                  <c:v>65.254000000000005</c:v>
                </c:pt>
                <c:pt idx="160">
                  <c:v>58.402999999999999</c:v>
                </c:pt>
                <c:pt idx="161">
                  <c:v>44.540999999999997</c:v>
                </c:pt>
                <c:pt idx="162">
                  <c:v>26.85</c:v>
                </c:pt>
                <c:pt idx="163">
                  <c:v>11.425000000000001</c:v>
                </c:pt>
                <c:pt idx="164">
                  <c:v>2.9910000000000001</c:v>
                </c:pt>
                <c:pt idx="165">
                  <c:v>0.28399999999999997</c:v>
                </c:pt>
                <c:pt idx="166">
                  <c:v>0.16600000000000001</c:v>
                </c:pt>
                <c:pt idx="167">
                  <c:v>0.155</c:v>
                </c:pt>
                <c:pt idx="168">
                  <c:v>0.15</c:v>
                </c:pt>
                <c:pt idx="169">
                  <c:v>0.14899999999999999</c:v>
                </c:pt>
                <c:pt idx="170">
                  <c:v>0.14799999999999999</c:v>
                </c:pt>
                <c:pt idx="171">
                  <c:v>0.14799999999999999</c:v>
                </c:pt>
                <c:pt idx="172">
                  <c:v>0.156</c:v>
                </c:pt>
                <c:pt idx="173">
                  <c:v>0.74299999999999999</c:v>
                </c:pt>
                <c:pt idx="174">
                  <c:v>5.1539999999999999</c:v>
                </c:pt>
                <c:pt idx="175">
                  <c:v>13.455</c:v>
                </c:pt>
                <c:pt idx="176">
                  <c:v>22.391999999999999</c:v>
                </c:pt>
                <c:pt idx="177">
                  <c:v>33.131999999999998</c:v>
                </c:pt>
                <c:pt idx="178">
                  <c:v>39.820999999999998</c:v>
                </c:pt>
                <c:pt idx="179">
                  <c:v>44.927999999999997</c:v>
                </c:pt>
                <c:pt idx="180">
                  <c:v>51.014000000000003</c:v>
                </c:pt>
                <c:pt idx="181">
                  <c:v>58.841999999999999</c:v>
                </c:pt>
                <c:pt idx="182">
                  <c:v>60.057000000000002</c:v>
                </c:pt>
                <c:pt idx="183">
                  <c:v>57.7</c:v>
                </c:pt>
                <c:pt idx="184">
                  <c:v>49.793999999999997</c:v>
                </c:pt>
                <c:pt idx="185">
                  <c:v>40.895000000000003</c:v>
                </c:pt>
                <c:pt idx="186">
                  <c:v>23.463999999999999</c:v>
                </c:pt>
                <c:pt idx="187">
                  <c:v>10.832000000000001</c:v>
                </c:pt>
                <c:pt idx="188">
                  <c:v>2.625</c:v>
                </c:pt>
                <c:pt idx="189">
                  <c:v>0.29499999999999998</c:v>
                </c:pt>
                <c:pt idx="190">
                  <c:v>0.16800000000000001</c:v>
                </c:pt>
                <c:pt idx="191">
                  <c:v>0.16300000000000001</c:v>
                </c:pt>
                <c:pt idx="192">
                  <c:v>0.151</c:v>
                </c:pt>
                <c:pt idx="193">
                  <c:v>0.157</c:v>
                </c:pt>
                <c:pt idx="194">
                  <c:v>0.189</c:v>
                </c:pt>
                <c:pt idx="195">
                  <c:v>0.18</c:v>
                </c:pt>
                <c:pt idx="196">
                  <c:v>0.16800000000000001</c:v>
                </c:pt>
                <c:pt idx="197">
                  <c:v>1.0449999999999999</c:v>
                </c:pt>
                <c:pt idx="198">
                  <c:v>5.4889999999999999</c:v>
                </c:pt>
                <c:pt idx="199">
                  <c:v>13.026</c:v>
                </c:pt>
                <c:pt idx="200">
                  <c:v>25.498999999999999</c:v>
                </c:pt>
                <c:pt idx="201">
                  <c:v>46.152000000000001</c:v>
                </c:pt>
                <c:pt idx="202">
                  <c:v>63.521999999999998</c:v>
                </c:pt>
                <c:pt idx="203">
                  <c:v>71.433999999999997</c:v>
                </c:pt>
                <c:pt idx="204">
                  <c:v>69.736000000000004</c:v>
                </c:pt>
                <c:pt idx="205">
                  <c:v>67.004999999999995</c:v>
                </c:pt>
                <c:pt idx="206">
                  <c:v>62.966999999999999</c:v>
                </c:pt>
                <c:pt idx="207">
                  <c:v>54.607999999999997</c:v>
                </c:pt>
                <c:pt idx="208">
                  <c:v>46.676000000000002</c:v>
                </c:pt>
                <c:pt idx="209">
                  <c:v>38.630000000000003</c:v>
                </c:pt>
                <c:pt idx="210">
                  <c:v>26.751999999999999</c:v>
                </c:pt>
                <c:pt idx="211">
                  <c:v>11.869</c:v>
                </c:pt>
                <c:pt idx="212">
                  <c:v>3.1669999999999998</c:v>
                </c:pt>
                <c:pt idx="213">
                  <c:v>0.27700000000000002</c:v>
                </c:pt>
                <c:pt idx="214">
                  <c:v>0.20799999999999999</c:v>
                </c:pt>
                <c:pt idx="215">
                  <c:v>0.20499999999999999</c:v>
                </c:pt>
                <c:pt idx="216">
                  <c:v>0.18099999999999999</c:v>
                </c:pt>
                <c:pt idx="217">
                  <c:v>0.11799999999999999</c:v>
                </c:pt>
                <c:pt idx="218">
                  <c:v>0.17599999999999999</c:v>
                </c:pt>
                <c:pt idx="219">
                  <c:v>0.17</c:v>
                </c:pt>
                <c:pt idx="220">
                  <c:v>0.182</c:v>
                </c:pt>
                <c:pt idx="221">
                  <c:v>1.05</c:v>
                </c:pt>
                <c:pt idx="222">
                  <c:v>7.7619999999999996</c:v>
                </c:pt>
                <c:pt idx="223">
                  <c:v>21.86</c:v>
                </c:pt>
                <c:pt idx="224">
                  <c:v>41.061</c:v>
                </c:pt>
                <c:pt idx="225">
                  <c:v>60.381</c:v>
                </c:pt>
                <c:pt idx="226">
                  <c:v>74.777000000000001</c:v>
                </c:pt>
                <c:pt idx="227">
                  <c:v>80.692999999999998</c:v>
                </c:pt>
                <c:pt idx="228">
                  <c:v>79.962000000000003</c:v>
                </c:pt>
                <c:pt idx="229">
                  <c:v>80.837999999999994</c:v>
                </c:pt>
                <c:pt idx="230">
                  <c:v>77.403999999999996</c:v>
                </c:pt>
                <c:pt idx="231">
                  <c:v>71.89</c:v>
                </c:pt>
                <c:pt idx="232">
                  <c:v>60.889000000000003</c:v>
                </c:pt>
                <c:pt idx="233">
                  <c:v>46.887999999999998</c:v>
                </c:pt>
                <c:pt idx="234">
                  <c:v>28.731999999999999</c:v>
                </c:pt>
                <c:pt idx="235">
                  <c:v>11.617000000000001</c:v>
                </c:pt>
                <c:pt idx="236">
                  <c:v>3.133</c:v>
                </c:pt>
                <c:pt idx="237">
                  <c:v>0.26600000000000001</c:v>
                </c:pt>
                <c:pt idx="238">
                  <c:v>0.18</c:v>
                </c:pt>
                <c:pt idx="239">
                  <c:v>0.158</c:v>
                </c:pt>
                <c:pt idx="240">
                  <c:v>0.16300000000000001</c:v>
                </c:pt>
                <c:pt idx="241">
                  <c:v>0.155</c:v>
                </c:pt>
                <c:pt idx="242">
                  <c:v>0.158</c:v>
                </c:pt>
                <c:pt idx="243">
                  <c:v>0.153</c:v>
                </c:pt>
                <c:pt idx="244">
                  <c:v>0.155</c:v>
                </c:pt>
                <c:pt idx="245">
                  <c:v>1.06</c:v>
                </c:pt>
                <c:pt idx="246">
                  <c:v>7.6689999999999996</c:v>
                </c:pt>
                <c:pt idx="247">
                  <c:v>21.994</c:v>
                </c:pt>
                <c:pt idx="248">
                  <c:v>41.445999999999998</c:v>
                </c:pt>
                <c:pt idx="249">
                  <c:v>60.984000000000002</c:v>
                </c:pt>
                <c:pt idx="250">
                  <c:v>74.477999999999994</c:v>
                </c:pt>
                <c:pt idx="251">
                  <c:v>78.241</c:v>
                </c:pt>
                <c:pt idx="252">
                  <c:v>77.388999999999996</c:v>
                </c:pt>
                <c:pt idx="253">
                  <c:v>63.124000000000002</c:v>
                </c:pt>
                <c:pt idx="254">
                  <c:v>50.201999999999998</c:v>
                </c:pt>
                <c:pt idx="255">
                  <c:v>39.957000000000001</c:v>
                </c:pt>
                <c:pt idx="256">
                  <c:v>32.509</c:v>
                </c:pt>
                <c:pt idx="257">
                  <c:v>24.481999999999999</c:v>
                </c:pt>
                <c:pt idx="258">
                  <c:v>16.027000000000001</c:v>
                </c:pt>
                <c:pt idx="259">
                  <c:v>7.5410000000000004</c:v>
                </c:pt>
                <c:pt idx="260">
                  <c:v>1.64</c:v>
                </c:pt>
                <c:pt idx="261">
                  <c:v>0.23200000000000001</c:v>
                </c:pt>
                <c:pt idx="262">
                  <c:v>0.152</c:v>
                </c:pt>
                <c:pt idx="263">
                  <c:v>0.155</c:v>
                </c:pt>
                <c:pt idx="264">
                  <c:v>0.152</c:v>
                </c:pt>
                <c:pt idx="265">
                  <c:v>0.249</c:v>
                </c:pt>
                <c:pt idx="266">
                  <c:v>0.40799999999999997</c:v>
                </c:pt>
                <c:pt idx="267">
                  <c:v>0.373</c:v>
                </c:pt>
                <c:pt idx="268">
                  <c:v>0.27700000000000002</c:v>
                </c:pt>
                <c:pt idx="269">
                  <c:v>0.36399999999999999</c:v>
                </c:pt>
                <c:pt idx="270">
                  <c:v>2.968</c:v>
                </c:pt>
                <c:pt idx="271">
                  <c:v>8.9920000000000009</c:v>
                </c:pt>
                <c:pt idx="272">
                  <c:v>15.083</c:v>
                </c:pt>
                <c:pt idx="273">
                  <c:v>21.529</c:v>
                </c:pt>
                <c:pt idx="274">
                  <c:v>28.184000000000001</c:v>
                </c:pt>
                <c:pt idx="275">
                  <c:v>32.192999999999998</c:v>
                </c:pt>
                <c:pt idx="276">
                  <c:v>36.045999999999999</c:v>
                </c:pt>
                <c:pt idx="277">
                  <c:v>38.107999999999997</c:v>
                </c:pt>
                <c:pt idx="278">
                  <c:v>36.637999999999998</c:v>
                </c:pt>
                <c:pt idx="279">
                  <c:v>33.488999999999997</c:v>
                </c:pt>
                <c:pt idx="280">
                  <c:v>32.476999999999997</c:v>
                </c:pt>
                <c:pt idx="281">
                  <c:v>24.361000000000001</c:v>
                </c:pt>
                <c:pt idx="282">
                  <c:v>14.628</c:v>
                </c:pt>
                <c:pt idx="283">
                  <c:v>7.9160000000000004</c:v>
                </c:pt>
                <c:pt idx="284">
                  <c:v>2.0489999999999999</c:v>
                </c:pt>
                <c:pt idx="285">
                  <c:v>0.312</c:v>
                </c:pt>
                <c:pt idx="286">
                  <c:v>0.22900000000000001</c:v>
                </c:pt>
                <c:pt idx="287">
                  <c:v>0.21199999999999999</c:v>
                </c:pt>
                <c:pt idx="288">
                  <c:v>0.20300000000000001</c:v>
                </c:pt>
                <c:pt idx="289">
                  <c:v>0.20699999999999999</c:v>
                </c:pt>
                <c:pt idx="290">
                  <c:v>0.19800000000000001</c:v>
                </c:pt>
                <c:pt idx="291">
                  <c:v>0.157</c:v>
                </c:pt>
                <c:pt idx="292">
                  <c:v>0.16500000000000001</c:v>
                </c:pt>
                <c:pt idx="293">
                  <c:v>0.441</c:v>
                </c:pt>
                <c:pt idx="294">
                  <c:v>4.5</c:v>
                </c:pt>
                <c:pt idx="295">
                  <c:v>14.061999999999999</c:v>
                </c:pt>
                <c:pt idx="296">
                  <c:v>29.9</c:v>
                </c:pt>
                <c:pt idx="297">
                  <c:v>46.378999999999998</c:v>
                </c:pt>
                <c:pt idx="298">
                  <c:v>56.106000000000002</c:v>
                </c:pt>
                <c:pt idx="299">
                  <c:v>64.116</c:v>
                </c:pt>
                <c:pt idx="300">
                  <c:v>58.612000000000002</c:v>
                </c:pt>
                <c:pt idx="301">
                  <c:v>56.978000000000002</c:v>
                </c:pt>
                <c:pt idx="302">
                  <c:v>60.027000000000001</c:v>
                </c:pt>
                <c:pt idx="303">
                  <c:v>56.378999999999998</c:v>
                </c:pt>
                <c:pt idx="304">
                  <c:v>45.103000000000002</c:v>
                </c:pt>
                <c:pt idx="305">
                  <c:v>35.234999999999999</c:v>
                </c:pt>
                <c:pt idx="306">
                  <c:v>21.797000000000001</c:v>
                </c:pt>
                <c:pt idx="307">
                  <c:v>9.8040000000000003</c:v>
                </c:pt>
                <c:pt idx="308">
                  <c:v>2.3940000000000001</c:v>
                </c:pt>
                <c:pt idx="309">
                  <c:v>0.27100000000000002</c:v>
                </c:pt>
                <c:pt idx="310">
                  <c:v>0.19600000000000001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6863616"/>
        <c:axId val="146865152"/>
      </c:lineChart>
      <c:catAx>
        <c:axId val="146863616"/>
        <c:scaling>
          <c:orientation val="minMax"/>
        </c:scaling>
        <c:delete val="0"/>
        <c:axPos val="b"/>
        <c:majorTickMark val="out"/>
        <c:minorTickMark val="none"/>
        <c:tickLblPos val="nextTo"/>
        <c:crossAx val="146865152"/>
        <c:crosses val="autoZero"/>
        <c:auto val="1"/>
        <c:lblAlgn val="ctr"/>
        <c:lblOffset val="100"/>
        <c:noMultiLvlLbl val="0"/>
      </c:catAx>
      <c:valAx>
        <c:axId val="146865152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146863616"/>
        <c:crosses val="autoZero"/>
        <c:crossBetween val="between"/>
      </c:valAx>
    </c:plotArea>
    <c:plotVisOnly val="1"/>
    <c:dispBlanksAs val="gap"/>
    <c:showDLblsOverMax val="0"/>
  </c:chart>
  <c:spPr>
    <a:solidFill>
      <a:schemeClr val="bg1"/>
    </a:solidFill>
  </c:sp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0.4903966977525886"/>
          <c:y val="2.1974884610226973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7778958880139983"/>
          <c:y val="0.11625261889003762"/>
          <c:w val="0.77804374453193337"/>
          <c:h val="0.64873146950552196"/>
        </c:manualLayout>
      </c:layout>
      <c:scatterChart>
        <c:scatterStyle val="smoothMarker"/>
        <c:varyColors val="0"/>
        <c:ser>
          <c:idx val="4"/>
          <c:order val="0"/>
          <c:tx>
            <c:strRef>
              <c:f>'2014-07-03_Defense'!$H$30</c:f>
              <c:strCache>
                <c:ptCount val="1"/>
                <c:pt idx="0">
                  <c:v>PV</c:v>
                </c:pt>
              </c:strCache>
            </c:strRef>
          </c:tx>
          <c:spPr>
            <a:ln w="63500">
              <a:solidFill>
                <a:srgbClr val="FFA000"/>
              </a:solidFill>
              <a:prstDash val="solid"/>
            </a:ln>
          </c:spPr>
          <c:marker>
            <c:symbol val="none"/>
          </c:marker>
          <c:xVal>
            <c:numRef>
              <c:f>'2014-07-03_Defense'!$A$31:$A$51</c:f>
              <c:numCache>
                <c:formatCode>_(* #,##0.00_);_(* \(#,##0.00\);_(* "-"??_);_(@_)</c:formatCode>
                <c:ptCount val="21"/>
                <c:pt idx="0" formatCode="General">
                  <c:v>0</c:v>
                </c:pt>
                <c:pt idx="1">
                  <c:v>7</c:v>
                </c:pt>
                <c:pt idx="2">
                  <c:v>12</c:v>
                </c:pt>
                <c:pt idx="3">
                  <c:v>15</c:v>
                </c:pt>
                <c:pt idx="4">
                  <c:v>20</c:v>
                </c:pt>
                <c:pt idx="5">
                  <c:v>25</c:v>
                </c:pt>
                <c:pt idx="6">
                  <c:v>30</c:v>
                </c:pt>
                <c:pt idx="7">
                  <c:v>35</c:v>
                </c:pt>
                <c:pt idx="8">
                  <c:v>40</c:v>
                </c:pt>
                <c:pt idx="9">
                  <c:v>45</c:v>
                </c:pt>
                <c:pt idx="10">
                  <c:v>52</c:v>
                </c:pt>
                <c:pt idx="11">
                  <c:v>55</c:v>
                </c:pt>
                <c:pt idx="12">
                  <c:v>60</c:v>
                </c:pt>
                <c:pt idx="13">
                  <c:v>64</c:v>
                </c:pt>
                <c:pt idx="14">
                  <c:v>70</c:v>
                </c:pt>
                <c:pt idx="15">
                  <c:v>75</c:v>
                </c:pt>
                <c:pt idx="16">
                  <c:v>80</c:v>
                </c:pt>
                <c:pt idx="17">
                  <c:v>85</c:v>
                </c:pt>
                <c:pt idx="18">
                  <c:v>90</c:v>
                </c:pt>
                <c:pt idx="19">
                  <c:v>95</c:v>
                </c:pt>
                <c:pt idx="20">
                  <c:v>100</c:v>
                </c:pt>
              </c:numCache>
            </c:numRef>
          </c:xVal>
          <c:yVal>
            <c:numRef>
              <c:f>'2014-07-03_Defense'!$H$31:$H$51</c:f>
              <c:numCache>
                <c:formatCode>_-* #.##0\ _€_-;\-* #.##0\ _€_-;_-* "-"??\ _€_-;_-@_-</c:formatCode>
                <c:ptCount val="21"/>
                <c:pt idx="0" formatCode="General">
                  <c:v>0</c:v>
                </c:pt>
                <c:pt idx="1">
                  <c:v>0</c:v>
                </c:pt>
                <c:pt idx="2">
                  <c:v>8.6944111498257843</c:v>
                </c:pt>
                <c:pt idx="3">
                  <c:v>13.911057839721256</c:v>
                </c:pt>
                <c:pt idx="4">
                  <c:v>22.605468989547038</c:v>
                </c:pt>
                <c:pt idx="5">
                  <c:v>31.299880139372821</c:v>
                </c:pt>
                <c:pt idx="6">
                  <c:v>39.994291289198607</c:v>
                </c:pt>
                <c:pt idx="7">
                  <c:v>48.688702439024389</c:v>
                </c:pt>
                <c:pt idx="8">
                  <c:v>57.383113588850179</c:v>
                </c:pt>
                <c:pt idx="9">
                  <c:v>66.077524738675962</c:v>
                </c:pt>
                <c:pt idx="10">
                  <c:v>78.249700348432057</c:v>
                </c:pt>
                <c:pt idx="11">
                  <c:v>83.466347038327527</c:v>
                </c:pt>
                <c:pt idx="12">
                  <c:v>92.160758188153324</c:v>
                </c:pt>
                <c:pt idx="13">
                  <c:v>99.116287108013935</c:v>
                </c:pt>
                <c:pt idx="14">
                  <c:v>109.54958048780487</c:v>
                </c:pt>
                <c:pt idx="15">
                  <c:v>118.24399163763067</c:v>
                </c:pt>
                <c:pt idx="16">
                  <c:v>126.93840278745644</c:v>
                </c:pt>
                <c:pt idx="17">
                  <c:v>135.63281393728224</c:v>
                </c:pt>
                <c:pt idx="18">
                  <c:v>144.32722508710802</c:v>
                </c:pt>
                <c:pt idx="19">
                  <c:v>153.0216362369338</c:v>
                </c:pt>
                <c:pt idx="20">
                  <c:v>161.71604738675958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9749760"/>
        <c:axId val="129751680"/>
      </c:scatterChart>
      <c:valAx>
        <c:axId val="129749760"/>
        <c:scaling>
          <c:orientation val="minMax"/>
          <c:max val="60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 smtClean="0"/>
                  <a:t>PV </a:t>
                </a:r>
                <a:r>
                  <a:rPr lang="en-US" dirty="0"/>
                  <a:t>share [%]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29751680"/>
        <c:crosses val="autoZero"/>
        <c:crossBetween val="midCat"/>
        <c:majorUnit val="10"/>
      </c:valAx>
      <c:valAx>
        <c:axId val="129751680"/>
        <c:scaling>
          <c:orientation val="minMax"/>
          <c:max val="90"/>
          <c:min val="0"/>
        </c:scaling>
        <c:delete val="1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sz="1600" b="1" i="0" u="none" strike="noStrike" baseline="0" dirty="0">
                    <a:effectLst/>
                  </a:rPr>
                  <a:t>Marginal </a:t>
                </a:r>
                <a:r>
                  <a:rPr lang="en-US" sz="1600" b="1" i="0" u="none" strike="noStrike" baseline="0" dirty="0" smtClean="0">
                    <a:effectLst/>
                  </a:rPr>
                  <a:t>Specific </a:t>
                </a:r>
                <a:r>
                  <a:rPr lang="en-US" dirty="0" smtClean="0"/>
                  <a:t>Integration Costs</a:t>
                </a:r>
                <a:endParaRPr lang="en-US" dirty="0"/>
              </a:p>
            </c:rich>
          </c:tx>
          <c:layout>
            <c:manualLayout>
              <c:xMode val="edge"/>
              <c:yMode val="edge"/>
              <c:x val="2.373048153932647E-2"/>
              <c:y val="0.17068833009621942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129749760"/>
        <c:crossesAt val="0"/>
        <c:crossBetween val="midCat"/>
      </c:val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1799422929295603"/>
          <c:y val="2.4382125567868031E-2"/>
          <c:w val="0.74193271037933128"/>
          <c:h val="0.82248172130981734"/>
        </c:manualLayout>
      </c:layout>
      <c:scatterChart>
        <c:scatterStyle val="smoothMarker"/>
        <c:varyColors val="0"/>
        <c:ser>
          <c:idx val="4"/>
          <c:order val="0"/>
          <c:tx>
            <c:strRef>
              <c:f>'2014-07-03_Defense'!$H$30</c:f>
              <c:strCache>
                <c:ptCount val="1"/>
                <c:pt idx="0">
                  <c:v>PV</c:v>
                </c:pt>
              </c:strCache>
            </c:strRef>
          </c:tx>
          <c:spPr>
            <a:ln w="63500">
              <a:solidFill>
                <a:srgbClr val="FFA000"/>
              </a:solidFill>
              <a:prstDash val="solid"/>
            </a:ln>
          </c:spPr>
          <c:marker>
            <c:symbol val="none"/>
          </c:marker>
          <c:xVal>
            <c:numRef>
              <c:f>'2014-07-03_Defense'!$A$31:$A$51</c:f>
              <c:numCache>
                <c:formatCode>_(* #,##0.00_);_(* \(#,##0.00\);_(* "-"??_);_(@_)</c:formatCode>
                <c:ptCount val="21"/>
                <c:pt idx="0" formatCode="General">
                  <c:v>0</c:v>
                </c:pt>
                <c:pt idx="1">
                  <c:v>7</c:v>
                </c:pt>
                <c:pt idx="2">
                  <c:v>12</c:v>
                </c:pt>
                <c:pt idx="3">
                  <c:v>15</c:v>
                </c:pt>
                <c:pt idx="4">
                  <c:v>20</c:v>
                </c:pt>
                <c:pt idx="5">
                  <c:v>25</c:v>
                </c:pt>
                <c:pt idx="6">
                  <c:v>30</c:v>
                </c:pt>
                <c:pt idx="7">
                  <c:v>35</c:v>
                </c:pt>
                <c:pt idx="8">
                  <c:v>40</c:v>
                </c:pt>
                <c:pt idx="9">
                  <c:v>45</c:v>
                </c:pt>
                <c:pt idx="10">
                  <c:v>52</c:v>
                </c:pt>
                <c:pt idx="11">
                  <c:v>55</c:v>
                </c:pt>
                <c:pt idx="12">
                  <c:v>60</c:v>
                </c:pt>
                <c:pt idx="13">
                  <c:v>64</c:v>
                </c:pt>
                <c:pt idx="14">
                  <c:v>70</c:v>
                </c:pt>
                <c:pt idx="15">
                  <c:v>75</c:v>
                </c:pt>
                <c:pt idx="16">
                  <c:v>80</c:v>
                </c:pt>
                <c:pt idx="17">
                  <c:v>85</c:v>
                </c:pt>
                <c:pt idx="18">
                  <c:v>90</c:v>
                </c:pt>
                <c:pt idx="19">
                  <c:v>95</c:v>
                </c:pt>
                <c:pt idx="20">
                  <c:v>100</c:v>
                </c:pt>
              </c:numCache>
            </c:numRef>
          </c:xVal>
          <c:yVal>
            <c:numRef>
              <c:f>'2014-07-03_Defense'!$H$31:$H$51</c:f>
              <c:numCache>
                <c:formatCode>_-* #.##0\ _€_-;\-* #.##0\ _€_-;_-* "-"??\ _€_-;_-@_-</c:formatCode>
                <c:ptCount val="21"/>
                <c:pt idx="0" formatCode="General">
                  <c:v>0</c:v>
                </c:pt>
                <c:pt idx="1">
                  <c:v>0</c:v>
                </c:pt>
                <c:pt idx="2">
                  <c:v>8.6944111498257843</c:v>
                </c:pt>
                <c:pt idx="3">
                  <c:v>13.911057839721256</c:v>
                </c:pt>
                <c:pt idx="4">
                  <c:v>22.605468989547038</c:v>
                </c:pt>
                <c:pt idx="5">
                  <c:v>31.299880139372821</c:v>
                </c:pt>
                <c:pt idx="6">
                  <c:v>39.994291289198607</c:v>
                </c:pt>
                <c:pt idx="7">
                  <c:v>48.688702439024389</c:v>
                </c:pt>
                <c:pt idx="8">
                  <c:v>57.383113588850179</c:v>
                </c:pt>
                <c:pt idx="9">
                  <c:v>66.077524738675962</c:v>
                </c:pt>
                <c:pt idx="10">
                  <c:v>78.249700348432057</c:v>
                </c:pt>
                <c:pt idx="11">
                  <c:v>83.466347038327527</c:v>
                </c:pt>
                <c:pt idx="12">
                  <c:v>92.160758188153324</c:v>
                </c:pt>
                <c:pt idx="13">
                  <c:v>99.116287108013935</c:v>
                </c:pt>
                <c:pt idx="14">
                  <c:v>109.54958048780487</c:v>
                </c:pt>
                <c:pt idx="15">
                  <c:v>118.24399163763067</c:v>
                </c:pt>
                <c:pt idx="16">
                  <c:v>126.93840278745644</c:v>
                </c:pt>
                <c:pt idx="17">
                  <c:v>135.63281393728224</c:v>
                </c:pt>
                <c:pt idx="18">
                  <c:v>144.32722508710802</c:v>
                </c:pt>
                <c:pt idx="19">
                  <c:v>153.0216362369338</c:v>
                </c:pt>
                <c:pt idx="20">
                  <c:v>161.71604738675958</c:v>
                </c:pt>
              </c:numCache>
            </c:numRef>
          </c:yVal>
          <c:smooth val="1"/>
        </c:ser>
        <c:ser>
          <c:idx val="5"/>
          <c:order val="1"/>
          <c:tx>
            <c:strRef>
              <c:f>'2014-07-03_Defense'!$I$30</c:f>
              <c:strCache>
                <c:ptCount val="1"/>
                <c:pt idx="0">
                  <c:v>Wind</c:v>
                </c:pt>
              </c:strCache>
            </c:strRef>
          </c:tx>
          <c:spPr>
            <a:ln w="63500">
              <a:solidFill>
                <a:srgbClr val="0033CC"/>
              </a:solidFill>
              <a:prstDash val="solid"/>
            </a:ln>
          </c:spPr>
          <c:marker>
            <c:symbol val="none"/>
          </c:marker>
          <c:xVal>
            <c:numRef>
              <c:f>'2014-07-03_Defense'!$A$31:$A$51</c:f>
              <c:numCache>
                <c:formatCode>_(* #,##0.00_);_(* \(#,##0.00\);_(* "-"??_);_(@_)</c:formatCode>
                <c:ptCount val="21"/>
                <c:pt idx="0" formatCode="General">
                  <c:v>0</c:v>
                </c:pt>
                <c:pt idx="1">
                  <c:v>7</c:v>
                </c:pt>
                <c:pt idx="2">
                  <c:v>12</c:v>
                </c:pt>
                <c:pt idx="3">
                  <c:v>15</c:v>
                </c:pt>
                <c:pt idx="4">
                  <c:v>20</c:v>
                </c:pt>
                <c:pt idx="5">
                  <c:v>25</c:v>
                </c:pt>
                <c:pt idx="6">
                  <c:v>30</c:v>
                </c:pt>
                <c:pt idx="7">
                  <c:v>35</c:v>
                </c:pt>
                <c:pt idx="8">
                  <c:v>40</c:v>
                </c:pt>
                <c:pt idx="9">
                  <c:v>45</c:v>
                </c:pt>
                <c:pt idx="10">
                  <c:v>52</c:v>
                </c:pt>
                <c:pt idx="11">
                  <c:v>55</c:v>
                </c:pt>
                <c:pt idx="12">
                  <c:v>60</c:v>
                </c:pt>
                <c:pt idx="13">
                  <c:v>64</c:v>
                </c:pt>
                <c:pt idx="14">
                  <c:v>70</c:v>
                </c:pt>
                <c:pt idx="15">
                  <c:v>75</c:v>
                </c:pt>
                <c:pt idx="16">
                  <c:v>80</c:v>
                </c:pt>
                <c:pt idx="17">
                  <c:v>85</c:v>
                </c:pt>
                <c:pt idx="18">
                  <c:v>90</c:v>
                </c:pt>
                <c:pt idx="19">
                  <c:v>95</c:v>
                </c:pt>
                <c:pt idx="20">
                  <c:v>100</c:v>
                </c:pt>
              </c:numCache>
            </c:numRef>
          </c:xVal>
          <c:yVal>
            <c:numRef>
              <c:f>'2014-07-03_Defense'!$I$31:$I$51</c:f>
              <c:numCache>
                <c:formatCode>_-* #.##0\ _€_-;\-* #.##0\ _€_-;_-* "-"??\ _€_-;_-@_-</c:formatCode>
                <c:ptCount val="21"/>
                <c:pt idx="0" formatCode="General">
                  <c:v>0</c:v>
                </c:pt>
                <c:pt idx="1">
                  <c:v>0</c:v>
                </c:pt>
                <c:pt idx="2">
                  <c:v>7.1173242493148079</c:v>
                </c:pt>
                <c:pt idx="3">
                  <c:v>11.387718798903693</c:v>
                </c:pt>
                <c:pt idx="4">
                  <c:v>18.505043048218496</c:v>
                </c:pt>
                <c:pt idx="5">
                  <c:v>25.622367297533305</c:v>
                </c:pt>
                <c:pt idx="6">
                  <c:v>32.739691546848114</c:v>
                </c:pt>
                <c:pt idx="7">
                  <c:v>39.857015796162926</c:v>
                </c:pt>
                <c:pt idx="8">
                  <c:v>46.974340045477732</c:v>
                </c:pt>
                <c:pt idx="9">
                  <c:v>54.091664294792544</c:v>
                </c:pt>
                <c:pt idx="10">
                  <c:v>64.055918243833275</c:v>
                </c:pt>
                <c:pt idx="11">
                  <c:v>68.326312793422147</c:v>
                </c:pt>
                <c:pt idx="12">
                  <c:v>75.443637042736967</c:v>
                </c:pt>
                <c:pt idx="13">
                  <c:v>81.137496442188805</c:v>
                </c:pt>
                <c:pt idx="14">
                  <c:v>89.678285541366577</c:v>
                </c:pt>
                <c:pt idx="15">
                  <c:v>96.795609790681382</c:v>
                </c:pt>
                <c:pt idx="16">
                  <c:v>103.91293403999619</c:v>
                </c:pt>
                <c:pt idx="17">
                  <c:v>111.03025828931101</c:v>
                </c:pt>
                <c:pt idx="18">
                  <c:v>118.14758253862581</c:v>
                </c:pt>
                <c:pt idx="19">
                  <c:v>125.26490678794062</c:v>
                </c:pt>
                <c:pt idx="20">
                  <c:v>132.38223103725542</c:v>
                </c:pt>
              </c:numCache>
            </c:numRef>
          </c:yVal>
          <c:smooth val="1"/>
        </c:ser>
        <c:ser>
          <c:idx val="2"/>
          <c:order val="2"/>
          <c:tx>
            <c:strRef>
              <c:f>'2014-07-03_Defense'!$J$30</c:f>
              <c:strCache>
                <c:ptCount val="1"/>
                <c:pt idx="0">
                  <c:v>CSP</c:v>
                </c:pt>
              </c:strCache>
            </c:strRef>
          </c:tx>
          <c:spPr>
            <a:ln w="63500">
              <a:solidFill>
                <a:srgbClr val="C00000"/>
              </a:solidFill>
              <a:prstDash val="solid"/>
            </a:ln>
          </c:spPr>
          <c:marker>
            <c:symbol val="none"/>
          </c:marker>
          <c:xVal>
            <c:numRef>
              <c:f>'2014-07-03_Defense'!$A$31:$A$51</c:f>
              <c:numCache>
                <c:formatCode>_(* #,##0.00_);_(* \(#,##0.00\);_(* "-"??_);_(@_)</c:formatCode>
                <c:ptCount val="21"/>
                <c:pt idx="0" formatCode="General">
                  <c:v>0</c:v>
                </c:pt>
                <c:pt idx="1">
                  <c:v>7</c:v>
                </c:pt>
                <c:pt idx="2">
                  <c:v>12</c:v>
                </c:pt>
                <c:pt idx="3">
                  <c:v>15</c:v>
                </c:pt>
                <c:pt idx="4">
                  <c:v>20</c:v>
                </c:pt>
                <c:pt idx="5">
                  <c:v>25</c:v>
                </c:pt>
                <c:pt idx="6">
                  <c:v>30</c:v>
                </c:pt>
                <c:pt idx="7">
                  <c:v>35</c:v>
                </c:pt>
                <c:pt idx="8">
                  <c:v>40</c:v>
                </c:pt>
                <c:pt idx="9">
                  <c:v>45</c:v>
                </c:pt>
                <c:pt idx="10">
                  <c:v>52</c:v>
                </c:pt>
                <c:pt idx="11">
                  <c:v>55</c:v>
                </c:pt>
                <c:pt idx="12">
                  <c:v>60</c:v>
                </c:pt>
                <c:pt idx="13">
                  <c:v>64</c:v>
                </c:pt>
                <c:pt idx="14">
                  <c:v>70</c:v>
                </c:pt>
                <c:pt idx="15">
                  <c:v>75</c:v>
                </c:pt>
                <c:pt idx="16">
                  <c:v>80</c:v>
                </c:pt>
                <c:pt idx="17">
                  <c:v>85</c:v>
                </c:pt>
                <c:pt idx="18">
                  <c:v>90</c:v>
                </c:pt>
                <c:pt idx="19">
                  <c:v>95</c:v>
                </c:pt>
                <c:pt idx="20">
                  <c:v>100</c:v>
                </c:pt>
              </c:numCache>
            </c:numRef>
          </c:xVal>
          <c:yVal>
            <c:numRef>
              <c:f>'2014-07-03_Defense'!$J$31:$J$51</c:f>
              <c:numCache>
                <c:formatCode>0</c:formatCode>
                <c:ptCount val="21"/>
                <c:pt idx="0" formatCode="General">
                  <c:v>0</c:v>
                </c:pt>
                <c:pt idx="1">
                  <c:v>0</c:v>
                </c:pt>
                <c:pt idx="2">
                  <c:v>3.1272550297853208</c:v>
                </c:pt>
                <c:pt idx="3">
                  <c:v>5.0036080476565132</c:v>
                </c:pt>
                <c:pt idx="4">
                  <c:v>8.1308630774418322</c:v>
                </c:pt>
                <c:pt idx="5">
                  <c:v>11.258118107227153</c:v>
                </c:pt>
                <c:pt idx="6">
                  <c:v>14.385373137012476</c:v>
                </c:pt>
                <c:pt idx="7">
                  <c:v>17.512628166797796</c:v>
                </c:pt>
                <c:pt idx="8">
                  <c:v>20.639883196583117</c:v>
                </c:pt>
                <c:pt idx="9">
                  <c:v>23.767138226368438</c:v>
                </c:pt>
                <c:pt idx="10">
                  <c:v>28.145295268067887</c:v>
                </c:pt>
                <c:pt idx="11">
                  <c:v>30.021648285939076</c:v>
                </c:pt>
                <c:pt idx="12">
                  <c:v>33.148903315724404</c:v>
                </c:pt>
                <c:pt idx="13">
                  <c:v>35.650707339552653</c:v>
                </c:pt>
                <c:pt idx="14">
                  <c:v>39.403413375295038</c:v>
                </c:pt>
                <c:pt idx="15">
                  <c:v>42.530668405080363</c:v>
                </c:pt>
                <c:pt idx="16">
                  <c:v>45.65792343486568</c:v>
                </c:pt>
                <c:pt idx="17">
                  <c:v>48.785178464651004</c:v>
                </c:pt>
                <c:pt idx="18">
                  <c:v>51.912433494436321</c:v>
                </c:pt>
                <c:pt idx="19">
                  <c:v>55.039688524221646</c:v>
                </c:pt>
                <c:pt idx="20">
                  <c:v>58.166943554006963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8945920"/>
        <c:axId val="148960384"/>
      </c:scatterChart>
      <c:valAx>
        <c:axId val="148945920"/>
        <c:scaling>
          <c:orientation val="minMax"/>
          <c:max val="60"/>
          <c:min val="0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VRE share [%]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48960384"/>
        <c:crosses val="autoZero"/>
        <c:crossBetween val="midCat"/>
        <c:majorUnit val="10"/>
      </c:valAx>
      <c:valAx>
        <c:axId val="148960384"/>
        <c:scaling>
          <c:orientation val="minMax"/>
          <c:max val="90"/>
          <c:min val="0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sz="1600" b="1" i="0" u="none" strike="noStrike" baseline="0" dirty="0">
                    <a:effectLst/>
                  </a:rPr>
                  <a:t>Marginal </a:t>
                </a:r>
                <a:r>
                  <a:rPr lang="en-US" dirty="0" err="1" smtClean="0"/>
                  <a:t>Integr</a:t>
                </a:r>
                <a:r>
                  <a:rPr lang="en-US" dirty="0"/>
                  <a:t>. Costs [$/</a:t>
                </a:r>
                <a:r>
                  <a:rPr lang="en-US" dirty="0" err="1"/>
                  <a:t>MWh</a:t>
                </a:r>
                <a:r>
                  <a:rPr lang="en-US" dirty="0"/>
                  <a:t>]</a:t>
                </a:r>
              </a:p>
            </c:rich>
          </c:tx>
          <c:layout>
            <c:manualLayout>
              <c:xMode val="edge"/>
              <c:yMode val="edge"/>
              <c:x val="4.1666666666666664E-2"/>
              <c:y val="0.10039872605452253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148945920"/>
        <c:crossesAt val="0"/>
        <c:crossBetween val="midCat"/>
      </c:valAx>
    </c:plotArea>
    <c:legend>
      <c:legendPos val="r"/>
      <c:layout>
        <c:manualLayout>
          <c:xMode val="edge"/>
          <c:yMode val="edge"/>
          <c:x val="0.21156911636045495"/>
          <c:y val="2.2858196023078464E-2"/>
          <c:w val="0.24215395520815372"/>
          <c:h val="0.3217656326910413"/>
        </c:manualLayout>
      </c:layout>
      <c:overlay val="0"/>
      <c:spPr>
        <a:solidFill>
          <a:schemeClr val="bg1"/>
        </a:solidFill>
        <a:ln>
          <a:solidFill>
            <a:schemeClr val="tx1"/>
          </a:solidFill>
        </a:ln>
      </c:spPr>
      <c:txPr>
        <a:bodyPr/>
        <a:lstStyle/>
        <a:p>
          <a:pPr>
            <a:defRPr sz="1800"/>
          </a:pPr>
          <a:endParaRPr lang="en-US"/>
        </a:p>
      </c:txPr>
    </c:legend>
    <c:plotVisOnly val="1"/>
    <c:dispBlanksAs val="gap"/>
    <c:showDLblsOverMax val="0"/>
  </c:chart>
  <c:spPr>
    <a:ln>
      <a:noFill/>
    </a:ln>
  </c:spPr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884802487470537"/>
          <c:y val="2.5511724658756577E-2"/>
          <c:w val="0.79910079860124217"/>
          <c:h val="0.82594978389227647"/>
        </c:manualLayout>
      </c:layout>
      <c:scatterChart>
        <c:scatterStyle val="lineMarker"/>
        <c:varyColors val="0"/>
        <c:ser>
          <c:idx val="0"/>
          <c:order val="0"/>
          <c:tx>
            <c:strRef>
              <c:f>'2014-07-03_Defense'!$B$60</c:f>
              <c:strCache>
                <c:ptCount val="1"/>
                <c:pt idx="0">
                  <c:v>PV</c:v>
                </c:pt>
              </c:strCache>
            </c:strRef>
          </c:tx>
          <c:spPr>
            <a:ln w="63500">
              <a:solidFill>
                <a:srgbClr val="FFA000"/>
              </a:solidFill>
            </a:ln>
          </c:spPr>
          <c:marker>
            <c:symbol val="none"/>
          </c:marker>
          <c:xVal>
            <c:numRef>
              <c:f>'2014-07-03_Defense'!$A$61:$A$81</c:f>
              <c:numCache>
                <c:formatCode>General</c:formatCode>
                <c:ptCount val="21"/>
                <c:pt idx="0">
                  <c:v>0</c:v>
                </c:pt>
                <c:pt idx="1">
                  <c:v>7</c:v>
                </c:pt>
                <c:pt idx="2">
                  <c:v>12</c:v>
                </c:pt>
                <c:pt idx="3">
                  <c:v>15</c:v>
                </c:pt>
                <c:pt idx="4">
                  <c:v>20</c:v>
                </c:pt>
                <c:pt idx="5">
                  <c:v>25</c:v>
                </c:pt>
                <c:pt idx="6">
                  <c:v>30</c:v>
                </c:pt>
                <c:pt idx="7">
                  <c:v>35</c:v>
                </c:pt>
                <c:pt idx="8">
                  <c:v>40</c:v>
                </c:pt>
                <c:pt idx="9">
                  <c:v>45</c:v>
                </c:pt>
                <c:pt idx="10">
                  <c:v>52</c:v>
                </c:pt>
                <c:pt idx="11">
                  <c:v>55</c:v>
                </c:pt>
                <c:pt idx="12">
                  <c:v>60</c:v>
                </c:pt>
                <c:pt idx="13">
                  <c:v>64</c:v>
                </c:pt>
                <c:pt idx="14">
                  <c:v>70</c:v>
                </c:pt>
                <c:pt idx="15">
                  <c:v>75</c:v>
                </c:pt>
                <c:pt idx="16">
                  <c:v>80</c:v>
                </c:pt>
                <c:pt idx="17">
                  <c:v>85</c:v>
                </c:pt>
                <c:pt idx="18">
                  <c:v>90</c:v>
                </c:pt>
                <c:pt idx="19">
                  <c:v>95</c:v>
                </c:pt>
                <c:pt idx="20">
                  <c:v>100</c:v>
                </c:pt>
              </c:numCache>
            </c:numRef>
          </c:xVal>
          <c:yVal>
            <c:numRef>
              <c:f>'2014-07-03_Defense'!$B$61:$B$81</c:f>
              <c:numCache>
                <c:formatCode>#,##0</c:formatCode>
                <c:ptCount val="21"/>
                <c:pt idx="0">
                  <c:v>0</c:v>
                </c:pt>
                <c:pt idx="1">
                  <c:v>0</c:v>
                </c:pt>
                <c:pt idx="2" formatCode="#.##00">
                  <c:v>2.2953245435540071</c:v>
                </c:pt>
                <c:pt idx="3" formatCode="#.##00">
                  <c:v>4.5906490871080141</c:v>
                </c:pt>
                <c:pt idx="4" formatCode="#.##00">
                  <c:v>9.946406355400697</c:v>
                </c:pt>
                <c:pt idx="5">
                  <c:v>17.214934076655052</c:v>
                </c:pt>
                <c:pt idx="6">
                  <c:v>26.396232250871083</c:v>
                </c:pt>
                <c:pt idx="7">
                  <c:v>37.490300878048778</c:v>
                </c:pt>
                <c:pt idx="8">
                  <c:v>50.497139958188164</c:v>
                </c:pt>
                <c:pt idx="9">
                  <c:v>65.416749491289195</c:v>
                </c:pt>
                <c:pt idx="10">
                  <c:v>89.517657198606273</c:v>
                </c:pt>
                <c:pt idx="11">
                  <c:v>100.9942799163763</c:v>
                </c:pt>
                <c:pt idx="12">
                  <c:v>121.65220080836238</c:v>
                </c:pt>
                <c:pt idx="13">
                  <c:v>139.55573224808361</c:v>
                </c:pt>
                <c:pt idx="14">
                  <c:v>168.70635395121951</c:v>
                </c:pt>
                <c:pt idx="15">
                  <c:v>195.10258620209061</c:v>
                </c:pt>
                <c:pt idx="16">
                  <c:v>223.41158890592337</c:v>
                </c:pt>
                <c:pt idx="17">
                  <c:v>253.63336206271779</c:v>
                </c:pt>
                <c:pt idx="18">
                  <c:v>285.76790567247389</c:v>
                </c:pt>
                <c:pt idx="19">
                  <c:v>319.81521973519165</c:v>
                </c:pt>
                <c:pt idx="20">
                  <c:v>355.77530425087105</c:v>
                </c:pt>
              </c:numCache>
            </c:numRef>
          </c:yVal>
          <c:smooth val="0"/>
        </c:ser>
        <c:ser>
          <c:idx val="1"/>
          <c:order val="1"/>
          <c:tx>
            <c:strRef>
              <c:f>'2014-07-03_Defense'!$C$60</c:f>
              <c:strCache>
                <c:ptCount val="1"/>
                <c:pt idx="0">
                  <c:v>CSP</c:v>
                </c:pt>
              </c:strCache>
            </c:strRef>
          </c:tx>
          <c:spPr>
            <a:ln w="63500">
              <a:solidFill>
                <a:srgbClr val="C00000"/>
              </a:solidFill>
            </a:ln>
          </c:spPr>
          <c:marker>
            <c:symbol val="none"/>
          </c:marker>
          <c:xVal>
            <c:numRef>
              <c:f>'2014-07-03_Defense'!$A$61:$A$81</c:f>
              <c:numCache>
                <c:formatCode>General</c:formatCode>
                <c:ptCount val="21"/>
                <c:pt idx="0">
                  <c:v>0</c:v>
                </c:pt>
                <c:pt idx="1">
                  <c:v>7</c:v>
                </c:pt>
                <c:pt idx="2">
                  <c:v>12</c:v>
                </c:pt>
                <c:pt idx="3">
                  <c:v>15</c:v>
                </c:pt>
                <c:pt idx="4">
                  <c:v>20</c:v>
                </c:pt>
                <c:pt idx="5">
                  <c:v>25</c:v>
                </c:pt>
                <c:pt idx="6">
                  <c:v>30</c:v>
                </c:pt>
                <c:pt idx="7">
                  <c:v>35</c:v>
                </c:pt>
                <c:pt idx="8">
                  <c:v>40</c:v>
                </c:pt>
                <c:pt idx="9">
                  <c:v>45</c:v>
                </c:pt>
                <c:pt idx="10">
                  <c:v>52</c:v>
                </c:pt>
                <c:pt idx="11">
                  <c:v>55</c:v>
                </c:pt>
                <c:pt idx="12">
                  <c:v>60</c:v>
                </c:pt>
                <c:pt idx="13">
                  <c:v>64</c:v>
                </c:pt>
                <c:pt idx="14">
                  <c:v>70</c:v>
                </c:pt>
                <c:pt idx="15">
                  <c:v>75</c:v>
                </c:pt>
                <c:pt idx="16">
                  <c:v>80</c:v>
                </c:pt>
                <c:pt idx="17">
                  <c:v>85</c:v>
                </c:pt>
                <c:pt idx="18">
                  <c:v>90</c:v>
                </c:pt>
                <c:pt idx="19">
                  <c:v>95</c:v>
                </c:pt>
                <c:pt idx="20">
                  <c:v>100</c:v>
                </c:pt>
              </c:numCache>
            </c:numRef>
          </c:xVal>
          <c:yVal>
            <c:numRef>
              <c:f>'2014-07-03_Defense'!$C$61:$C$81</c:f>
              <c:numCache>
                <c:formatCode>#,##0</c:formatCode>
                <c:ptCount val="21"/>
                <c:pt idx="0">
                  <c:v>0</c:v>
                </c:pt>
                <c:pt idx="1">
                  <c:v>0</c:v>
                </c:pt>
                <c:pt idx="2" formatCode="#.##00">
                  <c:v>0.82559532786332468</c:v>
                </c:pt>
                <c:pt idx="3" formatCode="#.##00">
                  <c:v>1.6511906557266494</c:v>
                </c:pt>
                <c:pt idx="4" formatCode="#.##00">
                  <c:v>3.5775797540744061</c:v>
                </c:pt>
                <c:pt idx="5">
                  <c:v>6.1919649589749346</c:v>
                </c:pt>
                <c:pt idx="6">
                  <c:v>9.4943462704282364</c:v>
                </c:pt>
                <c:pt idx="7">
                  <c:v>13.484723688434304</c:v>
                </c:pt>
                <c:pt idx="8">
                  <c:v>18.163097212993144</c:v>
                </c:pt>
                <c:pt idx="9">
                  <c:v>23.529466844104757</c:v>
                </c:pt>
                <c:pt idx="10">
                  <c:v>32.198217786669659</c:v>
                </c:pt>
                <c:pt idx="11">
                  <c:v>36.32619442598628</c:v>
                </c:pt>
                <c:pt idx="12">
                  <c:v>43.756552376756211</c:v>
                </c:pt>
                <c:pt idx="13">
                  <c:v>50.196195934090134</c:v>
                </c:pt>
                <c:pt idx="14">
                  <c:v>60.681256597954359</c:v>
                </c:pt>
                <c:pt idx="15">
                  <c:v>70.175602868382597</c:v>
                </c:pt>
                <c:pt idx="16">
                  <c:v>80.357945245363609</c:v>
                </c:pt>
                <c:pt idx="17">
                  <c:v>91.228283728897367</c:v>
                </c:pt>
                <c:pt idx="18">
                  <c:v>102.78661831898391</c:v>
                </c:pt>
                <c:pt idx="19">
                  <c:v>115.03294901562323</c:v>
                </c:pt>
                <c:pt idx="20">
                  <c:v>127.96727581881532</c:v>
                </c:pt>
              </c:numCache>
            </c:numRef>
          </c:yVal>
          <c:smooth val="0"/>
        </c:ser>
        <c:ser>
          <c:idx val="2"/>
          <c:order val="2"/>
          <c:tx>
            <c:strRef>
              <c:f>'2014-07-03_Defense'!$D$60</c:f>
              <c:strCache>
                <c:ptCount val="1"/>
                <c:pt idx="0">
                  <c:v>Wind</c:v>
                </c:pt>
              </c:strCache>
            </c:strRef>
          </c:tx>
          <c:spPr>
            <a:ln w="63500">
              <a:solidFill>
                <a:srgbClr val="0033CC"/>
              </a:solidFill>
            </a:ln>
          </c:spPr>
          <c:marker>
            <c:symbol val="none"/>
          </c:marker>
          <c:xVal>
            <c:numRef>
              <c:f>'2014-07-03_Defense'!$A$61:$A$81</c:f>
              <c:numCache>
                <c:formatCode>General</c:formatCode>
                <c:ptCount val="21"/>
                <c:pt idx="0">
                  <c:v>0</c:v>
                </c:pt>
                <c:pt idx="1">
                  <c:v>7</c:v>
                </c:pt>
                <c:pt idx="2">
                  <c:v>12</c:v>
                </c:pt>
                <c:pt idx="3">
                  <c:v>15</c:v>
                </c:pt>
                <c:pt idx="4">
                  <c:v>20</c:v>
                </c:pt>
                <c:pt idx="5">
                  <c:v>25</c:v>
                </c:pt>
                <c:pt idx="6">
                  <c:v>30</c:v>
                </c:pt>
                <c:pt idx="7">
                  <c:v>35</c:v>
                </c:pt>
                <c:pt idx="8">
                  <c:v>40</c:v>
                </c:pt>
                <c:pt idx="9">
                  <c:v>45</c:v>
                </c:pt>
                <c:pt idx="10">
                  <c:v>52</c:v>
                </c:pt>
                <c:pt idx="11">
                  <c:v>55</c:v>
                </c:pt>
                <c:pt idx="12">
                  <c:v>60</c:v>
                </c:pt>
                <c:pt idx="13">
                  <c:v>64</c:v>
                </c:pt>
                <c:pt idx="14">
                  <c:v>70</c:v>
                </c:pt>
                <c:pt idx="15">
                  <c:v>75</c:v>
                </c:pt>
                <c:pt idx="16">
                  <c:v>80</c:v>
                </c:pt>
                <c:pt idx="17">
                  <c:v>85</c:v>
                </c:pt>
                <c:pt idx="18">
                  <c:v>90</c:v>
                </c:pt>
                <c:pt idx="19">
                  <c:v>95</c:v>
                </c:pt>
                <c:pt idx="20">
                  <c:v>100</c:v>
                </c:pt>
              </c:numCache>
            </c:numRef>
          </c:xVal>
          <c:yVal>
            <c:numRef>
              <c:f>'2014-07-03_Defense'!$D$61:$D$81</c:f>
              <c:numCache>
                <c:formatCode>#,##0</c:formatCode>
                <c:ptCount val="21"/>
                <c:pt idx="0">
                  <c:v>0</c:v>
                </c:pt>
                <c:pt idx="1">
                  <c:v>0</c:v>
                </c:pt>
                <c:pt idx="2" formatCode="#.##00">
                  <c:v>1.8789736018191092</c:v>
                </c:pt>
                <c:pt idx="3" formatCode="#.##00">
                  <c:v>3.7579472036382184</c:v>
                </c:pt>
                <c:pt idx="4" formatCode="#.##00">
                  <c:v>8.1422189412161377</c:v>
                </c:pt>
                <c:pt idx="5">
                  <c:v>14.092302013643318</c:v>
                </c:pt>
                <c:pt idx="6">
                  <c:v>21.608196420919754</c:v>
                </c:pt>
                <c:pt idx="7">
                  <c:v>30.689902163045453</c:v>
                </c:pt>
                <c:pt idx="8">
                  <c:v>41.337419240020402</c:v>
                </c:pt>
                <c:pt idx="9">
                  <c:v>53.550747651844617</c:v>
                </c:pt>
                <c:pt idx="10">
                  <c:v>73.279970470945273</c:v>
                </c:pt>
                <c:pt idx="11">
                  <c:v>82.674838480040805</c:v>
                </c:pt>
                <c:pt idx="12">
                  <c:v>99.585600896412799</c:v>
                </c:pt>
                <c:pt idx="13">
                  <c:v>114.24159499060184</c:v>
                </c:pt>
                <c:pt idx="14">
                  <c:v>138.10455973370452</c:v>
                </c:pt>
                <c:pt idx="15">
                  <c:v>159.71275615462429</c:v>
                </c:pt>
                <c:pt idx="16">
                  <c:v>182.88676391039331</c:v>
                </c:pt>
                <c:pt idx="17">
                  <c:v>207.62658300101157</c:v>
                </c:pt>
                <c:pt idx="18">
                  <c:v>233.93221342647911</c:v>
                </c:pt>
                <c:pt idx="19">
                  <c:v>261.80365518679594</c:v>
                </c:pt>
                <c:pt idx="20">
                  <c:v>291.24090828196194</c:v>
                </c:pt>
              </c:numCache>
            </c:numRef>
          </c:yVal>
          <c:smooth val="0"/>
        </c:ser>
        <c:ser>
          <c:idx val="3"/>
          <c:order val="3"/>
          <c:tx>
            <c:strRef>
              <c:f>'2014-07-03_Defense'!$E$59</c:f>
              <c:strCache>
                <c:ptCount val="1"/>
                <c:pt idx="0">
                  <c:v>Value of VRE electricity, @60$/MWh</c:v>
                </c:pt>
              </c:strCache>
            </c:strRef>
          </c:tx>
          <c:spPr>
            <a:ln w="63500">
              <a:solidFill>
                <a:schemeClr val="tx1"/>
              </a:solidFill>
              <a:prstDash val="sysDash"/>
            </a:ln>
          </c:spPr>
          <c:marker>
            <c:symbol val="none"/>
          </c:marker>
          <c:xVal>
            <c:numRef>
              <c:f>'2014-07-03_Defense'!$A$61:$A$81</c:f>
              <c:numCache>
                <c:formatCode>General</c:formatCode>
                <c:ptCount val="21"/>
                <c:pt idx="0">
                  <c:v>0</c:v>
                </c:pt>
                <c:pt idx="1">
                  <c:v>7</c:v>
                </c:pt>
                <c:pt idx="2">
                  <c:v>12</c:v>
                </c:pt>
                <c:pt idx="3">
                  <c:v>15</c:v>
                </c:pt>
                <c:pt idx="4">
                  <c:v>20</c:v>
                </c:pt>
                <c:pt idx="5">
                  <c:v>25</c:v>
                </c:pt>
                <c:pt idx="6">
                  <c:v>30</c:v>
                </c:pt>
                <c:pt idx="7">
                  <c:v>35</c:v>
                </c:pt>
                <c:pt idx="8">
                  <c:v>40</c:v>
                </c:pt>
                <c:pt idx="9">
                  <c:v>45</c:v>
                </c:pt>
                <c:pt idx="10">
                  <c:v>52</c:v>
                </c:pt>
                <c:pt idx="11">
                  <c:v>55</c:v>
                </c:pt>
                <c:pt idx="12">
                  <c:v>60</c:v>
                </c:pt>
                <c:pt idx="13">
                  <c:v>64</c:v>
                </c:pt>
                <c:pt idx="14">
                  <c:v>70</c:v>
                </c:pt>
                <c:pt idx="15">
                  <c:v>75</c:v>
                </c:pt>
                <c:pt idx="16">
                  <c:v>80</c:v>
                </c:pt>
                <c:pt idx="17">
                  <c:v>85</c:v>
                </c:pt>
                <c:pt idx="18">
                  <c:v>90</c:v>
                </c:pt>
                <c:pt idx="19">
                  <c:v>95</c:v>
                </c:pt>
                <c:pt idx="20">
                  <c:v>100</c:v>
                </c:pt>
              </c:numCache>
            </c:numRef>
          </c:xVal>
          <c:yVal>
            <c:numRef>
              <c:f>'2014-07-03_Defense'!$E$61:$E$81</c:f>
              <c:numCache>
                <c:formatCode>0</c:formatCode>
                <c:ptCount val="21"/>
                <c:pt idx="0">
                  <c:v>0</c:v>
                </c:pt>
                <c:pt idx="1">
                  <c:v>18.48</c:v>
                </c:pt>
                <c:pt idx="2">
                  <c:v>31.68</c:v>
                </c:pt>
                <c:pt idx="3">
                  <c:v>39.6</c:v>
                </c:pt>
                <c:pt idx="4">
                  <c:v>52.8</c:v>
                </c:pt>
                <c:pt idx="5">
                  <c:v>66</c:v>
                </c:pt>
                <c:pt idx="6">
                  <c:v>79.2</c:v>
                </c:pt>
                <c:pt idx="7">
                  <c:v>92.4</c:v>
                </c:pt>
                <c:pt idx="8">
                  <c:v>105.6</c:v>
                </c:pt>
                <c:pt idx="9">
                  <c:v>118.8</c:v>
                </c:pt>
                <c:pt idx="10">
                  <c:v>137.28</c:v>
                </c:pt>
                <c:pt idx="11">
                  <c:v>145.19999999999999</c:v>
                </c:pt>
                <c:pt idx="12">
                  <c:v>158.4</c:v>
                </c:pt>
                <c:pt idx="13">
                  <c:v>168.96</c:v>
                </c:pt>
                <c:pt idx="14">
                  <c:v>184.8</c:v>
                </c:pt>
                <c:pt idx="15">
                  <c:v>198</c:v>
                </c:pt>
                <c:pt idx="16">
                  <c:v>211.2</c:v>
                </c:pt>
                <c:pt idx="17">
                  <c:v>224.4</c:v>
                </c:pt>
                <c:pt idx="18">
                  <c:v>237.6</c:v>
                </c:pt>
                <c:pt idx="19">
                  <c:v>250.8</c:v>
                </c:pt>
                <c:pt idx="20">
                  <c:v>264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9537152"/>
        <c:axId val="149539072"/>
      </c:scatterChart>
      <c:valAx>
        <c:axId val="149537152"/>
        <c:scaling>
          <c:orientation val="minMax"/>
          <c:max val="60"/>
          <c:min val="0"/>
        </c:scaling>
        <c:delete val="0"/>
        <c:axPos val="b"/>
        <c:title>
          <c:tx>
            <c:rich>
              <a:bodyPr/>
              <a:lstStyle/>
              <a:p>
                <a:pPr marL="0" marR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1600" b="1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600" b="1" i="0" baseline="0" dirty="0" smtClean="0">
                    <a:effectLst/>
                  </a:rPr>
                  <a:t>VRE share [%]</a:t>
                </a:r>
                <a:endParaRPr lang="en-US" sz="1600" dirty="0">
                  <a:effectLst/>
                </a:endParaRP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149539072"/>
        <c:crosses val="autoZero"/>
        <c:crossBetween val="midCat"/>
        <c:majorUnit val="10"/>
      </c:valAx>
      <c:valAx>
        <c:axId val="149539072"/>
        <c:scaling>
          <c:orientation val="minMax"/>
          <c:max val="140"/>
          <c:min val="0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dirty="0"/>
                  <a:t>Total Integration</a:t>
                </a:r>
                <a:r>
                  <a:rPr lang="en-US" baseline="0" dirty="0"/>
                  <a:t> Costs </a:t>
                </a:r>
                <a:r>
                  <a:rPr lang="en-US" dirty="0" smtClean="0"/>
                  <a:t>[</a:t>
                </a:r>
                <a:r>
                  <a:rPr lang="en-US" dirty="0" err="1"/>
                  <a:t>bn</a:t>
                </a:r>
                <a:r>
                  <a:rPr lang="en-US" dirty="0"/>
                  <a:t> $]</a:t>
                </a:r>
              </a:p>
            </c:rich>
          </c:tx>
          <c:layout>
            <c:manualLayout>
              <c:xMode val="edge"/>
              <c:yMode val="edge"/>
              <c:x val="0"/>
              <c:y val="0.13624276978723057"/>
            </c:manualLayout>
          </c:layout>
          <c:overlay val="0"/>
        </c:title>
        <c:numFmt formatCode="#,##0" sourceLinked="1"/>
        <c:majorTickMark val="out"/>
        <c:minorTickMark val="none"/>
        <c:tickLblPos val="nextTo"/>
        <c:crossAx val="149537152"/>
        <c:crosses val="autoZero"/>
        <c:crossBetween val="midCat"/>
      </c:valAx>
    </c:plotArea>
    <c:legend>
      <c:legendPos val="r"/>
      <c:legendEntry>
        <c:idx val="3"/>
        <c:delete val="1"/>
      </c:legendEntry>
      <c:layout>
        <c:manualLayout>
          <c:xMode val="edge"/>
          <c:yMode val="edge"/>
          <c:x val="0.15820913499198777"/>
          <c:y val="2.7399289409972712E-2"/>
          <c:w val="0.23195844269466317"/>
          <c:h val="0.31629292654585012"/>
        </c:manualLayout>
      </c:layout>
      <c:overlay val="0"/>
      <c:spPr>
        <a:solidFill>
          <a:schemeClr val="bg1"/>
        </a:solidFill>
        <a:ln>
          <a:solidFill>
            <a:schemeClr val="tx1"/>
          </a:solidFill>
        </a:ln>
      </c:spPr>
      <c:txPr>
        <a:bodyPr/>
        <a:lstStyle/>
        <a:p>
          <a:pPr>
            <a:defRPr sz="1800"/>
          </a:pPr>
          <a:endParaRPr lang="en-US"/>
        </a:p>
      </c:txPr>
    </c:legend>
    <c:plotVisOnly val="1"/>
    <c:dispBlanksAs val="gap"/>
    <c:showDLblsOverMax val="0"/>
  </c:chart>
  <c:spPr>
    <a:ln>
      <a:noFill/>
    </a:ln>
  </c:spPr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E3DE7F8-9EDF-4DC7-B835-8605B5948540}" type="datetimeFigureOut">
              <a:rPr lang="en-US" smtClean="0"/>
              <a:t>3/2/2015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C3BE44E-4D07-41D7-83D1-99F721FEEE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17748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6"/>
          <p:cNvSpPr>
            <a:spLocks noGrp="1" noChangeArrowheads="1"/>
          </p:cNvSpPr>
          <p:nvPr>
            <p:ph type="ftr" sz="quarter" idx="4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0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0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0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0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0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388938" eaLnBrk="0" fontAlgn="base" hangingPunct="0">
              <a:spcBef>
                <a:spcPct val="3000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388938" eaLnBrk="0" fontAlgn="base" hangingPunct="0">
              <a:spcBef>
                <a:spcPct val="3000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388938" eaLnBrk="0" fontAlgn="base" hangingPunct="0">
              <a:spcBef>
                <a:spcPct val="3000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388938" eaLnBrk="0" fontAlgn="base" hangingPunct="0">
              <a:spcBef>
                <a:spcPct val="3000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defTabSz="388938" eaLnBrk="1" hangingPunct="1">
              <a:spcBef>
                <a:spcPct val="0"/>
              </a:spcBef>
            </a:pPr>
            <a:r>
              <a:rPr lang="it-IT" altLang="it-IT" sz="1200" smtClean="0"/>
              <a:t>1</a:t>
            </a:r>
          </a:p>
        </p:txBody>
      </p:sp>
      <p:sp>
        <p:nvSpPr>
          <p:cNvPr id="10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it-IT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jpeg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a titolo">
    <p:bg>
      <p:bgPr>
        <a:solidFill>
          <a:srgbClr val="0033CC">
            <a:alpha val="0"/>
          </a:srgb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88"/>
          <p:cNvSpPr>
            <a:spLocks noChangeArrowheads="1"/>
          </p:cNvSpPr>
          <p:nvPr/>
        </p:nvSpPr>
        <p:spPr bwMode="auto">
          <a:xfrm>
            <a:off x="5437188" y="0"/>
            <a:ext cx="3706812" cy="6858000"/>
          </a:xfrm>
          <a:prstGeom prst="rect">
            <a:avLst/>
          </a:prstGeom>
          <a:solidFill>
            <a:srgbClr val="AD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911" tIns="38956" rIns="77911" bIns="38956" anchor="ctr"/>
          <a:lstStyle>
            <a:lvl1pPr marL="292100" indent="-292100" eaLnBrk="0" hangingPunct="0"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1pPr>
            <a:lvl2pPr eaLnBrk="0" hangingPunct="0"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2pPr>
            <a:lvl3pPr eaLnBrk="0" hangingPunct="0"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3pPr>
            <a:lvl4pPr eaLnBrk="0" hangingPunct="0"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4pPr>
            <a:lvl5pPr eaLnBrk="0" hangingPunct="0"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5pPr>
            <a:lvl6pPr marL="2014538" indent="271463" algn="r" defTabSz="388938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6pPr>
            <a:lvl7pPr marL="2471738" indent="271463" algn="r" defTabSz="388938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7pPr>
            <a:lvl8pPr marL="2928938" indent="271463" algn="r" defTabSz="388938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8pPr>
            <a:lvl9pPr marL="3386138" indent="271463" algn="r" defTabSz="388938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ctr" defTabSz="388938" eaLnBrk="1" fontAlgn="base" hangingPunct="1">
              <a:spcBef>
                <a:spcPct val="20000"/>
              </a:spcBef>
              <a:spcAft>
                <a:spcPct val="0"/>
              </a:spcAft>
              <a:buFont typeface="Arial" charset="0"/>
              <a:buNone/>
              <a:defRPr/>
            </a:pPr>
            <a:endParaRPr lang="en-US" altLang="it-IT" smtClean="0">
              <a:solidFill>
                <a:srgbClr val="00632E"/>
              </a:solidFill>
            </a:endParaRPr>
          </a:p>
        </p:txBody>
      </p:sp>
      <p:sp>
        <p:nvSpPr>
          <p:cNvPr id="3" name="Rectangle 92"/>
          <p:cNvSpPr>
            <a:spLocks noChangeArrowheads="1"/>
          </p:cNvSpPr>
          <p:nvPr userDrawn="1"/>
        </p:nvSpPr>
        <p:spPr bwMode="auto">
          <a:xfrm>
            <a:off x="366713" y="4633384"/>
            <a:ext cx="4791075" cy="417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911" tIns="38956" rIns="77911" bIns="38956">
            <a:spAutoFit/>
          </a:bodyPr>
          <a:lstStyle>
            <a:lvl1pPr marL="292100" indent="-292100" eaLnBrk="0" hangingPunct="0"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1pPr>
            <a:lvl2pPr eaLnBrk="0" hangingPunct="0"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2pPr>
            <a:lvl3pPr eaLnBrk="0" hangingPunct="0"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3pPr>
            <a:lvl4pPr eaLnBrk="0" hangingPunct="0"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4pPr>
            <a:lvl5pPr eaLnBrk="0" hangingPunct="0"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5pPr>
            <a:lvl6pPr marL="2014538" indent="271463" algn="r" defTabSz="388938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6pPr>
            <a:lvl7pPr marL="2471738" indent="271463" algn="r" defTabSz="388938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7pPr>
            <a:lvl8pPr marL="2928938" indent="271463" algn="r" defTabSz="388938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8pPr>
            <a:lvl9pPr marL="3386138" indent="271463" algn="r" defTabSz="388938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ctr" defTabSz="388938" eaLnBrk="1" fontAlgn="base" hangingPunct="1">
              <a:spcBef>
                <a:spcPct val="20000"/>
              </a:spcBef>
              <a:spcAft>
                <a:spcPct val="0"/>
              </a:spcAft>
              <a:buFont typeface="Arial" charset="0"/>
              <a:buNone/>
              <a:defRPr/>
            </a:pPr>
            <a:r>
              <a:rPr lang="en-US" altLang="it-IT" sz="1000" smtClean="0">
                <a:solidFill>
                  <a:srgbClr val="333333"/>
                </a:solidFill>
              </a:rPr>
              <a:t>Advanced Model  Development and Validation for the </a:t>
            </a:r>
          </a:p>
          <a:p>
            <a:pPr algn="ctr" defTabSz="388938" eaLnBrk="1" fontAlgn="base" hangingPunct="1">
              <a:spcBef>
                <a:spcPct val="20000"/>
              </a:spcBef>
              <a:spcAft>
                <a:spcPct val="0"/>
              </a:spcAft>
              <a:buFont typeface="Arial" charset="0"/>
              <a:buNone/>
              <a:defRPr/>
            </a:pPr>
            <a:r>
              <a:rPr lang="en-US" altLang="it-IT" sz="1000" smtClean="0">
                <a:solidFill>
                  <a:srgbClr val="333333"/>
                </a:solidFill>
              </a:rPr>
              <a:t>Improved Analysis of Costs and Impacts of Mitigation Policies</a:t>
            </a:r>
          </a:p>
        </p:txBody>
      </p:sp>
      <p:sp>
        <p:nvSpPr>
          <p:cNvPr id="4" name="Text Box 9"/>
          <p:cNvSpPr txBox="1">
            <a:spLocks noChangeArrowheads="1"/>
          </p:cNvSpPr>
          <p:nvPr userDrawn="1"/>
        </p:nvSpPr>
        <p:spPr bwMode="auto">
          <a:xfrm>
            <a:off x="1922464" y="5897034"/>
            <a:ext cx="3348037" cy="401838"/>
          </a:xfrm>
          <a:prstGeom prst="rect">
            <a:avLst/>
          </a:prstGeom>
          <a:noFill/>
          <a:ln>
            <a:noFill/>
          </a:ln>
          <a:extLst/>
        </p:spPr>
        <p:txBody>
          <a:bodyPr lIns="77911" tIns="38956" rIns="77911" bIns="38956">
            <a:spAutoFit/>
          </a:bodyPr>
          <a:lstStyle>
            <a:lvl1pPr eaLnBrk="0" hangingPunct="0">
              <a:defRPr sz="2000" b="1">
                <a:solidFill>
                  <a:srgbClr val="EA8800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000" b="1">
                <a:solidFill>
                  <a:srgbClr val="EA8800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000" b="1">
                <a:solidFill>
                  <a:srgbClr val="EA8800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000" b="1">
                <a:solidFill>
                  <a:srgbClr val="EA8800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000" b="1">
                <a:solidFill>
                  <a:srgbClr val="EA8800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algn="r" defTabSz="388938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defRPr sz="2000" b="1">
                <a:solidFill>
                  <a:srgbClr val="EA8800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algn="r" defTabSz="388938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defRPr sz="2000" b="1">
                <a:solidFill>
                  <a:srgbClr val="EA8800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algn="r" defTabSz="388938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defRPr sz="2000" b="1">
                <a:solidFill>
                  <a:srgbClr val="EA8800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algn="r" defTabSz="388938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defRPr sz="2000" b="1">
                <a:solidFill>
                  <a:srgbClr val="EA8800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defTabSz="388938" eaLnBrk="1" fontAlgn="base" hangingPunct="1">
              <a:spcBef>
                <a:spcPct val="0"/>
              </a:spcBef>
              <a:spcAft>
                <a:spcPct val="0"/>
              </a:spcAft>
              <a:buFont typeface="Arial" pitchFamily="34" charset="0"/>
              <a:buNone/>
              <a:defRPr/>
            </a:pPr>
            <a:r>
              <a:rPr lang="en-US" sz="700" b="0" dirty="0" smtClean="0">
                <a:solidFill>
                  <a:srgbClr val="000000"/>
                </a:solidFill>
              </a:rPr>
              <a:t>The research leading to these results has received funding from the European Union’s Seventh Framework </a:t>
            </a:r>
            <a:r>
              <a:rPr lang="en-US" sz="700" b="0" dirty="0" err="1" smtClean="0">
                <a:solidFill>
                  <a:srgbClr val="000000"/>
                </a:solidFill>
              </a:rPr>
              <a:t>Programme</a:t>
            </a:r>
            <a:r>
              <a:rPr lang="en-US" sz="700" b="0" smtClean="0">
                <a:solidFill>
                  <a:srgbClr val="000000"/>
                </a:solidFill>
              </a:rPr>
              <a:t> [FP7/2007-2013] under grant agreement n° 308329</a:t>
            </a:r>
          </a:p>
        </p:txBody>
      </p:sp>
      <p:pic>
        <p:nvPicPr>
          <p:cNvPr id="5" name="Picture 10" descr="eu_col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639" y="5886452"/>
            <a:ext cx="655637" cy="6138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88"/>
          <p:cNvSpPr>
            <a:spLocks noChangeArrowheads="1"/>
          </p:cNvSpPr>
          <p:nvPr userDrawn="1"/>
        </p:nvSpPr>
        <p:spPr bwMode="auto">
          <a:xfrm>
            <a:off x="-22225" y="5729818"/>
            <a:ext cx="5837238" cy="46567"/>
          </a:xfrm>
          <a:prstGeom prst="rect">
            <a:avLst/>
          </a:prstGeom>
          <a:solidFill>
            <a:srgbClr val="AD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911" tIns="38956" rIns="77911" bIns="38956" anchor="ctr"/>
          <a:lstStyle>
            <a:lvl1pPr marL="292100" indent="-292100" eaLnBrk="0" hangingPunct="0"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1pPr>
            <a:lvl2pPr eaLnBrk="0" hangingPunct="0"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2pPr>
            <a:lvl3pPr eaLnBrk="0" hangingPunct="0"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3pPr>
            <a:lvl4pPr eaLnBrk="0" hangingPunct="0"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4pPr>
            <a:lvl5pPr eaLnBrk="0" hangingPunct="0"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5pPr>
            <a:lvl6pPr marL="2014538" indent="271463" algn="r" defTabSz="388938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6pPr>
            <a:lvl7pPr marL="2471738" indent="271463" algn="r" defTabSz="388938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7pPr>
            <a:lvl8pPr marL="2928938" indent="271463" algn="r" defTabSz="388938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8pPr>
            <a:lvl9pPr marL="3386138" indent="271463" algn="r" defTabSz="388938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defRPr sz="2000" b="1">
                <a:solidFill>
                  <a:srgbClr val="EA8800"/>
                </a:solidFill>
                <a:latin typeface="Arial" charset="0"/>
                <a:ea typeface="ＭＳ Ｐゴシック" pitchFamily="34" charset="-128"/>
              </a:defRPr>
            </a:lvl9pPr>
          </a:lstStyle>
          <a:p>
            <a:pPr algn="ctr" defTabSz="388938" eaLnBrk="1" fontAlgn="base" hangingPunct="1">
              <a:spcBef>
                <a:spcPct val="20000"/>
              </a:spcBef>
              <a:spcAft>
                <a:spcPct val="0"/>
              </a:spcAft>
              <a:buFont typeface="Arial" charset="0"/>
              <a:buNone/>
              <a:defRPr/>
            </a:pPr>
            <a:endParaRPr lang="en-US" altLang="it-IT" smtClean="0">
              <a:solidFill>
                <a:srgbClr val="00632E"/>
              </a:solidFill>
            </a:endParaRPr>
          </a:p>
        </p:txBody>
      </p:sp>
      <p:pic>
        <p:nvPicPr>
          <p:cNvPr id="7" name="Picture 2" descr="D:\000feem\ADVANCE\LOGO-ADVANCE.jp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6838" y="355600"/>
            <a:ext cx="2779712" cy="4108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3" descr="D:\000feem\ADVANCE\FP7-gen-RGB.jp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8075" y="5916085"/>
            <a:ext cx="533400" cy="5778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045109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yout personalizza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tangolo 4"/>
          <p:cNvSpPr/>
          <p:nvPr userDrawn="1"/>
        </p:nvSpPr>
        <p:spPr>
          <a:xfrm>
            <a:off x="180976" y="0"/>
            <a:ext cx="315913" cy="6858000"/>
          </a:xfrm>
          <a:prstGeom prst="rect">
            <a:avLst/>
          </a:prstGeom>
          <a:solidFill>
            <a:schemeClr val="tx2">
              <a:lumMod val="65000"/>
              <a:lumOff val="3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389626" fontAlgn="base">
              <a:spcBef>
                <a:spcPct val="20000"/>
              </a:spcBef>
              <a:spcAft>
                <a:spcPct val="0"/>
              </a:spcAft>
              <a:buFont typeface="Arial" charset="0"/>
              <a:buNone/>
              <a:defRPr/>
            </a:pPr>
            <a:endParaRPr lang="it-IT" sz="2000" b="1">
              <a:solidFill>
                <a:prstClr val="white"/>
              </a:solidFill>
            </a:endParaRPr>
          </a:p>
        </p:txBody>
      </p:sp>
      <p:sp>
        <p:nvSpPr>
          <p:cNvPr id="5" name="Rectangle 18"/>
          <p:cNvSpPr>
            <a:spLocks noChangeArrowheads="1"/>
          </p:cNvSpPr>
          <p:nvPr/>
        </p:nvSpPr>
        <p:spPr bwMode="auto">
          <a:xfrm>
            <a:off x="-219075" y="6233585"/>
            <a:ext cx="157437" cy="3095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7925" tIns="38963" rIns="77925" bIns="38963">
            <a:spAutoFit/>
          </a:bodyPr>
          <a:lstStyle/>
          <a:p>
            <a:pPr defTabSz="388938" fontAlgn="base">
              <a:spcBef>
                <a:spcPct val="0"/>
              </a:spcBef>
              <a:spcAft>
                <a:spcPct val="0"/>
              </a:spcAft>
            </a:pPr>
            <a:endParaRPr lang="en-US" altLang="it-IT" sz="1500">
              <a:solidFill>
                <a:prstClr val="black"/>
              </a:solidFill>
              <a:latin typeface="Arial" charset="0"/>
              <a:ea typeface="ＭＳ Ｐゴシック" pitchFamily="34" charset="-128"/>
            </a:endParaRPr>
          </a:p>
        </p:txBody>
      </p:sp>
      <p:sp>
        <p:nvSpPr>
          <p:cNvPr id="6" name="Rectangle 28"/>
          <p:cNvSpPr>
            <a:spLocks noChangeArrowheads="1"/>
          </p:cNvSpPr>
          <p:nvPr userDrawn="1"/>
        </p:nvSpPr>
        <p:spPr bwMode="auto">
          <a:xfrm>
            <a:off x="441326" y="838200"/>
            <a:ext cx="8702675" cy="35984"/>
          </a:xfrm>
          <a:prstGeom prst="rect">
            <a:avLst/>
          </a:prstGeom>
          <a:solidFill>
            <a:schemeClr val="tx2">
              <a:lumMod val="65000"/>
              <a:lumOff val="3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lIns="77925" tIns="38963" rIns="77925" bIns="38963" anchor="ctr"/>
          <a:lstStyle/>
          <a:p>
            <a:pPr defTabSz="389626" fontAlgn="base">
              <a:spcBef>
                <a:spcPct val="0"/>
              </a:spcBef>
              <a:spcAft>
                <a:spcPct val="0"/>
              </a:spcAft>
              <a:defRPr/>
            </a:pPr>
            <a:endParaRPr lang="it-IT" sz="1500" dirty="0">
              <a:solidFill>
                <a:srgbClr val="FF0000"/>
              </a:solidFill>
              <a:latin typeface="Arial" charset="0"/>
              <a:ea typeface="ＭＳ Ｐゴシック" pitchFamily="34" charset="-128"/>
            </a:endParaRPr>
          </a:p>
        </p:txBody>
      </p:sp>
      <p:sp>
        <p:nvSpPr>
          <p:cNvPr id="7" name="Rettangolo 7"/>
          <p:cNvSpPr/>
          <p:nvPr userDrawn="1"/>
        </p:nvSpPr>
        <p:spPr>
          <a:xfrm>
            <a:off x="49213" y="0"/>
            <a:ext cx="165100" cy="6858000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389626" fontAlgn="base">
              <a:spcBef>
                <a:spcPct val="20000"/>
              </a:spcBef>
              <a:spcAft>
                <a:spcPct val="0"/>
              </a:spcAft>
              <a:buFont typeface="Arial" charset="0"/>
              <a:buNone/>
              <a:defRPr/>
            </a:pPr>
            <a:endParaRPr lang="it-IT" sz="2000" b="1">
              <a:solidFill>
                <a:prstClr val="white"/>
              </a:solidFill>
            </a:endParaRPr>
          </a:p>
        </p:txBody>
      </p:sp>
      <p:pic>
        <p:nvPicPr>
          <p:cNvPr id="8" name="Picture 3" descr="D:\000feem\ADVANCE\LOGO-ADVANCE.jp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47114" y="6131984"/>
            <a:ext cx="369887" cy="548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" name="Titolo 4"/>
          <p:cNvSpPr>
            <a:spLocks noGrp="1"/>
          </p:cNvSpPr>
          <p:nvPr>
            <p:ph type="ctrTitle"/>
          </p:nvPr>
        </p:nvSpPr>
        <p:spPr>
          <a:xfrm>
            <a:off x="1285909" y="116632"/>
            <a:ext cx="7174523" cy="720080"/>
          </a:xfrm>
          <a:prstGeom prst="rect">
            <a:avLst/>
          </a:prstGeom>
        </p:spPr>
        <p:txBody>
          <a:bodyPr lIns="38963" rIns="38963" anchor="t">
            <a:noAutofit/>
          </a:bodyPr>
          <a:lstStyle>
            <a:lvl1pPr algn="l">
              <a:defRPr sz="3200" b="0" i="0">
                <a:solidFill>
                  <a:srgbClr val="AD0101"/>
                </a:solidFill>
                <a:effectLst>
                  <a:outerShdw blurRad="53975" dist="22860" dir="5400000" algn="tl" rotWithShape="0">
                    <a:schemeClr val="bg1">
                      <a:alpha val="55000"/>
                    </a:schemeClr>
                  </a:outerShdw>
                </a:effectLst>
                <a:latin typeface="Arial"/>
              </a:defRPr>
            </a:lvl1pPr>
          </a:lstStyle>
          <a:p>
            <a:r>
              <a:rPr lang="it-IT" dirty="0" smtClean="0"/>
              <a:t>Fare clic per modificare</a:t>
            </a:r>
            <a:endParaRPr lang="en-US" dirty="0"/>
          </a:p>
        </p:txBody>
      </p:sp>
      <p:sp>
        <p:nvSpPr>
          <p:cNvPr id="38" name="Segnaposto contenuto 37"/>
          <p:cNvSpPr>
            <a:spLocks noGrp="1"/>
          </p:cNvSpPr>
          <p:nvPr>
            <p:ph sz="quarter" idx="10"/>
          </p:nvPr>
        </p:nvSpPr>
        <p:spPr>
          <a:xfrm>
            <a:off x="611559" y="982568"/>
            <a:ext cx="8405441" cy="5758800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2400">
                <a:solidFill>
                  <a:srgbClr val="000080"/>
                </a:solidFill>
                <a:latin typeface="Arial"/>
              </a:defRPr>
            </a:lvl1pPr>
          </a:lstStyle>
          <a:p>
            <a:pPr lvl="0"/>
            <a:r>
              <a:rPr lang="it-IT" dirty="0" smtClean="0"/>
              <a:t>Fare clic per modificare</a:t>
            </a:r>
            <a:endParaRPr lang="it-IT" dirty="0"/>
          </a:p>
        </p:txBody>
      </p:sp>
      <p:sp>
        <p:nvSpPr>
          <p:cNvPr id="9" name="Rectangle 16"/>
          <p:cNvSpPr>
            <a:spLocks noGrp="1" noChangeArrowheads="1"/>
          </p:cNvSpPr>
          <p:nvPr>
            <p:ph type="ftr" sz="quarter" idx="11"/>
          </p:nvPr>
        </p:nvSpPr>
        <p:spPr>
          <a:xfrm>
            <a:off x="107504" y="6381328"/>
            <a:ext cx="648072" cy="495300"/>
          </a:xfrm>
        </p:spPr>
        <p:txBody>
          <a:bodyPr/>
          <a:lstStyle>
            <a:lvl1pPr>
              <a:defRPr sz="2000" b="1">
                <a:solidFill>
                  <a:schemeClr val="bg2"/>
                </a:solidFill>
              </a:defRPr>
            </a:lvl1pPr>
          </a:lstStyle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‹#›</a:t>
            </a:fld>
            <a:endParaRPr lang="it-IT" dirty="0">
              <a:solidFill>
                <a:srgbClr val="F8F8F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68964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0"/>
          <p:cNvSpPr>
            <a:spLocks noGrp="1" noChangeArrowheads="1"/>
          </p:cNvSpPr>
          <p:nvPr>
            <p:ph type="body" idx="1"/>
          </p:nvPr>
        </p:nvSpPr>
        <p:spPr bwMode="auto">
          <a:xfrm>
            <a:off x="407989" y="766234"/>
            <a:ext cx="7545387" cy="42989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77925" tIns="38963" rIns="77925" bIns="3896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it-IT" smtClean="0"/>
              <a:t>Fare clic per inserire il testo</a:t>
            </a:r>
          </a:p>
          <a:p>
            <a:pPr lvl="1"/>
            <a:r>
              <a:rPr lang="en-US" altLang="it-IT" smtClean="0"/>
              <a:t>Secondo livello</a:t>
            </a:r>
          </a:p>
          <a:p>
            <a:pPr lvl="2"/>
            <a:r>
              <a:rPr lang="en-US" altLang="it-IT" smtClean="0"/>
              <a:t>Terzo livello</a:t>
            </a:r>
          </a:p>
          <a:p>
            <a:pPr lvl="3"/>
            <a:r>
              <a:rPr lang="en-US" altLang="it-IT" smtClean="0"/>
              <a:t>Quarto livello</a:t>
            </a:r>
          </a:p>
        </p:txBody>
      </p:sp>
      <p:sp>
        <p:nvSpPr>
          <p:cNvPr id="1027" name="Rectangle 19"/>
          <p:cNvSpPr>
            <a:spLocks noGrp="1" noChangeArrowheads="1"/>
          </p:cNvSpPr>
          <p:nvPr>
            <p:ph type="title"/>
          </p:nvPr>
        </p:nvSpPr>
        <p:spPr bwMode="auto">
          <a:xfrm>
            <a:off x="371475" y="152401"/>
            <a:ext cx="8229600" cy="5228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77925" tIns="38963" rIns="77925" bIns="38963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it-IT" smtClean="0"/>
              <a:t>Fare clic per modificare lo stile del titolo</a:t>
            </a:r>
          </a:p>
        </p:txBody>
      </p:sp>
      <p:sp>
        <p:nvSpPr>
          <p:cNvPr id="9" name="Rectangle 1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1" y="6483351"/>
            <a:ext cx="303213" cy="315383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vert="horz" wrap="square" lIns="77925" tIns="38963" rIns="77925" bIns="38963" numCol="1" anchor="t" anchorCtr="0" compatLnSpc="1">
            <a:prstTxWarp prst="textNoShape">
              <a:avLst/>
            </a:prstTxWarp>
          </a:bodyPr>
          <a:lstStyle>
            <a:lvl1pPr defTabSz="389626">
              <a:spcBef>
                <a:spcPct val="0"/>
              </a:spcBef>
              <a:buFontTx/>
              <a:buNone/>
              <a:defRPr sz="800" b="0">
                <a:solidFill>
                  <a:schemeClr val="bg1"/>
                </a:solidFill>
                <a:latin typeface="Arial" charset="0"/>
              </a:defRPr>
            </a:lvl1pPr>
          </a:lstStyle>
          <a:p>
            <a:pPr algn="r" fontAlgn="base">
              <a:spcAft>
                <a:spcPct val="0"/>
              </a:spcAft>
              <a:defRPr/>
            </a:pPr>
            <a:fld id="{9797B273-CCEC-4828-9D73-27BCA223CF51}" type="slidenum">
              <a:rPr lang="it-IT">
                <a:solidFill>
                  <a:prstClr val="white"/>
                </a:solidFill>
                <a:ea typeface="ＭＳ Ｐゴシック" pitchFamily="34" charset="-128"/>
              </a:rPr>
              <a:pPr algn="r" fontAlgn="base">
                <a:spcAft>
                  <a:spcPct val="0"/>
                </a:spcAft>
                <a:defRPr/>
              </a:pPr>
              <a:t>‹#›</a:t>
            </a:fld>
            <a:endParaRPr lang="it-IT">
              <a:solidFill>
                <a:prstClr val="black"/>
              </a:solidFill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547562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4" r:id="rId1"/>
    <p:sldLayoutId id="2147483725" r:id="rId2"/>
  </p:sldLayoutIdLst>
  <p:timing>
    <p:tnLst>
      <p:par>
        <p:cTn id="1" dur="indefinite" restart="never" nodeType="tmRoot"/>
      </p:par>
    </p:tnLst>
  </p:timing>
  <p:hf sldNum="0" hdr="0" dt="0"/>
  <p:txStyles>
    <p:titleStyle>
      <a:lvl1pPr algn="l" defTabSz="388938" rtl="0" eaLnBrk="0" fontAlgn="base" hangingPunct="0">
        <a:spcBef>
          <a:spcPct val="0"/>
        </a:spcBef>
        <a:spcAft>
          <a:spcPct val="0"/>
        </a:spcAft>
        <a:tabLst>
          <a:tab pos="990600" algn="l"/>
        </a:tabLst>
        <a:defRPr sz="2000" b="1" kern="1200">
          <a:solidFill>
            <a:srgbClr val="AD0101"/>
          </a:solidFill>
          <a:latin typeface="Arial" charset="0"/>
          <a:ea typeface="+mj-ea"/>
          <a:cs typeface="+mj-cs"/>
        </a:defRPr>
      </a:lvl1pPr>
      <a:lvl2pPr algn="l" defTabSz="388938" rtl="0" eaLnBrk="0" fontAlgn="base" hangingPunct="0">
        <a:spcBef>
          <a:spcPct val="0"/>
        </a:spcBef>
        <a:spcAft>
          <a:spcPct val="0"/>
        </a:spcAft>
        <a:tabLst>
          <a:tab pos="990600" algn="l"/>
        </a:tabLst>
        <a:defRPr sz="2000" b="1">
          <a:solidFill>
            <a:srgbClr val="AD0101"/>
          </a:solidFill>
          <a:latin typeface="Arial" charset="0"/>
          <a:ea typeface="ＭＳ Ｐゴシック" pitchFamily="34" charset="-128"/>
        </a:defRPr>
      </a:lvl2pPr>
      <a:lvl3pPr algn="l" defTabSz="388938" rtl="0" eaLnBrk="0" fontAlgn="base" hangingPunct="0">
        <a:spcBef>
          <a:spcPct val="0"/>
        </a:spcBef>
        <a:spcAft>
          <a:spcPct val="0"/>
        </a:spcAft>
        <a:tabLst>
          <a:tab pos="990600" algn="l"/>
        </a:tabLst>
        <a:defRPr sz="2000" b="1">
          <a:solidFill>
            <a:srgbClr val="AD0101"/>
          </a:solidFill>
          <a:latin typeface="Arial" charset="0"/>
          <a:ea typeface="ＭＳ Ｐゴシック" pitchFamily="34" charset="-128"/>
        </a:defRPr>
      </a:lvl3pPr>
      <a:lvl4pPr algn="l" defTabSz="388938" rtl="0" eaLnBrk="0" fontAlgn="base" hangingPunct="0">
        <a:spcBef>
          <a:spcPct val="0"/>
        </a:spcBef>
        <a:spcAft>
          <a:spcPct val="0"/>
        </a:spcAft>
        <a:tabLst>
          <a:tab pos="990600" algn="l"/>
        </a:tabLst>
        <a:defRPr sz="2000" b="1">
          <a:solidFill>
            <a:srgbClr val="AD0101"/>
          </a:solidFill>
          <a:latin typeface="Arial" charset="0"/>
          <a:ea typeface="ＭＳ Ｐゴシック" pitchFamily="34" charset="-128"/>
        </a:defRPr>
      </a:lvl4pPr>
      <a:lvl5pPr algn="l" defTabSz="388938" rtl="0" eaLnBrk="0" fontAlgn="base" hangingPunct="0">
        <a:spcBef>
          <a:spcPct val="0"/>
        </a:spcBef>
        <a:spcAft>
          <a:spcPct val="0"/>
        </a:spcAft>
        <a:tabLst>
          <a:tab pos="990600" algn="l"/>
        </a:tabLst>
        <a:defRPr sz="2000" b="1">
          <a:solidFill>
            <a:srgbClr val="AD0101"/>
          </a:solidFill>
          <a:latin typeface="Arial" charset="0"/>
          <a:ea typeface="ＭＳ Ｐゴシック" pitchFamily="34" charset="-128"/>
        </a:defRPr>
      </a:lvl5pPr>
      <a:lvl6pPr marL="389626" algn="l" defTabSz="389626" rtl="0" fontAlgn="base">
        <a:spcBef>
          <a:spcPct val="0"/>
        </a:spcBef>
        <a:spcAft>
          <a:spcPct val="0"/>
        </a:spcAft>
        <a:tabLst>
          <a:tab pos="991652" algn="l"/>
        </a:tabLst>
        <a:defRPr sz="2000" b="1">
          <a:solidFill>
            <a:srgbClr val="00632E"/>
          </a:solidFill>
          <a:latin typeface="Arial" charset="0"/>
          <a:ea typeface="ＭＳ Ｐゴシック" pitchFamily="34" charset="-128"/>
        </a:defRPr>
      </a:lvl6pPr>
      <a:lvl7pPr marL="779252" algn="l" defTabSz="389626" rtl="0" fontAlgn="base">
        <a:spcBef>
          <a:spcPct val="0"/>
        </a:spcBef>
        <a:spcAft>
          <a:spcPct val="0"/>
        </a:spcAft>
        <a:tabLst>
          <a:tab pos="991652" algn="l"/>
        </a:tabLst>
        <a:defRPr sz="2000" b="1">
          <a:solidFill>
            <a:srgbClr val="00632E"/>
          </a:solidFill>
          <a:latin typeface="Arial" charset="0"/>
          <a:ea typeface="ＭＳ Ｐゴシック" pitchFamily="34" charset="-128"/>
        </a:defRPr>
      </a:lvl7pPr>
      <a:lvl8pPr marL="1168878" algn="l" defTabSz="389626" rtl="0" fontAlgn="base">
        <a:spcBef>
          <a:spcPct val="0"/>
        </a:spcBef>
        <a:spcAft>
          <a:spcPct val="0"/>
        </a:spcAft>
        <a:tabLst>
          <a:tab pos="991652" algn="l"/>
        </a:tabLst>
        <a:defRPr sz="2000" b="1">
          <a:solidFill>
            <a:srgbClr val="00632E"/>
          </a:solidFill>
          <a:latin typeface="Arial" charset="0"/>
          <a:ea typeface="ＭＳ Ｐゴシック" pitchFamily="34" charset="-128"/>
        </a:defRPr>
      </a:lvl8pPr>
      <a:lvl9pPr marL="1558503" algn="l" defTabSz="389626" rtl="0" fontAlgn="base">
        <a:spcBef>
          <a:spcPct val="0"/>
        </a:spcBef>
        <a:spcAft>
          <a:spcPct val="0"/>
        </a:spcAft>
        <a:tabLst>
          <a:tab pos="991652" algn="l"/>
        </a:tabLst>
        <a:defRPr sz="2000" b="1">
          <a:solidFill>
            <a:srgbClr val="00632E"/>
          </a:solidFill>
          <a:latin typeface="Arial" charset="0"/>
          <a:ea typeface="ＭＳ Ｐゴシック" pitchFamily="34" charset="-128"/>
        </a:defRPr>
      </a:lvl9pPr>
    </p:titleStyle>
    <p:bodyStyle>
      <a:lvl1pPr marL="292100" indent="-292100" algn="l" defTabSz="388938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000" kern="1200">
          <a:solidFill>
            <a:srgbClr val="002B52"/>
          </a:solidFill>
          <a:latin typeface="Arial" charset="0"/>
          <a:ea typeface="+mn-ea"/>
          <a:cs typeface="+mn-cs"/>
        </a:defRPr>
      </a:lvl1pPr>
      <a:lvl2pPr marL="631825" indent="-242888" algn="l" defTabSz="388938" rtl="0" eaLnBrk="0" fontAlgn="base" hangingPunct="0">
        <a:spcBef>
          <a:spcPct val="20000"/>
        </a:spcBef>
        <a:spcAft>
          <a:spcPct val="0"/>
        </a:spcAft>
        <a:buClr>
          <a:srgbClr val="00246E"/>
        </a:buClr>
        <a:buFont typeface="Arial" charset="0"/>
        <a:buChar char="•"/>
        <a:defRPr sz="2000" kern="1200">
          <a:solidFill>
            <a:srgbClr val="002B52"/>
          </a:solidFill>
          <a:latin typeface="Arial" charset="0"/>
          <a:ea typeface="+mn-ea"/>
          <a:cs typeface="+mn-cs"/>
        </a:defRPr>
      </a:lvl2pPr>
      <a:lvl3pPr marL="973138" indent="-193675" algn="l" defTabSz="388938" rtl="0" eaLnBrk="0" fontAlgn="base" hangingPunct="0">
        <a:spcBef>
          <a:spcPct val="20000"/>
        </a:spcBef>
        <a:spcAft>
          <a:spcPct val="0"/>
        </a:spcAft>
        <a:buClr>
          <a:srgbClr val="00246E"/>
        </a:buClr>
        <a:buFont typeface="Arial" charset="0"/>
        <a:buChar char="•"/>
        <a:defRPr sz="1900" kern="1200">
          <a:solidFill>
            <a:srgbClr val="002B52"/>
          </a:solidFill>
          <a:latin typeface="Arial" charset="0"/>
          <a:ea typeface="+mn-ea"/>
          <a:cs typeface="+mn-cs"/>
        </a:defRPr>
      </a:lvl3pPr>
      <a:lvl4pPr marL="1363663" indent="-193675" algn="l" defTabSz="388938" rtl="0" eaLnBrk="0" fontAlgn="base" hangingPunct="0">
        <a:spcBef>
          <a:spcPct val="20000"/>
        </a:spcBef>
        <a:spcAft>
          <a:spcPct val="0"/>
        </a:spcAft>
        <a:buClr>
          <a:srgbClr val="00246E"/>
        </a:buClr>
        <a:buFont typeface="Arial" charset="0"/>
        <a:buChar char="•"/>
        <a:defRPr sz="2000" kern="1200">
          <a:solidFill>
            <a:srgbClr val="002B52"/>
          </a:solidFill>
          <a:latin typeface="Arial" charset="0"/>
          <a:ea typeface="+mn-ea"/>
          <a:cs typeface="+mn-cs"/>
        </a:defRPr>
      </a:lvl4pPr>
      <a:lvl5pPr marL="1752600" indent="-193675" algn="l" defTabSz="388938" rtl="0" eaLnBrk="0" fontAlgn="base" hangingPunct="0">
        <a:spcBef>
          <a:spcPct val="20000"/>
        </a:spcBef>
        <a:spcAft>
          <a:spcPct val="0"/>
        </a:spcAft>
        <a:buClr>
          <a:srgbClr val="00246E"/>
        </a:buClr>
        <a:buFont typeface="Arial" charset="0"/>
        <a:buChar char="»"/>
        <a:defRPr sz="1700" kern="1200">
          <a:solidFill>
            <a:srgbClr val="002B52"/>
          </a:solidFill>
          <a:latin typeface="Arial" charset="0"/>
          <a:ea typeface="+mn-ea"/>
          <a:cs typeface="+mn-cs"/>
        </a:defRPr>
      </a:lvl5pPr>
      <a:lvl6pPr marL="2142942" indent="-194813" algn="l" defTabSz="389626" rtl="0" eaLnBrk="1" latinLnBrk="0" hangingPunct="1">
        <a:spcBef>
          <a:spcPct val="20000"/>
        </a:spcBef>
        <a:buFont typeface="Arial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</a:defRPr>
      </a:lvl6pPr>
      <a:lvl7pPr marL="2532568" indent="-194813" algn="l" defTabSz="389626" rtl="0" eaLnBrk="1" latinLnBrk="0" hangingPunct="1">
        <a:spcBef>
          <a:spcPct val="20000"/>
        </a:spcBef>
        <a:buFont typeface="Arial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</a:defRPr>
      </a:lvl7pPr>
      <a:lvl8pPr marL="2922194" indent="-194813" algn="l" defTabSz="389626" rtl="0" eaLnBrk="1" latinLnBrk="0" hangingPunct="1">
        <a:spcBef>
          <a:spcPct val="20000"/>
        </a:spcBef>
        <a:buFont typeface="Arial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3311820" indent="-194813" algn="l" defTabSz="389626" rtl="0" eaLnBrk="1" latinLnBrk="0" hangingPunct="1">
        <a:spcBef>
          <a:spcPct val="20000"/>
        </a:spcBef>
        <a:buFont typeface="Arial"/>
        <a:buChar char="•"/>
        <a:defRPr sz="1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779252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89626" algn="l" defTabSz="779252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779252" algn="l" defTabSz="779252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68878" algn="l" defTabSz="779252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58503" algn="l" defTabSz="779252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948129" algn="l" defTabSz="779252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337755" algn="l" defTabSz="779252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727381" algn="l" defTabSz="779252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3117007" algn="l" defTabSz="779252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7" Type="http://schemas.openxmlformats.org/officeDocument/2006/relationships/image" Target="../media/image12.emf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emf"/><Relationship Id="rId5" Type="http://schemas.openxmlformats.org/officeDocument/2006/relationships/image" Target="../media/image10.emf"/><Relationship Id="rId4" Type="http://schemas.openxmlformats.org/officeDocument/2006/relationships/image" Target="../media/image9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image" Target="../media/image13.emf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pn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hyperlink" Target="mailto:pietzcker@pik-potsdam.de" TargetMode="Externa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hyperlink" Target="mailto:pietzcker@pik-potsdam.de" TargetMode="Externa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emf"/><Relationship Id="rId2" Type="http://schemas.openxmlformats.org/officeDocument/2006/relationships/image" Target="../media/image24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7.emf"/><Relationship Id="rId4" Type="http://schemas.openxmlformats.org/officeDocument/2006/relationships/image" Target="../media/image26.emf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emf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9"/>
          <p:cNvSpPr>
            <a:spLocks noChangeArrowheads="1"/>
          </p:cNvSpPr>
          <p:nvPr/>
        </p:nvSpPr>
        <p:spPr bwMode="auto">
          <a:xfrm>
            <a:off x="5508104" y="0"/>
            <a:ext cx="3635896" cy="41758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911" tIns="38956" rIns="77911" bIns="38956" anchor="t" anchorCtr="0"/>
          <a:lstStyle>
            <a:lvl1pPr algn="l" eaLnBrk="0" hangingPunct="0">
              <a:buChar char="•"/>
              <a:defRPr sz="2000">
                <a:solidFill>
                  <a:srgbClr val="002B52"/>
                </a:solidFill>
                <a:latin typeface="Arial" charset="0"/>
              </a:defRPr>
            </a:lvl1pPr>
            <a:lvl2pPr marL="742950" indent="-285750" algn="l" eaLnBrk="0" hangingPunct="0">
              <a:buClr>
                <a:srgbClr val="00246E"/>
              </a:buClr>
              <a:buChar char="•"/>
              <a:defRPr sz="2000">
                <a:solidFill>
                  <a:srgbClr val="002B52"/>
                </a:solidFill>
                <a:latin typeface="Arial" charset="0"/>
              </a:defRPr>
            </a:lvl2pPr>
            <a:lvl3pPr marL="1143000" indent="-228600" algn="l" eaLnBrk="0" hangingPunct="0">
              <a:buClr>
                <a:srgbClr val="00246E"/>
              </a:buClr>
              <a:buChar char="•"/>
              <a:defRPr sz="1900">
                <a:solidFill>
                  <a:srgbClr val="002B52"/>
                </a:solidFill>
                <a:latin typeface="Arial" charset="0"/>
              </a:defRPr>
            </a:lvl3pPr>
            <a:lvl4pPr marL="1600200" indent="-228600" algn="l" eaLnBrk="0" hangingPunct="0">
              <a:buClr>
                <a:srgbClr val="00246E"/>
              </a:buClr>
              <a:buChar char="•"/>
              <a:defRPr sz="2000">
                <a:solidFill>
                  <a:srgbClr val="002B52"/>
                </a:solidFill>
                <a:latin typeface="Arial" charset="0"/>
              </a:defRPr>
            </a:lvl4pPr>
            <a:lvl5pPr marL="2057400" indent="-228600" algn="l" eaLnBrk="0" hangingPunct="0">
              <a:buClr>
                <a:srgbClr val="00246E"/>
              </a:buClr>
              <a:buChar char="»"/>
              <a:defRPr sz="1700">
                <a:solidFill>
                  <a:srgbClr val="002B52"/>
                </a:solidFill>
                <a:latin typeface="Arial" charset="0"/>
              </a:defRPr>
            </a:lvl5pPr>
            <a:lvl6pPr marL="2514600" indent="-228600" defTabSz="388938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»"/>
              <a:defRPr sz="1700">
                <a:solidFill>
                  <a:srgbClr val="002B52"/>
                </a:solidFill>
                <a:latin typeface="Arial" charset="0"/>
              </a:defRPr>
            </a:lvl6pPr>
            <a:lvl7pPr marL="2971800" indent="-228600" defTabSz="388938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»"/>
              <a:defRPr sz="1700">
                <a:solidFill>
                  <a:srgbClr val="002B52"/>
                </a:solidFill>
                <a:latin typeface="Arial" charset="0"/>
              </a:defRPr>
            </a:lvl7pPr>
            <a:lvl8pPr marL="3429000" indent="-228600" defTabSz="388938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»"/>
              <a:defRPr sz="1700">
                <a:solidFill>
                  <a:srgbClr val="002B52"/>
                </a:solidFill>
                <a:latin typeface="Arial" charset="0"/>
              </a:defRPr>
            </a:lvl8pPr>
            <a:lvl9pPr marL="3886200" indent="-228600" defTabSz="388938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»"/>
              <a:defRPr sz="1700">
                <a:solidFill>
                  <a:srgbClr val="002B52"/>
                </a:solidFill>
                <a:latin typeface="Arial" charset="0"/>
              </a:defRPr>
            </a:lvl9pPr>
          </a:lstStyle>
          <a:p>
            <a:pPr>
              <a:buFont typeface="Arial" charset="0"/>
              <a:buNone/>
            </a:pPr>
            <a:endParaRPr lang="de-DE" altLang="it-IT" sz="2800" b="0" dirty="0" smtClean="0">
              <a:solidFill>
                <a:schemeClr val="bg1"/>
              </a:solidFill>
            </a:endParaRPr>
          </a:p>
          <a:p>
            <a:pPr>
              <a:buFont typeface="Arial" charset="0"/>
              <a:buNone/>
            </a:pPr>
            <a:r>
              <a:rPr lang="de-DE" altLang="it-IT" sz="2800" b="0" dirty="0" smtClean="0">
                <a:solidFill>
                  <a:schemeClr val="bg1"/>
                </a:solidFill>
              </a:rPr>
              <a:t>Modeling </a:t>
            </a:r>
          </a:p>
          <a:p>
            <a:pPr>
              <a:buFont typeface="Arial" charset="0"/>
              <a:buNone/>
            </a:pPr>
            <a:r>
              <a:rPr lang="de-DE" altLang="it-IT" sz="2800" b="0" dirty="0" smtClean="0">
                <a:solidFill>
                  <a:schemeClr val="bg1"/>
                </a:solidFill>
              </a:rPr>
              <a:t>Systems Integration </a:t>
            </a:r>
            <a:r>
              <a:rPr lang="de-DE" altLang="it-IT" sz="2800" b="0" dirty="0" err="1" smtClean="0">
                <a:solidFill>
                  <a:schemeClr val="bg1"/>
                </a:solidFill>
              </a:rPr>
              <a:t>of</a:t>
            </a:r>
            <a:r>
              <a:rPr lang="de-DE" altLang="it-IT" sz="2800" b="0" dirty="0" smtClean="0">
                <a:solidFill>
                  <a:schemeClr val="bg1"/>
                </a:solidFill>
              </a:rPr>
              <a:t> </a:t>
            </a:r>
          </a:p>
          <a:p>
            <a:pPr>
              <a:buFont typeface="Arial" charset="0"/>
              <a:buNone/>
            </a:pPr>
            <a:r>
              <a:rPr lang="de-DE" altLang="it-IT" sz="2800" b="0" dirty="0" smtClean="0">
                <a:solidFill>
                  <a:schemeClr val="bg1"/>
                </a:solidFill>
              </a:rPr>
              <a:t>Variable </a:t>
            </a:r>
          </a:p>
          <a:p>
            <a:pPr>
              <a:buFont typeface="Arial" charset="0"/>
              <a:buNone/>
            </a:pPr>
            <a:r>
              <a:rPr lang="de-DE" altLang="it-IT" sz="2800" b="0" dirty="0" err="1" smtClean="0">
                <a:solidFill>
                  <a:schemeClr val="bg1"/>
                </a:solidFill>
              </a:rPr>
              <a:t>Renewable</a:t>
            </a:r>
            <a:r>
              <a:rPr lang="de-DE" altLang="it-IT" sz="2800" b="0" dirty="0" smtClean="0">
                <a:solidFill>
                  <a:schemeClr val="bg1"/>
                </a:solidFill>
              </a:rPr>
              <a:t> </a:t>
            </a:r>
          </a:p>
          <a:p>
            <a:pPr>
              <a:buFont typeface="Arial" charset="0"/>
              <a:buNone/>
            </a:pPr>
            <a:r>
              <a:rPr lang="de-DE" altLang="it-IT" sz="2800" b="0" dirty="0" err="1" smtClean="0">
                <a:solidFill>
                  <a:schemeClr val="bg1"/>
                </a:solidFill>
              </a:rPr>
              <a:t>Energies</a:t>
            </a:r>
            <a:endParaRPr lang="de-DE" altLang="it-IT" sz="2800" b="0" dirty="0" smtClean="0">
              <a:solidFill>
                <a:schemeClr val="bg1"/>
              </a:solidFill>
            </a:endParaRPr>
          </a:p>
          <a:p>
            <a:pPr>
              <a:buFont typeface="Arial" charset="0"/>
              <a:buNone/>
            </a:pPr>
            <a:r>
              <a:rPr lang="de-DE" altLang="it-IT" sz="2800" dirty="0" smtClean="0">
                <a:solidFill>
                  <a:schemeClr val="bg1"/>
                </a:solidFill>
              </a:rPr>
              <a:t>in </a:t>
            </a:r>
          </a:p>
          <a:p>
            <a:pPr>
              <a:buFont typeface="Arial" charset="0"/>
              <a:buNone/>
            </a:pPr>
            <a:r>
              <a:rPr lang="de-DE" altLang="it-IT" sz="2800" dirty="0" smtClean="0">
                <a:solidFill>
                  <a:schemeClr val="bg1"/>
                </a:solidFill>
              </a:rPr>
              <a:t>IAMs</a:t>
            </a:r>
            <a:endParaRPr lang="it-IT" altLang="it-IT" sz="2800" b="0" dirty="0">
              <a:solidFill>
                <a:schemeClr val="bg1"/>
              </a:solidFill>
            </a:endParaRPr>
          </a:p>
        </p:txBody>
      </p:sp>
      <p:sp>
        <p:nvSpPr>
          <p:cNvPr id="5123" name="Rectangle 3"/>
          <p:cNvSpPr txBox="1">
            <a:spLocks noChangeArrowheads="1"/>
          </p:cNvSpPr>
          <p:nvPr/>
        </p:nvSpPr>
        <p:spPr bwMode="auto">
          <a:xfrm>
            <a:off x="5697538" y="4175844"/>
            <a:ext cx="3446462" cy="25655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911" tIns="38956" rIns="77911" bIns="38956"/>
          <a:lstStyle>
            <a:lvl1pPr algn="l" defTabSz="777875" eaLnBrk="0" hangingPunct="0">
              <a:buChar char="•"/>
              <a:defRPr sz="2000">
                <a:solidFill>
                  <a:srgbClr val="002B52"/>
                </a:solidFill>
                <a:latin typeface="Arial" charset="0"/>
              </a:defRPr>
            </a:lvl1pPr>
            <a:lvl2pPr marL="742950" indent="-285750" algn="l" defTabSz="777875" eaLnBrk="0" hangingPunct="0">
              <a:buClr>
                <a:srgbClr val="00246E"/>
              </a:buClr>
              <a:buChar char="•"/>
              <a:defRPr sz="2000">
                <a:solidFill>
                  <a:srgbClr val="002B52"/>
                </a:solidFill>
                <a:latin typeface="Arial" charset="0"/>
              </a:defRPr>
            </a:lvl2pPr>
            <a:lvl3pPr marL="1143000" indent="-228600" algn="l" defTabSz="777875" eaLnBrk="0" hangingPunct="0">
              <a:buClr>
                <a:srgbClr val="00246E"/>
              </a:buClr>
              <a:buChar char="•"/>
              <a:defRPr sz="1900">
                <a:solidFill>
                  <a:srgbClr val="002B52"/>
                </a:solidFill>
                <a:latin typeface="Arial" charset="0"/>
              </a:defRPr>
            </a:lvl3pPr>
            <a:lvl4pPr marL="1600200" indent="-228600" algn="l" defTabSz="777875" eaLnBrk="0" hangingPunct="0">
              <a:buClr>
                <a:srgbClr val="00246E"/>
              </a:buClr>
              <a:buChar char="•"/>
              <a:defRPr sz="2000">
                <a:solidFill>
                  <a:srgbClr val="002B52"/>
                </a:solidFill>
                <a:latin typeface="Arial" charset="0"/>
              </a:defRPr>
            </a:lvl4pPr>
            <a:lvl5pPr marL="2057400" indent="-228600" algn="l" defTabSz="777875" eaLnBrk="0" hangingPunct="0">
              <a:buClr>
                <a:srgbClr val="00246E"/>
              </a:buClr>
              <a:buChar char="»"/>
              <a:defRPr sz="1700">
                <a:solidFill>
                  <a:srgbClr val="002B52"/>
                </a:solidFill>
                <a:latin typeface="Arial" charset="0"/>
              </a:defRPr>
            </a:lvl5pPr>
            <a:lvl6pPr marL="2514600" indent="-228600" defTabSz="777875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»"/>
              <a:defRPr sz="1700">
                <a:solidFill>
                  <a:srgbClr val="002B52"/>
                </a:solidFill>
                <a:latin typeface="Arial" charset="0"/>
              </a:defRPr>
            </a:lvl6pPr>
            <a:lvl7pPr marL="2971800" indent="-228600" defTabSz="777875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»"/>
              <a:defRPr sz="1700">
                <a:solidFill>
                  <a:srgbClr val="002B52"/>
                </a:solidFill>
                <a:latin typeface="Arial" charset="0"/>
              </a:defRPr>
            </a:lvl7pPr>
            <a:lvl8pPr marL="3429000" indent="-228600" defTabSz="777875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»"/>
              <a:defRPr sz="1700">
                <a:solidFill>
                  <a:srgbClr val="002B52"/>
                </a:solidFill>
                <a:latin typeface="Arial" charset="0"/>
              </a:defRPr>
            </a:lvl8pPr>
            <a:lvl9pPr marL="3886200" indent="-228600" defTabSz="777875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»"/>
              <a:defRPr sz="1700">
                <a:solidFill>
                  <a:srgbClr val="002B52"/>
                </a:solidFill>
                <a:latin typeface="Arial" charset="0"/>
              </a:defRPr>
            </a:lvl9pPr>
          </a:lstStyle>
          <a:p>
            <a:pPr eaLnBrk="1" hangingPunct="1">
              <a:buFont typeface="Arial" charset="0"/>
              <a:buNone/>
            </a:pPr>
            <a:r>
              <a:rPr lang="en-US" altLang="it-IT" dirty="0" smtClean="0">
                <a:solidFill>
                  <a:schemeClr val="bg1"/>
                </a:solidFill>
              </a:rPr>
              <a:t>Robert Pietzcker </a:t>
            </a:r>
            <a:br>
              <a:rPr lang="en-US" altLang="it-IT" dirty="0" smtClean="0">
                <a:solidFill>
                  <a:schemeClr val="bg1"/>
                </a:solidFill>
              </a:rPr>
            </a:br>
            <a:endParaRPr lang="en-US" altLang="it-IT" dirty="0" smtClean="0">
              <a:solidFill>
                <a:schemeClr val="bg1"/>
              </a:solidFill>
            </a:endParaRPr>
          </a:p>
          <a:p>
            <a:pPr eaLnBrk="1" hangingPunct="1">
              <a:buFont typeface="Arial" charset="0"/>
              <a:buNone/>
            </a:pPr>
            <a:r>
              <a:rPr lang="en-US" altLang="it-IT" dirty="0" smtClean="0">
                <a:solidFill>
                  <a:schemeClr val="bg1"/>
                </a:solidFill>
              </a:rPr>
              <a:t>Potsdam Institute </a:t>
            </a:r>
          </a:p>
          <a:p>
            <a:pPr eaLnBrk="1" hangingPunct="1">
              <a:buFont typeface="Arial" charset="0"/>
              <a:buNone/>
            </a:pPr>
            <a:r>
              <a:rPr lang="en-US" altLang="it-IT" dirty="0" smtClean="0">
                <a:solidFill>
                  <a:schemeClr val="bg1"/>
                </a:solidFill>
              </a:rPr>
              <a:t>for Climate Impact Research</a:t>
            </a:r>
            <a:r>
              <a:rPr lang="en-US" altLang="it-IT" dirty="0">
                <a:solidFill>
                  <a:schemeClr val="bg1"/>
                </a:solidFill>
              </a:rPr>
              <a:t/>
            </a:r>
            <a:br>
              <a:rPr lang="en-US" altLang="it-IT" dirty="0">
                <a:solidFill>
                  <a:schemeClr val="bg1"/>
                </a:solidFill>
              </a:rPr>
            </a:br>
            <a:endParaRPr lang="en-US" altLang="it-IT" b="0" dirty="0">
              <a:solidFill>
                <a:schemeClr val="bg1"/>
              </a:solidFill>
            </a:endParaRPr>
          </a:p>
          <a:p>
            <a:pPr eaLnBrk="1" hangingPunct="1">
              <a:buFont typeface="Arial" charset="0"/>
              <a:buNone/>
            </a:pPr>
            <a:endParaRPr lang="en-US" altLang="it-IT" sz="1000" b="0" dirty="0">
              <a:solidFill>
                <a:schemeClr val="bg1"/>
              </a:solidFill>
            </a:endParaRPr>
          </a:p>
          <a:p>
            <a:pPr eaLnBrk="1" hangingPunct="1">
              <a:buFont typeface="Arial" charset="0"/>
              <a:buNone/>
            </a:pPr>
            <a:r>
              <a:rPr lang="en-US" altLang="it-IT" sz="1500" b="0" dirty="0" smtClean="0">
                <a:solidFill>
                  <a:schemeClr val="bg1"/>
                </a:solidFill>
              </a:rPr>
              <a:t>Bonn, 2</a:t>
            </a:r>
            <a:r>
              <a:rPr lang="en-US" altLang="it-IT" sz="1500" b="0" baseline="30000" dirty="0" smtClean="0">
                <a:solidFill>
                  <a:schemeClr val="bg1"/>
                </a:solidFill>
              </a:rPr>
              <a:t>nd</a:t>
            </a:r>
            <a:r>
              <a:rPr lang="en-US" altLang="it-IT" sz="1500" b="0" dirty="0" smtClean="0">
                <a:solidFill>
                  <a:schemeClr val="bg1"/>
                </a:solidFill>
              </a:rPr>
              <a:t> March 2015</a:t>
            </a:r>
            <a:endParaRPr lang="en-US" altLang="it-IT" sz="1500" b="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95616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5576" y="116632"/>
            <a:ext cx="8208911" cy="720080"/>
          </a:xfrm>
        </p:spPr>
        <p:txBody>
          <a:bodyPr/>
          <a:lstStyle/>
          <a:p>
            <a:r>
              <a:rPr lang="de-DE" dirty="0" smtClean="0"/>
              <a:t>POLES: </a:t>
            </a:r>
            <a:r>
              <a:rPr lang="de-DE" dirty="0" err="1" smtClean="0"/>
              <a:t>Coupling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reduced</a:t>
            </a:r>
            <a:r>
              <a:rPr lang="de-DE" dirty="0" smtClean="0"/>
              <a:t> </a:t>
            </a:r>
            <a:r>
              <a:rPr lang="de-DE" dirty="0" err="1" smtClean="0"/>
              <a:t>dispatch</a:t>
            </a:r>
            <a:r>
              <a:rPr lang="de-DE" dirty="0" smtClean="0"/>
              <a:t> </a:t>
            </a:r>
            <a:r>
              <a:rPr lang="de-DE" dirty="0" err="1" smtClean="0"/>
              <a:t>model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10</a:t>
            </a:fld>
            <a:endParaRPr lang="it-IT" dirty="0">
              <a:solidFill>
                <a:srgbClr val="F8F8F8"/>
              </a:solidFill>
            </a:endParaRPr>
          </a:p>
        </p:txBody>
      </p:sp>
      <p:sp>
        <p:nvSpPr>
          <p:cNvPr id="5" name="Slide Number Placeholder 3"/>
          <p:cNvSpPr txBox="1">
            <a:spLocks/>
          </p:cNvSpPr>
          <p:nvPr/>
        </p:nvSpPr>
        <p:spPr bwMode="auto">
          <a:xfrm>
            <a:off x="8597388" y="6491437"/>
            <a:ext cx="493454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77925" tIns="38963" rIns="77925" bIns="38963" numCol="1" anchor="t" anchorCtr="0" compatLnSpc="1">
            <a:prstTxWarp prst="textNoShape">
              <a:avLst/>
            </a:prstTxWarp>
            <a:normAutofit fontScale="25000" lnSpcReduction="20000"/>
          </a:bodyPr>
          <a:lstStyle>
            <a:lvl1pPr marL="292100" indent="-292100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rgbClr val="000080"/>
                </a:solidFill>
                <a:latin typeface="Arial"/>
                <a:ea typeface="+mn-ea"/>
                <a:cs typeface="+mn-cs"/>
              </a:defRPr>
            </a:lvl1pPr>
            <a:lvl2pPr marL="631825" indent="-242888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2pPr>
            <a:lvl3pPr marL="973138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19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3pPr>
            <a:lvl4pPr marL="1363663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4pPr>
            <a:lvl5pPr marL="1752600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»"/>
              <a:defRPr sz="17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5pPr>
            <a:lvl6pPr marL="2142942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532568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22194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1820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A0783D7F-3DC7-415B-8812-3C07FC0823DD}" type="slidenum">
              <a:rPr lang="en-US" altLang="en-US" smtClean="0"/>
              <a:pPr/>
              <a:t>10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7319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5576" y="116632"/>
            <a:ext cx="8208911" cy="720080"/>
          </a:xfrm>
        </p:spPr>
        <p:txBody>
          <a:bodyPr/>
          <a:lstStyle/>
          <a:p>
            <a:r>
              <a:rPr lang="de-DE" dirty="0" smtClean="0"/>
              <a:t>POLES: </a:t>
            </a:r>
            <a:r>
              <a:rPr lang="de-DE" dirty="0" err="1" smtClean="0"/>
              <a:t>Coupling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reduced</a:t>
            </a:r>
            <a:r>
              <a:rPr lang="de-DE" dirty="0" smtClean="0"/>
              <a:t> </a:t>
            </a:r>
            <a:r>
              <a:rPr lang="de-DE" dirty="0" err="1" smtClean="0"/>
              <a:t>dispatch</a:t>
            </a:r>
            <a:r>
              <a:rPr lang="de-DE" dirty="0" smtClean="0"/>
              <a:t> </a:t>
            </a:r>
            <a:r>
              <a:rPr lang="de-DE" dirty="0" err="1" smtClean="0"/>
              <a:t>model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11</a:t>
            </a:fld>
            <a:endParaRPr lang="it-IT" dirty="0">
              <a:solidFill>
                <a:srgbClr val="F8F8F8"/>
              </a:solidFill>
            </a:endParaRPr>
          </a:p>
        </p:txBody>
      </p:sp>
      <p:sp>
        <p:nvSpPr>
          <p:cNvPr id="5" name="Slide Number Placeholder 3"/>
          <p:cNvSpPr txBox="1">
            <a:spLocks/>
          </p:cNvSpPr>
          <p:nvPr/>
        </p:nvSpPr>
        <p:spPr bwMode="auto">
          <a:xfrm>
            <a:off x="8597388" y="6491437"/>
            <a:ext cx="493454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77925" tIns="38963" rIns="77925" bIns="38963" numCol="1" anchor="t" anchorCtr="0" compatLnSpc="1">
            <a:prstTxWarp prst="textNoShape">
              <a:avLst/>
            </a:prstTxWarp>
            <a:normAutofit fontScale="25000" lnSpcReduction="20000"/>
          </a:bodyPr>
          <a:lstStyle>
            <a:lvl1pPr marL="292100" indent="-292100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rgbClr val="000080"/>
                </a:solidFill>
                <a:latin typeface="Arial"/>
                <a:ea typeface="+mn-ea"/>
                <a:cs typeface="+mn-cs"/>
              </a:defRPr>
            </a:lvl1pPr>
            <a:lvl2pPr marL="631825" indent="-242888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2pPr>
            <a:lvl3pPr marL="973138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19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3pPr>
            <a:lvl4pPr marL="1363663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4pPr>
            <a:lvl5pPr marL="1752600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»"/>
              <a:defRPr sz="17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5pPr>
            <a:lvl6pPr marL="2142942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532568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22194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1820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A0783D7F-3DC7-415B-8812-3C07FC0823DD}" type="slidenum">
              <a:rPr lang="en-US" altLang="en-US" smtClean="0"/>
              <a:pPr/>
              <a:t>11</a:t>
            </a:fld>
            <a:endParaRPr lang="en-US" altLang="en-US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709" y="764704"/>
            <a:ext cx="8062739" cy="59359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8347179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 err="1" smtClean="0"/>
              <a:t>Strengths</a:t>
            </a:r>
            <a:r>
              <a:rPr lang="de-DE" dirty="0" smtClean="0"/>
              <a:t> </a:t>
            </a:r>
            <a:r>
              <a:rPr lang="de-DE" dirty="0" err="1" smtClean="0"/>
              <a:t>and</a:t>
            </a:r>
            <a:r>
              <a:rPr lang="de-DE" dirty="0" smtClean="0"/>
              <a:t> </a:t>
            </a:r>
            <a:r>
              <a:rPr lang="de-DE" dirty="0" err="1" smtClean="0"/>
              <a:t>weaknesses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0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dirty="0" err="1" smtClean="0"/>
              <a:t>Strengths</a:t>
            </a:r>
            <a:r>
              <a:rPr lang="de-DE" dirty="0" smtClean="0"/>
              <a:t>:</a:t>
            </a:r>
            <a:endParaRPr lang="de-DE" dirty="0" smtClean="0"/>
          </a:p>
          <a:p>
            <a:r>
              <a:rPr lang="de-DE" dirty="0" smtClean="0"/>
              <a:t>Can </a:t>
            </a:r>
            <a:r>
              <a:rPr lang="de-DE" dirty="0" err="1" smtClean="0"/>
              <a:t>show</a:t>
            </a:r>
            <a:r>
              <a:rPr lang="de-DE" dirty="0" smtClean="0"/>
              <a:t> </a:t>
            </a:r>
            <a:r>
              <a:rPr lang="de-DE" dirty="0" err="1" smtClean="0"/>
              <a:t>hourly</a:t>
            </a:r>
            <a:r>
              <a:rPr lang="de-DE" dirty="0" smtClean="0"/>
              <a:t> </a:t>
            </a:r>
            <a:r>
              <a:rPr lang="de-DE" dirty="0" err="1" smtClean="0"/>
              <a:t>balancing</a:t>
            </a:r>
            <a:r>
              <a:rPr lang="de-DE" dirty="0" smtClean="0"/>
              <a:t> </a:t>
            </a:r>
            <a:r>
              <a:rPr lang="de-DE" dirty="0" err="1" smtClean="0"/>
              <a:t>needs</a:t>
            </a:r>
            <a:endParaRPr lang="de-DE" dirty="0" smtClean="0"/>
          </a:p>
          <a:p>
            <a:r>
              <a:rPr lang="de-DE" dirty="0" err="1" smtClean="0"/>
              <a:t>Endogenous</a:t>
            </a:r>
            <a:r>
              <a:rPr lang="de-DE" dirty="0" smtClean="0"/>
              <a:t> </a:t>
            </a:r>
            <a:r>
              <a:rPr lang="de-DE" dirty="0" err="1" smtClean="0"/>
              <a:t>use</a:t>
            </a:r>
            <a:r>
              <a:rPr lang="de-DE" dirty="0" smtClean="0"/>
              <a:t> </a:t>
            </a:r>
            <a:r>
              <a:rPr lang="de-DE" dirty="0" err="1" smtClean="0"/>
              <a:t>of</a:t>
            </a:r>
            <a:r>
              <a:rPr lang="de-DE" dirty="0" smtClean="0"/>
              <a:t> </a:t>
            </a:r>
            <a:r>
              <a:rPr lang="de-DE" dirty="0" err="1" smtClean="0"/>
              <a:t>short</a:t>
            </a:r>
            <a:r>
              <a:rPr lang="de-DE" dirty="0" smtClean="0"/>
              <a:t>-term </a:t>
            </a:r>
            <a:r>
              <a:rPr lang="de-DE" dirty="0" err="1" smtClean="0"/>
              <a:t>storage</a:t>
            </a:r>
            <a:endParaRPr lang="de-DE" dirty="0" smtClean="0"/>
          </a:p>
          <a:p>
            <a:pPr marL="0" indent="0">
              <a:buNone/>
            </a:pPr>
            <a:endParaRPr lang="de-DE" dirty="0" smtClean="0"/>
          </a:p>
          <a:p>
            <a:pPr marL="0" indent="0">
              <a:buNone/>
            </a:pPr>
            <a:r>
              <a:rPr lang="de-DE" dirty="0" err="1" smtClean="0"/>
              <a:t>Weaknesses</a:t>
            </a:r>
            <a:r>
              <a:rPr lang="de-DE" dirty="0" smtClean="0"/>
              <a:t>:</a:t>
            </a:r>
            <a:endParaRPr lang="de-DE" dirty="0" smtClean="0"/>
          </a:p>
          <a:p>
            <a:r>
              <a:rPr lang="de-DE" dirty="0" err="1" smtClean="0"/>
              <a:t>Depends</a:t>
            </a:r>
            <a:r>
              <a:rPr lang="de-DE" dirty="0" smtClean="0"/>
              <a:t> </a:t>
            </a:r>
            <a:r>
              <a:rPr lang="de-DE" dirty="0" err="1" smtClean="0"/>
              <a:t>very</a:t>
            </a:r>
            <a:r>
              <a:rPr lang="de-DE" dirty="0" smtClean="0"/>
              <a:t> </a:t>
            </a:r>
            <a:r>
              <a:rPr lang="de-DE" dirty="0" err="1" smtClean="0"/>
              <a:t>strongly</a:t>
            </a:r>
            <a:r>
              <a:rPr lang="de-DE" dirty="0" smtClean="0"/>
              <a:t> on </a:t>
            </a:r>
            <a:r>
              <a:rPr lang="de-DE" dirty="0" err="1" smtClean="0"/>
              <a:t>the</a:t>
            </a:r>
            <a:r>
              <a:rPr lang="de-DE" dirty="0" smtClean="0"/>
              <a:t> </a:t>
            </a:r>
            <a:r>
              <a:rPr lang="de-DE" dirty="0" err="1" smtClean="0"/>
              <a:t>choice</a:t>
            </a:r>
            <a:r>
              <a:rPr lang="de-DE" dirty="0" smtClean="0"/>
              <a:t> </a:t>
            </a:r>
            <a:r>
              <a:rPr lang="de-DE" dirty="0" err="1" smtClean="0"/>
              <a:t>of</a:t>
            </a:r>
            <a:r>
              <a:rPr lang="de-DE" dirty="0" smtClean="0"/>
              <a:t> </a:t>
            </a:r>
            <a:r>
              <a:rPr lang="de-DE" dirty="0" err="1" smtClean="0"/>
              <a:t>representative</a:t>
            </a:r>
            <a:r>
              <a:rPr lang="de-DE" dirty="0" smtClean="0"/>
              <a:t> </a:t>
            </a:r>
            <a:r>
              <a:rPr lang="de-DE" dirty="0" err="1" smtClean="0"/>
              <a:t>days</a:t>
            </a:r>
            <a:r>
              <a:rPr lang="de-DE" dirty="0" smtClean="0"/>
              <a:t> – </a:t>
            </a:r>
            <a:r>
              <a:rPr lang="de-DE" dirty="0" err="1" smtClean="0"/>
              <a:t>you</a:t>
            </a:r>
            <a:r>
              <a:rPr lang="de-DE" dirty="0" smtClean="0"/>
              <a:t> </a:t>
            </a:r>
            <a:r>
              <a:rPr lang="de-DE" dirty="0" err="1" smtClean="0"/>
              <a:t>need</a:t>
            </a:r>
            <a:r>
              <a:rPr lang="de-DE" dirty="0" smtClean="0"/>
              <a:t> a </a:t>
            </a:r>
            <a:r>
              <a:rPr lang="de-DE" dirty="0" err="1" smtClean="0"/>
              <a:t>good</a:t>
            </a:r>
            <a:r>
              <a:rPr lang="de-DE" dirty="0" smtClean="0"/>
              <a:t> </a:t>
            </a:r>
            <a:r>
              <a:rPr lang="de-DE" dirty="0" err="1" smtClean="0"/>
              <a:t>algorithm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choose</a:t>
            </a:r>
            <a:r>
              <a:rPr lang="de-DE" dirty="0" smtClean="0"/>
              <a:t> </a:t>
            </a:r>
            <a:r>
              <a:rPr lang="de-DE" dirty="0" err="1" smtClean="0"/>
              <a:t>these</a:t>
            </a:r>
            <a:r>
              <a:rPr lang="de-DE" dirty="0" smtClean="0"/>
              <a:t>!</a:t>
            </a:r>
          </a:p>
          <a:p>
            <a:r>
              <a:rPr lang="de-DE" dirty="0" err="1" smtClean="0"/>
              <a:t>What</a:t>
            </a:r>
            <a:r>
              <a:rPr lang="de-DE" dirty="0" smtClean="0"/>
              <a:t> </a:t>
            </a:r>
            <a:r>
              <a:rPr lang="de-DE" dirty="0" err="1" smtClean="0"/>
              <a:t>is</a:t>
            </a:r>
            <a:r>
              <a:rPr lang="de-DE" dirty="0" smtClean="0"/>
              <a:t> </a:t>
            </a:r>
            <a:r>
              <a:rPr lang="de-DE" dirty="0" err="1" smtClean="0"/>
              <a:t>the</a:t>
            </a:r>
            <a:r>
              <a:rPr lang="de-DE" dirty="0" smtClean="0"/>
              <a:t> </a:t>
            </a:r>
            <a:r>
              <a:rPr lang="de-DE" dirty="0" err="1" smtClean="0"/>
              <a:t>feedback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the</a:t>
            </a:r>
            <a:r>
              <a:rPr lang="de-DE" dirty="0" smtClean="0"/>
              <a:t> </a:t>
            </a:r>
            <a:r>
              <a:rPr lang="de-DE" dirty="0" err="1" smtClean="0"/>
              <a:t>investement</a:t>
            </a:r>
            <a:r>
              <a:rPr lang="de-DE" dirty="0" smtClean="0"/>
              <a:t> </a:t>
            </a:r>
            <a:r>
              <a:rPr lang="de-DE" dirty="0" err="1" smtClean="0"/>
              <a:t>model</a:t>
            </a:r>
            <a:r>
              <a:rPr lang="de-DE" dirty="0" smtClean="0"/>
              <a:t>? </a:t>
            </a:r>
            <a:r>
              <a:rPr lang="de-DE" dirty="0" err="1" smtClean="0"/>
              <a:t>If</a:t>
            </a:r>
            <a:r>
              <a:rPr lang="de-DE" dirty="0" smtClean="0"/>
              <a:t> </a:t>
            </a:r>
            <a:r>
              <a:rPr lang="de-DE" dirty="0" err="1" smtClean="0"/>
              <a:t>realized</a:t>
            </a:r>
            <a:r>
              <a:rPr lang="de-DE" dirty="0" smtClean="0"/>
              <a:t> </a:t>
            </a:r>
            <a:r>
              <a:rPr lang="de-DE" dirty="0" err="1" smtClean="0"/>
              <a:t>full</a:t>
            </a:r>
            <a:r>
              <a:rPr lang="de-DE" dirty="0" smtClean="0"/>
              <a:t> </a:t>
            </a:r>
            <a:r>
              <a:rPr lang="de-DE" dirty="0" err="1" smtClean="0"/>
              <a:t>load</a:t>
            </a:r>
            <a:r>
              <a:rPr lang="de-DE" dirty="0" smtClean="0"/>
              <a:t> </a:t>
            </a:r>
            <a:r>
              <a:rPr lang="de-DE" dirty="0" err="1" smtClean="0"/>
              <a:t>hours</a:t>
            </a:r>
            <a:r>
              <a:rPr lang="de-DE" dirty="0" smtClean="0"/>
              <a:t> </a:t>
            </a:r>
            <a:r>
              <a:rPr lang="de-DE" dirty="0" err="1" smtClean="0"/>
              <a:t>are</a:t>
            </a:r>
            <a:r>
              <a:rPr lang="de-DE" dirty="0" smtClean="0"/>
              <a:t> not </a:t>
            </a:r>
            <a:r>
              <a:rPr lang="de-DE" dirty="0" err="1" smtClean="0"/>
              <a:t>fed</a:t>
            </a:r>
            <a:r>
              <a:rPr lang="de-DE" dirty="0" smtClean="0"/>
              <a:t> back, </a:t>
            </a:r>
            <a:r>
              <a:rPr lang="de-DE" dirty="0" err="1" smtClean="0"/>
              <a:t>system</a:t>
            </a:r>
            <a:r>
              <a:rPr lang="de-DE" dirty="0" smtClean="0"/>
              <a:t> </a:t>
            </a:r>
            <a:r>
              <a:rPr lang="de-DE" dirty="0" err="1" smtClean="0"/>
              <a:t>investment</a:t>
            </a:r>
            <a:r>
              <a:rPr lang="de-DE" dirty="0" smtClean="0"/>
              <a:t> </a:t>
            </a:r>
            <a:r>
              <a:rPr lang="de-DE" dirty="0" err="1" smtClean="0"/>
              <a:t>and</a:t>
            </a:r>
            <a:r>
              <a:rPr lang="de-DE" dirty="0" smtClean="0"/>
              <a:t> </a:t>
            </a:r>
            <a:r>
              <a:rPr lang="de-DE" dirty="0" err="1" smtClean="0"/>
              <a:t>operation</a:t>
            </a:r>
            <a:r>
              <a:rPr lang="de-DE" dirty="0" smtClean="0"/>
              <a:t> </a:t>
            </a:r>
            <a:r>
              <a:rPr lang="de-DE" dirty="0" err="1" smtClean="0"/>
              <a:t>are</a:t>
            </a:r>
            <a:r>
              <a:rPr lang="de-DE" dirty="0" smtClean="0"/>
              <a:t> </a:t>
            </a:r>
            <a:r>
              <a:rPr lang="de-DE" dirty="0" err="1" smtClean="0"/>
              <a:t>uncoordinated</a:t>
            </a:r>
            <a:r>
              <a:rPr lang="de-DE" dirty="0" smtClean="0"/>
              <a:t> </a:t>
            </a:r>
            <a:r>
              <a:rPr lang="de-DE" dirty="0" err="1" smtClean="0"/>
              <a:t>and</a:t>
            </a:r>
            <a:r>
              <a:rPr lang="de-DE" dirty="0" smtClean="0"/>
              <a:t> </a:t>
            </a:r>
            <a:r>
              <a:rPr lang="de-DE" dirty="0" err="1" smtClean="0"/>
              <a:t>very</a:t>
            </a:r>
            <a:r>
              <a:rPr lang="de-DE" dirty="0" smtClean="0"/>
              <a:t> suboptimal</a:t>
            </a:r>
          </a:p>
          <a:p>
            <a:r>
              <a:rPr lang="de-DE" dirty="0" err="1" smtClean="0"/>
              <a:t>Impossible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integrate</a:t>
            </a:r>
            <a:r>
              <a:rPr lang="de-DE" dirty="0" smtClean="0"/>
              <a:t> in an </a:t>
            </a:r>
            <a:r>
              <a:rPr lang="de-DE" dirty="0" err="1" smtClean="0"/>
              <a:t>intertemporally</a:t>
            </a:r>
            <a:r>
              <a:rPr lang="de-DE" dirty="0" smtClean="0"/>
              <a:t> </a:t>
            </a:r>
            <a:r>
              <a:rPr lang="de-DE" dirty="0" err="1" smtClean="0"/>
              <a:t>optimizing</a:t>
            </a:r>
            <a:r>
              <a:rPr lang="de-DE" dirty="0" smtClean="0"/>
              <a:t> </a:t>
            </a:r>
            <a:r>
              <a:rPr lang="de-DE" dirty="0" err="1" smtClean="0"/>
              <a:t>model</a:t>
            </a:r>
            <a:endParaRPr lang="de-DE" dirty="0" smtClean="0"/>
          </a:p>
          <a:p>
            <a:endParaRPr lang="de-DE" sz="2000" dirty="0" smtClean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12</a:t>
            </a:fld>
            <a:endParaRPr lang="it-IT" dirty="0">
              <a:solidFill>
                <a:srgbClr val="F8F8F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7512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REMIND 1: Integration </a:t>
            </a:r>
            <a:r>
              <a:rPr lang="de-DE" dirty="0" err="1"/>
              <a:t>cost</a:t>
            </a:r>
            <a:r>
              <a:rPr lang="de-DE" dirty="0"/>
              <a:t> </a:t>
            </a:r>
            <a:r>
              <a:rPr lang="de-DE" dirty="0" err="1"/>
              <a:t>markups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13</a:t>
            </a:fld>
            <a:endParaRPr lang="it-IT" dirty="0">
              <a:solidFill>
                <a:srgbClr val="F8F8F8"/>
              </a:solidFill>
            </a:endParaRPr>
          </a:p>
        </p:txBody>
      </p:sp>
      <p:sp>
        <p:nvSpPr>
          <p:cNvPr id="5" name="Slide Number Placeholder 3"/>
          <p:cNvSpPr txBox="1">
            <a:spLocks/>
          </p:cNvSpPr>
          <p:nvPr/>
        </p:nvSpPr>
        <p:spPr bwMode="auto">
          <a:xfrm>
            <a:off x="8597388" y="6491437"/>
            <a:ext cx="493454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77925" tIns="38963" rIns="77925" bIns="38963" numCol="1" anchor="t" anchorCtr="0" compatLnSpc="1">
            <a:prstTxWarp prst="textNoShape">
              <a:avLst/>
            </a:prstTxWarp>
            <a:normAutofit fontScale="25000" lnSpcReduction="20000"/>
          </a:bodyPr>
          <a:lstStyle>
            <a:lvl1pPr marL="292100" indent="-292100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rgbClr val="000080"/>
                </a:solidFill>
                <a:latin typeface="Arial"/>
                <a:ea typeface="+mn-ea"/>
                <a:cs typeface="+mn-cs"/>
              </a:defRPr>
            </a:lvl1pPr>
            <a:lvl2pPr marL="631825" indent="-242888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2pPr>
            <a:lvl3pPr marL="973138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19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3pPr>
            <a:lvl4pPr marL="1363663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4pPr>
            <a:lvl5pPr marL="1752600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»"/>
              <a:defRPr sz="17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5pPr>
            <a:lvl6pPr marL="2142942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532568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22194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1820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A0783D7F-3DC7-415B-8812-3C07FC0823DD}" type="slidenum">
              <a:rPr lang="en-US" altLang="en-US" smtClean="0"/>
              <a:pPr/>
              <a:t>13</a:t>
            </a:fld>
            <a:endParaRPr lang="en-US" altLang="en-US"/>
          </a:p>
        </p:txBody>
      </p:sp>
      <p:sp>
        <p:nvSpPr>
          <p:cNvPr id="9" name="Rectangle 8"/>
          <p:cNvSpPr/>
          <p:nvPr/>
        </p:nvSpPr>
        <p:spPr>
          <a:xfrm>
            <a:off x="546612" y="6239053"/>
            <a:ext cx="812984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b="1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Pietzcker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Stetter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Manger,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Luderer</a:t>
            </a:r>
            <a:r>
              <a:rPr lang="de-DE" sz="16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(2014) „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Using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sun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decarbonize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power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sector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economic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potential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of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photovoltaics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and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concentrating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solar power“</a:t>
            </a:r>
            <a:endParaRPr lang="en-US" sz="1600" i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87778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REMIND 1: Integration </a:t>
            </a:r>
            <a:r>
              <a:rPr lang="de-DE" dirty="0" err="1"/>
              <a:t>cost</a:t>
            </a:r>
            <a:r>
              <a:rPr lang="de-DE" dirty="0"/>
              <a:t> </a:t>
            </a:r>
            <a:r>
              <a:rPr lang="de-DE" dirty="0" err="1"/>
              <a:t>markups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14</a:t>
            </a:fld>
            <a:endParaRPr lang="it-IT" dirty="0">
              <a:solidFill>
                <a:srgbClr val="F8F8F8"/>
              </a:solidFill>
            </a:endParaRPr>
          </a:p>
        </p:txBody>
      </p:sp>
      <p:sp>
        <p:nvSpPr>
          <p:cNvPr id="5" name="Slide Number Placeholder 3"/>
          <p:cNvSpPr txBox="1">
            <a:spLocks/>
          </p:cNvSpPr>
          <p:nvPr/>
        </p:nvSpPr>
        <p:spPr bwMode="auto">
          <a:xfrm>
            <a:off x="8597388" y="6491437"/>
            <a:ext cx="493454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77925" tIns="38963" rIns="77925" bIns="38963" numCol="1" anchor="t" anchorCtr="0" compatLnSpc="1">
            <a:prstTxWarp prst="textNoShape">
              <a:avLst/>
            </a:prstTxWarp>
            <a:normAutofit fontScale="25000" lnSpcReduction="20000"/>
          </a:bodyPr>
          <a:lstStyle>
            <a:lvl1pPr marL="292100" indent="-292100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rgbClr val="000080"/>
                </a:solidFill>
                <a:latin typeface="Arial"/>
                <a:ea typeface="+mn-ea"/>
                <a:cs typeface="+mn-cs"/>
              </a:defRPr>
            </a:lvl1pPr>
            <a:lvl2pPr marL="631825" indent="-242888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2pPr>
            <a:lvl3pPr marL="973138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19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3pPr>
            <a:lvl4pPr marL="1363663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4pPr>
            <a:lvl5pPr marL="1752600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»"/>
              <a:defRPr sz="17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5pPr>
            <a:lvl6pPr marL="2142942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532568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22194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1820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A0783D7F-3DC7-415B-8812-3C07FC0823DD}" type="slidenum">
              <a:rPr lang="en-US" altLang="en-US" smtClean="0"/>
              <a:pPr/>
              <a:t>14</a:t>
            </a:fld>
            <a:endParaRPr lang="en-US" altLang="en-US"/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>
          <a:xfrm>
            <a:off x="546612" y="876300"/>
            <a:ext cx="8597387" cy="5362753"/>
          </a:xfrm>
          <a:prstGeom prst="rect">
            <a:avLst/>
          </a:prstGeom>
        </p:spPr>
        <p:txBody>
          <a:bodyPr/>
          <a:lstStyle>
            <a:lvl1pPr marL="292100" indent="-292100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1pPr>
            <a:lvl2pPr marL="631825" indent="-242888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2pPr>
            <a:lvl3pPr marL="973138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19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3pPr>
            <a:lvl4pPr marL="1363663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4pPr>
            <a:lvl5pPr marL="1752600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»"/>
              <a:defRPr sz="17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5pPr>
            <a:lvl6pPr marL="2142942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532568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22194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1820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charset="0"/>
              <a:buNone/>
            </a:pPr>
            <a:r>
              <a:rPr lang="de-DE" altLang="en-US" sz="2400" b="1" dirty="0" smtClean="0"/>
              <a:t>Basic </a:t>
            </a:r>
            <a:r>
              <a:rPr lang="de-DE" altLang="en-US" sz="2400" b="1" dirty="0" err="1" smtClean="0"/>
              <a:t>idea</a:t>
            </a:r>
            <a:r>
              <a:rPr lang="de-DE" altLang="en-US" sz="2400" b="1" dirty="0" smtClean="0"/>
              <a:t> </a:t>
            </a:r>
            <a:r>
              <a:rPr lang="de-DE" altLang="en-US" sz="2400" b="1" dirty="0" err="1" smtClean="0"/>
              <a:t>of</a:t>
            </a:r>
            <a:r>
              <a:rPr lang="de-DE" altLang="en-US" sz="2400" b="1" dirty="0" smtClean="0"/>
              <a:t> </a:t>
            </a:r>
            <a:r>
              <a:rPr lang="de-DE" altLang="en-US" sz="2400" b="1" dirty="0" err="1" smtClean="0"/>
              <a:t>the</a:t>
            </a:r>
            <a:r>
              <a:rPr lang="de-DE" altLang="en-US" sz="2400" b="1" dirty="0" smtClean="0"/>
              <a:t> </a:t>
            </a:r>
            <a:r>
              <a:rPr lang="de-DE" altLang="en-US" sz="2400" b="1" dirty="0" err="1" smtClean="0"/>
              <a:t>approach</a:t>
            </a:r>
            <a:r>
              <a:rPr lang="de-DE" altLang="en-US" sz="2400" b="1" dirty="0" smtClean="0"/>
              <a:t>:</a:t>
            </a:r>
          </a:p>
          <a:p>
            <a:r>
              <a:rPr lang="de-DE" altLang="en-US" dirty="0" smtClean="0"/>
              <a:t>Integration </a:t>
            </a:r>
            <a:r>
              <a:rPr lang="de-DE" altLang="en-US" dirty="0" err="1" smtClean="0"/>
              <a:t>challenges</a:t>
            </a:r>
            <a:r>
              <a:rPr lang="de-DE" altLang="en-US" dirty="0" smtClean="0"/>
              <a:t> </a:t>
            </a:r>
            <a:r>
              <a:rPr lang="de-DE" altLang="en-US" dirty="0" err="1" smtClean="0"/>
              <a:t>increase</a:t>
            </a:r>
            <a:r>
              <a:rPr lang="de-DE" altLang="en-US" dirty="0" smtClean="0"/>
              <a:t> </a:t>
            </a:r>
            <a:r>
              <a:rPr lang="de-DE" altLang="en-US" dirty="0" err="1" smtClean="0"/>
              <a:t>with</a:t>
            </a:r>
            <a:r>
              <a:rPr lang="de-DE" altLang="en-US" dirty="0" smtClean="0"/>
              <a:t> </a:t>
            </a:r>
            <a:r>
              <a:rPr lang="de-DE" altLang="en-US" dirty="0" err="1" smtClean="0"/>
              <a:t>the</a:t>
            </a:r>
            <a:r>
              <a:rPr lang="de-DE" altLang="en-US" dirty="0" smtClean="0"/>
              <a:t> </a:t>
            </a:r>
            <a:r>
              <a:rPr lang="de-DE" altLang="en-US" dirty="0" err="1" smtClean="0"/>
              <a:t>share</a:t>
            </a:r>
            <a:r>
              <a:rPr lang="de-DE" altLang="en-US" dirty="0" smtClean="0"/>
              <a:t> </a:t>
            </a:r>
            <a:r>
              <a:rPr lang="de-DE" altLang="en-US" dirty="0" err="1" smtClean="0"/>
              <a:t>of</a:t>
            </a:r>
            <a:r>
              <a:rPr lang="de-DE" altLang="en-US" dirty="0" smtClean="0"/>
              <a:t> </a:t>
            </a:r>
            <a:r>
              <a:rPr lang="de-DE" altLang="en-US" dirty="0" err="1" smtClean="0"/>
              <a:t>each</a:t>
            </a:r>
            <a:r>
              <a:rPr lang="de-DE" altLang="en-US" dirty="0" smtClean="0"/>
              <a:t> VRE</a:t>
            </a:r>
          </a:p>
          <a:p>
            <a:pPr marL="0" indent="0">
              <a:buFont typeface="Arial" charset="0"/>
              <a:buNone/>
            </a:pPr>
            <a:endParaRPr lang="de-DE" altLang="en-US" dirty="0" smtClean="0"/>
          </a:p>
          <a:p>
            <a:pPr marL="0" indent="0">
              <a:buFont typeface="Arial" charset="0"/>
              <a:buNone/>
            </a:pPr>
            <a:endParaRPr lang="de-DE" altLang="en-US" dirty="0" smtClean="0"/>
          </a:p>
          <a:p>
            <a:pPr marL="0" indent="0">
              <a:buFont typeface="Arial" charset="0"/>
              <a:buNone/>
            </a:pPr>
            <a:endParaRPr lang="de-DE" altLang="en-US" sz="2400" dirty="0" smtClean="0"/>
          </a:p>
          <a:p>
            <a:pPr marL="0" indent="0">
              <a:buFont typeface="Arial" charset="0"/>
              <a:buNone/>
            </a:pPr>
            <a:endParaRPr lang="de-DE" altLang="en-US" sz="2400" dirty="0" smtClean="0"/>
          </a:p>
          <a:p>
            <a:pPr marL="0" indent="0">
              <a:buFont typeface="Arial" charset="0"/>
              <a:buNone/>
            </a:pPr>
            <a:endParaRPr lang="de-DE" altLang="en-US" sz="1100" dirty="0" smtClean="0"/>
          </a:p>
          <a:p>
            <a:pPr marL="0" indent="0">
              <a:buFont typeface="Arial" charset="0"/>
              <a:buNone/>
            </a:pPr>
            <a:endParaRPr lang="de-DE" altLang="en-US" sz="1100" dirty="0"/>
          </a:p>
          <a:p>
            <a:pPr marL="0" indent="0">
              <a:buFont typeface="Arial" charset="0"/>
              <a:buNone/>
            </a:pPr>
            <a:endParaRPr lang="de-DE" altLang="en-US" sz="1100" dirty="0" smtClean="0"/>
          </a:p>
          <a:p>
            <a:pPr marL="0" indent="0">
              <a:buFont typeface="Arial" charset="0"/>
              <a:buNone/>
            </a:pPr>
            <a:endParaRPr lang="de-DE" altLang="en-US" sz="1100" dirty="0"/>
          </a:p>
          <a:p>
            <a:pPr marL="0" indent="0">
              <a:buFont typeface="Arial" charset="0"/>
              <a:buNone/>
            </a:pPr>
            <a:endParaRPr lang="de-DE" altLang="en-US" sz="1100" dirty="0" smtClean="0"/>
          </a:p>
          <a:p>
            <a:pPr marL="0" indent="0">
              <a:buFont typeface="Arial" charset="0"/>
              <a:buNone/>
            </a:pPr>
            <a:endParaRPr lang="de-DE" altLang="en-US" sz="2400" dirty="0" smtClean="0"/>
          </a:p>
          <a:p>
            <a:pPr marL="0" indent="0">
              <a:buFont typeface="Arial" charset="0"/>
              <a:buNone/>
            </a:pPr>
            <a:endParaRPr lang="de-DE" altLang="en-US" dirty="0" smtClean="0"/>
          </a:p>
          <a:p>
            <a:r>
              <a:rPr lang="de-DE" altLang="en-US" dirty="0" err="1" smtClean="0"/>
              <a:t>Variability</a:t>
            </a:r>
            <a:r>
              <a:rPr lang="de-DE" altLang="en-US" dirty="0" smtClean="0"/>
              <a:t> </a:t>
            </a:r>
            <a:r>
              <a:rPr lang="de-DE" altLang="en-US" dirty="0" err="1" smtClean="0"/>
              <a:t>can</a:t>
            </a:r>
            <a:r>
              <a:rPr lang="de-DE" altLang="en-US" dirty="0" smtClean="0"/>
              <a:t> </a:t>
            </a:r>
            <a:r>
              <a:rPr lang="de-DE" altLang="en-US" dirty="0" err="1" smtClean="0"/>
              <a:t>be</a:t>
            </a:r>
            <a:r>
              <a:rPr lang="de-DE" altLang="en-US" dirty="0" smtClean="0"/>
              <a:t> </a:t>
            </a:r>
            <a:r>
              <a:rPr lang="de-DE" altLang="en-US" dirty="0" err="1" smtClean="0"/>
              <a:t>reduced</a:t>
            </a:r>
            <a:r>
              <a:rPr lang="de-DE" altLang="en-US" dirty="0" smtClean="0"/>
              <a:t> </a:t>
            </a:r>
            <a:r>
              <a:rPr lang="de-DE" altLang="en-US" dirty="0" err="1" smtClean="0"/>
              <a:t>by</a:t>
            </a:r>
            <a:r>
              <a:rPr lang="de-DE" altLang="en-US" dirty="0" smtClean="0"/>
              <a:t> </a:t>
            </a:r>
            <a:r>
              <a:rPr lang="de-DE" altLang="en-US" dirty="0" err="1" smtClean="0"/>
              <a:t>storage</a:t>
            </a:r>
            <a:r>
              <a:rPr lang="de-DE" altLang="en-US" dirty="0" smtClean="0"/>
              <a:t>, </a:t>
            </a:r>
            <a:r>
              <a:rPr lang="de-DE" altLang="en-US" dirty="0" err="1" smtClean="0"/>
              <a:t>else</a:t>
            </a:r>
            <a:r>
              <a:rPr lang="de-DE" altLang="en-US" dirty="0" smtClean="0"/>
              <a:t> </a:t>
            </a:r>
            <a:r>
              <a:rPr lang="de-DE" altLang="en-US" dirty="0" err="1" smtClean="0"/>
              <a:t>results</a:t>
            </a:r>
            <a:r>
              <a:rPr lang="de-DE" altLang="en-US" dirty="0" smtClean="0"/>
              <a:t> in </a:t>
            </a:r>
            <a:r>
              <a:rPr lang="de-DE" altLang="en-US" dirty="0" err="1" smtClean="0"/>
              <a:t>curtailment</a:t>
            </a:r>
            <a:endParaRPr lang="de-DE" altLang="en-US" dirty="0" smtClean="0"/>
          </a:p>
          <a:p>
            <a:r>
              <a:rPr lang="de-DE" altLang="en-US" dirty="0" smtClean="0"/>
              <a:t>Parameters </a:t>
            </a:r>
            <a:r>
              <a:rPr lang="de-DE" altLang="en-US" dirty="0" err="1" smtClean="0"/>
              <a:t>based</a:t>
            </a:r>
            <a:r>
              <a:rPr lang="de-DE" altLang="en-US" dirty="0" smtClean="0"/>
              <a:t> on </a:t>
            </a:r>
            <a:r>
              <a:rPr lang="de-DE" altLang="en-US" dirty="0" err="1" smtClean="0"/>
              <a:t>battery</a:t>
            </a:r>
            <a:r>
              <a:rPr lang="de-DE" altLang="en-US" dirty="0" smtClean="0"/>
              <a:t> </a:t>
            </a:r>
            <a:r>
              <a:rPr lang="de-DE" altLang="en-US" dirty="0" err="1" smtClean="0"/>
              <a:t>and</a:t>
            </a:r>
            <a:r>
              <a:rPr lang="de-DE" altLang="en-US" dirty="0" smtClean="0"/>
              <a:t> H2 </a:t>
            </a:r>
            <a:r>
              <a:rPr lang="de-DE" altLang="en-US" dirty="0" err="1" smtClean="0"/>
              <a:t>electrolysis</a:t>
            </a:r>
            <a:r>
              <a:rPr lang="de-DE" altLang="en-US" dirty="0" smtClean="0"/>
              <a:t> </a:t>
            </a:r>
            <a:r>
              <a:rPr lang="de-DE" altLang="en-US" dirty="0" err="1" smtClean="0"/>
              <a:t>costs</a:t>
            </a:r>
            <a:r>
              <a:rPr lang="de-DE" altLang="en-US" dirty="0" smtClean="0"/>
              <a:t>, </a:t>
            </a:r>
            <a:r>
              <a:rPr lang="de-DE" altLang="en-US" dirty="0" err="1" smtClean="0"/>
              <a:t>detailed</a:t>
            </a:r>
            <a:r>
              <a:rPr lang="de-DE" altLang="en-US" dirty="0" smtClean="0"/>
              <a:t> </a:t>
            </a:r>
            <a:r>
              <a:rPr lang="de-DE" altLang="en-US" dirty="0" err="1" smtClean="0"/>
              <a:t>modeling</a:t>
            </a:r>
            <a:endParaRPr lang="de-DE" altLang="en-US" dirty="0" smtClean="0"/>
          </a:p>
        </p:txBody>
      </p:sp>
      <p:graphicFrame>
        <p:nvGraphicFramePr>
          <p:cNvPr id="8" name="Chart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03012133"/>
              </p:ext>
            </p:extLst>
          </p:nvPr>
        </p:nvGraphicFramePr>
        <p:xfrm>
          <a:off x="2095550" y="1628800"/>
          <a:ext cx="5031967" cy="34675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Rectangle 8"/>
          <p:cNvSpPr/>
          <p:nvPr/>
        </p:nvSpPr>
        <p:spPr>
          <a:xfrm>
            <a:off x="546612" y="6239053"/>
            <a:ext cx="812984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b="1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Pietzcker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Stetter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Manger,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Luderer</a:t>
            </a:r>
            <a:r>
              <a:rPr lang="de-DE" sz="16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(2014) „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Using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sun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decarbonize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power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sector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economic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potential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of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photovoltaics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and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concentrating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solar power“</a:t>
            </a:r>
            <a:endParaRPr lang="en-US" sz="1600" i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0278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  <p:bldGraphic spid="8" grpId="0">
        <p:bldAsOne/>
      </p:bldGraphic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altLang="en-US" dirty="0" err="1"/>
              <a:t>Resulting</a:t>
            </a:r>
            <a:r>
              <a:rPr lang="de-DE" altLang="en-US" dirty="0"/>
              <a:t> </a:t>
            </a:r>
            <a:r>
              <a:rPr lang="de-DE" altLang="en-US" dirty="0" err="1"/>
              <a:t>integration</a:t>
            </a:r>
            <a:r>
              <a:rPr lang="de-DE" altLang="en-US" dirty="0"/>
              <a:t> </a:t>
            </a:r>
            <a:r>
              <a:rPr lang="de-DE" altLang="en-US" dirty="0" err="1"/>
              <a:t>cost</a:t>
            </a:r>
            <a:r>
              <a:rPr lang="de-DE" altLang="en-US" dirty="0"/>
              <a:t> </a:t>
            </a:r>
            <a:r>
              <a:rPr lang="de-DE" altLang="en-US" dirty="0" err="1"/>
              <a:t>markups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15</a:t>
            </a:fld>
            <a:endParaRPr lang="it-IT" dirty="0">
              <a:solidFill>
                <a:srgbClr val="F8F8F8"/>
              </a:solidFill>
            </a:endParaRPr>
          </a:p>
        </p:txBody>
      </p:sp>
      <p:sp>
        <p:nvSpPr>
          <p:cNvPr id="5" name="Slide Number Placeholder 3"/>
          <p:cNvSpPr txBox="1">
            <a:spLocks/>
          </p:cNvSpPr>
          <p:nvPr/>
        </p:nvSpPr>
        <p:spPr bwMode="auto">
          <a:xfrm>
            <a:off x="8597388" y="6491437"/>
            <a:ext cx="493454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77925" tIns="38963" rIns="77925" bIns="38963" numCol="1" anchor="t" anchorCtr="0" compatLnSpc="1">
            <a:prstTxWarp prst="textNoShape">
              <a:avLst/>
            </a:prstTxWarp>
            <a:normAutofit fontScale="25000" lnSpcReduction="20000"/>
          </a:bodyPr>
          <a:lstStyle>
            <a:lvl1pPr marL="292100" indent="-292100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rgbClr val="000080"/>
                </a:solidFill>
                <a:latin typeface="Arial"/>
                <a:ea typeface="+mn-ea"/>
                <a:cs typeface="+mn-cs"/>
              </a:defRPr>
            </a:lvl1pPr>
            <a:lvl2pPr marL="631825" indent="-242888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2pPr>
            <a:lvl3pPr marL="973138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19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3pPr>
            <a:lvl4pPr marL="1363663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4pPr>
            <a:lvl5pPr marL="1752600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»"/>
              <a:defRPr sz="17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5pPr>
            <a:lvl6pPr marL="2142942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532568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22194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1820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A0783D7F-3DC7-415B-8812-3C07FC0823DD}" type="slidenum">
              <a:rPr lang="en-US" altLang="en-US" smtClean="0"/>
              <a:pPr/>
              <a:t>15</a:t>
            </a:fld>
            <a:endParaRPr lang="en-US" altLang="en-US"/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>
          <a:xfrm>
            <a:off x="546612" y="876300"/>
            <a:ext cx="8597387" cy="5362753"/>
          </a:xfrm>
          <a:prstGeom prst="rect">
            <a:avLst/>
          </a:prstGeom>
        </p:spPr>
        <p:txBody>
          <a:bodyPr/>
          <a:lstStyle>
            <a:lvl1pPr marL="292100" indent="-292100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1pPr>
            <a:lvl2pPr marL="631825" indent="-242888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2pPr>
            <a:lvl3pPr marL="973138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19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3pPr>
            <a:lvl4pPr marL="1363663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4pPr>
            <a:lvl5pPr marL="1752600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»"/>
              <a:defRPr sz="17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5pPr>
            <a:lvl6pPr marL="2142942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532568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22194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1820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charset="0"/>
              <a:buNone/>
            </a:pPr>
            <a:endParaRPr lang="de-DE" altLang="en-US" dirty="0" smtClean="0"/>
          </a:p>
        </p:txBody>
      </p:sp>
      <p:sp>
        <p:nvSpPr>
          <p:cNvPr id="9" name="Rectangle 8"/>
          <p:cNvSpPr/>
          <p:nvPr/>
        </p:nvSpPr>
        <p:spPr>
          <a:xfrm>
            <a:off x="546612" y="6239053"/>
            <a:ext cx="812984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b="1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Pietzcker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Stetter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Manger,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Luderer</a:t>
            </a:r>
            <a:r>
              <a:rPr lang="de-DE" sz="16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(2014) „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Using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sun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decarbonize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power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sector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economic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potential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of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photovoltaics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and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concentrating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solar power“</a:t>
            </a:r>
            <a:endParaRPr lang="en-US" sz="1600" i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aphicFrame>
        <p:nvGraphicFramePr>
          <p:cNvPr id="10" name="Chart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38063278"/>
              </p:ext>
            </p:extLst>
          </p:nvPr>
        </p:nvGraphicFramePr>
        <p:xfrm>
          <a:off x="309531" y="1096126"/>
          <a:ext cx="4395274" cy="44491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1890691" y="805205"/>
            <a:ext cx="2217274" cy="40011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de-DE" sz="2000" dirty="0" err="1" smtClean="0">
                <a:latin typeface="Cambria" panose="02040503050406030204" pitchFamily="18" charset="0"/>
              </a:rPr>
              <a:t>Specific</a:t>
            </a:r>
            <a:r>
              <a:rPr lang="de-DE" sz="2000" dirty="0" smtClean="0">
                <a:latin typeface="Cambria" panose="02040503050406030204" pitchFamily="18" charset="0"/>
              </a:rPr>
              <a:t> (per kWh)</a:t>
            </a:r>
            <a:endParaRPr lang="en-US" sz="2000" dirty="0">
              <a:latin typeface="Cambria" panose="02040503050406030204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065992" y="805205"/>
            <a:ext cx="2477280" cy="40011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de-DE" sz="2000" dirty="0" smtClean="0">
                <a:latin typeface="Cambria" panose="02040503050406030204" pitchFamily="18" charset="0"/>
              </a:rPr>
              <a:t>Total (</a:t>
            </a:r>
            <a:r>
              <a:rPr lang="de-DE" sz="2000" dirty="0" err="1" smtClean="0">
                <a:latin typeface="Cambria" panose="02040503050406030204" pitchFamily="18" charset="0"/>
              </a:rPr>
              <a:t>whole</a:t>
            </a:r>
            <a:r>
              <a:rPr lang="de-DE" sz="2000" dirty="0" smtClean="0">
                <a:latin typeface="Cambria" panose="02040503050406030204" pitchFamily="18" charset="0"/>
              </a:rPr>
              <a:t> </a:t>
            </a:r>
            <a:r>
              <a:rPr lang="de-DE" sz="2000" dirty="0" err="1" smtClean="0">
                <a:latin typeface="Cambria" panose="02040503050406030204" pitchFamily="18" charset="0"/>
              </a:rPr>
              <a:t>system</a:t>
            </a:r>
            <a:r>
              <a:rPr lang="de-DE" sz="2000" dirty="0" smtClean="0">
                <a:latin typeface="Cambria" panose="02040503050406030204" pitchFamily="18" charset="0"/>
              </a:rPr>
              <a:t>)</a:t>
            </a:r>
            <a:endParaRPr lang="en-US" sz="2000" dirty="0">
              <a:latin typeface="Cambria" panose="02040503050406030204" pitchFamily="18" charset="0"/>
            </a:endParaRPr>
          </a:p>
        </p:txBody>
      </p:sp>
      <p:graphicFrame>
        <p:nvGraphicFramePr>
          <p:cNvPr id="19" name="Chart 1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89308531"/>
              </p:ext>
            </p:extLst>
          </p:nvPr>
        </p:nvGraphicFramePr>
        <p:xfrm>
          <a:off x="4857246" y="1096125"/>
          <a:ext cx="4395274" cy="44491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431467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  <p:bldP spid="17" grpId="0"/>
      <p:bldGraphic spid="19" grpId="0">
        <p:bldAsOne/>
      </p:bldGraphic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 err="1" smtClean="0"/>
              <a:t>Strengths</a:t>
            </a:r>
            <a:r>
              <a:rPr lang="de-DE" dirty="0" smtClean="0"/>
              <a:t> </a:t>
            </a:r>
            <a:r>
              <a:rPr lang="de-DE" dirty="0" err="1" smtClean="0"/>
              <a:t>and</a:t>
            </a:r>
            <a:r>
              <a:rPr lang="de-DE" dirty="0" smtClean="0"/>
              <a:t> </a:t>
            </a:r>
            <a:r>
              <a:rPr lang="de-DE" dirty="0" err="1" smtClean="0"/>
              <a:t>weaknesses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0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dirty="0" err="1" smtClean="0"/>
              <a:t>Strengths</a:t>
            </a:r>
            <a:r>
              <a:rPr lang="de-DE" dirty="0" smtClean="0"/>
              <a:t>:</a:t>
            </a:r>
          </a:p>
          <a:p>
            <a:r>
              <a:rPr lang="de-DE" sz="2200" dirty="0" err="1" smtClean="0"/>
              <a:t>Captures</a:t>
            </a:r>
            <a:r>
              <a:rPr lang="de-DE" sz="2200" dirty="0" smtClean="0"/>
              <a:t> </a:t>
            </a:r>
            <a:r>
              <a:rPr lang="de-DE" sz="2200" dirty="0" err="1" smtClean="0"/>
              <a:t>that</a:t>
            </a:r>
            <a:r>
              <a:rPr lang="de-DE" sz="2200" dirty="0" smtClean="0"/>
              <a:t> </a:t>
            </a:r>
            <a:r>
              <a:rPr lang="de-DE" sz="2200" dirty="0" err="1" smtClean="0"/>
              <a:t>integration</a:t>
            </a:r>
            <a:r>
              <a:rPr lang="de-DE" sz="2200" dirty="0" smtClean="0"/>
              <a:t> </a:t>
            </a:r>
            <a:r>
              <a:rPr lang="de-DE" sz="2200" dirty="0" err="1" smtClean="0"/>
              <a:t>challenges</a:t>
            </a:r>
            <a:r>
              <a:rPr lang="de-DE" sz="2200" dirty="0" smtClean="0"/>
              <a:t> </a:t>
            </a:r>
            <a:r>
              <a:rPr lang="de-DE" sz="2200" dirty="0" err="1" smtClean="0"/>
              <a:t>increase</a:t>
            </a:r>
            <a:r>
              <a:rPr lang="de-DE" sz="2200" dirty="0" smtClean="0"/>
              <a:t> </a:t>
            </a:r>
            <a:r>
              <a:rPr lang="de-DE" sz="2200" dirty="0" err="1" smtClean="0"/>
              <a:t>with</a:t>
            </a:r>
            <a:r>
              <a:rPr lang="de-DE" sz="2200" dirty="0" smtClean="0"/>
              <a:t> VRE </a:t>
            </a:r>
            <a:r>
              <a:rPr lang="de-DE" sz="2200" dirty="0" err="1" smtClean="0"/>
              <a:t>share</a:t>
            </a:r>
            <a:endParaRPr lang="de-DE" sz="2200" dirty="0" smtClean="0"/>
          </a:p>
          <a:p>
            <a:r>
              <a:rPr lang="de-DE" sz="2200" dirty="0" smtClean="0"/>
              <a:t>Simple </a:t>
            </a:r>
            <a:r>
              <a:rPr lang="de-DE" sz="2200" dirty="0" err="1" smtClean="0"/>
              <a:t>equations</a:t>
            </a:r>
            <a:endParaRPr lang="de-DE" sz="2200" dirty="0"/>
          </a:p>
          <a:p>
            <a:r>
              <a:rPr lang="de-DE" sz="2200" dirty="0" smtClean="0"/>
              <a:t>Easy </a:t>
            </a:r>
            <a:r>
              <a:rPr lang="de-DE" sz="2200" dirty="0" err="1" smtClean="0"/>
              <a:t>to</a:t>
            </a:r>
            <a:r>
              <a:rPr lang="de-DE" sz="2200" dirty="0" smtClean="0"/>
              <a:t> </a:t>
            </a:r>
            <a:r>
              <a:rPr lang="de-DE" sz="2200" dirty="0" err="1" smtClean="0"/>
              <a:t>differentiate</a:t>
            </a:r>
            <a:r>
              <a:rPr lang="de-DE" sz="2200" dirty="0" smtClean="0"/>
              <a:t> </a:t>
            </a:r>
            <a:r>
              <a:rPr lang="de-DE" sz="2200" dirty="0" err="1" smtClean="0"/>
              <a:t>between</a:t>
            </a:r>
            <a:r>
              <a:rPr lang="de-DE" sz="2200" dirty="0" smtClean="0"/>
              <a:t> </a:t>
            </a:r>
            <a:r>
              <a:rPr lang="de-DE" sz="2200" dirty="0" err="1" smtClean="0"/>
              <a:t>regions</a:t>
            </a:r>
            <a:endParaRPr lang="de-DE" sz="2200" dirty="0" smtClean="0"/>
          </a:p>
          <a:p>
            <a:endParaRPr lang="de-DE" dirty="0" smtClean="0"/>
          </a:p>
          <a:p>
            <a:pPr marL="0" indent="0">
              <a:buNone/>
            </a:pPr>
            <a:r>
              <a:rPr lang="de-DE" dirty="0" err="1" smtClean="0"/>
              <a:t>Weaknesses</a:t>
            </a:r>
            <a:r>
              <a:rPr lang="de-DE" dirty="0" smtClean="0"/>
              <a:t>:</a:t>
            </a:r>
            <a:endParaRPr lang="de-DE" dirty="0" smtClean="0"/>
          </a:p>
          <a:p>
            <a:r>
              <a:rPr lang="de-DE" sz="2200" dirty="0" smtClean="0"/>
              <a:t>Needs </a:t>
            </a:r>
            <a:r>
              <a:rPr lang="de-DE" sz="2200" dirty="0" err="1" smtClean="0"/>
              <a:t>results</a:t>
            </a:r>
            <a:r>
              <a:rPr lang="de-DE" sz="2200" dirty="0" smtClean="0"/>
              <a:t> </a:t>
            </a:r>
            <a:r>
              <a:rPr lang="de-DE" sz="2200" dirty="0" err="1" smtClean="0"/>
              <a:t>from</a:t>
            </a:r>
            <a:r>
              <a:rPr lang="de-DE" sz="2200" dirty="0" smtClean="0"/>
              <a:t> </a:t>
            </a:r>
            <a:r>
              <a:rPr lang="de-DE" sz="2200" dirty="0" err="1" smtClean="0"/>
              <a:t>more</a:t>
            </a:r>
            <a:r>
              <a:rPr lang="de-DE" sz="2200" dirty="0" smtClean="0"/>
              <a:t> </a:t>
            </a:r>
            <a:r>
              <a:rPr lang="de-DE" sz="2200" dirty="0" err="1" smtClean="0"/>
              <a:t>detailed</a:t>
            </a:r>
            <a:r>
              <a:rPr lang="de-DE" sz="2200" dirty="0" smtClean="0"/>
              <a:t> </a:t>
            </a:r>
            <a:r>
              <a:rPr lang="de-DE" sz="2200" dirty="0" err="1" smtClean="0"/>
              <a:t>model</a:t>
            </a:r>
            <a:r>
              <a:rPr lang="de-DE" sz="2200" dirty="0" smtClean="0"/>
              <a:t> </a:t>
            </a:r>
            <a:r>
              <a:rPr lang="de-DE" sz="2200" dirty="0" err="1" smtClean="0"/>
              <a:t>for</a:t>
            </a:r>
            <a:r>
              <a:rPr lang="de-DE" sz="2200" dirty="0" smtClean="0"/>
              <a:t> </a:t>
            </a:r>
            <a:r>
              <a:rPr lang="de-DE" sz="2200" dirty="0" err="1" smtClean="0"/>
              <a:t>reliable</a:t>
            </a:r>
            <a:r>
              <a:rPr lang="de-DE" sz="2200" dirty="0" smtClean="0"/>
              <a:t> </a:t>
            </a:r>
            <a:r>
              <a:rPr lang="de-DE" sz="2200" dirty="0" err="1" smtClean="0"/>
              <a:t>parameterization</a:t>
            </a:r>
            <a:endParaRPr lang="de-DE" sz="2200" dirty="0" smtClean="0"/>
          </a:p>
          <a:p>
            <a:r>
              <a:rPr lang="de-DE" sz="2200" dirty="0" err="1" smtClean="0"/>
              <a:t>Does</a:t>
            </a:r>
            <a:r>
              <a:rPr lang="de-DE" sz="2200" dirty="0" smtClean="0"/>
              <a:t> not </a:t>
            </a:r>
            <a:r>
              <a:rPr lang="de-DE" sz="2200" dirty="0" err="1" smtClean="0"/>
              <a:t>reflect</a:t>
            </a:r>
            <a:r>
              <a:rPr lang="de-DE" sz="2200" dirty="0" smtClean="0"/>
              <a:t> negative </a:t>
            </a:r>
            <a:r>
              <a:rPr lang="de-DE" sz="2200" dirty="0" err="1" smtClean="0"/>
              <a:t>effect</a:t>
            </a:r>
            <a:r>
              <a:rPr lang="de-DE" sz="2200" dirty="0" smtClean="0"/>
              <a:t> </a:t>
            </a:r>
            <a:r>
              <a:rPr lang="de-DE" sz="2200" dirty="0" err="1" smtClean="0"/>
              <a:t>of</a:t>
            </a:r>
            <a:r>
              <a:rPr lang="de-DE" sz="2200" dirty="0" smtClean="0"/>
              <a:t> VRE on </a:t>
            </a:r>
            <a:r>
              <a:rPr lang="de-DE" sz="2200" dirty="0" err="1" smtClean="0"/>
              <a:t>utilization</a:t>
            </a:r>
            <a:r>
              <a:rPr lang="de-DE" sz="2200" dirty="0" smtClean="0"/>
              <a:t> </a:t>
            </a:r>
            <a:r>
              <a:rPr lang="de-DE" sz="2200" dirty="0" err="1" smtClean="0"/>
              <a:t>of</a:t>
            </a:r>
            <a:r>
              <a:rPr lang="de-DE" sz="2200" dirty="0" smtClean="0"/>
              <a:t> dispatchable </a:t>
            </a:r>
            <a:r>
              <a:rPr lang="de-DE" sz="2200" dirty="0" err="1" smtClean="0"/>
              <a:t>plants</a:t>
            </a:r>
            <a:endParaRPr lang="de-DE" sz="2200" dirty="0" smtClean="0"/>
          </a:p>
          <a:p>
            <a:pPr marL="0" indent="0">
              <a:buNone/>
            </a:pPr>
            <a:endParaRPr lang="de-DE" sz="2000" dirty="0" smtClean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16</a:t>
            </a:fld>
            <a:endParaRPr lang="it-IT" dirty="0">
              <a:solidFill>
                <a:srgbClr val="F8F8F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45972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 smtClean="0"/>
              <a:t>REMIND 2: RLDC </a:t>
            </a:r>
            <a:r>
              <a:rPr lang="de-DE" dirty="0" err="1" smtClean="0"/>
              <a:t>approach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0"/>
          </p:nvPr>
        </p:nvSpPr>
        <p:spPr>
          <a:xfrm>
            <a:off x="611559" y="982568"/>
            <a:ext cx="8405441" cy="4894704"/>
          </a:xfrm>
        </p:spPr>
        <p:txBody>
          <a:bodyPr/>
          <a:lstStyle/>
          <a:p>
            <a:pPr marL="0" indent="0">
              <a:buNone/>
            </a:pPr>
            <a:endParaRPr lang="en-US" sz="1600" dirty="0" smtClean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17</a:t>
            </a:fld>
            <a:endParaRPr lang="it-IT" dirty="0">
              <a:solidFill>
                <a:srgbClr val="F8F8F8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46612" y="6239053"/>
            <a:ext cx="812984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b="1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Ueckerdt</a:t>
            </a:r>
            <a:r>
              <a:rPr lang="de-DE" sz="1600" b="1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et al 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de-DE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subm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.) „</a:t>
            </a:r>
            <a:r>
              <a:rPr lang="en-US" sz="16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Representing power sector variability and the integration of variable renewables in long-term climate change mitigation scenarios: A novel modeling approach </a:t>
            </a:r>
            <a:r>
              <a:rPr lang="de-DE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“</a:t>
            </a:r>
            <a:endParaRPr lang="en-US" sz="1600" i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20905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39552" y="116632"/>
            <a:ext cx="8424935" cy="720080"/>
          </a:xfrm>
        </p:spPr>
        <p:txBody>
          <a:bodyPr/>
          <a:lstStyle/>
          <a:p>
            <a:r>
              <a:rPr lang="de-DE" sz="2800" dirty="0" smtClean="0"/>
              <a:t>Regional time </a:t>
            </a:r>
            <a:r>
              <a:rPr lang="de-DE" sz="2800" dirty="0" err="1" smtClean="0"/>
              <a:t>series</a:t>
            </a:r>
            <a:endParaRPr lang="en-US" sz="2800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18</a:t>
            </a:fld>
            <a:endParaRPr lang="it-IT" dirty="0">
              <a:solidFill>
                <a:srgbClr val="F8F8F8"/>
              </a:solidFill>
            </a:endParaRPr>
          </a:p>
        </p:txBody>
      </p:sp>
      <p:grpSp>
        <p:nvGrpSpPr>
          <p:cNvPr id="33" name="Group 15"/>
          <p:cNvGrpSpPr>
            <a:grpSpLocks/>
          </p:cNvGrpSpPr>
          <p:nvPr/>
        </p:nvGrpSpPr>
        <p:grpSpPr bwMode="auto">
          <a:xfrm>
            <a:off x="778841" y="1052736"/>
            <a:ext cx="8047474" cy="5616624"/>
            <a:chOff x="9664998" y="10312649"/>
            <a:chExt cx="10153128" cy="7086650"/>
          </a:xfrm>
        </p:grpSpPr>
        <p:sp>
          <p:nvSpPr>
            <p:cNvPr id="34" name="Rectangle 145"/>
            <p:cNvSpPr>
              <a:spLocks noChangeArrowheads="1"/>
            </p:cNvSpPr>
            <p:nvPr/>
          </p:nvSpPr>
          <p:spPr bwMode="auto">
            <a:xfrm rot="16200000">
              <a:off x="8758506" y="11665632"/>
              <a:ext cx="2246192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r>
                <a:rPr lang="de-DE" altLang="en-US" sz="2200">
                  <a:solidFill>
                    <a:srgbClr val="000000"/>
                  </a:solidFill>
                </a:rPr>
                <a:t>Load (normalized)</a:t>
              </a:r>
              <a:endParaRPr lang="en-US" altLang="en-US" sz="2200"/>
            </a:p>
          </p:txBody>
        </p:sp>
        <p:sp>
          <p:nvSpPr>
            <p:cNvPr id="35" name="Rectangle 146"/>
            <p:cNvSpPr>
              <a:spLocks noChangeArrowheads="1"/>
            </p:cNvSpPr>
            <p:nvPr/>
          </p:nvSpPr>
          <p:spPr bwMode="auto">
            <a:xfrm>
              <a:off x="11465198" y="16968412"/>
              <a:ext cx="192206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r>
                <a:rPr lang="de-DE" altLang="en-US" sz="2200">
                  <a:solidFill>
                    <a:srgbClr val="000000"/>
                  </a:solidFill>
                </a:rPr>
                <a:t>Hours of a year</a:t>
              </a:r>
              <a:endParaRPr lang="en-US" altLang="en-US" sz="2200"/>
            </a:p>
          </p:txBody>
        </p:sp>
        <p:sp>
          <p:nvSpPr>
            <p:cNvPr id="36" name="Rectangle 147"/>
            <p:cNvSpPr>
              <a:spLocks noChangeArrowheads="1"/>
            </p:cNvSpPr>
            <p:nvPr/>
          </p:nvSpPr>
          <p:spPr bwMode="auto">
            <a:xfrm>
              <a:off x="16329918" y="16968412"/>
              <a:ext cx="192206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r>
                <a:rPr lang="de-DE" altLang="en-US" sz="2200">
                  <a:solidFill>
                    <a:srgbClr val="000000"/>
                  </a:solidFill>
                </a:rPr>
                <a:t>Hours of a year</a:t>
              </a:r>
              <a:endParaRPr lang="en-US" altLang="en-US" sz="2200"/>
            </a:p>
          </p:txBody>
        </p:sp>
        <p:pic>
          <p:nvPicPr>
            <p:cNvPr id="37" name="Picture 7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319258" y="14849153"/>
              <a:ext cx="5486400" cy="21431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8" name="Picture 7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331726" y="12769478"/>
              <a:ext cx="5486400" cy="21431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9" name="Picture 75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316737" y="10689804"/>
              <a:ext cx="5486400" cy="21431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0" name="Picture 76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64998" y="14849153"/>
              <a:ext cx="5486400" cy="21431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1" name="Picture 77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64998" y="12769478"/>
              <a:ext cx="5486400" cy="21431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42" name="Picture 78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64998" y="10689804"/>
              <a:ext cx="5486400" cy="21431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43" name="Rectangle 155"/>
            <p:cNvSpPr>
              <a:spLocks noChangeArrowheads="1"/>
            </p:cNvSpPr>
            <p:nvPr/>
          </p:nvSpPr>
          <p:spPr bwMode="auto">
            <a:xfrm rot="16200000">
              <a:off x="9084941" y="13825872"/>
              <a:ext cx="1593321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r>
                <a:rPr lang="de-DE" altLang="en-US" sz="2200">
                  <a:solidFill>
                    <a:srgbClr val="000000"/>
                  </a:solidFill>
                </a:rPr>
                <a:t>Wind power</a:t>
              </a:r>
              <a:endParaRPr lang="en-US" altLang="en-US" sz="2200"/>
            </a:p>
          </p:txBody>
        </p:sp>
        <p:sp>
          <p:nvSpPr>
            <p:cNvPr id="44" name="Rectangle 156"/>
            <p:cNvSpPr>
              <a:spLocks noChangeArrowheads="1"/>
            </p:cNvSpPr>
            <p:nvPr/>
          </p:nvSpPr>
          <p:spPr bwMode="auto">
            <a:xfrm rot="16200000">
              <a:off x="9317056" y="15729539"/>
              <a:ext cx="1129092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r>
                <a:rPr lang="de-DE" altLang="en-US" sz="2200">
                  <a:solidFill>
                    <a:srgbClr val="000000"/>
                  </a:solidFill>
                </a:rPr>
                <a:t>Solar PV</a:t>
              </a:r>
              <a:endParaRPr lang="en-US" altLang="en-US" sz="2200"/>
            </a:p>
          </p:txBody>
        </p:sp>
        <p:sp>
          <p:nvSpPr>
            <p:cNvPr id="45" name="Rectangle 157"/>
            <p:cNvSpPr>
              <a:spLocks noChangeArrowheads="1"/>
            </p:cNvSpPr>
            <p:nvPr/>
          </p:nvSpPr>
          <p:spPr bwMode="auto">
            <a:xfrm>
              <a:off x="12104239" y="10312649"/>
              <a:ext cx="78636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r>
                <a:rPr lang="de-DE" altLang="en-US" sz="2800">
                  <a:solidFill>
                    <a:srgbClr val="000000"/>
                  </a:solidFill>
                </a:rPr>
                <a:t>USA</a:t>
              </a:r>
              <a:endParaRPr lang="en-US" altLang="en-US" sz="2800"/>
            </a:p>
          </p:txBody>
        </p:sp>
        <p:sp>
          <p:nvSpPr>
            <p:cNvPr id="46" name="Rectangle 158"/>
            <p:cNvSpPr>
              <a:spLocks noChangeArrowheads="1"/>
            </p:cNvSpPr>
            <p:nvPr/>
          </p:nvSpPr>
          <p:spPr bwMode="auto">
            <a:xfrm>
              <a:off x="16746374" y="10312649"/>
              <a:ext cx="90601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r>
                <a:rPr lang="de-DE" altLang="en-US" sz="2800">
                  <a:solidFill>
                    <a:srgbClr val="000000"/>
                  </a:solidFill>
                </a:rPr>
                <a:t>India</a:t>
              </a:r>
              <a:endParaRPr lang="en-US" altLang="en-US" sz="2800"/>
            </a:p>
          </p:txBody>
        </p:sp>
      </p:grpSp>
    </p:spTree>
    <p:extLst>
      <p:ext uri="{BB962C8B-B14F-4D97-AF65-F5344CB8AC3E}">
        <p14:creationId xmlns:p14="http://schemas.microsoft.com/office/powerpoint/2010/main" val="195196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39552" y="116632"/>
            <a:ext cx="8424935" cy="720080"/>
          </a:xfrm>
        </p:spPr>
        <p:txBody>
          <a:bodyPr/>
          <a:lstStyle/>
          <a:p>
            <a:r>
              <a:rPr lang="en-US" sz="2800" dirty="0"/>
              <a:t>RLDCs show three major integration </a:t>
            </a:r>
            <a:r>
              <a:rPr lang="en-US" sz="2800" dirty="0" smtClean="0"/>
              <a:t>challenges</a:t>
            </a:r>
            <a:endParaRPr lang="en-US" sz="2800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93093" y="6381328"/>
            <a:ext cx="518467" cy="495300"/>
          </a:xfrm>
        </p:spPr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19</a:t>
            </a:fld>
            <a:endParaRPr lang="it-IT" dirty="0">
              <a:solidFill>
                <a:srgbClr val="F8F8F8"/>
              </a:solidFill>
            </a:endParaRPr>
          </a:p>
        </p:txBody>
      </p:sp>
      <p:grpSp>
        <p:nvGrpSpPr>
          <p:cNvPr id="7" name="Group 14"/>
          <p:cNvGrpSpPr>
            <a:grpSpLocks/>
          </p:cNvGrpSpPr>
          <p:nvPr/>
        </p:nvGrpSpPr>
        <p:grpSpPr bwMode="auto">
          <a:xfrm>
            <a:off x="467543" y="926681"/>
            <a:ext cx="8764337" cy="6030711"/>
            <a:chOff x="20131138" y="10661678"/>
            <a:chExt cx="9900966" cy="6811461"/>
          </a:xfrm>
        </p:grpSpPr>
        <p:sp>
          <p:nvSpPr>
            <p:cNvPr id="10" name="Rectangle 64"/>
            <p:cNvSpPr>
              <a:spLocks noChangeArrowheads="1"/>
            </p:cNvSpPr>
            <p:nvPr/>
          </p:nvSpPr>
          <p:spPr bwMode="auto">
            <a:xfrm>
              <a:off x="20739716" y="10661679"/>
              <a:ext cx="2591816" cy="9385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r>
                <a:rPr lang="de-DE" altLang="en-US" sz="1600" dirty="0">
                  <a:solidFill>
                    <a:srgbClr val="000000"/>
                  </a:solidFill>
                </a:rPr>
                <a:t>Residual </a:t>
              </a:r>
              <a:r>
                <a:rPr lang="de-DE" altLang="en-US" sz="1600" dirty="0" err="1">
                  <a:solidFill>
                    <a:srgbClr val="000000"/>
                  </a:solidFill>
                </a:rPr>
                <a:t>load</a:t>
              </a:r>
              <a:r>
                <a:rPr lang="de-DE" altLang="en-US" sz="1600" dirty="0">
                  <a:solidFill>
                    <a:srgbClr val="000000"/>
                  </a:solidFill>
                </a:rPr>
                <a:t> </a:t>
              </a:r>
              <a:r>
                <a:rPr lang="de-DE" altLang="en-US" sz="1600" dirty="0" err="1" smtClean="0">
                  <a:solidFill>
                    <a:srgbClr val="000000"/>
                  </a:solidFill>
                </a:rPr>
                <a:t>curve</a:t>
              </a:r>
              <a:endParaRPr lang="de-DE" altLang="en-US" sz="1600" dirty="0" smtClean="0">
                <a:solidFill>
                  <a:srgbClr val="000000"/>
                </a:solidFill>
              </a:endParaRPr>
            </a:p>
            <a:p>
              <a:r>
                <a:rPr lang="de-DE" altLang="en-US" sz="1600" dirty="0" smtClean="0">
                  <a:solidFill>
                    <a:srgbClr val="000000"/>
                  </a:solidFill>
                </a:rPr>
                <a:t>25</a:t>
              </a:r>
              <a:r>
                <a:rPr lang="de-DE" altLang="en-US" sz="1600" dirty="0">
                  <a:solidFill>
                    <a:srgbClr val="000000"/>
                  </a:solidFill>
                </a:rPr>
                <a:t>% </a:t>
              </a:r>
              <a:r>
                <a:rPr lang="de-DE" altLang="en-US" sz="1600" dirty="0" smtClean="0">
                  <a:solidFill>
                    <a:srgbClr val="000000"/>
                  </a:solidFill>
                </a:rPr>
                <a:t>wind, 25</a:t>
              </a:r>
              <a:r>
                <a:rPr lang="de-DE" altLang="en-US" sz="1600" dirty="0">
                  <a:solidFill>
                    <a:srgbClr val="000000"/>
                  </a:solidFill>
                </a:rPr>
                <a:t>% </a:t>
              </a:r>
              <a:r>
                <a:rPr lang="de-DE" altLang="en-US" sz="1600" dirty="0" smtClean="0">
                  <a:solidFill>
                    <a:srgbClr val="000000"/>
                  </a:solidFill>
                </a:rPr>
                <a:t>PV</a:t>
              </a:r>
              <a:r>
                <a:rPr lang="de-DE" altLang="en-US" sz="1600" dirty="0">
                  <a:solidFill>
                    <a:srgbClr val="000000"/>
                  </a:solidFill>
                </a:rPr>
                <a:t>, </a:t>
              </a:r>
              <a:r>
                <a:rPr lang="de-DE" altLang="en-US" sz="1600" dirty="0" err="1" smtClean="0">
                  <a:solidFill>
                    <a:srgbClr val="000000"/>
                  </a:solidFill>
                </a:rPr>
                <a:t>India</a:t>
              </a:r>
              <a:endParaRPr lang="en-US" altLang="en-US" sz="1600" dirty="0"/>
            </a:p>
            <a:p>
              <a:endParaRPr lang="en-US" altLang="en-US" sz="1600" dirty="0"/>
            </a:p>
          </p:txBody>
        </p:sp>
        <p:grpSp>
          <p:nvGrpSpPr>
            <p:cNvPr id="11" name="Group 8"/>
            <p:cNvGrpSpPr>
              <a:grpSpLocks/>
            </p:cNvGrpSpPr>
            <p:nvPr/>
          </p:nvGrpSpPr>
          <p:grpSpPr bwMode="auto">
            <a:xfrm>
              <a:off x="20209529" y="11248753"/>
              <a:ext cx="8673164" cy="6000750"/>
              <a:chOff x="20425553" y="11248753"/>
              <a:chExt cx="8673164" cy="6000750"/>
            </a:xfrm>
          </p:grpSpPr>
          <p:pic>
            <p:nvPicPr>
              <p:cNvPr id="29" name="Picture 61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425553" y="11248753"/>
                <a:ext cx="4114800" cy="60007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0" name="Picture 62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983917" y="11248753"/>
                <a:ext cx="4114800" cy="60007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1" name="Line 3"/>
              <p:cNvSpPr>
                <a:spLocks noChangeShapeType="1"/>
              </p:cNvSpPr>
              <p:nvPr/>
            </p:nvSpPr>
            <p:spPr bwMode="auto">
              <a:xfrm flipV="1">
                <a:off x="22181650" y="16145297"/>
                <a:ext cx="663747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1600"/>
              </a:p>
            </p:txBody>
          </p:sp>
          <p:sp>
            <p:nvSpPr>
              <p:cNvPr id="32" name="Line 3"/>
              <p:cNvSpPr>
                <a:spLocks noChangeShapeType="1"/>
              </p:cNvSpPr>
              <p:nvPr/>
            </p:nvSpPr>
            <p:spPr bwMode="auto">
              <a:xfrm flipV="1">
                <a:off x="23490534" y="12578805"/>
                <a:ext cx="2177757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 sz="1600"/>
              </a:p>
            </p:txBody>
          </p:sp>
        </p:grpSp>
        <p:sp>
          <p:nvSpPr>
            <p:cNvPr id="12" name="Rectangle 115"/>
            <p:cNvSpPr>
              <a:spLocks noChangeArrowheads="1"/>
            </p:cNvSpPr>
            <p:nvPr/>
          </p:nvSpPr>
          <p:spPr bwMode="auto">
            <a:xfrm>
              <a:off x="26259520" y="12976945"/>
              <a:ext cx="2473029" cy="11741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de-DE" altLang="en-US" sz="1600">
                  <a:solidFill>
                    <a:srgbClr val="808080"/>
                  </a:solidFill>
                  <a:latin typeface="Arial" pitchFamily="34" charset="0"/>
                </a:rPr>
                <a:t>Variable</a:t>
              </a:r>
            </a:p>
            <a:p>
              <a:pPr algn="ctr" eaLnBrk="1" hangingPunct="1"/>
              <a:r>
                <a:rPr lang="de-DE" altLang="en-US" sz="1600">
                  <a:solidFill>
                    <a:srgbClr val="808080"/>
                  </a:solidFill>
                  <a:latin typeface="Arial" pitchFamily="34" charset="0"/>
                </a:rPr>
                <a:t>renewables</a:t>
              </a:r>
              <a:endParaRPr lang="en-US" altLang="en-US" sz="1600" baseline="-2500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grpSp>
          <p:nvGrpSpPr>
            <p:cNvPr id="13" name="Group 11"/>
            <p:cNvGrpSpPr>
              <a:grpSpLocks/>
            </p:cNvGrpSpPr>
            <p:nvPr/>
          </p:nvGrpSpPr>
          <p:grpSpPr bwMode="auto">
            <a:xfrm>
              <a:off x="25255978" y="14056163"/>
              <a:ext cx="2285950" cy="649143"/>
              <a:chOff x="24897683" y="13691140"/>
              <a:chExt cx="2845356" cy="1167621"/>
            </a:xfrm>
          </p:grpSpPr>
          <p:sp>
            <p:nvSpPr>
              <p:cNvPr id="27" name="Left-Right Arrow 26"/>
              <p:cNvSpPr/>
              <p:nvPr/>
            </p:nvSpPr>
            <p:spPr bwMode="auto">
              <a:xfrm>
                <a:off x="24897683" y="13691140"/>
                <a:ext cx="2845356" cy="1167621"/>
              </a:xfrm>
              <a:prstGeom prst="leftRightArrow">
                <a:avLst>
                  <a:gd name="adj1" fmla="val 67538"/>
                  <a:gd name="adj2" fmla="val 71296"/>
                </a:avLst>
              </a:prstGeom>
              <a:solidFill>
                <a:srgbClr val="808080">
                  <a:lumMod val="40000"/>
                  <a:lumOff val="60000"/>
                </a:srgbClr>
              </a:solidFill>
              <a:ln w="9525" cap="flat" cmpd="sng" algn="ctr">
                <a:solidFill>
                  <a:srgbClr val="000000">
                    <a:lumMod val="75000"/>
                    <a:lumOff val="25000"/>
                  </a:srgbClr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600" b="1" kern="0" baseline="-2500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8" name="Rectangle 35"/>
              <p:cNvSpPr>
                <a:spLocks noChangeArrowheads="1"/>
              </p:cNvSpPr>
              <p:nvPr/>
            </p:nvSpPr>
            <p:spPr bwMode="auto">
              <a:xfrm>
                <a:off x="24998931" y="13964615"/>
                <a:ext cx="2662478" cy="6252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prstDash val="dash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de-DE" altLang="en-US" sz="1400" b="1" dirty="0" err="1">
                    <a:solidFill>
                      <a:srgbClr val="000000"/>
                    </a:solidFill>
                    <a:latin typeface="Arial" pitchFamily="34" charset="0"/>
                  </a:rPr>
                  <a:t>Reduced</a:t>
                </a:r>
                <a:r>
                  <a:rPr lang="de-DE" altLang="en-US" sz="1400" b="1" dirty="0">
                    <a:solidFill>
                      <a:srgbClr val="000000"/>
                    </a:solidFill>
                    <a:latin typeface="Arial" pitchFamily="34" charset="0"/>
                  </a:rPr>
                  <a:t> </a:t>
                </a:r>
                <a:r>
                  <a:rPr lang="de-DE" altLang="en-US" sz="1400" b="1" dirty="0" err="1" smtClean="0">
                    <a:solidFill>
                      <a:srgbClr val="000000"/>
                    </a:solidFill>
                    <a:latin typeface="Arial" pitchFamily="34" charset="0"/>
                  </a:rPr>
                  <a:t>cap</a:t>
                </a:r>
                <a:r>
                  <a:rPr lang="de-DE" altLang="en-US" sz="1400" b="1" dirty="0" smtClean="0">
                    <a:solidFill>
                      <a:srgbClr val="000000"/>
                    </a:solidFill>
                    <a:latin typeface="Arial" pitchFamily="34" charset="0"/>
                  </a:rPr>
                  <a:t>. </a:t>
                </a:r>
                <a:r>
                  <a:rPr lang="de-DE" altLang="en-US" sz="1400" b="1" dirty="0" err="1" smtClean="0">
                    <a:solidFill>
                      <a:srgbClr val="000000"/>
                    </a:solidFill>
                    <a:latin typeface="Arial" pitchFamily="34" charset="0"/>
                  </a:rPr>
                  <a:t>factor</a:t>
                </a:r>
                <a:endParaRPr lang="de-DE" altLang="en-US" sz="1400" b="1" dirty="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</p:grpSp>
        <p:grpSp>
          <p:nvGrpSpPr>
            <p:cNvPr id="14" name="Group 12"/>
            <p:cNvGrpSpPr>
              <a:grpSpLocks/>
            </p:cNvGrpSpPr>
            <p:nvPr/>
          </p:nvGrpSpPr>
          <p:grpSpPr bwMode="auto">
            <a:xfrm>
              <a:off x="24596315" y="11608591"/>
              <a:ext cx="4198549" cy="679770"/>
              <a:chOff x="24598873" y="11581821"/>
              <a:chExt cx="4198549" cy="679770"/>
            </a:xfrm>
          </p:grpSpPr>
          <p:sp>
            <p:nvSpPr>
              <p:cNvPr id="25" name="Right Arrow 24"/>
              <p:cNvSpPr/>
              <p:nvPr/>
            </p:nvSpPr>
            <p:spPr bwMode="auto">
              <a:xfrm rot="9103761">
                <a:off x="25415581" y="11656405"/>
                <a:ext cx="2515451" cy="598354"/>
              </a:xfrm>
              <a:prstGeom prst="rightArrow">
                <a:avLst/>
              </a:prstGeom>
              <a:solidFill>
                <a:srgbClr val="808080">
                  <a:lumMod val="40000"/>
                  <a:lumOff val="60000"/>
                </a:srgbClr>
              </a:solidFill>
              <a:ln w="9525" cap="flat" cmpd="sng" algn="ctr">
                <a:solidFill>
                  <a:srgbClr val="000000">
                    <a:lumMod val="75000"/>
                    <a:lumOff val="25000"/>
                  </a:srgbClr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600" kern="0" baseline="-2500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6" name="Rectangle 37"/>
              <p:cNvSpPr>
                <a:spLocks noChangeArrowheads="1"/>
              </p:cNvSpPr>
              <p:nvPr/>
            </p:nvSpPr>
            <p:spPr bwMode="auto">
              <a:xfrm rot="19899591">
                <a:off x="24598873" y="11581821"/>
                <a:ext cx="4198549" cy="67977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prstDash val="dash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r>
                  <a:rPr lang="de-DE" altLang="en-US" sz="1600" b="1" dirty="0">
                    <a:solidFill>
                      <a:srgbClr val="000000"/>
                    </a:solidFill>
                    <a:latin typeface="Arial" pitchFamily="34" charset="0"/>
                  </a:rPr>
                  <a:t>Low </a:t>
                </a:r>
                <a:r>
                  <a:rPr lang="de-DE" altLang="en-US" sz="1600" b="1" dirty="0" err="1">
                    <a:solidFill>
                      <a:srgbClr val="000000"/>
                    </a:solidFill>
                    <a:latin typeface="Arial" pitchFamily="34" charset="0"/>
                  </a:rPr>
                  <a:t>capacity</a:t>
                </a:r>
                <a:r>
                  <a:rPr lang="de-DE" altLang="en-US" sz="1600" b="1" dirty="0">
                    <a:solidFill>
                      <a:srgbClr val="000000"/>
                    </a:solidFill>
                    <a:latin typeface="Arial" pitchFamily="34" charset="0"/>
                  </a:rPr>
                  <a:t> </a:t>
                </a:r>
                <a:r>
                  <a:rPr lang="de-DE" altLang="en-US" sz="1600" b="1" dirty="0" err="1">
                    <a:solidFill>
                      <a:srgbClr val="000000"/>
                    </a:solidFill>
                    <a:latin typeface="Arial" pitchFamily="34" charset="0"/>
                  </a:rPr>
                  <a:t>credit</a:t>
                </a:r>
                <a:endParaRPr lang="en-US" altLang="en-US" sz="1600" b="1" dirty="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</p:grpSp>
        <p:grpSp>
          <p:nvGrpSpPr>
            <p:cNvPr id="15" name="Group 9"/>
            <p:cNvGrpSpPr>
              <a:grpSpLocks/>
            </p:cNvGrpSpPr>
            <p:nvPr/>
          </p:nvGrpSpPr>
          <p:grpSpPr bwMode="auto">
            <a:xfrm>
              <a:off x="28103098" y="14598967"/>
              <a:ext cx="1929006" cy="898325"/>
              <a:chOff x="27943659" y="14459565"/>
              <a:chExt cx="2652268" cy="1337484"/>
            </a:xfrm>
          </p:grpSpPr>
          <p:sp>
            <p:nvSpPr>
              <p:cNvPr id="23" name="Right Arrow 22"/>
              <p:cNvSpPr/>
              <p:nvPr/>
            </p:nvSpPr>
            <p:spPr bwMode="auto">
              <a:xfrm rot="10800000">
                <a:off x="27943659" y="14459565"/>
                <a:ext cx="2567130" cy="1337484"/>
              </a:xfrm>
              <a:prstGeom prst="rightArrow">
                <a:avLst/>
              </a:prstGeom>
              <a:solidFill>
                <a:srgbClr val="808080">
                  <a:lumMod val="40000"/>
                  <a:lumOff val="60000"/>
                </a:srgbClr>
              </a:solidFill>
              <a:ln w="9525" cap="flat" cmpd="sng" algn="ctr">
                <a:solidFill>
                  <a:srgbClr val="000000">
                    <a:lumMod val="75000"/>
                    <a:lumOff val="25000"/>
                  </a:srgbClr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600" kern="0" baseline="-2500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24" name="Rectangle 32"/>
              <p:cNvSpPr>
                <a:spLocks noChangeArrowheads="1"/>
              </p:cNvSpPr>
              <p:nvPr/>
            </p:nvSpPr>
            <p:spPr bwMode="auto">
              <a:xfrm>
                <a:off x="28167359" y="14909201"/>
                <a:ext cx="2428568" cy="43815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prstDash val="dash"/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8000" rIns="18000" anchor="ctr"/>
              <a:lstStyle>
                <a:lvl1pPr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500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r>
                  <a:rPr lang="de-DE" altLang="en-US" sz="1600" b="1" dirty="0" err="1">
                    <a:solidFill>
                      <a:srgbClr val="000000"/>
                    </a:solidFill>
                    <a:latin typeface="Arial" pitchFamily="34" charset="0"/>
                  </a:rPr>
                  <a:t>Overproduction</a:t>
                </a:r>
                <a:endParaRPr lang="de-DE" altLang="en-US" sz="1600" b="1" dirty="0">
                  <a:solidFill>
                    <a:srgbClr val="000000"/>
                  </a:solidFill>
                  <a:latin typeface="Arial" pitchFamily="34" charset="0"/>
                </a:endParaRPr>
              </a:p>
            </p:txBody>
          </p:sp>
        </p:grpSp>
        <p:sp>
          <p:nvSpPr>
            <p:cNvPr id="16" name="Rectangle 122"/>
            <p:cNvSpPr>
              <a:spLocks noChangeArrowheads="1"/>
            </p:cNvSpPr>
            <p:nvPr/>
          </p:nvSpPr>
          <p:spPr bwMode="auto">
            <a:xfrm>
              <a:off x="24605199" y="13426317"/>
              <a:ext cx="2746665" cy="11741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de-DE" altLang="en-US" sz="1600" dirty="0">
                  <a:solidFill>
                    <a:srgbClr val="808080"/>
                  </a:solidFill>
                  <a:latin typeface="Arial" pitchFamily="34" charset="0"/>
                </a:rPr>
                <a:t>Dispatchable</a:t>
              </a:r>
            </a:p>
            <a:p>
              <a:pPr algn="ctr" eaLnBrk="1" hangingPunct="1"/>
              <a:r>
                <a:rPr lang="de-DE" altLang="en-US" sz="1600" dirty="0" err="1">
                  <a:solidFill>
                    <a:srgbClr val="808080"/>
                  </a:solidFill>
                  <a:latin typeface="Arial" pitchFamily="34" charset="0"/>
                </a:rPr>
                <a:t>plants</a:t>
              </a:r>
              <a:endParaRPr lang="en-US" altLang="en-US" sz="1600" baseline="-25000" dirty="0">
                <a:solidFill>
                  <a:srgbClr val="000000"/>
                </a:solidFill>
                <a:latin typeface="Arial" pitchFamily="34" charset="0"/>
              </a:endParaRPr>
            </a:p>
          </p:txBody>
        </p:sp>
        <p:sp>
          <p:nvSpPr>
            <p:cNvPr id="17" name="Rectangle 64"/>
            <p:cNvSpPr>
              <a:spLocks noChangeArrowheads="1"/>
            </p:cNvSpPr>
            <p:nvPr/>
          </p:nvSpPr>
          <p:spPr bwMode="auto">
            <a:xfrm>
              <a:off x="25456487" y="10661678"/>
              <a:ext cx="4514766" cy="11741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r>
                <a:rPr lang="de-DE" altLang="en-US" sz="1600" dirty="0">
                  <a:solidFill>
                    <a:srgbClr val="000000"/>
                  </a:solidFill>
                </a:rPr>
                <a:t>Residual </a:t>
              </a:r>
              <a:r>
                <a:rPr lang="de-DE" altLang="en-US" sz="1600" dirty="0" err="1">
                  <a:solidFill>
                    <a:srgbClr val="000000"/>
                  </a:solidFill>
                </a:rPr>
                <a:t>load</a:t>
              </a:r>
              <a:r>
                <a:rPr lang="de-DE" altLang="en-US" sz="1600" dirty="0">
                  <a:solidFill>
                    <a:srgbClr val="000000"/>
                  </a:solidFill>
                </a:rPr>
                <a:t> </a:t>
              </a:r>
              <a:r>
                <a:rPr lang="de-DE" altLang="en-US" sz="1600" dirty="0" err="1">
                  <a:solidFill>
                    <a:srgbClr val="000000"/>
                  </a:solidFill>
                </a:rPr>
                <a:t>duration</a:t>
              </a:r>
              <a:r>
                <a:rPr lang="de-DE" altLang="en-US" sz="1600" dirty="0">
                  <a:solidFill>
                    <a:srgbClr val="000000"/>
                  </a:solidFill>
                </a:rPr>
                <a:t> </a:t>
              </a:r>
              <a:r>
                <a:rPr lang="de-DE" altLang="en-US" sz="1600" dirty="0" err="1">
                  <a:solidFill>
                    <a:srgbClr val="000000"/>
                  </a:solidFill>
                </a:rPr>
                <a:t>curve</a:t>
              </a:r>
              <a:endParaRPr lang="en-US" altLang="en-US" sz="1600" dirty="0"/>
            </a:p>
          </p:txBody>
        </p:sp>
        <p:sp>
          <p:nvSpPr>
            <p:cNvPr id="18" name="Rectangle 64"/>
            <p:cNvSpPr>
              <a:spLocks noChangeArrowheads="1"/>
            </p:cNvSpPr>
            <p:nvPr/>
          </p:nvSpPr>
          <p:spPr bwMode="auto">
            <a:xfrm>
              <a:off x="20859331" y="10965249"/>
              <a:ext cx="208688" cy="382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endParaRPr lang="en-US" altLang="en-US" sz="1600" dirty="0"/>
            </a:p>
          </p:txBody>
        </p:sp>
        <p:sp>
          <p:nvSpPr>
            <p:cNvPr id="19" name="Rectangle 13"/>
            <p:cNvSpPr>
              <a:spLocks noChangeArrowheads="1"/>
            </p:cNvSpPr>
            <p:nvPr/>
          </p:nvSpPr>
          <p:spPr bwMode="auto">
            <a:xfrm rot="16200000">
              <a:off x="18777588" y="13621204"/>
              <a:ext cx="3387006" cy="6799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r>
                <a:rPr lang="de-DE" altLang="en-US" sz="1600" dirty="0">
                  <a:solidFill>
                    <a:srgbClr val="000000"/>
                  </a:solidFill>
                </a:rPr>
                <a:t>Load (</a:t>
              </a:r>
              <a:r>
                <a:rPr lang="de-DE" altLang="en-US" sz="1600" dirty="0" err="1">
                  <a:solidFill>
                    <a:srgbClr val="000000"/>
                  </a:solidFill>
                </a:rPr>
                <a:t>normalized</a:t>
              </a:r>
              <a:r>
                <a:rPr lang="de-DE" altLang="en-US" sz="1600" dirty="0">
                  <a:solidFill>
                    <a:srgbClr val="000000"/>
                  </a:solidFill>
                </a:rPr>
                <a:t>)</a:t>
              </a:r>
              <a:endParaRPr lang="en-US" altLang="en-US" sz="1600" dirty="0"/>
            </a:p>
          </p:txBody>
        </p:sp>
        <p:sp>
          <p:nvSpPr>
            <p:cNvPr id="20" name="Rectangle 130"/>
            <p:cNvSpPr>
              <a:spLocks noChangeArrowheads="1"/>
            </p:cNvSpPr>
            <p:nvPr/>
          </p:nvSpPr>
          <p:spPr bwMode="auto">
            <a:xfrm rot="16200000">
              <a:off x="23253160" y="13621204"/>
              <a:ext cx="3387006" cy="6799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r>
                <a:rPr lang="de-DE" altLang="en-US" sz="1600">
                  <a:solidFill>
                    <a:srgbClr val="000000"/>
                  </a:solidFill>
                </a:rPr>
                <a:t>Load (normalized)</a:t>
              </a:r>
              <a:endParaRPr lang="en-US" altLang="en-US" sz="1600"/>
            </a:p>
          </p:txBody>
        </p:sp>
        <p:sp>
          <p:nvSpPr>
            <p:cNvPr id="21" name="Rectangle 131"/>
            <p:cNvSpPr>
              <a:spLocks noChangeArrowheads="1"/>
            </p:cNvSpPr>
            <p:nvPr/>
          </p:nvSpPr>
          <p:spPr bwMode="auto">
            <a:xfrm>
              <a:off x="25578766" y="16793369"/>
              <a:ext cx="4336591" cy="6797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r>
                <a:rPr lang="de-DE" altLang="en-US" sz="1600">
                  <a:solidFill>
                    <a:srgbClr val="000000"/>
                  </a:solidFill>
                </a:rPr>
                <a:t>Hours of a year (sorted)</a:t>
              </a:r>
              <a:endParaRPr lang="en-US" altLang="en-US" sz="1600"/>
            </a:p>
          </p:txBody>
        </p:sp>
        <p:sp>
          <p:nvSpPr>
            <p:cNvPr id="22" name="Rectangle 132"/>
            <p:cNvSpPr>
              <a:spLocks noChangeArrowheads="1"/>
            </p:cNvSpPr>
            <p:nvPr/>
          </p:nvSpPr>
          <p:spPr bwMode="auto">
            <a:xfrm>
              <a:off x="21474310" y="16793369"/>
              <a:ext cx="2911620" cy="6797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500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r>
                <a:rPr lang="de-DE" altLang="en-US" sz="1600">
                  <a:solidFill>
                    <a:srgbClr val="000000"/>
                  </a:solidFill>
                </a:rPr>
                <a:t>Hours of a year</a:t>
              </a:r>
              <a:endParaRPr lang="en-US" altLang="en-US" sz="1600"/>
            </a:p>
          </p:txBody>
        </p:sp>
      </p:grpSp>
      <p:sp>
        <p:nvSpPr>
          <p:cNvPr id="47" name="Right Arrow 46"/>
          <p:cNvSpPr/>
          <p:nvPr/>
        </p:nvSpPr>
        <p:spPr bwMode="auto">
          <a:xfrm>
            <a:off x="3995936" y="3110459"/>
            <a:ext cx="253740" cy="1475007"/>
          </a:xfrm>
          <a:prstGeom prst="rightArrow">
            <a:avLst>
              <a:gd name="adj1" fmla="val 56427"/>
              <a:gd name="adj2" fmla="val 100000"/>
            </a:avLst>
          </a:prstGeom>
          <a:solidFill>
            <a:schemeClr val="accent5"/>
          </a:solidFill>
          <a:ln w="9525" cap="flat" cmpd="sng" algn="ctr">
            <a:solidFill>
              <a:schemeClr val="tx1">
                <a:lumMod val="75000"/>
                <a:lumOff val="25000"/>
              </a:schemeClr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/>
          <a:lstStyle/>
          <a:p>
            <a:pPr algn="ctr">
              <a:defRPr/>
            </a:pPr>
            <a:endParaRPr lang="en-US" sz="1600" baseline="-2500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3220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 smtClean="0"/>
              <a:t>ADVANCE Project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2</a:t>
            </a:fld>
            <a:endParaRPr lang="it-IT" dirty="0">
              <a:solidFill>
                <a:srgbClr val="F8F8F8"/>
              </a:solidFill>
            </a:endParaRPr>
          </a:p>
        </p:txBody>
      </p:sp>
      <p:sp>
        <p:nvSpPr>
          <p:cNvPr id="16" name="Content Placeholder 2"/>
          <p:cNvSpPr>
            <a:spLocks noGrp="1"/>
          </p:cNvSpPr>
          <p:nvPr>
            <p:ph sz="quarter" idx="10"/>
          </p:nvPr>
        </p:nvSpPr>
        <p:spPr>
          <a:xfrm>
            <a:off x="611559" y="982568"/>
            <a:ext cx="8405441" cy="5758800"/>
          </a:xfrm>
        </p:spPr>
        <p:txBody>
          <a:bodyPr/>
          <a:lstStyle/>
          <a:p>
            <a:pPr marL="0" indent="0">
              <a:buNone/>
            </a:pPr>
            <a:r>
              <a:rPr lang="de-DE" b="1" dirty="0" err="1" smtClean="0"/>
              <a:t>Improve</a:t>
            </a:r>
            <a:r>
              <a:rPr lang="de-DE" b="1" dirty="0" smtClean="0"/>
              <a:t> Integrated Assessment Models </a:t>
            </a:r>
            <a:r>
              <a:rPr lang="de-DE" b="1" dirty="0" err="1" smtClean="0"/>
              <a:t>for</a:t>
            </a:r>
            <a:r>
              <a:rPr lang="de-DE" b="1" dirty="0" smtClean="0"/>
              <a:t> </a:t>
            </a:r>
            <a:r>
              <a:rPr lang="de-DE" b="1" dirty="0" err="1" smtClean="0"/>
              <a:t>better</a:t>
            </a:r>
            <a:r>
              <a:rPr lang="de-DE" b="1" dirty="0" smtClean="0"/>
              <a:t> </a:t>
            </a:r>
            <a:r>
              <a:rPr lang="de-DE" b="1" dirty="0" err="1" smtClean="0"/>
              <a:t>policy</a:t>
            </a:r>
            <a:r>
              <a:rPr lang="de-DE" b="1" dirty="0" smtClean="0"/>
              <a:t> </a:t>
            </a:r>
            <a:r>
              <a:rPr lang="de-DE" b="1" dirty="0" err="1" smtClean="0"/>
              <a:t>advising</a:t>
            </a:r>
            <a:endParaRPr lang="de-DE" b="1" dirty="0" smtClean="0"/>
          </a:p>
          <a:p>
            <a:r>
              <a:rPr lang="de-DE" dirty="0" smtClean="0"/>
              <a:t>Focus on </a:t>
            </a:r>
          </a:p>
          <a:p>
            <a:pPr lvl="1"/>
            <a:r>
              <a:rPr lang="de-DE" sz="2400" dirty="0" smtClean="0"/>
              <a:t>Demand </a:t>
            </a:r>
            <a:r>
              <a:rPr lang="de-DE" sz="2400" dirty="0" err="1" smtClean="0"/>
              <a:t>side</a:t>
            </a:r>
            <a:endParaRPr lang="de-DE" sz="2400" dirty="0" smtClean="0"/>
          </a:p>
          <a:p>
            <a:pPr lvl="1"/>
            <a:r>
              <a:rPr lang="de-DE" sz="2400" dirty="0" err="1" smtClean="0"/>
              <a:t>Uncertainty</a:t>
            </a:r>
            <a:r>
              <a:rPr lang="de-DE" sz="2400" dirty="0" smtClean="0"/>
              <a:t> </a:t>
            </a:r>
          </a:p>
          <a:p>
            <a:pPr lvl="1"/>
            <a:r>
              <a:rPr lang="de-DE" sz="2400" dirty="0" smtClean="0"/>
              <a:t>Innovation </a:t>
            </a:r>
            <a:r>
              <a:rPr lang="de-DE" sz="2400" dirty="0" err="1" smtClean="0"/>
              <a:t>and</a:t>
            </a:r>
            <a:r>
              <a:rPr lang="de-DE" sz="2400" dirty="0" smtClean="0"/>
              <a:t> </a:t>
            </a:r>
            <a:r>
              <a:rPr lang="de-DE" sz="2400" dirty="0" err="1" smtClean="0"/>
              <a:t>technological</a:t>
            </a:r>
            <a:r>
              <a:rPr lang="de-DE" sz="2400" dirty="0" smtClean="0"/>
              <a:t> </a:t>
            </a:r>
            <a:r>
              <a:rPr lang="de-DE" sz="2400" dirty="0" err="1" smtClean="0"/>
              <a:t>development</a:t>
            </a:r>
            <a:endParaRPr lang="de-DE" sz="2400" dirty="0" smtClean="0"/>
          </a:p>
          <a:p>
            <a:pPr lvl="1"/>
            <a:r>
              <a:rPr lang="de-DE" sz="2400" dirty="0" smtClean="0"/>
              <a:t>Variable </a:t>
            </a:r>
            <a:r>
              <a:rPr lang="de-DE" sz="2400" dirty="0" err="1" smtClean="0"/>
              <a:t>renewable</a:t>
            </a:r>
            <a:r>
              <a:rPr lang="de-DE" sz="2400" dirty="0" smtClean="0"/>
              <a:t> </a:t>
            </a:r>
            <a:r>
              <a:rPr lang="de-DE" sz="2400" dirty="0" err="1" smtClean="0"/>
              <a:t>energies</a:t>
            </a:r>
            <a:endParaRPr lang="de-DE" sz="2400" dirty="0" smtClean="0"/>
          </a:p>
          <a:p>
            <a:pPr lvl="1"/>
            <a:r>
              <a:rPr lang="de-DE" sz="2400" dirty="0" smtClean="0"/>
              <a:t>Land-</a:t>
            </a:r>
            <a:r>
              <a:rPr lang="de-DE" sz="2400" dirty="0" err="1" smtClean="0"/>
              <a:t>Water</a:t>
            </a:r>
            <a:r>
              <a:rPr lang="de-DE" sz="2400" dirty="0" smtClean="0"/>
              <a:t>-</a:t>
            </a:r>
            <a:r>
              <a:rPr lang="de-DE" sz="2400" dirty="0" err="1" smtClean="0"/>
              <a:t>Energy</a:t>
            </a:r>
            <a:r>
              <a:rPr lang="de-DE" sz="2400" dirty="0" smtClean="0"/>
              <a:t> Nexus</a:t>
            </a:r>
          </a:p>
          <a:p>
            <a:pPr lvl="1"/>
            <a:r>
              <a:rPr lang="de-DE" sz="2400" dirty="0" smtClean="0"/>
              <a:t>EU </a:t>
            </a:r>
            <a:r>
              <a:rPr lang="de-DE" sz="2400" dirty="0" err="1" smtClean="0"/>
              <a:t>policies</a:t>
            </a:r>
            <a:endParaRPr lang="de-DE" sz="2400" dirty="0" smtClean="0"/>
          </a:p>
        </p:txBody>
      </p:sp>
    </p:spTree>
    <p:extLst>
      <p:ext uri="{BB962C8B-B14F-4D97-AF65-F5344CB8AC3E}">
        <p14:creationId xmlns:p14="http://schemas.microsoft.com/office/powerpoint/2010/main" val="30674432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39552" y="116632"/>
            <a:ext cx="8424935" cy="720080"/>
          </a:xfrm>
        </p:spPr>
        <p:txBody>
          <a:bodyPr/>
          <a:lstStyle/>
          <a:p>
            <a:r>
              <a:rPr lang="de-DE" sz="2800" dirty="0" err="1"/>
              <a:t>Implementing</a:t>
            </a:r>
            <a:r>
              <a:rPr lang="de-DE" sz="2800" dirty="0"/>
              <a:t> RLDCs in </a:t>
            </a:r>
            <a:r>
              <a:rPr lang="de-DE" sz="2800" dirty="0" smtClean="0"/>
              <a:t>IAMs</a:t>
            </a:r>
            <a:endParaRPr lang="en-US" sz="2800" dirty="0"/>
          </a:p>
        </p:txBody>
      </p:sp>
      <p:grpSp>
        <p:nvGrpSpPr>
          <p:cNvPr id="9" name="Group 159"/>
          <p:cNvGrpSpPr>
            <a:grpSpLocks noChangeAspect="1"/>
          </p:cNvGrpSpPr>
          <p:nvPr/>
        </p:nvGrpSpPr>
        <p:grpSpPr bwMode="auto">
          <a:xfrm>
            <a:off x="550785" y="1824574"/>
            <a:ext cx="6649454" cy="5295158"/>
            <a:chOff x="4145" y="734"/>
            <a:chExt cx="2234" cy="1779"/>
          </a:xfrm>
        </p:grpSpPr>
        <p:sp>
          <p:nvSpPr>
            <p:cNvPr id="10" name="AutoShape 158"/>
            <p:cNvSpPr>
              <a:spLocks noChangeAspect="1" noChangeArrowheads="1" noTextEdit="1"/>
            </p:cNvSpPr>
            <p:nvPr/>
          </p:nvSpPr>
          <p:spPr bwMode="auto">
            <a:xfrm>
              <a:off x="4145" y="734"/>
              <a:ext cx="2234" cy="17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160"/>
            <p:cNvSpPr>
              <a:spLocks noChangeArrowheads="1"/>
            </p:cNvSpPr>
            <p:nvPr/>
          </p:nvSpPr>
          <p:spPr bwMode="auto">
            <a:xfrm>
              <a:off x="4436" y="870"/>
              <a:ext cx="1731" cy="144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161"/>
            <p:cNvSpPr>
              <a:spLocks noChangeArrowheads="1"/>
            </p:cNvSpPr>
            <p:nvPr/>
          </p:nvSpPr>
          <p:spPr bwMode="auto">
            <a:xfrm>
              <a:off x="4436" y="870"/>
              <a:ext cx="1731" cy="1448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162"/>
            <p:cNvSpPr>
              <a:spLocks noChangeShapeType="1"/>
            </p:cNvSpPr>
            <p:nvPr/>
          </p:nvSpPr>
          <p:spPr bwMode="auto">
            <a:xfrm>
              <a:off x="4436" y="870"/>
              <a:ext cx="17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163"/>
            <p:cNvSpPr>
              <a:spLocks noChangeShapeType="1"/>
            </p:cNvSpPr>
            <p:nvPr/>
          </p:nvSpPr>
          <p:spPr bwMode="auto">
            <a:xfrm>
              <a:off x="4436" y="2318"/>
              <a:ext cx="17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164"/>
            <p:cNvSpPr>
              <a:spLocks noChangeShapeType="1"/>
            </p:cNvSpPr>
            <p:nvPr/>
          </p:nvSpPr>
          <p:spPr bwMode="auto">
            <a:xfrm flipV="1">
              <a:off x="6167" y="870"/>
              <a:ext cx="0" cy="14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Line 165"/>
            <p:cNvSpPr>
              <a:spLocks noChangeShapeType="1"/>
            </p:cNvSpPr>
            <p:nvPr/>
          </p:nvSpPr>
          <p:spPr bwMode="auto">
            <a:xfrm flipV="1">
              <a:off x="4436" y="870"/>
              <a:ext cx="0" cy="14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Line 166"/>
            <p:cNvSpPr>
              <a:spLocks noChangeShapeType="1"/>
            </p:cNvSpPr>
            <p:nvPr/>
          </p:nvSpPr>
          <p:spPr bwMode="auto">
            <a:xfrm>
              <a:off x="4436" y="2318"/>
              <a:ext cx="17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Line 167"/>
            <p:cNvSpPr>
              <a:spLocks noChangeShapeType="1"/>
            </p:cNvSpPr>
            <p:nvPr/>
          </p:nvSpPr>
          <p:spPr bwMode="auto">
            <a:xfrm flipV="1">
              <a:off x="4436" y="870"/>
              <a:ext cx="0" cy="14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Line 168"/>
            <p:cNvSpPr>
              <a:spLocks noChangeShapeType="1"/>
            </p:cNvSpPr>
            <p:nvPr/>
          </p:nvSpPr>
          <p:spPr bwMode="auto">
            <a:xfrm>
              <a:off x="4436" y="870"/>
              <a:ext cx="17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Line 169"/>
            <p:cNvSpPr>
              <a:spLocks noChangeShapeType="1"/>
            </p:cNvSpPr>
            <p:nvPr/>
          </p:nvSpPr>
          <p:spPr bwMode="auto">
            <a:xfrm>
              <a:off x="4436" y="2318"/>
              <a:ext cx="17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170"/>
            <p:cNvSpPr>
              <a:spLocks noChangeShapeType="1"/>
            </p:cNvSpPr>
            <p:nvPr/>
          </p:nvSpPr>
          <p:spPr bwMode="auto">
            <a:xfrm flipV="1">
              <a:off x="6167" y="870"/>
              <a:ext cx="0" cy="14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Line 171"/>
            <p:cNvSpPr>
              <a:spLocks noChangeShapeType="1"/>
            </p:cNvSpPr>
            <p:nvPr/>
          </p:nvSpPr>
          <p:spPr bwMode="auto">
            <a:xfrm flipV="1">
              <a:off x="4436" y="870"/>
              <a:ext cx="0" cy="14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73"/>
            <p:cNvSpPr>
              <a:spLocks/>
            </p:cNvSpPr>
            <p:nvPr/>
          </p:nvSpPr>
          <p:spPr bwMode="auto">
            <a:xfrm>
              <a:off x="4436" y="1149"/>
              <a:ext cx="48" cy="678"/>
            </a:xfrm>
            <a:custGeom>
              <a:avLst/>
              <a:gdLst>
                <a:gd name="T0" fmla="*/ 0 w 48"/>
                <a:gd name="T1" fmla="*/ 4 h 678"/>
                <a:gd name="T2" fmla="*/ 0 w 48"/>
                <a:gd name="T3" fmla="*/ 9 h 678"/>
                <a:gd name="T4" fmla="*/ 0 w 48"/>
                <a:gd name="T5" fmla="*/ 13 h 678"/>
                <a:gd name="T6" fmla="*/ 0 w 48"/>
                <a:gd name="T7" fmla="*/ 13 h 678"/>
                <a:gd name="T8" fmla="*/ 4 w 48"/>
                <a:gd name="T9" fmla="*/ 13 h 678"/>
                <a:gd name="T10" fmla="*/ 4 w 48"/>
                <a:gd name="T11" fmla="*/ 17 h 678"/>
                <a:gd name="T12" fmla="*/ 4 w 48"/>
                <a:gd name="T13" fmla="*/ 17 h 678"/>
                <a:gd name="T14" fmla="*/ 4 w 48"/>
                <a:gd name="T15" fmla="*/ 17 h 678"/>
                <a:gd name="T16" fmla="*/ 4 w 48"/>
                <a:gd name="T17" fmla="*/ 21 h 678"/>
                <a:gd name="T18" fmla="*/ 8 w 48"/>
                <a:gd name="T19" fmla="*/ 21 h 678"/>
                <a:gd name="T20" fmla="*/ 8 w 48"/>
                <a:gd name="T21" fmla="*/ 21 h 678"/>
                <a:gd name="T22" fmla="*/ 8 w 48"/>
                <a:gd name="T23" fmla="*/ 21 h 678"/>
                <a:gd name="T24" fmla="*/ 8 w 48"/>
                <a:gd name="T25" fmla="*/ 25 h 678"/>
                <a:gd name="T26" fmla="*/ 8 w 48"/>
                <a:gd name="T27" fmla="*/ 25 h 678"/>
                <a:gd name="T28" fmla="*/ 12 w 48"/>
                <a:gd name="T29" fmla="*/ 25 h 678"/>
                <a:gd name="T30" fmla="*/ 12 w 48"/>
                <a:gd name="T31" fmla="*/ 25 h 678"/>
                <a:gd name="T32" fmla="*/ 12 w 48"/>
                <a:gd name="T33" fmla="*/ 25 h 678"/>
                <a:gd name="T34" fmla="*/ 12 w 48"/>
                <a:gd name="T35" fmla="*/ 25 h 678"/>
                <a:gd name="T36" fmla="*/ 12 w 48"/>
                <a:gd name="T37" fmla="*/ 25 h 678"/>
                <a:gd name="T38" fmla="*/ 16 w 48"/>
                <a:gd name="T39" fmla="*/ 30 h 678"/>
                <a:gd name="T40" fmla="*/ 16 w 48"/>
                <a:gd name="T41" fmla="*/ 30 h 678"/>
                <a:gd name="T42" fmla="*/ 16 w 48"/>
                <a:gd name="T43" fmla="*/ 30 h 678"/>
                <a:gd name="T44" fmla="*/ 16 w 48"/>
                <a:gd name="T45" fmla="*/ 30 h 678"/>
                <a:gd name="T46" fmla="*/ 20 w 48"/>
                <a:gd name="T47" fmla="*/ 30 h 678"/>
                <a:gd name="T48" fmla="*/ 20 w 48"/>
                <a:gd name="T49" fmla="*/ 30 h 678"/>
                <a:gd name="T50" fmla="*/ 20 w 48"/>
                <a:gd name="T51" fmla="*/ 30 h 678"/>
                <a:gd name="T52" fmla="*/ 20 w 48"/>
                <a:gd name="T53" fmla="*/ 30 h 678"/>
                <a:gd name="T54" fmla="*/ 20 w 48"/>
                <a:gd name="T55" fmla="*/ 34 h 678"/>
                <a:gd name="T56" fmla="*/ 24 w 48"/>
                <a:gd name="T57" fmla="*/ 34 h 678"/>
                <a:gd name="T58" fmla="*/ 24 w 48"/>
                <a:gd name="T59" fmla="*/ 34 h 678"/>
                <a:gd name="T60" fmla="*/ 24 w 48"/>
                <a:gd name="T61" fmla="*/ 34 h 678"/>
                <a:gd name="T62" fmla="*/ 24 w 48"/>
                <a:gd name="T63" fmla="*/ 34 h 678"/>
                <a:gd name="T64" fmla="*/ 24 w 48"/>
                <a:gd name="T65" fmla="*/ 34 h 678"/>
                <a:gd name="T66" fmla="*/ 28 w 48"/>
                <a:gd name="T67" fmla="*/ 34 h 678"/>
                <a:gd name="T68" fmla="*/ 28 w 48"/>
                <a:gd name="T69" fmla="*/ 34 h 678"/>
                <a:gd name="T70" fmla="*/ 28 w 48"/>
                <a:gd name="T71" fmla="*/ 34 h 678"/>
                <a:gd name="T72" fmla="*/ 28 w 48"/>
                <a:gd name="T73" fmla="*/ 34 h 678"/>
                <a:gd name="T74" fmla="*/ 28 w 48"/>
                <a:gd name="T75" fmla="*/ 34 h 678"/>
                <a:gd name="T76" fmla="*/ 32 w 48"/>
                <a:gd name="T77" fmla="*/ 34 h 678"/>
                <a:gd name="T78" fmla="*/ 32 w 48"/>
                <a:gd name="T79" fmla="*/ 38 h 678"/>
                <a:gd name="T80" fmla="*/ 32 w 48"/>
                <a:gd name="T81" fmla="*/ 38 h 678"/>
                <a:gd name="T82" fmla="*/ 32 w 48"/>
                <a:gd name="T83" fmla="*/ 38 h 678"/>
                <a:gd name="T84" fmla="*/ 36 w 48"/>
                <a:gd name="T85" fmla="*/ 38 h 678"/>
                <a:gd name="T86" fmla="*/ 36 w 48"/>
                <a:gd name="T87" fmla="*/ 38 h 678"/>
                <a:gd name="T88" fmla="*/ 36 w 48"/>
                <a:gd name="T89" fmla="*/ 38 h 678"/>
                <a:gd name="T90" fmla="*/ 36 w 48"/>
                <a:gd name="T91" fmla="*/ 38 h 678"/>
                <a:gd name="T92" fmla="*/ 36 w 48"/>
                <a:gd name="T93" fmla="*/ 38 h 678"/>
                <a:gd name="T94" fmla="*/ 40 w 48"/>
                <a:gd name="T95" fmla="*/ 38 h 678"/>
                <a:gd name="T96" fmla="*/ 40 w 48"/>
                <a:gd name="T97" fmla="*/ 38 h 678"/>
                <a:gd name="T98" fmla="*/ 40 w 48"/>
                <a:gd name="T99" fmla="*/ 38 h 678"/>
                <a:gd name="T100" fmla="*/ 40 w 48"/>
                <a:gd name="T101" fmla="*/ 38 h 678"/>
                <a:gd name="T102" fmla="*/ 40 w 48"/>
                <a:gd name="T103" fmla="*/ 38 h 678"/>
                <a:gd name="T104" fmla="*/ 44 w 48"/>
                <a:gd name="T105" fmla="*/ 38 h 678"/>
                <a:gd name="T106" fmla="*/ 44 w 48"/>
                <a:gd name="T107" fmla="*/ 38 h 678"/>
                <a:gd name="T108" fmla="*/ 44 w 48"/>
                <a:gd name="T109" fmla="*/ 38 h 678"/>
                <a:gd name="T110" fmla="*/ 44 w 48"/>
                <a:gd name="T111" fmla="*/ 42 h 678"/>
                <a:gd name="T112" fmla="*/ 48 w 48"/>
                <a:gd name="T113" fmla="*/ 42 h 678"/>
                <a:gd name="T114" fmla="*/ 48 w 48"/>
                <a:gd name="T115" fmla="*/ 42 h 678"/>
                <a:gd name="T116" fmla="*/ 48 w 48"/>
                <a:gd name="T117" fmla="*/ 42 h 678"/>
                <a:gd name="T118" fmla="*/ 48 w 48"/>
                <a:gd name="T119" fmla="*/ 42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678">
                  <a:moveTo>
                    <a:pt x="0" y="678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74"/>
            <p:cNvSpPr>
              <a:spLocks/>
            </p:cNvSpPr>
            <p:nvPr/>
          </p:nvSpPr>
          <p:spPr bwMode="auto">
            <a:xfrm>
              <a:off x="4484" y="1191"/>
              <a:ext cx="52" cy="13"/>
            </a:xfrm>
            <a:custGeom>
              <a:avLst/>
              <a:gdLst>
                <a:gd name="T0" fmla="*/ 0 w 52"/>
                <a:gd name="T1" fmla="*/ 0 h 13"/>
                <a:gd name="T2" fmla="*/ 4 w 52"/>
                <a:gd name="T3" fmla="*/ 0 h 13"/>
                <a:gd name="T4" fmla="*/ 4 w 52"/>
                <a:gd name="T5" fmla="*/ 0 h 13"/>
                <a:gd name="T6" fmla="*/ 4 w 52"/>
                <a:gd name="T7" fmla="*/ 0 h 13"/>
                <a:gd name="T8" fmla="*/ 4 w 52"/>
                <a:gd name="T9" fmla="*/ 0 h 13"/>
                <a:gd name="T10" fmla="*/ 4 w 52"/>
                <a:gd name="T11" fmla="*/ 0 h 13"/>
                <a:gd name="T12" fmla="*/ 8 w 52"/>
                <a:gd name="T13" fmla="*/ 0 h 13"/>
                <a:gd name="T14" fmla="*/ 8 w 52"/>
                <a:gd name="T15" fmla="*/ 0 h 13"/>
                <a:gd name="T16" fmla="*/ 8 w 52"/>
                <a:gd name="T17" fmla="*/ 0 h 13"/>
                <a:gd name="T18" fmla="*/ 8 w 52"/>
                <a:gd name="T19" fmla="*/ 0 h 13"/>
                <a:gd name="T20" fmla="*/ 12 w 52"/>
                <a:gd name="T21" fmla="*/ 0 h 13"/>
                <a:gd name="T22" fmla="*/ 12 w 52"/>
                <a:gd name="T23" fmla="*/ 0 h 13"/>
                <a:gd name="T24" fmla="*/ 12 w 52"/>
                <a:gd name="T25" fmla="*/ 0 h 13"/>
                <a:gd name="T26" fmla="*/ 12 w 52"/>
                <a:gd name="T27" fmla="*/ 0 h 13"/>
                <a:gd name="T28" fmla="*/ 12 w 52"/>
                <a:gd name="T29" fmla="*/ 0 h 13"/>
                <a:gd name="T30" fmla="*/ 16 w 52"/>
                <a:gd name="T31" fmla="*/ 0 h 13"/>
                <a:gd name="T32" fmla="*/ 16 w 52"/>
                <a:gd name="T33" fmla="*/ 0 h 13"/>
                <a:gd name="T34" fmla="*/ 16 w 52"/>
                <a:gd name="T35" fmla="*/ 5 h 13"/>
                <a:gd name="T36" fmla="*/ 16 w 52"/>
                <a:gd name="T37" fmla="*/ 5 h 13"/>
                <a:gd name="T38" fmla="*/ 16 w 52"/>
                <a:gd name="T39" fmla="*/ 5 h 13"/>
                <a:gd name="T40" fmla="*/ 20 w 52"/>
                <a:gd name="T41" fmla="*/ 5 h 13"/>
                <a:gd name="T42" fmla="*/ 20 w 52"/>
                <a:gd name="T43" fmla="*/ 5 h 13"/>
                <a:gd name="T44" fmla="*/ 20 w 52"/>
                <a:gd name="T45" fmla="*/ 5 h 13"/>
                <a:gd name="T46" fmla="*/ 20 w 52"/>
                <a:gd name="T47" fmla="*/ 5 h 13"/>
                <a:gd name="T48" fmla="*/ 20 w 52"/>
                <a:gd name="T49" fmla="*/ 5 h 13"/>
                <a:gd name="T50" fmla="*/ 24 w 52"/>
                <a:gd name="T51" fmla="*/ 5 h 13"/>
                <a:gd name="T52" fmla="*/ 24 w 52"/>
                <a:gd name="T53" fmla="*/ 5 h 13"/>
                <a:gd name="T54" fmla="*/ 24 w 52"/>
                <a:gd name="T55" fmla="*/ 5 h 13"/>
                <a:gd name="T56" fmla="*/ 24 w 52"/>
                <a:gd name="T57" fmla="*/ 5 h 13"/>
                <a:gd name="T58" fmla="*/ 28 w 52"/>
                <a:gd name="T59" fmla="*/ 5 h 13"/>
                <a:gd name="T60" fmla="*/ 28 w 52"/>
                <a:gd name="T61" fmla="*/ 5 h 13"/>
                <a:gd name="T62" fmla="*/ 28 w 52"/>
                <a:gd name="T63" fmla="*/ 5 h 13"/>
                <a:gd name="T64" fmla="*/ 28 w 52"/>
                <a:gd name="T65" fmla="*/ 5 h 13"/>
                <a:gd name="T66" fmla="*/ 28 w 52"/>
                <a:gd name="T67" fmla="*/ 5 h 13"/>
                <a:gd name="T68" fmla="*/ 32 w 52"/>
                <a:gd name="T69" fmla="*/ 5 h 13"/>
                <a:gd name="T70" fmla="*/ 32 w 52"/>
                <a:gd name="T71" fmla="*/ 5 h 13"/>
                <a:gd name="T72" fmla="*/ 32 w 52"/>
                <a:gd name="T73" fmla="*/ 5 h 13"/>
                <a:gd name="T74" fmla="*/ 32 w 52"/>
                <a:gd name="T75" fmla="*/ 9 h 13"/>
                <a:gd name="T76" fmla="*/ 32 w 52"/>
                <a:gd name="T77" fmla="*/ 9 h 13"/>
                <a:gd name="T78" fmla="*/ 36 w 52"/>
                <a:gd name="T79" fmla="*/ 9 h 13"/>
                <a:gd name="T80" fmla="*/ 36 w 52"/>
                <a:gd name="T81" fmla="*/ 9 h 13"/>
                <a:gd name="T82" fmla="*/ 36 w 52"/>
                <a:gd name="T83" fmla="*/ 9 h 13"/>
                <a:gd name="T84" fmla="*/ 36 w 52"/>
                <a:gd name="T85" fmla="*/ 9 h 13"/>
                <a:gd name="T86" fmla="*/ 36 w 52"/>
                <a:gd name="T87" fmla="*/ 9 h 13"/>
                <a:gd name="T88" fmla="*/ 40 w 52"/>
                <a:gd name="T89" fmla="*/ 9 h 13"/>
                <a:gd name="T90" fmla="*/ 40 w 52"/>
                <a:gd name="T91" fmla="*/ 9 h 13"/>
                <a:gd name="T92" fmla="*/ 40 w 52"/>
                <a:gd name="T93" fmla="*/ 9 h 13"/>
                <a:gd name="T94" fmla="*/ 40 w 52"/>
                <a:gd name="T95" fmla="*/ 9 h 13"/>
                <a:gd name="T96" fmla="*/ 44 w 52"/>
                <a:gd name="T97" fmla="*/ 9 h 13"/>
                <a:gd name="T98" fmla="*/ 44 w 52"/>
                <a:gd name="T99" fmla="*/ 9 h 13"/>
                <a:gd name="T100" fmla="*/ 44 w 52"/>
                <a:gd name="T101" fmla="*/ 9 h 13"/>
                <a:gd name="T102" fmla="*/ 44 w 52"/>
                <a:gd name="T103" fmla="*/ 9 h 13"/>
                <a:gd name="T104" fmla="*/ 44 w 52"/>
                <a:gd name="T105" fmla="*/ 9 h 13"/>
                <a:gd name="T106" fmla="*/ 48 w 52"/>
                <a:gd name="T107" fmla="*/ 9 h 13"/>
                <a:gd name="T108" fmla="*/ 48 w 52"/>
                <a:gd name="T109" fmla="*/ 9 h 13"/>
                <a:gd name="T110" fmla="*/ 48 w 52"/>
                <a:gd name="T111" fmla="*/ 9 h 13"/>
                <a:gd name="T112" fmla="*/ 48 w 52"/>
                <a:gd name="T113" fmla="*/ 9 h 13"/>
                <a:gd name="T114" fmla="*/ 48 w 52"/>
                <a:gd name="T115" fmla="*/ 9 h 13"/>
                <a:gd name="T116" fmla="*/ 52 w 52"/>
                <a:gd name="T117" fmla="*/ 9 h 13"/>
                <a:gd name="T118" fmla="*/ 52 w 52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75"/>
            <p:cNvSpPr>
              <a:spLocks/>
            </p:cNvSpPr>
            <p:nvPr/>
          </p:nvSpPr>
          <p:spPr bwMode="auto">
            <a:xfrm>
              <a:off x="4536" y="1204"/>
              <a:ext cx="52" cy="9"/>
            </a:xfrm>
            <a:custGeom>
              <a:avLst/>
              <a:gdLst>
                <a:gd name="T0" fmla="*/ 0 w 52"/>
                <a:gd name="T1" fmla="*/ 0 h 9"/>
                <a:gd name="T2" fmla="*/ 0 w 52"/>
                <a:gd name="T3" fmla="*/ 0 h 9"/>
                <a:gd name="T4" fmla="*/ 4 w 52"/>
                <a:gd name="T5" fmla="*/ 0 h 9"/>
                <a:gd name="T6" fmla="*/ 4 w 52"/>
                <a:gd name="T7" fmla="*/ 0 h 9"/>
                <a:gd name="T8" fmla="*/ 4 w 52"/>
                <a:gd name="T9" fmla="*/ 0 h 9"/>
                <a:gd name="T10" fmla="*/ 4 w 52"/>
                <a:gd name="T11" fmla="*/ 0 h 9"/>
                <a:gd name="T12" fmla="*/ 4 w 52"/>
                <a:gd name="T13" fmla="*/ 0 h 9"/>
                <a:gd name="T14" fmla="*/ 8 w 52"/>
                <a:gd name="T15" fmla="*/ 0 h 9"/>
                <a:gd name="T16" fmla="*/ 8 w 52"/>
                <a:gd name="T17" fmla="*/ 0 h 9"/>
                <a:gd name="T18" fmla="*/ 8 w 52"/>
                <a:gd name="T19" fmla="*/ 0 h 9"/>
                <a:gd name="T20" fmla="*/ 8 w 52"/>
                <a:gd name="T21" fmla="*/ 0 h 9"/>
                <a:gd name="T22" fmla="*/ 8 w 52"/>
                <a:gd name="T23" fmla="*/ 0 h 9"/>
                <a:gd name="T24" fmla="*/ 12 w 52"/>
                <a:gd name="T25" fmla="*/ 0 h 9"/>
                <a:gd name="T26" fmla="*/ 12 w 52"/>
                <a:gd name="T27" fmla="*/ 0 h 9"/>
                <a:gd name="T28" fmla="*/ 12 w 52"/>
                <a:gd name="T29" fmla="*/ 0 h 9"/>
                <a:gd name="T30" fmla="*/ 12 w 52"/>
                <a:gd name="T31" fmla="*/ 0 h 9"/>
                <a:gd name="T32" fmla="*/ 12 w 52"/>
                <a:gd name="T33" fmla="*/ 0 h 9"/>
                <a:gd name="T34" fmla="*/ 16 w 52"/>
                <a:gd name="T35" fmla="*/ 0 h 9"/>
                <a:gd name="T36" fmla="*/ 16 w 52"/>
                <a:gd name="T37" fmla="*/ 0 h 9"/>
                <a:gd name="T38" fmla="*/ 16 w 52"/>
                <a:gd name="T39" fmla="*/ 0 h 9"/>
                <a:gd name="T40" fmla="*/ 16 w 52"/>
                <a:gd name="T41" fmla="*/ 0 h 9"/>
                <a:gd name="T42" fmla="*/ 20 w 52"/>
                <a:gd name="T43" fmla="*/ 0 h 9"/>
                <a:gd name="T44" fmla="*/ 20 w 52"/>
                <a:gd name="T45" fmla="*/ 4 h 9"/>
                <a:gd name="T46" fmla="*/ 20 w 52"/>
                <a:gd name="T47" fmla="*/ 4 h 9"/>
                <a:gd name="T48" fmla="*/ 20 w 52"/>
                <a:gd name="T49" fmla="*/ 4 h 9"/>
                <a:gd name="T50" fmla="*/ 20 w 52"/>
                <a:gd name="T51" fmla="*/ 4 h 9"/>
                <a:gd name="T52" fmla="*/ 24 w 52"/>
                <a:gd name="T53" fmla="*/ 4 h 9"/>
                <a:gd name="T54" fmla="*/ 24 w 52"/>
                <a:gd name="T55" fmla="*/ 4 h 9"/>
                <a:gd name="T56" fmla="*/ 24 w 52"/>
                <a:gd name="T57" fmla="*/ 4 h 9"/>
                <a:gd name="T58" fmla="*/ 24 w 52"/>
                <a:gd name="T59" fmla="*/ 4 h 9"/>
                <a:gd name="T60" fmla="*/ 24 w 52"/>
                <a:gd name="T61" fmla="*/ 4 h 9"/>
                <a:gd name="T62" fmla="*/ 28 w 52"/>
                <a:gd name="T63" fmla="*/ 4 h 9"/>
                <a:gd name="T64" fmla="*/ 28 w 52"/>
                <a:gd name="T65" fmla="*/ 4 h 9"/>
                <a:gd name="T66" fmla="*/ 28 w 52"/>
                <a:gd name="T67" fmla="*/ 4 h 9"/>
                <a:gd name="T68" fmla="*/ 28 w 52"/>
                <a:gd name="T69" fmla="*/ 4 h 9"/>
                <a:gd name="T70" fmla="*/ 28 w 52"/>
                <a:gd name="T71" fmla="*/ 4 h 9"/>
                <a:gd name="T72" fmla="*/ 32 w 52"/>
                <a:gd name="T73" fmla="*/ 4 h 9"/>
                <a:gd name="T74" fmla="*/ 32 w 52"/>
                <a:gd name="T75" fmla="*/ 4 h 9"/>
                <a:gd name="T76" fmla="*/ 32 w 52"/>
                <a:gd name="T77" fmla="*/ 4 h 9"/>
                <a:gd name="T78" fmla="*/ 32 w 52"/>
                <a:gd name="T79" fmla="*/ 4 h 9"/>
                <a:gd name="T80" fmla="*/ 36 w 52"/>
                <a:gd name="T81" fmla="*/ 4 h 9"/>
                <a:gd name="T82" fmla="*/ 36 w 52"/>
                <a:gd name="T83" fmla="*/ 4 h 9"/>
                <a:gd name="T84" fmla="*/ 36 w 52"/>
                <a:gd name="T85" fmla="*/ 4 h 9"/>
                <a:gd name="T86" fmla="*/ 36 w 52"/>
                <a:gd name="T87" fmla="*/ 4 h 9"/>
                <a:gd name="T88" fmla="*/ 36 w 52"/>
                <a:gd name="T89" fmla="*/ 4 h 9"/>
                <a:gd name="T90" fmla="*/ 40 w 52"/>
                <a:gd name="T91" fmla="*/ 4 h 9"/>
                <a:gd name="T92" fmla="*/ 40 w 52"/>
                <a:gd name="T93" fmla="*/ 9 h 9"/>
                <a:gd name="T94" fmla="*/ 40 w 52"/>
                <a:gd name="T95" fmla="*/ 9 h 9"/>
                <a:gd name="T96" fmla="*/ 40 w 52"/>
                <a:gd name="T97" fmla="*/ 9 h 9"/>
                <a:gd name="T98" fmla="*/ 40 w 52"/>
                <a:gd name="T99" fmla="*/ 9 h 9"/>
                <a:gd name="T100" fmla="*/ 44 w 52"/>
                <a:gd name="T101" fmla="*/ 9 h 9"/>
                <a:gd name="T102" fmla="*/ 44 w 52"/>
                <a:gd name="T103" fmla="*/ 9 h 9"/>
                <a:gd name="T104" fmla="*/ 44 w 52"/>
                <a:gd name="T105" fmla="*/ 9 h 9"/>
                <a:gd name="T106" fmla="*/ 44 w 52"/>
                <a:gd name="T107" fmla="*/ 9 h 9"/>
                <a:gd name="T108" fmla="*/ 44 w 52"/>
                <a:gd name="T109" fmla="*/ 9 h 9"/>
                <a:gd name="T110" fmla="*/ 48 w 52"/>
                <a:gd name="T111" fmla="*/ 9 h 9"/>
                <a:gd name="T112" fmla="*/ 48 w 52"/>
                <a:gd name="T113" fmla="*/ 9 h 9"/>
                <a:gd name="T114" fmla="*/ 48 w 52"/>
                <a:gd name="T115" fmla="*/ 9 h 9"/>
                <a:gd name="T116" fmla="*/ 48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76"/>
            <p:cNvSpPr>
              <a:spLocks/>
            </p:cNvSpPr>
            <p:nvPr/>
          </p:nvSpPr>
          <p:spPr bwMode="auto">
            <a:xfrm>
              <a:off x="4588" y="1213"/>
              <a:ext cx="48" cy="12"/>
            </a:xfrm>
            <a:custGeom>
              <a:avLst/>
              <a:gdLst>
                <a:gd name="T0" fmla="*/ 0 w 48"/>
                <a:gd name="T1" fmla="*/ 0 h 12"/>
                <a:gd name="T2" fmla="*/ 0 w 48"/>
                <a:gd name="T3" fmla="*/ 0 h 12"/>
                <a:gd name="T4" fmla="*/ 0 w 48"/>
                <a:gd name="T5" fmla="*/ 0 h 12"/>
                <a:gd name="T6" fmla="*/ 0 w 48"/>
                <a:gd name="T7" fmla="*/ 0 h 12"/>
                <a:gd name="T8" fmla="*/ 4 w 48"/>
                <a:gd name="T9" fmla="*/ 0 h 12"/>
                <a:gd name="T10" fmla="*/ 4 w 48"/>
                <a:gd name="T11" fmla="*/ 0 h 12"/>
                <a:gd name="T12" fmla="*/ 4 w 48"/>
                <a:gd name="T13" fmla="*/ 0 h 12"/>
                <a:gd name="T14" fmla="*/ 4 w 48"/>
                <a:gd name="T15" fmla="*/ 4 h 12"/>
                <a:gd name="T16" fmla="*/ 4 w 48"/>
                <a:gd name="T17" fmla="*/ 4 h 12"/>
                <a:gd name="T18" fmla="*/ 8 w 48"/>
                <a:gd name="T19" fmla="*/ 4 h 12"/>
                <a:gd name="T20" fmla="*/ 8 w 48"/>
                <a:gd name="T21" fmla="*/ 4 h 12"/>
                <a:gd name="T22" fmla="*/ 8 w 48"/>
                <a:gd name="T23" fmla="*/ 4 h 12"/>
                <a:gd name="T24" fmla="*/ 8 w 48"/>
                <a:gd name="T25" fmla="*/ 4 h 12"/>
                <a:gd name="T26" fmla="*/ 12 w 48"/>
                <a:gd name="T27" fmla="*/ 4 h 12"/>
                <a:gd name="T28" fmla="*/ 12 w 48"/>
                <a:gd name="T29" fmla="*/ 4 h 12"/>
                <a:gd name="T30" fmla="*/ 12 w 48"/>
                <a:gd name="T31" fmla="*/ 4 h 12"/>
                <a:gd name="T32" fmla="*/ 12 w 48"/>
                <a:gd name="T33" fmla="*/ 4 h 12"/>
                <a:gd name="T34" fmla="*/ 12 w 48"/>
                <a:gd name="T35" fmla="*/ 4 h 12"/>
                <a:gd name="T36" fmla="*/ 16 w 48"/>
                <a:gd name="T37" fmla="*/ 4 h 12"/>
                <a:gd name="T38" fmla="*/ 16 w 48"/>
                <a:gd name="T39" fmla="*/ 4 h 12"/>
                <a:gd name="T40" fmla="*/ 16 w 48"/>
                <a:gd name="T41" fmla="*/ 4 h 12"/>
                <a:gd name="T42" fmla="*/ 16 w 48"/>
                <a:gd name="T43" fmla="*/ 4 h 12"/>
                <a:gd name="T44" fmla="*/ 16 w 48"/>
                <a:gd name="T45" fmla="*/ 4 h 12"/>
                <a:gd name="T46" fmla="*/ 20 w 48"/>
                <a:gd name="T47" fmla="*/ 4 h 12"/>
                <a:gd name="T48" fmla="*/ 20 w 48"/>
                <a:gd name="T49" fmla="*/ 4 h 12"/>
                <a:gd name="T50" fmla="*/ 20 w 48"/>
                <a:gd name="T51" fmla="*/ 4 h 12"/>
                <a:gd name="T52" fmla="*/ 20 w 48"/>
                <a:gd name="T53" fmla="*/ 4 h 12"/>
                <a:gd name="T54" fmla="*/ 24 w 48"/>
                <a:gd name="T55" fmla="*/ 4 h 12"/>
                <a:gd name="T56" fmla="*/ 24 w 48"/>
                <a:gd name="T57" fmla="*/ 4 h 12"/>
                <a:gd name="T58" fmla="*/ 24 w 48"/>
                <a:gd name="T59" fmla="*/ 4 h 12"/>
                <a:gd name="T60" fmla="*/ 24 w 48"/>
                <a:gd name="T61" fmla="*/ 8 h 12"/>
                <a:gd name="T62" fmla="*/ 24 w 48"/>
                <a:gd name="T63" fmla="*/ 8 h 12"/>
                <a:gd name="T64" fmla="*/ 28 w 48"/>
                <a:gd name="T65" fmla="*/ 8 h 12"/>
                <a:gd name="T66" fmla="*/ 28 w 48"/>
                <a:gd name="T67" fmla="*/ 8 h 12"/>
                <a:gd name="T68" fmla="*/ 28 w 48"/>
                <a:gd name="T69" fmla="*/ 8 h 12"/>
                <a:gd name="T70" fmla="*/ 28 w 48"/>
                <a:gd name="T71" fmla="*/ 8 h 12"/>
                <a:gd name="T72" fmla="*/ 28 w 48"/>
                <a:gd name="T73" fmla="*/ 8 h 12"/>
                <a:gd name="T74" fmla="*/ 32 w 48"/>
                <a:gd name="T75" fmla="*/ 8 h 12"/>
                <a:gd name="T76" fmla="*/ 32 w 48"/>
                <a:gd name="T77" fmla="*/ 8 h 12"/>
                <a:gd name="T78" fmla="*/ 32 w 48"/>
                <a:gd name="T79" fmla="*/ 8 h 12"/>
                <a:gd name="T80" fmla="*/ 32 w 48"/>
                <a:gd name="T81" fmla="*/ 8 h 12"/>
                <a:gd name="T82" fmla="*/ 32 w 48"/>
                <a:gd name="T83" fmla="*/ 8 h 12"/>
                <a:gd name="T84" fmla="*/ 36 w 48"/>
                <a:gd name="T85" fmla="*/ 8 h 12"/>
                <a:gd name="T86" fmla="*/ 36 w 48"/>
                <a:gd name="T87" fmla="*/ 8 h 12"/>
                <a:gd name="T88" fmla="*/ 36 w 48"/>
                <a:gd name="T89" fmla="*/ 8 h 12"/>
                <a:gd name="T90" fmla="*/ 36 w 48"/>
                <a:gd name="T91" fmla="*/ 8 h 12"/>
                <a:gd name="T92" fmla="*/ 40 w 48"/>
                <a:gd name="T93" fmla="*/ 8 h 12"/>
                <a:gd name="T94" fmla="*/ 40 w 48"/>
                <a:gd name="T95" fmla="*/ 8 h 12"/>
                <a:gd name="T96" fmla="*/ 40 w 48"/>
                <a:gd name="T97" fmla="*/ 8 h 12"/>
                <a:gd name="T98" fmla="*/ 40 w 48"/>
                <a:gd name="T99" fmla="*/ 8 h 12"/>
                <a:gd name="T100" fmla="*/ 40 w 48"/>
                <a:gd name="T101" fmla="*/ 8 h 12"/>
                <a:gd name="T102" fmla="*/ 44 w 48"/>
                <a:gd name="T103" fmla="*/ 8 h 12"/>
                <a:gd name="T104" fmla="*/ 44 w 48"/>
                <a:gd name="T105" fmla="*/ 12 h 12"/>
                <a:gd name="T106" fmla="*/ 44 w 48"/>
                <a:gd name="T107" fmla="*/ 12 h 12"/>
                <a:gd name="T108" fmla="*/ 44 w 48"/>
                <a:gd name="T109" fmla="*/ 12 h 12"/>
                <a:gd name="T110" fmla="*/ 44 w 48"/>
                <a:gd name="T111" fmla="*/ 12 h 12"/>
                <a:gd name="T112" fmla="*/ 48 w 48"/>
                <a:gd name="T113" fmla="*/ 12 h 12"/>
                <a:gd name="T114" fmla="*/ 48 w 48"/>
                <a:gd name="T115" fmla="*/ 12 h 12"/>
                <a:gd name="T116" fmla="*/ 48 w 48"/>
                <a:gd name="T117" fmla="*/ 12 h 12"/>
                <a:gd name="T118" fmla="*/ 48 w 48"/>
                <a:gd name="T1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77"/>
            <p:cNvSpPr>
              <a:spLocks/>
            </p:cNvSpPr>
            <p:nvPr/>
          </p:nvSpPr>
          <p:spPr bwMode="auto">
            <a:xfrm>
              <a:off x="4636" y="1225"/>
              <a:ext cx="52" cy="9"/>
            </a:xfrm>
            <a:custGeom>
              <a:avLst/>
              <a:gdLst>
                <a:gd name="T0" fmla="*/ 4 w 52"/>
                <a:gd name="T1" fmla="*/ 0 h 9"/>
                <a:gd name="T2" fmla="*/ 4 w 52"/>
                <a:gd name="T3" fmla="*/ 0 h 9"/>
                <a:gd name="T4" fmla="*/ 4 w 52"/>
                <a:gd name="T5" fmla="*/ 0 h 9"/>
                <a:gd name="T6" fmla="*/ 4 w 52"/>
                <a:gd name="T7" fmla="*/ 0 h 9"/>
                <a:gd name="T8" fmla="*/ 4 w 52"/>
                <a:gd name="T9" fmla="*/ 0 h 9"/>
                <a:gd name="T10" fmla="*/ 8 w 52"/>
                <a:gd name="T11" fmla="*/ 0 h 9"/>
                <a:gd name="T12" fmla="*/ 8 w 52"/>
                <a:gd name="T13" fmla="*/ 0 h 9"/>
                <a:gd name="T14" fmla="*/ 8 w 52"/>
                <a:gd name="T15" fmla="*/ 0 h 9"/>
                <a:gd name="T16" fmla="*/ 8 w 52"/>
                <a:gd name="T17" fmla="*/ 0 h 9"/>
                <a:gd name="T18" fmla="*/ 8 w 52"/>
                <a:gd name="T19" fmla="*/ 0 h 9"/>
                <a:gd name="T20" fmla="*/ 12 w 52"/>
                <a:gd name="T21" fmla="*/ 0 h 9"/>
                <a:gd name="T22" fmla="*/ 12 w 52"/>
                <a:gd name="T23" fmla="*/ 0 h 9"/>
                <a:gd name="T24" fmla="*/ 12 w 52"/>
                <a:gd name="T25" fmla="*/ 0 h 9"/>
                <a:gd name="T26" fmla="*/ 12 w 52"/>
                <a:gd name="T27" fmla="*/ 0 h 9"/>
                <a:gd name="T28" fmla="*/ 12 w 52"/>
                <a:gd name="T29" fmla="*/ 0 h 9"/>
                <a:gd name="T30" fmla="*/ 16 w 52"/>
                <a:gd name="T31" fmla="*/ 0 h 9"/>
                <a:gd name="T32" fmla="*/ 16 w 52"/>
                <a:gd name="T33" fmla="*/ 0 h 9"/>
                <a:gd name="T34" fmla="*/ 16 w 52"/>
                <a:gd name="T35" fmla="*/ 0 h 9"/>
                <a:gd name="T36" fmla="*/ 16 w 52"/>
                <a:gd name="T37" fmla="*/ 0 h 9"/>
                <a:gd name="T38" fmla="*/ 20 w 52"/>
                <a:gd name="T39" fmla="*/ 5 h 9"/>
                <a:gd name="T40" fmla="*/ 20 w 52"/>
                <a:gd name="T41" fmla="*/ 5 h 9"/>
                <a:gd name="T42" fmla="*/ 20 w 52"/>
                <a:gd name="T43" fmla="*/ 5 h 9"/>
                <a:gd name="T44" fmla="*/ 20 w 52"/>
                <a:gd name="T45" fmla="*/ 5 h 9"/>
                <a:gd name="T46" fmla="*/ 20 w 52"/>
                <a:gd name="T47" fmla="*/ 5 h 9"/>
                <a:gd name="T48" fmla="*/ 24 w 52"/>
                <a:gd name="T49" fmla="*/ 5 h 9"/>
                <a:gd name="T50" fmla="*/ 24 w 52"/>
                <a:gd name="T51" fmla="*/ 5 h 9"/>
                <a:gd name="T52" fmla="*/ 24 w 52"/>
                <a:gd name="T53" fmla="*/ 5 h 9"/>
                <a:gd name="T54" fmla="*/ 24 w 52"/>
                <a:gd name="T55" fmla="*/ 5 h 9"/>
                <a:gd name="T56" fmla="*/ 24 w 52"/>
                <a:gd name="T57" fmla="*/ 5 h 9"/>
                <a:gd name="T58" fmla="*/ 28 w 52"/>
                <a:gd name="T59" fmla="*/ 5 h 9"/>
                <a:gd name="T60" fmla="*/ 28 w 52"/>
                <a:gd name="T61" fmla="*/ 5 h 9"/>
                <a:gd name="T62" fmla="*/ 28 w 52"/>
                <a:gd name="T63" fmla="*/ 5 h 9"/>
                <a:gd name="T64" fmla="*/ 28 w 52"/>
                <a:gd name="T65" fmla="*/ 5 h 9"/>
                <a:gd name="T66" fmla="*/ 28 w 52"/>
                <a:gd name="T67" fmla="*/ 5 h 9"/>
                <a:gd name="T68" fmla="*/ 32 w 52"/>
                <a:gd name="T69" fmla="*/ 5 h 9"/>
                <a:gd name="T70" fmla="*/ 32 w 52"/>
                <a:gd name="T71" fmla="*/ 5 h 9"/>
                <a:gd name="T72" fmla="*/ 32 w 52"/>
                <a:gd name="T73" fmla="*/ 5 h 9"/>
                <a:gd name="T74" fmla="*/ 32 w 52"/>
                <a:gd name="T75" fmla="*/ 5 h 9"/>
                <a:gd name="T76" fmla="*/ 36 w 52"/>
                <a:gd name="T77" fmla="*/ 5 h 9"/>
                <a:gd name="T78" fmla="*/ 36 w 52"/>
                <a:gd name="T79" fmla="*/ 5 h 9"/>
                <a:gd name="T80" fmla="*/ 36 w 52"/>
                <a:gd name="T81" fmla="*/ 9 h 9"/>
                <a:gd name="T82" fmla="*/ 36 w 52"/>
                <a:gd name="T83" fmla="*/ 9 h 9"/>
                <a:gd name="T84" fmla="*/ 36 w 52"/>
                <a:gd name="T85" fmla="*/ 9 h 9"/>
                <a:gd name="T86" fmla="*/ 40 w 52"/>
                <a:gd name="T87" fmla="*/ 9 h 9"/>
                <a:gd name="T88" fmla="*/ 40 w 52"/>
                <a:gd name="T89" fmla="*/ 9 h 9"/>
                <a:gd name="T90" fmla="*/ 40 w 52"/>
                <a:gd name="T91" fmla="*/ 9 h 9"/>
                <a:gd name="T92" fmla="*/ 40 w 52"/>
                <a:gd name="T93" fmla="*/ 9 h 9"/>
                <a:gd name="T94" fmla="*/ 40 w 52"/>
                <a:gd name="T95" fmla="*/ 9 h 9"/>
                <a:gd name="T96" fmla="*/ 44 w 52"/>
                <a:gd name="T97" fmla="*/ 9 h 9"/>
                <a:gd name="T98" fmla="*/ 44 w 52"/>
                <a:gd name="T99" fmla="*/ 9 h 9"/>
                <a:gd name="T100" fmla="*/ 44 w 52"/>
                <a:gd name="T101" fmla="*/ 9 h 9"/>
                <a:gd name="T102" fmla="*/ 44 w 52"/>
                <a:gd name="T103" fmla="*/ 9 h 9"/>
                <a:gd name="T104" fmla="*/ 44 w 52"/>
                <a:gd name="T105" fmla="*/ 9 h 9"/>
                <a:gd name="T106" fmla="*/ 48 w 52"/>
                <a:gd name="T107" fmla="*/ 9 h 9"/>
                <a:gd name="T108" fmla="*/ 48 w 52"/>
                <a:gd name="T109" fmla="*/ 9 h 9"/>
                <a:gd name="T110" fmla="*/ 48 w 52"/>
                <a:gd name="T111" fmla="*/ 9 h 9"/>
                <a:gd name="T112" fmla="*/ 48 w 52"/>
                <a:gd name="T113" fmla="*/ 9 h 9"/>
                <a:gd name="T114" fmla="*/ 52 w 52"/>
                <a:gd name="T115" fmla="*/ 9 h 9"/>
                <a:gd name="T116" fmla="*/ 52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78"/>
            <p:cNvSpPr>
              <a:spLocks/>
            </p:cNvSpPr>
            <p:nvPr/>
          </p:nvSpPr>
          <p:spPr bwMode="auto">
            <a:xfrm>
              <a:off x="4688" y="1234"/>
              <a:ext cx="51" cy="12"/>
            </a:xfrm>
            <a:custGeom>
              <a:avLst/>
              <a:gdLst>
                <a:gd name="T0" fmla="*/ 0 w 51"/>
                <a:gd name="T1" fmla="*/ 0 h 12"/>
                <a:gd name="T2" fmla="*/ 0 w 51"/>
                <a:gd name="T3" fmla="*/ 0 h 12"/>
                <a:gd name="T4" fmla="*/ 4 w 51"/>
                <a:gd name="T5" fmla="*/ 0 h 12"/>
                <a:gd name="T6" fmla="*/ 4 w 51"/>
                <a:gd name="T7" fmla="*/ 0 h 12"/>
                <a:gd name="T8" fmla="*/ 4 w 51"/>
                <a:gd name="T9" fmla="*/ 0 h 12"/>
                <a:gd name="T10" fmla="*/ 4 w 51"/>
                <a:gd name="T11" fmla="*/ 4 h 12"/>
                <a:gd name="T12" fmla="*/ 4 w 51"/>
                <a:gd name="T13" fmla="*/ 4 h 12"/>
                <a:gd name="T14" fmla="*/ 7 w 51"/>
                <a:gd name="T15" fmla="*/ 4 h 12"/>
                <a:gd name="T16" fmla="*/ 7 w 51"/>
                <a:gd name="T17" fmla="*/ 4 h 12"/>
                <a:gd name="T18" fmla="*/ 7 w 51"/>
                <a:gd name="T19" fmla="*/ 4 h 12"/>
                <a:gd name="T20" fmla="*/ 7 w 51"/>
                <a:gd name="T21" fmla="*/ 4 h 12"/>
                <a:gd name="T22" fmla="*/ 11 w 51"/>
                <a:gd name="T23" fmla="*/ 4 h 12"/>
                <a:gd name="T24" fmla="*/ 11 w 51"/>
                <a:gd name="T25" fmla="*/ 4 h 12"/>
                <a:gd name="T26" fmla="*/ 11 w 51"/>
                <a:gd name="T27" fmla="*/ 4 h 12"/>
                <a:gd name="T28" fmla="*/ 11 w 51"/>
                <a:gd name="T29" fmla="*/ 4 h 12"/>
                <a:gd name="T30" fmla="*/ 11 w 51"/>
                <a:gd name="T31" fmla="*/ 4 h 12"/>
                <a:gd name="T32" fmla="*/ 15 w 51"/>
                <a:gd name="T33" fmla="*/ 4 h 12"/>
                <a:gd name="T34" fmla="*/ 15 w 51"/>
                <a:gd name="T35" fmla="*/ 4 h 12"/>
                <a:gd name="T36" fmla="*/ 15 w 51"/>
                <a:gd name="T37" fmla="*/ 4 h 12"/>
                <a:gd name="T38" fmla="*/ 15 w 51"/>
                <a:gd name="T39" fmla="*/ 4 h 12"/>
                <a:gd name="T40" fmla="*/ 15 w 51"/>
                <a:gd name="T41" fmla="*/ 4 h 12"/>
                <a:gd name="T42" fmla="*/ 19 w 51"/>
                <a:gd name="T43" fmla="*/ 4 h 12"/>
                <a:gd name="T44" fmla="*/ 19 w 51"/>
                <a:gd name="T45" fmla="*/ 4 h 12"/>
                <a:gd name="T46" fmla="*/ 19 w 51"/>
                <a:gd name="T47" fmla="*/ 4 h 12"/>
                <a:gd name="T48" fmla="*/ 19 w 51"/>
                <a:gd name="T49" fmla="*/ 4 h 12"/>
                <a:gd name="T50" fmla="*/ 19 w 51"/>
                <a:gd name="T51" fmla="*/ 4 h 12"/>
                <a:gd name="T52" fmla="*/ 23 w 51"/>
                <a:gd name="T53" fmla="*/ 4 h 12"/>
                <a:gd name="T54" fmla="*/ 23 w 51"/>
                <a:gd name="T55" fmla="*/ 4 h 12"/>
                <a:gd name="T56" fmla="*/ 23 w 51"/>
                <a:gd name="T57" fmla="*/ 4 h 12"/>
                <a:gd name="T58" fmla="*/ 23 w 51"/>
                <a:gd name="T59" fmla="*/ 4 h 12"/>
                <a:gd name="T60" fmla="*/ 27 w 51"/>
                <a:gd name="T61" fmla="*/ 4 h 12"/>
                <a:gd name="T62" fmla="*/ 27 w 51"/>
                <a:gd name="T63" fmla="*/ 4 h 12"/>
                <a:gd name="T64" fmla="*/ 27 w 51"/>
                <a:gd name="T65" fmla="*/ 8 h 12"/>
                <a:gd name="T66" fmla="*/ 27 w 51"/>
                <a:gd name="T67" fmla="*/ 8 h 12"/>
                <a:gd name="T68" fmla="*/ 27 w 51"/>
                <a:gd name="T69" fmla="*/ 8 h 12"/>
                <a:gd name="T70" fmla="*/ 31 w 51"/>
                <a:gd name="T71" fmla="*/ 8 h 12"/>
                <a:gd name="T72" fmla="*/ 31 w 51"/>
                <a:gd name="T73" fmla="*/ 8 h 12"/>
                <a:gd name="T74" fmla="*/ 31 w 51"/>
                <a:gd name="T75" fmla="*/ 8 h 12"/>
                <a:gd name="T76" fmla="*/ 31 w 51"/>
                <a:gd name="T77" fmla="*/ 8 h 12"/>
                <a:gd name="T78" fmla="*/ 31 w 51"/>
                <a:gd name="T79" fmla="*/ 8 h 12"/>
                <a:gd name="T80" fmla="*/ 35 w 51"/>
                <a:gd name="T81" fmla="*/ 8 h 12"/>
                <a:gd name="T82" fmla="*/ 35 w 51"/>
                <a:gd name="T83" fmla="*/ 8 h 12"/>
                <a:gd name="T84" fmla="*/ 35 w 51"/>
                <a:gd name="T85" fmla="*/ 8 h 12"/>
                <a:gd name="T86" fmla="*/ 35 w 51"/>
                <a:gd name="T87" fmla="*/ 8 h 12"/>
                <a:gd name="T88" fmla="*/ 39 w 51"/>
                <a:gd name="T89" fmla="*/ 8 h 12"/>
                <a:gd name="T90" fmla="*/ 39 w 51"/>
                <a:gd name="T91" fmla="*/ 8 h 12"/>
                <a:gd name="T92" fmla="*/ 39 w 51"/>
                <a:gd name="T93" fmla="*/ 8 h 12"/>
                <a:gd name="T94" fmla="*/ 39 w 51"/>
                <a:gd name="T95" fmla="*/ 8 h 12"/>
                <a:gd name="T96" fmla="*/ 39 w 51"/>
                <a:gd name="T97" fmla="*/ 8 h 12"/>
                <a:gd name="T98" fmla="*/ 43 w 51"/>
                <a:gd name="T99" fmla="*/ 8 h 12"/>
                <a:gd name="T100" fmla="*/ 43 w 51"/>
                <a:gd name="T101" fmla="*/ 8 h 12"/>
                <a:gd name="T102" fmla="*/ 43 w 51"/>
                <a:gd name="T103" fmla="*/ 8 h 12"/>
                <a:gd name="T104" fmla="*/ 43 w 51"/>
                <a:gd name="T105" fmla="*/ 8 h 12"/>
                <a:gd name="T106" fmla="*/ 43 w 51"/>
                <a:gd name="T107" fmla="*/ 8 h 12"/>
                <a:gd name="T108" fmla="*/ 47 w 51"/>
                <a:gd name="T109" fmla="*/ 8 h 12"/>
                <a:gd name="T110" fmla="*/ 47 w 51"/>
                <a:gd name="T111" fmla="*/ 8 h 12"/>
                <a:gd name="T112" fmla="*/ 47 w 51"/>
                <a:gd name="T113" fmla="*/ 8 h 12"/>
                <a:gd name="T114" fmla="*/ 47 w 51"/>
                <a:gd name="T115" fmla="*/ 8 h 12"/>
                <a:gd name="T116" fmla="*/ 47 w 51"/>
                <a:gd name="T117" fmla="*/ 12 h 12"/>
                <a:gd name="T118" fmla="*/ 51 w 51"/>
                <a:gd name="T1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79"/>
            <p:cNvSpPr>
              <a:spLocks/>
            </p:cNvSpPr>
            <p:nvPr/>
          </p:nvSpPr>
          <p:spPr bwMode="auto">
            <a:xfrm>
              <a:off x="4739" y="1246"/>
              <a:ext cx="48" cy="9"/>
            </a:xfrm>
            <a:custGeom>
              <a:avLst/>
              <a:gdLst>
                <a:gd name="T0" fmla="*/ 0 w 48"/>
                <a:gd name="T1" fmla="*/ 0 h 9"/>
                <a:gd name="T2" fmla="*/ 0 w 48"/>
                <a:gd name="T3" fmla="*/ 0 h 9"/>
                <a:gd name="T4" fmla="*/ 0 w 48"/>
                <a:gd name="T5" fmla="*/ 0 h 9"/>
                <a:gd name="T6" fmla="*/ 4 w 48"/>
                <a:gd name="T7" fmla="*/ 0 h 9"/>
                <a:gd name="T8" fmla="*/ 4 w 48"/>
                <a:gd name="T9" fmla="*/ 0 h 9"/>
                <a:gd name="T10" fmla="*/ 4 w 48"/>
                <a:gd name="T11" fmla="*/ 0 h 9"/>
                <a:gd name="T12" fmla="*/ 4 w 48"/>
                <a:gd name="T13" fmla="*/ 0 h 9"/>
                <a:gd name="T14" fmla="*/ 4 w 48"/>
                <a:gd name="T15" fmla="*/ 0 h 9"/>
                <a:gd name="T16" fmla="*/ 8 w 48"/>
                <a:gd name="T17" fmla="*/ 0 h 9"/>
                <a:gd name="T18" fmla="*/ 8 w 48"/>
                <a:gd name="T19" fmla="*/ 0 h 9"/>
                <a:gd name="T20" fmla="*/ 8 w 48"/>
                <a:gd name="T21" fmla="*/ 0 h 9"/>
                <a:gd name="T22" fmla="*/ 8 w 48"/>
                <a:gd name="T23" fmla="*/ 0 h 9"/>
                <a:gd name="T24" fmla="*/ 8 w 48"/>
                <a:gd name="T25" fmla="*/ 0 h 9"/>
                <a:gd name="T26" fmla="*/ 12 w 48"/>
                <a:gd name="T27" fmla="*/ 0 h 9"/>
                <a:gd name="T28" fmla="*/ 12 w 48"/>
                <a:gd name="T29" fmla="*/ 0 h 9"/>
                <a:gd name="T30" fmla="*/ 12 w 48"/>
                <a:gd name="T31" fmla="*/ 0 h 9"/>
                <a:gd name="T32" fmla="*/ 12 w 48"/>
                <a:gd name="T33" fmla="*/ 0 h 9"/>
                <a:gd name="T34" fmla="*/ 16 w 48"/>
                <a:gd name="T35" fmla="*/ 0 h 9"/>
                <a:gd name="T36" fmla="*/ 16 w 48"/>
                <a:gd name="T37" fmla="*/ 0 h 9"/>
                <a:gd name="T38" fmla="*/ 16 w 48"/>
                <a:gd name="T39" fmla="*/ 0 h 9"/>
                <a:gd name="T40" fmla="*/ 16 w 48"/>
                <a:gd name="T41" fmla="*/ 0 h 9"/>
                <a:gd name="T42" fmla="*/ 16 w 48"/>
                <a:gd name="T43" fmla="*/ 0 h 9"/>
                <a:gd name="T44" fmla="*/ 20 w 48"/>
                <a:gd name="T45" fmla="*/ 0 h 9"/>
                <a:gd name="T46" fmla="*/ 20 w 48"/>
                <a:gd name="T47" fmla="*/ 0 h 9"/>
                <a:gd name="T48" fmla="*/ 20 w 48"/>
                <a:gd name="T49" fmla="*/ 0 h 9"/>
                <a:gd name="T50" fmla="*/ 20 w 48"/>
                <a:gd name="T51" fmla="*/ 0 h 9"/>
                <a:gd name="T52" fmla="*/ 20 w 48"/>
                <a:gd name="T53" fmla="*/ 5 h 9"/>
                <a:gd name="T54" fmla="*/ 24 w 48"/>
                <a:gd name="T55" fmla="*/ 5 h 9"/>
                <a:gd name="T56" fmla="*/ 24 w 48"/>
                <a:gd name="T57" fmla="*/ 5 h 9"/>
                <a:gd name="T58" fmla="*/ 24 w 48"/>
                <a:gd name="T59" fmla="*/ 5 h 9"/>
                <a:gd name="T60" fmla="*/ 24 w 48"/>
                <a:gd name="T61" fmla="*/ 5 h 9"/>
                <a:gd name="T62" fmla="*/ 24 w 48"/>
                <a:gd name="T63" fmla="*/ 5 h 9"/>
                <a:gd name="T64" fmla="*/ 28 w 48"/>
                <a:gd name="T65" fmla="*/ 5 h 9"/>
                <a:gd name="T66" fmla="*/ 28 w 48"/>
                <a:gd name="T67" fmla="*/ 5 h 9"/>
                <a:gd name="T68" fmla="*/ 28 w 48"/>
                <a:gd name="T69" fmla="*/ 5 h 9"/>
                <a:gd name="T70" fmla="*/ 28 w 48"/>
                <a:gd name="T71" fmla="*/ 5 h 9"/>
                <a:gd name="T72" fmla="*/ 32 w 48"/>
                <a:gd name="T73" fmla="*/ 5 h 9"/>
                <a:gd name="T74" fmla="*/ 32 w 48"/>
                <a:gd name="T75" fmla="*/ 5 h 9"/>
                <a:gd name="T76" fmla="*/ 32 w 48"/>
                <a:gd name="T77" fmla="*/ 5 h 9"/>
                <a:gd name="T78" fmla="*/ 32 w 48"/>
                <a:gd name="T79" fmla="*/ 5 h 9"/>
                <a:gd name="T80" fmla="*/ 32 w 48"/>
                <a:gd name="T81" fmla="*/ 5 h 9"/>
                <a:gd name="T82" fmla="*/ 36 w 48"/>
                <a:gd name="T83" fmla="*/ 5 h 9"/>
                <a:gd name="T84" fmla="*/ 36 w 48"/>
                <a:gd name="T85" fmla="*/ 5 h 9"/>
                <a:gd name="T86" fmla="*/ 36 w 48"/>
                <a:gd name="T87" fmla="*/ 5 h 9"/>
                <a:gd name="T88" fmla="*/ 36 w 48"/>
                <a:gd name="T89" fmla="*/ 5 h 9"/>
                <a:gd name="T90" fmla="*/ 36 w 48"/>
                <a:gd name="T91" fmla="*/ 5 h 9"/>
                <a:gd name="T92" fmla="*/ 40 w 48"/>
                <a:gd name="T93" fmla="*/ 5 h 9"/>
                <a:gd name="T94" fmla="*/ 40 w 48"/>
                <a:gd name="T95" fmla="*/ 5 h 9"/>
                <a:gd name="T96" fmla="*/ 40 w 48"/>
                <a:gd name="T97" fmla="*/ 5 h 9"/>
                <a:gd name="T98" fmla="*/ 40 w 48"/>
                <a:gd name="T99" fmla="*/ 5 h 9"/>
                <a:gd name="T100" fmla="*/ 40 w 48"/>
                <a:gd name="T101" fmla="*/ 5 h 9"/>
                <a:gd name="T102" fmla="*/ 44 w 48"/>
                <a:gd name="T103" fmla="*/ 5 h 9"/>
                <a:gd name="T104" fmla="*/ 44 w 48"/>
                <a:gd name="T105" fmla="*/ 5 h 9"/>
                <a:gd name="T106" fmla="*/ 44 w 48"/>
                <a:gd name="T107" fmla="*/ 5 h 9"/>
                <a:gd name="T108" fmla="*/ 44 w 48"/>
                <a:gd name="T109" fmla="*/ 5 h 9"/>
                <a:gd name="T110" fmla="*/ 48 w 48"/>
                <a:gd name="T111" fmla="*/ 5 h 9"/>
                <a:gd name="T112" fmla="*/ 48 w 48"/>
                <a:gd name="T113" fmla="*/ 5 h 9"/>
                <a:gd name="T114" fmla="*/ 48 w 48"/>
                <a:gd name="T115" fmla="*/ 5 h 9"/>
                <a:gd name="T116" fmla="*/ 48 w 48"/>
                <a:gd name="T117" fmla="*/ 9 h 9"/>
                <a:gd name="T118" fmla="*/ 48 w 48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80"/>
            <p:cNvSpPr>
              <a:spLocks/>
            </p:cNvSpPr>
            <p:nvPr/>
          </p:nvSpPr>
          <p:spPr bwMode="auto">
            <a:xfrm>
              <a:off x="4787" y="1255"/>
              <a:ext cx="52" cy="4"/>
            </a:xfrm>
            <a:custGeom>
              <a:avLst/>
              <a:gdLst>
                <a:gd name="T0" fmla="*/ 4 w 52"/>
                <a:gd name="T1" fmla="*/ 0 h 4"/>
                <a:gd name="T2" fmla="*/ 4 w 52"/>
                <a:gd name="T3" fmla="*/ 0 h 4"/>
                <a:gd name="T4" fmla="*/ 4 w 52"/>
                <a:gd name="T5" fmla="*/ 0 h 4"/>
                <a:gd name="T6" fmla="*/ 4 w 52"/>
                <a:gd name="T7" fmla="*/ 0 h 4"/>
                <a:gd name="T8" fmla="*/ 4 w 52"/>
                <a:gd name="T9" fmla="*/ 0 h 4"/>
                <a:gd name="T10" fmla="*/ 8 w 52"/>
                <a:gd name="T11" fmla="*/ 0 h 4"/>
                <a:gd name="T12" fmla="*/ 8 w 52"/>
                <a:gd name="T13" fmla="*/ 0 h 4"/>
                <a:gd name="T14" fmla="*/ 8 w 52"/>
                <a:gd name="T15" fmla="*/ 0 h 4"/>
                <a:gd name="T16" fmla="*/ 8 w 52"/>
                <a:gd name="T17" fmla="*/ 0 h 4"/>
                <a:gd name="T18" fmla="*/ 12 w 52"/>
                <a:gd name="T19" fmla="*/ 0 h 4"/>
                <a:gd name="T20" fmla="*/ 12 w 52"/>
                <a:gd name="T21" fmla="*/ 0 h 4"/>
                <a:gd name="T22" fmla="*/ 12 w 52"/>
                <a:gd name="T23" fmla="*/ 0 h 4"/>
                <a:gd name="T24" fmla="*/ 12 w 52"/>
                <a:gd name="T25" fmla="*/ 0 h 4"/>
                <a:gd name="T26" fmla="*/ 12 w 52"/>
                <a:gd name="T27" fmla="*/ 0 h 4"/>
                <a:gd name="T28" fmla="*/ 16 w 52"/>
                <a:gd name="T29" fmla="*/ 0 h 4"/>
                <a:gd name="T30" fmla="*/ 16 w 52"/>
                <a:gd name="T31" fmla="*/ 0 h 4"/>
                <a:gd name="T32" fmla="*/ 16 w 52"/>
                <a:gd name="T33" fmla="*/ 0 h 4"/>
                <a:gd name="T34" fmla="*/ 16 w 52"/>
                <a:gd name="T35" fmla="*/ 0 h 4"/>
                <a:gd name="T36" fmla="*/ 16 w 52"/>
                <a:gd name="T37" fmla="*/ 0 h 4"/>
                <a:gd name="T38" fmla="*/ 20 w 52"/>
                <a:gd name="T39" fmla="*/ 0 h 4"/>
                <a:gd name="T40" fmla="*/ 20 w 52"/>
                <a:gd name="T41" fmla="*/ 0 h 4"/>
                <a:gd name="T42" fmla="*/ 20 w 52"/>
                <a:gd name="T43" fmla="*/ 0 h 4"/>
                <a:gd name="T44" fmla="*/ 20 w 52"/>
                <a:gd name="T45" fmla="*/ 0 h 4"/>
                <a:gd name="T46" fmla="*/ 20 w 52"/>
                <a:gd name="T47" fmla="*/ 0 h 4"/>
                <a:gd name="T48" fmla="*/ 24 w 52"/>
                <a:gd name="T49" fmla="*/ 0 h 4"/>
                <a:gd name="T50" fmla="*/ 24 w 52"/>
                <a:gd name="T51" fmla="*/ 0 h 4"/>
                <a:gd name="T52" fmla="*/ 24 w 52"/>
                <a:gd name="T53" fmla="*/ 0 h 4"/>
                <a:gd name="T54" fmla="*/ 24 w 52"/>
                <a:gd name="T55" fmla="*/ 0 h 4"/>
                <a:gd name="T56" fmla="*/ 28 w 52"/>
                <a:gd name="T57" fmla="*/ 0 h 4"/>
                <a:gd name="T58" fmla="*/ 28 w 52"/>
                <a:gd name="T59" fmla="*/ 4 h 4"/>
                <a:gd name="T60" fmla="*/ 28 w 52"/>
                <a:gd name="T61" fmla="*/ 4 h 4"/>
                <a:gd name="T62" fmla="*/ 28 w 52"/>
                <a:gd name="T63" fmla="*/ 4 h 4"/>
                <a:gd name="T64" fmla="*/ 28 w 52"/>
                <a:gd name="T65" fmla="*/ 4 h 4"/>
                <a:gd name="T66" fmla="*/ 32 w 52"/>
                <a:gd name="T67" fmla="*/ 4 h 4"/>
                <a:gd name="T68" fmla="*/ 32 w 52"/>
                <a:gd name="T69" fmla="*/ 4 h 4"/>
                <a:gd name="T70" fmla="*/ 32 w 52"/>
                <a:gd name="T71" fmla="*/ 4 h 4"/>
                <a:gd name="T72" fmla="*/ 32 w 52"/>
                <a:gd name="T73" fmla="*/ 4 h 4"/>
                <a:gd name="T74" fmla="*/ 32 w 52"/>
                <a:gd name="T75" fmla="*/ 4 h 4"/>
                <a:gd name="T76" fmla="*/ 36 w 52"/>
                <a:gd name="T77" fmla="*/ 4 h 4"/>
                <a:gd name="T78" fmla="*/ 36 w 52"/>
                <a:gd name="T79" fmla="*/ 4 h 4"/>
                <a:gd name="T80" fmla="*/ 36 w 52"/>
                <a:gd name="T81" fmla="*/ 4 h 4"/>
                <a:gd name="T82" fmla="*/ 36 w 52"/>
                <a:gd name="T83" fmla="*/ 4 h 4"/>
                <a:gd name="T84" fmla="*/ 36 w 52"/>
                <a:gd name="T85" fmla="*/ 4 h 4"/>
                <a:gd name="T86" fmla="*/ 40 w 52"/>
                <a:gd name="T87" fmla="*/ 4 h 4"/>
                <a:gd name="T88" fmla="*/ 40 w 52"/>
                <a:gd name="T89" fmla="*/ 4 h 4"/>
                <a:gd name="T90" fmla="*/ 40 w 52"/>
                <a:gd name="T91" fmla="*/ 4 h 4"/>
                <a:gd name="T92" fmla="*/ 40 w 52"/>
                <a:gd name="T93" fmla="*/ 4 h 4"/>
                <a:gd name="T94" fmla="*/ 44 w 52"/>
                <a:gd name="T95" fmla="*/ 4 h 4"/>
                <a:gd name="T96" fmla="*/ 44 w 52"/>
                <a:gd name="T97" fmla="*/ 4 h 4"/>
                <a:gd name="T98" fmla="*/ 44 w 52"/>
                <a:gd name="T99" fmla="*/ 4 h 4"/>
                <a:gd name="T100" fmla="*/ 44 w 52"/>
                <a:gd name="T101" fmla="*/ 4 h 4"/>
                <a:gd name="T102" fmla="*/ 44 w 52"/>
                <a:gd name="T103" fmla="*/ 4 h 4"/>
                <a:gd name="T104" fmla="*/ 48 w 52"/>
                <a:gd name="T105" fmla="*/ 4 h 4"/>
                <a:gd name="T106" fmla="*/ 48 w 52"/>
                <a:gd name="T107" fmla="*/ 4 h 4"/>
                <a:gd name="T108" fmla="*/ 48 w 52"/>
                <a:gd name="T109" fmla="*/ 4 h 4"/>
                <a:gd name="T110" fmla="*/ 48 w 52"/>
                <a:gd name="T111" fmla="*/ 4 h 4"/>
                <a:gd name="T112" fmla="*/ 48 w 52"/>
                <a:gd name="T113" fmla="*/ 4 h 4"/>
                <a:gd name="T114" fmla="*/ 52 w 52"/>
                <a:gd name="T115" fmla="*/ 4 h 4"/>
                <a:gd name="T116" fmla="*/ 52 w 52"/>
                <a:gd name="T117" fmla="*/ 4 h 4"/>
                <a:gd name="T118" fmla="*/ 52 w 52"/>
                <a:gd name="T1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81"/>
            <p:cNvSpPr>
              <a:spLocks/>
            </p:cNvSpPr>
            <p:nvPr/>
          </p:nvSpPr>
          <p:spPr bwMode="auto">
            <a:xfrm>
              <a:off x="4839" y="1259"/>
              <a:ext cx="52" cy="9"/>
            </a:xfrm>
            <a:custGeom>
              <a:avLst/>
              <a:gdLst>
                <a:gd name="T0" fmla="*/ 0 w 52"/>
                <a:gd name="T1" fmla="*/ 4 h 9"/>
                <a:gd name="T2" fmla="*/ 4 w 52"/>
                <a:gd name="T3" fmla="*/ 4 h 9"/>
                <a:gd name="T4" fmla="*/ 4 w 52"/>
                <a:gd name="T5" fmla="*/ 4 h 9"/>
                <a:gd name="T6" fmla="*/ 4 w 52"/>
                <a:gd name="T7" fmla="*/ 4 h 9"/>
                <a:gd name="T8" fmla="*/ 4 w 52"/>
                <a:gd name="T9" fmla="*/ 4 h 9"/>
                <a:gd name="T10" fmla="*/ 4 w 52"/>
                <a:gd name="T11" fmla="*/ 4 h 9"/>
                <a:gd name="T12" fmla="*/ 8 w 52"/>
                <a:gd name="T13" fmla="*/ 4 h 9"/>
                <a:gd name="T14" fmla="*/ 8 w 52"/>
                <a:gd name="T15" fmla="*/ 4 h 9"/>
                <a:gd name="T16" fmla="*/ 8 w 52"/>
                <a:gd name="T17" fmla="*/ 4 h 9"/>
                <a:gd name="T18" fmla="*/ 8 w 52"/>
                <a:gd name="T19" fmla="*/ 4 h 9"/>
                <a:gd name="T20" fmla="*/ 8 w 52"/>
                <a:gd name="T21" fmla="*/ 4 h 9"/>
                <a:gd name="T22" fmla="*/ 12 w 52"/>
                <a:gd name="T23" fmla="*/ 4 h 9"/>
                <a:gd name="T24" fmla="*/ 12 w 52"/>
                <a:gd name="T25" fmla="*/ 4 h 9"/>
                <a:gd name="T26" fmla="*/ 12 w 52"/>
                <a:gd name="T27" fmla="*/ 4 h 9"/>
                <a:gd name="T28" fmla="*/ 12 w 52"/>
                <a:gd name="T29" fmla="*/ 4 h 9"/>
                <a:gd name="T30" fmla="*/ 16 w 52"/>
                <a:gd name="T31" fmla="*/ 4 h 9"/>
                <a:gd name="T32" fmla="*/ 16 w 52"/>
                <a:gd name="T33" fmla="*/ 4 h 9"/>
                <a:gd name="T34" fmla="*/ 16 w 52"/>
                <a:gd name="T35" fmla="*/ 4 h 9"/>
                <a:gd name="T36" fmla="*/ 16 w 52"/>
                <a:gd name="T37" fmla="*/ 4 h 9"/>
                <a:gd name="T38" fmla="*/ 16 w 52"/>
                <a:gd name="T39" fmla="*/ 4 h 9"/>
                <a:gd name="T40" fmla="*/ 20 w 52"/>
                <a:gd name="T41" fmla="*/ 4 h 9"/>
                <a:gd name="T42" fmla="*/ 20 w 52"/>
                <a:gd name="T43" fmla="*/ 4 h 9"/>
                <a:gd name="T44" fmla="*/ 20 w 52"/>
                <a:gd name="T45" fmla="*/ 4 h 9"/>
                <a:gd name="T46" fmla="*/ 20 w 52"/>
                <a:gd name="T47" fmla="*/ 4 h 9"/>
                <a:gd name="T48" fmla="*/ 20 w 52"/>
                <a:gd name="T49" fmla="*/ 4 h 9"/>
                <a:gd name="T50" fmla="*/ 24 w 52"/>
                <a:gd name="T51" fmla="*/ 4 h 9"/>
                <a:gd name="T52" fmla="*/ 24 w 52"/>
                <a:gd name="T53" fmla="*/ 4 h 9"/>
                <a:gd name="T54" fmla="*/ 24 w 52"/>
                <a:gd name="T55" fmla="*/ 4 h 9"/>
                <a:gd name="T56" fmla="*/ 24 w 52"/>
                <a:gd name="T57" fmla="*/ 4 h 9"/>
                <a:gd name="T58" fmla="*/ 24 w 52"/>
                <a:gd name="T59" fmla="*/ 4 h 9"/>
                <a:gd name="T60" fmla="*/ 28 w 52"/>
                <a:gd name="T61" fmla="*/ 9 h 9"/>
                <a:gd name="T62" fmla="*/ 28 w 52"/>
                <a:gd name="T63" fmla="*/ 9 h 9"/>
                <a:gd name="T64" fmla="*/ 28 w 52"/>
                <a:gd name="T65" fmla="*/ 9 h 9"/>
                <a:gd name="T66" fmla="*/ 28 w 52"/>
                <a:gd name="T67" fmla="*/ 9 h 9"/>
                <a:gd name="T68" fmla="*/ 32 w 52"/>
                <a:gd name="T69" fmla="*/ 9 h 9"/>
                <a:gd name="T70" fmla="*/ 32 w 52"/>
                <a:gd name="T71" fmla="*/ 9 h 9"/>
                <a:gd name="T72" fmla="*/ 32 w 52"/>
                <a:gd name="T73" fmla="*/ 9 h 9"/>
                <a:gd name="T74" fmla="*/ 32 w 52"/>
                <a:gd name="T75" fmla="*/ 9 h 9"/>
                <a:gd name="T76" fmla="*/ 32 w 52"/>
                <a:gd name="T77" fmla="*/ 9 h 9"/>
                <a:gd name="T78" fmla="*/ 36 w 52"/>
                <a:gd name="T79" fmla="*/ 9 h 9"/>
                <a:gd name="T80" fmla="*/ 36 w 52"/>
                <a:gd name="T81" fmla="*/ 9 h 9"/>
                <a:gd name="T82" fmla="*/ 36 w 52"/>
                <a:gd name="T83" fmla="*/ 9 h 9"/>
                <a:gd name="T84" fmla="*/ 36 w 52"/>
                <a:gd name="T85" fmla="*/ 9 h 9"/>
                <a:gd name="T86" fmla="*/ 36 w 52"/>
                <a:gd name="T87" fmla="*/ 9 h 9"/>
                <a:gd name="T88" fmla="*/ 40 w 52"/>
                <a:gd name="T89" fmla="*/ 9 h 9"/>
                <a:gd name="T90" fmla="*/ 40 w 52"/>
                <a:gd name="T91" fmla="*/ 9 h 9"/>
                <a:gd name="T92" fmla="*/ 40 w 52"/>
                <a:gd name="T93" fmla="*/ 9 h 9"/>
                <a:gd name="T94" fmla="*/ 40 w 52"/>
                <a:gd name="T95" fmla="*/ 9 h 9"/>
                <a:gd name="T96" fmla="*/ 40 w 52"/>
                <a:gd name="T97" fmla="*/ 9 h 9"/>
                <a:gd name="T98" fmla="*/ 44 w 52"/>
                <a:gd name="T99" fmla="*/ 9 h 9"/>
                <a:gd name="T100" fmla="*/ 44 w 52"/>
                <a:gd name="T101" fmla="*/ 9 h 9"/>
                <a:gd name="T102" fmla="*/ 44 w 52"/>
                <a:gd name="T103" fmla="*/ 9 h 9"/>
                <a:gd name="T104" fmla="*/ 44 w 52"/>
                <a:gd name="T105" fmla="*/ 9 h 9"/>
                <a:gd name="T106" fmla="*/ 48 w 52"/>
                <a:gd name="T107" fmla="*/ 9 h 9"/>
                <a:gd name="T108" fmla="*/ 48 w 52"/>
                <a:gd name="T109" fmla="*/ 9 h 9"/>
                <a:gd name="T110" fmla="*/ 48 w 52"/>
                <a:gd name="T111" fmla="*/ 9 h 9"/>
                <a:gd name="T112" fmla="*/ 48 w 52"/>
                <a:gd name="T113" fmla="*/ 9 h 9"/>
                <a:gd name="T114" fmla="*/ 48 w 52"/>
                <a:gd name="T115" fmla="*/ 9 h 9"/>
                <a:gd name="T116" fmla="*/ 52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82"/>
            <p:cNvSpPr>
              <a:spLocks/>
            </p:cNvSpPr>
            <p:nvPr/>
          </p:nvSpPr>
          <p:spPr bwMode="auto">
            <a:xfrm>
              <a:off x="4891" y="1268"/>
              <a:ext cx="52" cy="8"/>
            </a:xfrm>
            <a:custGeom>
              <a:avLst/>
              <a:gdLst>
                <a:gd name="T0" fmla="*/ 0 w 52"/>
                <a:gd name="T1" fmla="*/ 0 h 8"/>
                <a:gd name="T2" fmla="*/ 0 w 52"/>
                <a:gd name="T3" fmla="*/ 0 h 8"/>
                <a:gd name="T4" fmla="*/ 0 w 52"/>
                <a:gd name="T5" fmla="*/ 4 h 8"/>
                <a:gd name="T6" fmla="*/ 4 w 52"/>
                <a:gd name="T7" fmla="*/ 4 h 8"/>
                <a:gd name="T8" fmla="*/ 4 w 52"/>
                <a:gd name="T9" fmla="*/ 4 h 8"/>
                <a:gd name="T10" fmla="*/ 4 w 52"/>
                <a:gd name="T11" fmla="*/ 4 h 8"/>
                <a:gd name="T12" fmla="*/ 4 w 52"/>
                <a:gd name="T13" fmla="*/ 4 h 8"/>
                <a:gd name="T14" fmla="*/ 8 w 52"/>
                <a:gd name="T15" fmla="*/ 4 h 8"/>
                <a:gd name="T16" fmla="*/ 8 w 52"/>
                <a:gd name="T17" fmla="*/ 4 h 8"/>
                <a:gd name="T18" fmla="*/ 8 w 52"/>
                <a:gd name="T19" fmla="*/ 4 h 8"/>
                <a:gd name="T20" fmla="*/ 8 w 52"/>
                <a:gd name="T21" fmla="*/ 4 h 8"/>
                <a:gd name="T22" fmla="*/ 8 w 52"/>
                <a:gd name="T23" fmla="*/ 4 h 8"/>
                <a:gd name="T24" fmla="*/ 12 w 52"/>
                <a:gd name="T25" fmla="*/ 4 h 8"/>
                <a:gd name="T26" fmla="*/ 12 w 52"/>
                <a:gd name="T27" fmla="*/ 4 h 8"/>
                <a:gd name="T28" fmla="*/ 12 w 52"/>
                <a:gd name="T29" fmla="*/ 4 h 8"/>
                <a:gd name="T30" fmla="*/ 12 w 52"/>
                <a:gd name="T31" fmla="*/ 4 h 8"/>
                <a:gd name="T32" fmla="*/ 12 w 52"/>
                <a:gd name="T33" fmla="*/ 4 h 8"/>
                <a:gd name="T34" fmla="*/ 16 w 52"/>
                <a:gd name="T35" fmla="*/ 4 h 8"/>
                <a:gd name="T36" fmla="*/ 16 w 52"/>
                <a:gd name="T37" fmla="*/ 4 h 8"/>
                <a:gd name="T38" fmla="*/ 16 w 52"/>
                <a:gd name="T39" fmla="*/ 4 h 8"/>
                <a:gd name="T40" fmla="*/ 16 w 52"/>
                <a:gd name="T41" fmla="*/ 4 h 8"/>
                <a:gd name="T42" fmla="*/ 16 w 52"/>
                <a:gd name="T43" fmla="*/ 4 h 8"/>
                <a:gd name="T44" fmla="*/ 20 w 52"/>
                <a:gd name="T45" fmla="*/ 4 h 8"/>
                <a:gd name="T46" fmla="*/ 20 w 52"/>
                <a:gd name="T47" fmla="*/ 4 h 8"/>
                <a:gd name="T48" fmla="*/ 20 w 52"/>
                <a:gd name="T49" fmla="*/ 4 h 8"/>
                <a:gd name="T50" fmla="*/ 20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4 w 52"/>
                <a:gd name="T57" fmla="*/ 4 h 8"/>
                <a:gd name="T58" fmla="*/ 24 w 52"/>
                <a:gd name="T59" fmla="*/ 4 h 8"/>
                <a:gd name="T60" fmla="*/ 24 w 52"/>
                <a:gd name="T61" fmla="*/ 4 h 8"/>
                <a:gd name="T62" fmla="*/ 28 w 52"/>
                <a:gd name="T63" fmla="*/ 4 h 8"/>
                <a:gd name="T64" fmla="*/ 28 w 52"/>
                <a:gd name="T65" fmla="*/ 8 h 8"/>
                <a:gd name="T66" fmla="*/ 28 w 52"/>
                <a:gd name="T67" fmla="*/ 8 h 8"/>
                <a:gd name="T68" fmla="*/ 28 w 52"/>
                <a:gd name="T69" fmla="*/ 8 h 8"/>
                <a:gd name="T70" fmla="*/ 28 w 52"/>
                <a:gd name="T71" fmla="*/ 8 h 8"/>
                <a:gd name="T72" fmla="*/ 32 w 52"/>
                <a:gd name="T73" fmla="*/ 8 h 8"/>
                <a:gd name="T74" fmla="*/ 32 w 52"/>
                <a:gd name="T75" fmla="*/ 8 h 8"/>
                <a:gd name="T76" fmla="*/ 32 w 52"/>
                <a:gd name="T77" fmla="*/ 8 h 8"/>
                <a:gd name="T78" fmla="*/ 32 w 52"/>
                <a:gd name="T79" fmla="*/ 8 h 8"/>
                <a:gd name="T80" fmla="*/ 32 w 52"/>
                <a:gd name="T81" fmla="*/ 8 h 8"/>
                <a:gd name="T82" fmla="*/ 36 w 52"/>
                <a:gd name="T83" fmla="*/ 8 h 8"/>
                <a:gd name="T84" fmla="*/ 36 w 52"/>
                <a:gd name="T85" fmla="*/ 8 h 8"/>
                <a:gd name="T86" fmla="*/ 36 w 52"/>
                <a:gd name="T87" fmla="*/ 8 h 8"/>
                <a:gd name="T88" fmla="*/ 36 w 52"/>
                <a:gd name="T89" fmla="*/ 8 h 8"/>
                <a:gd name="T90" fmla="*/ 40 w 52"/>
                <a:gd name="T91" fmla="*/ 8 h 8"/>
                <a:gd name="T92" fmla="*/ 40 w 52"/>
                <a:gd name="T93" fmla="*/ 8 h 8"/>
                <a:gd name="T94" fmla="*/ 40 w 52"/>
                <a:gd name="T95" fmla="*/ 8 h 8"/>
                <a:gd name="T96" fmla="*/ 40 w 52"/>
                <a:gd name="T97" fmla="*/ 8 h 8"/>
                <a:gd name="T98" fmla="*/ 40 w 52"/>
                <a:gd name="T99" fmla="*/ 8 h 8"/>
                <a:gd name="T100" fmla="*/ 44 w 52"/>
                <a:gd name="T101" fmla="*/ 8 h 8"/>
                <a:gd name="T102" fmla="*/ 44 w 52"/>
                <a:gd name="T103" fmla="*/ 8 h 8"/>
                <a:gd name="T104" fmla="*/ 44 w 52"/>
                <a:gd name="T105" fmla="*/ 8 h 8"/>
                <a:gd name="T106" fmla="*/ 44 w 52"/>
                <a:gd name="T107" fmla="*/ 8 h 8"/>
                <a:gd name="T108" fmla="*/ 44 w 52"/>
                <a:gd name="T109" fmla="*/ 8 h 8"/>
                <a:gd name="T110" fmla="*/ 48 w 52"/>
                <a:gd name="T111" fmla="*/ 8 h 8"/>
                <a:gd name="T112" fmla="*/ 48 w 52"/>
                <a:gd name="T113" fmla="*/ 8 h 8"/>
                <a:gd name="T114" fmla="*/ 48 w 52"/>
                <a:gd name="T115" fmla="*/ 8 h 8"/>
                <a:gd name="T116" fmla="*/ 48 w 52"/>
                <a:gd name="T117" fmla="*/ 8 h 8"/>
                <a:gd name="T118" fmla="*/ 48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83"/>
            <p:cNvSpPr>
              <a:spLocks/>
            </p:cNvSpPr>
            <p:nvPr/>
          </p:nvSpPr>
          <p:spPr bwMode="auto">
            <a:xfrm>
              <a:off x="4943" y="1276"/>
              <a:ext cx="48" cy="9"/>
            </a:xfrm>
            <a:custGeom>
              <a:avLst/>
              <a:gdLst>
                <a:gd name="T0" fmla="*/ 0 w 48"/>
                <a:gd name="T1" fmla="*/ 0 h 9"/>
                <a:gd name="T2" fmla="*/ 0 w 48"/>
                <a:gd name="T3" fmla="*/ 0 h 9"/>
                <a:gd name="T4" fmla="*/ 0 w 48"/>
                <a:gd name="T5" fmla="*/ 4 h 9"/>
                <a:gd name="T6" fmla="*/ 0 w 48"/>
                <a:gd name="T7" fmla="*/ 4 h 9"/>
                <a:gd name="T8" fmla="*/ 4 w 48"/>
                <a:gd name="T9" fmla="*/ 4 h 9"/>
                <a:gd name="T10" fmla="*/ 4 w 48"/>
                <a:gd name="T11" fmla="*/ 4 h 9"/>
                <a:gd name="T12" fmla="*/ 4 w 48"/>
                <a:gd name="T13" fmla="*/ 4 h 9"/>
                <a:gd name="T14" fmla="*/ 4 w 48"/>
                <a:gd name="T15" fmla="*/ 4 h 9"/>
                <a:gd name="T16" fmla="*/ 4 w 48"/>
                <a:gd name="T17" fmla="*/ 4 h 9"/>
                <a:gd name="T18" fmla="*/ 8 w 48"/>
                <a:gd name="T19" fmla="*/ 4 h 9"/>
                <a:gd name="T20" fmla="*/ 8 w 48"/>
                <a:gd name="T21" fmla="*/ 4 h 9"/>
                <a:gd name="T22" fmla="*/ 8 w 48"/>
                <a:gd name="T23" fmla="*/ 4 h 9"/>
                <a:gd name="T24" fmla="*/ 8 w 48"/>
                <a:gd name="T25" fmla="*/ 4 h 9"/>
                <a:gd name="T26" fmla="*/ 8 w 48"/>
                <a:gd name="T27" fmla="*/ 4 h 9"/>
                <a:gd name="T28" fmla="*/ 12 w 48"/>
                <a:gd name="T29" fmla="*/ 4 h 9"/>
                <a:gd name="T30" fmla="*/ 12 w 48"/>
                <a:gd name="T31" fmla="*/ 4 h 9"/>
                <a:gd name="T32" fmla="*/ 12 w 48"/>
                <a:gd name="T33" fmla="*/ 4 h 9"/>
                <a:gd name="T34" fmla="*/ 12 w 48"/>
                <a:gd name="T35" fmla="*/ 4 h 9"/>
                <a:gd name="T36" fmla="*/ 16 w 48"/>
                <a:gd name="T37" fmla="*/ 4 h 9"/>
                <a:gd name="T38" fmla="*/ 16 w 48"/>
                <a:gd name="T39" fmla="*/ 4 h 9"/>
                <a:gd name="T40" fmla="*/ 16 w 48"/>
                <a:gd name="T41" fmla="*/ 4 h 9"/>
                <a:gd name="T42" fmla="*/ 16 w 48"/>
                <a:gd name="T43" fmla="*/ 4 h 9"/>
                <a:gd name="T44" fmla="*/ 16 w 48"/>
                <a:gd name="T45" fmla="*/ 4 h 9"/>
                <a:gd name="T46" fmla="*/ 20 w 48"/>
                <a:gd name="T47" fmla="*/ 4 h 9"/>
                <a:gd name="T48" fmla="*/ 20 w 48"/>
                <a:gd name="T49" fmla="*/ 4 h 9"/>
                <a:gd name="T50" fmla="*/ 20 w 48"/>
                <a:gd name="T51" fmla="*/ 4 h 9"/>
                <a:gd name="T52" fmla="*/ 20 w 48"/>
                <a:gd name="T53" fmla="*/ 4 h 9"/>
                <a:gd name="T54" fmla="*/ 20 w 48"/>
                <a:gd name="T55" fmla="*/ 4 h 9"/>
                <a:gd name="T56" fmla="*/ 24 w 48"/>
                <a:gd name="T57" fmla="*/ 4 h 9"/>
                <a:gd name="T58" fmla="*/ 24 w 48"/>
                <a:gd name="T59" fmla="*/ 4 h 9"/>
                <a:gd name="T60" fmla="*/ 24 w 48"/>
                <a:gd name="T61" fmla="*/ 4 h 9"/>
                <a:gd name="T62" fmla="*/ 24 w 48"/>
                <a:gd name="T63" fmla="*/ 4 h 9"/>
                <a:gd name="T64" fmla="*/ 28 w 48"/>
                <a:gd name="T65" fmla="*/ 4 h 9"/>
                <a:gd name="T66" fmla="*/ 28 w 48"/>
                <a:gd name="T67" fmla="*/ 4 h 9"/>
                <a:gd name="T68" fmla="*/ 28 w 48"/>
                <a:gd name="T69" fmla="*/ 9 h 9"/>
                <a:gd name="T70" fmla="*/ 28 w 48"/>
                <a:gd name="T71" fmla="*/ 9 h 9"/>
                <a:gd name="T72" fmla="*/ 28 w 48"/>
                <a:gd name="T73" fmla="*/ 9 h 9"/>
                <a:gd name="T74" fmla="*/ 32 w 48"/>
                <a:gd name="T75" fmla="*/ 9 h 9"/>
                <a:gd name="T76" fmla="*/ 32 w 48"/>
                <a:gd name="T77" fmla="*/ 9 h 9"/>
                <a:gd name="T78" fmla="*/ 32 w 48"/>
                <a:gd name="T79" fmla="*/ 9 h 9"/>
                <a:gd name="T80" fmla="*/ 32 w 48"/>
                <a:gd name="T81" fmla="*/ 9 h 9"/>
                <a:gd name="T82" fmla="*/ 32 w 48"/>
                <a:gd name="T83" fmla="*/ 9 h 9"/>
                <a:gd name="T84" fmla="*/ 36 w 48"/>
                <a:gd name="T85" fmla="*/ 9 h 9"/>
                <a:gd name="T86" fmla="*/ 36 w 48"/>
                <a:gd name="T87" fmla="*/ 9 h 9"/>
                <a:gd name="T88" fmla="*/ 36 w 48"/>
                <a:gd name="T89" fmla="*/ 9 h 9"/>
                <a:gd name="T90" fmla="*/ 36 w 48"/>
                <a:gd name="T91" fmla="*/ 9 h 9"/>
                <a:gd name="T92" fmla="*/ 36 w 48"/>
                <a:gd name="T93" fmla="*/ 9 h 9"/>
                <a:gd name="T94" fmla="*/ 40 w 48"/>
                <a:gd name="T95" fmla="*/ 9 h 9"/>
                <a:gd name="T96" fmla="*/ 40 w 48"/>
                <a:gd name="T97" fmla="*/ 9 h 9"/>
                <a:gd name="T98" fmla="*/ 40 w 48"/>
                <a:gd name="T99" fmla="*/ 9 h 9"/>
                <a:gd name="T100" fmla="*/ 40 w 48"/>
                <a:gd name="T101" fmla="*/ 9 h 9"/>
                <a:gd name="T102" fmla="*/ 44 w 48"/>
                <a:gd name="T103" fmla="*/ 9 h 9"/>
                <a:gd name="T104" fmla="*/ 44 w 48"/>
                <a:gd name="T105" fmla="*/ 9 h 9"/>
                <a:gd name="T106" fmla="*/ 44 w 48"/>
                <a:gd name="T107" fmla="*/ 9 h 9"/>
                <a:gd name="T108" fmla="*/ 44 w 48"/>
                <a:gd name="T109" fmla="*/ 9 h 9"/>
                <a:gd name="T110" fmla="*/ 44 w 48"/>
                <a:gd name="T111" fmla="*/ 9 h 9"/>
                <a:gd name="T112" fmla="*/ 48 w 48"/>
                <a:gd name="T113" fmla="*/ 9 h 9"/>
                <a:gd name="T114" fmla="*/ 48 w 48"/>
                <a:gd name="T115" fmla="*/ 9 h 9"/>
                <a:gd name="T116" fmla="*/ 48 w 48"/>
                <a:gd name="T117" fmla="*/ 9 h 9"/>
                <a:gd name="T118" fmla="*/ 48 w 48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84"/>
            <p:cNvSpPr>
              <a:spLocks/>
            </p:cNvSpPr>
            <p:nvPr/>
          </p:nvSpPr>
          <p:spPr bwMode="auto">
            <a:xfrm>
              <a:off x="4991" y="1285"/>
              <a:ext cx="52" cy="8"/>
            </a:xfrm>
            <a:custGeom>
              <a:avLst/>
              <a:gdLst>
                <a:gd name="T0" fmla="*/ 0 w 52"/>
                <a:gd name="T1" fmla="*/ 0 h 8"/>
                <a:gd name="T2" fmla="*/ 4 w 52"/>
                <a:gd name="T3" fmla="*/ 0 h 8"/>
                <a:gd name="T4" fmla="*/ 4 w 52"/>
                <a:gd name="T5" fmla="*/ 0 h 8"/>
                <a:gd name="T6" fmla="*/ 4 w 52"/>
                <a:gd name="T7" fmla="*/ 0 h 8"/>
                <a:gd name="T8" fmla="*/ 4 w 52"/>
                <a:gd name="T9" fmla="*/ 0 h 8"/>
                <a:gd name="T10" fmla="*/ 8 w 52"/>
                <a:gd name="T11" fmla="*/ 0 h 8"/>
                <a:gd name="T12" fmla="*/ 8 w 52"/>
                <a:gd name="T13" fmla="*/ 0 h 8"/>
                <a:gd name="T14" fmla="*/ 8 w 52"/>
                <a:gd name="T15" fmla="*/ 4 h 8"/>
                <a:gd name="T16" fmla="*/ 8 w 52"/>
                <a:gd name="T17" fmla="*/ 4 h 8"/>
                <a:gd name="T18" fmla="*/ 8 w 52"/>
                <a:gd name="T19" fmla="*/ 4 h 8"/>
                <a:gd name="T20" fmla="*/ 12 w 52"/>
                <a:gd name="T21" fmla="*/ 4 h 8"/>
                <a:gd name="T22" fmla="*/ 12 w 52"/>
                <a:gd name="T23" fmla="*/ 4 h 8"/>
                <a:gd name="T24" fmla="*/ 12 w 52"/>
                <a:gd name="T25" fmla="*/ 4 h 8"/>
                <a:gd name="T26" fmla="*/ 12 w 52"/>
                <a:gd name="T27" fmla="*/ 4 h 8"/>
                <a:gd name="T28" fmla="*/ 12 w 52"/>
                <a:gd name="T29" fmla="*/ 4 h 8"/>
                <a:gd name="T30" fmla="*/ 16 w 52"/>
                <a:gd name="T31" fmla="*/ 4 h 8"/>
                <a:gd name="T32" fmla="*/ 16 w 52"/>
                <a:gd name="T33" fmla="*/ 4 h 8"/>
                <a:gd name="T34" fmla="*/ 16 w 52"/>
                <a:gd name="T35" fmla="*/ 4 h 8"/>
                <a:gd name="T36" fmla="*/ 16 w 52"/>
                <a:gd name="T37" fmla="*/ 4 h 8"/>
                <a:gd name="T38" fmla="*/ 16 w 52"/>
                <a:gd name="T39" fmla="*/ 4 h 8"/>
                <a:gd name="T40" fmla="*/ 20 w 52"/>
                <a:gd name="T41" fmla="*/ 4 h 8"/>
                <a:gd name="T42" fmla="*/ 20 w 52"/>
                <a:gd name="T43" fmla="*/ 4 h 8"/>
                <a:gd name="T44" fmla="*/ 20 w 52"/>
                <a:gd name="T45" fmla="*/ 4 h 8"/>
                <a:gd name="T46" fmla="*/ 20 w 52"/>
                <a:gd name="T47" fmla="*/ 4 h 8"/>
                <a:gd name="T48" fmla="*/ 24 w 52"/>
                <a:gd name="T49" fmla="*/ 4 h 8"/>
                <a:gd name="T50" fmla="*/ 24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4 w 52"/>
                <a:gd name="T57" fmla="*/ 4 h 8"/>
                <a:gd name="T58" fmla="*/ 28 w 52"/>
                <a:gd name="T59" fmla="*/ 4 h 8"/>
                <a:gd name="T60" fmla="*/ 28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28 w 52"/>
                <a:gd name="T67" fmla="*/ 4 h 8"/>
                <a:gd name="T68" fmla="*/ 32 w 52"/>
                <a:gd name="T69" fmla="*/ 4 h 8"/>
                <a:gd name="T70" fmla="*/ 32 w 52"/>
                <a:gd name="T71" fmla="*/ 4 h 8"/>
                <a:gd name="T72" fmla="*/ 32 w 52"/>
                <a:gd name="T73" fmla="*/ 4 h 8"/>
                <a:gd name="T74" fmla="*/ 32 w 52"/>
                <a:gd name="T75" fmla="*/ 4 h 8"/>
                <a:gd name="T76" fmla="*/ 32 w 52"/>
                <a:gd name="T77" fmla="*/ 8 h 8"/>
                <a:gd name="T78" fmla="*/ 36 w 52"/>
                <a:gd name="T79" fmla="*/ 8 h 8"/>
                <a:gd name="T80" fmla="*/ 36 w 52"/>
                <a:gd name="T81" fmla="*/ 8 h 8"/>
                <a:gd name="T82" fmla="*/ 36 w 52"/>
                <a:gd name="T83" fmla="*/ 8 h 8"/>
                <a:gd name="T84" fmla="*/ 36 w 52"/>
                <a:gd name="T85" fmla="*/ 8 h 8"/>
                <a:gd name="T86" fmla="*/ 40 w 52"/>
                <a:gd name="T87" fmla="*/ 8 h 8"/>
                <a:gd name="T88" fmla="*/ 40 w 52"/>
                <a:gd name="T89" fmla="*/ 8 h 8"/>
                <a:gd name="T90" fmla="*/ 40 w 52"/>
                <a:gd name="T91" fmla="*/ 8 h 8"/>
                <a:gd name="T92" fmla="*/ 40 w 52"/>
                <a:gd name="T93" fmla="*/ 8 h 8"/>
                <a:gd name="T94" fmla="*/ 40 w 52"/>
                <a:gd name="T95" fmla="*/ 8 h 8"/>
                <a:gd name="T96" fmla="*/ 44 w 52"/>
                <a:gd name="T97" fmla="*/ 8 h 8"/>
                <a:gd name="T98" fmla="*/ 44 w 52"/>
                <a:gd name="T99" fmla="*/ 8 h 8"/>
                <a:gd name="T100" fmla="*/ 44 w 52"/>
                <a:gd name="T101" fmla="*/ 8 h 8"/>
                <a:gd name="T102" fmla="*/ 44 w 52"/>
                <a:gd name="T103" fmla="*/ 8 h 8"/>
                <a:gd name="T104" fmla="*/ 44 w 52"/>
                <a:gd name="T105" fmla="*/ 8 h 8"/>
                <a:gd name="T106" fmla="*/ 48 w 52"/>
                <a:gd name="T107" fmla="*/ 8 h 8"/>
                <a:gd name="T108" fmla="*/ 48 w 52"/>
                <a:gd name="T109" fmla="*/ 8 h 8"/>
                <a:gd name="T110" fmla="*/ 48 w 52"/>
                <a:gd name="T111" fmla="*/ 8 h 8"/>
                <a:gd name="T112" fmla="*/ 48 w 52"/>
                <a:gd name="T113" fmla="*/ 8 h 8"/>
                <a:gd name="T114" fmla="*/ 48 w 52"/>
                <a:gd name="T115" fmla="*/ 8 h 8"/>
                <a:gd name="T116" fmla="*/ 52 w 52"/>
                <a:gd name="T117" fmla="*/ 8 h 8"/>
                <a:gd name="T118" fmla="*/ 52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85"/>
            <p:cNvSpPr>
              <a:spLocks/>
            </p:cNvSpPr>
            <p:nvPr/>
          </p:nvSpPr>
          <p:spPr bwMode="auto">
            <a:xfrm>
              <a:off x="5043" y="1293"/>
              <a:ext cx="51" cy="9"/>
            </a:xfrm>
            <a:custGeom>
              <a:avLst/>
              <a:gdLst>
                <a:gd name="T0" fmla="*/ 0 w 51"/>
                <a:gd name="T1" fmla="*/ 0 h 9"/>
                <a:gd name="T2" fmla="*/ 0 w 51"/>
                <a:gd name="T3" fmla="*/ 0 h 9"/>
                <a:gd name="T4" fmla="*/ 4 w 51"/>
                <a:gd name="T5" fmla="*/ 0 h 9"/>
                <a:gd name="T6" fmla="*/ 4 w 51"/>
                <a:gd name="T7" fmla="*/ 0 h 9"/>
                <a:gd name="T8" fmla="*/ 4 w 51"/>
                <a:gd name="T9" fmla="*/ 0 h 9"/>
                <a:gd name="T10" fmla="*/ 4 w 51"/>
                <a:gd name="T11" fmla="*/ 0 h 9"/>
                <a:gd name="T12" fmla="*/ 4 w 51"/>
                <a:gd name="T13" fmla="*/ 0 h 9"/>
                <a:gd name="T14" fmla="*/ 8 w 51"/>
                <a:gd name="T15" fmla="*/ 0 h 9"/>
                <a:gd name="T16" fmla="*/ 8 w 51"/>
                <a:gd name="T17" fmla="*/ 0 h 9"/>
                <a:gd name="T18" fmla="*/ 8 w 51"/>
                <a:gd name="T19" fmla="*/ 4 h 9"/>
                <a:gd name="T20" fmla="*/ 8 w 51"/>
                <a:gd name="T21" fmla="*/ 4 h 9"/>
                <a:gd name="T22" fmla="*/ 8 w 51"/>
                <a:gd name="T23" fmla="*/ 4 h 9"/>
                <a:gd name="T24" fmla="*/ 12 w 51"/>
                <a:gd name="T25" fmla="*/ 4 h 9"/>
                <a:gd name="T26" fmla="*/ 12 w 51"/>
                <a:gd name="T27" fmla="*/ 4 h 9"/>
                <a:gd name="T28" fmla="*/ 12 w 51"/>
                <a:gd name="T29" fmla="*/ 4 h 9"/>
                <a:gd name="T30" fmla="*/ 12 w 51"/>
                <a:gd name="T31" fmla="*/ 4 h 9"/>
                <a:gd name="T32" fmla="*/ 16 w 51"/>
                <a:gd name="T33" fmla="*/ 4 h 9"/>
                <a:gd name="T34" fmla="*/ 16 w 51"/>
                <a:gd name="T35" fmla="*/ 4 h 9"/>
                <a:gd name="T36" fmla="*/ 16 w 51"/>
                <a:gd name="T37" fmla="*/ 4 h 9"/>
                <a:gd name="T38" fmla="*/ 16 w 51"/>
                <a:gd name="T39" fmla="*/ 4 h 9"/>
                <a:gd name="T40" fmla="*/ 16 w 51"/>
                <a:gd name="T41" fmla="*/ 4 h 9"/>
                <a:gd name="T42" fmla="*/ 19 w 51"/>
                <a:gd name="T43" fmla="*/ 4 h 9"/>
                <a:gd name="T44" fmla="*/ 19 w 51"/>
                <a:gd name="T45" fmla="*/ 4 h 9"/>
                <a:gd name="T46" fmla="*/ 19 w 51"/>
                <a:gd name="T47" fmla="*/ 4 h 9"/>
                <a:gd name="T48" fmla="*/ 19 w 51"/>
                <a:gd name="T49" fmla="*/ 4 h 9"/>
                <a:gd name="T50" fmla="*/ 19 w 51"/>
                <a:gd name="T51" fmla="*/ 4 h 9"/>
                <a:gd name="T52" fmla="*/ 23 w 51"/>
                <a:gd name="T53" fmla="*/ 4 h 9"/>
                <a:gd name="T54" fmla="*/ 23 w 51"/>
                <a:gd name="T55" fmla="*/ 4 h 9"/>
                <a:gd name="T56" fmla="*/ 23 w 51"/>
                <a:gd name="T57" fmla="*/ 4 h 9"/>
                <a:gd name="T58" fmla="*/ 23 w 51"/>
                <a:gd name="T59" fmla="*/ 4 h 9"/>
                <a:gd name="T60" fmla="*/ 23 w 51"/>
                <a:gd name="T61" fmla="*/ 4 h 9"/>
                <a:gd name="T62" fmla="*/ 27 w 51"/>
                <a:gd name="T63" fmla="*/ 4 h 9"/>
                <a:gd name="T64" fmla="*/ 27 w 51"/>
                <a:gd name="T65" fmla="*/ 4 h 9"/>
                <a:gd name="T66" fmla="*/ 27 w 51"/>
                <a:gd name="T67" fmla="*/ 4 h 9"/>
                <a:gd name="T68" fmla="*/ 27 w 51"/>
                <a:gd name="T69" fmla="*/ 4 h 9"/>
                <a:gd name="T70" fmla="*/ 31 w 51"/>
                <a:gd name="T71" fmla="*/ 4 h 9"/>
                <a:gd name="T72" fmla="*/ 31 w 51"/>
                <a:gd name="T73" fmla="*/ 4 h 9"/>
                <a:gd name="T74" fmla="*/ 31 w 51"/>
                <a:gd name="T75" fmla="*/ 4 h 9"/>
                <a:gd name="T76" fmla="*/ 31 w 51"/>
                <a:gd name="T77" fmla="*/ 4 h 9"/>
                <a:gd name="T78" fmla="*/ 31 w 51"/>
                <a:gd name="T79" fmla="*/ 4 h 9"/>
                <a:gd name="T80" fmla="*/ 35 w 51"/>
                <a:gd name="T81" fmla="*/ 4 h 9"/>
                <a:gd name="T82" fmla="*/ 35 w 51"/>
                <a:gd name="T83" fmla="*/ 4 h 9"/>
                <a:gd name="T84" fmla="*/ 35 w 51"/>
                <a:gd name="T85" fmla="*/ 4 h 9"/>
                <a:gd name="T86" fmla="*/ 35 w 51"/>
                <a:gd name="T87" fmla="*/ 9 h 9"/>
                <a:gd name="T88" fmla="*/ 35 w 51"/>
                <a:gd name="T89" fmla="*/ 9 h 9"/>
                <a:gd name="T90" fmla="*/ 39 w 51"/>
                <a:gd name="T91" fmla="*/ 9 h 9"/>
                <a:gd name="T92" fmla="*/ 39 w 51"/>
                <a:gd name="T93" fmla="*/ 9 h 9"/>
                <a:gd name="T94" fmla="*/ 39 w 51"/>
                <a:gd name="T95" fmla="*/ 9 h 9"/>
                <a:gd name="T96" fmla="*/ 39 w 51"/>
                <a:gd name="T97" fmla="*/ 9 h 9"/>
                <a:gd name="T98" fmla="*/ 43 w 51"/>
                <a:gd name="T99" fmla="*/ 9 h 9"/>
                <a:gd name="T100" fmla="*/ 43 w 51"/>
                <a:gd name="T101" fmla="*/ 9 h 9"/>
                <a:gd name="T102" fmla="*/ 43 w 51"/>
                <a:gd name="T103" fmla="*/ 9 h 9"/>
                <a:gd name="T104" fmla="*/ 43 w 51"/>
                <a:gd name="T105" fmla="*/ 9 h 9"/>
                <a:gd name="T106" fmla="*/ 43 w 51"/>
                <a:gd name="T107" fmla="*/ 9 h 9"/>
                <a:gd name="T108" fmla="*/ 47 w 51"/>
                <a:gd name="T109" fmla="*/ 9 h 9"/>
                <a:gd name="T110" fmla="*/ 47 w 51"/>
                <a:gd name="T111" fmla="*/ 9 h 9"/>
                <a:gd name="T112" fmla="*/ 47 w 51"/>
                <a:gd name="T113" fmla="*/ 9 h 9"/>
                <a:gd name="T114" fmla="*/ 47 w 51"/>
                <a:gd name="T115" fmla="*/ 9 h 9"/>
                <a:gd name="T116" fmla="*/ 47 w 51"/>
                <a:gd name="T117" fmla="*/ 9 h 9"/>
                <a:gd name="T118" fmla="*/ 51 w 51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86"/>
            <p:cNvSpPr>
              <a:spLocks/>
            </p:cNvSpPr>
            <p:nvPr/>
          </p:nvSpPr>
          <p:spPr bwMode="auto">
            <a:xfrm>
              <a:off x="5094" y="1302"/>
              <a:ext cx="48" cy="8"/>
            </a:xfrm>
            <a:custGeom>
              <a:avLst/>
              <a:gdLst>
                <a:gd name="T0" fmla="*/ 0 w 48"/>
                <a:gd name="T1" fmla="*/ 0 h 8"/>
                <a:gd name="T2" fmla="*/ 0 w 48"/>
                <a:gd name="T3" fmla="*/ 0 h 8"/>
                <a:gd name="T4" fmla="*/ 0 w 48"/>
                <a:gd name="T5" fmla="*/ 0 h 8"/>
                <a:gd name="T6" fmla="*/ 0 w 48"/>
                <a:gd name="T7" fmla="*/ 0 h 8"/>
                <a:gd name="T8" fmla="*/ 4 w 48"/>
                <a:gd name="T9" fmla="*/ 0 h 8"/>
                <a:gd name="T10" fmla="*/ 4 w 48"/>
                <a:gd name="T11" fmla="*/ 0 h 8"/>
                <a:gd name="T12" fmla="*/ 4 w 48"/>
                <a:gd name="T13" fmla="*/ 0 h 8"/>
                <a:gd name="T14" fmla="*/ 4 w 48"/>
                <a:gd name="T15" fmla="*/ 0 h 8"/>
                <a:gd name="T16" fmla="*/ 8 w 48"/>
                <a:gd name="T17" fmla="*/ 0 h 8"/>
                <a:gd name="T18" fmla="*/ 8 w 48"/>
                <a:gd name="T19" fmla="*/ 0 h 8"/>
                <a:gd name="T20" fmla="*/ 8 w 48"/>
                <a:gd name="T21" fmla="*/ 0 h 8"/>
                <a:gd name="T22" fmla="*/ 8 w 48"/>
                <a:gd name="T23" fmla="*/ 0 h 8"/>
                <a:gd name="T24" fmla="*/ 8 w 48"/>
                <a:gd name="T25" fmla="*/ 0 h 8"/>
                <a:gd name="T26" fmla="*/ 12 w 48"/>
                <a:gd name="T27" fmla="*/ 0 h 8"/>
                <a:gd name="T28" fmla="*/ 12 w 48"/>
                <a:gd name="T29" fmla="*/ 4 h 8"/>
                <a:gd name="T30" fmla="*/ 12 w 48"/>
                <a:gd name="T31" fmla="*/ 4 h 8"/>
                <a:gd name="T32" fmla="*/ 12 w 48"/>
                <a:gd name="T33" fmla="*/ 4 h 8"/>
                <a:gd name="T34" fmla="*/ 12 w 48"/>
                <a:gd name="T35" fmla="*/ 4 h 8"/>
                <a:gd name="T36" fmla="*/ 16 w 48"/>
                <a:gd name="T37" fmla="*/ 4 h 8"/>
                <a:gd name="T38" fmla="*/ 16 w 48"/>
                <a:gd name="T39" fmla="*/ 4 h 8"/>
                <a:gd name="T40" fmla="*/ 16 w 48"/>
                <a:gd name="T41" fmla="*/ 4 h 8"/>
                <a:gd name="T42" fmla="*/ 16 w 48"/>
                <a:gd name="T43" fmla="*/ 4 h 8"/>
                <a:gd name="T44" fmla="*/ 20 w 48"/>
                <a:gd name="T45" fmla="*/ 4 h 8"/>
                <a:gd name="T46" fmla="*/ 20 w 48"/>
                <a:gd name="T47" fmla="*/ 4 h 8"/>
                <a:gd name="T48" fmla="*/ 20 w 48"/>
                <a:gd name="T49" fmla="*/ 4 h 8"/>
                <a:gd name="T50" fmla="*/ 20 w 48"/>
                <a:gd name="T51" fmla="*/ 4 h 8"/>
                <a:gd name="T52" fmla="*/ 20 w 48"/>
                <a:gd name="T53" fmla="*/ 4 h 8"/>
                <a:gd name="T54" fmla="*/ 24 w 48"/>
                <a:gd name="T55" fmla="*/ 4 h 8"/>
                <a:gd name="T56" fmla="*/ 24 w 48"/>
                <a:gd name="T57" fmla="*/ 4 h 8"/>
                <a:gd name="T58" fmla="*/ 24 w 48"/>
                <a:gd name="T59" fmla="*/ 4 h 8"/>
                <a:gd name="T60" fmla="*/ 24 w 48"/>
                <a:gd name="T61" fmla="*/ 4 h 8"/>
                <a:gd name="T62" fmla="*/ 24 w 48"/>
                <a:gd name="T63" fmla="*/ 4 h 8"/>
                <a:gd name="T64" fmla="*/ 28 w 48"/>
                <a:gd name="T65" fmla="*/ 4 h 8"/>
                <a:gd name="T66" fmla="*/ 28 w 48"/>
                <a:gd name="T67" fmla="*/ 4 h 8"/>
                <a:gd name="T68" fmla="*/ 28 w 48"/>
                <a:gd name="T69" fmla="*/ 4 h 8"/>
                <a:gd name="T70" fmla="*/ 28 w 48"/>
                <a:gd name="T71" fmla="*/ 4 h 8"/>
                <a:gd name="T72" fmla="*/ 28 w 48"/>
                <a:gd name="T73" fmla="*/ 4 h 8"/>
                <a:gd name="T74" fmla="*/ 32 w 48"/>
                <a:gd name="T75" fmla="*/ 4 h 8"/>
                <a:gd name="T76" fmla="*/ 32 w 48"/>
                <a:gd name="T77" fmla="*/ 4 h 8"/>
                <a:gd name="T78" fmla="*/ 32 w 48"/>
                <a:gd name="T79" fmla="*/ 4 h 8"/>
                <a:gd name="T80" fmla="*/ 32 w 48"/>
                <a:gd name="T81" fmla="*/ 4 h 8"/>
                <a:gd name="T82" fmla="*/ 36 w 48"/>
                <a:gd name="T83" fmla="*/ 4 h 8"/>
                <a:gd name="T84" fmla="*/ 36 w 48"/>
                <a:gd name="T85" fmla="*/ 4 h 8"/>
                <a:gd name="T86" fmla="*/ 36 w 48"/>
                <a:gd name="T87" fmla="*/ 4 h 8"/>
                <a:gd name="T88" fmla="*/ 36 w 48"/>
                <a:gd name="T89" fmla="*/ 4 h 8"/>
                <a:gd name="T90" fmla="*/ 36 w 48"/>
                <a:gd name="T91" fmla="*/ 4 h 8"/>
                <a:gd name="T92" fmla="*/ 40 w 48"/>
                <a:gd name="T93" fmla="*/ 8 h 8"/>
                <a:gd name="T94" fmla="*/ 40 w 48"/>
                <a:gd name="T95" fmla="*/ 8 h 8"/>
                <a:gd name="T96" fmla="*/ 40 w 48"/>
                <a:gd name="T97" fmla="*/ 8 h 8"/>
                <a:gd name="T98" fmla="*/ 40 w 48"/>
                <a:gd name="T99" fmla="*/ 8 h 8"/>
                <a:gd name="T100" fmla="*/ 40 w 48"/>
                <a:gd name="T101" fmla="*/ 8 h 8"/>
                <a:gd name="T102" fmla="*/ 44 w 48"/>
                <a:gd name="T103" fmla="*/ 8 h 8"/>
                <a:gd name="T104" fmla="*/ 44 w 48"/>
                <a:gd name="T105" fmla="*/ 8 h 8"/>
                <a:gd name="T106" fmla="*/ 44 w 48"/>
                <a:gd name="T107" fmla="*/ 8 h 8"/>
                <a:gd name="T108" fmla="*/ 44 w 48"/>
                <a:gd name="T109" fmla="*/ 8 h 8"/>
                <a:gd name="T110" fmla="*/ 44 w 48"/>
                <a:gd name="T111" fmla="*/ 8 h 8"/>
                <a:gd name="T112" fmla="*/ 48 w 48"/>
                <a:gd name="T113" fmla="*/ 8 h 8"/>
                <a:gd name="T114" fmla="*/ 48 w 48"/>
                <a:gd name="T115" fmla="*/ 8 h 8"/>
                <a:gd name="T116" fmla="*/ 48 w 48"/>
                <a:gd name="T117" fmla="*/ 8 h 8"/>
                <a:gd name="T118" fmla="*/ 48 w 48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87"/>
            <p:cNvSpPr>
              <a:spLocks/>
            </p:cNvSpPr>
            <p:nvPr/>
          </p:nvSpPr>
          <p:spPr bwMode="auto">
            <a:xfrm>
              <a:off x="5142" y="1310"/>
              <a:ext cx="52" cy="8"/>
            </a:xfrm>
            <a:custGeom>
              <a:avLst/>
              <a:gdLst>
                <a:gd name="T0" fmla="*/ 4 w 52"/>
                <a:gd name="T1" fmla="*/ 0 h 8"/>
                <a:gd name="T2" fmla="*/ 4 w 52"/>
                <a:gd name="T3" fmla="*/ 0 h 8"/>
                <a:gd name="T4" fmla="*/ 4 w 52"/>
                <a:gd name="T5" fmla="*/ 0 h 8"/>
                <a:gd name="T6" fmla="*/ 4 w 52"/>
                <a:gd name="T7" fmla="*/ 0 h 8"/>
                <a:gd name="T8" fmla="*/ 4 w 52"/>
                <a:gd name="T9" fmla="*/ 0 h 8"/>
                <a:gd name="T10" fmla="*/ 8 w 52"/>
                <a:gd name="T11" fmla="*/ 0 h 8"/>
                <a:gd name="T12" fmla="*/ 8 w 52"/>
                <a:gd name="T13" fmla="*/ 0 h 8"/>
                <a:gd name="T14" fmla="*/ 8 w 52"/>
                <a:gd name="T15" fmla="*/ 0 h 8"/>
                <a:gd name="T16" fmla="*/ 8 w 52"/>
                <a:gd name="T17" fmla="*/ 0 h 8"/>
                <a:gd name="T18" fmla="*/ 8 w 52"/>
                <a:gd name="T19" fmla="*/ 0 h 8"/>
                <a:gd name="T20" fmla="*/ 12 w 52"/>
                <a:gd name="T21" fmla="*/ 0 h 8"/>
                <a:gd name="T22" fmla="*/ 12 w 52"/>
                <a:gd name="T23" fmla="*/ 0 h 8"/>
                <a:gd name="T24" fmla="*/ 12 w 52"/>
                <a:gd name="T25" fmla="*/ 0 h 8"/>
                <a:gd name="T26" fmla="*/ 12 w 52"/>
                <a:gd name="T27" fmla="*/ 0 h 8"/>
                <a:gd name="T28" fmla="*/ 16 w 52"/>
                <a:gd name="T29" fmla="*/ 0 h 8"/>
                <a:gd name="T30" fmla="*/ 16 w 52"/>
                <a:gd name="T31" fmla="*/ 0 h 8"/>
                <a:gd name="T32" fmla="*/ 16 w 52"/>
                <a:gd name="T33" fmla="*/ 4 h 8"/>
                <a:gd name="T34" fmla="*/ 16 w 52"/>
                <a:gd name="T35" fmla="*/ 4 h 8"/>
                <a:gd name="T36" fmla="*/ 16 w 52"/>
                <a:gd name="T37" fmla="*/ 4 h 8"/>
                <a:gd name="T38" fmla="*/ 20 w 52"/>
                <a:gd name="T39" fmla="*/ 4 h 8"/>
                <a:gd name="T40" fmla="*/ 20 w 52"/>
                <a:gd name="T41" fmla="*/ 4 h 8"/>
                <a:gd name="T42" fmla="*/ 20 w 52"/>
                <a:gd name="T43" fmla="*/ 4 h 8"/>
                <a:gd name="T44" fmla="*/ 20 w 52"/>
                <a:gd name="T45" fmla="*/ 4 h 8"/>
                <a:gd name="T46" fmla="*/ 20 w 52"/>
                <a:gd name="T47" fmla="*/ 4 h 8"/>
                <a:gd name="T48" fmla="*/ 24 w 52"/>
                <a:gd name="T49" fmla="*/ 4 h 8"/>
                <a:gd name="T50" fmla="*/ 24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4 w 52"/>
                <a:gd name="T57" fmla="*/ 4 h 8"/>
                <a:gd name="T58" fmla="*/ 28 w 52"/>
                <a:gd name="T59" fmla="*/ 4 h 8"/>
                <a:gd name="T60" fmla="*/ 28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32 w 52"/>
                <a:gd name="T67" fmla="*/ 4 h 8"/>
                <a:gd name="T68" fmla="*/ 32 w 52"/>
                <a:gd name="T69" fmla="*/ 4 h 8"/>
                <a:gd name="T70" fmla="*/ 32 w 52"/>
                <a:gd name="T71" fmla="*/ 4 h 8"/>
                <a:gd name="T72" fmla="*/ 32 w 52"/>
                <a:gd name="T73" fmla="*/ 4 h 8"/>
                <a:gd name="T74" fmla="*/ 32 w 52"/>
                <a:gd name="T75" fmla="*/ 4 h 8"/>
                <a:gd name="T76" fmla="*/ 36 w 52"/>
                <a:gd name="T77" fmla="*/ 4 h 8"/>
                <a:gd name="T78" fmla="*/ 36 w 52"/>
                <a:gd name="T79" fmla="*/ 4 h 8"/>
                <a:gd name="T80" fmla="*/ 36 w 52"/>
                <a:gd name="T81" fmla="*/ 4 h 8"/>
                <a:gd name="T82" fmla="*/ 36 w 52"/>
                <a:gd name="T83" fmla="*/ 4 h 8"/>
                <a:gd name="T84" fmla="*/ 36 w 52"/>
                <a:gd name="T85" fmla="*/ 8 h 8"/>
                <a:gd name="T86" fmla="*/ 40 w 52"/>
                <a:gd name="T87" fmla="*/ 8 h 8"/>
                <a:gd name="T88" fmla="*/ 40 w 52"/>
                <a:gd name="T89" fmla="*/ 8 h 8"/>
                <a:gd name="T90" fmla="*/ 40 w 52"/>
                <a:gd name="T91" fmla="*/ 8 h 8"/>
                <a:gd name="T92" fmla="*/ 40 w 52"/>
                <a:gd name="T93" fmla="*/ 8 h 8"/>
                <a:gd name="T94" fmla="*/ 40 w 52"/>
                <a:gd name="T95" fmla="*/ 8 h 8"/>
                <a:gd name="T96" fmla="*/ 44 w 52"/>
                <a:gd name="T97" fmla="*/ 8 h 8"/>
                <a:gd name="T98" fmla="*/ 44 w 52"/>
                <a:gd name="T99" fmla="*/ 8 h 8"/>
                <a:gd name="T100" fmla="*/ 44 w 52"/>
                <a:gd name="T101" fmla="*/ 8 h 8"/>
                <a:gd name="T102" fmla="*/ 44 w 52"/>
                <a:gd name="T103" fmla="*/ 8 h 8"/>
                <a:gd name="T104" fmla="*/ 48 w 52"/>
                <a:gd name="T105" fmla="*/ 8 h 8"/>
                <a:gd name="T106" fmla="*/ 48 w 52"/>
                <a:gd name="T107" fmla="*/ 8 h 8"/>
                <a:gd name="T108" fmla="*/ 48 w 52"/>
                <a:gd name="T109" fmla="*/ 8 h 8"/>
                <a:gd name="T110" fmla="*/ 48 w 52"/>
                <a:gd name="T111" fmla="*/ 8 h 8"/>
                <a:gd name="T112" fmla="*/ 48 w 52"/>
                <a:gd name="T113" fmla="*/ 8 h 8"/>
                <a:gd name="T114" fmla="*/ 52 w 52"/>
                <a:gd name="T115" fmla="*/ 8 h 8"/>
                <a:gd name="T116" fmla="*/ 52 w 52"/>
                <a:gd name="T117" fmla="*/ 8 h 8"/>
                <a:gd name="T118" fmla="*/ 52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88"/>
            <p:cNvSpPr>
              <a:spLocks/>
            </p:cNvSpPr>
            <p:nvPr/>
          </p:nvSpPr>
          <p:spPr bwMode="auto">
            <a:xfrm>
              <a:off x="5194" y="1318"/>
              <a:ext cx="52" cy="9"/>
            </a:xfrm>
            <a:custGeom>
              <a:avLst/>
              <a:gdLst>
                <a:gd name="T0" fmla="*/ 0 w 52"/>
                <a:gd name="T1" fmla="*/ 0 h 9"/>
                <a:gd name="T2" fmla="*/ 0 w 52"/>
                <a:gd name="T3" fmla="*/ 0 h 9"/>
                <a:gd name="T4" fmla="*/ 4 w 52"/>
                <a:gd name="T5" fmla="*/ 0 h 9"/>
                <a:gd name="T6" fmla="*/ 4 w 52"/>
                <a:gd name="T7" fmla="*/ 0 h 9"/>
                <a:gd name="T8" fmla="*/ 4 w 52"/>
                <a:gd name="T9" fmla="*/ 0 h 9"/>
                <a:gd name="T10" fmla="*/ 4 w 52"/>
                <a:gd name="T11" fmla="*/ 0 h 9"/>
                <a:gd name="T12" fmla="*/ 8 w 52"/>
                <a:gd name="T13" fmla="*/ 0 h 9"/>
                <a:gd name="T14" fmla="*/ 8 w 52"/>
                <a:gd name="T15" fmla="*/ 0 h 9"/>
                <a:gd name="T16" fmla="*/ 8 w 52"/>
                <a:gd name="T17" fmla="*/ 0 h 9"/>
                <a:gd name="T18" fmla="*/ 8 w 52"/>
                <a:gd name="T19" fmla="*/ 5 h 9"/>
                <a:gd name="T20" fmla="*/ 8 w 52"/>
                <a:gd name="T21" fmla="*/ 5 h 9"/>
                <a:gd name="T22" fmla="*/ 12 w 52"/>
                <a:gd name="T23" fmla="*/ 5 h 9"/>
                <a:gd name="T24" fmla="*/ 12 w 52"/>
                <a:gd name="T25" fmla="*/ 5 h 9"/>
                <a:gd name="T26" fmla="*/ 12 w 52"/>
                <a:gd name="T27" fmla="*/ 5 h 9"/>
                <a:gd name="T28" fmla="*/ 12 w 52"/>
                <a:gd name="T29" fmla="*/ 5 h 9"/>
                <a:gd name="T30" fmla="*/ 12 w 52"/>
                <a:gd name="T31" fmla="*/ 5 h 9"/>
                <a:gd name="T32" fmla="*/ 16 w 52"/>
                <a:gd name="T33" fmla="*/ 5 h 9"/>
                <a:gd name="T34" fmla="*/ 16 w 52"/>
                <a:gd name="T35" fmla="*/ 5 h 9"/>
                <a:gd name="T36" fmla="*/ 16 w 52"/>
                <a:gd name="T37" fmla="*/ 5 h 9"/>
                <a:gd name="T38" fmla="*/ 16 w 52"/>
                <a:gd name="T39" fmla="*/ 5 h 9"/>
                <a:gd name="T40" fmla="*/ 16 w 52"/>
                <a:gd name="T41" fmla="*/ 5 h 9"/>
                <a:gd name="T42" fmla="*/ 20 w 52"/>
                <a:gd name="T43" fmla="*/ 5 h 9"/>
                <a:gd name="T44" fmla="*/ 20 w 52"/>
                <a:gd name="T45" fmla="*/ 5 h 9"/>
                <a:gd name="T46" fmla="*/ 20 w 52"/>
                <a:gd name="T47" fmla="*/ 5 h 9"/>
                <a:gd name="T48" fmla="*/ 20 w 52"/>
                <a:gd name="T49" fmla="*/ 5 h 9"/>
                <a:gd name="T50" fmla="*/ 24 w 52"/>
                <a:gd name="T51" fmla="*/ 5 h 9"/>
                <a:gd name="T52" fmla="*/ 24 w 52"/>
                <a:gd name="T53" fmla="*/ 5 h 9"/>
                <a:gd name="T54" fmla="*/ 24 w 52"/>
                <a:gd name="T55" fmla="*/ 5 h 9"/>
                <a:gd name="T56" fmla="*/ 24 w 52"/>
                <a:gd name="T57" fmla="*/ 5 h 9"/>
                <a:gd name="T58" fmla="*/ 24 w 52"/>
                <a:gd name="T59" fmla="*/ 5 h 9"/>
                <a:gd name="T60" fmla="*/ 28 w 52"/>
                <a:gd name="T61" fmla="*/ 5 h 9"/>
                <a:gd name="T62" fmla="*/ 28 w 52"/>
                <a:gd name="T63" fmla="*/ 5 h 9"/>
                <a:gd name="T64" fmla="*/ 28 w 52"/>
                <a:gd name="T65" fmla="*/ 5 h 9"/>
                <a:gd name="T66" fmla="*/ 28 w 52"/>
                <a:gd name="T67" fmla="*/ 5 h 9"/>
                <a:gd name="T68" fmla="*/ 28 w 52"/>
                <a:gd name="T69" fmla="*/ 5 h 9"/>
                <a:gd name="T70" fmla="*/ 32 w 52"/>
                <a:gd name="T71" fmla="*/ 5 h 9"/>
                <a:gd name="T72" fmla="*/ 32 w 52"/>
                <a:gd name="T73" fmla="*/ 9 h 9"/>
                <a:gd name="T74" fmla="*/ 32 w 52"/>
                <a:gd name="T75" fmla="*/ 9 h 9"/>
                <a:gd name="T76" fmla="*/ 32 w 52"/>
                <a:gd name="T77" fmla="*/ 9 h 9"/>
                <a:gd name="T78" fmla="*/ 36 w 52"/>
                <a:gd name="T79" fmla="*/ 9 h 9"/>
                <a:gd name="T80" fmla="*/ 36 w 52"/>
                <a:gd name="T81" fmla="*/ 9 h 9"/>
                <a:gd name="T82" fmla="*/ 36 w 52"/>
                <a:gd name="T83" fmla="*/ 9 h 9"/>
                <a:gd name="T84" fmla="*/ 36 w 52"/>
                <a:gd name="T85" fmla="*/ 9 h 9"/>
                <a:gd name="T86" fmla="*/ 36 w 52"/>
                <a:gd name="T87" fmla="*/ 9 h 9"/>
                <a:gd name="T88" fmla="*/ 40 w 52"/>
                <a:gd name="T89" fmla="*/ 9 h 9"/>
                <a:gd name="T90" fmla="*/ 40 w 52"/>
                <a:gd name="T91" fmla="*/ 9 h 9"/>
                <a:gd name="T92" fmla="*/ 40 w 52"/>
                <a:gd name="T93" fmla="*/ 9 h 9"/>
                <a:gd name="T94" fmla="*/ 40 w 52"/>
                <a:gd name="T95" fmla="*/ 9 h 9"/>
                <a:gd name="T96" fmla="*/ 40 w 52"/>
                <a:gd name="T97" fmla="*/ 9 h 9"/>
                <a:gd name="T98" fmla="*/ 44 w 52"/>
                <a:gd name="T99" fmla="*/ 9 h 9"/>
                <a:gd name="T100" fmla="*/ 44 w 52"/>
                <a:gd name="T101" fmla="*/ 9 h 9"/>
                <a:gd name="T102" fmla="*/ 44 w 52"/>
                <a:gd name="T103" fmla="*/ 9 h 9"/>
                <a:gd name="T104" fmla="*/ 44 w 52"/>
                <a:gd name="T105" fmla="*/ 9 h 9"/>
                <a:gd name="T106" fmla="*/ 44 w 52"/>
                <a:gd name="T107" fmla="*/ 9 h 9"/>
                <a:gd name="T108" fmla="*/ 48 w 52"/>
                <a:gd name="T109" fmla="*/ 9 h 9"/>
                <a:gd name="T110" fmla="*/ 48 w 52"/>
                <a:gd name="T111" fmla="*/ 9 h 9"/>
                <a:gd name="T112" fmla="*/ 48 w 52"/>
                <a:gd name="T113" fmla="*/ 9 h 9"/>
                <a:gd name="T114" fmla="*/ 48 w 52"/>
                <a:gd name="T115" fmla="*/ 9 h 9"/>
                <a:gd name="T116" fmla="*/ 52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89"/>
            <p:cNvSpPr>
              <a:spLocks/>
            </p:cNvSpPr>
            <p:nvPr/>
          </p:nvSpPr>
          <p:spPr bwMode="auto">
            <a:xfrm>
              <a:off x="5246" y="1327"/>
              <a:ext cx="48" cy="13"/>
            </a:xfrm>
            <a:custGeom>
              <a:avLst/>
              <a:gdLst>
                <a:gd name="T0" fmla="*/ 0 w 48"/>
                <a:gd name="T1" fmla="*/ 0 h 13"/>
                <a:gd name="T2" fmla="*/ 0 w 48"/>
                <a:gd name="T3" fmla="*/ 0 h 13"/>
                <a:gd name="T4" fmla="*/ 0 w 48"/>
                <a:gd name="T5" fmla="*/ 4 h 13"/>
                <a:gd name="T6" fmla="*/ 4 w 48"/>
                <a:gd name="T7" fmla="*/ 4 h 13"/>
                <a:gd name="T8" fmla="*/ 4 w 48"/>
                <a:gd name="T9" fmla="*/ 4 h 13"/>
                <a:gd name="T10" fmla="*/ 4 w 48"/>
                <a:gd name="T11" fmla="*/ 4 h 13"/>
                <a:gd name="T12" fmla="*/ 4 w 48"/>
                <a:gd name="T13" fmla="*/ 4 h 13"/>
                <a:gd name="T14" fmla="*/ 4 w 48"/>
                <a:gd name="T15" fmla="*/ 4 h 13"/>
                <a:gd name="T16" fmla="*/ 8 w 48"/>
                <a:gd name="T17" fmla="*/ 4 h 13"/>
                <a:gd name="T18" fmla="*/ 8 w 48"/>
                <a:gd name="T19" fmla="*/ 4 h 13"/>
                <a:gd name="T20" fmla="*/ 8 w 48"/>
                <a:gd name="T21" fmla="*/ 4 h 13"/>
                <a:gd name="T22" fmla="*/ 8 w 48"/>
                <a:gd name="T23" fmla="*/ 4 h 13"/>
                <a:gd name="T24" fmla="*/ 12 w 48"/>
                <a:gd name="T25" fmla="*/ 4 h 13"/>
                <a:gd name="T26" fmla="*/ 12 w 48"/>
                <a:gd name="T27" fmla="*/ 4 h 13"/>
                <a:gd name="T28" fmla="*/ 12 w 48"/>
                <a:gd name="T29" fmla="*/ 4 h 13"/>
                <a:gd name="T30" fmla="*/ 12 w 48"/>
                <a:gd name="T31" fmla="*/ 4 h 13"/>
                <a:gd name="T32" fmla="*/ 12 w 48"/>
                <a:gd name="T33" fmla="*/ 4 h 13"/>
                <a:gd name="T34" fmla="*/ 16 w 48"/>
                <a:gd name="T35" fmla="*/ 4 h 13"/>
                <a:gd name="T36" fmla="*/ 16 w 48"/>
                <a:gd name="T37" fmla="*/ 4 h 13"/>
                <a:gd name="T38" fmla="*/ 16 w 48"/>
                <a:gd name="T39" fmla="*/ 4 h 13"/>
                <a:gd name="T40" fmla="*/ 16 w 48"/>
                <a:gd name="T41" fmla="*/ 4 h 13"/>
                <a:gd name="T42" fmla="*/ 16 w 48"/>
                <a:gd name="T43" fmla="*/ 4 h 13"/>
                <a:gd name="T44" fmla="*/ 20 w 48"/>
                <a:gd name="T45" fmla="*/ 4 h 13"/>
                <a:gd name="T46" fmla="*/ 20 w 48"/>
                <a:gd name="T47" fmla="*/ 4 h 13"/>
                <a:gd name="T48" fmla="*/ 20 w 48"/>
                <a:gd name="T49" fmla="*/ 4 h 13"/>
                <a:gd name="T50" fmla="*/ 20 w 48"/>
                <a:gd name="T51" fmla="*/ 4 h 13"/>
                <a:gd name="T52" fmla="*/ 20 w 48"/>
                <a:gd name="T53" fmla="*/ 4 h 13"/>
                <a:gd name="T54" fmla="*/ 24 w 48"/>
                <a:gd name="T55" fmla="*/ 4 h 13"/>
                <a:gd name="T56" fmla="*/ 24 w 48"/>
                <a:gd name="T57" fmla="*/ 8 h 13"/>
                <a:gd name="T58" fmla="*/ 24 w 48"/>
                <a:gd name="T59" fmla="*/ 8 h 13"/>
                <a:gd name="T60" fmla="*/ 24 w 48"/>
                <a:gd name="T61" fmla="*/ 8 h 13"/>
                <a:gd name="T62" fmla="*/ 28 w 48"/>
                <a:gd name="T63" fmla="*/ 8 h 13"/>
                <a:gd name="T64" fmla="*/ 28 w 48"/>
                <a:gd name="T65" fmla="*/ 8 h 13"/>
                <a:gd name="T66" fmla="*/ 28 w 48"/>
                <a:gd name="T67" fmla="*/ 8 h 13"/>
                <a:gd name="T68" fmla="*/ 28 w 48"/>
                <a:gd name="T69" fmla="*/ 8 h 13"/>
                <a:gd name="T70" fmla="*/ 28 w 48"/>
                <a:gd name="T71" fmla="*/ 8 h 13"/>
                <a:gd name="T72" fmla="*/ 32 w 48"/>
                <a:gd name="T73" fmla="*/ 8 h 13"/>
                <a:gd name="T74" fmla="*/ 32 w 48"/>
                <a:gd name="T75" fmla="*/ 8 h 13"/>
                <a:gd name="T76" fmla="*/ 32 w 48"/>
                <a:gd name="T77" fmla="*/ 8 h 13"/>
                <a:gd name="T78" fmla="*/ 32 w 48"/>
                <a:gd name="T79" fmla="*/ 8 h 13"/>
                <a:gd name="T80" fmla="*/ 32 w 48"/>
                <a:gd name="T81" fmla="*/ 8 h 13"/>
                <a:gd name="T82" fmla="*/ 36 w 48"/>
                <a:gd name="T83" fmla="*/ 8 h 13"/>
                <a:gd name="T84" fmla="*/ 36 w 48"/>
                <a:gd name="T85" fmla="*/ 8 h 13"/>
                <a:gd name="T86" fmla="*/ 36 w 48"/>
                <a:gd name="T87" fmla="*/ 8 h 13"/>
                <a:gd name="T88" fmla="*/ 36 w 48"/>
                <a:gd name="T89" fmla="*/ 8 h 13"/>
                <a:gd name="T90" fmla="*/ 36 w 48"/>
                <a:gd name="T91" fmla="*/ 8 h 13"/>
                <a:gd name="T92" fmla="*/ 40 w 48"/>
                <a:gd name="T93" fmla="*/ 8 h 13"/>
                <a:gd name="T94" fmla="*/ 40 w 48"/>
                <a:gd name="T95" fmla="*/ 8 h 13"/>
                <a:gd name="T96" fmla="*/ 40 w 48"/>
                <a:gd name="T97" fmla="*/ 8 h 13"/>
                <a:gd name="T98" fmla="*/ 40 w 48"/>
                <a:gd name="T99" fmla="*/ 8 h 13"/>
                <a:gd name="T100" fmla="*/ 44 w 48"/>
                <a:gd name="T101" fmla="*/ 8 h 13"/>
                <a:gd name="T102" fmla="*/ 44 w 48"/>
                <a:gd name="T103" fmla="*/ 8 h 13"/>
                <a:gd name="T104" fmla="*/ 44 w 48"/>
                <a:gd name="T105" fmla="*/ 8 h 13"/>
                <a:gd name="T106" fmla="*/ 44 w 48"/>
                <a:gd name="T107" fmla="*/ 8 h 13"/>
                <a:gd name="T108" fmla="*/ 44 w 48"/>
                <a:gd name="T109" fmla="*/ 8 h 13"/>
                <a:gd name="T110" fmla="*/ 48 w 48"/>
                <a:gd name="T111" fmla="*/ 13 h 13"/>
                <a:gd name="T112" fmla="*/ 48 w 48"/>
                <a:gd name="T113" fmla="*/ 13 h 13"/>
                <a:gd name="T114" fmla="*/ 48 w 48"/>
                <a:gd name="T115" fmla="*/ 13 h 13"/>
                <a:gd name="T116" fmla="*/ 48 w 48"/>
                <a:gd name="T117" fmla="*/ 13 h 13"/>
                <a:gd name="T118" fmla="*/ 48 w 48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90"/>
            <p:cNvSpPr>
              <a:spLocks/>
            </p:cNvSpPr>
            <p:nvPr/>
          </p:nvSpPr>
          <p:spPr bwMode="auto">
            <a:xfrm>
              <a:off x="5294" y="1340"/>
              <a:ext cx="52" cy="8"/>
            </a:xfrm>
            <a:custGeom>
              <a:avLst/>
              <a:gdLst>
                <a:gd name="T0" fmla="*/ 4 w 52"/>
                <a:gd name="T1" fmla="*/ 0 h 8"/>
                <a:gd name="T2" fmla="*/ 4 w 52"/>
                <a:gd name="T3" fmla="*/ 0 h 8"/>
                <a:gd name="T4" fmla="*/ 4 w 52"/>
                <a:gd name="T5" fmla="*/ 0 h 8"/>
                <a:gd name="T6" fmla="*/ 4 w 52"/>
                <a:gd name="T7" fmla="*/ 0 h 8"/>
                <a:gd name="T8" fmla="*/ 8 w 52"/>
                <a:gd name="T9" fmla="*/ 0 h 8"/>
                <a:gd name="T10" fmla="*/ 8 w 52"/>
                <a:gd name="T11" fmla="*/ 0 h 8"/>
                <a:gd name="T12" fmla="*/ 8 w 52"/>
                <a:gd name="T13" fmla="*/ 0 h 8"/>
                <a:gd name="T14" fmla="*/ 8 w 52"/>
                <a:gd name="T15" fmla="*/ 0 h 8"/>
                <a:gd name="T16" fmla="*/ 8 w 52"/>
                <a:gd name="T17" fmla="*/ 0 h 8"/>
                <a:gd name="T18" fmla="*/ 12 w 52"/>
                <a:gd name="T19" fmla="*/ 0 h 8"/>
                <a:gd name="T20" fmla="*/ 12 w 52"/>
                <a:gd name="T21" fmla="*/ 0 h 8"/>
                <a:gd name="T22" fmla="*/ 12 w 52"/>
                <a:gd name="T23" fmla="*/ 0 h 8"/>
                <a:gd name="T24" fmla="*/ 12 w 52"/>
                <a:gd name="T25" fmla="*/ 0 h 8"/>
                <a:gd name="T26" fmla="*/ 12 w 52"/>
                <a:gd name="T27" fmla="*/ 0 h 8"/>
                <a:gd name="T28" fmla="*/ 16 w 52"/>
                <a:gd name="T29" fmla="*/ 0 h 8"/>
                <a:gd name="T30" fmla="*/ 16 w 52"/>
                <a:gd name="T31" fmla="*/ 0 h 8"/>
                <a:gd name="T32" fmla="*/ 16 w 52"/>
                <a:gd name="T33" fmla="*/ 0 h 8"/>
                <a:gd name="T34" fmla="*/ 16 w 52"/>
                <a:gd name="T35" fmla="*/ 0 h 8"/>
                <a:gd name="T36" fmla="*/ 16 w 52"/>
                <a:gd name="T37" fmla="*/ 0 h 8"/>
                <a:gd name="T38" fmla="*/ 20 w 52"/>
                <a:gd name="T39" fmla="*/ 0 h 8"/>
                <a:gd name="T40" fmla="*/ 20 w 52"/>
                <a:gd name="T41" fmla="*/ 0 h 8"/>
                <a:gd name="T42" fmla="*/ 20 w 52"/>
                <a:gd name="T43" fmla="*/ 4 h 8"/>
                <a:gd name="T44" fmla="*/ 20 w 52"/>
                <a:gd name="T45" fmla="*/ 4 h 8"/>
                <a:gd name="T46" fmla="*/ 24 w 52"/>
                <a:gd name="T47" fmla="*/ 4 h 8"/>
                <a:gd name="T48" fmla="*/ 24 w 52"/>
                <a:gd name="T49" fmla="*/ 4 h 8"/>
                <a:gd name="T50" fmla="*/ 24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8 w 52"/>
                <a:gd name="T57" fmla="*/ 4 h 8"/>
                <a:gd name="T58" fmla="*/ 28 w 52"/>
                <a:gd name="T59" fmla="*/ 4 h 8"/>
                <a:gd name="T60" fmla="*/ 28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32 w 52"/>
                <a:gd name="T67" fmla="*/ 4 h 8"/>
                <a:gd name="T68" fmla="*/ 32 w 52"/>
                <a:gd name="T69" fmla="*/ 4 h 8"/>
                <a:gd name="T70" fmla="*/ 32 w 52"/>
                <a:gd name="T71" fmla="*/ 4 h 8"/>
                <a:gd name="T72" fmla="*/ 32 w 52"/>
                <a:gd name="T73" fmla="*/ 4 h 8"/>
                <a:gd name="T74" fmla="*/ 32 w 52"/>
                <a:gd name="T75" fmla="*/ 4 h 8"/>
                <a:gd name="T76" fmla="*/ 36 w 52"/>
                <a:gd name="T77" fmla="*/ 4 h 8"/>
                <a:gd name="T78" fmla="*/ 36 w 52"/>
                <a:gd name="T79" fmla="*/ 4 h 8"/>
                <a:gd name="T80" fmla="*/ 36 w 52"/>
                <a:gd name="T81" fmla="*/ 4 h 8"/>
                <a:gd name="T82" fmla="*/ 36 w 52"/>
                <a:gd name="T83" fmla="*/ 4 h 8"/>
                <a:gd name="T84" fmla="*/ 40 w 52"/>
                <a:gd name="T85" fmla="*/ 4 h 8"/>
                <a:gd name="T86" fmla="*/ 40 w 52"/>
                <a:gd name="T87" fmla="*/ 4 h 8"/>
                <a:gd name="T88" fmla="*/ 40 w 52"/>
                <a:gd name="T89" fmla="*/ 4 h 8"/>
                <a:gd name="T90" fmla="*/ 40 w 52"/>
                <a:gd name="T91" fmla="*/ 4 h 8"/>
                <a:gd name="T92" fmla="*/ 40 w 52"/>
                <a:gd name="T93" fmla="*/ 4 h 8"/>
                <a:gd name="T94" fmla="*/ 44 w 52"/>
                <a:gd name="T95" fmla="*/ 8 h 8"/>
                <a:gd name="T96" fmla="*/ 44 w 52"/>
                <a:gd name="T97" fmla="*/ 8 h 8"/>
                <a:gd name="T98" fmla="*/ 44 w 52"/>
                <a:gd name="T99" fmla="*/ 8 h 8"/>
                <a:gd name="T100" fmla="*/ 44 w 52"/>
                <a:gd name="T101" fmla="*/ 8 h 8"/>
                <a:gd name="T102" fmla="*/ 44 w 52"/>
                <a:gd name="T103" fmla="*/ 8 h 8"/>
                <a:gd name="T104" fmla="*/ 48 w 52"/>
                <a:gd name="T105" fmla="*/ 8 h 8"/>
                <a:gd name="T106" fmla="*/ 48 w 52"/>
                <a:gd name="T107" fmla="*/ 8 h 8"/>
                <a:gd name="T108" fmla="*/ 48 w 52"/>
                <a:gd name="T109" fmla="*/ 8 h 8"/>
                <a:gd name="T110" fmla="*/ 48 w 52"/>
                <a:gd name="T111" fmla="*/ 8 h 8"/>
                <a:gd name="T112" fmla="*/ 52 w 52"/>
                <a:gd name="T113" fmla="*/ 8 h 8"/>
                <a:gd name="T114" fmla="*/ 52 w 52"/>
                <a:gd name="T115" fmla="*/ 8 h 8"/>
                <a:gd name="T116" fmla="*/ 52 w 52"/>
                <a:gd name="T117" fmla="*/ 8 h 8"/>
                <a:gd name="T118" fmla="*/ 52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91"/>
            <p:cNvSpPr>
              <a:spLocks/>
            </p:cNvSpPr>
            <p:nvPr/>
          </p:nvSpPr>
          <p:spPr bwMode="auto">
            <a:xfrm>
              <a:off x="5346" y="1348"/>
              <a:ext cx="52" cy="9"/>
            </a:xfrm>
            <a:custGeom>
              <a:avLst/>
              <a:gdLst>
                <a:gd name="T0" fmla="*/ 0 w 52"/>
                <a:gd name="T1" fmla="*/ 0 h 9"/>
                <a:gd name="T2" fmla="*/ 4 w 52"/>
                <a:gd name="T3" fmla="*/ 0 h 9"/>
                <a:gd name="T4" fmla="*/ 4 w 52"/>
                <a:gd name="T5" fmla="*/ 0 h 9"/>
                <a:gd name="T6" fmla="*/ 4 w 52"/>
                <a:gd name="T7" fmla="*/ 0 h 9"/>
                <a:gd name="T8" fmla="*/ 4 w 52"/>
                <a:gd name="T9" fmla="*/ 0 h 9"/>
                <a:gd name="T10" fmla="*/ 4 w 52"/>
                <a:gd name="T11" fmla="*/ 0 h 9"/>
                <a:gd name="T12" fmla="*/ 8 w 52"/>
                <a:gd name="T13" fmla="*/ 0 h 9"/>
                <a:gd name="T14" fmla="*/ 8 w 52"/>
                <a:gd name="T15" fmla="*/ 0 h 9"/>
                <a:gd name="T16" fmla="*/ 8 w 52"/>
                <a:gd name="T17" fmla="*/ 0 h 9"/>
                <a:gd name="T18" fmla="*/ 8 w 52"/>
                <a:gd name="T19" fmla="*/ 0 h 9"/>
                <a:gd name="T20" fmla="*/ 12 w 52"/>
                <a:gd name="T21" fmla="*/ 0 h 9"/>
                <a:gd name="T22" fmla="*/ 12 w 52"/>
                <a:gd name="T23" fmla="*/ 0 h 9"/>
                <a:gd name="T24" fmla="*/ 12 w 52"/>
                <a:gd name="T25" fmla="*/ 4 h 9"/>
                <a:gd name="T26" fmla="*/ 12 w 52"/>
                <a:gd name="T27" fmla="*/ 4 h 9"/>
                <a:gd name="T28" fmla="*/ 12 w 52"/>
                <a:gd name="T29" fmla="*/ 4 h 9"/>
                <a:gd name="T30" fmla="*/ 16 w 52"/>
                <a:gd name="T31" fmla="*/ 4 h 9"/>
                <a:gd name="T32" fmla="*/ 16 w 52"/>
                <a:gd name="T33" fmla="*/ 4 h 9"/>
                <a:gd name="T34" fmla="*/ 16 w 52"/>
                <a:gd name="T35" fmla="*/ 4 h 9"/>
                <a:gd name="T36" fmla="*/ 16 w 52"/>
                <a:gd name="T37" fmla="*/ 4 h 9"/>
                <a:gd name="T38" fmla="*/ 16 w 52"/>
                <a:gd name="T39" fmla="*/ 4 h 9"/>
                <a:gd name="T40" fmla="*/ 20 w 52"/>
                <a:gd name="T41" fmla="*/ 4 h 9"/>
                <a:gd name="T42" fmla="*/ 20 w 52"/>
                <a:gd name="T43" fmla="*/ 4 h 9"/>
                <a:gd name="T44" fmla="*/ 20 w 52"/>
                <a:gd name="T45" fmla="*/ 4 h 9"/>
                <a:gd name="T46" fmla="*/ 20 w 52"/>
                <a:gd name="T47" fmla="*/ 4 h 9"/>
                <a:gd name="T48" fmla="*/ 20 w 52"/>
                <a:gd name="T49" fmla="*/ 4 h 9"/>
                <a:gd name="T50" fmla="*/ 24 w 52"/>
                <a:gd name="T51" fmla="*/ 4 h 9"/>
                <a:gd name="T52" fmla="*/ 24 w 52"/>
                <a:gd name="T53" fmla="*/ 4 h 9"/>
                <a:gd name="T54" fmla="*/ 24 w 52"/>
                <a:gd name="T55" fmla="*/ 4 h 9"/>
                <a:gd name="T56" fmla="*/ 24 w 52"/>
                <a:gd name="T57" fmla="*/ 4 h 9"/>
                <a:gd name="T58" fmla="*/ 28 w 52"/>
                <a:gd name="T59" fmla="*/ 4 h 9"/>
                <a:gd name="T60" fmla="*/ 28 w 52"/>
                <a:gd name="T61" fmla="*/ 4 h 9"/>
                <a:gd name="T62" fmla="*/ 28 w 52"/>
                <a:gd name="T63" fmla="*/ 4 h 9"/>
                <a:gd name="T64" fmla="*/ 28 w 52"/>
                <a:gd name="T65" fmla="*/ 4 h 9"/>
                <a:gd name="T66" fmla="*/ 28 w 52"/>
                <a:gd name="T67" fmla="*/ 4 h 9"/>
                <a:gd name="T68" fmla="*/ 32 w 52"/>
                <a:gd name="T69" fmla="*/ 4 h 9"/>
                <a:gd name="T70" fmla="*/ 32 w 52"/>
                <a:gd name="T71" fmla="*/ 4 h 9"/>
                <a:gd name="T72" fmla="*/ 32 w 52"/>
                <a:gd name="T73" fmla="*/ 4 h 9"/>
                <a:gd name="T74" fmla="*/ 32 w 52"/>
                <a:gd name="T75" fmla="*/ 4 h 9"/>
                <a:gd name="T76" fmla="*/ 32 w 52"/>
                <a:gd name="T77" fmla="*/ 4 h 9"/>
                <a:gd name="T78" fmla="*/ 36 w 52"/>
                <a:gd name="T79" fmla="*/ 4 h 9"/>
                <a:gd name="T80" fmla="*/ 36 w 52"/>
                <a:gd name="T81" fmla="*/ 9 h 9"/>
                <a:gd name="T82" fmla="*/ 36 w 52"/>
                <a:gd name="T83" fmla="*/ 9 h 9"/>
                <a:gd name="T84" fmla="*/ 36 w 52"/>
                <a:gd name="T85" fmla="*/ 9 h 9"/>
                <a:gd name="T86" fmla="*/ 36 w 52"/>
                <a:gd name="T87" fmla="*/ 9 h 9"/>
                <a:gd name="T88" fmla="*/ 40 w 52"/>
                <a:gd name="T89" fmla="*/ 9 h 9"/>
                <a:gd name="T90" fmla="*/ 40 w 52"/>
                <a:gd name="T91" fmla="*/ 9 h 9"/>
                <a:gd name="T92" fmla="*/ 40 w 52"/>
                <a:gd name="T93" fmla="*/ 9 h 9"/>
                <a:gd name="T94" fmla="*/ 40 w 52"/>
                <a:gd name="T95" fmla="*/ 9 h 9"/>
                <a:gd name="T96" fmla="*/ 44 w 52"/>
                <a:gd name="T97" fmla="*/ 9 h 9"/>
                <a:gd name="T98" fmla="*/ 44 w 52"/>
                <a:gd name="T99" fmla="*/ 9 h 9"/>
                <a:gd name="T100" fmla="*/ 44 w 52"/>
                <a:gd name="T101" fmla="*/ 9 h 9"/>
                <a:gd name="T102" fmla="*/ 44 w 52"/>
                <a:gd name="T103" fmla="*/ 9 h 9"/>
                <a:gd name="T104" fmla="*/ 44 w 52"/>
                <a:gd name="T105" fmla="*/ 9 h 9"/>
                <a:gd name="T106" fmla="*/ 48 w 52"/>
                <a:gd name="T107" fmla="*/ 9 h 9"/>
                <a:gd name="T108" fmla="*/ 48 w 52"/>
                <a:gd name="T109" fmla="*/ 9 h 9"/>
                <a:gd name="T110" fmla="*/ 48 w 52"/>
                <a:gd name="T111" fmla="*/ 9 h 9"/>
                <a:gd name="T112" fmla="*/ 48 w 52"/>
                <a:gd name="T113" fmla="*/ 9 h 9"/>
                <a:gd name="T114" fmla="*/ 48 w 52"/>
                <a:gd name="T115" fmla="*/ 9 h 9"/>
                <a:gd name="T116" fmla="*/ 52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92"/>
            <p:cNvSpPr>
              <a:spLocks/>
            </p:cNvSpPr>
            <p:nvPr/>
          </p:nvSpPr>
          <p:spPr bwMode="auto">
            <a:xfrm>
              <a:off x="5398" y="1357"/>
              <a:ext cx="51" cy="8"/>
            </a:xfrm>
            <a:custGeom>
              <a:avLst/>
              <a:gdLst>
                <a:gd name="T0" fmla="*/ 0 w 51"/>
                <a:gd name="T1" fmla="*/ 0 h 8"/>
                <a:gd name="T2" fmla="*/ 0 w 51"/>
                <a:gd name="T3" fmla="*/ 0 h 8"/>
                <a:gd name="T4" fmla="*/ 4 w 51"/>
                <a:gd name="T5" fmla="*/ 0 h 8"/>
                <a:gd name="T6" fmla="*/ 4 w 51"/>
                <a:gd name="T7" fmla="*/ 0 h 8"/>
                <a:gd name="T8" fmla="*/ 4 w 51"/>
                <a:gd name="T9" fmla="*/ 0 h 8"/>
                <a:gd name="T10" fmla="*/ 4 w 51"/>
                <a:gd name="T11" fmla="*/ 0 h 8"/>
                <a:gd name="T12" fmla="*/ 4 w 51"/>
                <a:gd name="T13" fmla="*/ 0 h 8"/>
                <a:gd name="T14" fmla="*/ 8 w 51"/>
                <a:gd name="T15" fmla="*/ 4 h 8"/>
                <a:gd name="T16" fmla="*/ 8 w 51"/>
                <a:gd name="T17" fmla="*/ 4 h 8"/>
                <a:gd name="T18" fmla="*/ 8 w 51"/>
                <a:gd name="T19" fmla="*/ 4 h 8"/>
                <a:gd name="T20" fmla="*/ 8 w 51"/>
                <a:gd name="T21" fmla="*/ 4 h 8"/>
                <a:gd name="T22" fmla="*/ 8 w 51"/>
                <a:gd name="T23" fmla="*/ 4 h 8"/>
                <a:gd name="T24" fmla="*/ 12 w 51"/>
                <a:gd name="T25" fmla="*/ 4 h 8"/>
                <a:gd name="T26" fmla="*/ 12 w 51"/>
                <a:gd name="T27" fmla="*/ 4 h 8"/>
                <a:gd name="T28" fmla="*/ 12 w 51"/>
                <a:gd name="T29" fmla="*/ 4 h 8"/>
                <a:gd name="T30" fmla="*/ 12 w 51"/>
                <a:gd name="T31" fmla="*/ 4 h 8"/>
                <a:gd name="T32" fmla="*/ 12 w 51"/>
                <a:gd name="T33" fmla="*/ 4 h 8"/>
                <a:gd name="T34" fmla="*/ 16 w 51"/>
                <a:gd name="T35" fmla="*/ 4 h 8"/>
                <a:gd name="T36" fmla="*/ 16 w 51"/>
                <a:gd name="T37" fmla="*/ 4 h 8"/>
                <a:gd name="T38" fmla="*/ 16 w 51"/>
                <a:gd name="T39" fmla="*/ 4 h 8"/>
                <a:gd name="T40" fmla="*/ 16 w 51"/>
                <a:gd name="T41" fmla="*/ 4 h 8"/>
                <a:gd name="T42" fmla="*/ 20 w 51"/>
                <a:gd name="T43" fmla="*/ 4 h 8"/>
                <a:gd name="T44" fmla="*/ 20 w 51"/>
                <a:gd name="T45" fmla="*/ 4 h 8"/>
                <a:gd name="T46" fmla="*/ 20 w 51"/>
                <a:gd name="T47" fmla="*/ 4 h 8"/>
                <a:gd name="T48" fmla="*/ 20 w 51"/>
                <a:gd name="T49" fmla="*/ 4 h 8"/>
                <a:gd name="T50" fmla="*/ 20 w 51"/>
                <a:gd name="T51" fmla="*/ 4 h 8"/>
                <a:gd name="T52" fmla="*/ 24 w 51"/>
                <a:gd name="T53" fmla="*/ 4 h 8"/>
                <a:gd name="T54" fmla="*/ 24 w 51"/>
                <a:gd name="T55" fmla="*/ 4 h 8"/>
                <a:gd name="T56" fmla="*/ 24 w 51"/>
                <a:gd name="T57" fmla="*/ 4 h 8"/>
                <a:gd name="T58" fmla="*/ 24 w 51"/>
                <a:gd name="T59" fmla="*/ 4 h 8"/>
                <a:gd name="T60" fmla="*/ 24 w 51"/>
                <a:gd name="T61" fmla="*/ 4 h 8"/>
                <a:gd name="T62" fmla="*/ 28 w 51"/>
                <a:gd name="T63" fmla="*/ 4 h 8"/>
                <a:gd name="T64" fmla="*/ 28 w 51"/>
                <a:gd name="T65" fmla="*/ 4 h 8"/>
                <a:gd name="T66" fmla="*/ 28 w 51"/>
                <a:gd name="T67" fmla="*/ 4 h 8"/>
                <a:gd name="T68" fmla="*/ 28 w 51"/>
                <a:gd name="T69" fmla="*/ 4 h 8"/>
                <a:gd name="T70" fmla="*/ 28 w 51"/>
                <a:gd name="T71" fmla="*/ 4 h 8"/>
                <a:gd name="T72" fmla="*/ 31 w 51"/>
                <a:gd name="T73" fmla="*/ 8 h 8"/>
                <a:gd name="T74" fmla="*/ 31 w 51"/>
                <a:gd name="T75" fmla="*/ 8 h 8"/>
                <a:gd name="T76" fmla="*/ 31 w 51"/>
                <a:gd name="T77" fmla="*/ 8 h 8"/>
                <a:gd name="T78" fmla="*/ 31 w 51"/>
                <a:gd name="T79" fmla="*/ 8 h 8"/>
                <a:gd name="T80" fmla="*/ 35 w 51"/>
                <a:gd name="T81" fmla="*/ 8 h 8"/>
                <a:gd name="T82" fmla="*/ 35 w 51"/>
                <a:gd name="T83" fmla="*/ 8 h 8"/>
                <a:gd name="T84" fmla="*/ 35 w 51"/>
                <a:gd name="T85" fmla="*/ 8 h 8"/>
                <a:gd name="T86" fmla="*/ 35 w 51"/>
                <a:gd name="T87" fmla="*/ 8 h 8"/>
                <a:gd name="T88" fmla="*/ 35 w 51"/>
                <a:gd name="T89" fmla="*/ 8 h 8"/>
                <a:gd name="T90" fmla="*/ 39 w 51"/>
                <a:gd name="T91" fmla="*/ 8 h 8"/>
                <a:gd name="T92" fmla="*/ 39 w 51"/>
                <a:gd name="T93" fmla="*/ 8 h 8"/>
                <a:gd name="T94" fmla="*/ 39 w 51"/>
                <a:gd name="T95" fmla="*/ 8 h 8"/>
                <a:gd name="T96" fmla="*/ 39 w 51"/>
                <a:gd name="T97" fmla="*/ 8 h 8"/>
                <a:gd name="T98" fmla="*/ 39 w 51"/>
                <a:gd name="T99" fmla="*/ 8 h 8"/>
                <a:gd name="T100" fmla="*/ 43 w 51"/>
                <a:gd name="T101" fmla="*/ 8 h 8"/>
                <a:gd name="T102" fmla="*/ 43 w 51"/>
                <a:gd name="T103" fmla="*/ 8 h 8"/>
                <a:gd name="T104" fmla="*/ 43 w 51"/>
                <a:gd name="T105" fmla="*/ 8 h 8"/>
                <a:gd name="T106" fmla="*/ 43 w 51"/>
                <a:gd name="T107" fmla="*/ 8 h 8"/>
                <a:gd name="T108" fmla="*/ 47 w 51"/>
                <a:gd name="T109" fmla="*/ 8 h 8"/>
                <a:gd name="T110" fmla="*/ 47 w 51"/>
                <a:gd name="T111" fmla="*/ 8 h 8"/>
                <a:gd name="T112" fmla="*/ 47 w 51"/>
                <a:gd name="T113" fmla="*/ 8 h 8"/>
                <a:gd name="T114" fmla="*/ 47 w 51"/>
                <a:gd name="T115" fmla="*/ 8 h 8"/>
                <a:gd name="T116" fmla="*/ 47 w 51"/>
                <a:gd name="T117" fmla="*/ 8 h 8"/>
                <a:gd name="T118" fmla="*/ 51 w 51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93"/>
            <p:cNvSpPr>
              <a:spLocks/>
            </p:cNvSpPr>
            <p:nvPr/>
          </p:nvSpPr>
          <p:spPr bwMode="auto">
            <a:xfrm>
              <a:off x="5449" y="1365"/>
              <a:ext cx="48" cy="9"/>
            </a:xfrm>
            <a:custGeom>
              <a:avLst/>
              <a:gdLst>
                <a:gd name="T0" fmla="*/ 0 w 48"/>
                <a:gd name="T1" fmla="*/ 0 h 9"/>
                <a:gd name="T2" fmla="*/ 0 w 48"/>
                <a:gd name="T3" fmla="*/ 0 h 9"/>
                <a:gd name="T4" fmla="*/ 0 w 48"/>
                <a:gd name="T5" fmla="*/ 0 h 9"/>
                <a:gd name="T6" fmla="*/ 0 w 48"/>
                <a:gd name="T7" fmla="*/ 0 h 9"/>
                <a:gd name="T8" fmla="*/ 4 w 48"/>
                <a:gd name="T9" fmla="*/ 0 h 9"/>
                <a:gd name="T10" fmla="*/ 4 w 48"/>
                <a:gd name="T11" fmla="*/ 4 h 9"/>
                <a:gd name="T12" fmla="*/ 4 w 48"/>
                <a:gd name="T13" fmla="*/ 4 h 9"/>
                <a:gd name="T14" fmla="*/ 4 w 48"/>
                <a:gd name="T15" fmla="*/ 4 h 9"/>
                <a:gd name="T16" fmla="*/ 4 w 48"/>
                <a:gd name="T17" fmla="*/ 4 h 9"/>
                <a:gd name="T18" fmla="*/ 8 w 48"/>
                <a:gd name="T19" fmla="*/ 4 h 9"/>
                <a:gd name="T20" fmla="*/ 8 w 48"/>
                <a:gd name="T21" fmla="*/ 4 h 9"/>
                <a:gd name="T22" fmla="*/ 8 w 48"/>
                <a:gd name="T23" fmla="*/ 4 h 9"/>
                <a:gd name="T24" fmla="*/ 8 w 48"/>
                <a:gd name="T25" fmla="*/ 4 h 9"/>
                <a:gd name="T26" fmla="*/ 12 w 48"/>
                <a:gd name="T27" fmla="*/ 4 h 9"/>
                <a:gd name="T28" fmla="*/ 12 w 48"/>
                <a:gd name="T29" fmla="*/ 4 h 9"/>
                <a:gd name="T30" fmla="*/ 12 w 48"/>
                <a:gd name="T31" fmla="*/ 4 h 9"/>
                <a:gd name="T32" fmla="*/ 12 w 48"/>
                <a:gd name="T33" fmla="*/ 4 h 9"/>
                <a:gd name="T34" fmla="*/ 12 w 48"/>
                <a:gd name="T35" fmla="*/ 4 h 9"/>
                <a:gd name="T36" fmla="*/ 16 w 48"/>
                <a:gd name="T37" fmla="*/ 4 h 9"/>
                <a:gd name="T38" fmla="*/ 16 w 48"/>
                <a:gd name="T39" fmla="*/ 4 h 9"/>
                <a:gd name="T40" fmla="*/ 16 w 48"/>
                <a:gd name="T41" fmla="*/ 4 h 9"/>
                <a:gd name="T42" fmla="*/ 16 w 48"/>
                <a:gd name="T43" fmla="*/ 4 h 9"/>
                <a:gd name="T44" fmla="*/ 16 w 48"/>
                <a:gd name="T45" fmla="*/ 4 h 9"/>
                <a:gd name="T46" fmla="*/ 20 w 48"/>
                <a:gd name="T47" fmla="*/ 4 h 9"/>
                <a:gd name="T48" fmla="*/ 20 w 48"/>
                <a:gd name="T49" fmla="*/ 4 h 9"/>
                <a:gd name="T50" fmla="*/ 20 w 48"/>
                <a:gd name="T51" fmla="*/ 4 h 9"/>
                <a:gd name="T52" fmla="*/ 20 w 48"/>
                <a:gd name="T53" fmla="*/ 4 h 9"/>
                <a:gd name="T54" fmla="*/ 24 w 48"/>
                <a:gd name="T55" fmla="*/ 4 h 9"/>
                <a:gd name="T56" fmla="*/ 24 w 48"/>
                <a:gd name="T57" fmla="*/ 4 h 9"/>
                <a:gd name="T58" fmla="*/ 24 w 48"/>
                <a:gd name="T59" fmla="*/ 4 h 9"/>
                <a:gd name="T60" fmla="*/ 24 w 48"/>
                <a:gd name="T61" fmla="*/ 4 h 9"/>
                <a:gd name="T62" fmla="*/ 24 w 48"/>
                <a:gd name="T63" fmla="*/ 4 h 9"/>
                <a:gd name="T64" fmla="*/ 28 w 48"/>
                <a:gd name="T65" fmla="*/ 4 h 9"/>
                <a:gd name="T66" fmla="*/ 28 w 48"/>
                <a:gd name="T67" fmla="*/ 4 h 9"/>
                <a:gd name="T68" fmla="*/ 28 w 48"/>
                <a:gd name="T69" fmla="*/ 4 h 9"/>
                <a:gd name="T70" fmla="*/ 28 w 48"/>
                <a:gd name="T71" fmla="*/ 9 h 9"/>
                <a:gd name="T72" fmla="*/ 28 w 48"/>
                <a:gd name="T73" fmla="*/ 9 h 9"/>
                <a:gd name="T74" fmla="*/ 32 w 48"/>
                <a:gd name="T75" fmla="*/ 9 h 9"/>
                <a:gd name="T76" fmla="*/ 32 w 48"/>
                <a:gd name="T77" fmla="*/ 9 h 9"/>
                <a:gd name="T78" fmla="*/ 32 w 48"/>
                <a:gd name="T79" fmla="*/ 9 h 9"/>
                <a:gd name="T80" fmla="*/ 32 w 48"/>
                <a:gd name="T81" fmla="*/ 9 h 9"/>
                <a:gd name="T82" fmla="*/ 32 w 48"/>
                <a:gd name="T83" fmla="*/ 9 h 9"/>
                <a:gd name="T84" fmla="*/ 36 w 48"/>
                <a:gd name="T85" fmla="*/ 9 h 9"/>
                <a:gd name="T86" fmla="*/ 36 w 48"/>
                <a:gd name="T87" fmla="*/ 9 h 9"/>
                <a:gd name="T88" fmla="*/ 36 w 48"/>
                <a:gd name="T89" fmla="*/ 9 h 9"/>
                <a:gd name="T90" fmla="*/ 36 w 48"/>
                <a:gd name="T91" fmla="*/ 9 h 9"/>
                <a:gd name="T92" fmla="*/ 40 w 48"/>
                <a:gd name="T93" fmla="*/ 9 h 9"/>
                <a:gd name="T94" fmla="*/ 40 w 48"/>
                <a:gd name="T95" fmla="*/ 9 h 9"/>
                <a:gd name="T96" fmla="*/ 40 w 48"/>
                <a:gd name="T97" fmla="*/ 9 h 9"/>
                <a:gd name="T98" fmla="*/ 40 w 48"/>
                <a:gd name="T99" fmla="*/ 9 h 9"/>
                <a:gd name="T100" fmla="*/ 40 w 48"/>
                <a:gd name="T101" fmla="*/ 9 h 9"/>
                <a:gd name="T102" fmla="*/ 44 w 48"/>
                <a:gd name="T103" fmla="*/ 9 h 9"/>
                <a:gd name="T104" fmla="*/ 44 w 48"/>
                <a:gd name="T105" fmla="*/ 9 h 9"/>
                <a:gd name="T106" fmla="*/ 44 w 48"/>
                <a:gd name="T107" fmla="*/ 9 h 9"/>
                <a:gd name="T108" fmla="*/ 44 w 48"/>
                <a:gd name="T109" fmla="*/ 9 h 9"/>
                <a:gd name="T110" fmla="*/ 44 w 48"/>
                <a:gd name="T111" fmla="*/ 9 h 9"/>
                <a:gd name="T112" fmla="*/ 48 w 48"/>
                <a:gd name="T113" fmla="*/ 9 h 9"/>
                <a:gd name="T114" fmla="*/ 48 w 48"/>
                <a:gd name="T115" fmla="*/ 9 h 9"/>
                <a:gd name="T116" fmla="*/ 48 w 48"/>
                <a:gd name="T117" fmla="*/ 9 h 9"/>
                <a:gd name="T118" fmla="*/ 48 w 48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94"/>
            <p:cNvSpPr>
              <a:spLocks/>
            </p:cNvSpPr>
            <p:nvPr/>
          </p:nvSpPr>
          <p:spPr bwMode="auto">
            <a:xfrm>
              <a:off x="5497" y="1374"/>
              <a:ext cx="52" cy="12"/>
            </a:xfrm>
            <a:custGeom>
              <a:avLst/>
              <a:gdLst>
                <a:gd name="T0" fmla="*/ 4 w 52"/>
                <a:gd name="T1" fmla="*/ 0 h 12"/>
                <a:gd name="T2" fmla="*/ 4 w 52"/>
                <a:gd name="T3" fmla="*/ 0 h 12"/>
                <a:gd name="T4" fmla="*/ 4 w 52"/>
                <a:gd name="T5" fmla="*/ 0 h 12"/>
                <a:gd name="T6" fmla="*/ 4 w 52"/>
                <a:gd name="T7" fmla="*/ 0 h 12"/>
                <a:gd name="T8" fmla="*/ 4 w 52"/>
                <a:gd name="T9" fmla="*/ 4 h 12"/>
                <a:gd name="T10" fmla="*/ 8 w 52"/>
                <a:gd name="T11" fmla="*/ 4 h 12"/>
                <a:gd name="T12" fmla="*/ 8 w 52"/>
                <a:gd name="T13" fmla="*/ 4 h 12"/>
                <a:gd name="T14" fmla="*/ 8 w 52"/>
                <a:gd name="T15" fmla="*/ 4 h 12"/>
                <a:gd name="T16" fmla="*/ 8 w 52"/>
                <a:gd name="T17" fmla="*/ 4 h 12"/>
                <a:gd name="T18" fmla="*/ 8 w 52"/>
                <a:gd name="T19" fmla="*/ 4 h 12"/>
                <a:gd name="T20" fmla="*/ 12 w 52"/>
                <a:gd name="T21" fmla="*/ 4 h 12"/>
                <a:gd name="T22" fmla="*/ 12 w 52"/>
                <a:gd name="T23" fmla="*/ 4 h 12"/>
                <a:gd name="T24" fmla="*/ 12 w 52"/>
                <a:gd name="T25" fmla="*/ 4 h 12"/>
                <a:gd name="T26" fmla="*/ 12 w 52"/>
                <a:gd name="T27" fmla="*/ 4 h 12"/>
                <a:gd name="T28" fmla="*/ 12 w 52"/>
                <a:gd name="T29" fmla="*/ 4 h 12"/>
                <a:gd name="T30" fmla="*/ 16 w 52"/>
                <a:gd name="T31" fmla="*/ 4 h 12"/>
                <a:gd name="T32" fmla="*/ 16 w 52"/>
                <a:gd name="T33" fmla="*/ 4 h 12"/>
                <a:gd name="T34" fmla="*/ 16 w 52"/>
                <a:gd name="T35" fmla="*/ 4 h 12"/>
                <a:gd name="T36" fmla="*/ 16 w 52"/>
                <a:gd name="T37" fmla="*/ 4 h 12"/>
                <a:gd name="T38" fmla="*/ 20 w 52"/>
                <a:gd name="T39" fmla="*/ 4 h 12"/>
                <a:gd name="T40" fmla="*/ 20 w 52"/>
                <a:gd name="T41" fmla="*/ 4 h 12"/>
                <a:gd name="T42" fmla="*/ 20 w 52"/>
                <a:gd name="T43" fmla="*/ 4 h 12"/>
                <a:gd name="T44" fmla="*/ 20 w 52"/>
                <a:gd name="T45" fmla="*/ 4 h 12"/>
                <a:gd name="T46" fmla="*/ 20 w 52"/>
                <a:gd name="T47" fmla="*/ 4 h 12"/>
                <a:gd name="T48" fmla="*/ 24 w 52"/>
                <a:gd name="T49" fmla="*/ 4 h 12"/>
                <a:gd name="T50" fmla="*/ 24 w 52"/>
                <a:gd name="T51" fmla="*/ 4 h 12"/>
                <a:gd name="T52" fmla="*/ 24 w 52"/>
                <a:gd name="T53" fmla="*/ 4 h 12"/>
                <a:gd name="T54" fmla="*/ 24 w 52"/>
                <a:gd name="T55" fmla="*/ 4 h 12"/>
                <a:gd name="T56" fmla="*/ 24 w 52"/>
                <a:gd name="T57" fmla="*/ 4 h 12"/>
                <a:gd name="T58" fmla="*/ 28 w 52"/>
                <a:gd name="T59" fmla="*/ 4 h 12"/>
                <a:gd name="T60" fmla="*/ 28 w 52"/>
                <a:gd name="T61" fmla="*/ 4 h 12"/>
                <a:gd name="T62" fmla="*/ 28 w 52"/>
                <a:gd name="T63" fmla="*/ 4 h 12"/>
                <a:gd name="T64" fmla="*/ 28 w 52"/>
                <a:gd name="T65" fmla="*/ 4 h 12"/>
                <a:gd name="T66" fmla="*/ 28 w 52"/>
                <a:gd name="T67" fmla="*/ 8 h 12"/>
                <a:gd name="T68" fmla="*/ 32 w 52"/>
                <a:gd name="T69" fmla="*/ 8 h 12"/>
                <a:gd name="T70" fmla="*/ 32 w 52"/>
                <a:gd name="T71" fmla="*/ 8 h 12"/>
                <a:gd name="T72" fmla="*/ 32 w 52"/>
                <a:gd name="T73" fmla="*/ 8 h 12"/>
                <a:gd name="T74" fmla="*/ 32 w 52"/>
                <a:gd name="T75" fmla="*/ 8 h 12"/>
                <a:gd name="T76" fmla="*/ 36 w 52"/>
                <a:gd name="T77" fmla="*/ 8 h 12"/>
                <a:gd name="T78" fmla="*/ 36 w 52"/>
                <a:gd name="T79" fmla="*/ 8 h 12"/>
                <a:gd name="T80" fmla="*/ 36 w 52"/>
                <a:gd name="T81" fmla="*/ 8 h 12"/>
                <a:gd name="T82" fmla="*/ 36 w 52"/>
                <a:gd name="T83" fmla="*/ 8 h 12"/>
                <a:gd name="T84" fmla="*/ 36 w 52"/>
                <a:gd name="T85" fmla="*/ 8 h 12"/>
                <a:gd name="T86" fmla="*/ 40 w 52"/>
                <a:gd name="T87" fmla="*/ 8 h 12"/>
                <a:gd name="T88" fmla="*/ 40 w 52"/>
                <a:gd name="T89" fmla="*/ 8 h 12"/>
                <a:gd name="T90" fmla="*/ 40 w 52"/>
                <a:gd name="T91" fmla="*/ 8 h 12"/>
                <a:gd name="T92" fmla="*/ 40 w 52"/>
                <a:gd name="T93" fmla="*/ 8 h 12"/>
                <a:gd name="T94" fmla="*/ 40 w 52"/>
                <a:gd name="T95" fmla="*/ 8 h 12"/>
                <a:gd name="T96" fmla="*/ 44 w 52"/>
                <a:gd name="T97" fmla="*/ 8 h 12"/>
                <a:gd name="T98" fmla="*/ 44 w 52"/>
                <a:gd name="T99" fmla="*/ 8 h 12"/>
                <a:gd name="T100" fmla="*/ 44 w 52"/>
                <a:gd name="T101" fmla="*/ 8 h 12"/>
                <a:gd name="T102" fmla="*/ 44 w 52"/>
                <a:gd name="T103" fmla="*/ 8 h 12"/>
                <a:gd name="T104" fmla="*/ 44 w 52"/>
                <a:gd name="T105" fmla="*/ 8 h 12"/>
                <a:gd name="T106" fmla="*/ 48 w 52"/>
                <a:gd name="T107" fmla="*/ 8 h 12"/>
                <a:gd name="T108" fmla="*/ 48 w 52"/>
                <a:gd name="T109" fmla="*/ 8 h 12"/>
                <a:gd name="T110" fmla="*/ 48 w 52"/>
                <a:gd name="T111" fmla="*/ 8 h 12"/>
                <a:gd name="T112" fmla="*/ 48 w 52"/>
                <a:gd name="T113" fmla="*/ 8 h 12"/>
                <a:gd name="T114" fmla="*/ 52 w 52"/>
                <a:gd name="T115" fmla="*/ 8 h 12"/>
                <a:gd name="T116" fmla="*/ 52 w 52"/>
                <a:gd name="T117" fmla="*/ 8 h 12"/>
                <a:gd name="T118" fmla="*/ 52 w 52"/>
                <a:gd name="T1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95"/>
            <p:cNvSpPr>
              <a:spLocks/>
            </p:cNvSpPr>
            <p:nvPr/>
          </p:nvSpPr>
          <p:spPr bwMode="auto">
            <a:xfrm>
              <a:off x="5549" y="1386"/>
              <a:ext cx="52" cy="9"/>
            </a:xfrm>
            <a:custGeom>
              <a:avLst/>
              <a:gdLst>
                <a:gd name="T0" fmla="*/ 0 w 52"/>
                <a:gd name="T1" fmla="*/ 0 h 9"/>
                <a:gd name="T2" fmla="*/ 0 w 52"/>
                <a:gd name="T3" fmla="*/ 0 h 9"/>
                <a:gd name="T4" fmla="*/ 4 w 52"/>
                <a:gd name="T5" fmla="*/ 0 h 9"/>
                <a:gd name="T6" fmla="*/ 4 w 52"/>
                <a:gd name="T7" fmla="*/ 0 h 9"/>
                <a:gd name="T8" fmla="*/ 4 w 52"/>
                <a:gd name="T9" fmla="*/ 0 h 9"/>
                <a:gd name="T10" fmla="*/ 4 w 52"/>
                <a:gd name="T11" fmla="*/ 0 h 9"/>
                <a:gd name="T12" fmla="*/ 4 w 52"/>
                <a:gd name="T13" fmla="*/ 0 h 9"/>
                <a:gd name="T14" fmla="*/ 8 w 52"/>
                <a:gd name="T15" fmla="*/ 0 h 9"/>
                <a:gd name="T16" fmla="*/ 8 w 52"/>
                <a:gd name="T17" fmla="*/ 0 h 9"/>
                <a:gd name="T18" fmla="*/ 8 w 52"/>
                <a:gd name="T19" fmla="*/ 0 h 9"/>
                <a:gd name="T20" fmla="*/ 8 w 52"/>
                <a:gd name="T21" fmla="*/ 0 h 9"/>
                <a:gd name="T22" fmla="*/ 12 w 52"/>
                <a:gd name="T23" fmla="*/ 0 h 9"/>
                <a:gd name="T24" fmla="*/ 12 w 52"/>
                <a:gd name="T25" fmla="*/ 0 h 9"/>
                <a:gd name="T26" fmla="*/ 12 w 52"/>
                <a:gd name="T27" fmla="*/ 0 h 9"/>
                <a:gd name="T28" fmla="*/ 12 w 52"/>
                <a:gd name="T29" fmla="*/ 0 h 9"/>
                <a:gd name="T30" fmla="*/ 12 w 52"/>
                <a:gd name="T31" fmla="*/ 0 h 9"/>
                <a:gd name="T32" fmla="*/ 16 w 52"/>
                <a:gd name="T33" fmla="*/ 0 h 9"/>
                <a:gd name="T34" fmla="*/ 16 w 52"/>
                <a:gd name="T35" fmla="*/ 0 h 9"/>
                <a:gd name="T36" fmla="*/ 16 w 52"/>
                <a:gd name="T37" fmla="*/ 0 h 9"/>
                <a:gd name="T38" fmla="*/ 16 w 52"/>
                <a:gd name="T39" fmla="*/ 0 h 9"/>
                <a:gd name="T40" fmla="*/ 16 w 52"/>
                <a:gd name="T41" fmla="*/ 0 h 9"/>
                <a:gd name="T42" fmla="*/ 20 w 52"/>
                <a:gd name="T43" fmla="*/ 0 h 9"/>
                <a:gd name="T44" fmla="*/ 20 w 52"/>
                <a:gd name="T45" fmla="*/ 0 h 9"/>
                <a:gd name="T46" fmla="*/ 20 w 52"/>
                <a:gd name="T47" fmla="*/ 0 h 9"/>
                <a:gd name="T48" fmla="*/ 20 w 52"/>
                <a:gd name="T49" fmla="*/ 0 h 9"/>
                <a:gd name="T50" fmla="*/ 20 w 52"/>
                <a:gd name="T51" fmla="*/ 0 h 9"/>
                <a:gd name="T52" fmla="*/ 24 w 52"/>
                <a:gd name="T53" fmla="*/ 4 h 9"/>
                <a:gd name="T54" fmla="*/ 24 w 52"/>
                <a:gd name="T55" fmla="*/ 4 h 9"/>
                <a:gd name="T56" fmla="*/ 24 w 52"/>
                <a:gd name="T57" fmla="*/ 4 h 9"/>
                <a:gd name="T58" fmla="*/ 24 w 52"/>
                <a:gd name="T59" fmla="*/ 4 h 9"/>
                <a:gd name="T60" fmla="*/ 28 w 52"/>
                <a:gd name="T61" fmla="*/ 4 h 9"/>
                <a:gd name="T62" fmla="*/ 28 w 52"/>
                <a:gd name="T63" fmla="*/ 4 h 9"/>
                <a:gd name="T64" fmla="*/ 28 w 52"/>
                <a:gd name="T65" fmla="*/ 4 h 9"/>
                <a:gd name="T66" fmla="*/ 28 w 52"/>
                <a:gd name="T67" fmla="*/ 4 h 9"/>
                <a:gd name="T68" fmla="*/ 28 w 52"/>
                <a:gd name="T69" fmla="*/ 4 h 9"/>
                <a:gd name="T70" fmla="*/ 32 w 52"/>
                <a:gd name="T71" fmla="*/ 4 h 9"/>
                <a:gd name="T72" fmla="*/ 32 w 52"/>
                <a:gd name="T73" fmla="*/ 4 h 9"/>
                <a:gd name="T74" fmla="*/ 32 w 52"/>
                <a:gd name="T75" fmla="*/ 4 h 9"/>
                <a:gd name="T76" fmla="*/ 32 w 52"/>
                <a:gd name="T77" fmla="*/ 4 h 9"/>
                <a:gd name="T78" fmla="*/ 32 w 52"/>
                <a:gd name="T79" fmla="*/ 4 h 9"/>
                <a:gd name="T80" fmla="*/ 36 w 52"/>
                <a:gd name="T81" fmla="*/ 4 h 9"/>
                <a:gd name="T82" fmla="*/ 36 w 52"/>
                <a:gd name="T83" fmla="*/ 4 h 9"/>
                <a:gd name="T84" fmla="*/ 36 w 52"/>
                <a:gd name="T85" fmla="*/ 4 h 9"/>
                <a:gd name="T86" fmla="*/ 36 w 52"/>
                <a:gd name="T87" fmla="*/ 4 h 9"/>
                <a:gd name="T88" fmla="*/ 40 w 52"/>
                <a:gd name="T89" fmla="*/ 4 h 9"/>
                <a:gd name="T90" fmla="*/ 40 w 52"/>
                <a:gd name="T91" fmla="*/ 4 h 9"/>
                <a:gd name="T92" fmla="*/ 40 w 52"/>
                <a:gd name="T93" fmla="*/ 4 h 9"/>
                <a:gd name="T94" fmla="*/ 40 w 52"/>
                <a:gd name="T95" fmla="*/ 4 h 9"/>
                <a:gd name="T96" fmla="*/ 40 w 52"/>
                <a:gd name="T97" fmla="*/ 4 h 9"/>
                <a:gd name="T98" fmla="*/ 44 w 52"/>
                <a:gd name="T99" fmla="*/ 4 h 9"/>
                <a:gd name="T100" fmla="*/ 44 w 52"/>
                <a:gd name="T101" fmla="*/ 4 h 9"/>
                <a:gd name="T102" fmla="*/ 44 w 52"/>
                <a:gd name="T103" fmla="*/ 4 h 9"/>
                <a:gd name="T104" fmla="*/ 44 w 52"/>
                <a:gd name="T105" fmla="*/ 9 h 9"/>
                <a:gd name="T106" fmla="*/ 44 w 52"/>
                <a:gd name="T107" fmla="*/ 9 h 9"/>
                <a:gd name="T108" fmla="*/ 48 w 52"/>
                <a:gd name="T109" fmla="*/ 9 h 9"/>
                <a:gd name="T110" fmla="*/ 48 w 52"/>
                <a:gd name="T111" fmla="*/ 9 h 9"/>
                <a:gd name="T112" fmla="*/ 48 w 52"/>
                <a:gd name="T113" fmla="*/ 9 h 9"/>
                <a:gd name="T114" fmla="*/ 48 w 52"/>
                <a:gd name="T115" fmla="*/ 9 h 9"/>
                <a:gd name="T116" fmla="*/ 48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96"/>
            <p:cNvSpPr>
              <a:spLocks/>
            </p:cNvSpPr>
            <p:nvPr/>
          </p:nvSpPr>
          <p:spPr bwMode="auto">
            <a:xfrm>
              <a:off x="5601" y="1395"/>
              <a:ext cx="48" cy="8"/>
            </a:xfrm>
            <a:custGeom>
              <a:avLst/>
              <a:gdLst>
                <a:gd name="T0" fmla="*/ 0 w 48"/>
                <a:gd name="T1" fmla="*/ 0 h 8"/>
                <a:gd name="T2" fmla="*/ 0 w 48"/>
                <a:gd name="T3" fmla="*/ 0 h 8"/>
                <a:gd name="T4" fmla="*/ 0 w 48"/>
                <a:gd name="T5" fmla="*/ 0 h 8"/>
                <a:gd name="T6" fmla="*/ 4 w 48"/>
                <a:gd name="T7" fmla="*/ 0 h 8"/>
                <a:gd name="T8" fmla="*/ 4 w 48"/>
                <a:gd name="T9" fmla="*/ 0 h 8"/>
                <a:gd name="T10" fmla="*/ 4 w 48"/>
                <a:gd name="T11" fmla="*/ 0 h 8"/>
                <a:gd name="T12" fmla="*/ 4 w 48"/>
                <a:gd name="T13" fmla="*/ 0 h 8"/>
                <a:gd name="T14" fmla="*/ 4 w 48"/>
                <a:gd name="T15" fmla="*/ 0 h 8"/>
                <a:gd name="T16" fmla="*/ 8 w 48"/>
                <a:gd name="T17" fmla="*/ 0 h 8"/>
                <a:gd name="T18" fmla="*/ 8 w 48"/>
                <a:gd name="T19" fmla="*/ 0 h 8"/>
                <a:gd name="T20" fmla="*/ 8 w 48"/>
                <a:gd name="T21" fmla="*/ 0 h 8"/>
                <a:gd name="T22" fmla="*/ 8 w 48"/>
                <a:gd name="T23" fmla="*/ 0 h 8"/>
                <a:gd name="T24" fmla="*/ 8 w 48"/>
                <a:gd name="T25" fmla="*/ 0 h 8"/>
                <a:gd name="T26" fmla="*/ 12 w 48"/>
                <a:gd name="T27" fmla="*/ 0 h 8"/>
                <a:gd name="T28" fmla="*/ 12 w 48"/>
                <a:gd name="T29" fmla="*/ 0 h 8"/>
                <a:gd name="T30" fmla="*/ 12 w 48"/>
                <a:gd name="T31" fmla="*/ 0 h 8"/>
                <a:gd name="T32" fmla="*/ 12 w 48"/>
                <a:gd name="T33" fmla="*/ 0 h 8"/>
                <a:gd name="T34" fmla="*/ 16 w 48"/>
                <a:gd name="T35" fmla="*/ 0 h 8"/>
                <a:gd name="T36" fmla="*/ 16 w 48"/>
                <a:gd name="T37" fmla="*/ 0 h 8"/>
                <a:gd name="T38" fmla="*/ 16 w 48"/>
                <a:gd name="T39" fmla="*/ 0 h 8"/>
                <a:gd name="T40" fmla="*/ 16 w 48"/>
                <a:gd name="T41" fmla="*/ 0 h 8"/>
                <a:gd name="T42" fmla="*/ 16 w 48"/>
                <a:gd name="T43" fmla="*/ 4 h 8"/>
                <a:gd name="T44" fmla="*/ 20 w 48"/>
                <a:gd name="T45" fmla="*/ 4 h 8"/>
                <a:gd name="T46" fmla="*/ 20 w 48"/>
                <a:gd name="T47" fmla="*/ 4 h 8"/>
                <a:gd name="T48" fmla="*/ 20 w 48"/>
                <a:gd name="T49" fmla="*/ 4 h 8"/>
                <a:gd name="T50" fmla="*/ 20 w 48"/>
                <a:gd name="T51" fmla="*/ 4 h 8"/>
                <a:gd name="T52" fmla="*/ 20 w 48"/>
                <a:gd name="T53" fmla="*/ 4 h 8"/>
                <a:gd name="T54" fmla="*/ 24 w 48"/>
                <a:gd name="T55" fmla="*/ 4 h 8"/>
                <a:gd name="T56" fmla="*/ 24 w 48"/>
                <a:gd name="T57" fmla="*/ 4 h 8"/>
                <a:gd name="T58" fmla="*/ 24 w 48"/>
                <a:gd name="T59" fmla="*/ 4 h 8"/>
                <a:gd name="T60" fmla="*/ 24 w 48"/>
                <a:gd name="T61" fmla="*/ 4 h 8"/>
                <a:gd name="T62" fmla="*/ 24 w 48"/>
                <a:gd name="T63" fmla="*/ 4 h 8"/>
                <a:gd name="T64" fmla="*/ 28 w 48"/>
                <a:gd name="T65" fmla="*/ 4 h 8"/>
                <a:gd name="T66" fmla="*/ 28 w 48"/>
                <a:gd name="T67" fmla="*/ 4 h 8"/>
                <a:gd name="T68" fmla="*/ 28 w 48"/>
                <a:gd name="T69" fmla="*/ 4 h 8"/>
                <a:gd name="T70" fmla="*/ 28 w 48"/>
                <a:gd name="T71" fmla="*/ 4 h 8"/>
                <a:gd name="T72" fmla="*/ 32 w 48"/>
                <a:gd name="T73" fmla="*/ 4 h 8"/>
                <a:gd name="T74" fmla="*/ 32 w 48"/>
                <a:gd name="T75" fmla="*/ 4 h 8"/>
                <a:gd name="T76" fmla="*/ 32 w 48"/>
                <a:gd name="T77" fmla="*/ 4 h 8"/>
                <a:gd name="T78" fmla="*/ 32 w 48"/>
                <a:gd name="T79" fmla="*/ 4 h 8"/>
                <a:gd name="T80" fmla="*/ 32 w 48"/>
                <a:gd name="T81" fmla="*/ 4 h 8"/>
                <a:gd name="T82" fmla="*/ 36 w 48"/>
                <a:gd name="T83" fmla="*/ 4 h 8"/>
                <a:gd name="T84" fmla="*/ 36 w 48"/>
                <a:gd name="T85" fmla="*/ 4 h 8"/>
                <a:gd name="T86" fmla="*/ 36 w 48"/>
                <a:gd name="T87" fmla="*/ 4 h 8"/>
                <a:gd name="T88" fmla="*/ 36 w 48"/>
                <a:gd name="T89" fmla="*/ 4 h 8"/>
                <a:gd name="T90" fmla="*/ 36 w 48"/>
                <a:gd name="T91" fmla="*/ 4 h 8"/>
                <a:gd name="T92" fmla="*/ 40 w 48"/>
                <a:gd name="T93" fmla="*/ 4 h 8"/>
                <a:gd name="T94" fmla="*/ 40 w 48"/>
                <a:gd name="T95" fmla="*/ 4 h 8"/>
                <a:gd name="T96" fmla="*/ 40 w 48"/>
                <a:gd name="T97" fmla="*/ 4 h 8"/>
                <a:gd name="T98" fmla="*/ 40 w 48"/>
                <a:gd name="T99" fmla="*/ 4 h 8"/>
                <a:gd name="T100" fmla="*/ 40 w 48"/>
                <a:gd name="T101" fmla="*/ 4 h 8"/>
                <a:gd name="T102" fmla="*/ 44 w 48"/>
                <a:gd name="T103" fmla="*/ 4 h 8"/>
                <a:gd name="T104" fmla="*/ 44 w 48"/>
                <a:gd name="T105" fmla="*/ 4 h 8"/>
                <a:gd name="T106" fmla="*/ 44 w 48"/>
                <a:gd name="T107" fmla="*/ 8 h 8"/>
                <a:gd name="T108" fmla="*/ 44 w 48"/>
                <a:gd name="T109" fmla="*/ 8 h 8"/>
                <a:gd name="T110" fmla="*/ 48 w 48"/>
                <a:gd name="T111" fmla="*/ 8 h 8"/>
                <a:gd name="T112" fmla="*/ 48 w 48"/>
                <a:gd name="T113" fmla="*/ 8 h 8"/>
                <a:gd name="T114" fmla="*/ 48 w 48"/>
                <a:gd name="T115" fmla="*/ 8 h 8"/>
                <a:gd name="T116" fmla="*/ 48 w 48"/>
                <a:gd name="T117" fmla="*/ 8 h 8"/>
                <a:gd name="T118" fmla="*/ 48 w 48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97"/>
            <p:cNvSpPr>
              <a:spLocks/>
            </p:cNvSpPr>
            <p:nvPr/>
          </p:nvSpPr>
          <p:spPr bwMode="auto">
            <a:xfrm>
              <a:off x="5649" y="1403"/>
              <a:ext cx="52" cy="9"/>
            </a:xfrm>
            <a:custGeom>
              <a:avLst/>
              <a:gdLst>
                <a:gd name="T0" fmla="*/ 4 w 52"/>
                <a:gd name="T1" fmla="*/ 0 h 9"/>
                <a:gd name="T2" fmla="*/ 4 w 52"/>
                <a:gd name="T3" fmla="*/ 0 h 9"/>
                <a:gd name="T4" fmla="*/ 4 w 52"/>
                <a:gd name="T5" fmla="*/ 0 h 9"/>
                <a:gd name="T6" fmla="*/ 4 w 52"/>
                <a:gd name="T7" fmla="*/ 0 h 9"/>
                <a:gd name="T8" fmla="*/ 4 w 52"/>
                <a:gd name="T9" fmla="*/ 0 h 9"/>
                <a:gd name="T10" fmla="*/ 8 w 52"/>
                <a:gd name="T11" fmla="*/ 0 h 9"/>
                <a:gd name="T12" fmla="*/ 8 w 52"/>
                <a:gd name="T13" fmla="*/ 0 h 9"/>
                <a:gd name="T14" fmla="*/ 8 w 52"/>
                <a:gd name="T15" fmla="*/ 0 h 9"/>
                <a:gd name="T16" fmla="*/ 8 w 52"/>
                <a:gd name="T17" fmla="*/ 0 h 9"/>
                <a:gd name="T18" fmla="*/ 12 w 52"/>
                <a:gd name="T19" fmla="*/ 0 h 9"/>
                <a:gd name="T20" fmla="*/ 12 w 52"/>
                <a:gd name="T21" fmla="*/ 0 h 9"/>
                <a:gd name="T22" fmla="*/ 12 w 52"/>
                <a:gd name="T23" fmla="*/ 0 h 9"/>
                <a:gd name="T24" fmla="*/ 12 w 52"/>
                <a:gd name="T25" fmla="*/ 0 h 9"/>
                <a:gd name="T26" fmla="*/ 12 w 52"/>
                <a:gd name="T27" fmla="*/ 0 h 9"/>
                <a:gd name="T28" fmla="*/ 16 w 52"/>
                <a:gd name="T29" fmla="*/ 0 h 9"/>
                <a:gd name="T30" fmla="*/ 16 w 52"/>
                <a:gd name="T31" fmla="*/ 0 h 9"/>
                <a:gd name="T32" fmla="*/ 16 w 52"/>
                <a:gd name="T33" fmla="*/ 0 h 9"/>
                <a:gd name="T34" fmla="*/ 16 w 52"/>
                <a:gd name="T35" fmla="*/ 0 h 9"/>
                <a:gd name="T36" fmla="*/ 16 w 52"/>
                <a:gd name="T37" fmla="*/ 0 h 9"/>
                <a:gd name="T38" fmla="*/ 20 w 52"/>
                <a:gd name="T39" fmla="*/ 0 h 9"/>
                <a:gd name="T40" fmla="*/ 20 w 52"/>
                <a:gd name="T41" fmla="*/ 0 h 9"/>
                <a:gd name="T42" fmla="*/ 20 w 52"/>
                <a:gd name="T43" fmla="*/ 0 h 9"/>
                <a:gd name="T44" fmla="*/ 20 w 52"/>
                <a:gd name="T45" fmla="*/ 0 h 9"/>
                <a:gd name="T46" fmla="*/ 20 w 52"/>
                <a:gd name="T47" fmla="*/ 4 h 9"/>
                <a:gd name="T48" fmla="*/ 24 w 52"/>
                <a:gd name="T49" fmla="*/ 4 h 9"/>
                <a:gd name="T50" fmla="*/ 24 w 52"/>
                <a:gd name="T51" fmla="*/ 4 h 9"/>
                <a:gd name="T52" fmla="*/ 24 w 52"/>
                <a:gd name="T53" fmla="*/ 4 h 9"/>
                <a:gd name="T54" fmla="*/ 24 w 52"/>
                <a:gd name="T55" fmla="*/ 4 h 9"/>
                <a:gd name="T56" fmla="*/ 28 w 52"/>
                <a:gd name="T57" fmla="*/ 4 h 9"/>
                <a:gd name="T58" fmla="*/ 28 w 52"/>
                <a:gd name="T59" fmla="*/ 4 h 9"/>
                <a:gd name="T60" fmla="*/ 28 w 52"/>
                <a:gd name="T61" fmla="*/ 4 h 9"/>
                <a:gd name="T62" fmla="*/ 28 w 52"/>
                <a:gd name="T63" fmla="*/ 4 h 9"/>
                <a:gd name="T64" fmla="*/ 28 w 52"/>
                <a:gd name="T65" fmla="*/ 4 h 9"/>
                <a:gd name="T66" fmla="*/ 32 w 52"/>
                <a:gd name="T67" fmla="*/ 4 h 9"/>
                <a:gd name="T68" fmla="*/ 32 w 52"/>
                <a:gd name="T69" fmla="*/ 4 h 9"/>
                <a:gd name="T70" fmla="*/ 32 w 52"/>
                <a:gd name="T71" fmla="*/ 4 h 9"/>
                <a:gd name="T72" fmla="*/ 32 w 52"/>
                <a:gd name="T73" fmla="*/ 4 h 9"/>
                <a:gd name="T74" fmla="*/ 32 w 52"/>
                <a:gd name="T75" fmla="*/ 4 h 9"/>
                <a:gd name="T76" fmla="*/ 36 w 52"/>
                <a:gd name="T77" fmla="*/ 4 h 9"/>
                <a:gd name="T78" fmla="*/ 36 w 52"/>
                <a:gd name="T79" fmla="*/ 4 h 9"/>
                <a:gd name="T80" fmla="*/ 36 w 52"/>
                <a:gd name="T81" fmla="*/ 4 h 9"/>
                <a:gd name="T82" fmla="*/ 36 w 52"/>
                <a:gd name="T83" fmla="*/ 4 h 9"/>
                <a:gd name="T84" fmla="*/ 36 w 52"/>
                <a:gd name="T85" fmla="*/ 4 h 9"/>
                <a:gd name="T86" fmla="*/ 40 w 52"/>
                <a:gd name="T87" fmla="*/ 4 h 9"/>
                <a:gd name="T88" fmla="*/ 40 w 52"/>
                <a:gd name="T89" fmla="*/ 4 h 9"/>
                <a:gd name="T90" fmla="*/ 40 w 52"/>
                <a:gd name="T91" fmla="*/ 4 h 9"/>
                <a:gd name="T92" fmla="*/ 40 w 52"/>
                <a:gd name="T93" fmla="*/ 4 h 9"/>
                <a:gd name="T94" fmla="*/ 44 w 52"/>
                <a:gd name="T95" fmla="*/ 4 h 9"/>
                <a:gd name="T96" fmla="*/ 44 w 52"/>
                <a:gd name="T97" fmla="*/ 4 h 9"/>
                <a:gd name="T98" fmla="*/ 44 w 52"/>
                <a:gd name="T99" fmla="*/ 4 h 9"/>
                <a:gd name="T100" fmla="*/ 44 w 52"/>
                <a:gd name="T101" fmla="*/ 4 h 9"/>
                <a:gd name="T102" fmla="*/ 44 w 52"/>
                <a:gd name="T103" fmla="*/ 4 h 9"/>
                <a:gd name="T104" fmla="*/ 48 w 52"/>
                <a:gd name="T105" fmla="*/ 4 h 9"/>
                <a:gd name="T106" fmla="*/ 48 w 52"/>
                <a:gd name="T107" fmla="*/ 9 h 9"/>
                <a:gd name="T108" fmla="*/ 48 w 52"/>
                <a:gd name="T109" fmla="*/ 9 h 9"/>
                <a:gd name="T110" fmla="*/ 48 w 52"/>
                <a:gd name="T111" fmla="*/ 9 h 9"/>
                <a:gd name="T112" fmla="*/ 48 w 52"/>
                <a:gd name="T113" fmla="*/ 9 h 9"/>
                <a:gd name="T114" fmla="*/ 52 w 52"/>
                <a:gd name="T115" fmla="*/ 9 h 9"/>
                <a:gd name="T116" fmla="*/ 52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98"/>
            <p:cNvSpPr>
              <a:spLocks/>
            </p:cNvSpPr>
            <p:nvPr/>
          </p:nvSpPr>
          <p:spPr bwMode="auto">
            <a:xfrm>
              <a:off x="5701" y="1412"/>
              <a:ext cx="52" cy="8"/>
            </a:xfrm>
            <a:custGeom>
              <a:avLst/>
              <a:gdLst>
                <a:gd name="T0" fmla="*/ 0 w 52"/>
                <a:gd name="T1" fmla="*/ 0 h 8"/>
                <a:gd name="T2" fmla="*/ 4 w 52"/>
                <a:gd name="T3" fmla="*/ 0 h 8"/>
                <a:gd name="T4" fmla="*/ 4 w 52"/>
                <a:gd name="T5" fmla="*/ 0 h 8"/>
                <a:gd name="T6" fmla="*/ 4 w 52"/>
                <a:gd name="T7" fmla="*/ 0 h 8"/>
                <a:gd name="T8" fmla="*/ 4 w 52"/>
                <a:gd name="T9" fmla="*/ 0 h 8"/>
                <a:gd name="T10" fmla="*/ 4 w 52"/>
                <a:gd name="T11" fmla="*/ 0 h 8"/>
                <a:gd name="T12" fmla="*/ 8 w 52"/>
                <a:gd name="T13" fmla="*/ 0 h 8"/>
                <a:gd name="T14" fmla="*/ 8 w 52"/>
                <a:gd name="T15" fmla="*/ 0 h 8"/>
                <a:gd name="T16" fmla="*/ 8 w 52"/>
                <a:gd name="T17" fmla="*/ 0 h 8"/>
                <a:gd name="T18" fmla="*/ 8 w 52"/>
                <a:gd name="T19" fmla="*/ 0 h 8"/>
                <a:gd name="T20" fmla="*/ 8 w 52"/>
                <a:gd name="T21" fmla="*/ 0 h 8"/>
                <a:gd name="T22" fmla="*/ 12 w 52"/>
                <a:gd name="T23" fmla="*/ 0 h 8"/>
                <a:gd name="T24" fmla="*/ 12 w 52"/>
                <a:gd name="T25" fmla="*/ 0 h 8"/>
                <a:gd name="T26" fmla="*/ 12 w 52"/>
                <a:gd name="T27" fmla="*/ 0 h 8"/>
                <a:gd name="T28" fmla="*/ 12 w 52"/>
                <a:gd name="T29" fmla="*/ 0 h 8"/>
                <a:gd name="T30" fmla="*/ 16 w 52"/>
                <a:gd name="T31" fmla="*/ 0 h 8"/>
                <a:gd name="T32" fmla="*/ 16 w 52"/>
                <a:gd name="T33" fmla="*/ 0 h 8"/>
                <a:gd name="T34" fmla="*/ 16 w 52"/>
                <a:gd name="T35" fmla="*/ 0 h 8"/>
                <a:gd name="T36" fmla="*/ 16 w 52"/>
                <a:gd name="T37" fmla="*/ 0 h 8"/>
                <a:gd name="T38" fmla="*/ 16 w 52"/>
                <a:gd name="T39" fmla="*/ 0 h 8"/>
                <a:gd name="T40" fmla="*/ 20 w 52"/>
                <a:gd name="T41" fmla="*/ 0 h 8"/>
                <a:gd name="T42" fmla="*/ 20 w 52"/>
                <a:gd name="T43" fmla="*/ 0 h 8"/>
                <a:gd name="T44" fmla="*/ 20 w 52"/>
                <a:gd name="T45" fmla="*/ 0 h 8"/>
                <a:gd name="T46" fmla="*/ 20 w 52"/>
                <a:gd name="T47" fmla="*/ 4 h 8"/>
                <a:gd name="T48" fmla="*/ 20 w 52"/>
                <a:gd name="T49" fmla="*/ 4 h 8"/>
                <a:gd name="T50" fmla="*/ 24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4 w 52"/>
                <a:gd name="T57" fmla="*/ 4 h 8"/>
                <a:gd name="T58" fmla="*/ 24 w 52"/>
                <a:gd name="T59" fmla="*/ 4 h 8"/>
                <a:gd name="T60" fmla="*/ 28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28 w 52"/>
                <a:gd name="T67" fmla="*/ 4 h 8"/>
                <a:gd name="T68" fmla="*/ 32 w 52"/>
                <a:gd name="T69" fmla="*/ 4 h 8"/>
                <a:gd name="T70" fmla="*/ 32 w 52"/>
                <a:gd name="T71" fmla="*/ 4 h 8"/>
                <a:gd name="T72" fmla="*/ 32 w 52"/>
                <a:gd name="T73" fmla="*/ 4 h 8"/>
                <a:gd name="T74" fmla="*/ 32 w 52"/>
                <a:gd name="T75" fmla="*/ 4 h 8"/>
                <a:gd name="T76" fmla="*/ 32 w 52"/>
                <a:gd name="T77" fmla="*/ 4 h 8"/>
                <a:gd name="T78" fmla="*/ 36 w 52"/>
                <a:gd name="T79" fmla="*/ 4 h 8"/>
                <a:gd name="T80" fmla="*/ 36 w 52"/>
                <a:gd name="T81" fmla="*/ 4 h 8"/>
                <a:gd name="T82" fmla="*/ 36 w 52"/>
                <a:gd name="T83" fmla="*/ 4 h 8"/>
                <a:gd name="T84" fmla="*/ 36 w 52"/>
                <a:gd name="T85" fmla="*/ 4 h 8"/>
                <a:gd name="T86" fmla="*/ 36 w 52"/>
                <a:gd name="T87" fmla="*/ 4 h 8"/>
                <a:gd name="T88" fmla="*/ 40 w 52"/>
                <a:gd name="T89" fmla="*/ 4 h 8"/>
                <a:gd name="T90" fmla="*/ 40 w 52"/>
                <a:gd name="T91" fmla="*/ 4 h 8"/>
                <a:gd name="T92" fmla="*/ 40 w 52"/>
                <a:gd name="T93" fmla="*/ 4 h 8"/>
                <a:gd name="T94" fmla="*/ 40 w 52"/>
                <a:gd name="T95" fmla="*/ 4 h 8"/>
                <a:gd name="T96" fmla="*/ 40 w 52"/>
                <a:gd name="T97" fmla="*/ 4 h 8"/>
                <a:gd name="T98" fmla="*/ 44 w 52"/>
                <a:gd name="T99" fmla="*/ 4 h 8"/>
                <a:gd name="T100" fmla="*/ 44 w 52"/>
                <a:gd name="T101" fmla="*/ 4 h 8"/>
                <a:gd name="T102" fmla="*/ 44 w 52"/>
                <a:gd name="T103" fmla="*/ 4 h 8"/>
                <a:gd name="T104" fmla="*/ 44 w 52"/>
                <a:gd name="T105" fmla="*/ 8 h 8"/>
                <a:gd name="T106" fmla="*/ 48 w 52"/>
                <a:gd name="T107" fmla="*/ 8 h 8"/>
                <a:gd name="T108" fmla="*/ 48 w 52"/>
                <a:gd name="T109" fmla="*/ 8 h 8"/>
                <a:gd name="T110" fmla="*/ 48 w 52"/>
                <a:gd name="T111" fmla="*/ 8 h 8"/>
                <a:gd name="T112" fmla="*/ 48 w 52"/>
                <a:gd name="T113" fmla="*/ 8 h 8"/>
                <a:gd name="T114" fmla="*/ 48 w 52"/>
                <a:gd name="T115" fmla="*/ 8 h 8"/>
                <a:gd name="T116" fmla="*/ 52 w 52"/>
                <a:gd name="T117" fmla="*/ 8 h 8"/>
                <a:gd name="T118" fmla="*/ 52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99"/>
            <p:cNvSpPr>
              <a:spLocks/>
            </p:cNvSpPr>
            <p:nvPr/>
          </p:nvSpPr>
          <p:spPr bwMode="auto">
            <a:xfrm>
              <a:off x="5753" y="1420"/>
              <a:ext cx="51" cy="9"/>
            </a:xfrm>
            <a:custGeom>
              <a:avLst/>
              <a:gdLst>
                <a:gd name="T0" fmla="*/ 0 w 51"/>
                <a:gd name="T1" fmla="*/ 0 h 9"/>
                <a:gd name="T2" fmla="*/ 0 w 51"/>
                <a:gd name="T3" fmla="*/ 0 h 9"/>
                <a:gd name="T4" fmla="*/ 0 w 51"/>
                <a:gd name="T5" fmla="*/ 0 h 9"/>
                <a:gd name="T6" fmla="*/ 4 w 51"/>
                <a:gd name="T7" fmla="*/ 0 h 9"/>
                <a:gd name="T8" fmla="*/ 4 w 51"/>
                <a:gd name="T9" fmla="*/ 0 h 9"/>
                <a:gd name="T10" fmla="*/ 4 w 51"/>
                <a:gd name="T11" fmla="*/ 0 h 9"/>
                <a:gd name="T12" fmla="*/ 4 w 51"/>
                <a:gd name="T13" fmla="*/ 0 h 9"/>
                <a:gd name="T14" fmla="*/ 8 w 51"/>
                <a:gd name="T15" fmla="*/ 0 h 9"/>
                <a:gd name="T16" fmla="*/ 8 w 51"/>
                <a:gd name="T17" fmla="*/ 0 h 9"/>
                <a:gd name="T18" fmla="*/ 8 w 51"/>
                <a:gd name="T19" fmla="*/ 0 h 9"/>
                <a:gd name="T20" fmla="*/ 8 w 51"/>
                <a:gd name="T21" fmla="*/ 0 h 9"/>
                <a:gd name="T22" fmla="*/ 8 w 51"/>
                <a:gd name="T23" fmla="*/ 0 h 9"/>
                <a:gd name="T24" fmla="*/ 12 w 51"/>
                <a:gd name="T25" fmla="*/ 0 h 9"/>
                <a:gd name="T26" fmla="*/ 12 w 51"/>
                <a:gd name="T27" fmla="*/ 0 h 9"/>
                <a:gd name="T28" fmla="*/ 12 w 51"/>
                <a:gd name="T29" fmla="*/ 0 h 9"/>
                <a:gd name="T30" fmla="*/ 12 w 51"/>
                <a:gd name="T31" fmla="*/ 0 h 9"/>
                <a:gd name="T32" fmla="*/ 12 w 51"/>
                <a:gd name="T33" fmla="*/ 0 h 9"/>
                <a:gd name="T34" fmla="*/ 16 w 51"/>
                <a:gd name="T35" fmla="*/ 0 h 9"/>
                <a:gd name="T36" fmla="*/ 16 w 51"/>
                <a:gd name="T37" fmla="*/ 4 h 9"/>
                <a:gd name="T38" fmla="*/ 16 w 51"/>
                <a:gd name="T39" fmla="*/ 4 h 9"/>
                <a:gd name="T40" fmla="*/ 16 w 51"/>
                <a:gd name="T41" fmla="*/ 4 h 9"/>
                <a:gd name="T42" fmla="*/ 16 w 51"/>
                <a:gd name="T43" fmla="*/ 4 h 9"/>
                <a:gd name="T44" fmla="*/ 20 w 51"/>
                <a:gd name="T45" fmla="*/ 4 h 9"/>
                <a:gd name="T46" fmla="*/ 20 w 51"/>
                <a:gd name="T47" fmla="*/ 4 h 9"/>
                <a:gd name="T48" fmla="*/ 20 w 51"/>
                <a:gd name="T49" fmla="*/ 4 h 9"/>
                <a:gd name="T50" fmla="*/ 20 w 51"/>
                <a:gd name="T51" fmla="*/ 4 h 9"/>
                <a:gd name="T52" fmla="*/ 24 w 51"/>
                <a:gd name="T53" fmla="*/ 4 h 9"/>
                <a:gd name="T54" fmla="*/ 24 w 51"/>
                <a:gd name="T55" fmla="*/ 4 h 9"/>
                <a:gd name="T56" fmla="*/ 24 w 51"/>
                <a:gd name="T57" fmla="*/ 4 h 9"/>
                <a:gd name="T58" fmla="*/ 24 w 51"/>
                <a:gd name="T59" fmla="*/ 4 h 9"/>
                <a:gd name="T60" fmla="*/ 24 w 51"/>
                <a:gd name="T61" fmla="*/ 4 h 9"/>
                <a:gd name="T62" fmla="*/ 28 w 51"/>
                <a:gd name="T63" fmla="*/ 4 h 9"/>
                <a:gd name="T64" fmla="*/ 28 w 51"/>
                <a:gd name="T65" fmla="*/ 4 h 9"/>
                <a:gd name="T66" fmla="*/ 28 w 51"/>
                <a:gd name="T67" fmla="*/ 4 h 9"/>
                <a:gd name="T68" fmla="*/ 28 w 51"/>
                <a:gd name="T69" fmla="*/ 4 h 9"/>
                <a:gd name="T70" fmla="*/ 28 w 51"/>
                <a:gd name="T71" fmla="*/ 4 h 9"/>
                <a:gd name="T72" fmla="*/ 32 w 51"/>
                <a:gd name="T73" fmla="*/ 4 h 9"/>
                <a:gd name="T74" fmla="*/ 32 w 51"/>
                <a:gd name="T75" fmla="*/ 4 h 9"/>
                <a:gd name="T76" fmla="*/ 32 w 51"/>
                <a:gd name="T77" fmla="*/ 4 h 9"/>
                <a:gd name="T78" fmla="*/ 32 w 51"/>
                <a:gd name="T79" fmla="*/ 4 h 9"/>
                <a:gd name="T80" fmla="*/ 32 w 51"/>
                <a:gd name="T81" fmla="*/ 4 h 9"/>
                <a:gd name="T82" fmla="*/ 36 w 51"/>
                <a:gd name="T83" fmla="*/ 4 h 9"/>
                <a:gd name="T84" fmla="*/ 36 w 51"/>
                <a:gd name="T85" fmla="*/ 4 h 9"/>
                <a:gd name="T86" fmla="*/ 36 w 51"/>
                <a:gd name="T87" fmla="*/ 4 h 9"/>
                <a:gd name="T88" fmla="*/ 36 w 51"/>
                <a:gd name="T89" fmla="*/ 4 h 9"/>
                <a:gd name="T90" fmla="*/ 40 w 51"/>
                <a:gd name="T91" fmla="*/ 4 h 9"/>
                <a:gd name="T92" fmla="*/ 40 w 51"/>
                <a:gd name="T93" fmla="*/ 4 h 9"/>
                <a:gd name="T94" fmla="*/ 40 w 51"/>
                <a:gd name="T95" fmla="*/ 9 h 9"/>
                <a:gd name="T96" fmla="*/ 40 w 51"/>
                <a:gd name="T97" fmla="*/ 9 h 9"/>
                <a:gd name="T98" fmla="*/ 40 w 51"/>
                <a:gd name="T99" fmla="*/ 9 h 9"/>
                <a:gd name="T100" fmla="*/ 43 w 51"/>
                <a:gd name="T101" fmla="*/ 9 h 9"/>
                <a:gd name="T102" fmla="*/ 43 w 51"/>
                <a:gd name="T103" fmla="*/ 9 h 9"/>
                <a:gd name="T104" fmla="*/ 43 w 51"/>
                <a:gd name="T105" fmla="*/ 9 h 9"/>
                <a:gd name="T106" fmla="*/ 43 w 51"/>
                <a:gd name="T107" fmla="*/ 9 h 9"/>
                <a:gd name="T108" fmla="*/ 43 w 51"/>
                <a:gd name="T109" fmla="*/ 9 h 9"/>
                <a:gd name="T110" fmla="*/ 47 w 51"/>
                <a:gd name="T111" fmla="*/ 9 h 9"/>
                <a:gd name="T112" fmla="*/ 47 w 51"/>
                <a:gd name="T113" fmla="*/ 9 h 9"/>
                <a:gd name="T114" fmla="*/ 47 w 51"/>
                <a:gd name="T115" fmla="*/ 9 h 9"/>
                <a:gd name="T116" fmla="*/ 47 w 51"/>
                <a:gd name="T117" fmla="*/ 9 h 9"/>
                <a:gd name="T118" fmla="*/ 47 w 51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200"/>
            <p:cNvSpPr>
              <a:spLocks/>
            </p:cNvSpPr>
            <p:nvPr/>
          </p:nvSpPr>
          <p:spPr bwMode="auto">
            <a:xfrm>
              <a:off x="5804" y="1429"/>
              <a:ext cx="48" cy="8"/>
            </a:xfrm>
            <a:custGeom>
              <a:avLst/>
              <a:gdLst>
                <a:gd name="T0" fmla="*/ 0 w 48"/>
                <a:gd name="T1" fmla="*/ 0 h 8"/>
                <a:gd name="T2" fmla="*/ 0 w 48"/>
                <a:gd name="T3" fmla="*/ 0 h 8"/>
                <a:gd name="T4" fmla="*/ 0 w 48"/>
                <a:gd name="T5" fmla="*/ 0 h 8"/>
                <a:gd name="T6" fmla="*/ 0 w 48"/>
                <a:gd name="T7" fmla="*/ 0 h 8"/>
                <a:gd name="T8" fmla="*/ 4 w 48"/>
                <a:gd name="T9" fmla="*/ 0 h 8"/>
                <a:gd name="T10" fmla="*/ 4 w 48"/>
                <a:gd name="T11" fmla="*/ 0 h 8"/>
                <a:gd name="T12" fmla="*/ 4 w 48"/>
                <a:gd name="T13" fmla="*/ 0 h 8"/>
                <a:gd name="T14" fmla="*/ 4 w 48"/>
                <a:gd name="T15" fmla="*/ 0 h 8"/>
                <a:gd name="T16" fmla="*/ 4 w 48"/>
                <a:gd name="T17" fmla="*/ 0 h 8"/>
                <a:gd name="T18" fmla="*/ 8 w 48"/>
                <a:gd name="T19" fmla="*/ 0 h 8"/>
                <a:gd name="T20" fmla="*/ 8 w 48"/>
                <a:gd name="T21" fmla="*/ 0 h 8"/>
                <a:gd name="T22" fmla="*/ 8 w 48"/>
                <a:gd name="T23" fmla="*/ 0 h 8"/>
                <a:gd name="T24" fmla="*/ 8 w 48"/>
                <a:gd name="T25" fmla="*/ 0 h 8"/>
                <a:gd name="T26" fmla="*/ 8 w 48"/>
                <a:gd name="T27" fmla="*/ 0 h 8"/>
                <a:gd name="T28" fmla="*/ 12 w 48"/>
                <a:gd name="T29" fmla="*/ 0 h 8"/>
                <a:gd name="T30" fmla="*/ 12 w 48"/>
                <a:gd name="T31" fmla="*/ 0 h 8"/>
                <a:gd name="T32" fmla="*/ 12 w 48"/>
                <a:gd name="T33" fmla="*/ 0 h 8"/>
                <a:gd name="T34" fmla="*/ 12 w 48"/>
                <a:gd name="T35" fmla="*/ 4 h 8"/>
                <a:gd name="T36" fmla="*/ 16 w 48"/>
                <a:gd name="T37" fmla="*/ 4 h 8"/>
                <a:gd name="T38" fmla="*/ 16 w 48"/>
                <a:gd name="T39" fmla="*/ 4 h 8"/>
                <a:gd name="T40" fmla="*/ 16 w 48"/>
                <a:gd name="T41" fmla="*/ 4 h 8"/>
                <a:gd name="T42" fmla="*/ 16 w 48"/>
                <a:gd name="T43" fmla="*/ 4 h 8"/>
                <a:gd name="T44" fmla="*/ 16 w 48"/>
                <a:gd name="T45" fmla="*/ 4 h 8"/>
                <a:gd name="T46" fmla="*/ 20 w 48"/>
                <a:gd name="T47" fmla="*/ 4 h 8"/>
                <a:gd name="T48" fmla="*/ 20 w 48"/>
                <a:gd name="T49" fmla="*/ 4 h 8"/>
                <a:gd name="T50" fmla="*/ 20 w 48"/>
                <a:gd name="T51" fmla="*/ 4 h 8"/>
                <a:gd name="T52" fmla="*/ 20 w 48"/>
                <a:gd name="T53" fmla="*/ 4 h 8"/>
                <a:gd name="T54" fmla="*/ 20 w 48"/>
                <a:gd name="T55" fmla="*/ 4 h 8"/>
                <a:gd name="T56" fmla="*/ 24 w 48"/>
                <a:gd name="T57" fmla="*/ 4 h 8"/>
                <a:gd name="T58" fmla="*/ 24 w 48"/>
                <a:gd name="T59" fmla="*/ 4 h 8"/>
                <a:gd name="T60" fmla="*/ 24 w 48"/>
                <a:gd name="T61" fmla="*/ 4 h 8"/>
                <a:gd name="T62" fmla="*/ 24 w 48"/>
                <a:gd name="T63" fmla="*/ 4 h 8"/>
                <a:gd name="T64" fmla="*/ 28 w 48"/>
                <a:gd name="T65" fmla="*/ 4 h 8"/>
                <a:gd name="T66" fmla="*/ 28 w 48"/>
                <a:gd name="T67" fmla="*/ 4 h 8"/>
                <a:gd name="T68" fmla="*/ 28 w 48"/>
                <a:gd name="T69" fmla="*/ 4 h 8"/>
                <a:gd name="T70" fmla="*/ 28 w 48"/>
                <a:gd name="T71" fmla="*/ 4 h 8"/>
                <a:gd name="T72" fmla="*/ 28 w 48"/>
                <a:gd name="T73" fmla="*/ 4 h 8"/>
                <a:gd name="T74" fmla="*/ 32 w 48"/>
                <a:gd name="T75" fmla="*/ 4 h 8"/>
                <a:gd name="T76" fmla="*/ 32 w 48"/>
                <a:gd name="T77" fmla="*/ 4 h 8"/>
                <a:gd name="T78" fmla="*/ 32 w 48"/>
                <a:gd name="T79" fmla="*/ 4 h 8"/>
                <a:gd name="T80" fmla="*/ 32 w 48"/>
                <a:gd name="T81" fmla="*/ 4 h 8"/>
                <a:gd name="T82" fmla="*/ 32 w 48"/>
                <a:gd name="T83" fmla="*/ 4 h 8"/>
                <a:gd name="T84" fmla="*/ 36 w 48"/>
                <a:gd name="T85" fmla="*/ 4 h 8"/>
                <a:gd name="T86" fmla="*/ 36 w 48"/>
                <a:gd name="T87" fmla="*/ 4 h 8"/>
                <a:gd name="T88" fmla="*/ 36 w 48"/>
                <a:gd name="T89" fmla="*/ 4 h 8"/>
                <a:gd name="T90" fmla="*/ 36 w 48"/>
                <a:gd name="T91" fmla="*/ 4 h 8"/>
                <a:gd name="T92" fmla="*/ 36 w 48"/>
                <a:gd name="T93" fmla="*/ 8 h 8"/>
                <a:gd name="T94" fmla="*/ 40 w 48"/>
                <a:gd name="T95" fmla="*/ 8 h 8"/>
                <a:gd name="T96" fmla="*/ 40 w 48"/>
                <a:gd name="T97" fmla="*/ 8 h 8"/>
                <a:gd name="T98" fmla="*/ 40 w 48"/>
                <a:gd name="T99" fmla="*/ 8 h 8"/>
                <a:gd name="T100" fmla="*/ 40 w 48"/>
                <a:gd name="T101" fmla="*/ 8 h 8"/>
                <a:gd name="T102" fmla="*/ 44 w 48"/>
                <a:gd name="T103" fmla="*/ 8 h 8"/>
                <a:gd name="T104" fmla="*/ 44 w 48"/>
                <a:gd name="T105" fmla="*/ 8 h 8"/>
                <a:gd name="T106" fmla="*/ 44 w 48"/>
                <a:gd name="T107" fmla="*/ 8 h 8"/>
                <a:gd name="T108" fmla="*/ 44 w 48"/>
                <a:gd name="T109" fmla="*/ 8 h 8"/>
                <a:gd name="T110" fmla="*/ 44 w 48"/>
                <a:gd name="T111" fmla="*/ 8 h 8"/>
                <a:gd name="T112" fmla="*/ 48 w 48"/>
                <a:gd name="T113" fmla="*/ 8 h 8"/>
                <a:gd name="T114" fmla="*/ 48 w 48"/>
                <a:gd name="T115" fmla="*/ 8 h 8"/>
                <a:gd name="T116" fmla="*/ 48 w 48"/>
                <a:gd name="T117" fmla="*/ 8 h 8"/>
                <a:gd name="T118" fmla="*/ 48 w 48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201"/>
            <p:cNvSpPr>
              <a:spLocks/>
            </p:cNvSpPr>
            <p:nvPr/>
          </p:nvSpPr>
          <p:spPr bwMode="auto">
            <a:xfrm>
              <a:off x="5852" y="1437"/>
              <a:ext cx="52" cy="9"/>
            </a:xfrm>
            <a:custGeom>
              <a:avLst/>
              <a:gdLst>
                <a:gd name="T0" fmla="*/ 0 w 52"/>
                <a:gd name="T1" fmla="*/ 0 h 9"/>
                <a:gd name="T2" fmla="*/ 4 w 52"/>
                <a:gd name="T3" fmla="*/ 0 h 9"/>
                <a:gd name="T4" fmla="*/ 4 w 52"/>
                <a:gd name="T5" fmla="*/ 0 h 9"/>
                <a:gd name="T6" fmla="*/ 4 w 52"/>
                <a:gd name="T7" fmla="*/ 0 h 9"/>
                <a:gd name="T8" fmla="*/ 4 w 52"/>
                <a:gd name="T9" fmla="*/ 0 h 9"/>
                <a:gd name="T10" fmla="*/ 8 w 52"/>
                <a:gd name="T11" fmla="*/ 0 h 9"/>
                <a:gd name="T12" fmla="*/ 8 w 52"/>
                <a:gd name="T13" fmla="*/ 0 h 9"/>
                <a:gd name="T14" fmla="*/ 8 w 52"/>
                <a:gd name="T15" fmla="*/ 0 h 9"/>
                <a:gd name="T16" fmla="*/ 8 w 52"/>
                <a:gd name="T17" fmla="*/ 0 h 9"/>
                <a:gd name="T18" fmla="*/ 8 w 52"/>
                <a:gd name="T19" fmla="*/ 0 h 9"/>
                <a:gd name="T20" fmla="*/ 12 w 52"/>
                <a:gd name="T21" fmla="*/ 0 h 9"/>
                <a:gd name="T22" fmla="*/ 12 w 52"/>
                <a:gd name="T23" fmla="*/ 0 h 9"/>
                <a:gd name="T24" fmla="*/ 12 w 52"/>
                <a:gd name="T25" fmla="*/ 0 h 9"/>
                <a:gd name="T26" fmla="*/ 12 w 52"/>
                <a:gd name="T27" fmla="*/ 0 h 9"/>
                <a:gd name="T28" fmla="*/ 12 w 52"/>
                <a:gd name="T29" fmla="*/ 4 h 9"/>
                <a:gd name="T30" fmla="*/ 16 w 52"/>
                <a:gd name="T31" fmla="*/ 4 h 9"/>
                <a:gd name="T32" fmla="*/ 16 w 52"/>
                <a:gd name="T33" fmla="*/ 4 h 9"/>
                <a:gd name="T34" fmla="*/ 16 w 52"/>
                <a:gd name="T35" fmla="*/ 4 h 9"/>
                <a:gd name="T36" fmla="*/ 16 w 52"/>
                <a:gd name="T37" fmla="*/ 4 h 9"/>
                <a:gd name="T38" fmla="*/ 16 w 52"/>
                <a:gd name="T39" fmla="*/ 4 h 9"/>
                <a:gd name="T40" fmla="*/ 20 w 52"/>
                <a:gd name="T41" fmla="*/ 4 h 9"/>
                <a:gd name="T42" fmla="*/ 20 w 52"/>
                <a:gd name="T43" fmla="*/ 4 h 9"/>
                <a:gd name="T44" fmla="*/ 20 w 52"/>
                <a:gd name="T45" fmla="*/ 4 h 9"/>
                <a:gd name="T46" fmla="*/ 20 w 52"/>
                <a:gd name="T47" fmla="*/ 4 h 9"/>
                <a:gd name="T48" fmla="*/ 24 w 52"/>
                <a:gd name="T49" fmla="*/ 4 h 9"/>
                <a:gd name="T50" fmla="*/ 24 w 52"/>
                <a:gd name="T51" fmla="*/ 4 h 9"/>
                <a:gd name="T52" fmla="*/ 24 w 52"/>
                <a:gd name="T53" fmla="*/ 4 h 9"/>
                <a:gd name="T54" fmla="*/ 24 w 52"/>
                <a:gd name="T55" fmla="*/ 4 h 9"/>
                <a:gd name="T56" fmla="*/ 24 w 52"/>
                <a:gd name="T57" fmla="*/ 4 h 9"/>
                <a:gd name="T58" fmla="*/ 28 w 52"/>
                <a:gd name="T59" fmla="*/ 4 h 9"/>
                <a:gd name="T60" fmla="*/ 28 w 52"/>
                <a:gd name="T61" fmla="*/ 4 h 9"/>
                <a:gd name="T62" fmla="*/ 28 w 52"/>
                <a:gd name="T63" fmla="*/ 4 h 9"/>
                <a:gd name="T64" fmla="*/ 28 w 52"/>
                <a:gd name="T65" fmla="*/ 4 h 9"/>
                <a:gd name="T66" fmla="*/ 28 w 52"/>
                <a:gd name="T67" fmla="*/ 4 h 9"/>
                <a:gd name="T68" fmla="*/ 32 w 52"/>
                <a:gd name="T69" fmla="*/ 4 h 9"/>
                <a:gd name="T70" fmla="*/ 32 w 52"/>
                <a:gd name="T71" fmla="*/ 4 h 9"/>
                <a:gd name="T72" fmla="*/ 32 w 52"/>
                <a:gd name="T73" fmla="*/ 4 h 9"/>
                <a:gd name="T74" fmla="*/ 32 w 52"/>
                <a:gd name="T75" fmla="*/ 4 h 9"/>
                <a:gd name="T76" fmla="*/ 32 w 52"/>
                <a:gd name="T77" fmla="*/ 4 h 9"/>
                <a:gd name="T78" fmla="*/ 36 w 52"/>
                <a:gd name="T79" fmla="*/ 4 h 9"/>
                <a:gd name="T80" fmla="*/ 36 w 52"/>
                <a:gd name="T81" fmla="*/ 4 h 9"/>
                <a:gd name="T82" fmla="*/ 36 w 52"/>
                <a:gd name="T83" fmla="*/ 4 h 9"/>
                <a:gd name="T84" fmla="*/ 36 w 52"/>
                <a:gd name="T85" fmla="*/ 9 h 9"/>
                <a:gd name="T86" fmla="*/ 40 w 52"/>
                <a:gd name="T87" fmla="*/ 9 h 9"/>
                <a:gd name="T88" fmla="*/ 40 w 52"/>
                <a:gd name="T89" fmla="*/ 9 h 9"/>
                <a:gd name="T90" fmla="*/ 40 w 52"/>
                <a:gd name="T91" fmla="*/ 9 h 9"/>
                <a:gd name="T92" fmla="*/ 40 w 52"/>
                <a:gd name="T93" fmla="*/ 9 h 9"/>
                <a:gd name="T94" fmla="*/ 40 w 52"/>
                <a:gd name="T95" fmla="*/ 9 h 9"/>
                <a:gd name="T96" fmla="*/ 44 w 52"/>
                <a:gd name="T97" fmla="*/ 9 h 9"/>
                <a:gd name="T98" fmla="*/ 44 w 52"/>
                <a:gd name="T99" fmla="*/ 9 h 9"/>
                <a:gd name="T100" fmla="*/ 44 w 52"/>
                <a:gd name="T101" fmla="*/ 9 h 9"/>
                <a:gd name="T102" fmla="*/ 44 w 52"/>
                <a:gd name="T103" fmla="*/ 9 h 9"/>
                <a:gd name="T104" fmla="*/ 44 w 52"/>
                <a:gd name="T105" fmla="*/ 9 h 9"/>
                <a:gd name="T106" fmla="*/ 48 w 52"/>
                <a:gd name="T107" fmla="*/ 9 h 9"/>
                <a:gd name="T108" fmla="*/ 48 w 52"/>
                <a:gd name="T109" fmla="*/ 9 h 9"/>
                <a:gd name="T110" fmla="*/ 48 w 52"/>
                <a:gd name="T111" fmla="*/ 9 h 9"/>
                <a:gd name="T112" fmla="*/ 48 w 52"/>
                <a:gd name="T113" fmla="*/ 9 h 9"/>
                <a:gd name="T114" fmla="*/ 48 w 52"/>
                <a:gd name="T115" fmla="*/ 9 h 9"/>
                <a:gd name="T116" fmla="*/ 52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202"/>
            <p:cNvSpPr>
              <a:spLocks/>
            </p:cNvSpPr>
            <p:nvPr/>
          </p:nvSpPr>
          <p:spPr bwMode="auto">
            <a:xfrm>
              <a:off x="5904" y="1446"/>
              <a:ext cx="52" cy="8"/>
            </a:xfrm>
            <a:custGeom>
              <a:avLst/>
              <a:gdLst>
                <a:gd name="T0" fmla="*/ 0 w 52"/>
                <a:gd name="T1" fmla="*/ 0 h 8"/>
                <a:gd name="T2" fmla="*/ 0 w 52"/>
                <a:gd name="T3" fmla="*/ 0 h 8"/>
                <a:gd name="T4" fmla="*/ 4 w 52"/>
                <a:gd name="T5" fmla="*/ 0 h 8"/>
                <a:gd name="T6" fmla="*/ 4 w 52"/>
                <a:gd name="T7" fmla="*/ 0 h 8"/>
                <a:gd name="T8" fmla="*/ 4 w 52"/>
                <a:gd name="T9" fmla="*/ 0 h 8"/>
                <a:gd name="T10" fmla="*/ 4 w 52"/>
                <a:gd name="T11" fmla="*/ 0 h 8"/>
                <a:gd name="T12" fmla="*/ 4 w 52"/>
                <a:gd name="T13" fmla="*/ 0 h 8"/>
                <a:gd name="T14" fmla="*/ 8 w 52"/>
                <a:gd name="T15" fmla="*/ 0 h 8"/>
                <a:gd name="T16" fmla="*/ 8 w 52"/>
                <a:gd name="T17" fmla="*/ 0 h 8"/>
                <a:gd name="T18" fmla="*/ 8 w 52"/>
                <a:gd name="T19" fmla="*/ 0 h 8"/>
                <a:gd name="T20" fmla="*/ 8 w 52"/>
                <a:gd name="T21" fmla="*/ 0 h 8"/>
                <a:gd name="T22" fmla="*/ 8 w 52"/>
                <a:gd name="T23" fmla="*/ 4 h 8"/>
                <a:gd name="T24" fmla="*/ 12 w 52"/>
                <a:gd name="T25" fmla="*/ 4 h 8"/>
                <a:gd name="T26" fmla="*/ 12 w 52"/>
                <a:gd name="T27" fmla="*/ 4 h 8"/>
                <a:gd name="T28" fmla="*/ 12 w 52"/>
                <a:gd name="T29" fmla="*/ 4 h 8"/>
                <a:gd name="T30" fmla="*/ 12 w 52"/>
                <a:gd name="T31" fmla="*/ 4 h 8"/>
                <a:gd name="T32" fmla="*/ 16 w 52"/>
                <a:gd name="T33" fmla="*/ 4 h 8"/>
                <a:gd name="T34" fmla="*/ 16 w 52"/>
                <a:gd name="T35" fmla="*/ 4 h 8"/>
                <a:gd name="T36" fmla="*/ 16 w 52"/>
                <a:gd name="T37" fmla="*/ 4 h 8"/>
                <a:gd name="T38" fmla="*/ 16 w 52"/>
                <a:gd name="T39" fmla="*/ 4 h 8"/>
                <a:gd name="T40" fmla="*/ 16 w 52"/>
                <a:gd name="T41" fmla="*/ 4 h 8"/>
                <a:gd name="T42" fmla="*/ 20 w 52"/>
                <a:gd name="T43" fmla="*/ 4 h 8"/>
                <a:gd name="T44" fmla="*/ 20 w 52"/>
                <a:gd name="T45" fmla="*/ 4 h 8"/>
                <a:gd name="T46" fmla="*/ 20 w 52"/>
                <a:gd name="T47" fmla="*/ 4 h 8"/>
                <a:gd name="T48" fmla="*/ 20 w 52"/>
                <a:gd name="T49" fmla="*/ 4 h 8"/>
                <a:gd name="T50" fmla="*/ 20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4 w 52"/>
                <a:gd name="T57" fmla="*/ 4 h 8"/>
                <a:gd name="T58" fmla="*/ 24 w 52"/>
                <a:gd name="T59" fmla="*/ 4 h 8"/>
                <a:gd name="T60" fmla="*/ 24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28 w 52"/>
                <a:gd name="T67" fmla="*/ 4 h 8"/>
                <a:gd name="T68" fmla="*/ 28 w 52"/>
                <a:gd name="T69" fmla="*/ 4 h 8"/>
                <a:gd name="T70" fmla="*/ 32 w 52"/>
                <a:gd name="T71" fmla="*/ 4 h 8"/>
                <a:gd name="T72" fmla="*/ 32 w 52"/>
                <a:gd name="T73" fmla="*/ 4 h 8"/>
                <a:gd name="T74" fmla="*/ 32 w 52"/>
                <a:gd name="T75" fmla="*/ 4 h 8"/>
                <a:gd name="T76" fmla="*/ 32 w 52"/>
                <a:gd name="T77" fmla="*/ 4 h 8"/>
                <a:gd name="T78" fmla="*/ 32 w 52"/>
                <a:gd name="T79" fmla="*/ 4 h 8"/>
                <a:gd name="T80" fmla="*/ 36 w 52"/>
                <a:gd name="T81" fmla="*/ 4 h 8"/>
                <a:gd name="T82" fmla="*/ 36 w 52"/>
                <a:gd name="T83" fmla="*/ 4 h 8"/>
                <a:gd name="T84" fmla="*/ 36 w 52"/>
                <a:gd name="T85" fmla="*/ 8 h 8"/>
                <a:gd name="T86" fmla="*/ 36 w 52"/>
                <a:gd name="T87" fmla="*/ 8 h 8"/>
                <a:gd name="T88" fmla="*/ 36 w 52"/>
                <a:gd name="T89" fmla="*/ 8 h 8"/>
                <a:gd name="T90" fmla="*/ 40 w 52"/>
                <a:gd name="T91" fmla="*/ 8 h 8"/>
                <a:gd name="T92" fmla="*/ 40 w 52"/>
                <a:gd name="T93" fmla="*/ 8 h 8"/>
                <a:gd name="T94" fmla="*/ 40 w 52"/>
                <a:gd name="T95" fmla="*/ 8 h 8"/>
                <a:gd name="T96" fmla="*/ 40 w 52"/>
                <a:gd name="T97" fmla="*/ 8 h 8"/>
                <a:gd name="T98" fmla="*/ 44 w 52"/>
                <a:gd name="T99" fmla="*/ 8 h 8"/>
                <a:gd name="T100" fmla="*/ 44 w 52"/>
                <a:gd name="T101" fmla="*/ 8 h 8"/>
                <a:gd name="T102" fmla="*/ 44 w 52"/>
                <a:gd name="T103" fmla="*/ 8 h 8"/>
                <a:gd name="T104" fmla="*/ 44 w 52"/>
                <a:gd name="T105" fmla="*/ 8 h 8"/>
                <a:gd name="T106" fmla="*/ 44 w 52"/>
                <a:gd name="T107" fmla="*/ 8 h 8"/>
                <a:gd name="T108" fmla="*/ 48 w 52"/>
                <a:gd name="T109" fmla="*/ 8 h 8"/>
                <a:gd name="T110" fmla="*/ 48 w 52"/>
                <a:gd name="T111" fmla="*/ 8 h 8"/>
                <a:gd name="T112" fmla="*/ 48 w 52"/>
                <a:gd name="T113" fmla="*/ 8 h 8"/>
                <a:gd name="T114" fmla="*/ 48 w 52"/>
                <a:gd name="T115" fmla="*/ 8 h 8"/>
                <a:gd name="T116" fmla="*/ 48 w 52"/>
                <a:gd name="T117" fmla="*/ 8 h 8"/>
                <a:gd name="T118" fmla="*/ 52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03"/>
            <p:cNvSpPr>
              <a:spLocks/>
            </p:cNvSpPr>
            <p:nvPr/>
          </p:nvSpPr>
          <p:spPr bwMode="auto">
            <a:xfrm>
              <a:off x="5956" y="1454"/>
              <a:ext cx="48" cy="8"/>
            </a:xfrm>
            <a:custGeom>
              <a:avLst/>
              <a:gdLst>
                <a:gd name="T0" fmla="*/ 0 w 48"/>
                <a:gd name="T1" fmla="*/ 0 h 8"/>
                <a:gd name="T2" fmla="*/ 0 w 48"/>
                <a:gd name="T3" fmla="*/ 0 h 8"/>
                <a:gd name="T4" fmla="*/ 0 w 48"/>
                <a:gd name="T5" fmla="*/ 0 h 8"/>
                <a:gd name="T6" fmla="*/ 0 w 48"/>
                <a:gd name="T7" fmla="*/ 0 h 8"/>
                <a:gd name="T8" fmla="*/ 4 w 48"/>
                <a:gd name="T9" fmla="*/ 0 h 8"/>
                <a:gd name="T10" fmla="*/ 4 w 48"/>
                <a:gd name="T11" fmla="*/ 0 h 8"/>
                <a:gd name="T12" fmla="*/ 4 w 48"/>
                <a:gd name="T13" fmla="*/ 0 h 8"/>
                <a:gd name="T14" fmla="*/ 4 w 48"/>
                <a:gd name="T15" fmla="*/ 0 h 8"/>
                <a:gd name="T16" fmla="*/ 8 w 48"/>
                <a:gd name="T17" fmla="*/ 0 h 8"/>
                <a:gd name="T18" fmla="*/ 8 w 48"/>
                <a:gd name="T19" fmla="*/ 0 h 8"/>
                <a:gd name="T20" fmla="*/ 8 w 48"/>
                <a:gd name="T21" fmla="*/ 0 h 8"/>
                <a:gd name="T22" fmla="*/ 8 w 48"/>
                <a:gd name="T23" fmla="*/ 0 h 8"/>
                <a:gd name="T24" fmla="*/ 8 w 48"/>
                <a:gd name="T25" fmla="*/ 0 h 8"/>
                <a:gd name="T26" fmla="*/ 12 w 48"/>
                <a:gd name="T27" fmla="*/ 4 h 8"/>
                <a:gd name="T28" fmla="*/ 12 w 48"/>
                <a:gd name="T29" fmla="*/ 4 h 8"/>
                <a:gd name="T30" fmla="*/ 12 w 48"/>
                <a:gd name="T31" fmla="*/ 4 h 8"/>
                <a:gd name="T32" fmla="*/ 12 w 48"/>
                <a:gd name="T33" fmla="*/ 4 h 8"/>
                <a:gd name="T34" fmla="*/ 12 w 48"/>
                <a:gd name="T35" fmla="*/ 4 h 8"/>
                <a:gd name="T36" fmla="*/ 16 w 48"/>
                <a:gd name="T37" fmla="*/ 4 h 8"/>
                <a:gd name="T38" fmla="*/ 16 w 48"/>
                <a:gd name="T39" fmla="*/ 4 h 8"/>
                <a:gd name="T40" fmla="*/ 16 w 48"/>
                <a:gd name="T41" fmla="*/ 4 h 8"/>
                <a:gd name="T42" fmla="*/ 16 w 48"/>
                <a:gd name="T43" fmla="*/ 4 h 8"/>
                <a:gd name="T44" fmla="*/ 20 w 48"/>
                <a:gd name="T45" fmla="*/ 4 h 8"/>
                <a:gd name="T46" fmla="*/ 20 w 48"/>
                <a:gd name="T47" fmla="*/ 4 h 8"/>
                <a:gd name="T48" fmla="*/ 20 w 48"/>
                <a:gd name="T49" fmla="*/ 4 h 8"/>
                <a:gd name="T50" fmla="*/ 20 w 48"/>
                <a:gd name="T51" fmla="*/ 4 h 8"/>
                <a:gd name="T52" fmla="*/ 20 w 48"/>
                <a:gd name="T53" fmla="*/ 4 h 8"/>
                <a:gd name="T54" fmla="*/ 24 w 48"/>
                <a:gd name="T55" fmla="*/ 4 h 8"/>
                <a:gd name="T56" fmla="*/ 24 w 48"/>
                <a:gd name="T57" fmla="*/ 4 h 8"/>
                <a:gd name="T58" fmla="*/ 24 w 48"/>
                <a:gd name="T59" fmla="*/ 4 h 8"/>
                <a:gd name="T60" fmla="*/ 24 w 48"/>
                <a:gd name="T61" fmla="*/ 4 h 8"/>
                <a:gd name="T62" fmla="*/ 24 w 48"/>
                <a:gd name="T63" fmla="*/ 4 h 8"/>
                <a:gd name="T64" fmla="*/ 28 w 48"/>
                <a:gd name="T65" fmla="*/ 4 h 8"/>
                <a:gd name="T66" fmla="*/ 28 w 48"/>
                <a:gd name="T67" fmla="*/ 4 h 8"/>
                <a:gd name="T68" fmla="*/ 28 w 48"/>
                <a:gd name="T69" fmla="*/ 4 h 8"/>
                <a:gd name="T70" fmla="*/ 28 w 48"/>
                <a:gd name="T71" fmla="*/ 4 h 8"/>
                <a:gd name="T72" fmla="*/ 28 w 48"/>
                <a:gd name="T73" fmla="*/ 4 h 8"/>
                <a:gd name="T74" fmla="*/ 32 w 48"/>
                <a:gd name="T75" fmla="*/ 4 h 8"/>
                <a:gd name="T76" fmla="*/ 32 w 48"/>
                <a:gd name="T77" fmla="*/ 4 h 8"/>
                <a:gd name="T78" fmla="*/ 32 w 48"/>
                <a:gd name="T79" fmla="*/ 4 h 8"/>
                <a:gd name="T80" fmla="*/ 32 w 48"/>
                <a:gd name="T81" fmla="*/ 4 h 8"/>
                <a:gd name="T82" fmla="*/ 36 w 48"/>
                <a:gd name="T83" fmla="*/ 4 h 8"/>
                <a:gd name="T84" fmla="*/ 36 w 48"/>
                <a:gd name="T85" fmla="*/ 8 h 8"/>
                <a:gd name="T86" fmla="*/ 36 w 48"/>
                <a:gd name="T87" fmla="*/ 8 h 8"/>
                <a:gd name="T88" fmla="*/ 36 w 48"/>
                <a:gd name="T89" fmla="*/ 8 h 8"/>
                <a:gd name="T90" fmla="*/ 36 w 48"/>
                <a:gd name="T91" fmla="*/ 8 h 8"/>
                <a:gd name="T92" fmla="*/ 40 w 48"/>
                <a:gd name="T93" fmla="*/ 8 h 8"/>
                <a:gd name="T94" fmla="*/ 40 w 48"/>
                <a:gd name="T95" fmla="*/ 8 h 8"/>
                <a:gd name="T96" fmla="*/ 40 w 48"/>
                <a:gd name="T97" fmla="*/ 8 h 8"/>
                <a:gd name="T98" fmla="*/ 40 w 48"/>
                <a:gd name="T99" fmla="*/ 8 h 8"/>
                <a:gd name="T100" fmla="*/ 40 w 48"/>
                <a:gd name="T101" fmla="*/ 8 h 8"/>
                <a:gd name="T102" fmla="*/ 44 w 48"/>
                <a:gd name="T103" fmla="*/ 8 h 8"/>
                <a:gd name="T104" fmla="*/ 44 w 48"/>
                <a:gd name="T105" fmla="*/ 8 h 8"/>
                <a:gd name="T106" fmla="*/ 44 w 48"/>
                <a:gd name="T107" fmla="*/ 8 h 8"/>
                <a:gd name="T108" fmla="*/ 44 w 48"/>
                <a:gd name="T109" fmla="*/ 8 h 8"/>
                <a:gd name="T110" fmla="*/ 44 w 48"/>
                <a:gd name="T111" fmla="*/ 8 h 8"/>
                <a:gd name="T112" fmla="*/ 48 w 48"/>
                <a:gd name="T113" fmla="*/ 8 h 8"/>
                <a:gd name="T114" fmla="*/ 48 w 48"/>
                <a:gd name="T115" fmla="*/ 8 h 8"/>
                <a:gd name="T116" fmla="*/ 48 w 48"/>
                <a:gd name="T117" fmla="*/ 8 h 8"/>
                <a:gd name="T118" fmla="*/ 48 w 48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04"/>
            <p:cNvSpPr>
              <a:spLocks/>
            </p:cNvSpPr>
            <p:nvPr/>
          </p:nvSpPr>
          <p:spPr bwMode="auto">
            <a:xfrm>
              <a:off x="6004" y="1462"/>
              <a:ext cx="52" cy="13"/>
            </a:xfrm>
            <a:custGeom>
              <a:avLst/>
              <a:gdLst>
                <a:gd name="T0" fmla="*/ 4 w 52"/>
                <a:gd name="T1" fmla="*/ 0 h 13"/>
                <a:gd name="T2" fmla="*/ 4 w 52"/>
                <a:gd name="T3" fmla="*/ 0 h 13"/>
                <a:gd name="T4" fmla="*/ 4 w 52"/>
                <a:gd name="T5" fmla="*/ 0 h 13"/>
                <a:gd name="T6" fmla="*/ 4 w 52"/>
                <a:gd name="T7" fmla="*/ 0 h 13"/>
                <a:gd name="T8" fmla="*/ 4 w 52"/>
                <a:gd name="T9" fmla="*/ 0 h 13"/>
                <a:gd name="T10" fmla="*/ 8 w 52"/>
                <a:gd name="T11" fmla="*/ 0 h 13"/>
                <a:gd name="T12" fmla="*/ 8 w 52"/>
                <a:gd name="T13" fmla="*/ 0 h 13"/>
                <a:gd name="T14" fmla="*/ 8 w 52"/>
                <a:gd name="T15" fmla="*/ 0 h 13"/>
                <a:gd name="T16" fmla="*/ 8 w 52"/>
                <a:gd name="T17" fmla="*/ 0 h 13"/>
                <a:gd name="T18" fmla="*/ 8 w 52"/>
                <a:gd name="T19" fmla="*/ 5 h 13"/>
                <a:gd name="T20" fmla="*/ 12 w 52"/>
                <a:gd name="T21" fmla="*/ 5 h 13"/>
                <a:gd name="T22" fmla="*/ 12 w 52"/>
                <a:gd name="T23" fmla="*/ 5 h 13"/>
                <a:gd name="T24" fmla="*/ 12 w 52"/>
                <a:gd name="T25" fmla="*/ 5 h 13"/>
                <a:gd name="T26" fmla="*/ 12 w 52"/>
                <a:gd name="T27" fmla="*/ 5 h 13"/>
                <a:gd name="T28" fmla="*/ 16 w 52"/>
                <a:gd name="T29" fmla="*/ 5 h 13"/>
                <a:gd name="T30" fmla="*/ 16 w 52"/>
                <a:gd name="T31" fmla="*/ 5 h 13"/>
                <a:gd name="T32" fmla="*/ 16 w 52"/>
                <a:gd name="T33" fmla="*/ 5 h 13"/>
                <a:gd name="T34" fmla="*/ 16 w 52"/>
                <a:gd name="T35" fmla="*/ 5 h 13"/>
                <a:gd name="T36" fmla="*/ 16 w 52"/>
                <a:gd name="T37" fmla="*/ 5 h 13"/>
                <a:gd name="T38" fmla="*/ 20 w 52"/>
                <a:gd name="T39" fmla="*/ 5 h 13"/>
                <a:gd name="T40" fmla="*/ 20 w 52"/>
                <a:gd name="T41" fmla="*/ 5 h 13"/>
                <a:gd name="T42" fmla="*/ 20 w 52"/>
                <a:gd name="T43" fmla="*/ 5 h 13"/>
                <a:gd name="T44" fmla="*/ 20 w 52"/>
                <a:gd name="T45" fmla="*/ 5 h 13"/>
                <a:gd name="T46" fmla="*/ 20 w 52"/>
                <a:gd name="T47" fmla="*/ 5 h 13"/>
                <a:gd name="T48" fmla="*/ 24 w 52"/>
                <a:gd name="T49" fmla="*/ 5 h 13"/>
                <a:gd name="T50" fmla="*/ 24 w 52"/>
                <a:gd name="T51" fmla="*/ 5 h 13"/>
                <a:gd name="T52" fmla="*/ 24 w 52"/>
                <a:gd name="T53" fmla="*/ 5 h 13"/>
                <a:gd name="T54" fmla="*/ 24 w 52"/>
                <a:gd name="T55" fmla="*/ 5 h 13"/>
                <a:gd name="T56" fmla="*/ 24 w 52"/>
                <a:gd name="T57" fmla="*/ 5 h 13"/>
                <a:gd name="T58" fmla="*/ 28 w 52"/>
                <a:gd name="T59" fmla="*/ 5 h 13"/>
                <a:gd name="T60" fmla="*/ 28 w 52"/>
                <a:gd name="T61" fmla="*/ 5 h 13"/>
                <a:gd name="T62" fmla="*/ 28 w 52"/>
                <a:gd name="T63" fmla="*/ 5 h 13"/>
                <a:gd name="T64" fmla="*/ 28 w 52"/>
                <a:gd name="T65" fmla="*/ 9 h 13"/>
                <a:gd name="T66" fmla="*/ 32 w 52"/>
                <a:gd name="T67" fmla="*/ 9 h 13"/>
                <a:gd name="T68" fmla="*/ 32 w 52"/>
                <a:gd name="T69" fmla="*/ 9 h 13"/>
                <a:gd name="T70" fmla="*/ 32 w 52"/>
                <a:gd name="T71" fmla="*/ 9 h 13"/>
                <a:gd name="T72" fmla="*/ 32 w 52"/>
                <a:gd name="T73" fmla="*/ 9 h 13"/>
                <a:gd name="T74" fmla="*/ 32 w 52"/>
                <a:gd name="T75" fmla="*/ 9 h 13"/>
                <a:gd name="T76" fmla="*/ 36 w 52"/>
                <a:gd name="T77" fmla="*/ 9 h 13"/>
                <a:gd name="T78" fmla="*/ 36 w 52"/>
                <a:gd name="T79" fmla="*/ 9 h 13"/>
                <a:gd name="T80" fmla="*/ 36 w 52"/>
                <a:gd name="T81" fmla="*/ 9 h 13"/>
                <a:gd name="T82" fmla="*/ 36 w 52"/>
                <a:gd name="T83" fmla="*/ 9 h 13"/>
                <a:gd name="T84" fmla="*/ 36 w 52"/>
                <a:gd name="T85" fmla="*/ 9 h 13"/>
                <a:gd name="T86" fmla="*/ 40 w 52"/>
                <a:gd name="T87" fmla="*/ 9 h 13"/>
                <a:gd name="T88" fmla="*/ 40 w 52"/>
                <a:gd name="T89" fmla="*/ 9 h 13"/>
                <a:gd name="T90" fmla="*/ 40 w 52"/>
                <a:gd name="T91" fmla="*/ 9 h 13"/>
                <a:gd name="T92" fmla="*/ 40 w 52"/>
                <a:gd name="T93" fmla="*/ 9 h 13"/>
                <a:gd name="T94" fmla="*/ 40 w 52"/>
                <a:gd name="T95" fmla="*/ 9 h 13"/>
                <a:gd name="T96" fmla="*/ 44 w 52"/>
                <a:gd name="T97" fmla="*/ 9 h 13"/>
                <a:gd name="T98" fmla="*/ 44 w 52"/>
                <a:gd name="T99" fmla="*/ 9 h 13"/>
                <a:gd name="T100" fmla="*/ 44 w 52"/>
                <a:gd name="T101" fmla="*/ 9 h 13"/>
                <a:gd name="T102" fmla="*/ 44 w 52"/>
                <a:gd name="T103" fmla="*/ 9 h 13"/>
                <a:gd name="T104" fmla="*/ 48 w 52"/>
                <a:gd name="T105" fmla="*/ 13 h 13"/>
                <a:gd name="T106" fmla="*/ 48 w 52"/>
                <a:gd name="T107" fmla="*/ 13 h 13"/>
                <a:gd name="T108" fmla="*/ 48 w 52"/>
                <a:gd name="T109" fmla="*/ 13 h 13"/>
                <a:gd name="T110" fmla="*/ 48 w 52"/>
                <a:gd name="T111" fmla="*/ 13 h 13"/>
                <a:gd name="T112" fmla="*/ 48 w 52"/>
                <a:gd name="T113" fmla="*/ 13 h 13"/>
                <a:gd name="T114" fmla="*/ 52 w 52"/>
                <a:gd name="T115" fmla="*/ 13 h 13"/>
                <a:gd name="T116" fmla="*/ 52 w 52"/>
                <a:gd name="T117" fmla="*/ 13 h 13"/>
                <a:gd name="T118" fmla="*/ 52 w 52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05"/>
            <p:cNvSpPr>
              <a:spLocks/>
            </p:cNvSpPr>
            <p:nvPr/>
          </p:nvSpPr>
          <p:spPr bwMode="auto">
            <a:xfrm>
              <a:off x="6056" y="1475"/>
              <a:ext cx="52" cy="21"/>
            </a:xfrm>
            <a:custGeom>
              <a:avLst/>
              <a:gdLst>
                <a:gd name="T0" fmla="*/ 0 w 52"/>
                <a:gd name="T1" fmla="*/ 0 h 21"/>
                <a:gd name="T2" fmla="*/ 0 w 52"/>
                <a:gd name="T3" fmla="*/ 0 h 21"/>
                <a:gd name="T4" fmla="*/ 4 w 52"/>
                <a:gd name="T5" fmla="*/ 0 h 21"/>
                <a:gd name="T6" fmla="*/ 4 w 52"/>
                <a:gd name="T7" fmla="*/ 0 h 21"/>
                <a:gd name="T8" fmla="*/ 4 w 52"/>
                <a:gd name="T9" fmla="*/ 0 h 21"/>
                <a:gd name="T10" fmla="*/ 4 w 52"/>
                <a:gd name="T11" fmla="*/ 0 h 21"/>
                <a:gd name="T12" fmla="*/ 8 w 52"/>
                <a:gd name="T13" fmla="*/ 0 h 21"/>
                <a:gd name="T14" fmla="*/ 8 w 52"/>
                <a:gd name="T15" fmla="*/ 0 h 21"/>
                <a:gd name="T16" fmla="*/ 8 w 52"/>
                <a:gd name="T17" fmla="*/ 4 h 21"/>
                <a:gd name="T18" fmla="*/ 8 w 52"/>
                <a:gd name="T19" fmla="*/ 4 h 21"/>
                <a:gd name="T20" fmla="*/ 8 w 52"/>
                <a:gd name="T21" fmla="*/ 4 h 21"/>
                <a:gd name="T22" fmla="*/ 12 w 52"/>
                <a:gd name="T23" fmla="*/ 4 h 21"/>
                <a:gd name="T24" fmla="*/ 12 w 52"/>
                <a:gd name="T25" fmla="*/ 4 h 21"/>
                <a:gd name="T26" fmla="*/ 12 w 52"/>
                <a:gd name="T27" fmla="*/ 4 h 21"/>
                <a:gd name="T28" fmla="*/ 12 w 52"/>
                <a:gd name="T29" fmla="*/ 4 h 21"/>
                <a:gd name="T30" fmla="*/ 12 w 52"/>
                <a:gd name="T31" fmla="*/ 4 h 21"/>
                <a:gd name="T32" fmla="*/ 16 w 52"/>
                <a:gd name="T33" fmla="*/ 4 h 21"/>
                <a:gd name="T34" fmla="*/ 16 w 52"/>
                <a:gd name="T35" fmla="*/ 4 h 21"/>
                <a:gd name="T36" fmla="*/ 16 w 52"/>
                <a:gd name="T37" fmla="*/ 4 h 21"/>
                <a:gd name="T38" fmla="*/ 16 w 52"/>
                <a:gd name="T39" fmla="*/ 4 h 21"/>
                <a:gd name="T40" fmla="*/ 16 w 52"/>
                <a:gd name="T41" fmla="*/ 4 h 21"/>
                <a:gd name="T42" fmla="*/ 20 w 52"/>
                <a:gd name="T43" fmla="*/ 9 h 21"/>
                <a:gd name="T44" fmla="*/ 20 w 52"/>
                <a:gd name="T45" fmla="*/ 9 h 21"/>
                <a:gd name="T46" fmla="*/ 20 w 52"/>
                <a:gd name="T47" fmla="*/ 9 h 21"/>
                <a:gd name="T48" fmla="*/ 20 w 52"/>
                <a:gd name="T49" fmla="*/ 9 h 21"/>
                <a:gd name="T50" fmla="*/ 24 w 52"/>
                <a:gd name="T51" fmla="*/ 9 h 21"/>
                <a:gd name="T52" fmla="*/ 24 w 52"/>
                <a:gd name="T53" fmla="*/ 9 h 21"/>
                <a:gd name="T54" fmla="*/ 24 w 52"/>
                <a:gd name="T55" fmla="*/ 9 h 21"/>
                <a:gd name="T56" fmla="*/ 24 w 52"/>
                <a:gd name="T57" fmla="*/ 9 h 21"/>
                <a:gd name="T58" fmla="*/ 24 w 52"/>
                <a:gd name="T59" fmla="*/ 9 h 21"/>
                <a:gd name="T60" fmla="*/ 28 w 52"/>
                <a:gd name="T61" fmla="*/ 9 h 21"/>
                <a:gd name="T62" fmla="*/ 28 w 52"/>
                <a:gd name="T63" fmla="*/ 9 h 21"/>
                <a:gd name="T64" fmla="*/ 28 w 52"/>
                <a:gd name="T65" fmla="*/ 9 h 21"/>
                <a:gd name="T66" fmla="*/ 28 w 52"/>
                <a:gd name="T67" fmla="*/ 9 h 21"/>
                <a:gd name="T68" fmla="*/ 28 w 52"/>
                <a:gd name="T69" fmla="*/ 9 h 21"/>
                <a:gd name="T70" fmla="*/ 32 w 52"/>
                <a:gd name="T71" fmla="*/ 13 h 21"/>
                <a:gd name="T72" fmla="*/ 32 w 52"/>
                <a:gd name="T73" fmla="*/ 13 h 21"/>
                <a:gd name="T74" fmla="*/ 32 w 52"/>
                <a:gd name="T75" fmla="*/ 13 h 21"/>
                <a:gd name="T76" fmla="*/ 32 w 52"/>
                <a:gd name="T77" fmla="*/ 13 h 21"/>
                <a:gd name="T78" fmla="*/ 36 w 52"/>
                <a:gd name="T79" fmla="*/ 13 h 21"/>
                <a:gd name="T80" fmla="*/ 36 w 52"/>
                <a:gd name="T81" fmla="*/ 13 h 21"/>
                <a:gd name="T82" fmla="*/ 36 w 52"/>
                <a:gd name="T83" fmla="*/ 13 h 21"/>
                <a:gd name="T84" fmla="*/ 36 w 52"/>
                <a:gd name="T85" fmla="*/ 13 h 21"/>
                <a:gd name="T86" fmla="*/ 36 w 52"/>
                <a:gd name="T87" fmla="*/ 13 h 21"/>
                <a:gd name="T88" fmla="*/ 40 w 52"/>
                <a:gd name="T89" fmla="*/ 13 h 21"/>
                <a:gd name="T90" fmla="*/ 40 w 52"/>
                <a:gd name="T91" fmla="*/ 13 h 21"/>
                <a:gd name="T92" fmla="*/ 40 w 52"/>
                <a:gd name="T93" fmla="*/ 17 h 21"/>
                <a:gd name="T94" fmla="*/ 40 w 52"/>
                <a:gd name="T95" fmla="*/ 17 h 21"/>
                <a:gd name="T96" fmla="*/ 40 w 52"/>
                <a:gd name="T97" fmla="*/ 17 h 21"/>
                <a:gd name="T98" fmla="*/ 44 w 52"/>
                <a:gd name="T99" fmla="*/ 17 h 21"/>
                <a:gd name="T100" fmla="*/ 44 w 52"/>
                <a:gd name="T101" fmla="*/ 17 h 21"/>
                <a:gd name="T102" fmla="*/ 44 w 52"/>
                <a:gd name="T103" fmla="*/ 17 h 21"/>
                <a:gd name="T104" fmla="*/ 44 w 52"/>
                <a:gd name="T105" fmla="*/ 17 h 21"/>
                <a:gd name="T106" fmla="*/ 44 w 52"/>
                <a:gd name="T107" fmla="*/ 17 h 21"/>
                <a:gd name="T108" fmla="*/ 48 w 52"/>
                <a:gd name="T109" fmla="*/ 17 h 21"/>
                <a:gd name="T110" fmla="*/ 48 w 52"/>
                <a:gd name="T111" fmla="*/ 17 h 21"/>
                <a:gd name="T112" fmla="*/ 48 w 52"/>
                <a:gd name="T113" fmla="*/ 17 h 21"/>
                <a:gd name="T114" fmla="*/ 48 w 52"/>
                <a:gd name="T115" fmla="*/ 21 h 21"/>
                <a:gd name="T116" fmla="*/ 52 w 52"/>
                <a:gd name="T117" fmla="*/ 21 h 21"/>
                <a:gd name="T118" fmla="*/ 52 w 52"/>
                <a:gd name="T1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2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06"/>
            <p:cNvSpPr>
              <a:spLocks/>
            </p:cNvSpPr>
            <p:nvPr/>
          </p:nvSpPr>
          <p:spPr bwMode="auto">
            <a:xfrm>
              <a:off x="6108" y="1496"/>
              <a:ext cx="48" cy="34"/>
            </a:xfrm>
            <a:custGeom>
              <a:avLst/>
              <a:gdLst>
                <a:gd name="T0" fmla="*/ 0 w 48"/>
                <a:gd name="T1" fmla="*/ 0 h 34"/>
                <a:gd name="T2" fmla="*/ 0 w 48"/>
                <a:gd name="T3" fmla="*/ 0 h 34"/>
                <a:gd name="T4" fmla="*/ 0 w 48"/>
                <a:gd name="T5" fmla="*/ 0 h 34"/>
                <a:gd name="T6" fmla="*/ 4 w 48"/>
                <a:gd name="T7" fmla="*/ 0 h 34"/>
                <a:gd name="T8" fmla="*/ 4 w 48"/>
                <a:gd name="T9" fmla="*/ 0 h 34"/>
                <a:gd name="T10" fmla="*/ 4 w 48"/>
                <a:gd name="T11" fmla="*/ 0 h 34"/>
                <a:gd name="T12" fmla="*/ 4 w 48"/>
                <a:gd name="T13" fmla="*/ 0 h 34"/>
                <a:gd name="T14" fmla="*/ 4 w 48"/>
                <a:gd name="T15" fmla="*/ 0 h 34"/>
                <a:gd name="T16" fmla="*/ 8 w 48"/>
                <a:gd name="T17" fmla="*/ 5 h 34"/>
                <a:gd name="T18" fmla="*/ 8 w 48"/>
                <a:gd name="T19" fmla="*/ 5 h 34"/>
                <a:gd name="T20" fmla="*/ 8 w 48"/>
                <a:gd name="T21" fmla="*/ 5 h 34"/>
                <a:gd name="T22" fmla="*/ 8 w 48"/>
                <a:gd name="T23" fmla="*/ 5 h 34"/>
                <a:gd name="T24" fmla="*/ 12 w 48"/>
                <a:gd name="T25" fmla="*/ 5 h 34"/>
                <a:gd name="T26" fmla="*/ 12 w 48"/>
                <a:gd name="T27" fmla="*/ 5 h 34"/>
                <a:gd name="T28" fmla="*/ 12 w 48"/>
                <a:gd name="T29" fmla="*/ 5 h 34"/>
                <a:gd name="T30" fmla="*/ 12 w 48"/>
                <a:gd name="T31" fmla="*/ 5 h 34"/>
                <a:gd name="T32" fmla="*/ 12 w 48"/>
                <a:gd name="T33" fmla="*/ 5 h 34"/>
                <a:gd name="T34" fmla="*/ 16 w 48"/>
                <a:gd name="T35" fmla="*/ 5 h 34"/>
                <a:gd name="T36" fmla="*/ 16 w 48"/>
                <a:gd name="T37" fmla="*/ 9 h 34"/>
                <a:gd name="T38" fmla="*/ 16 w 48"/>
                <a:gd name="T39" fmla="*/ 9 h 34"/>
                <a:gd name="T40" fmla="*/ 16 w 48"/>
                <a:gd name="T41" fmla="*/ 9 h 34"/>
                <a:gd name="T42" fmla="*/ 16 w 48"/>
                <a:gd name="T43" fmla="*/ 9 h 34"/>
                <a:gd name="T44" fmla="*/ 20 w 48"/>
                <a:gd name="T45" fmla="*/ 9 h 34"/>
                <a:gd name="T46" fmla="*/ 20 w 48"/>
                <a:gd name="T47" fmla="*/ 9 h 34"/>
                <a:gd name="T48" fmla="*/ 20 w 48"/>
                <a:gd name="T49" fmla="*/ 9 h 34"/>
                <a:gd name="T50" fmla="*/ 20 w 48"/>
                <a:gd name="T51" fmla="*/ 9 h 34"/>
                <a:gd name="T52" fmla="*/ 20 w 48"/>
                <a:gd name="T53" fmla="*/ 9 h 34"/>
                <a:gd name="T54" fmla="*/ 24 w 48"/>
                <a:gd name="T55" fmla="*/ 13 h 34"/>
                <a:gd name="T56" fmla="*/ 24 w 48"/>
                <a:gd name="T57" fmla="*/ 13 h 34"/>
                <a:gd name="T58" fmla="*/ 24 w 48"/>
                <a:gd name="T59" fmla="*/ 13 h 34"/>
                <a:gd name="T60" fmla="*/ 24 w 48"/>
                <a:gd name="T61" fmla="*/ 13 h 34"/>
                <a:gd name="T62" fmla="*/ 28 w 48"/>
                <a:gd name="T63" fmla="*/ 13 h 34"/>
                <a:gd name="T64" fmla="*/ 28 w 48"/>
                <a:gd name="T65" fmla="*/ 13 h 34"/>
                <a:gd name="T66" fmla="*/ 28 w 48"/>
                <a:gd name="T67" fmla="*/ 13 h 34"/>
                <a:gd name="T68" fmla="*/ 28 w 48"/>
                <a:gd name="T69" fmla="*/ 13 h 34"/>
                <a:gd name="T70" fmla="*/ 28 w 48"/>
                <a:gd name="T71" fmla="*/ 17 h 34"/>
                <a:gd name="T72" fmla="*/ 32 w 48"/>
                <a:gd name="T73" fmla="*/ 17 h 34"/>
                <a:gd name="T74" fmla="*/ 32 w 48"/>
                <a:gd name="T75" fmla="*/ 17 h 34"/>
                <a:gd name="T76" fmla="*/ 32 w 48"/>
                <a:gd name="T77" fmla="*/ 17 h 34"/>
                <a:gd name="T78" fmla="*/ 32 w 48"/>
                <a:gd name="T79" fmla="*/ 17 h 34"/>
                <a:gd name="T80" fmla="*/ 32 w 48"/>
                <a:gd name="T81" fmla="*/ 17 h 34"/>
                <a:gd name="T82" fmla="*/ 36 w 48"/>
                <a:gd name="T83" fmla="*/ 22 h 34"/>
                <a:gd name="T84" fmla="*/ 36 w 48"/>
                <a:gd name="T85" fmla="*/ 22 h 34"/>
                <a:gd name="T86" fmla="*/ 36 w 48"/>
                <a:gd name="T87" fmla="*/ 22 h 34"/>
                <a:gd name="T88" fmla="*/ 36 w 48"/>
                <a:gd name="T89" fmla="*/ 22 h 34"/>
                <a:gd name="T90" fmla="*/ 36 w 48"/>
                <a:gd name="T91" fmla="*/ 22 h 34"/>
                <a:gd name="T92" fmla="*/ 40 w 48"/>
                <a:gd name="T93" fmla="*/ 22 h 34"/>
                <a:gd name="T94" fmla="*/ 40 w 48"/>
                <a:gd name="T95" fmla="*/ 22 h 34"/>
                <a:gd name="T96" fmla="*/ 40 w 48"/>
                <a:gd name="T97" fmla="*/ 26 h 34"/>
                <a:gd name="T98" fmla="*/ 40 w 48"/>
                <a:gd name="T99" fmla="*/ 26 h 34"/>
                <a:gd name="T100" fmla="*/ 44 w 48"/>
                <a:gd name="T101" fmla="*/ 26 h 34"/>
                <a:gd name="T102" fmla="*/ 44 w 48"/>
                <a:gd name="T103" fmla="*/ 26 h 34"/>
                <a:gd name="T104" fmla="*/ 44 w 48"/>
                <a:gd name="T105" fmla="*/ 26 h 34"/>
                <a:gd name="T106" fmla="*/ 44 w 48"/>
                <a:gd name="T107" fmla="*/ 30 h 34"/>
                <a:gd name="T108" fmla="*/ 44 w 48"/>
                <a:gd name="T109" fmla="*/ 30 h 34"/>
                <a:gd name="T110" fmla="*/ 48 w 48"/>
                <a:gd name="T111" fmla="*/ 30 h 34"/>
                <a:gd name="T112" fmla="*/ 48 w 48"/>
                <a:gd name="T113" fmla="*/ 30 h 34"/>
                <a:gd name="T114" fmla="*/ 48 w 48"/>
                <a:gd name="T115" fmla="*/ 34 h 34"/>
                <a:gd name="T116" fmla="*/ 48 w 48"/>
                <a:gd name="T117" fmla="*/ 34 h 34"/>
                <a:gd name="T118" fmla="*/ 48 w 48"/>
                <a:gd name="T11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3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07"/>
            <p:cNvSpPr>
              <a:spLocks/>
            </p:cNvSpPr>
            <p:nvPr/>
          </p:nvSpPr>
          <p:spPr bwMode="auto">
            <a:xfrm>
              <a:off x="6124" y="1530"/>
              <a:ext cx="43" cy="297"/>
            </a:xfrm>
            <a:custGeom>
              <a:avLst/>
              <a:gdLst>
                <a:gd name="T0" fmla="*/ 35 w 43"/>
                <a:gd name="T1" fmla="*/ 0 h 297"/>
                <a:gd name="T2" fmla="*/ 35 w 43"/>
                <a:gd name="T3" fmla="*/ 0 h 297"/>
                <a:gd name="T4" fmla="*/ 35 w 43"/>
                <a:gd name="T5" fmla="*/ 4 h 297"/>
                <a:gd name="T6" fmla="*/ 35 w 43"/>
                <a:gd name="T7" fmla="*/ 4 h 297"/>
                <a:gd name="T8" fmla="*/ 39 w 43"/>
                <a:gd name="T9" fmla="*/ 9 h 297"/>
                <a:gd name="T10" fmla="*/ 39 w 43"/>
                <a:gd name="T11" fmla="*/ 13 h 297"/>
                <a:gd name="T12" fmla="*/ 39 w 43"/>
                <a:gd name="T13" fmla="*/ 17 h 297"/>
                <a:gd name="T14" fmla="*/ 39 w 43"/>
                <a:gd name="T15" fmla="*/ 21 h 297"/>
                <a:gd name="T16" fmla="*/ 39 w 43"/>
                <a:gd name="T17" fmla="*/ 26 h 297"/>
                <a:gd name="T18" fmla="*/ 39 w 43"/>
                <a:gd name="T19" fmla="*/ 297 h 297"/>
                <a:gd name="T20" fmla="*/ 39 w 43"/>
                <a:gd name="T21" fmla="*/ 297 h 297"/>
                <a:gd name="T22" fmla="*/ 39 w 43"/>
                <a:gd name="T23" fmla="*/ 297 h 297"/>
                <a:gd name="T24" fmla="*/ 39 w 43"/>
                <a:gd name="T25" fmla="*/ 297 h 297"/>
                <a:gd name="T26" fmla="*/ 39 w 43"/>
                <a:gd name="T27" fmla="*/ 297 h 297"/>
                <a:gd name="T28" fmla="*/ 35 w 43"/>
                <a:gd name="T29" fmla="*/ 297 h 297"/>
                <a:gd name="T30" fmla="*/ 35 w 43"/>
                <a:gd name="T31" fmla="*/ 297 h 297"/>
                <a:gd name="T32" fmla="*/ 35 w 43"/>
                <a:gd name="T33" fmla="*/ 297 h 297"/>
                <a:gd name="T34" fmla="*/ 35 w 43"/>
                <a:gd name="T35" fmla="*/ 297 h 297"/>
                <a:gd name="T36" fmla="*/ 35 w 43"/>
                <a:gd name="T37" fmla="*/ 297 h 297"/>
                <a:gd name="T38" fmla="*/ 32 w 43"/>
                <a:gd name="T39" fmla="*/ 297 h 297"/>
                <a:gd name="T40" fmla="*/ 32 w 43"/>
                <a:gd name="T41" fmla="*/ 297 h 297"/>
                <a:gd name="T42" fmla="*/ 32 w 43"/>
                <a:gd name="T43" fmla="*/ 297 h 297"/>
                <a:gd name="T44" fmla="*/ 32 w 43"/>
                <a:gd name="T45" fmla="*/ 297 h 297"/>
                <a:gd name="T46" fmla="*/ 28 w 43"/>
                <a:gd name="T47" fmla="*/ 297 h 297"/>
                <a:gd name="T48" fmla="*/ 28 w 43"/>
                <a:gd name="T49" fmla="*/ 297 h 297"/>
                <a:gd name="T50" fmla="*/ 28 w 43"/>
                <a:gd name="T51" fmla="*/ 297 h 297"/>
                <a:gd name="T52" fmla="*/ 28 w 43"/>
                <a:gd name="T53" fmla="*/ 297 h 297"/>
                <a:gd name="T54" fmla="*/ 28 w 43"/>
                <a:gd name="T55" fmla="*/ 297 h 297"/>
                <a:gd name="T56" fmla="*/ 24 w 43"/>
                <a:gd name="T57" fmla="*/ 297 h 297"/>
                <a:gd name="T58" fmla="*/ 24 w 43"/>
                <a:gd name="T59" fmla="*/ 297 h 297"/>
                <a:gd name="T60" fmla="*/ 24 w 43"/>
                <a:gd name="T61" fmla="*/ 297 h 297"/>
                <a:gd name="T62" fmla="*/ 24 w 43"/>
                <a:gd name="T63" fmla="*/ 297 h 297"/>
                <a:gd name="T64" fmla="*/ 24 w 43"/>
                <a:gd name="T65" fmla="*/ 297 h 297"/>
                <a:gd name="T66" fmla="*/ 20 w 43"/>
                <a:gd name="T67" fmla="*/ 297 h 297"/>
                <a:gd name="T68" fmla="*/ 20 w 43"/>
                <a:gd name="T69" fmla="*/ 297 h 297"/>
                <a:gd name="T70" fmla="*/ 20 w 43"/>
                <a:gd name="T71" fmla="*/ 297 h 297"/>
                <a:gd name="T72" fmla="*/ 20 w 43"/>
                <a:gd name="T73" fmla="*/ 297 h 297"/>
                <a:gd name="T74" fmla="*/ 20 w 43"/>
                <a:gd name="T75" fmla="*/ 297 h 297"/>
                <a:gd name="T76" fmla="*/ 16 w 43"/>
                <a:gd name="T77" fmla="*/ 297 h 297"/>
                <a:gd name="T78" fmla="*/ 16 w 43"/>
                <a:gd name="T79" fmla="*/ 297 h 297"/>
                <a:gd name="T80" fmla="*/ 16 w 43"/>
                <a:gd name="T81" fmla="*/ 297 h 297"/>
                <a:gd name="T82" fmla="*/ 16 w 43"/>
                <a:gd name="T83" fmla="*/ 297 h 297"/>
                <a:gd name="T84" fmla="*/ 12 w 43"/>
                <a:gd name="T85" fmla="*/ 297 h 297"/>
                <a:gd name="T86" fmla="*/ 12 w 43"/>
                <a:gd name="T87" fmla="*/ 297 h 297"/>
                <a:gd name="T88" fmla="*/ 12 w 43"/>
                <a:gd name="T89" fmla="*/ 297 h 297"/>
                <a:gd name="T90" fmla="*/ 12 w 43"/>
                <a:gd name="T91" fmla="*/ 297 h 297"/>
                <a:gd name="T92" fmla="*/ 12 w 43"/>
                <a:gd name="T93" fmla="*/ 297 h 297"/>
                <a:gd name="T94" fmla="*/ 8 w 43"/>
                <a:gd name="T95" fmla="*/ 297 h 297"/>
                <a:gd name="T96" fmla="*/ 8 w 43"/>
                <a:gd name="T97" fmla="*/ 297 h 297"/>
                <a:gd name="T98" fmla="*/ 8 w 43"/>
                <a:gd name="T99" fmla="*/ 297 h 297"/>
                <a:gd name="T100" fmla="*/ 8 w 43"/>
                <a:gd name="T101" fmla="*/ 297 h 297"/>
                <a:gd name="T102" fmla="*/ 8 w 43"/>
                <a:gd name="T103" fmla="*/ 297 h 297"/>
                <a:gd name="T104" fmla="*/ 4 w 43"/>
                <a:gd name="T105" fmla="*/ 297 h 297"/>
                <a:gd name="T106" fmla="*/ 4 w 43"/>
                <a:gd name="T107" fmla="*/ 297 h 297"/>
                <a:gd name="T108" fmla="*/ 4 w 43"/>
                <a:gd name="T109" fmla="*/ 297 h 297"/>
                <a:gd name="T110" fmla="*/ 4 w 43"/>
                <a:gd name="T111" fmla="*/ 297 h 297"/>
                <a:gd name="T112" fmla="*/ 4 w 43"/>
                <a:gd name="T113" fmla="*/ 297 h 297"/>
                <a:gd name="T114" fmla="*/ 0 w 43"/>
                <a:gd name="T115" fmla="*/ 297 h 297"/>
                <a:gd name="T116" fmla="*/ 0 w 43"/>
                <a:gd name="T117" fmla="*/ 297 h 297"/>
                <a:gd name="T118" fmla="*/ 0 w 43"/>
                <a:gd name="T119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297">
                  <a:moveTo>
                    <a:pt x="32" y="0"/>
                  </a:move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43" y="30"/>
                  </a:lnTo>
                  <a:lnTo>
                    <a:pt x="43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5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32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8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4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20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6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8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4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08"/>
            <p:cNvSpPr>
              <a:spLocks/>
            </p:cNvSpPr>
            <p:nvPr/>
          </p:nvSpPr>
          <p:spPr bwMode="auto">
            <a:xfrm>
              <a:off x="6072" y="1827"/>
              <a:ext cx="52" cy="0"/>
            </a:xfrm>
            <a:custGeom>
              <a:avLst/>
              <a:gdLst>
                <a:gd name="T0" fmla="*/ 52 w 52"/>
                <a:gd name="T1" fmla="*/ 48 w 52"/>
                <a:gd name="T2" fmla="*/ 48 w 52"/>
                <a:gd name="T3" fmla="*/ 48 w 52"/>
                <a:gd name="T4" fmla="*/ 48 w 52"/>
                <a:gd name="T5" fmla="*/ 48 w 52"/>
                <a:gd name="T6" fmla="*/ 44 w 52"/>
                <a:gd name="T7" fmla="*/ 44 w 52"/>
                <a:gd name="T8" fmla="*/ 44 w 52"/>
                <a:gd name="T9" fmla="*/ 44 w 52"/>
                <a:gd name="T10" fmla="*/ 44 w 52"/>
                <a:gd name="T11" fmla="*/ 40 w 52"/>
                <a:gd name="T12" fmla="*/ 40 w 52"/>
                <a:gd name="T13" fmla="*/ 40 w 52"/>
                <a:gd name="T14" fmla="*/ 40 w 52"/>
                <a:gd name="T15" fmla="*/ 36 w 52"/>
                <a:gd name="T16" fmla="*/ 36 w 52"/>
                <a:gd name="T17" fmla="*/ 36 w 52"/>
                <a:gd name="T18" fmla="*/ 36 w 52"/>
                <a:gd name="T19" fmla="*/ 36 w 52"/>
                <a:gd name="T20" fmla="*/ 32 w 52"/>
                <a:gd name="T21" fmla="*/ 32 w 52"/>
                <a:gd name="T22" fmla="*/ 32 w 52"/>
                <a:gd name="T23" fmla="*/ 32 w 52"/>
                <a:gd name="T24" fmla="*/ 32 w 52"/>
                <a:gd name="T25" fmla="*/ 28 w 52"/>
                <a:gd name="T26" fmla="*/ 28 w 52"/>
                <a:gd name="T27" fmla="*/ 28 w 52"/>
                <a:gd name="T28" fmla="*/ 28 w 52"/>
                <a:gd name="T29" fmla="*/ 24 w 52"/>
                <a:gd name="T30" fmla="*/ 24 w 52"/>
                <a:gd name="T31" fmla="*/ 24 w 52"/>
                <a:gd name="T32" fmla="*/ 24 w 52"/>
                <a:gd name="T33" fmla="*/ 24 w 52"/>
                <a:gd name="T34" fmla="*/ 20 w 52"/>
                <a:gd name="T35" fmla="*/ 20 w 52"/>
                <a:gd name="T36" fmla="*/ 20 w 52"/>
                <a:gd name="T37" fmla="*/ 20 w 52"/>
                <a:gd name="T38" fmla="*/ 20 w 52"/>
                <a:gd name="T39" fmla="*/ 16 w 52"/>
                <a:gd name="T40" fmla="*/ 16 w 52"/>
                <a:gd name="T41" fmla="*/ 16 w 52"/>
                <a:gd name="T42" fmla="*/ 16 w 52"/>
                <a:gd name="T43" fmla="*/ 16 w 52"/>
                <a:gd name="T44" fmla="*/ 12 w 52"/>
                <a:gd name="T45" fmla="*/ 12 w 52"/>
                <a:gd name="T46" fmla="*/ 12 w 52"/>
                <a:gd name="T47" fmla="*/ 12 w 52"/>
                <a:gd name="T48" fmla="*/ 8 w 52"/>
                <a:gd name="T49" fmla="*/ 8 w 52"/>
                <a:gd name="T50" fmla="*/ 8 w 52"/>
                <a:gd name="T51" fmla="*/ 8 w 52"/>
                <a:gd name="T52" fmla="*/ 8 w 52"/>
                <a:gd name="T53" fmla="*/ 4 w 52"/>
                <a:gd name="T54" fmla="*/ 4 w 52"/>
                <a:gd name="T55" fmla="*/ 4 w 52"/>
                <a:gd name="T56" fmla="*/ 4 w 52"/>
                <a:gd name="T57" fmla="*/ 4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09"/>
            <p:cNvSpPr>
              <a:spLocks/>
            </p:cNvSpPr>
            <p:nvPr/>
          </p:nvSpPr>
          <p:spPr bwMode="auto">
            <a:xfrm>
              <a:off x="6020" y="1827"/>
              <a:ext cx="52" cy="0"/>
            </a:xfrm>
            <a:custGeom>
              <a:avLst/>
              <a:gdLst>
                <a:gd name="T0" fmla="*/ 52 w 52"/>
                <a:gd name="T1" fmla="*/ 52 w 52"/>
                <a:gd name="T2" fmla="*/ 48 w 52"/>
                <a:gd name="T3" fmla="*/ 48 w 52"/>
                <a:gd name="T4" fmla="*/ 48 w 52"/>
                <a:gd name="T5" fmla="*/ 48 w 52"/>
                <a:gd name="T6" fmla="*/ 48 w 52"/>
                <a:gd name="T7" fmla="*/ 44 w 52"/>
                <a:gd name="T8" fmla="*/ 44 w 52"/>
                <a:gd name="T9" fmla="*/ 44 w 52"/>
                <a:gd name="T10" fmla="*/ 44 w 52"/>
                <a:gd name="T11" fmla="*/ 44 w 52"/>
                <a:gd name="T12" fmla="*/ 40 w 52"/>
                <a:gd name="T13" fmla="*/ 40 w 52"/>
                <a:gd name="T14" fmla="*/ 40 w 52"/>
                <a:gd name="T15" fmla="*/ 40 w 52"/>
                <a:gd name="T16" fmla="*/ 40 w 52"/>
                <a:gd name="T17" fmla="*/ 36 w 52"/>
                <a:gd name="T18" fmla="*/ 36 w 52"/>
                <a:gd name="T19" fmla="*/ 36 w 52"/>
                <a:gd name="T20" fmla="*/ 36 w 52"/>
                <a:gd name="T21" fmla="*/ 32 w 52"/>
                <a:gd name="T22" fmla="*/ 32 w 52"/>
                <a:gd name="T23" fmla="*/ 32 w 52"/>
                <a:gd name="T24" fmla="*/ 32 w 52"/>
                <a:gd name="T25" fmla="*/ 32 w 52"/>
                <a:gd name="T26" fmla="*/ 28 w 52"/>
                <a:gd name="T27" fmla="*/ 28 w 52"/>
                <a:gd name="T28" fmla="*/ 28 w 52"/>
                <a:gd name="T29" fmla="*/ 28 w 52"/>
                <a:gd name="T30" fmla="*/ 28 w 52"/>
                <a:gd name="T31" fmla="*/ 24 w 52"/>
                <a:gd name="T32" fmla="*/ 24 w 52"/>
                <a:gd name="T33" fmla="*/ 24 w 52"/>
                <a:gd name="T34" fmla="*/ 24 w 52"/>
                <a:gd name="T35" fmla="*/ 24 w 52"/>
                <a:gd name="T36" fmla="*/ 20 w 52"/>
                <a:gd name="T37" fmla="*/ 20 w 52"/>
                <a:gd name="T38" fmla="*/ 20 w 52"/>
                <a:gd name="T39" fmla="*/ 20 w 52"/>
                <a:gd name="T40" fmla="*/ 16 w 52"/>
                <a:gd name="T41" fmla="*/ 16 w 52"/>
                <a:gd name="T42" fmla="*/ 16 w 52"/>
                <a:gd name="T43" fmla="*/ 16 w 52"/>
                <a:gd name="T44" fmla="*/ 16 w 52"/>
                <a:gd name="T45" fmla="*/ 12 w 52"/>
                <a:gd name="T46" fmla="*/ 12 w 52"/>
                <a:gd name="T47" fmla="*/ 12 w 52"/>
                <a:gd name="T48" fmla="*/ 12 w 52"/>
                <a:gd name="T49" fmla="*/ 12 w 52"/>
                <a:gd name="T50" fmla="*/ 8 w 52"/>
                <a:gd name="T51" fmla="*/ 8 w 52"/>
                <a:gd name="T52" fmla="*/ 8 w 52"/>
                <a:gd name="T53" fmla="*/ 8 w 52"/>
                <a:gd name="T54" fmla="*/ 8 w 52"/>
                <a:gd name="T55" fmla="*/ 4 w 52"/>
                <a:gd name="T56" fmla="*/ 4 w 52"/>
                <a:gd name="T57" fmla="*/ 4 w 52"/>
                <a:gd name="T58" fmla="*/ 4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10"/>
            <p:cNvSpPr>
              <a:spLocks/>
            </p:cNvSpPr>
            <p:nvPr/>
          </p:nvSpPr>
          <p:spPr bwMode="auto">
            <a:xfrm>
              <a:off x="5972" y="1827"/>
              <a:ext cx="48" cy="0"/>
            </a:xfrm>
            <a:custGeom>
              <a:avLst/>
              <a:gdLst>
                <a:gd name="T0" fmla="*/ 48 w 48"/>
                <a:gd name="T1" fmla="*/ 48 w 48"/>
                <a:gd name="T2" fmla="*/ 48 w 48"/>
                <a:gd name="T3" fmla="*/ 48 w 48"/>
                <a:gd name="T4" fmla="*/ 44 w 48"/>
                <a:gd name="T5" fmla="*/ 44 w 48"/>
                <a:gd name="T6" fmla="*/ 44 w 48"/>
                <a:gd name="T7" fmla="*/ 44 w 48"/>
                <a:gd name="T8" fmla="*/ 44 w 48"/>
                <a:gd name="T9" fmla="*/ 40 w 48"/>
                <a:gd name="T10" fmla="*/ 40 w 48"/>
                <a:gd name="T11" fmla="*/ 40 w 48"/>
                <a:gd name="T12" fmla="*/ 40 w 48"/>
                <a:gd name="T13" fmla="*/ 36 w 48"/>
                <a:gd name="T14" fmla="*/ 36 w 48"/>
                <a:gd name="T15" fmla="*/ 36 w 48"/>
                <a:gd name="T16" fmla="*/ 36 w 48"/>
                <a:gd name="T17" fmla="*/ 36 w 48"/>
                <a:gd name="T18" fmla="*/ 32 w 48"/>
                <a:gd name="T19" fmla="*/ 32 w 48"/>
                <a:gd name="T20" fmla="*/ 32 w 48"/>
                <a:gd name="T21" fmla="*/ 32 w 48"/>
                <a:gd name="T22" fmla="*/ 32 w 48"/>
                <a:gd name="T23" fmla="*/ 28 w 48"/>
                <a:gd name="T24" fmla="*/ 28 w 48"/>
                <a:gd name="T25" fmla="*/ 28 w 48"/>
                <a:gd name="T26" fmla="*/ 28 w 48"/>
                <a:gd name="T27" fmla="*/ 28 w 48"/>
                <a:gd name="T28" fmla="*/ 24 w 48"/>
                <a:gd name="T29" fmla="*/ 24 w 48"/>
                <a:gd name="T30" fmla="*/ 24 w 48"/>
                <a:gd name="T31" fmla="*/ 24 w 48"/>
                <a:gd name="T32" fmla="*/ 20 w 48"/>
                <a:gd name="T33" fmla="*/ 20 w 48"/>
                <a:gd name="T34" fmla="*/ 20 w 48"/>
                <a:gd name="T35" fmla="*/ 20 w 48"/>
                <a:gd name="T36" fmla="*/ 20 w 48"/>
                <a:gd name="T37" fmla="*/ 16 w 48"/>
                <a:gd name="T38" fmla="*/ 16 w 48"/>
                <a:gd name="T39" fmla="*/ 16 w 48"/>
                <a:gd name="T40" fmla="*/ 16 w 48"/>
                <a:gd name="T41" fmla="*/ 16 w 48"/>
                <a:gd name="T42" fmla="*/ 12 w 48"/>
                <a:gd name="T43" fmla="*/ 12 w 48"/>
                <a:gd name="T44" fmla="*/ 12 w 48"/>
                <a:gd name="T45" fmla="*/ 12 w 48"/>
                <a:gd name="T46" fmla="*/ 8 w 48"/>
                <a:gd name="T47" fmla="*/ 8 w 48"/>
                <a:gd name="T48" fmla="*/ 8 w 48"/>
                <a:gd name="T49" fmla="*/ 8 w 48"/>
                <a:gd name="T50" fmla="*/ 8 w 48"/>
                <a:gd name="T51" fmla="*/ 4 w 48"/>
                <a:gd name="T52" fmla="*/ 4 w 48"/>
                <a:gd name="T53" fmla="*/ 4 w 48"/>
                <a:gd name="T54" fmla="*/ 4 w 48"/>
                <a:gd name="T55" fmla="*/ 4 w 48"/>
                <a:gd name="T56" fmla="*/ 0 w 48"/>
                <a:gd name="T57" fmla="*/ 0 w 48"/>
                <a:gd name="T58" fmla="*/ 0 w 48"/>
                <a:gd name="T59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11"/>
            <p:cNvSpPr>
              <a:spLocks/>
            </p:cNvSpPr>
            <p:nvPr/>
          </p:nvSpPr>
          <p:spPr bwMode="auto">
            <a:xfrm>
              <a:off x="5920" y="1827"/>
              <a:ext cx="52" cy="0"/>
            </a:xfrm>
            <a:custGeom>
              <a:avLst/>
              <a:gdLst>
                <a:gd name="T0" fmla="*/ 52 w 52"/>
                <a:gd name="T1" fmla="*/ 48 w 52"/>
                <a:gd name="T2" fmla="*/ 48 w 52"/>
                <a:gd name="T3" fmla="*/ 48 w 52"/>
                <a:gd name="T4" fmla="*/ 48 w 52"/>
                <a:gd name="T5" fmla="*/ 44 w 52"/>
                <a:gd name="T6" fmla="*/ 44 w 52"/>
                <a:gd name="T7" fmla="*/ 44 w 52"/>
                <a:gd name="T8" fmla="*/ 44 w 52"/>
                <a:gd name="T9" fmla="*/ 44 w 52"/>
                <a:gd name="T10" fmla="*/ 40 w 52"/>
                <a:gd name="T11" fmla="*/ 40 w 52"/>
                <a:gd name="T12" fmla="*/ 40 w 52"/>
                <a:gd name="T13" fmla="*/ 40 w 52"/>
                <a:gd name="T14" fmla="*/ 40 w 52"/>
                <a:gd name="T15" fmla="*/ 36 w 52"/>
                <a:gd name="T16" fmla="*/ 36 w 52"/>
                <a:gd name="T17" fmla="*/ 36 w 52"/>
                <a:gd name="T18" fmla="*/ 36 w 52"/>
                <a:gd name="T19" fmla="*/ 32 w 52"/>
                <a:gd name="T20" fmla="*/ 32 w 52"/>
                <a:gd name="T21" fmla="*/ 32 w 52"/>
                <a:gd name="T22" fmla="*/ 32 w 52"/>
                <a:gd name="T23" fmla="*/ 32 w 52"/>
                <a:gd name="T24" fmla="*/ 28 w 52"/>
                <a:gd name="T25" fmla="*/ 28 w 52"/>
                <a:gd name="T26" fmla="*/ 28 w 52"/>
                <a:gd name="T27" fmla="*/ 28 w 52"/>
                <a:gd name="T28" fmla="*/ 28 w 52"/>
                <a:gd name="T29" fmla="*/ 24 w 52"/>
                <a:gd name="T30" fmla="*/ 24 w 52"/>
                <a:gd name="T31" fmla="*/ 24 w 52"/>
                <a:gd name="T32" fmla="*/ 24 w 52"/>
                <a:gd name="T33" fmla="*/ 24 w 52"/>
                <a:gd name="T34" fmla="*/ 20 w 52"/>
                <a:gd name="T35" fmla="*/ 20 w 52"/>
                <a:gd name="T36" fmla="*/ 20 w 52"/>
                <a:gd name="T37" fmla="*/ 20 w 52"/>
                <a:gd name="T38" fmla="*/ 16 w 52"/>
                <a:gd name="T39" fmla="*/ 16 w 52"/>
                <a:gd name="T40" fmla="*/ 16 w 52"/>
                <a:gd name="T41" fmla="*/ 16 w 52"/>
                <a:gd name="T42" fmla="*/ 16 w 52"/>
                <a:gd name="T43" fmla="*/ 12 w 52"/>
                <a:gd name="T44" fmla="*/ 12 w 52"/>
                <a:gd name="T45" fmla="*/ 12 w 52"/>
                <a:gd name="T46" fmla="*/ 12 w 52"/>
                <a:gd name="T47" fmla="*/ 12 w 52"/>
                <a:gd name="T48" fmla="*/ 8 w 52"/>
                <a:gd name="T49" fmla="*/ 8 w 52"/>
                <a:gd name="T50" fmla="*/ 8 w 52"/>
                <a:gd name="T51" fmla="*/ 8 w 52"/>
                <a:gd name="T52" fmla="*/ 8 w 52"/>
                <a:gd name="T53" fmla="*/ 4 w 52"/>
                <a:gd name="T54" fmla="*/ 4 w 52"/>
                <a:gd name="T55" fmla="*/ 4 w 52"/>
                <a:gd name="T56" fmla="*/ 4 w 52"/>
                <a:gd name="T57" fmla="*/ 0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12"/>
            <p:cNvSpPr>
              <a:spLocks/>
            </p:cNvSpPr>
            <p:nvPr/>
          </p:nvSpPr>
          <p:spPr bwMode="auto">
            <a:xfrm>
              <a:off x="5868" y="1827"/>
              <a:ext cx="52" cy="0"/>
            </a:xfrm>
            <a:custGeom>
              <a:avLst/>
              <a:gdLst>
                <a:gd name="T0" fmla="*/ 52 w 52"/>
                <a:gd name="T1" fmla="*/ 52 w 52"/>
                <a:gd name="T2" fmla="*/ 48 w 52"/>
                <a:gd name="T3" fmla="*/ 48 w 52"/>
                <a:gd name="T4" fmla="*/ 48 w 52"/>
                <a:gd name="T5" fmla="*/ 48 w 52"/>
                <a:gd name="T6" fmla="*/ 48 w 52"/>
                <a:gd name="T7" fmla="*/ 44 w 52"/>
                <a:gd name="T8" fmla="*/ 44 w 52"/>
                <a:gd name="T9" fmla="*/ 44 w 52"/>
                <a:gd name="T10" fmla="*/ 44 w 52"/>
                <a:gd name="T11" fmla="*/ 40 w 52"/>
                <a:gd name="T12" fmla="*/ 40 w 52"/>
                <a:gd name="T13" fmla="*/ 40 w 52"/>
                <a:gd name="T14" fmla="*/ 40 w 52"/>
                <a:gd name="T15" fmla="*/ 40 w 52"/>
                <a:gd name="T16" fmla="*/ 36 w 52"/>
                <a:gd name="T17" fmla="*/ 36 w 52"/>
                <a:gd name="T18" fmla="*/ 36 w 52"/>
                <a:gd name="T19" fmla="*/ 36 w 52"/>
                <a:gd name="T20" fmla="*/ 36 w 52"/>
                <a:gd name="T21" fmla="*/ 32 w 52"/>
                <a:gd name="T22" fmla="*/ 32 w 52"/>
                <a:gd name="T23" fmla="*/ 32 w 52"/>
                <a:gd name="T24" fmla="*/ 32 w 52"/>
                <a:gd name="T25" fmla="*/ 32 w 52"/>
                <a:gd name="T26" fmla="*/ 28 w 52"/>
                <a:gd name="T27" fmla="*/ 28 w 52"/>
                <a:gd name="T28" fmla="*/ 28 w 52"/>
                <a:gd name="T29" fmla="*/ 28 w 52"/>
                <a:gd name="T30" fmla="*/ 24 w 52"/>
                <a:gd name="T31" fmla="*/ 24 w 52"/>
                <a:gd name="T32" fmla="*/ 24 w 52"/>
                <a:gd name="T33" fmla="*/ 24 w 52"/>
                <a:gd name="T34" fmla="*/ 24 w 52"/>
                <a:gd name="T35" fmla="*/ 20 w 52"/>
                <a:gd name="T36" fmla="*/ 20 w 52"/>
                <a:gd name="T37" fmla="*/ 20 w 52"/>
                <a:gd name="T38" fmla="*/ 20 w 52"/>
                <a:gd name="T39" fmla="*/ 20 w 52"/>
                <a:gd name="T40" fmla="*/ 16 w 52"/>
                <a:gd name="T41" fmla="*/ 16 w 52"/>
                <a:gd name="T42" fmla="*/ 16 w 52"/>
                <a:gd name="T43" fmla="*/ 16 w 52"/>
                <a:gd name="T44" fmla="*/ 16 w 52"/>
                <a:gd name="T45" fmla="*/ 12 w 52"/>
                <a:gd name="T46" fmla="*/ 12 w 52"/>
                <a:gd name="T47" fmla="*/ 12 w 52"/>
                <a:gd name="T48" fmla="*/ 12 w 52"/>
                <a:gd name="T49" fmla="*/ 8 w 52"/>
                <a:gd name="T50" fmla="*/ 8 w 52"/>
                <a:gd name="T51" fmla="*/ 8 w 52"/>
                <a:gd name="T52" fmla="*/ 8 w 52"/>
                <a:gd name="T53" fmla="*/ 8 w 52"/>
                <a:gd name="T54" fmla="*/ 4 w 52"/>
                <a:gd name="T55" fmla="*/ 4 w 52"/>
                <a:gd name="T56" fmla="*/ 4 w 52"/>
                <a:gd name="T57" fmla="*/ 4 w 52"/>
                <a:gd name="T58" fmla="*/ 4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213"/>
            <p:cNvSpPr>
              <a:spLocks/>
            </p:cNvSpPr>
            <p:nvPr/>
          </p:nvSpPr>
          <p:spPr bwMode="auto">
            <a:xfrm>
              <a:off x="5820" y="1827"/>
              <a:ext cx="48" cy="0"/>
            </a:xfrm>
            <a:custGeom>
              <a:avLst/>
              <a:gdLst>
                <a:gd name="T0" fmla="*/ 48 w 48"/>
                <a:gd name="T1" fmla="*/ 48 w 48"/>
                <a:gd name="T2" fmla="*/ 48 w 48"/>
                <a:gd name="T3" fmla="*/ 44 w 48"/>
                <a:gd name="T4" fmla="*/ 44 w 48"/>
                <a:gd name="T5" fmla="*/ 44 w 48"/>
                <a:gd name="T6" fmla="*/ 44 w 48"/>
                <a:gd name="T7" fmla="*/ 44 w 48"/>
                <a:gd name="T8" fmla="*/ 40 w 48"/>
                <a:gd name="T9" fmla="*/ 40 w 48"/>
                <a:gd name="T10" fmla="*/ 40 w 48"/>
                <a:gd name="T11" fmla="*/ 40 w 48"/>
                <a:gd name="T12" fmla="*/ 40 w 48"/>
                <a:gd name="T13" fmla="*/ 36 w 48"/>
                <a:gd name="T14" fmla="*/ 36 w 48"/>
                <a:gd name="T15" fmla="*/ 36 w 48"/>
                <a:gd name="T16" fmla="*/ 36 w 48"/>
                <a:gd name="T17" fmla="*/ 36 w 48"/>
                <a:gd name="T18" fmla="*/ 32 w 48"/>
                <a:gd name="T19" fmla="*/ 32 w 48"/>
                <a:gd name="T20" fmla="*/ 32 w 48"/>
                <a:gd name="T21" fmla="*/ 32 w 48"/>
                <a:gd name="T22" fmla="*/ 28 w 48"/>
                <a:gd name="T23" fmla="*/ 28 w 48"/>
                <a:gd name="T24" fmla="*/ 28 w 48"/>
                <a:gd name="T25" fmla="*/ 28 w 48"/>
                <a:gd name="T26" fmla="*/ 28 w 48"/>
                <a:gd name="T27" fmla="*/ 24 w 48"/>
                <a:gd name="T28" fmla="*/ 24 w 48"/>
                <a:gd name="T29" fmla="*/ 24 w 48"/>
                <a:gd name="T30" fmla="*/ 24 w 48"/>
                <a:gd name="T31" fmla="*/ 24 w 48"/>
                <a:gd name="T32" fmla="*/ 20 w 48"/>
                <a:gd name="T33" fmla="*/ 20 w 48"/>
                <a:gd name="T34" fmla="*/ 20 w 48"/>
                <a:gd name="T35" fmla="*/ 20 w 48"/>
                <a:gd name="T36" fmla="*/ 16 w 48"/>
                <a:gd name="T37" fmla="*/ 16 w 48"/>
                <a:gd name="T38" fmla="*/ 16 w 48"/>
                <a:gd name="T39" fmla="*/ 16 w 48"/>
                <a:gd name="T40" fmla="*/ 16 w 48"/>
                <a:gd name="T41" fmla="*/ 12 w 48"/>
                <a:gd name="T42" fmla="*/ 12 w 48"/>
                <a:gd name="T43" fmla="*/ 12 w 48"/>
                <a:gd name="T44" fmla="*/ 12 w 48"/>
                <a:gd name="T45" fmla="*/ 12 w 48"/>
                <a:gd name="T46" fmla="*/ 8 w 48"/>
                <a:gd name="T47" fmla="*/ 8 w 48"/>
                <a:gd name="T48" fmla="*/ 8 w 48"/>
                <a:gd name="T49" fmla="*/ 8 w 48"/>
                <a:gd name="T50" fmla="*/ 8 w 48"/>
                <a:gd name="T51" fmla="*/ 4 w 48"/>
                <a:gd name="T52" fmla="*/ 4 w 48"/>
                <a:gd name="T53" fmla="*/ 4 w 48"/>
                <a:gd name="T54" fmla="*/ 4 w 48"/>
                <a:gd name="T55" fmla="*/ 0 w 48"/>
                <a:gd name="T56" fmla="*/ 0 w 48"/>
                <a:gd name="T57" fmla="*/ 0 w 48"/>
                <a:gd name="T58" fmla="*/ 0 w 48"/>
                <a:gd name="T59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214"/>
            <p:cNvSpPr>
              <a:spLocks/>
            </p:cNvSpPr>
            <p:nvPr/>
          </p:nvSpPr>
          <p:spPr bwMode="auto">
            <a:xfrm>
              <a:off x="5769" y="1827"/>
              <a:ext cx="51" cy="0"/>
            </a:xfrm>
            <a:custGeom>
              <a:avLst/>
              <a:gdLst>
                <a:gd name="T0" fmla="*/ 47 w 51"/>
                <a:gd name="T1" fmla="*/ 47 w 51"/>
                <a:gd name="T2" fmla="*/ 47 w 51"/>
                <a:gd name="T3" fmla="*/ 47 w 51"/>
                <a:gd name="T4" fmla="*/ 47 w 51"/>
                <a:gd name="T5" fmla="*/ 43 w 51"/>
                <a:gd name="T6" fmla="*/ 43 w 51"/>
                <a:gd name="T7" fmla="*/ 43 w 51"/>
                <a:gd name="T8" fmla="*/ 43 w 51"/>
                <a:gd name="T9" fmla="*/ 39 w 51"/>
                <a:gd name="T10" fmla="*/ 39 w 51"/>
                <a:gd name="T11" fmla="*/ 39 w 51"/>
                <a:gd name="T12" fmla="*/ 39 w 51"/>
                <a:gd name="T13" fmla="*/ 39 w 51"/>
                <a:gd name="T14" fmla="*/ 35 w 51"/>
                <a:gd name="T15" fmla="*/ 35 w 51"/>
                <a:gd name="T16" fmla="*/ 35 w 51"/>
                <a:gd name="T17" fmla="*/ 35 w 51"/>
                <a:gd name="T18" fmla="*/ 35 w 51"/>
                <a:gd name="T19" fmla="*/ 31 w 51"/>
                <a:gd name="T20" fmla="*/ 31 w 51"/>
                <a:gd name="T21" fmla="*/ 31 w 51"/>
                <a:gd name="T22" fmla="*/ 31 w 51"/>
                <a:gd name="T23" fmla="*/ 31 w 51"/>
                <a:gd name="T24" fmla="*/ 27 w 51"/>
                <a:gd name="T25" fmla="*/ 27 w 51"/>
                <a:gd name="T26" fmla="*/ 27 w 51"/>
                <a:gd name="T27" fmla="*/ 27 w 51"/>
                <a:gd name="T28" fmla="*/ 24 w 51"/>
                <a:gd name="T29" fmla="*/ 24 w 51"/>
                <a:gd name="T30" fmla="*/ 24 w 51"/>
                <a:gd name="T31" fmla="*/ 24 w 51"/>
                <a:gd name="T32" fmla="*/ 24 w 51"/>
                <a:gd name="T33" fmla="*/ 20 w 51"/>
                <a:gd name="T34" fmla="*/ 20 w 51"/>
                <a:gd name="T35" fmla="*/ 20 w 51"/>
                <a:gd name="T36" fmla="*/ 20 w 51"/>
                <a:gd name="T37" fmla="*/ 20 w 51"/>
                <a:gd name="T38" fmla="*/ 16 w 51"/>
                <a:gd name="T39" fmla="*/ 16 w 51"/>
                <a:gd name="T40" fmla="*/ 16 w 51"/>
                <a:gd name="T41" fmla="*/ 16 w 51"/>
                <a:gd name="T42" fmla="*/ 16 w 51"/>
                <a:gd name="T43" fmla="*/ 12 w 51"/>
                <a:gd name="T44" fmla="*/ 12 w 51"/>
                <a:gd name="T45" fmla="*/ 12 w 51"/>
                <a:gd name="T46" fmla="*/ 12 w 51"/>
                <a:gd name="T47" fmla="*/ 8 w 51"/>
                <a:gd name="T48" fmla="*/ 8 w 51"/>
                <a:gd name="T49" fmla="*/ 8 w 51"/>
                <a:gd name="T50" fmla="*/ 8 w 51"/>
                <a:gd name="T51" fmla="*/ 8 w 51"/>
                <a:gd name="T52" fmla="*/ 4 w 51"/>
                <a:gd name="T53" fmla="*/ 4 w 51"/>
                <a:gd name="T54" fmla="*/ 4 w 51"/>
                <a:gd name="T55" fmla="*/ 4 w 51"/>
                <a:gd name="T56" fmla="*/ 4 w 51"/>
                <a:gd name="T57" fmla="*/ 0 w 51"/>
                <a:gd name="T58" fmla="*/ 0 w 51"/>
                <a:gd name="T59" fmla="*/ 0 w 5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1">
                  <a:moveTo>
                    <a:pt x="51" y="0"/>
                  </a:move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215"/>
            <p:cNvSpPr>
              <a:spLocks/>
            </p:cNvSpPr>
            <p:nvPr/>
          </p:nvSpPr>
          <p:spPr bwMode="auto">
            <a:xfrm>
              <a:off x="5717" y="1827"/>
              <a:ext cx="52" cy="0"/>
            </a:xfrm>
            <a:custGeom>
              <a:avLst/>
              <a:gdLst>
                <a:gd name="T0" fmla="*/ 52 w 52"/>
                <a:gd name="T1" fmla="*/ 48 w 52"/>
                <a:gd name="T2" fmla="*/ 48 w 52"/>
                <a:gd name="T3" fmla="*/ 48 w 52"/>
                <a:gd name="T4" fmla="*/ 48 w 52"/>
                <a:gd name="T5" fmla="*/ 48 w 52"/>
                <a:gd name="T6" fmla="*/ 44 w 52"/>
                <a:gd name="T7" fmla="*/ 44 w 52"/>
                <a:gd name="T8" fmla="*/ 44 w 52"/>
                <a:gd name="T9" fmla="*/ 44 w 52"/>
                <a:gd name="T10" fmla="*/ 44 w 52"/>
                <a:gd name="T11" fmla="*/ 40 w 52"/>
                <a:gd name="T12" fmla="*/ 40 w 52"/>
                <a:gd name="T13" fmla="*/ 40 w 52"/>
                <a:gd name="T14" fmla="*/ 40 w 52"/>
                <a:gd name="T15" fmla="*/ 40 w 52"/>
                <a:gd name="T16" fmla="*/ 36 w 52"/>
                <a:gd name="T17" fmla="*/ 36 w 52"/>
                <a:gd name="T18" fmla="*/ 36 w 52"/>
                <a:gd name="T19" fmla="*/ 36 w 52"/>
                <a:gd name="T20" fmla="*/ 32 w 52"/>
                <a:gd name="T21" fmla="*/ 32 w 52"/>
                <a:gd name="T22" fmla="*/ 32 w 52"/>
                <a:gd name="T23" fmla="*/ 32 w 52"/>
                <a:gd name="T24" fmla="*/ 32 w 52"/>
                <a:gd name="T25" fmla="*/ 28 w 52"/>
                <a:gd name="T26" fmla="*/ 28 w 52"/>
                <a:gd name="T27" fmla="*/ 28 w 52"/>
                <a:gd name="T28" fmla="*/ 28 w 52"/>
                <a:gd name="T29" fmla="*/ 28 w 52"/>
                <a:gd name="T30" fmla="*/ 24 w 52"/>
                <a:gd name="T31" fmla="*/ 24 w 52"/>
                <a:gd name="T32" fmla="*/ 24 w 52"/>
                <a:gd name="T33" fmla="*/ 24 w 52"/>
                <a:gd name="T34" fmla="*/ 20 w 52"/>
                <a:gd name="T35" fmla="*/ 20 w 52"/>
                <a:gd name="T36" fmla="*/ 20 w 52"/>
                <a:gd name="T37" fmla="*/ 20 w 52"/>
                <a:gd name="T38" fmla="*/ 20 w 52"/>
                <a:gd name="T39" fmla="*/ 16 w 52"/>
                <a:gd name="T40" fmla="*/ 16 w 52"/>
                <a:gd name="T41" fmla="*/ 16 w 52"/>
                <a:gd name="T42" fmla="*/ 16 w 52"/>
                <a:gd name="T43" fmla="*/ 16 w 52"/>
                <a:gd name="T44" fmla="*/ 12 w 52"/>
                <a:gd name="T45" fmla="*/ 12 w 52"/>
                <a:gd name="T46" fmla="*/ 12 w 52"/>
                <a:gd name="T47" fmla="*/ 12 w 52"/>
                <a:gd name="T48" fmla="*/ 12 w 52"/>
                <a:gd name="T49" fmla="*/ 8 w 52"/>
                <a:gd name="T50" fmla="*/ 8 w 52"/>
                <a:gd name="T51" fmla="*/ 8 w 52"/>
                <a:gd name="T52" fmla="*/ 8 w 52"/>
                <a:gd name="T53" fmla="*/ 4 w 52"/>
                <a:gd name="T54" fmla="*/ 4 w 52"/>
                <a:gd name="T55" fmla="*/ 4 w 52"/>
                <a:gd name="T56" fmla="*/ 4 w 52"/>
                <a:gd name="T57" fmla="*/ 4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216"/>
            <p:cNvSpPr>
              <a:spLocks/>
            </p:cNvSpPr>
            <p:nvPr/>
          </p:nvSpPr>
          <p:spPr bwMode="auto">
            <a:xfrm>
              <a:off x="5665" y="1827"/>
              <a:ext cx="52" cy="0"/>
            </a:xfrm>
            <a:custGeom>
              <a:avLst/>
              <a:gdLst>
                <a:gd name="T0" fmla="*/ 52 w 52"/>
                <a:gd name="T1" fmla="*/ 52 w 52"/>
                <a:gd name="T2" fmla="*/ 52 w 52"/>
                <a:gd name="T3" fmla="*/ 48 w 52"/>
                <a:gd name="T4" fmla="*/ 48 w 52"/>
                <a:gd name="T5" fmla="*/ 48 w 52"/>
                <a:gd name="T6" fmla="*/ 48 w 52"/>
                <a:gd name="T7" fmla="*/ 44 w 52"/>
                <a:gd name="T8" fmla="*/ 44 w 52"/>
                <a:gd name="T9" fmla="*/ 44 w 52"/>
                <a:gd name="T10" fmla="*/ 44 w 52"/>
                <a:gd name="T11" fmla="*/ 44 w 52"/>
                <a:gd name="T12" fmla="*/ 40 w 52"/>
                <a:gd name="T13" fmla="*/ 40 w 52"/>
                <a:gd name="T14" fmla="*/ 40 w 52"/>
                <a:gd name="T15" fmla="*/ 40 w 52"/>
                <a:gd name="T16" fmla="*/ 40 w 52"/>
                <a:gd name="T17" fmla="*/ 36 w 52"/>
                <a:gd name="T18" fmla="*/ 36 w 52"/>
                <a:gd name="T19" fmla="*/ 36 w 52"/>
                <a:gd name="T20" fmla="*/ 36 w 52"/>
                <a:gd name="T21" fmla="*/ 36 w 52"/>
                <a:gd name="T22" fmla="*/ 32 w 52"/>
                <a:gd name="T23" fmla="*/ 32 w 52"/>
                <a:gd name="T24" fmla="*/ 32 w 52"/>
                <a:gd name="T25" fmla="*/ 32 w 52"/>
                <a:gd name="T26" fmla="*/ 28 w 52"/>
                <a:gd name="T27" fmla="*/ 28 w 52"/>
                <a:gd name="T28" fmla="*/ 28 w 52"/>
                <a:gd name="T29" fmla="*/ 28 w 52"/>
                <a:gd name="T30" fmla="*/ 28 w 52"/>
                <a:gd name="T31" fmla="*/ 24 w 52"/>
                <a:gd name="T32" fmla="*/ 24 w 52"/>
                <a:gd name="T33" fmla="*/ 24 w 52"/>
                <a:gd name="T34" fmla="*/ 24 w 52"/>
                <a:gd name="T35" fmla="*/ 24 w 52"/>
                <a:gd name="T36" fmla="*/ 20 w 52"/>
                <a:gd name="T37" fmla="*/ 20 w 52"/>
                <a:gd name="T38" fmla="*/ 20 w 52"/>
                <a:gd name="T39" fmla="*/ 20 w 52"/>
                <a:gd name="T40" fmla="*/ 20 w 52"/>
                <a:gd name="T41" fmla="*/ 16 w 52"/>
                <a:gd name="T42" fmla="*/ 16 w 52"/>
                <a:gd name="T43" fmla="*/ 16 w 52"/>
                <a:gd name="T44" fmla="*/ 16 w 52"/>
                <a:gd name="T45" fmla="*/ 12 w 52"/>
                <a:gd name="T46" fmla="*/ 12 w 52"/>
                <a:gd name="T47" fmla="*/ 12 w 52"/>
                <a:gd name="T48" fmla="*/ 12 w 52"/>
                <a:gd name="T49" fmla="*/ 12 w 52"/>
                <a:gd name="T50" fmla="*/ 8 w 52"/>
                <a:gd name="T51" fmla="*/ 8 w 52"/>
                <a:gd name="T52" fmla="*/ 8 w 52"/>
                <a:gd name="T53" fmla="*/ 8 w 52"/>
                <a:gd name="T54" fmla="*/ 8 w 52"/>
                <a:gd name="T55" fmla="*/ 4 w 52"/>
                <a:gd name="T56" fmla="*/ 4 w 52"/>
                <a:gd name="T57" fmla="*/ 4 w 52"/>
                <a:gd name="T58" fmla="*/ 4 w 52"/>
                <a:gd name="T59" fmla="*/ 4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217"/>
            <p:cNvSpPr>
              <a:spLocks/>
            </p:cNvSpPr>
            <p:nvPr/>
          </p:nvSpPr>
          <p:spPr bwMode="auto">
            <a:xfrm>
              <a:off x="5617" y="1827"/>
              <a:ext cx="48" cy="0"/>
            </a:xfrm>
            <a:custGeom>
              <a:avLst/>
              <a:gdLst>
                <a:gd name="T0" fmla="*/ 48 w 48"/>
                <a:gd name="T1" fmla="*/ 48 w 48"/>
                <a:gd name="T2" fmla="*/ 48 w 48"/>
                <a:gd name="T3" fmla="*/ 48 w 48"/>
                <a:gd name="T4" fmla="*/ 44 w 48"/>
                <a:gd name="T5" fmla="*/ 44 w 48"/>
                <a:gd name="T6" fmla="*/ 44 w 48"/>
                <a:gd name="T7" fmla="*/ 44 w 48"/>
                <a:gd name="T8" fmla="*/ 44 w 48"/>
                <a:gd name="T9" fmla="*/ 40 w 48"/>
                <a:gd name="T10" fmla="*/ 40 w 48"/>
                <a:gd name="T11" fmla="*/ 40 w 48"/>
                <a:gd name="T12" fmla="*/ 40 w 48"/>
                <a:gd name="T13" fmla="*/ 40 w 48"/>
                <a:gd name="T14" fmla="*/ 36 w 48"/>
                <a:gd name="T15" fmla="*/ 36 w 48"/>
                <a:gd name="T16" fmla="*/ 36 w 48"/>
                <a:gd name="T17" fmla="*/ 36 w 48"/>
                <a:gd name="T18" fmla="*/ 32 w 48"/>
                <a:gd name="T19" fmla="*/ 32 w 48"/>
                <a:gd name="T20" fmla="*/ 32 w 48"/>
                <a:gd name="T21" fmla="*/ 32 w 48"/>
                <a:gd name="T22" fmla="*/ 32 w 48"/>
                <a:gd name="T23" fmla="*/ 28 w 48"/>
                <a:gd name="T24" fmla="*/ 28 w 48"/>
                <a:gd name="T25" fmla="*/ 28 w 48"/>
                <a:gd name="T26" fmla="*/ 28 w 48"/>
                <a:gd name="T27" fmla="*/ 28 w 48"/>
                <a:gd name="T28" fmla="*/ 24 w 48"/>
                <a:gd name="T29" fmla="*/ 24 w 48"/>
                <a:gd name="T30" fmla="*/ 24 w 48"/>
                <a:gd name="T31" fmla="*/ 24 w 48"/>
                <a:gd name="T32" fmla="*/ 24 w 48"/>
                <a:gd name="T33" fmla="*/ 20 w 48"/>
                <a:gd name="T34" fmla="*/ 20 w 48"/>
                <a:gd name="T35" fmla="*/ 20 w 48"/>
                <a:gd name="T36" fmla="*/ 20 w 48"/>
                <a:gd name="T37" fmla="*/ 16 w 48"/>
                <a:gd name="T38" fmla="*/ 16 w 48"/>
                <a:gd name="T39" fmla="*/ 16 w 48"/>
                <a:gd name="T40" fmla="*/ 16 w 48"/>
                <a:gd name="T41" fmla="*/ 16 w 48"/>
                <a:gd name="T42" fmla="*/ 12 w 48"/>
                <a:gd name="T43" fmla="*/ 12 w 48"/>
                <a:gd name="T44" fmla="*/ 12 w 48"/>
                <a:gd name="T45" fmla="*/ 12 w 48"/>
                <a:gd name="T46" fmla="*/ 12 w 48"/>
                <a:gd name="T47" fmla="*/ 8 w 48"/>
                <a:gd name="T48" fmla="*/ 8 w 48"/>
                <a:gd name="T49" fmla="*/ 8 w 48"/>
                <a:gd name="T50" fmla="*/ 8 w 48"/>
                <a:gd name="T51" fmla="*/ 4 w 48"/>
                <a:gd name="T52" fmla="*/ 4 w 48"/>
                <a:gd name="T53" fmla="*/ 4 w 48"/>
                <a:gd name="T54" fmla="*/ 4 w 48"/>
                <a:gd name="T55" fmla="*/ 4 w 48"/>
                <a:gd name="T56" fmla="*/ 0 w 48"/>
                <a:gd name="T57" fmla="*/ 0 w 48"/>
                <a:gd name="T58" fmla="*/ 0 w 48"/>
                <a:gd name="T59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218"/>
            <p:cNvSpPr>
              <a:spLocks/>
            </p:cNvSpPr>
            <p:nvPr/>
          </p:nvSpPr>
          <p:spPr bwMode="auto">
            <a:xfrm>
              <a:off x="5565" y="1827"/>
              <a:ext cx="52" cy="0"/>
            </a:xfrm>
            <a:custGeom>
              <a:avLst/>
              <a:gdLst>
                <a:gd name="T0" fmla="*/ 52 w 52"/>
                <a:gd name="T1" fmla="*/ 48 w 52"/>
                <a:gd name="T2" fmla="*/ 48 w 52"/>
                <a:gd name="T3" fmla="*/ 48 w 52"/>
                <a:gd name="T4" fmla="*/ 48 w 52"/>
                <a:gd name="T5" fmla="*/ 48 w 52"/>
                <a:gd name="T6" fmla="*/ 44 w 52"/>
                <a:gd name="T7" fmla="*/ 44 w 52"/>
                <a:gd name="T8" fmla="*/ 44 w 52"/>
                <a:gd name="T9" fmla="*/ 44 w 52"/>
                <a:gd name="T10" fmla="*/ 40 w 52"/>
                <a:gd name="T11" fmla="*/ 40 w 52"/>
                <a:gd name="T12" fmla="*/ 40 w 52"/>
                <a:gd name="T13" fmla="*/ 40 w 52"/>
                <a:gd name="T14" fmla="*/ 40 w 52"/>
                <a:gd name="T15" fmla="*/ 36 w 52"/>
                <a:gd name="T16" fmla="*/ 36 w 52"/>
                <a:gd name="T17" fmla="*/ 36 w 52"/>
                <a:gd name="T18" fmla="*/ 36 w 52"/>
                <a:gd name="T19" fmla="*/ 36 w 52"/>
                <a:gd name="T20" fmla="*/ 32 w 52"/>
                <a:gd name="T21" fmla="*/ 32 w 52"/>
                <a:gd name="T22" fmla="*/ 32 w 52"/>
                <a:gd name="T23" fmla="*/ 32 w 52"/>
                <a:gd name="T24" fmla="*/ 28 w 52"/>
                <a:gd name="T25" fmla="*/ 28 w 52"/>
                <a:gd name="T26" fmla="*/ 28 w 52"/>
                <a:gd name="T27" fmla="*/ 28 w 52"/>
                <a:gd name="T28" fmla="*/ 28 w 52"/>
                <a:gd name="T29" fmla="*/ 24 w 52"/>
                <a:gd name="T30" fmla="*/ 24 w 52"/>
                <a:gd name="T31" fmla="*/ 24 w 52"/>
                <a:gd name="T32" fmla="*/ 24 w 52"/>
                <a:gd name="T33" fmla="*/ 24 w 52"/>
                <a:gd name="T34" fmla="*/ 20 w 52"/>
                <a:gd name="T35" fmla="*/ 20 w 52"/>
                <a:gd name="T36" fmla="*/ 20 w 52"/>
                <a:gd name="T37" fmla="*/ 20 w 52"/>
                <a:gd name="T38" fmla="*/ 20 w 52"/>
                <a:gd name="T39" fmla="*/ 16 w 52"/>
                <a:gd name="T40" fmla="*/ 16 w 52"/>
                <a:gd name="T41" fmla="*/ 16 w 52"/>
                <a:gd name="T42" fmla="*/ 16 w 52"/>
                <a:gd name="T43" fmla="*/ 12 w 52"/>
                <a:gd name="T44" fmla="*/ 12 w 52"/>
                <a:gd name="T45" fmla="*/ 12 w 52"/>
                <a:gd name="T46" fmla="*/ 12 w 52"/>
                <a:gd name="T47" fmla="*/ 12 w 52"/>
                <a:gd name="T48" fmla="*/ 8 w 52"/>
                <a:gd name="T49" fmla="*/ 8 w 52"/>
                <a:gd name="T50" fmla="*/ 8 w 52"/>
                <a:gd name="T51" fmla="*/ 8 w 52"/>
                <a:gd name="T52" fmla="*/ 8 w 52"/>
                <a:gd name="T53" fmla="*/ 4 w 52"/>
                <a:gd name="T54" fmla="*/ 4 w 52"/>
                <a:gd name="T55" fmla="*/ 4 w 52"/>
                <a:gd name="T56" fmla="*/ 4 w 52"/>
                <a:gd name="T57" fmla="*/ 4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219"/>
            <p:cNvSpPr>
              <a:spLocks/>
            </p:cNvSpPr>
            <p:nvPr/>
          </p:nvSpPr>
          <p:spPr bwMode="auto">
            <a:xfrm>
              <a:off x="5513" y="1827"/>
              <a:ext cx="52" cy="0"/>
            </a:xfrm>
            <a:custGeom>
              <a:avLst/>
              <a:gdLst>
                <a:gd name="T0" fmla="*/ 52 w 52"/>
                <a:gd name="T1" fmla="*/ 52 w 52"/>
                <a:gd name="T2" fmla="*/ 48 w 52"/>
                <a:gd name="T3" fmla="*/ 48 w 52"/>
                <a:gd name="T4" fmla="*/ 48 w 52"/>
                <a:gd name="T5" fmla="*/ 48 w 52"/>
                <a:gd name="T6" fmla="*/ 48 w 52"/>
                <a:gd name="T7" fmla="*/ 44 w 52"/>
                <a:gd name="T8" fmla="*/ 44 w 52"/>
                <a:gd name="T9" fmla="*/ 44 w 52"/>
                <a:gd name="T10" fmla="*/ 44 w 52"/>
                <a:gd name="T11" fmla="*/ 44 w 52"/>
                <a:gd name="T12" fmla="*/ 40 w 52"/>
                <a:gd name="T13" fmla="*/ 40 w 52"/>
                <a:gd name="T14" fmla="*/ 40 w 52"/>
                <a:gd name="T15" fmla="*/ 40 w 52"/>
                <a:gd name="T16" fmla="*/ 36 w 52"/>
                <a:gd name="T17" fmla="*/ 36 w 52"/>
                <a:gd name="T18" fmla="*/ 36 w 52"/>
                <a:gd name="T19" fmla="*/ 36 w 52"/>
                <a:gd name="T20" fmla="*/ 36 w 52"/>
                <a:gd name="T21" fmla="*/ 32 w 52"/>
                <a:gd name="T22" fmla="*/ 32 w 52"/>
                <a:gd name="T23" fmla="*/ 32 w 52"/>
                <a:gd name="T24" fmla="*/ 32 w 52"/>
                <a:gd name="T25" fmla="*/ 32 w 52"/>
                <a:gd name="T26" fmla="*/ 28 w 52"/>
                <a:gd name="T27" fmla="*/ 28 w 52"/>
                <a:gd name="T28" fmla="*/ 28 w 52"/>
                <a:gd name="T29" fmla="*/ 28 w 52"/>
                <a:gd name="T30" fmla="*/ 28 w 52"/>
                <a:gd name="T31" fmla="*/ 24 w 52"/>
                <a:gd name="T32" fmla="*/ 24 w 52"/>
                <a:gd name="T33" fmla="*/ 24 w 52"/>
                <a:gd name="T34" fmla="*/ 24 w 52"/>
                <a:gd name="T35" fmla="*/ 20 w 52"/>
                <a:gd name="T36" fmla="*/ 20 w 52"/>
                <a:gd name="T37" fmla="*/ 20 w 52"/>
                <a:gd name="T38" fmla="*/ 20 w 52"/>
                <a:gd name="T39" fmla="*/ 20 w 52"/>
                <a:gd name="T40" fmla="*/ 16 w 52"/>
                <a:gd name="T41" fmla="*/ 16 w 52"/>
                <a:gd name="T42" fmla="*/ 16 w 52"/>
                <a:gd name="T43" fmla="*/ 16 w 52"/>
                <a:gd name="T44" fmla="*/ 16 w 52"/>
                <a:gd name="T45" fmla="*/ 12 w 52"/>
                <a:gd name="T46" fmla="*/ 12 w 52"/>
                <a:gd name="T47" fmla="*/ 12 w 52"/>
                <a:gd name="T48" fmla="*/ 12 w 52"/>
                <a:gd name="T49" fmla="*/ 12 w 52"/>
                <a:gd name="T50" fmla="*/ 8 w 52"/>
                <a:gd name="T51" fmla="*/ 8 w 52"/>
                <a:gd name="T52" fmla="*/ 8 w 52"/>
                <a:gd name="T53" fmla="*/ 8 w 52"/>
                <a:gd name="T54" fmla="*/ 4 w 52"/>
                <a:gd name="T55" fmla="*/ 4 w 52"/>
                <a:gd name="T56" fmla="*/ 4 w 52"/>
                <a:gd name="T57" fmla="*/ 4 w 52"/>
                <a:gd name="T58" fmla="*/ 4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220"/>
            <p:cNvSpPr>
              <a:spLocks/>
            </p:cNvSpPr>
            <p:nvPr/>
          </p:nvSpPr>
          <p:spPr bwMode="auto">
            <a:xfrm>
              <a:off x="5465" y="1827"/>
              <a:ext cx="48" cy="0"/>
            </a:xfrm>
            <a:custGeom>
              <a:avLst/>
              <a:gdLst>
                <a:gd name="T0" fmla="*/ 48 w 48"/>
                <a:gd name="T1" fmla="*/ 48 w 48"/>
                <a:gd name="T2" fmla="*/ 48 w 48"/>
                <a:gd name="T3" fmla="*/ 48 w 48"/>
                <a:gd name="T4" fmla="*/ 44 w 48"/>
                <a:gd name="T5" fmla="*/ 44 w 48"/>
                <a:gd name="T6" fmla="*/ 44 w 48"/>
                <a:gd name="T7" fmla="*/ 44 w 48"/>
                <a:gd name="T8" fmla="*/ 40 w 48"/>
                <a:gd name="T9" fmla="*/ 40 w 48"/>
                <a:gd name="T10" fmla="*/ 40 w 48"/>
                <a:gd name="T11" fmla="*/ 40 w 48"/>
                <a:gd name="T12" fmla="*/ 40 w 48"/>
                <a:gd name="T13" fmla="*/ 36 w 48"/>
                <a:gd name="T14" fmla="*/ 36 w 48"/>
                <a:gd name="T15" fmla="*/ 36 w 48"/>
                <a:gd name="T16" fmla="*/ 36 w 48"/>
                <a:gd name="T17" fmla="*/ 36 w 48"/>
                <a:gd name="T18" fmla="*/ 32 w 48"/>
                <a:gd name="T19" fmla="*/ 32 w 48"/>
                <a:gd name="T20" fmla="*/ 32 w 48"/>
                <a:gd name="T21" fmla="*/ 32 w 48"/>
                <a:gd name="T22" fmla="*/ 32 w 48"/>
                <a:gd name="T23" fmla="*/ 28 w 48"/>
                <a:gd name="T24" fmla="*/ 28 w 48"/>
                <a:gd name="T25" fmla="*/ 28 w 48"/>
                <a:gd name="T26" fmla="*/ 28 w 48"/>
                <a:gd name="T27" fmla="*/ 24 w 48"/>
                <a:gd name="T28" fmla="*/ 24 w 48"/>
                <a:gd name="T29" fmla="*/ 24 w 48"/>
                <a:gd name="T30" fmla="*/ 24 w 48"/>
                <a:gd name="T31" fmla="*/ 24 w 48"/>
                <a:gd name="T32" fmla="*/ 20 w 48"/>
                <a:gd name="T33" fmla="*/ 20 w 48"/>
                <a:gd name="T34" fmla="*/ 20 w 48"/>
                <a:gd name="T35" fmla="*/ 20 w 48"/>
                <a:gd name="T36" fmla="*/ 20 w 48"/>
                <a:gd name="T37" fmla="*/ 16 w 48"/>
                <a:gd name="T38" fmla="*/ 16 w 48"/>
                <a:gd name="T39" fmla="*/ 16 w 48"/>
                <a:gd name="T40" fmla="*/ 16 w 48"/>
                <a:gd name="T41" fmla="*/ 12 w 48"/>
                <a:gd name="T42" fmla="*/ 12 w 48"/>
                <a:gd name="T43" fmla="*/ 12 w 48"/>
                <a:gd name="T44" fmla="*/ 12 w 48"/>
                <a:gd name="T45" fmla="*/ 12 w 48"/>
                <a:gd name="T46" fmla="*/ 8 w 48"/>
                <a:gd name="T47" fmla="*/ 8 w 48"/>
                <a:gd name="T48" fmla="*/ 8 w 48"/>
                <a:gd name="T49" fmla="*/ 8 w 48"/>
                <a:gd name="T50" fmla="*/ 8 w 48"/>
                <a:gd name="T51" fmla="*/ 4 w 48"/>
                <a:gd name="T52" fmla="*/ 4 w 48"/>
                <a:gd name="T53" fmla="*/ 4 w 48"/>
                <a:gd name="T54" fmla="*/ 4 w 48"/>
                <a:gd name="T55" fmla="*/ 4 w 48"/>
                <a:gd name="T56" fmla="*/ 0 w 48"/>
                <a:gd name="T57" fmla="*/ 0 w 48"/>
                <a:gd name="T58" fmla="*/ 0 w 48"/>
                <a:gd name="T59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21"/>
            <p:cNvSpPr>
              <a:spLocks/>
            </p:cNvSpPr>
            <p:nvPr/>
          </p:nvSpPr>
          <p:spPr bwMode="auto">
            <a:xfrm>
              <a:off x="5414" y="1827"/>
              <a:ext cx="51" cy="0"/>
            </a:xfrm>
            <a:custGeom>
              <a:avLst/>
              <a:gdLst>
                <a:gd name="T0" fmla="*/ 47 w 51"/>
                <a:gd name="T1" fmla="*/ 47 w 51"/>
                <a:gd name="T2" fmla="*/ 47 w 51"/>
                <a:gd name="T3" fmla="*/ 47 w 51"/>
                <a:gd name="T4" fmla="*/ 47 w 51"/>
                <a:gd name="T5" fmla="*/ 43 w 51"/>
                <a:gd name="T6" fmla="*/ 43 w 51"/>
                <a:gd name="T7" fmla="*/ 43 w 51"/>
                <a:gd name="T8" fmla="*/ 43 w 51"/>
                <a:gd name="T9" fmla="*/ 43 w 51"/>
                <a:gd name="T10" fmla="*/ 39 w 51"/>
                <a:gd name="T11" fmla="*/ 39 w 51"/>
                <a:gd name="T12" fmla="*/ 39 w 51"/>
                <a:gd name="T13" fmla="*/ 39 w 51"/>
                <a:gd name="T14" fmla="*/ 35 w 51"/>
                <a:gd name="T15" fmla="*/ 35 w 51"/>
                <a:gd name="T16" fmla="*/ 35 w 51"/>
                <a:gd name="T17" fmla="*/ 35 w 51"/>
                <a:gd name="T18" fmla="*/ 35 w 51"/>
                <a:gd name="T19" fmla="*/ 31 w 51"/>
                <a:gd name="T20" fmla="*/ 31 w 51"/>
                <a:gd name="T21" fmla="*/ 31 w 51"/>
                <a:gd name="T22" fmla="*/ 31 w 51"/>
                <a:gd name="T23" fmla="*/ 31 w 51"/>
                <a:gd name="T24" fmla="*/ 27 w 51"/>
                <a:gd name="T25" fmla="*/ 27 w 51"/>
                <a:gd name="T26" fmla="*/ 27 w 51"/>
                <a:gd name="T27" fmla="*/ 27 w 51"/>
                <a:gd name="T28" fmla="*/ 27 w 51"/>
                <a:gd name="T29" fmla="*/ 23 w 51"/>
                <a:gd name="T30" fmla="*/ 23 w 51"/>
                <a:gd name="T31" fmla="*/ 23 w 51"/>
                <a:gd name="T32" fmla="*/ 23 w 51"/>
                <a:gd name="T33" fmla="*/ 19 w 51"/>
                <a:gd name="T34" fmla="*/ 19 w 51"/>
                <a:gd name="T35" fmla="*/ 19 w 51"/>
                <a:gd name="T36" fmla="*/ 19 w 51"/>
                <a:gd name="T37" fmla="*/ 19 w 51"/>
                <a:gd name="T38" fmla="*/ 15 w 51"/>
                <a:gd name="T39" fmla="*/ 15 w 51"/>
                <a:gd name="T40" fmla="*/ 15 w 51"/>
                <a:gd name="T41" fmla="*/ 15 w 51"/>
                <a:gd name="T42" fmla="*/ 15 w 51"/>
                <a:gd name="T43" fmla="*/ 12 w 51"/>
                <a:gd name="T44" fmla="*/ 12 w 51"/>
                <a:gd name="T45" fmla="*/ 12 w 51"/>
                <a:gd name="T46" fmla="*/ 12 w 51"/>
                <a:gd name="T47" fmla="*/ 12 w 51"/>
                <a:gd name="T48" fmla="*/ 8 w 51"/>
                <a:gd name="T49" fmla="*/ 8 w 51"/>
                <a:gd name="T50" fmla="*/ 8 w 51"/>
                <a:gd name="T51" fmla="*/ 8 w 51"/>
                <a:gd name="T52" fmla="*/ 4 w 51"/>
                <a:gd name="T53" fmla="*/ 4 w 51"/>
                <a:gd name="T54" fmla="*/ 4 w 51"/>
                <a:gd name="T55" fmla="*/ 4 w 51"/>
                <a:gd name="T56" fmla="*/ 4 w 51"/>
                <a:gd name="T57" fmla="*/ 0 w 51"/>
                <a:gd name="T58" fmla="*/ 0 w 51"/>
                <a:gd name="T59" fmla="*/ 0 w 5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1">
                  <a:moveTo>
                    <a:pt x="51" y="0"/>
                  </a:move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22"/>
            <p:cNvSpPr>
              <a:spLocks/>
            </p:cNvSpPr>
            <p:nvPr/>
          </p:nvSpPr>
          <p:spPr bwMode="auto">
            <a:xfrm>
              <a:off x="5362" y="1827"/>
              <a:ext cx="52" cy="0"/>
            </a:xfrm>
            <a:custGeom>
              <a:avLst/>
              <a:gdLst>
                <a:gd name="T0" fmla="*/ 52 w 52"/>
                <a:gd name="T1" fmla="*/ 52 w 52"/>
                <a:gd name="T2" fmla="*/ 48 w 52"/>
                <a:gd name="T3" fmla="*/ 48 w 52"/>
                <a:gd name="T4" fmla="*/ 48 w 52"/>
                <a:gd name="T5" fmla="*/ 48 w 52"/>
                <a:gd name="T6" fmla="*/ 44 w 52"/>
                <a:gd name="T7" fmla="*/ 44 w 52"/>
                <a:gd name="T8" fmla="*/ 44 w 52"/>
                <a:gd name="T9" fmla="*/ 44 w 52"/>
                <a:gd name="T10" fmla="*/ 44 w 52"/>
                <a:gd name="T11" fmla="*/ 40 w 52"/>
                <a:gd name="T12" fmla="*/ 40 w 52"/>
                <a:gd name="T13" fmla="*/ 40 w 52"/>
                <a:gd name="T14" fmla="*/ 40 w 52"/>
                <a:gd name="T15" fmla="*/ 40 w 52"/>
                <a:gd name="T16" fmla="*/ 36 w 52"/>
                <a:gd name="T17" fmla="*/ 36 w 52"/>
                <a:gd name="T18" fmla="*/ 36 w 52"/>
                <a:gd name="T19" fmla="*/ 36 w 52"/>
                <a:gd name="T20" fmla="*/ 36 w 52"/>
                <a:gd name="T21" fmla="*/ 32 w 52"/>
                <a:gd name="T22" fmla="*/ 32 w 52"/>
                <a:gd name="T23" fmla="*/ 32 w 52"/>
                <a:gd name="T24" fmla="*/ 32 w 52"/>
                <a:gd name="T25" fmla="*/ 28 w 52"/>
                <a:gd name="T26" fmla="*/ 28 w 52"/>
                <a:gd name="T27" fmla="*/ 28 w 52"/>
                <a:gd name="T28" fmla="*/ 28 w 52"/>
                <a:gd name="T29" fmla="*/ 28 w 52"/>
                <a:gd name="T30" fmla="*/ 24 w 52"/>
                <a:gd name="T31" fmla="*/ 24 w 52"/>
                <a:gd name="T32" fmla="*/ 24 w 52"/>
                <a:gd name="T33" fmla="*/ 24 w 52"/>
                <a:gd name="T34" fmla="*/ 24 w 52"/>
                <a:gd name="T35" fmla="*/ 20 w 52"/>
                <a:gd name="T36" fmla="*/ 20 w 52"/>
                <a:gd name="T37" fmla="*/ 20 w 52"/>
                <a:gd name="T38" fmla="*/ 20 w 52"/>
                <a:gd name="T39" fmla="*/ 20 w 52"/>
                <a:gd name="T40" fmla="*/ 16 w 52"/>
                <a:gd name="T41" fmla="*/ 16 w 52"/>
                <a:gd name="T42" fmla="*/ 16 w 52"/>
                <a:gd name="T43" fmla="*/ 16 w 52"/>
                <a:gd name="T44" fmla="*/ 12 w 52"/>
                <a:gd name="T45" fmla="*/ 12 w 52"/>
                <a:gd name="T46" fmla="*/ 12 w 52"/>
                <a:gd name="T47" fmla="*/ 12 w 52"/>
                <a:gd name="T48" fmla="*/ 12 w 52"/>
                <a:gd name="T49" fmla="*/ 8 w 52"/>
                <a:gd name="T50" fmla="*/ 8 w 52"/>
                <a:gd name="T51" fmla="*/ 8 w 52"/>
                <a:gd name="T52" fmla="*/ 8 w 52"/>
                <a:gd name="T53" fmla="*/ 8 w 52"/>
                <a:gd name="T54" fmla="*/ 4 w 52"/>
                <a:gd name="T55" fmla="*/ 4 w 52"/>
                <a:gd name="T56" fmla="*/ 4 w 52"/>
                <a:gd name="T57" fmla="*/ 4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223"/>
            <p:cNvSpPr>
              <a:spLocks/>
            </p:cNvSpPr>
            <p:nvPr/>
          </p:nvSpPr>
          <p:spPr bwMode="auto">
            <a:xfrm>
              <a:off x="5314" y="1827"/>
              <a:ext cx="48" cy="0"/>
            </a:xfrm>
            <a:custGeom>
              <a:avLst/>
              <a:gdLst>
                <a:gd name="T0" fmla="*/ 48 w 48"/>
                <a:gd name="T1" fmla="*/ 48 w 48"/>
                <a:gd name="T2" fmla="*/ 48 w 48"/>
                <a:gd name="T3" fmla="*/ 44 w 48"/>
                <a:gd name="T4" fmla="*/ 44 w 48"/>
                <a:gd name="T5" fmla="*/ 44 w 48"/>
                <a:gd name="T6" fmla="*/ 44 w 48"/>
                <a:gd name="T7" fmla="*/ 44 w 48"/>
                <a:gd name="T8" fmla="*/ 40 w 48"/>
                <a:gd name="T9" fmla="*/ 40 w 48"/>
                <a:gd name="T10" fmla="*/ 40 w 48"/>
                <a:gd name="T11" fmla="*/ 40 w 48"/>
                <a:gd name="T12" fmla="*/ 36 w 48"/>
                <a:gd name="T13" fmla="*/ 36 w 48"/>
                <a:gd name="T14" fmla="*/ 36 w 48"/>
                <a:gd name="T15" fmla="*/ 36 w 48"/>
                <a:gd name="T16" fmla="*/ 36 w 48"/>
                <a:gd name="T17" fmla="*/ 32 w 48"/>
                <a:gd name="T18" fmla="*/ 32 w 48"/>
                <a:gd name="T19" fmla="*/ 32 w 48"/>
                <a:gd name="T20" fmla="*/ 32 w 48"/>
                <a:gd name="T21" fmla="*/ 32 w 48"/>
                <a:gd name="T22" fmla="*/ 28 w 48"/>
                <a:gd name="T23" fmla="*/ 28 w 48"/>
                <a:gd name="T24" fmla="*/ 28 w 48"/>
                <a:gd name="T25" fmla="*/ 28 w 48"/>
                <a:gd name="T26" fmla="*/ 28 w 48"/>
                <a:gd name="T27" fmla="*/ 24 w 48"/>
                <a:gd name="T28" fmla="*/ 24 w 48"/>
                <a:gd name="T29" fmla="*/ 24 w 48"/>
                <a:gd name="T30" fmla="*/ 24 w 48"/>
                <a:gd name="T31" fmla="*/ 20 w 48"/>
                <a:gd name="T32" fmla="*/ 20 w 48"/>
                <a:gd name="T33" fmla="*/ 20 w 48"/>
                <a:gd name="T34" fmla="*/ 20 w 48"/>
                <a:gd name="T35" fmla="*/ 20 w 48"/>
                <a:gd name="T36" fmla="*/ 16 w 48"/>
                <a:gd name="T37" fmla="*/ 16 w 48"/>
                <a:gd name="T38" fmla="*/ 16 w 48"/>
                <a:gd name="T39" fmla="*/ 16 w 48"/>
                <a:gd name="T40" fmla="*/ 16 w 48"/>
                <a:gd name="T41" fmla="*/ 12 w 48"/>
                <a:gd name="T42" fmla="*/ 12 w 48"/>
                <a:gd name="T43" fmla="*/ 12 w 48"/>
                <a:gd name="T44" fmla="*/ 12 w 48"/>
                <a:gd name="T45" fmla="*/ 12 w 48"/>
                <a:gd name="T46" fmla="*/ 8 w 48"/>
                <a:gd name="T47" fmla="*/ 8 w 48"/>
                <a:gd name="T48" fmla="*/ 8 w 48"/>
                <a:gd name="T49" fmla="*/ 8 w 48"/>
                <a:gd name="T50" fmla="*/ 4 w 48"/>
                <a:gd name="T51" fmla="*/ 4 w 48"/>
                <a:gd name="T52" fmla="*/ 4 w 48"/>
                <a:gd name="T53" fmla="*/ 4 w 48"/>
                <a:gd name="T54" fmla="*/ 4 w 48"/>
                <a:gd name="T55" fmla="*/ 0 w 48"/>
                <a:gd name="T56" fmla="*/ 0 w 48"/>
                <a:gd name="T57" fmla="*/ 0 w 48"/>
                <a:gd name="T58" fmla="*/ 0 w 48"/>
                <a:gd name="T59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24"/>
            <p:cNvSpPr>
              <a:spLocks/>
            </p:cNvSpPr>
            <p:nvPr/>
          </p:nvSpPr>
          <p:spPr bwMode="auto">
            <a:xfrm>
              <a:off x="5262" y="1827"/>
              <a:ext cx="52" cy="0"/>
            </a:xfrm>
            <a:custGeom>
              <a:avLst/>
              <a:gdLst>
                <a:gd name="T0" fmla="*/ 48 w 52"/>
                <a:gd name="T1" fmla="*/ 48 w 52"/>
                <a:gd name="T2" fmla="*/ 48 w 52"/>
                <a:gd name="T3" fmla="*/ 48 w 52"/>
                <a:gd name="T4" fmla="*/ 44 w 52"/>
                <a:gd name="T5" fmla="*/ 44 w 52"/>
                <a:gd name="T6" fmla="*/ 44 w 52"/>
                <a:gd name="T7" fmla="*/ 44 w 52"/>
                <a:gd name="T8" fmla="*/ 44 w 52"/>
                <a:gd name="T9" fmla="*/ 40 w 52"/>
                <a:gd name="T10" fmla="*/ 40 w 52"/>
                <a:gd name="T11" fmla="*/ 40 w 52"/>
                <a:gd name="T12" fmla="*/ 40 w 52"/>
                <a:gd name="T13" fmla="*/ 40 w 52"/>
                <a:gd name="T14" fmla="*/ 36 w 52"/>
                <a:gd name="T15" fmla="*/ 36 w 52"/>
                <a:gd name="T16" fmla="*/ 36 w 52"/>
                <a:gd name="T17" fmla="*/ 36 w 52"/>
                <a:gd name="T18" fmla="*/ 36 w 52"/>
                <a:gd name="T19" fmla="*/ 32 w 52"/>
                <a:gd name="T20" fmla="*/ 32 w 52"/>
                <a:gd name="T21" fmla="*/ 32 w 52"/>
                <a:gd name="T22" fmla="*/ 32 w 52"/>
                <a:gd name="T23" fmla="*/ 28 w 52"/>
                <a:gd name="T24" fmla="*/ 28 w 52"/>
                <a:gd name="T25" fmla="*/ 28 w 52"/>
                <a:gd name="T26" fmla="*/ 28 w 52"/>
                <a:gd name="T27" fmla="*/ 28 w 52"/>
                <a:gd name="T28" fmla="*/ 24 w 52"/>
                <a:gd name="T29" fmla="*/ 24 w 52"/>
                <a:gd name="T30" fmla="*/ 24 w 52"/>
                <a:gd name="T31" fmla="*/ 24 w 52"/>
                <a:gd name="T32" fmla="*/ 24 w 52"/>
                <a:gd name="T33" fmla="*/ 20 w 52"/>
                <a:gd name="T34" fmla="*/ 20 w 52"/>
                <a:gd name="T35" fmla="*/ 20 w 52"/>
                <a:gd name="T36" fmla="*/ 20 w 52"/>
                <a:gd name="T37" fmla="*/ 20 w 52"/>
                <a:gd name="T38" fmla="*/ 16 w 52"/>
                <a:gd name="T39" fmla="*/ 16 w 52"/>
                <a:gd name="T40" fmla="*/ 16 w 52"/>
                <a:gd name="T41" fmla="*/ 16 w 52"/>
                <a:gd name="T42" fmla="*/ 12 w 52"/>
                <a:gd name="T43" fmla="*/ 12 w 52"/>
                <a:gd name="T44" fmla="*/ 12 w 52"/>
                <a:gd name="T45" fmla="*/ 12 w 52"/>
                <a:gd name="T46" fmla="*/ 12 w 52"/>
                <a:gd name="T47" fmla="*/ 8 w 52"/>
                <a:gd name="T48" fmla="*/ 8 w 52"/>
                <a:gd name="T49" fmla="*/ 8 w 52"/>
                <a:gd name="T50" fmla="*/ 8 w 52"/>
                <a:gd name="T51" fmla="*/ 8 w 52"/>
                <a:gd name="T52" fmla="*/ 4 w 52"/>
                <a:gd name="T53" fmla="*/ 4 w 52"/>
                <a:gd name="T54" fmla="*/ 4 w 52"/>
                <a:gd name="T55" fmla="*/ 4 w 52"/>
                <a:gd name="T56" fmla="*/ 4 w 52"/>
                <a:gd name="T57" fmla="*/ 0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25"/>
            <p:cNvSpPr>
              <a:spLocks/>
            </p:cNvSpPr>
            <p:nvPr/>
          </p:nvSpPr>
          <p:spPr bwMode="auto">
            <a:xfrm>
              <a:off x="5210" y="1827"/>
              <a:ext cx="52" cy="0"/>
            </a:xfrm>
            <a:custGeom>
              <a:avLst/>
              <a:gdLst>
                <a:gd name="T0" fmla="*/ 52 w 52"/>
                <a:gd name="T1" fmla="*/ 48 w 52"/>
                <a:gd name="T2" fmla="*/ 48 w 52"/>
                <a:gd name="T3" fmla="*/ 48 w 52"/>
                <a:gd name="T4" fmla="*/ 48 w 52"/>
                <a:gd name="T5" fmla="*/ 48 w 52"/>
                <a:gd name="T6" fmla="*/ 44 w 52"/>
                <a:gd name="T7" fmla="*/ 44 w 52"/>
                <a:gd name="T8" fmla="*/ 44 w 52"/>
                <a:gd name="T9" fmla="*/ 44 w 52"/>
                <a:gd name="T10" fmla="*/ 44 w 52"/>
                <a:gd name="T11" fmla="*/ 40 w 52"/>
                <a:gd name="T12" fmla="*/ 40 w 52"/>
                <a:gd name="T13" fmla="*/ 40 w 52"/>
                <a:gd name="T14" fmla="*/ 40 w 52"/>
                <a:gd name="T15" fmla="*/ 36 w 52"/>
                <a:gd name="T16" fmla="*/ 36 w 52"/>
                <a:gd name="T17" fmla="*/ 36 w 52"/>
                <a:gd name="T18" fmla="*/ 36 w 52"/>
                <a:gd name="T19" fmla="*/ 36 w 52"/>
                <a:gd name="T20" fmla="*/ 32 w 52"/>
                <a:gd name="T21" fmla="*/ 32 w 52"/>
                <a:gd name="T22" fmla="*/ 32 w 52"/>
                <a:gd name="T23" fmla="*/ 32 w 52"/>
                <a:gd name="T24" fmla="*/ 32 w 52"/>
                <a:gd name="T25" fmla="*/ 28 w 52"/>
                <a:gd name="T26" fmla="*/ 28 w 52"/>
                <a:gd name="T27" fmla="*/ 28 w 52"/>
                <a:gd name="T28" fmla="*/ 28 w 52"/>
                <a:gd name="T29" fmla="*/ 24 w 52"/>
                <a:gd name="T30" fmla="*/ 24 w 52"/>
                <a:gd name="T31" fmla="*/ 24 w 52"/>
                <a:gd name="T32" fmla="*/ 24 w 52"/>
                <a:gd name="T33" fmla="*/ 24 w 52"/>
                <a:gd name="T34" fmla="*/ 20 w 52"/>
                <a:gd name="T35" fmla="*/ 20 w 52"/>
                <a:gd name="T36" fmla="*/ 20 w 52"/>
                <a:gd name="T37" fmla="*/ 20 w 52"/>
                <a:gd name="T38" fmla="*/ 20 w 52"/>
                <a:gd name="T39" fmla="*/ 16 w 52"/>
                <a:gd name="T40" fmla="*/ 16 w 52"/>
                <a:gd name="T41" fmla="*/ 16 w 52"/>
                <a:gd name="T42" fmla="*/ 16 w 52"/>
                <a:gd name="T43" fmla="*/ 16 w 52"/>
                <a:gd name="T44" fmla="*/ 12 w 52"/>
                <a:gd name="T45" fmla="*/ 12 w 52"/>
                <a:gd name="T46" fmla="*/ 12 w 52"/>
                <a:gd name="T47" fmla="*/ 12 w 52"/>
                <a:gd name="T48" fmla="*/ 8 w 52"/>
                <a:gd name="T49" fmla="*/ 8 w 52"/>
                <a:gd name="T50" fmla="*/ 8 w 52"/>
                <a:gd name="T51" fmla="*/ 8 w 52"/>
                <a:gd name="T52" fmla="*/ 8 w 52"/>
                <a:gd name="T53" fmla="*/ 4 w 52"/>
                <a:gd name="T54" fmla="*/ 4 w 52"/>
                <a:gd name="T55" fmla="*/ 4 w 52"/>
                <a:gd name="T56" fmla="*/ 4 w 52"/>
                <a:gd name="T57" fmla="*/ 4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26"/>
            <p:cNvSpPr>
              <a:spLocks/>
            </p:cNvSpPr>
            <p:nvPr/>
          </p:nvSpPr>
          <p:spPr bwMode="auto">
            <a:xfrm>
              <a:off x="5158" y="1827"/>
              <a:ext cx="52" cy="0"/>
            </a:xfrm>
            <a:custGeom>
              <a:avLst/>
              <a:gdLst>
                <a:gd name="T0" fmla="*/ 52 w 52"/>
                <a:gd name="T1" fmla="*/ 52 w 52"/>
                <a:gd name="T2" fmla="*/ 48 w 52"/>
                <a:gd name="T3" fmla="*/ 48 w 52"/>
                <a:gd name="T4" fmla="*/ 48 w 52"/>
                <a:gd name="T5" fmla="*/ 48 w 52"/>
                <a:gd name="T6" fmla="*/ 48 w 52"/>
                <a:gd name="T7" fmla="*/ 44 w 52"/>
                <a:gd name="T8" fmla="*/ 44 w 52"/>
                <a:gd name="T9" fmla="*/ 44 w 52"/>
                <a:gd name="T10" fmla="*/ 44 w 52"/>
                <a:gd name="T11" fmla="*/ 44 w 52"/>
                <a:gd name="T12" fmla="*/ 40 w 52"/>
                <a:gd name="T13" fmla="*/ 40 w 52"/>
                <a:gd name="T14" fmla="*/ 40 w 52"/>
                <a:gd name="T15" fmla="*/ 40 w 52"/>
                <a:gd name="T16" fmla="*/ 40 w 52"/>
                <a:gd name="T17" fmla="*/ 36 w 52"/>
                <a:gd name="T18" fmla="*/ 36 w 52"/>
                <a:gd name="T19" fmla="*/ 36 w 52"/>
                <a:gd name="T20" fmla="*/ 36 w 52"/>
                <a:gd name="T21" fmla="*/ 32 w 52"/>
                <a:gd name="T22" fmla="*/ 32 w 52"/>
                <a:gd name="T23" fmla="*/ 32 w 52"/>
                <a:gd name="T24" fmla="*/ 32 w 52"/>
                <a:gd name="T25" fmla="*/ 32 w 52"/>
                <a:gd name="T26" fmla="*/ 28 w 52"/>
                <a:gd name="T27" fmla="*/ 28 w 52"/>
                <a:gd name="T28" fmla="*/ 28 w 52"/>
                <a:gd name="T29" fmla="*/ 28 w 52"/>
                <a:gd name="T30" fmla="*/ 28 w 52"/>
                <a:gd name="T31" fmla="*/ 24 w 52"/>
                <a:gd name="T32" fmla="*/ 24 w 52"/>
                <a:gd name="T33" fmla="*/ 24 w 52"/>
                <a:gd name="T34" fmla="*/ 24 w 52"/>
                <a:gd name="T35" fmla="*/ 24 w 52"/>
                <a:gd name="T36" fmla="*/ 20 w 52"/>
                <a:gd name="T37" fmla="*/ 20 w 52"/>
                <a:gd name="T38" fmla="*/ 20 w 52"/>
                <a:gd name="T39" fmla="*/ 20 w 52"/>
                <a:gd name="T40" fmla="*/ 16 w 52"/>
                <a:gd name="T41" fmla="*/ 16 w 52"/>
                <a:gd name="T42" fmla="*/ 16 w 52"/>
                <a:gd name="T43" fmla="*/ 16 w 52"/>
                <a:gd name="T44" fmla="*/ 16 w 52"/>
                <a:gd name="T45" fmla="*/ 12 w 52"/>
                <a:gd name="T46" fmla="*/ 12 w 52"/>
                <a:gd name="T47" fmla="*/ 12 w 52"/>
                <a:gd name="T48" fmla="*/ 12 w 52"/>
                <a:gd name="T49" fmla="*/ 12 w 52"/>
                <a:gd name="T50" fmla="*/ 8 w 52"/>
                <a:gd name="T51" fmla="*/ 8 w 52"/>
                <a:gd name="T52" fmla="*/ 8 w 52"/>
                <a:gd name="T53" fmla="*/ 8 w 52"/>
                <a:gd name="T54" fmla="*/ 8 w 52"/>
                <a:gd name="T55" fmla="*/ 4 w 52"/>
                <a:gd name="T56" fmla="*/ 4 w 52"/>
                <a:gd name="T57" fmla="*/ 4 w 52"/>
                <a:gd name="T58" fmla="*/ 4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227"/>
            <p:cNvSpPr>
              <a:spLocks/>
            </p:cNvSpPr>
            <p:nvPr/>
          </p:nvSpPr>
          <p:spPr bwMode="auto">
            <a:xfrm>
              <a:off x="5110" y="1827"/>
              <a:ext cx="48" cy="0"/>
            </a:xfrm>
            <a:custGeom>
              <a:avLst/>
              <a:gdLst>
                <a:gd name="T0" fmla="*/ 48 w 48"/>
                <a:gd name="T1" fmla="*/ 48 w 48"/>
                <a:gd name="T2" fmla="*/ 48 w 48"/>
                <a:gd name="T3" fmla="*/ 48 w 48"/>
                <a:gd name="T4" fmla="*/ 44 w 48"/>
                <a:gd name="T5" fmla="*/ 44 w 48"/>
                <a:gd name="T6" fmla="*/ 44 w 48"/>
                <a:gd name="T7" fmla="*/ 44 w 48"/>
                <a:gd name="T8" fmla="*/ 44 w 48"/>
                <a:gd name="T9" fmla="*/ 40 w 48"/>
                <a:gd name="T10" fmla="*/ 40 w 48"/>
                <a:gd name="T11" fmla="*/ 40 w 48"/>
                <a:gd name="T12" fmla="*/ 40 w 48"/>
                <a:gd name="T13" fmla="*/ 36 w 48"/>
                <a:gd name="T14" fmla="*/ 36 w 48"/>
                <a:gd name="T15" fmla="*/ 36 w 48"/>
                <a:gd name="T16" fmla="*/ 36 w 48"/>
                <a:gd name="T17" fmla="*/ 36 w 48"/>
                <a:gd name="T18" fmla="*/ 32 w 48"/>
                <a:gd name="T19" fmla="*/ 32 w 48"/>
                <a:gd name="T20" fmla="*/ 32 w 48"/>
                <a:gd name="T21" fmla="*/ 32 w 48"/>
                <a:gd name="T22" fmla="*/ 32 w 48"/>
                <a:gd name="T23" fmla="*/ 28 w 48"/>
                <a:gd name="T24" fmla="*/ 28 w 48"/>
                <a:gd name="T25" fmla="*/ 28 w 48"/>
                <a:gd name="T26" fmla="*/ 28 w 48"/>
                <a:gd name="T27" fmla="*/ 28 w 48"/>
                <a:gd name="T28" fmla="*/ 24 w 48"/>
                <a:gd name="T29" fmla="*/ 24 w 48"/>
                <a:gd name="T30" fmla="*/ 24 w 48"/>
                <a:gd name="T31" fmla="*/ 24 w 48"/>
                <a:gd name="T32" fmla="*/ 20 w 48"/>
                <a:gd name="T33" fmla="*/ 20 w 48"/>
                <a:gd name="T34" fmla="*/ 20 w 48"/>
                <a:gd name="T35" fmla="*/ 20 w 48"/>
                <a:gd name="T36" fmla="*/ 20 w 48"/>
                <a:gd name="T37" fmla="*/ 16 w 48"/>
                <a:gd name="T38" fmla="*/ 16 w 48"/>
                <a:gd name="T39" fmla="*/ 16 w 48"/>
                <a:gd name="T40" fmla="*/ 16 w 48"/>
                <a:gd name="T41" fmla="*/ 16 w 48"/>
                <a:gd name="T42" fmla="*/ 12 w 48"/>
                <a:gd name="T43" fmla="*/ 12 w 48"/>
                <a:gd name="T44" fmla="*/ 12 w 48"/>
                <a:gd name="T45" fmla="*/ 12 w 48"/>
                <a:gd name="T46" fmla="*/ 8 w 48"/>
                <a:gd name="T47" fmla="*/ 8 w 48"/>
                <a:gd name="T48" fmla="*/ 8 w 48"/>
                <a:gd name="T49" fmla="*/ 8 w 48"/>
                <a:gd name="T50" fmla="*/ 8 w 48"/>
                <a:gd name="T51" fmla="*/ 4 w 48"/>
                <a:gd name="T52" fmla="*/ 4 w 48"/>
                <a:gd name="T53" fmla="*/ 4 w 48"/>
                <a:gd name="T54" fmla="*/ 4 w 48"/>
                <a:gd name="T55" fmla="*/ 4 w 48"/>
                <a:gd name="T56" fmla="*/ 0 w 48"/>
                <a:gd name="T57" fmla="*/ 0 w 48"/>
                <a:gd name="T58" fmla="*/ 0 w 48"/>
                <a:gd name="T59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228"/>
            <p:cNvSpPr>
              <a:spLocks/>
            </p:cNvSpPr>
            <p:nvPr/>
          </p:nvSpPr>
          <p:spPr bwMode="auto">
            <a:xfrm>
              <a:off x="5059" y="1827"/>
              <a:ext cx="51" cy="0"/>
            </a:xfrm>
            <a:custGeom>
              <a:avLst/>
              <a:gdLst>
                <a:gd name="T0" fmla="*/ 51 w 51"/>
                <a:gd name="T1" fmla="*/ 47 w 51"/>
                <a:gd name="T2" fmla="*/ 47 w 51"/>
                <a:gd name="T3" fmla="*/ 47 w 51"/>
                <a:gd name="T4" fmla="*/ 47 w 51"/>
                <a:gd name="T5" fmla="*/ 43 w 51"/>
                <a:gd name="T6" fmla="*/ 43 w 51"/>
                <a:gd name="T7" fmla="*/ 43 w 51"/>
                <a:gd name="T8" fmla="*/ 43 w 51"/>
                <a:gd name="T9" fmla="*/ 43 w 51"/>
                <a:gd name="T10" fmla="*/ 39 w 51"/>
                <a:gd name="T11" fmla="*/ 39 w 51"/>
                <a:gd name="T12" fmla="*/ 39 w 51"/>
                <a:gd name="T13" fmla="*/ 39 w 51"/>
                <a:gd name="T14" fmla="*/ 39 w 51"/>
                <a:gd name="T15" fmla="*/ 35 w 51"/>
                <a:gd name="T16" fmla="*/ 35 w 51"/>
                <a:gd name="T17" fmla="*/ 35 w 51"/>
                <a:gd name="T18" fmla="*/ 35 w 51"/>
                <a:gd name="T19" fmla="*/ 31 w 51"/>
                <a:gd name="T20" fmla="*/ 31 w 51"/>
                <a:gd name="T21" fmla="*/ 31 w 51"/>
                <a:gd name="T22" fmla="*/ 31 w 51"/>
                <a:gd name="T23" fmla="*/ 31 w 51"/>
                <a:gd name="T24" fmla="*/ 27 w 51"/>
                <a:gd name="T25" fmla="*/ 27 w 51"/>
                <a:gd name="T26" fmla="*/ 27 w 51"/>
                <a:gd name="T27" fmla="*/ 27 w 51"/>
                <a:gd name="T28" fmla="*/ 27 w 51"/>
                <a:gd name="T29" fmla="*/ 23 w 51"/>
                <a:gd name="T30" fmla="*/ 23 w 51"/>
                <a:gd name="T31" fmla="*/ 23 w 51"/>
                <a:gd name="T32" fmla="*/ 23 w 51"/>
                <a:gd name="T33" fmla="*/ 23 w 51"/>
                <a:gd name="T34" fmla="*/ 19 w 51"/>
                <a:gd name="T35" fmla="*/ 19 w 51"/>
                <a:gd name="T36" fmla="*/ 19 w 51"/>
                <a:gd name="T37" fmla="*/ 19 w 51"/>
                <a:gd name="T38" fmla="*/ 15 w 51"/>
                <a:gd name="T39" fmla="*/ 15 w 51"/>
                <a:gd name="T40" fmla="*/ 15 w 51"/>
                <a:gd name="T41" fmla="*/ 15 w 51"/>
                <a:gd name="T42" fmla="*/ 15 w 51"/>
                <a:gd name="T43" fmla="*/ 11 w 51"/>
                <a:gd name="T44" fmla="*/ 11 w 51"/>
                <a:gd name="T45" fmla="*/ 11 w 51"/>
                <a:gd name="T46" fmla="*/ 11 w 51"/>
                <a:gd name="T47" fmla="*/ 11 w 51"/>
                <a:gd name="T48" fmla="*/ 7 w 51"/>
                <a:gd name="T49" fmla="*/ 7 w 51"/>
                <a:gd name="T50" fmla="*/ 7 w 51"/>
                <a:gd name="T51" fmla="*/ 7 w 51"/>
                <a:gd name="T52" fmla="*/ 7 w 51"/>
                <a:gd name="T53" fmla="*/ 3 w 51"/>
                <a:gd name="T54" fmla="*/ 3 w 51"/>
                <a:gd name="T55" fmla="*/ 3 w 51"/>
                <a:gd name="T56" fmla="*/ 3 w 51"/>
                <a:gd name="T57" fmla="*/ 0 w 51"/>
                <a:gd name="T58" fmla="*/ 0 w 51"/>
                <a:gd name="T59" fmla="*/ 0 w 5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1">
                  <a:moveTo>
                    <a:pt x="51" y="0"/>
                  </a:move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29"/>
            <p:cNvSpPr>
              <a:spLocks/>
            </p:cNvSpPr>
            <p:nvPr/>
          </p:nvSpPr>
          <p:spPr bwMode="auto">
            <a:xfrm>
              <a:off x="5007" y="1827"/>
              <a:ext cx="52" cy="0"/>
            </a:xfrm>
            <a:custGeom>
              <a:avLst/>
              <a:gdLst>
                <a:gd name="T0" fmla="*/ 52 w 52"/>
                <a:gd name="T1" fmla="*/ 52 w 52"/>
                <a:gd name="T2" fmla="*/ 48 w 52"/>
                <a:gd name="T3" fmla="*/ 48 w 52"/>
                <a:gd name="T4" fmla="*/ 48 w 52"/>
                <a:gd name="T5" fmla="*/ 48 w 52"/>
                <a:gd name="T6" fmla="*/ 48 w 52"/>
                <a:gd name="T7" fmla="*/ 44 w 52"/>
                <a:gd name="T8" fmla="*/ 44 w 52"/>
                <a:gd name="T9" fmla="*/ 44 w 52"/>
                <a:gd name="T10" fmla="*/ 44 w 52"/>
                <a:gd name="T11" fmla="*/ 40 w 52"/>
                <a:gd name="T12" fmla="*/ 40 w 52"/>
                <a:gd name="T13" fmla="*/ 40 w 52"/>
                <a:gd name="T14" fmla="*/ 40 w 52"/>
                <a:gd name="T15" fmla="*/ 40 w 52"/>
                <a:gd name="T16" fmla="*/ 36 w 52"/>
                <a:gd name="T17" fmla="*/ 36 w 52"/>
                <a:gd name="T18" fmla="*/ 36 w 52"/>
                <a:gd name="T19" fmla="*/ 36 w 52"/>
                <a:gd name="T20" fmla="*/ 36 w 52"/>
                <a:gd name="T21" fmla="*/ 32 w 52"/>
                <a:gd name="T22" fmla="*/ 32 w 52"/>
                <a:gd name="T23" fmla="*/ 32 w 52"/>
                <a:gd name="T24" fmla="*/ 32 w 52"/>
                <a:gd name="T25" fmla="*/ 32 w 52"/>
                <a:gd name="T26" fmla="*/ 28 w 52"/>
                <a:gd name="T27" fmla="*/ 28 w 52"/>
                <a:gd name="T28" fmla="*/ 28 w 52"/>
                <a:gd name="T29" fmla="*/ 28 w 52"/>
                <a:gd name="T30" fmla="*/ 24 w 52"/>
                <a:gd name="T31" fmla="*/ 24 w 52"/>
                <a:gd name="T32" fmla="*/ 24 w 52"/>
                <a:gd name="T33" fmla="*/ 24 w 52"/>
                <a:gd name="T34" fmla="*/ 24 w 52"/>
                <a:gd name="T35" fmla="*/ 20 w 52"/>
                <a:gd name="T36" fmla="*/ 20 w 52"/>
                <a:gd name="T37" fmla="*/ 20 w 52"/>
                <a:gd name="T38" fmla="*/ 20 w 52"/>
                <a:gd name="T39" fmla="*/ 20 w 52"/>
                <a:gd name="T40" fmla="*/ 16 w 52"/>
                <a:gd name="T41" fmla="*/ 16 w 52"/>
                <a:gd name="T42" fmla="*/ 16 w 52"/>
                <a:gd name="T43" fmla="*/ 16 w 52"/>
                <a:gd name="T44" fmla="*/ 16 w 52"/>
                <a:gd name="T45" fmla="*/ 12 w 52"/>
                <a:gd name="T46" fmla="*/ 12 w 52"/>
                <a:gd name="T47" fmla="*/ 12 w 52"/>
                <a:gd name="T48" fmla="*/ 12 w 52"/>
                <a:gd name="T49" fmla="*/ 8 w 52"/>
                <a:gd name="T50" fmla="*/ 8 w 52"/>
                <a:gd name="T51" fmla="*/ 8 w 52"/>
                <a:gd name="T52" fmla="*/ 8 w 52"/>
                <a:gd name="T53" fmla="*/ 8 w 52"/>
                <a:gd name="T54" fmla="*/ 4 w 52"/>
                <a:gd name="T55" fmla="*/ 4 w 52"/>
                <a:gd name="T56" fmla="*/ 4 w 52"/>
                <a:gd name="T57" fmla="*/ 4 w 52"/>
                <a:gd name="T58" fmla="*/ 4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30"/>
            <p:cNvSpPr>
              <a:spLocks/>
            </p:cNvSpPr>
            <p:nvPr/>
          </p:nvSpPr>
          <p:spPr bwMode="auto">
            <a:xfrm>
              <a:off x="4959" y="1827"/>
              <a:ext cx="48" cy="0"/>
            </a:xfrm>
            <a:custGeom>
              <a:avLst/>
              <a:gdLst>
                <a:gd name="T0" fmla="*/ 48 w 48"/>
                <a:gd name="T1" fmla="*/ 48 w 48"/>
                <a:gd name="T2" fmla="*/ 48 w 48"/>
                <a:gd name="T3" fmla="*/ 44 w 48"/>
                <a:gd name="T4" fmla="*/ 44 w 48"/>
                <a:gd name="T5" fmla="*/ 44 w 48"/>
                <a:gd name="T6" fmla="*/ 44 w 48"/>
                <a:gd name="T7" fmla="*/ 44 w 48"/>
                <a:gd name="T8" fmla="*/ 40 w 48"/>
                <a:gd name="T9" fmla="*/ 40 w 48"/>
                <a:gd name="T10" fmla="*/ 40 w 48"/>
                <a:gd name="T11" fmla="*/ 40 w 48"/>
                <a:gd name="T12" fmla="*/ 40 w 48"/>
                <a:gd name="T13" fmla="*/ 36 w 48"/>
                <a:gd name="T14" fmla="*/ 36 w 48"/>
                <a:gd name="T15" fmla="*/ 36 w 48"/>
                <a:gd name="T16" fmla="*/ 36 w 48"/>
                <a:gd name="T17" fmla="*/ 36 w 48"/>
                <a:gd name="T18" fmla="*/ 32 w 48"/>
                <a:gd name="T19" fmla="*/ 32 w 48"/>
                <a:gd name="T20" fmla="*/ 32 w 48"/>
                <a:gd name="T21" fmla="*/ 32 w 48"/>
                <a:gd name="T22" fmla="*/ 28 w 48"/>
                <a:gd name="T23" fmla="*/ 28 w 48"/>
                <a:gd name="T24" fmla="*/ 28 w 48"/>
                <a:gd name="T25" fmla="*/ 28 w 48"/>
                <a:gd name="T26" fmla="*/ 28 w 48"/>
                <a:gd name="T27" fmla="*/ 24 w 48"/>
                <a:gd name="T28" fmla="*/ 24 w 48"/>
                <a:gd name="T29" fmla="*/ 24 w 48"/>
                <a:gd name="T30" fmla="*/ 24 w 48"/>
                <a:gd name="T31" fmla="*/ 24 w 48"/>
                <a:gd name="T32" fmla="*/ 20 w 48"/>
                <a:gd name="T33" fmla="*/ 20 w 48"/>
                <a:gd name="T34" fmla="*/ 20 w 48"/>
                <a:gd name="T35" fmla="*/ 20 w 48"/>
                <a:gd name="T36" fmla="*/ 16 w 48"/>
                <a:gd name="T37" fmla="*/ 16 w 48"/>
                <a:gd name="T38" fmla="*/ 16 w 48"/>
                <a:gd name="T39" fmla="*/ 16 w 48"/>
                <a:gd name="T40" fmla="*/ 16 w 48"/>
                <a:gd name="T41" fmla="*/ 12 w 48"/>
                <a:gd name="T42" fmla="*/ 12 w 48"/>
                <a:gd name="T43" fmla="*/ 12 w 48"/>
                <a:gd name="T44" fmla="*/ 12 w 48"/>
                <a:gd name="T45" fmla="*/ 12 w 48"/>
                <a:gd name="T46" fmla="*/ 8 w 48"/>
                <a:gd name="T47" fmla="*/ 8 w 48"/>
                <a:gd name="T48" fmla="*/ 8 w 48"/>
                <a:gd name="T49" fmla="*/ 8 w 48"/>
                <a:gd name="T50" fmla="*/ 8 w 48"/>
                <a:gd name="T51" fmla="*/ 4 w 48"/>
                <a:gd name="T52" fmla="*/ 4 w 48"/>
                <a:gd name="T53" fmla="*/ 4 w 48"/>
                <a:gd name="T54" fmla="*/ 4 w 48"/>
                <a:gd name="T55" fmla="*/ 0 w 48"/>
                <a:gd name="T56" fmla="*/ 0 w 48"/>
                <a:gd name="T57" fmla="*/ 0 w 48"/>
                <a:gd name="T58" fmla="*/ 0 w 48"/>
                <a:gd name="T59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31"/>
            <p:cNvSpPr>
              <a:spLocks/>
            </p:cNvSpPr>
            <p:nvPr/>
          </p:nvSpPr>
          <p:spPr bwMode="auto">
            <a:xfrm>
              <a:off x="4907" y="1827"/>
              <a:ext cx="52" cy="0"/>
            </a:xfrm>
            <a:custGeom>
              <a:avLst/>
              <a:gdLst>
                <a:gd name="T0" fmla="*/ 48 w 52"/>
                <a:gd name="T1" fmla="*/ 48 w 52"/>
                <a:gd name="T2" fmla="*/ 48 w 52"/>
                <a:gd name="T3" fmla="*/ 48 w 52"/>
                <a:gd name="T4" fmla="*/ 48 w 52"/>
                <a:gd name="T5" fmla="*/ 44 w 52"/>
                <a:gd name="T6" fmla="*/ 44 w 52"/>
                <a:gd name="T7" fmla="*/ 44 w 52"/>
                <a:gd name="T8" fmla="*/ 44 w 52"/>
                <a:gd name="T9" fmla="*/ 40 w 52"/>
                <a:gd name="T10" fmla="*/ 40 w 52"/>
                <a:gd name="T11" fmla="*/ 40 w 52"/>
                <a:gd name="T12" fmla="*/ 40 w 52"/>
                <a:gd name="T13" fmla="*/ 40 w 52"/>
                <a:gd name="T14" fmla="*/ 36 w 52"/>
                <a:gd name="T15" fmla="*/ 36 w 52"/>
                <a:gd name="T16" fmla="*/ 36 w 52"/>
                <a:gd name="T17" fmla="*/ 36 w 52"/>
                <a:gd name="T18" fmla="*/ 36 w 52"/>
                <a:gd name="T19" fmla="*/ 32 w 52"/>
                <a:gd name="T20" fmla="*/ 32 w 52"/>
                <a:gd name="T21" fmla="*/ 32 w 52"/>
                <a:gd name="T22" fmla="*/ 32 w 52"/>
                <a:gd name="T23" fmla="*/ 32 w 52"/>
                <a:gd name="T24" fmla="*/ 28 w 52"/>
                <a:gd name="T25" fmla="*/ 28 w 52"/>
                <a:gd name="T26" fmla="*/ 28 w 52"/>
                <a:gd name="T27" fmla="*/ 28 w 52"/>
                <a:gd name="T28" fmla="*/ 24 w 52"/>
                <a:gd name="T29" fmla="*/ 24 w 52"/>
                <a:gd name="T30" fmla="*/ 24 w 52"/>
                <a:gd name="T31" fmla="*/ 24 w 52"/>
                <a:gd name="T32" fmla="*/ 24 w 52"/>
                <a:gd name="T33" fmla="*/ 20 w 52"/>
                <a:gd name="T34" fmla="*/ 20 w 52"/>
                <a:gd name="T35" fmla="*/ 20 w 52"/>
                <a:gd name="T36" fmla="*/ 20 w 52"/>
                <a:gd name="T37" fmla="*/ 20 w 52"/>
                <a:gd name="T38" fmla="*/ 16 w 52"/>
                <a:gd name="T39" fmla="*/ 16 w 52"/>
                <a:gd name="T40" fmla="*/ 16 w 52"/>
                <a:gd name="T41" fmla="*/ 16 w 52"/>
                <a:gd name="T42" fmla="*/ 16 w 52"/>
                <a:gd name="T43" fmla="*/ 12 w 52"/>
                <a:gd name="T44" fmla="*/ 12 w 52"/>
                <a:gd name="T45" fmla="*/ 12 w 52"/>
                <a:gd name="T46" fmla="*/ 12 w 52"/>
                <a:gd name="T47" fmla="*/ 8 w 52"/>
                <a:gd name="T48" fmla="*/ 8 w 52"/>
                <a:gd name="T49" fmla="*/ 8 w 52"/>
                <a:gd name="T50" fmla="*/ 8 w 52"/>
                <a:gd name="T51" fmla="*/ 8 w 52"/>
                <a:gd name="T52" fmla="*/ 4 w 52"/>
                <a:gd name="T53" fmla="*/ 4 w 52"/>
                <a:gd name="T54" fmla="*/ 4 w 52"/>
                <a:gd name="T55" fmla="*/ 4 w 52"/>
                <a:gd name="T56" fmla="*/ 4 w 52"/>
                <a:gd name="T57" fmla="*/ 0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32"/>
            <p:cNvSpPr>
              <a:spLocks/>
            </p:cNvSpPr>
            <p:nvPr/>
          </p:nvSpPr>
          <p:spPr bwMode="auto">
            <a:xfrm>
              <a:off x="4855" y="1827"/>
              <a:ext cx="52" cy="0"/>
            </a:xfrm>
            <a:custGeom>
              <a:avLst/>
              <a:gdLst>
                <a:gd name="T0" fmla="*/ 52 w 52"/>
                <a:gd name="T1" fmla="*/ 48 w 52"/>
                <a:gd name="T2" fmla="*/ 48 w 52"/>
                <a:gd name="T3" fmla="*/ 48 w 52"/>
                <a:gd name="T4" fmla="*/ 48 w 52"/>
                <a:gd name="T5" fmla="*/ 48 w 52"/>
                <a:gd name="T6" fmla="*/ 44 w 52"/>
                <a:gd name="T7" fmla="*/ 44 w 52"/>
                <a:gd name="T8" fmla="*/ 44 w 52"/>
                <a:gd name="T9" fmla="*/ 44 w 52"/>
                <a:gd name="T10" fmla="*/ 44 w 52"/>
                <a:gd name="T11" fmla="*/ 40 w 52"/>
                <a:gd name="T12" fmla="*/ 40 w 52"/>
                <a:gd name="T13" fmla="*/ 40 w 52"/>
                <a:gd name="T14" fmla="*/ 40 w 52"/>
                <a:gd name="T15" fmla="*/ 40 w 52"/>
                <a:gd name="T16" fmla="*/ 36 w 52"/>
                <a:gd name="T17" fmla="*/ 36 w 52"/>
                <a:gd name="T18" fmla="*/ 36 w 52"/>
                <a:gd name="T19" fmla="*/ 36 w 52"/>
                <a:gd name="T20" fmla="*/ 32 w 52"/>
                <a:gd name="T21" fmla="*/ 32 w 52"/>
                <a:gd name="T22" fmla="*/ 32 w 52"/>
                <a:gd name="T23" fmla="*/ 32 w 52"/>
                <a:gd name="T24" fmla="*/ 32 w 52"/>
                <a:gd name="T25" fmla="*/ 28 w 52"/>
                <a:gd name="T26" fmla="*/ 28 w 52"/>
                <a:gd name="T27" fmla="*/ 28 w 52"/>
                <a:gd name="T28" fmla="*/ 28 w 52"/>
                <a:gd name="T29" fmla="*/ 28 w 52"/>
                <a:gd name="T30" fmla="*/ 24 w 52"/>
                <a:gd name="T31" fmla="*/ 24 w 52"/>
                <a:gd name="T32" fmla="*/ 24 w 52"/>
                <a:gd name="T33" fmla="*/ 24 w 52"/>
                <a:gd name="T34" fmla="*/ 20 w 52"/>
                <a:gd name="T35" fmla="*/ 20 w 52"/>
                <a:gd name="T36" fmla="*/ 20 w 52"/>
                <a:gd name="T37" fmla="*/ 20 w 52"/>
                <a:gd name="T38" fmla="*/ 20 w 52"/>
                <a:gd name="T39" fmla="*/ 16 w 52"/>
                <a:gd name="T40" fmla="*/ 16 w 52"/>
                <a:gd name="T41" fmla="*/ 16 w 52"/>
                <a:gd name="T42" fmla="*/ 16 w 52"/>
                <a:gd name="T43" fmla="*/ 16 w 52"/>
                <a:gd name="T44" fmla="*/ 12 w 52"/>
                <a:gd name="T45" fmla="*/ 12 w 52"/>
                <a:gd name="T46" fmla="*/ 12 w 52"/>
                <a:gd name="T47" fmla="*/ 12 w 52"/>
                <a:gd name="T48" fmla="*/ 12 w 52"/>
                <a:gd name="T49" fmla="*/ 8 w 52"/>
                <a:gd name="T50" fmla="*/ 8 w 52"/>
                <a:gd name="T51" fmla="*/ 8 w 52"/>
                <a:gd name="T52" fmla="*/ 8 w 52"/>
                <a:gd name="T53" fmla="*/ 4 w 52"/>
                <a:gd name="T54" fmla="*/ 4 w 52"/>
                <a:gd name="T55" fmla="*/ 4 w 52"/>
                <a:gd name="T56" fmla="*/ 4 w 52"/>
                <a:gd name="T57" fmla="*/ 4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33"/>
            <p:cNvSpPr>
              <a:spLocks/>
            </p:cNvSpPr>
            <p:nvPr/>
          </p:nvSpPr>
          <p:spPr bwMode="auto">
            <a:xfrm>
              <a:off x="4803" y="1827"/>
              <a:ext cx="52" cy="0"/>
            </a:xfrm>
            <a:custGeom>
              <a:avLst/>
              <a:gdLst>
                <a:gd name="T0" fmla="*/ 52 w 52"/>
                <a:gd name="T1" fmla="*/ 52 w 52"/>
                <a:gd name="T2" fmla="*/ 52 w 52"/>
                <a:gd name="T3" fmla="*/ 48 w 52"/>
                <a:gd name="T4" fmla="*/ 48 w 52"/>
                <a:gd name="T5" fmla="*/ 48 w 52"/>
                <a:gd name="T6" fmla="*/ 48 w 52"/>
                <a:gd name="T7" fmla="*/ 44 w 52"/>
                <a:gd name="T8" fmla="*/ 44 w 52"/>
                <a:gd name="T9" fmla="*/ 44 w 52"/>
                <a:gd name="T10" fmla="*/ 44 w 52"/>
                <a:gd name="T11" fmla="*/ 44 w 52"/>
                <a:gd name="T12" fmla="*/ 40 w 52"/>
                <a:gd name="T13" fmla="*/ 40 w 52"/>
                <a:gd name="T14" fmla="*/ 40 w 52"/>
                <a:gd name="T15" fmla="*/ 40 w 52"/>
                <a:gd name="T16" fmla="*/ 40 w 52"/>
                <a:gd name="T17" fmla="*/ 36 w 52"/>
                <a:gd name="T18" fmla="*/ 36 w 52"/>
                <a:gd name="T19" fmla="*/ 36 w 52"/>
                <a:gd name="T20" fmla="*/ 36 w 52"/>
                <a:gd name="T21" fmla="*/ 36 w 52"/>
                <a:gd name="T22" fmla="*/ 32 w 52"/>
                <a:gd name="T23" fmla="*/ 32 w 52"/>
                <a:gd name="T24" fmla="*/ 32 w 52"/>
                <a:gd name="T25" fmla="*/ 32 w 52"/>
                <a:gd name="T26" fmla="*/ 28 w 52"/>
                <a:gd name="T27" fmla="*/ 28 w 52"/>
                <a:gd name="T28" fmla="*/ 28 w 52"/>
                <a:gd name="T29" fmla="*/ 28 w 52"/>
                <a:gd name="T30" fmla="*/ 28 w 52"/>
                <a:gd name="T31" fmla="*/ 24 w 52"/>
                <a:gd name="T32" fmla="*/ 24 w 52"/>
                <a:gd name="T33" fmla="*/ 24 w 52"/>
                <a:gd name="T34" fmla="*/ 24 w 52"/>
                <a:gd name="T35" fmla="*/ 24 w 52"/>
                <a:gd name="T36" fmla="*/ 20 w 52"/>
                <a:gd name="T37" fmla="*/ 20 w 52"/>
                <a:gd name="T38" fmla="*/ 20 w 52"/>
                <a:gd name="T39" fmla="*/ 20 w 52"/>
                <a:gd name="T40" fmla="*/ 20 w 52"/>
                <a:gd name="T41" fmla="*/ 16 w 52"/>
                <a:gd name="T42" fmla="*/ 16 w 52"/>
                <a:gd name="T43" fmla="*/ 16 w 52"/>
                <a:gd name="T44" fmla="*/ 16 w 52"/>
                <a:gd name="T45" fmla="*/ 12 w 52"/>
                <a:gd name="T46" fmla="*/ 12 w 52"/>
                <a:gd name="T47" fmla="*/ 12 w 52"/>
                <a:gd name="T48" fmla="*/ 12 w 52"/>
                <a:gd name="T49" fmla="*/ 12 w 52"/>
                <a:gd name="T50" fmla="*/ 8 w 52"/>
                <a:gd name="T51" fmla="*/ 8 w 52"/>
                <a:gd name="T52" fmla="*/ 8 w 52"/>
                <a:gd name="T53" fmla="*/ 8 w 52"/>
                <a:gd name="T54" fmla="*/ 8 w 52"/>
                <a:gd name="T55" fmla="*/ 4 w 52"/>
                <a:gd name="T56" fmla="*/ 4 w 52"/>
                <a:gd name="T57" fmla="*/ 4 w 52"/>
                <a:gd name="T58" fmla="*/ 4 w 52"/>
                <a:gd name="T59" fmla="*/ 4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34"/>
            <p:cNvSpPr>
              <a:spLocks/>
            </p:cNvSpPr>
            <p:nvPr/>
          </p:nvSpPr>
          <p:spPr bwMode="auto">
            <a:xfrm>
              <a:off x="4755" y="1827"/>
              <a:ext cx="48" cy="0"/>
            </a:xfrm>
            <a:custGeom>
              <a:avLst/>
              <a:gdLst>
                <a:gd name="T0" fmla="*/ 48 w 48"/>
                <a:gd name="T1" fmla="*/ 48 w 48"/>
                <a:gd name="T2" fmla="*/ 48 w 48"/>
                <a:gd name="T3" fmla="*/ 48 w 48"/>
                <a:gd name="T4" fmla="*/ 44 w 48"/>
                <a:gd name="T5" fmla="*/ 44 w 48"/>
                <a:gd name="T6" fmla="*/ 44 w 48"/>
                <a:gd name="T7" fmla="*/ 44 w 48"/>
                <a:gd name="T8" fmla="*/ 44 w 48"/>
                <a:gd name="T9" fmla="*/ 40 w 48"/>
                <a:gd name="T10" fmla="*/ 40 w 48"/>
                <a:gd name="T11" fmla="*/ 40 w 48"/>
                <a:gd name="T12" fmla="*/ 40 w 48"/>
                <a:gd name="T13" fmla="*/ 40 w 48"/>
                <a:gd name="T14" fmla="*/ 36 w 48"/>
                <a:gd name="T15" fmla="*/ 36 w 48"/>
                <a:gd name="T16" fmla="*/ 36 w 48"/>
                <a:gd name="T17" fmla="*/ 36 w 48"/>
                <a:gd name="T18" fmla="*/ 32 w 48"/>
                <a:gd name="T19" fmla="*/ 32 w 48"/>
                <a:gd name="T20" fmla="*/ 32 w 48"/>
                <a:gd name="T21" fmla="*/ 32 w 48"/>
                <a:gd name="T22" fmla="*/ 32 w 48"/>
                <a:gd name="T23" fmla="*/ 28 w 48"/>
                <a:gd name="T24" fmla="*/ 28 w 48"/>
                <a:gd name="T25" fmla="*/ 28 w 48"/>
                <a:gd name="T26" fmla="*/ 28 w 48"/>
                <a:gd name="T27" fmla="*/ 28 w 48"/>
                <a:gd name="T28" fmla="*/ 24 w 48"/>
                <a:gd name="T29" fmla="*/ 24 w 48"/>
                <a:gd name="T30" fmla="*/ 24 w 48"/>
                <a:gd name="T31" fmla="*/ 24 w 48"/>
                <a:gd name="T32" fmla="*/ 24 w 48"/>
                <a:gd name="T33" fmla="*/ 20 w 48"/>
                <a:gd name="T34" fmla="*/ 20 w 48"/>
                <a:gd name="T35" fmla="*/ 20 w 48"/>
                <a:gd name="T36" fmla="*/ 20 w 48"/>
                <a:gd name="T37" fmla="*/ 16 w 48"/>
                <a:gd name="T38" fmla="*/ 16 w 48"/>
                <a:gd name="T39" fmla="*/ 16 w 48"/>
                <a:gd name="T40" fmla="*/ 16 w 48"/>
                <a:gd name="T41" fmla="*/ 16 w 48"/>
                <a:gd name="T42" fmla="*/ 12 w 48"/>
                <a:gd name="T43" fmla="*/ 12 w 48"/>
                <a:gd name="T44" fmla="*/ 12 w 48"/>
                <a:gd name="T45" fmla="*/ 12 w 48"/>
                <a:gd name="T46" fmla="*/ 12 w 48"/>
                <a:gd name="T47" fmla="*/ 8 w 48"/>
                <a:gd name="T48" fmla="*/ 8 w 48"/>
                <a:gd name="T49" fmla="*/ 8 w 48"/>
                <a:gd name="T50" fmla="*/ 8 w 48"/>
                <a:gd name="T51" fmla="*/ 4 w 48"/>
                <a:gd name="T52" fmla="*/ 4 w 48"/>
                <a:gd name="T53" fmla="*/ 4 w 48"/>
                <a:gd name="T54" fmla="*/ 4 w 48"/>
                <a:gd name="T55" fmla="*/ 4 w 48"/>
                <a:gd name="T56" fmla="*/ 0 w 48"/>
                <a:gd name="T57" fmla="*/ 0 w 48"/>
                <a:gd name="T58" fmla="*/ 0 w 48"/>
                <a:gd name="T59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35"/>
            <p:cNvSpPr>
              <a:spLocks/>
            </p:cNvSpPr>
            <p:nvPr/>
          </p:nvSpPr>
          <p:spPr bwMode="auto">
            <a:xfrm>
              <a:off x="4703" y="1827"/>
              <a:ext cx="52" cy="0"/>
            </a:xfrm>
            <a:custGeom>
              <a:avLst/>
              <a:gdLst>
                <a:gd name="T0" fmla="*/ 52 w 52"/>
                <a:gd name="T1" fmla="*/ 48 w 52"/>
                <a:gd name="T2" fmla="*/ 48 w 52"/>
                <a:gd name="T3" fmla="*/ 48 w 52"/>
                <a:gd name="T4" fmla="*/ 48 w 52"/>
                <a:gd name="T5" fmla="*/ 48 w 52"/>
                <a:gd name="T6" fmla="*/ 44 w 52"/>
                <a:gd name="T7" fmla="*/ 44 w 52"/>
                <a:gd name="T8" fmla="*/ 44 w 52"/>
                <a:gd name="T9" fmla="*/ 44 w 52"/>
                <a:gd name="T10" fmla="*/ 40 w 52"/>
                <a:gd name="T11" fmla="*/ 40 w 52"/>
                <a:gd name="T12" fmla="*/ 40 w 52"/>
                <a:gd name="T13" fmla="*/ 40 w 52"/>
                <a:gd name="T14" fmla="*/ 40 w 52"/>
                <a:gd name="T15" fmla="*/ 36 w 52"/>
                <a:gd name="T16" fmla="*/ 36 w 52"/>
                <a:gd name="T17" fmla="*/ 36 w 52"/>
                <a:gd name="T18" fmla="*/ 36 w 52"/>
                <a:gd name="T19" fmla="*/ 36 w 52"/>
                <a:gd name="T20" fmla="*/ 32 w 52"/>
                <a:gd name="T21" fmla="*/ 32 w 52"/>
                <a:gd name="T22" fmla="*/ 32 w 52"/>
                <a:gd name="T23" fmla="*/ 32 w 52"/>
                <a:gd name="T24" fmla="*/ 28 w 52"/>
                <a:gd name="T25" fmla="*/ 28 w 52"/>
                <a:gd name="T26" fmla="*/ 28 w 52"/>
                <a:gd name="T27" fmla="*/ 28 w 52"/>
                <a:gd name="T28" fmla="*/ 28 w 52"/>
                <a:gd name="T29" fmla="*/ 24 w 52"/>
                <a:gd name="T30" fmla="*/ 24 w 52"/>
                <a:gd name="T31" fmla="*/ 24 w 52"/>
                <a:gd name="T32" fmla="*/ 24 w 52"/>
                <a:gd name="T33" fmla="*/ 24 w 52"/>
                <a:gd name="T34" fmla="*/ 20 w 52"/>
                <a:gd name="T35" fmla="*/ 20 w 52"/>
                <a:gd name="T36" fmla="*/ 20 w 52"/>
                <a:gd name="T37" fmla="*/ 20 w 52"/>
                <a:gd name="T38" fmla="*/ 20 w 52"/>
                <a:gd name="T39" fmla="*/ 16 w 52"/>
                <a:gd name="T40" fmla="*/ 16 w 52"/>
                <a:gd name="T41" fmla="*/ 16 w 52"/>
                <a:gd name="T42" fmla="*/ 16 w 52"/>
                <a:gd name="T43" fmla="*/ 12 w 52"/>
                <a:gd name="T44" fmla="*/ 12 w 52"/>
                <a:gd name="T45" fmla="*/ 12 w 52"/>
                <a:gd name="T46" fmla="*/ 12 w 52"/>
                <a:gd name="T47" fmla="*/ 12 w 52"/>
                <a:gd name="T48" fmla="*/ 8 w 52"/>
                <a:gd name="T49" fmla="*/ 8 w 52"/>
                <a:gd name="T50" fmla="*/ 8 w 52"/>
                <a:gd name="T51" fmla="*/ 8 w 52"/>
                <a:gd name="T52" fmla="*/ 8 w 52"/>
                <a:gd name="T53" fmla="*/ 4 w 52"/>
                <a:gd name="T54" fmla="*/ 4 w 52"/>
                <a:gd name="T55" fmla="*/ 4 w 52"/>
                <a:gd name="T56" fmla="*/ 4 w 52"/>
                <a:gd name="T57" fmla="*/ 4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36"/>
            <p:cNvSpPr>
              <a:spLocks/>
            </p:cNvSpPr>
            <p:nvPr/>
          </p:nvSpPr>
          <p:spPr bwMode="auto">
            <a:xfrm>
              <a:off x="4652" y="1827"/>
              <a:ext cx="51" cy="0"/>
            </a:xfrm>
            <a:custGeom>
              <a:avLst/>
              <a:gdLst>
                <a:gd name="T0" fmla="*/ 51 w 51"/>
                <a:gd name="T1" fmla="*/ 51 w 51"/>
                <a:gd name="T2" fmla="*/ 47 w 51"/>
                <a:gd name="T3" fmla="*/ 47 w 51"/>
                <a:gd name="T4" fmla="*/ 47 w 51"/>
                <a:gd name="T5" fmla="*/ 47 w 51"/>
                <a:gd name="T6" fmla="*/ 47 w 51"/>
                <a:gd name="T7" fmla="*/ 43 w 51"/>
                <a:gd name="T8" fmla="*/ 43 w 51"/>
                <a:gd name="T9" fmla="*/ 43 w 51"/>
                <a:gd name="T10" fmla="*/ 43 w 51"/>
                <a:gd name="T11" fmla="*/ 43 w 51"/>
                <a:gd name="T12" fmla="*/ 40 w 51"/>
                <a:gd name="T13" fmla="*/ 40 w 51"/>
                <a:gd name="T14" fmla="*/ 40 w 51"/>
                <a:gd name="T15" fmla="*/ 40 w 51"/>
                <a:gd name="T16" fmla="*/ 36 w 51"/>
                <a:gd name="T17" fmla="*/ 36 w 51"/>
                <a:gd name="T18" fmla="*/ 36 w 51"/>
                <a:gd name="T19" fmla="*/ 36 w 51"/>
                <a:gd name="T20" fmla="*/ 36 w 51"/>
                <a:gd name="T21" fmla="*/ 32 w 51"/>
                <a:gd name="T22" fmla="*/ 32 w 51"/>
                <a:gd name="T23" fmla="*/ 32 w 51"/>
                <a:gd name="T24" fmla="*/ 32 w 51"/>
                <a:gd name="T25" fmla="*/ 32 w 51"/>
                <a:gd name="T26" fmla="*/ 28 w 51"/>
                <a:gd name="T27" fmla="*/ 28 w 51"/>
                <a:gd name="T28" fmla="*/ 28 w 51"/>
                <a:gd name="T29" fmla="*/ 28 w 51"/>
                <a:gd name="T30" fmla="*/ 28 w 51"/>
                <a:gd name="T31" fmla="*/ 24 w 51"/>
                <a:gd name="T32" fmla="*/ 24 w 51"/>
                <a:gd name="T33" fmla="*/ 24 w 51"/>
                <a:gd name="T34" fmla="*/ 24 w 51"/>
                <a:gd name="T35" fmla="*/ 20 w 51"/>
                <a:gd name="T36" fmla="*/ 20 w 51"/>
                <a:gd name="T37" fmla="*/ 20 w 51"/>
                <a:gd name="T38" fmla="*/ 20 w 51"/>
                <a:gd name="T39" fmla="*/ 20 w 51"/>
                <a:gd name="T40" fmla="*/ 16 w 51"/>
                <a:gd name="T41" fmla="*/ 16 w 51"/>
                <a:gd name="T42" fmla="*/ 16 w 51"/>
                <a:gd name="T43" fmla="*/ 16 w 51"/>
                <a:gd name="T44" fmla="*/ 16 w 51"/>
                <a:gd name="T45" fmla="*/ 12 w 51"/>
                <a:gd name="T46" fmla="*/ 12 w 51"/>
                <a:gd name="T47" fmla="*/ 12 w 51"/>
                <a:gd name="T48" fmla="*/ 12 w 51"/>
                <a:gd name="T49" fmla="*/ 12 w 51"/>
                <a:gd name="T50" fmla="*/ 8 w 51"/>
                <a:gd name="T51" fmla="*/ 8 w 51"/>
                <a:gd name="T52" fmla="*/ 8 w 51"/>
                <a:gd name="T53" fmla="*/ 8 w 51"/>
                <a:gd name="T54" fmla="*/ 4 w 51"/>
                <a:gd name="T55" fmla="*/ 4 w 51"/>
                <a:gd name="T56" fmla="*/ 4 w 51"/>
                <a:gd name="T57" fmla="*/ 4 w 51"/>
                <a:gd name="T58" fmla="*/ 4 w 51"/>
                <a:gd name="T59" fmla="*/ 0 w 5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1">
                  <a:moveTo>
                    <a:pt x="51" y="0"/>
                  </a:move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237"/>
            <p:cNvSpPr>
              <a:spLocks/>
            </p:cNvSpPr>
            <p:nvPr/>
          </p:nvSpPr>
          <p:spPr bwMode="auto">
            <a:xfrm>
              <a:off x="4604" y="1827"/>
              <a:ext cx="48" cy="0"/>
            </a:xfrm>
            <a:custGeom>
              <a:avLst/>
              <a:gdLst>
                <a:gd name="T0" fmla="*/ 48 w 48"/>
                <a:gd name="T1" fmla="*/ 48 w 48"/>
                <a:gd name="T2" fmla="*/ 48 w 48"/>
                <a:gd name="T3" fmla="*/ 48 w 48"/>
                <a:gd name="T4" fmla="*/ 44 w 48"/>
                <a:gd name="T5" fmla="*/ 44 w 48"/>
                <a:gd name="T6" fmla="*/ 44 w 48"/>
                <a:gd name="T7" fmla="*/ 44 w 48"/>
                <a:gd name="T8" fmla="*/ 40 w 48"/>
                <a:gd name="T9" fmla="*/ 40 w 48"/>
                <a:gd name="T10" fmla="*/ 40 w 48"/>
                <a:gd name="T11" fmla="*/ 40 w 48"/>
                <a:gd name="T12" fmla="*/ 40 w 48"/>
                <a:gd name="T13" fmla="*/ 36 w 48"/>
                <a:gd name="T14" fmla="*/ 36 w 48"/>
                <a:gd name="T15" fmla="*/ 36 w 48"/>
                <a:gd name="T16" fmla="*/ 36 w 48"/>
                <a:gd name="T17" fmla="*/ 36 w 48"/>
                <a:gd name="T18" fmla="*/ 32 w 48"/>
                <a:gd name="T19" fmla="*/ 32 w 48"/>
                <a:gd name="T20" fmla="*/ 32 w 48"/>
                <a:gd name="T21" fmla="*/ 32 w 48"/>
                <a:gd name="T22" fmla="*/ 32 w 48"/>
                <a:gd name="T23" fmla="*/ 28 w 48"/>
                <a:gd name="T24" fmla="*/ 28 w 48"/>
                <a:gd name="T25" fmla="*/ 28 w 48"/>
                <a:gd name="T26" fmla="*/ 28 w 48"/>
                <a:gd name="T27" fmla="*/ 24 w 48"/>
                <a:gd name="T28" fmla="*/ 24 w 48"/>
                <a:gd name="T29" fmla="*/ 24 w 48"/>
                <a:gd name="T30" fmla="*/ 24 w 48"/>
                <a:gd name="T31" fmla="*/ 24 w 48"/>
                <a:gd name="T32" fmla="*/ 20 w 48"/>
                <a:gd name="T33" fmla="*/ 20 w 48"/>
                <a:gd name="T34" fmla="*/ 20 w 48"/>
                <a:gd name="T35" fmla="*/ 20 w 48"/>
                <a:gd name="T36" fmla="*/ 20 w 48"/>
                <a:gd name="T37" fmla="*/ 16 w 48"/>
                <a:gd name="T38" fmla="*/ 16 w 48"/>
                <a:gd name="T39" fmla="*/ 16 w 48"/>
                <a:gd name="T40" fmla="*/ 16 w 48"/>
                <a:gd name="T41" fmla="*/ 12 w 48"/>
                <a:gd name="T42" fmla="*/ 12 w 48"/>
                <a:gd name="T43" fmla="*/ 12 w 48"/>
                <a:gd name="T44" fmla="*/ 12 w 48"/>
                <a:gd name="T45" fmla="*/ 12 w 48"/>
                <a:gd name="T46" fmla="*/ 8 w 48"/>
                <a:gd name="T47" fmla="*/ 8 w 48"/>
                <a:gd name="T48" fmla="*/ 8 w 48"/>
                <a:gd name="T49" fmla="*/ 8 w 48"/>
                <a:gd name="T50" fmla="*/ 8 w 48"/>
                <a:gd name="T51" fmla="*/ 4 w 48"/>
                <a:gd name="T52" fmla="*/ 4 w 48"/>
                <a:gd name="T53" fmla="*/ 4 w 48"/>
                <a:gd name="T54" fmla="*/ 4 w 48"/>
                <a:gd name="T55" fmla="*/ 4 w 48"/>
                <a:gd name="T56" fmla="*/ 0 w 48"/>
                <a:gd name="T57" fmla="*/ 0 w 48"/>
                <a:gd name="T58" fmla="*/ 0 w 48"/>
                <a:gd name="T59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238"/>
            <p:cNvSpPr>
              <a:spLocks/>
            </p:cNvSpPr>
            <p:nvPr/>
          </p:nvSpPr>
          <p:spPr bwMode="auto">
            <a:xfrm>
              <a:off x="4552" y="1827"/>
              <a:ext cx="52" cy="0"/>
            </a:xfrm>
            <a:custGeom>
              <a:avLst/>
              <a:gdLst>
                <a:gd name="T0" fmla="*/ 48 w 52"/>
                <a:gd name="T1" fmla="*/ 48 w 52"/>
                <a:gd name="T2" fmla="*/ 48 w 52"/>
                <a:gd name="T3" fmla="*/ 48 w 52"/>
                <a:gd name="T4" fmla="*/ 48 w 52"/>
                <a:gd name="T5" fmla="*/ 44 w 52"/>
                <a:gd name="T6" fmla="*/ 44 w 52"/>
                <a:gd name="T7" fmla="*/ 44 w 52"/>
                <a:gd name="T8" fmla="*/ 44 w 52"/>
                <a:gd name="T9" fmla="*/ 44 w 52"/>
                <a:gd name="T10" fmla="*/ 40 w 52"/>
                <a:gd name="T11" fmla="*/ 40 w 52"/>
                <a:gd name="T12" fmla="*/ 40 w 52"/>
                <a:gd name="T13" fmla="*/ 40 w 52"/>
                <a:gd name="T14" fmla="*/ 36 w 52"/>
                <a:gd name="T15" fmla="*/ 36 w 52"/>
                <a:gd name="T16" fmla="*/ 36 w 52"/>
                <a:gd name="T17" fmla="*/ 36 w 52"/>
                <a:gd name="T18" fmla="*/ 36 w 52"/>
                <a:gd name="T19" fmla="*/ 32 w 52"/>
                <a:gd name="T20" fmla="*/ 32 w 52"/>
                <a:gd name="T21" fmla="*/ 32 w 52"/>
                <a:gd name="T22" fmla="*/ 32 w 52"/>
                <a:gd name="T23" fmla="*/ 32 w 52"/>
                <a:gd name="T24" fmla="*/ 28 w 52"/>
                <a:gd name="T25" fmla="*/ 28 w 52"/>
                <a:gd name="T26" fmla="*/ 28 w 52"/>
                <a:gd name="T27" fmla="*/ 28 w 52"/>
                <a:gd name="T28" fmla="*/ 28 w 52"/>
                <a:gd name="T29" fmla="*/ 24 w 52"/>
                <a:gd name="T30" fmla="*/ 24 w 52"/>
                <a:gd name="T31" fmla="*/ 24 w 52"/>
                <a:gd name="T32" fmla="*/ 24 w 52"/>
                <a:gd name="T33" fmla="*/ 20 w 52"/>
                <a:gd name="T34" fmla="*/ 20 w 52"/>
                <a:gd name="T35" fmla="*/ 20 w 52"/>
                <a:gd name="T36" fmla="*/ 20 w 52"/>
                <a:gd name="T37" fmla="*/ 20 w 52"/>
                <a:gd name="T38" fmla="*/ 16 w 52"/>
                <a:gd name="T39" fmla="*/ 16 w 52"/>
                <a:gd name="T40" fmla="*/ 16 w 52"/>
                <a:gd name="T41" fmla="*/ 16 w 52"/>
                <a:gd name="T42" fmla="*/ 16 w 52"/>
                <a:gd name="T43" fmla="*/ 12 w 52"/>
                <a:gd name="T44" fmla="*/ 12 w 52"/>
                <a:gd name="T45" fmla="*/ 12 w 52"/>
                <a:gd name="T46" fmla="*/ 12 w 52"/>
                <a:gd name="T47" fmla="*/ 12 w 52"/>
                <a:gd name="T48" fmla="*/ 8 w 52"/>
                <a:gd name="T49" fmla="*/ 8 w 52"/>
                <a:gd name="T50" fmla="*/ 8 w 52"/>
                <a:gd name="T51" fmla="*/ 8 w 52"/>
                <a:gd name="T52" fmla="*/ 4 w 52"/>
                <a:gd name="T53" fmla="*/ 4 w 52"/>
                <a:gd name="T54" fmla="*/ 4 w 52"/>
                <a:gd name="T55" fmla="*/ 4 w 52"/>
                <a:gd name="T56" fmla="*/ 4 w 52"/>
                <a:gd name="T57" fmla="*/ 0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39"/>
            <p:cNvSpPr>
              <a:spLocks/>
            </p:cNvSpPr>
            <p:nvPr/>
          </p:nvSpPr>
          <p:spPr bwMode="auto">
            <a:xfrm>
              <a:off x="4500" y="1827"/>
              <a:ext cx="52" cy="0"/>
            </a:xfrm>
            <a:custGeom>
              <a:avLst/>
              <a:gdLst>
                <a:gd name="T0" fmla="*/ 52 w 52"/>
                <a:gd name="T1" fmla="*/ 52 w 52"/>
                <a:gd name="T2" fmla="*/ 48 w 52"/>
                <a:gd name="T3" fmla="*/ 48 w 52"/>
                <a:gd name="T4" fmla="*/ 48 w 52"/>
                <a:gd name="T5" fmla="*/ 48 w 52"/>
                <a:gd name="T6" fmla="*/ 44 w 52"/>
                <a:gd name="T7" fmla="*/ 44 w 52"/>
                <a:gd name="T8" fmla="*/ 44 w 52"/>
                <a:gd name="T9" fmla="*/ 44 w 52"/>
                <a:gd name="T10" fmla="*/ 44 w 52"/>
                <a:gd name="T11" fmla="*/ 40 w 52"/>
                <a:gd name="T12" fmla="*/ 40 w 52"/>
                <a:gd name="T13" fmla="*/ 40 w 52"/>
                <a:gd name="T14" fmla="*/ 40 w 52"/>
                <a:gd name="T15" fmla="*/ 40 w 52"/>
                <a:gd name="T16" fmla="*/ 36 w 52"/>
                <a:gd name="T17" fmla="*/ 36 w 52"/>
                <a:gd name="T18" fmla="*/ 36 w 52"/>
                <a:gd name="T19" fmla="*/ 36 w 52"/>
                <a:gd name="T20" fmla="*/ 36 w 52"/>
                <a:gd name="T21" fmla="*/ 32 w 52"/>
                <a:gd name="T22" fmla="*/ 32 w 52"/>
                <a:gd name="T23" fmla="*/ 32 w 52"/>
                <a:gd name="T24" fmla="*/ 32 w 52"/>
                <a:gd name="T25" fmla="*/ 28 w 52"/>
                <a:gd name="T26" fmla="*/ 28 w 52"/>
                <a:gd name="T27" fmla="*/ 28 w 52"/>
                <a:gd name="T28" fmla="*/ 28 w 52"/>
                <a:gd name="T29" fmla="*/ 28 w 52"/>
                <a:gd name="T30" fmla="*/ 24 w 52"/>
                <a:gd name="T31" fmla="*/ 24 w 52"/>
                <a:gd name="T32" fmla="*/ 24 w 52"/>
                <a:gd name="T33" fmla="*/ 24 w 52"/>
                <a:gd name="T34" fmla="*/ 24 w 52"/>
                <a:gd name="T35" fmla="*/ 20 w 52"/>
                <a:gd name="T36" fmla="*/ 20 w 52"/>
                <a:gd name="T37" fmla="*/ 20 w 52"/>
                <a:gd name="T38" fmla="*/ 20 w 52"/>
                <a:gd name="T39" fmla="*/ 20 w 52"/>
                <a:gd name="T40" fmla="*/ 16 w 52"/>
                <a:gd name="T41" fmla="*/ 16 w 52"/>
                <a:gd name="T42" fmla="*/ 16 w 52"/>
                <a:gd name="T43" fmla="*/ 16 w 52"/>
                <a:gd name="T44" fmla="*/ 12 w 52"/>
                <a:gd name="T45" fmla="*/ 12 w 52"/>
                <a:gd name="T46" fmla="*/ 12 w 52"/>
                <a:gd name="T47" fmla="*/ 12 w 52"/>
                <a:gd name="T48" fmla="*/ 12 w 52"/>
                <a:gd name="T49" fmla="*/ 8 w 52"/>
                <a:gd name="T50" fmla="*/ 8 w 52"/>
                <a:gd name="T51" fmla="*/ 8 w 52"/>
                <a:gd name="T52" fmla="*/ 8 w 52"/>
                <a:gd name="T53" fmla="*/ 8 w 52"/>
                <a:gd name="T54" fmla="*/ 4 w 52"/>
                <a:gd name="T55" fmla="*/ 4 w 52"/>
                <a:gd name="T56" fmla="*/ 4 w 52"/>
                <a:gd name="T57" fmla="*/ 4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240"/>
            <p:cNvSpPr>
              <a:spLocks/>
            </p:cNvSpPr>
            <p:nvPr/>
          </p:nvSpPr>
          <p:spPr bwMode="auto">
            <a:xfrm>
              <a:off x="4452" y="1827"/>
              <a:ext cx="48" cy="0"/>
            </a:xfrm>
            <a:custGeom>
              <a:avLst/>
              <a:gdLst>
                <a:gd name="T0" fmla="*/ 48 w 48"/>
                <a:gd name="T1" fmla="*/ 48 w 48"/>
                <a:gd name="T2" fmla="*/ 48 w 48"/>
                <a:gd name="T3" fmla="*/ 44 w 48"/>
                <a:gd name="T4" fmla="*/ 44 w 48"/>
                <a:gd name="T5" fmla="*/ 44 w 48"/>
                <a:gd name="T6" fmla="*/ 44 w 48"/>
                <a:gd name="T7" fmla="*/ 44 w 48"/>
                <a:gd name="T8" fmla="*/ 40 w 48"/>
                <a:gd name="T9" fmla="*/ 40 w 48"/>
                <a:gd name="T10" fmla="*/ 40 w 48"/>
                <a:gd name="T11" fmla="*/ 40 w 48"/>
                <a:gd name="T12" fmla="*/ 36 w 48"/>
                <a:gd name="T13" fmla="*/ 36 w 48"/>
                <a:gd name="T14" fmla="*/ 36 w 48"/>
                <a:gd name="T15" fmla="*/ 36 w 48"/>
                <a:gd name="T16" fmla="*/ 36 w 48"/>
                <a:gd name="T17" fmla="*/ 32 w 48"/>
                <a:gd name="T18" fmla="*/ 32 w 48"/>
                <a:gd name="T19" fmla="*/ 32 w 48"/>
                <a:gd name="T20" fmla="*/ 32 w 48"/>
                <a:gd name="T21" fmla="*/ 32 w 48"/>
                <a:gd name="T22" fmla="*/ 28 w 48"/>
                <a:gd name="T23" fmla="*/ 28 w 48"/>
                <a:gd name="T24" fmla="*/ 28 w 48"/>
                <a:gd name="T25" fmla="*/ 28 w 48"/>
                <a:gd name="T26" fmla="*/ 28 w 48"/>
                <a:gd name="T27" fmla="*/ 24 w 48"/>
                <a:gd name="T28" fmla="*/ 24 w 48"/>
                <a:gd name="T29" fmla="*/ 24 w 48"/>
                <a:gd name="T30" fmla="*/ 24 w 48"/>
                <a:gd name="T31" fmla="*/ 20 w 48"/>
                <a:gd name="T32" fmla="*/ 20 w 48"/>
                <a:gd name="T33" fmla="*/ 20 w 48"/>
                <a:gd name="T34" fmla="*/ 20 w 48"/>
                <a:gd name="T35" fmla="*/ 20 w 48"/>
                <a:gd name="T36" fmla="*/ 16 w 48"/>
                <a:gd name="T37" fmla="*/ 16 w 48"/>
                <a:gd name="T38" fmla="*/ 16 w 48"/>
                <a:gd name="T39" fmla="*/ 16 w 48"/>
                <a:gd name="T40" fmla="*/ 16 w 48"/>
                <a:gd name="T41" fmla="*/ 12 w 48"/>
                <a:gd name="T42" fmla="*/ 12 w 48"/>
                <a:gd name="T43" fmla="*/ 12 w 48"/>
                <a:gd name="T44" fmla="*/ 12 w 48"/>
                <a:gd name="T45" fmla="*/ 12 w 48"/>
                <a:gd name="T46" fmla="*/ 8 w 48"/>
                <a:gd name="T47" fmla="*/ 8 w 48"/>
                <a:gd name="T48" fmla="*/ 8 w 48"/>
                <a:gd name="T49" fmla="*/ 8 w 48"/>
                <a:gd name="T50" fmla="*/ 4 w 48"/>
                <a:gd name="T51" fmla="*/ 4 w 48"/>
                <a:gd name="T52" fmla="*/ 4 w 48"/>
                <a:gd name="T53" fmla="*/ 4 w 48"/>
                <a:gd name="T54" fmla="*/ 4 w 48"/>
                <a:gd name="T55" fmla="*/ 0 w 48"/>
                <a:gd name="T56" fmla="*/ 0 w 48"/>
                <a:gd name="T57" fmla="*/ 0 w 48"/>
                <a:gd name="T58" fmla="*/ 0 w 48"/>
                <a:gd name="T59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241"/>
            <p:cNvSpPr>
              <a:spLocks/>
            </p:cNvSpPr>
            <p:nvPr/>
          </p:nvSpPr>
          <p:spPr bwMode="auto">
            <a:xfrm>
              <a:off x="4436" y="1827"/>
              <a:ext cx="16" cy="0"/>
            </a:xfrm>
            <a:custGeom>
              <a:avLst/>
              <a:gdLst>
                <a:gd name="T0" fmla="*/ 12 w 16"/>
                <a:gd name="T1" fmla="*/ 12 w 16"/>
                <a:gd name="T2" fmla="*/ 12 w 16"/>
                <a:gd name="T3" fmla="*/ 12 w 16"/>
                <a:gd name="T4" fmla="*/ 12 w 16"/>
                <a:gd name="T5" fmla="*/ 12 w 16"/>
                <a:gd name="T6" fmla="*/ 12 w 16"/>
                <a:gd name="T7" fmla="*/ 12 w 16"/>
                <a:gd name="T8" fmla="*/ 12 w 16"/>
                <a:gd name="T9" fmla="*/ 12 w 16"/>
                <a:gd name="T10" fmla="*/ 12 w 16"/>
                <a:gd name="T11" fmla="*/ 12 w 16"/>
                <a:gd name="T12" fmla="*/ 12 w 16"/>
                <a:gd name="T13" fmla="*/ 8 w 16"/>
                <a:gd name="T14" fmla="*/ 8 w 16"/>
                <a:gd name="T15" fmla="*/ 8 w 16"/>
                <a:gd name="T16" fmla="*/ 8 w 16"/>
                <a:gd name="T17" fmla="*/ 8 w 16"/>
                <a:gd name="T18" fmla="*/ 8 w 16"/>
                <a:gd name="T19" fmla="*/ 8 w 16"/>
                <a:gd name="T20" fmla="*/ 8 w 16"/>
                <a:gd name="T21" fmla="*/ 8 w 16"/>
                <a:gd name="T22" fmla="*/ 8 w 16"/>
                <a:gd name="T23" fmla="*/ 8 w 16"/>
                <a:gd name="T24" fmla="*/ 8 w 16"/>
                <a:gd name="T25" fmla="*/ 8 w 16"/>
                <a:gd name="T26" fmla="*/ 8 w 16"/>
                <a:gd name="T27" fmla="*/ 4 w 16"/>
                <a:gd name="T28" fmla="*/ 4 w 16"/>
                <a:gd name="T29" fmla="*/ 4 w 16"/>
                <a:gd name="T30" fmla="*/ 4 w 16"/>
                <a:gd name="T31" fmla="*/ 4 w 16"/>
                <a:gd name="T32" fmla="*/ 4 w 16"/>
                <a:gd name="T33" fmla="*/ 4 w 16"/>
                <a:gd name="T34" fmla="*/ 4 w 16"/>
                <a:gd name="T35" fmla="*/ 4 w 16"/>
                <a:gd name="T36" fmla="*/ 4 w 16"/>
                <a:gd name="T37" fmla="*/ 4 w 16"/>
                <a:gd name="T38" fmla="*/ 4 w 16"/>
                <a:gd name="T39" fmla="*/ 4 w 16"/>
                <a:gd name="T40" fmla="*/ 0 w 16"/>
                <a:gd name="T41" fmla="*/ 0 w 16"/>
                <a:gd name="T42" fmla="*/ 0 w 16"/>
                <a:gd name="T43" fmla="*/ 0 w 16"/>
                <a:gd name="T44" fmla="*/ 0 w 16"/>
                <a:gd name="T45" fmla="*/ 0 w 16"/>
                <a:gd name="T46" fmla="*/ 0 w 16"/>
                <a:gd name="T47" fmla="*/ 0 w 16"/>
                <a:gd name="T48" fmla="*/ 0 w 16"/>
                <a:gd name="T49" fmla="*/ 0 w 16"/>
                <a:gd name="T50" fmla="*/ 0 w 16"/>
                <a:gd name="T51" fmla="*/ 0 w 16"/>
                <a:gd name="T52" fmla="*/ 0 w 16"/>
                <a:gd name="T53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42"/>
            <p:cNvSpPr>
              <a:spLocks/>
            </p:cNvSpPr>
            <p:nvPr/>
          </p:nvSpPr>
          <p:spPr bwMode="auto">
            <a:xfrm>
              <a:off x="4436" y="1149"/>
              <a:ext cx="1731" cy="411"/>
            </a:xfrm>
            <a:custGeom>
              <a:avLst/>
              <a:gdLst>
                <a:gd name="T0" fmla="*/ 52 w 1731"/>
                <a:gd name="T1" fmla="*/ 42 h 411"/>
                <a:gd name="T2" fmla="*/ 108 w 1731"/>
                <a:gd name="T3" fmla="*/ 55 h 411"/>
                <a:gd name="T4" fmla="*/ 160 w 1731"/>
                <a:gd name="T5" fmla="*/ 68 h 411"/>
                <a:gd name="T6" fmla="*/ 216 w 1731"/>
                <a:gd name="T7" fmla="*/ 76 h 411"/>
                <a:gd name="T8" fmla="*/ 267 w 1731"/>
                <a:gd name="T9" fmla="*/ 89 h 411"/>
                <a:gd name="T10" fmla="*/ 323 w 1731"/>
                <a:gd name="T11" fmla="*/ 97 h 411"/>
                <a:gd name="T12" fmla="*/ 379 w 1731"/>
                <a:gd name="T13" fmla="*/ 106 h 411"/>
                <a:gd name="T14" fmla="*/ 431 w 1731"/>
                <a:gd name="T15" fmla="*/ 114 h 411"/>
                <a:gd name="T16" fmla="*/ 487 w 1731"/>
                <a:gd name="T17" fmla="*/ 127 h 411"/>
                <a:gd name="T18" fmla="*/ 539 w 1731"/>
                <a:gd name="T19" fmla="*/ 136 h 411"/>
                <a:gd name="T20" fmla="*/ 595 w 1731"/>
                <a:gd name="T21" fmla="*/ 144 h 411"/>
                <a:gd name="T22" fmla="*/ 646 w 1731"/>
                <a:gd name="T23" fmla="*/ 153 h 411"/>
                <a:gd name="T24" fmla="*/ 702 w 1731"/>
                <a:gd name="T25" fmla="*/ 161 h 411"/>
                <a:gd name="T26" fmla="*/ 758 w 1731"/>
                <a:gd name="T27" fmla="*/ 169 h 411"/>
                <a:gd name="T28" fmla="*/ 810 w 1731"/>
                <a:gd name="T29" fmla="*/ 178 h 411"/>
                <a:gd name="T30" fmla="*/ 866 w 1731"/>
                <a:gd name="T31" fmla="*/ 191 h 411"/>
                <a:gd name="T32" fmla="*/ 918 w 1731"/>
                <a:gd name="T33" fmla="*/ 199 h 411"/>
                <a:gd name="T34" fmla="*/ 974 w 1731"/>
                <a:gd name="T35" fmla="*/ 212 h 411"/>
                <a:gd name="T36" fmla="*/ 1025 w 1731"/>
                <a:gd name="T37" fmla="*/ 220 h 411"/>
                <a:gd name="T38" fmla="*/ 1081 w 1731"/>
                <a:gd name="T39" fmla="*/ 229 h 411"/>
                <a:gd name="T40" fmla="*/ 1137 w 1731"/>
                <a:gd name="T41" fmla="*/ 237 h 411"/>
                <a:gd name="T42" fmla="*/ 1189 w 1731"/>
                <a:gd name="T43" fmla="*/ 250 h 411"/>
                <a:gd name="T44" fmla="*/ 1245 w 1731"/>
                <a:gd name="T45" fmla="*/ 258 h 411"/>
                <a:gd name="T46" fmla="*/ 1297 w 1731"/>
                <a:gd name="T47" fmla="*/ 267 h 411"/>
                <a:gd name="T48" fmla="*/ 1353 w 1731"/>
                <a:gd name="T49" fmla="*/ 275 h 411"/>
                <a:gd name="T50" fmla="*/ 1404 w 1731"/>
                <a:gd name="T51" fmla="*/ 284 h 411"/>
                <a:gd name="T52" fmla="*/ 1460 w 1731"/>
                <a:gd name="T53" fmla="*/ 297 h 411"/>
                <a:gd name="T54" fmla="*/ 1516 w 1731"/>
                <a:gd name="T55" fmla="*/ 305 h 411"/>
                <a:gd name="T56" fmla="*/ 1568 w 1731"/>
                <a:gd name="T57" fmla="*/ 313 h 411"/>
                <a:gd name="T58" fmla="*/ 1624 w 1731"/>
                <a:gd name="T59" fmla="*/ 326 h 411"/>
                <a:gd name="T60" fmla="*/ 1676 w 1731"/>
                <a:gd name="T61" fmla="*/ 347 h 411"/>
                <a:gd name="T62" fmla="*/ 1727 w 1731"/>
                <a:gd name="T63" fmla="*/ 398 h 411"/>
                <a:gd name="T64" fmla="*/ 1676 w 1731"/>
                <a:gd name="T65" fmla="*/ 347 h 411"/>
                <a:gd name="T66" fmla="*/ 1620 w 1731"/>
                <a:gd name="T67" fmla="*/ 326 h 411"/>
                <a:gd name="T68" fmla="*/ 1564 w 1731"/>
                <a:gd name="T69" fmla="*/ 313 h 411"/>
                <a:gd name="T70" fmla="*/ 1512 w 1731"/>
                <a:gd name="T71" fmla="*/ 305 h 411"/>
                <a:gd name="T72" fmla="*/ 1456 w 1731"/>
                <a:gd name="T73" fmla="*/ 297 h 411"/>
                <a:gd name="T74" fmla="*/ 1404 w 1731"/>
                <a:gd name="T75" fmla="*/ 284 h 411"/>
                <a:gd name="T76" fmla="*/ 1349 w 1731"/>
                <a:gd name="T77" fmla="*/ 275 h 411"/>
                <a:gd name="T78" fmla="*/ 1297 w 1731"/>
                <a:gd name="T79" fmla="*/ 267 h 411"/>
                <a:gd name="T80" fmla="*/ 1241 w 1731"/>
                <a:gd name="T81" fmla="*/ 258 h 411"/>
                <a:gd name="T82" fmla="*/ 1185 w 1731"/>
                <a:gd name="T83" fmla="*/ 250 h 411"/>
                <a:gd name="T84" fmla="*/ 1133 w 1731"/>
                <a:gd name="T85" fmla="*/ 237 h 411"/>
                <a:gd name="T86" fmla="*/ 1077 w 1731"/>
                <a:gd name="T87" fmla="*/ 229 h 411"/>
                <a:gd name="T88" fmla="*/ 1025 w 1731"/>
                <a:gd name="T89" fmla="*/ 220 h 411"/>
                <a:gd name="T90" fmla="*/ 970 w 1731"/>
                <a:gd name="T91" fmla="*/ 212 h 411"/>
                <a:gd name="T92" fmla="*/ 914 w 1731"/>
                <a:gd name="T93" fmla="*/ 199 h 411"/>
                <a:gd name="T94" fmla="*/ 862 w 1731"/>
                <a:gd name="T95" fmla="*/ 191 h 411"/>
                <a:gd name="T96" fmla="*/ 806 w 1731"/>
                <a:gd name="T97" fmla="*/ 178 h 411"/>
                <a:gd name="T98" fmla="*/ 754 w 1731"/>
                <a:gd name="T99" fmla="*/ 169 h 411"/>
                <a:gd name="T100" fmla="*/ 698 w 1731"/>
                <a:gd name="T101" fmla="*/ 161 h 411"/>
                <a:gd name="T102" fmla="*/ 646 w 1731"/>
                <a:gd name="T103" fmla="*/ 153 h 411"/>
                <a:gd name="T104" fmla="*/ 591 w 1731"/>
                <a:gd name="T105" fmla="*/ 144 h 411"/>
                <a:gd name="T106" fmla="*/ 535 w 1731"/>
                <a:gd name="T107" fmla="*/ 136 h 411"/>
                <a:gd name="T108" fmla="*/ 483 w 1731"/>
                <a:gd name="T109" fmla="*/ 127 h 411"/>
                <a:gd name="T110" fmla="*/ 427 w 1731"/>
                <a:gd name="T111" fmla="*/ 114 h 411"/>
                <a:gd name="T112" fmla="*/ 375 w 1731"/>
                <a:gd name="T113" fmla="*/ 106 h 411"/>
                <a:gd name="T114" fmla="*/ 319 w 1731"/>
                <a:gd name="T115" fmla="*/ 97 h 411"/>
                <a:gd name="T116" fmla="*/ 267 w 1731"/>
                <a:gd name="T117" fmla="*/ 89 h 411"/>
                <a:gd name="T118" fmla="*/ 212 w 1731"/>
                <a:gd name="T119" fmla="*/ 76 h 411"/>
                <a:gd name="T120" fmla="*/ 156 w 1731"/>
                <a:gd name="T121" fmla="*/ 68 h 411"/>
                <a:gd name="T122" fmla="*/ 104 w 1731"/>
                <a:gd name="T123" fmla="*/ 55 h 411"/>
                <a:gd name="T124" fmla="*/ 48 w 1731"/>
                <a:gd name="T125" fmla="*/ 42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31" h="41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4" y="51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4" y="55"/>
                  </a:lnTo>
                  <a:lnTo>
                    <a:pt x="124" y="55"/>
                  </a:lnTo>
                  <a:lnTo>
                    <a:pt x="124" y="55"/>
                  </a:lnTo>
                  <a:lnTo>
                    <a:pt x="124" y="55"/>
                  </a:lnTo>
                  <a:lnTo>
                    <a:pt x="124" y="55"/>
                  </a:lnTo>
                  <a:lnTo>
                    <a:pt x="124" y="55"/>
                  </a:lnTo>
                  <a:lnTo>
                    <a:pt x="124" y="55"/>
                  </a:lnTo>
                  <a:lnTo>
                    <a:pt x="124" y="55"/>
                  </a:lnTo>
                  <a:lnTo>
                    <a:pt x="124" y="55"/>
                  </a:lnTo>
                  <a:lnTo>
                    <a:pt x="124" y="55"/>
                  </a:lnTo>
                  <a:lnTo>
                    <a:pt x="124" y="55"/>
                  </a:lnTo>
                  <a:lnTo>
                    <a:pt x="124" y="55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68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200" y="72"/>
                  </a:lnTo>
                  <a:lnTo>
                    <a:pt x="200" y="72"/>
                  </a:lnTo>
                  <a:lnTo>
                    <a:pt x="200" y="72"/>
                  </a:lnTo>
                  <a:lnTo>
                    <a:pt x="200" y="72"/>
                  </a:lnTo>
                  <a:lnTo>
                    <a:pt x="200" y="72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81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83" y="89"/>
                  </a:lnTo>
                  <a:lnTo>
                    <a:pt x="283" y="89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3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2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83" y="106"/>
                  </a:lnTo>
                  <a:lnTo>
                    <a:pt x="383" y="106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0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7" y="123"/>
                  </a:lnTo>
                  <a:lnTo>
                    <a:pt x="487" y="123"/>
                  </a:lnTo>
                  <a:lnTo>
                    <a:pt x="487" y="123"/>
                  </a:lnTo>
                  <a:lnTo>
                    <a:pt x="487" y="123"/>
                  </a:lnTo>
                  <a:lnTo>
                    <a:pt x="487" y="123"/>
                  </a:lnTo>
                  <a:lnTo>
                    <a:pt x="487" y="123"/>
                  </a:lnTo>
                  <a:lnTo>
                    <a:pt x="487" y="123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27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9" y="131"/>
                  </a:lnTo>
                  <a:lnTo>
                    <a:pt x="539" y="131"/>
                  </a:lnTo>
                  <a:lnTo>
                    <a:pt x="539" y="131"/>
                  </a:lnTo>
                  <a:lnTo>
                    <a:pt x="539" y="131"/>
                  </a:lnTo>
                  <a:lnTo>
                    <a:pt x="539" y="131"/>
                  </a:lnTo>
                  <a:lnTo>
                    <a:pt x="539" y="131"/>
                  </a:lnTo>
                  <a:lnTo>
                    <a:pt x="539" y="131"/>
                  </a:lnTo>
                  <a:lnTo>
                    <a:pt x="539" y="131"/>
                  </a:lnTo>
                  <a:lnTo>
                    <a:pt x="539" y="131"/>
                  </a:lnTo>
                  <a:lnTo>
                    <a:pt x="539" y="131"/>
                  </a:lnTo>
                  <a:lnTo>
                    <a:pt x="539" y="131"/>
                  </a:lnTo>
                  <a:lnTo>
                    <a:pt x="539" y="131"/>
                  </a:lnTo>
                  <a:lnTo>
                    <a:pt x="539" y="131"/>
                  </a:lnTo>
                  <a:lnTo>
                    <a:pt x="539" y="131"/>
                  </a:lnTo>
                  <a:lnTo>
                    <a:pt x="539" y="131"/>
                  </a:lnTo>
                  <a:lnTo>
                    <a:pt x="539" y="131"/>
                  </a:lnTo>
                  <a:lnTo>
                    <a:pt x="539" y="131"/>
                  </a:lnTo>
                  <a:lnTo>
                    <a:pt x="539" y="131"/>
                  </a:lnTo>
                  <a:lnTo>
                    <a:pt x="539" y="131"/>
                  </a:lnTo>
                  <a:lnTo>
                    <a:pt x="539" y="131"/>
                  </a:lnTo>
                  <a:lnTo>
                    <a:pt x="539" y="131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7" y="136"/>
                  </a:lnTo>
                  <a:lnTo>
                    <a:pt x="567" y="136"/>
                  </a:lnTo>
                  <a:lnTo>
                    <a:pt x="567" y="136"/>
                  </a:lnTo>
                  <a:lnTo>
                    <a:pt x="567" y="136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0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4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48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4" y="153"/>
                  </a:lnTo>
                  <a:lnTo>
                    <a:pt x="674" y="153"/>
                  </a:lnTo>
                  <a:lnTo>
                    <a:pt x="674" y="153"/>
                  </a:lnTo>
                  <a:lnTo>
                    <a:pt x="674" y="153"/>
                  </a:lnTo>
                  <a:lnTo>
                    <a:pt x="674" y="153"/>
                  </a:lnTo>
                  <a:lnTo>
                    <a:pt x="674" y="153"/>
                  </a:lnTo>
                  <a:lnTo>
                    <a:pt x="674" y="153"/>
                  </a:lnTo>
                  <a:lnTo>
                    <a:pt x="674" y="153"/>
                  </a:lnTo>
                  <a:lnTo>
                    <a:pt x="674" y="153"/>
                  </a:lnTo>
                  <a:lnTo>
                    <a:pt x="674" y="153"/>
                  </a:lnTo>
                  <a:lnTo>
                    <a:pt x="674" y="153"/>
                  </a:lnTo>
                  <a:lnTo>
                    <a:pt x="674" y="153"/>
                  </a:lnTo>
                  <a:lnTo>
                    <a:pt x="674" y="153"/>
                  </a:lnTo>
                  <a:lnTo>
                    <a:pt x="674" y="153"/>
                  </a:lnTo>
                  <a:lnTo>
                    <a:pt x="674" y="153"/>
                  </a:lnTo>
                  <a:lnTo>
                    <a:pt x="674" y="153"/>
                  </a:lnTo>
                  <a:lnTo>
                    <a:pt x="674" y="153"/>
                  </a:lnTo>
                  <a:lnTo>
                    <a:pt x="674" y="153"/>
                  </a:lnTo>
                  <a:lnTo>
                    <a:pt x="674" y="153"/>
                  </a:lnTo>
                  <a:lnTo>
                    <a:pt x="674" y="153"/>
                  </a:lnTo>
                  <a:lnTo>
                    <a:pt x="674" y="153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57"/>
                  </a:lnTo>
                  <a:lnTo>
                    <a:pt x="698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6" y="161"/>
                  </a:lnTo>
                  <a:lnTo>
                    <a:pt x="726" y="161"/>
                  </a:lnTo>
                  <a:lnTo>
                    <a:pt x="726" y="161"/>
                  </a:lnTo>
                  <a:lnTo>
                    <a:pt x="726" y="161"/>
                  </a:lnTo>
                  <a:lnTo>
                    <a:pt x="726" y="161"/>
                  </a:lnTo>
                  <a:lnTo>
                    <a:pt x="726" y="161"/>
                  </a:lnTo>
                  <a:lnTo>
                    <a:pt x="726" y="161"/>
                  </a:lnTo>
                  <a:lnTo>
                    <a:pt x="726" y="161"/>
                  </a:lnTo>
                  <a:lnTo>
                    <a:pt x="726" y="161"/>
                  </a:lnTo>
                  <a:lnTo>
                    <a:pt x="726" y="161"/>
                  </a:lnTo>
                  <a:lnTo>
                    <a:pt x="726" y="161"/>
                  </a:lnTo>
                  <a:lnTo>
                    <a:pt x="726" y="161"/>
                  </a:lnTo>
                  <a:lnTo>
                    <a:pt x="726" y="161"/>
                  </a:lnTo>
                  <a:lnTo>
                    <a:pt x="726" y="161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5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69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4" y="174"/>
                  </a:lnTo>
                  <a:lnTo>
                    <a:pt x="794" y="174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78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8" y="182"/>
                  </a:lnTo>
                  <a:lnTo>
                    <a:pt x="838" y="182"/>
                  </a:lnTo>
                  <a:lnTo>
                    <a:pt x="838" y="182"/>
                  </a:lnTo>
                  <a:lnTo>
                    <a:pt x="838" y="182"/>
                  </a:lnTo>
                  <a:lnTo>
                    <a:pt x="838" y="182"/>
                  </a:lnTo>
                  <a:lnTo>
                    <a:pt x="838" y="182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86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6" y="199"/>
                  </a:lnTo>
                  <a:lnTo>
                    <a:pt x="926" y="199"/>
                  </a:lnTo>
                  <a:lnTo>
                    <a:pt x="926" y="199"/>
                  </a:lnTo>
                  <a:lnTo>
                    <a:pt x="926" y="199"/>
                  </a:lnTo>
                  <a:lnTo>
                    <a:pt x="926" y="199"/>
                  </a:lnTo>
                  <a:lnTo>
                    <a:pt x="926" y="199"/>
                  </a:lnTo>
                  <a:lnTo>
                    <a:pt x="926" y="199"/>
                  </a:lnTo>
                  <a:lnTo>
                    <a:pt x="926" y="199"/>
                  </a:lnTo>
                  <a:lnTo>
                    <a:pt x="926" y="199"/>
                  </a:lnTo>
                  <a:lnTo>
                    <a:pt x="926" y="199"/>
                  </a:lnTo>
                  <a:lnTo>
                    <a:pt x="926" y="199"/>
                  </a:lnTo>
                  <a:lnTo>
                    <a:pt x="926" y="199"/>
                  </a:lnTo>
                  <a:lnTo>
                    <a:pt x="926" y="199"/>
                  </a:lnTo>
                  <a:lnTo>
                    <a:pt x="926" y="199"/>
                  </a:lnTo>
                  <a:lnTo>
                    <a:pt x="926" y="199"/>
                  </a:lnTo>
                  <a:lnTo>
                    <a:pt x="926" y="199"/>
                  </a:lnTo>
                  <a:lnTo>
                    <a:pt x="926" y="199"/>
                  </a:lnTo>
                  <a:lnTo>
                    <a:pt x="926" y="199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50" y="203"/>
                  </a:lnTo>
                  <a:lnTo>
                    <a:pt x="950" y="203"/>
                  </a:lnTo>
                  <a:lnTo>
                    <a:pt x="950" y="203"/>
                  </a:lnTo>
                  <a:lnTo>
                    <a:pt x="950" y="203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08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7" y="212"/>
                  </a:lnTo>
                  <a:lnTo>
                    <a:pt x="997" y="212"/>
                  </a:lnTo>
                  <a:lnTo>
                    <a:pt x="997" y="212"/>
                  </a:lnTo>
                  <a:lnTo>
                    <a:pt x="997" y="212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16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0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5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29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3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61" y="241"/>
                  </a:lnTo>
                  <a:lnTo>
                    <a:pt x="1161" y="241"/>
                  </a:lnTo>
                  <a:lnTo>
                    <a:pt x="1161" y="241"/>
                  </a:lnTo>
                  <a:lnTo>
                    <a:pt x="1161" y="241"/>
                  </a:lnTo>
                  <a:lnTo>
                    <a:pt x="1161" y="241"/>
                  </a:lnTo>
                  <a:lnTo>
                    <a:pt x="1161" y="241"/>
                  </a:lnTo>
                  <a:lnTo>
                    <a:pt x="1161" y="241"/>
                  </a:lnTo>
                  <a:lnTo>
                    <a:pt x="1161" y="241"/>
                  </a:lnTo>
                  <a:lnTo>
                    <a:pt x="1161" y="241"/>
                  </a:lnTo>
                  <a:lnTo>
                    <a:pt x="1161" y="241"/>
                  </a:lnTo>
                  <a:lnTo>
                    <a:pt x="1161" y="241"/>
                  </a:lnTo>
                  <a:lnTo>
                    <a:pt x="1161" y="241"/>
                  </a:lnTo>
                  <a:lnTo>
                    <a:pt x="1161" y="241"/>
                  </a:lnTo>
                  <a:lnTo>
                    <a:pt x="1161" y="241"/>
                  </a:lnTo>
                  <a:lnTo>
                    <a:pt x="1161" y="241"/>
                  </a:lnTo>
                  <a:lnTo>
                    <a:pt x="1161" y="241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46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0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4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5" y="258"/>
                  </a:lnTo>
                  <a:lnTo>
                    <a:pt x="1265" y="258"/>
                  </a:lnTo>
                  <a:lnTo>
                    <a:pt x="1265" y="258"/>
                  </a:lnTo>
                  <a:lnTo>
                    <a:pt x="1265" y="258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3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67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7" y="271"/>
                  </a:lnTo>
                  <a:lnTo>
                    <a:pt x="1337" y="271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0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4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88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6" y="292"/>
                  </a:lnTo>
                  <a:lnTo>
                    <a:pt x="1456" y="292"/>
                  </a:lnTo>
                  <a:lnTo>
                    <a:pt x="1456" y="292"/>
                  </a:lnTo>
                  <a:lnTo>
                    <a:pt x="1456" y="292"/>
                  </a:lnTo>
                  <a:lnTo>
                    <a:pt x="1456" y="292"/>
                  </a:lnTo>
                  <a:lnTo>
                    <a:pt x="1456" y="292"/>
                  </a:lnTo>
                  <a:lnTo>
                    <a:pt x="1456" y="292"/>
                  </a:lnTo>
                  <a:lnTo>
                    <a:pt x="1456" y="292"/>
                  </a:lnTo>
                  <a:lnTo>
                    <a:pt x="1456" y="292"/>
                  </a:lnTo>
                  <a:lnTo>
                    <a:pt x="1456" y="292"/>
                  </a:lnTo>
                  <a:lnTo>
                    <a:pt x="1456" y="292"/>
                  </a:lnTo>
                  <a:lnTo>
                    <a:pt x="1456" y="292"/>
                  </a:lnTo>
                  <a:lnTo>
                    <a:pt x="1456" y="292"/>
                  </a:lnTo>
                  <a:lnTo>
                    <a:pt x="1456" y="292"/>
                  </a:lnTo>
                  <a:lnTo>
                    <a:pt x="1456" y="292"/>
                  </a:lnTo>
                  <a:lnTo>
                    <a:pt x="1456" y="292"/>
                  </a:lnTo>
                  <a:lnTo>
                    <a:pt x="1456" y="292"/>
                  </a:lnTo>
                  <a:lnTo>
                    <a:pt x="1456" y="292"/>
                  </a:lnTo>
                  <a:lnTo>
                    <a:pt x="1456" y="292"/>
                  </a:lnTo>
                  <a:lnTo>
                    <a:pt x="1456" y="292"/>
                  </a:lnTo>
                  <a:lnTo>
                    <a:pt x="1456" y="292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297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1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3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600" y="318"/>
                  </a:lnTo>
                  <a:lnTo>
                    <a:pt x="1600" y="318"/>
                  </a:lnTo>
                  <a:lnTo>
                    <a:pt x="1600" y="318"/>
                  </a:lnTo>
                  <a:lnTo>
                    <a:pt x="1600" y="318"/>
                  </a:lnTo>
                  <a:lnTo>
                    <a:pt x="1600" y="318"/>
                  </a:lnTo>
                  <a:lnTo>
                    <a:pt x="1600" y="318"/>
                  </a:lnTo>
                  <a:lnTo>
                    <a:pt x="1600" y="318"/>
                  </a:lnTo>
                  <a:lnTo>
                    <a:pt x="1600" y="318"/>
                  </a:lnTo>
                  <a:lnTo>
                    <a:pt x="1600" y="318"/>
                  </a:lnTo>
                  <a:lnTo>
                    <a:pt x="1600" y="318"/>
                  </a:lnTo>
                  <a:lnTo>
                    <a:pt x="1600" y="318"/>
                  </a:lnTo>
                  <a:lnTo>
                    <a:pt x="1600" y="318"/>
                  </a:lnTo>
                  <a:lnTo>
                    <a:pt x="1600" y="318"/>
                  </a:lnTo>
                  <a:lnTo>
                    <a:pt x="1600" y="318"/>
                  </a:lnTo>
                  <a:lnTo>
                    <a:pt x="1600" y="318"/>
                  </a:lnTo>
                  <a:lnTo>
                    <a:pt x="1600" y="318"/>
                  </a:lnTo>
                  <a:lnTo>
                    <a:pt x="1600" y="318"/>
                  </a:lnTo>
                  <a:lnTo>
                    <a:pt x="1600" y="318"/>
                  </a:lnTo>
                  <a:lnTo>
                    <a:pt x="1600" y="318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2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8" y="364"/>
                  </a:lnTo>
                  <a:lnTo>
                    <a:pt x="1708" y="364"/>
                  </a:lnTo>
                  <a:lnTo>
                    <a:pt x="1708" y="364"/>
                  </a:lnTo>
                  <a:lnTo>
                    <a:pt x="1708" y="364"/>
                  </a:lnTo>
                  <a:lnTo>
                    <a:pt x="1708" y="364"/>
                  </a:lnTo>
                  <a:lnTo>
                    <a:pt x="1708" y="364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90"/>
                  </a:lnTo>
                  <a:lnTo>
                    <a:pt x="1723" y="390"/>
                  </a:lnTo>
                  <a:lnTo>
                    <a:pt x="1723" y="390"/>
                  </a:lnTo>
                  <a:lnTo>
                    <a:pt x="1723" y="390"/>
                  </a:lnTo>
                  <a:lnTo>
                    <a:pt x="1723" y="390"/>
                  </a:lnTo>
                  <a:lnTo>
                    <a:pt x="1723" y="390"/>
                  </a:lnTo>
                  <a:lnTo>
                    <a:pt x="1723" y="390"/>
                  </a:lnTo>
                  <a:lnTo>
                    <a:pt x="1723" y="390"/>
                  </a:lnTo>
                  <a:lnTo>
                    <a:pt x="1723" y="390"/>
                  </a:lnTo>
                  <a:lnTo>
                    <a:pt x="1723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7"/>
                  </a:lnTo>
                  <a:lnTo>
                    <a:pt x="1727" y="407"/>
                  </a:lnTo>
                  <a:lnTo>
                    <a:pt x="1727" y="407"/>
                  </a:lnTo>
                  <a:lnTo>
                    <a:pt x="1727" y="407"/>
                  </a:lnTo>
                  <a:lnTo>
                    <a:pt x="1727" y="407"/>
                  </a:lnTo>
                  <a:lnTo>
                    <a:pt x="1727" y="407"/>
                  </a:lnTo>
                  <a:lnTo>
                    <a:pt x="1727" y="407"/>
                  </a:lnTo>
                  <a:lnTo>
                    <a:pt x="1727" y="407"/>
                  </a:lnTo>
                  <a:lnTo>
                    <a:pt x="1727" y="407"/>
                  </a:lnTo>
                  <a:lnTo>
                    <a:pt x="1731" y="411"/>
                  </a:lnTo>
                  <a:lnTo>
                    <a:pt x="1731" y="411"/>
                  </a:lnTo>
                  <a:lnTo>
                    <a:pt x="1727" y="407"/>
                  </a:lnTo>
                  <a:lnTo>
                    <a:pt x="1727" y="407"/>
                  </a:lnTo>
                  <a:lnTo>
                    <a:pt x="1727" y="407"/>
                  </a:lnTo>
                  <a:lnTo>
                    <a:pt x="1727" y="407"/>
                  </a:lnTo>
                  <a:lnTo>
                    <a:pt x="1727" y="407"/>
                  </a:lnTo>
                  <a:lnTo>
                    <a:pt x="1727" y="407"/>
                  </a:lnTo>
                  <a:lnTo>
                    <a:pt x="1727" y="407"/>
                  </a:lnTo>
                  <a:lnTo>
                    <a:pt x="1727" y="407"/>
                  </a:lnTo>
                  <a:lnTo>
                    <a:pt x="1727" y="407"/>
                  </a:lnTo>
                  <a:lnTo>
                    <a:pt x="1727" y="407"/>
                  </a:lnTo>
                  <a:lnTo>
                    <a:pt x="1727" y="407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402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8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4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7" y="390"/>
                  </a:lnTo>
                  <a:lnTo>
                    <a:pt x="1723" y="390"/>
                  </a:lnTo>
                  <a:lnTo>
                    <a:pt x="1723" y="390"/>
                  </a:lnTo>
                  <a:lnTo>
                    <a:pt x="1723" y="390"/>
                  </a:lnTo>
                  <a:lnTo>
                    <a:pt x="1723" y="390"/>
                  </a:lnTo>
                  <a:lnTo>
                    <a:pt x="1723" y="390"/>
                  </a:lnTo>
                  <a:lnTo>
                    <a:pt x="1723" y="390"/>
                  </a:lnTo>
                  <a:lnTo>
                    <a:pt x="1723" y="390"/>
                  </a:lnTo>
                  <a:lnTo>
                    <a:pt x="1723" y="390"/>
                  </a:lnTo>
                  <a:lnTo>
                    <a:pt x="1723" y="390"/>
                  </a:lnTo>
                  <a:lnTo>
                    <a:pt x="1723" y="390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5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3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81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20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7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6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73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12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9"/>
                  </a:lnTo>
                  <a:lnTo>
                    <a:pt x="1708" y="364"/>
                  </a:lnTo>
                  <a:lnTo>
                    <a:pt x="1708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4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4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700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60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6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92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6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8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4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52"/>
                  </a:lnTo>
                  <a:lnTo>
                    <a:pt x="1680" y="347"/>
                  </a:lnTo>
                  <a:lnTo>
                    <a:pt x="1680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6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72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7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8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4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43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60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6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9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52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8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4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5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40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6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32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30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8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4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20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6" y="326"/>
                  </a:lnTo>
                  <a:lnTo>
                    <a:pt x="1612" y="326"/>
                  </a:lnTo>
                  <a:lnTo>
                    <a:pt x="1612" y="326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12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8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4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600" y="322"/>
                  </a:lnTo>
                  <a:lnTo>
                    <a:pt x="1596" y="322"/>
                  </a:lnTo>
                  <a:lnTo>
                    <a:pt x="1596" y="322"/>
                  </a:lnTo>
                  <a:lnTo>
                    <a:pt x="1596" y="322"/>
                  </a:lnTo>
                  <a:lnTo>
                    <a:pt x="1596" y="322"/>
                  </a:lnTo>
                  <a:lnTo>
                    <a:pt x="1596" y="322"/>
                  </a:lnTo>
                  <a:lnTo>
                    <a:pt x="1596" y="322"/>
                  </a:lnTo>
                  <a:lnTo>
                    <a:pt x="1596" y="322"/>
                  </a:lnTo>
                  <a:lnTo>
                    <a:pt x="1596" y="322"/>
                  </a:lnTo>
                  <a:lnTo>
                    <a:pt x="1596" y="322"/>
                  </a:lnTo>
                  <a:lnTo>
                    <a:pt x="1596" y="322"/>
                  </a:lnTo>
                  <a:lnTo>
                    <a:pt x="1596" y="322"/>
                  </a:lnTo>
                  <a:lnTo>
                    <a:pt x="1596" y="322"/>
                  </a:lnTo>
                  <a:lnTo>
                    <a:pt x="1596" y="322"/>
                  </a:lnTo>
                  <a:lnTo>
                    <a:pt x="1596" y="322"/>
                  </a:lnTo>
                  <a:lnTo>
                    <a:pt x="1596" y="322"/>
                  </a:lnTo>
                  <a:lnTo>
                    <a:pt x="1596" y="322"/>
                  </a:lnTo>
                  <a:lnTo>
                    <a:pt x="1596" y="322"/>
                  </a:lnTo>
                  <a:lnTo>
                    <a:pt x="1596" y="322"/>
                  </a:lnTo>
                  <a:lnTo>
                    <a:pt x="1596" y="322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6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92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8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4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80" y="318"/>
                  </a:lnTo>
                  <a:lnTo>
                    <a:pt x="1576" y="318"/>
                  </a:lnTo>
                  <a:lnTo>
                    <a:pt x="1576" y="318"/>
                  </a:lnTo>
                  <a:lnTo>
                    <a:pt x="1576" y="318"/>
                  </a:lnTo>
                  <a:lnTo>
                    <a:pt x="1576" y="318"/>
                  </a:lnTo>
                  <a:lnTo>
                    <a:pt x="1576" y="318"/>
                  </a:lnTo>
                  <a:lnTo>
                    <a:pt x="1576" y="318"/>
                  </a:lnTo>
                  <a:lnTo>
                    <a:pt x="1576" y="318"/>
                  </a:lnTo>
                  <a:lnTo>
                    <a:pt x="1576" y="318"/>
                  </a:lnTo>
                  <a:lnTo>
                    <a:pt x="1576" y="318"/>
                  </a:lnTo>
                  <a:lnTo>
                    <a:pt x="1576" y="318"/>
                  </a:lnTo>
                  <a:lnTo>
                    <a:pt x="1576" y="318"/>
                  </a:lnTo>
                  <a:lnTo>
                    <a:pt x="1576" y="318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6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72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8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4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60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13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6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52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8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4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40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6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9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32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8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4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20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6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12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8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5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4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500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6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92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8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4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80" y="301"/>
                  </a:lnTo>
                  <a:lnTo>
                    <a:pt x="1476" y="301"/>
                  </a:lnTo>
                  <a:lnTo>
                    <a:pt x="1476" y="301"/>
                  </a:lnTo>
                  <a:lnTo>
                    <a:pt x="1476" y="301"/>
                  </a:lnTo>
                  <a:lnTo>
                    <a:pt x="1476" y="301"/>
                  </a:lnTo>
                  <a:lnTo>
                    <a:pt x="1476" y="301"/>
                  </a:lnTo>
                  <a:lnTo>
                    <a:pt x="1476" y="301"/>
                  </a:lnTo>
                  <a:lnTo>
                    <a:pt x="1476" y="301"/>
                  </a:lnTo>
                  <a:lnTo>
                    <a:pt x="1476" y="301"/>
                  </a:lnTo>
                  <a:lnTo>
                    <a:pt x="1476" y="301"/>
                  </a:lnTo>
                  <a:lnTo>
                    <a:pt x="1476" y="301"/>
                  </a:lnTo>
                  <a:lnTo>
                    <a:pt x="1476" y="301"/>
                  </a:lnTo>
                  <a:lnTo>
                    <a:pt x="1476" y="301"/>
                  </a:lnTo>
                  <a:lnTo>
                    <a:pt x="1476" y="301"/>
                  </a:lnTo>
                  <a:lnTo>
                    <a:pt x="1476" y="301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6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72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8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4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60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6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7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52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8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4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40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6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32" y="292"/>
                  </a:lnTo>
                  <a:lnTo>
                    <a:pt x="1428" y="292"/>
                  </a:lnTo>
                  <a:lnTo>
                    <a:pt x="1428" y="292"/>
                  </a:lnTo>
                  <a:lnTo>
                    <a:pt x="1428" y="292"/>
                  </a:lnTo>
                  <a:lnTo>
                    <a:pt x="1428" y="292"/>
                  </a:lnTo>
                  <a:lnTo>
                    <a:pt x="1428" y="292"/>
                  </a:lnTo>
                  <a:lnTo>
                    <a:pt x="1428" y="292"/>
                  </a:lnTo>
                  <a:lnTo>
                    <a:pt x="1428" y="292"/>
                  </a:lnTo>
                  <a:lnTo>
                    <a:pt x="1428" y="292"/>
                  </a:lnTo>
                  <a:lnTo>
                    <a:pt x="1428" y="292"/>
                  </a:lnTo>
                  <a:lnTo>
                    <a:pt x="1428" y="292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8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4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20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6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12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8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8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4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400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6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92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8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0" y="284"/>
                  </a:lnTo>
                  <a:lnTo>
                    <a:pt x="1380" y="284"/>
                  </a:lnTo>
                  <a:lnTo>
                    <a:pt x="1380" y="284"/>
                  </a:lnTo>
                  <a:lnTo>
                    <a:pt x="1380" y="284"/>
                  </a:lnTo>
                  <a:lnTo>
                    <a:pt x="1380" y="284"/>
                  </a:lnTo>
                  <a:lnTo>
                    <a:pt x="1380" y="284"/>
                  </a:lnTo>
                  <a:lnTo>
                    <a:pt x="1380" y="284"/>
                  </a:lnTo>
                  <a:lnTo>
                    <a:pt x="1380" y="284"/>
                  </a:lnTo>
                  <a:lnTo>
                    <a:pt x="1380" y="284"/>
                  </a:lnTo>
                  <a:lnTo>
                    <a:pt x="1380" y="284"/>
                  </a:lnTo>
                  <a:lnTo>
                    <a:pt x="1380" y="284"/>
                  </a:lnTo>
                  <a:lnTo>
                    <a:pt x="1380" y="284"/>
                  </a:lnTo>
                  <a:lnTo>
                    <a:pt x="1380" y="284"/>
                  </a:lnTo>
                  <a:lnTo>
                    <a:pt x="1380" y="284"/>
                  </a:lnTo>
                  <a:lnTo>
                    <a:pt x="1380" y="284"/>
                  </a:lnTo>
                  <a:lnTo>
                    <a:pt x="1380" y="284"/>
                  </a:lnTo>
                  <a:lnTo>
                    <a:pt x="1380" y="284"/>
                  </a:lnTo>
                  <a:lnTo>
                    <a:pt x="1380" y="284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80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6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72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8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4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60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80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7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53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9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5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41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7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5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33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9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5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21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7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13" y="271"/>
                  </a:lnTo>
                  <a:lnTo>
                    <a:pt x="1309" y="271"/>
                  </a:lnTo>
                  <a:lnTo>
                    <a:pt x="1309" y="271"/>
                  </a:lnTo>
                  <a:lnTo>
                    <a:pt x="1309" y="271"/>
                  </a:lnTo>
                  <a:lnTo>
                    <a:pt x="1309" y="271"/>
                  </a:lnTo>
                  <a:lnTo>
                    <a:pt x="1309" y="271"/>
                  </a:lnTo>
                  <a:lnTo>
                    <a:pt x="1309" y="271"/>
                  </a:lnTo>
                  <a:lnTo>
                    <a:pt x="1309" y="271"/>
                  </a:lnTo>
                  <a:lnTo>
                    <a:pt x="1309" y="271"/>
                  </a:lnTo>
                  <a:lnTo>
                    <a:pt x="1309" y="271"/>
                  </a:lnTo>
                  <a:lnTo>
                    <a:pt x="1309" y="271"/>
                  </a:lnTo>
                  <a:lnTo>
                    <a:pt x="1309" y="271"/>
                  </a:lnTo>
                  <a:lnTo>
                    <a:pt x="1309" y="271"/>
                  </a:lnTo>
                  <a:lnTo>
                    <a:pt x="1309" y="271"/>
                  </a:lnTo>
                  <a:lnTo>
                    <a:pt x="1309" y="271"/>
                  </a:lnTo>
                  <a:lnTo>
                    <a:pt x="1309" y="271"/>
                  </a:lnTo>
                  <a:lnTo>
                    <a:pt x="1309" y="271"/>
                  </a:lnTo>
                  <a:lnTo>
                    <a:pt x="1309" y="271"/>
                  </a:lnTo>
                  <a:lnTo>
                    <a:pt x="1309" y="271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9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5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301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7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93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9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7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5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81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7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73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9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5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63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61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7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53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9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5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41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7" y="258"/>
                  </a:lnTo>
                  <a:lnTo>
                    <a:pt x="1233" y="258"/>
                  </a:lnTo>
                  <a:lnTo>
                    <a:pt x="1233" y="258"/>
                  </a:lnTo>
                  <a:lnTo>
                    <a:pt x="1233" y="258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33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9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5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21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7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13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4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9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5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201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7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93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9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5" y="250"/>
                  </a:lnTo>
                  <a:lnTo>
                    <a:pt x="1181" y="250"/>
                  </a:lnTo>
                  <a:lnTo>
                    <a:pt x="1181" y="250"/>
                  </a:lnTo>
                  <a:lnTo>
                    <a:pt x="1181" y="250"/>
                  </a:lnTo>
                  <a:lnTo>
                    <a:pt x="1181" y="250"/>
                  </a:lnTo>
                  <a:lnTo>
                    <a:pt x="1181" y="250"/>
                  </a:lnTo>
                  <a:lnTo>
                    <a:pt x="1181" y="250"/>
                  </a:lnTo>
                  <a:lnTo>
                    <a:pt x="1181" y="250"/>
                  </a:lnTo>
                  <a:lnTo>
                    <a:pt x="1181" y="250"/>
                  </a:lnTo>
                  <a:lnTo>
                    <a:pt x="1181" y="250"/>
                  </a:lnTo>
                  <a:lnTo>
                    <a:pt x="1181" y="250"/>
                  </a:lnTo>
                  <a:lnTo>
                    <a:pt x="1181" y="250"/>
                  </a:lnTo>
                  <a:lnTo>
                    <a:pt x="1181" y="250"/>
                  </a:lnTo>
                  <a:lnTo>
                    <a:pt x="1181" y="250"/>
                  </a:lnTo>
                  <a:lnTo>
                    <a:pt x="1181" y="250"/>
                  </a:lnTo>
                  <a:lnTo>
                    <a:pt x="1181" y="250"/>
                  </a:lnTo>
                  <a:lnTo>
                    <a:pt x="1181" y="250"/>
                  </a:lnTo>
                  <a:lnTo>
                    <a:pt x="1181" y="250"/>
                  </a:lnTo>
                  <a:lnTo>
                    <a:pt x="1181" y="250"/>
                  </a:lnTo>
                  <a:lnTo>
                    <a:pt x="1181" y="250"/>
                  </a:lnTo>
                  <a:lnTo>
                    <a:pt x="1181" y="250"/>
                  </a:lnTo>
                  <a:lnTo>
                    <a:pt x="1181" y="250"/>
                  </a:lnTo>
                  <a:lnTo>
                    <a:pt x="1181" y="250"/>
                  </a:lnTo>
                  <a:lnTo>
                    <a:pt x="1181" y="250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81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7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73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9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5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61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6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7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53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9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5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41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41"/>
                  </a:lnTo>
                  <a:lnTo>
                    <a:pt x="1137" y="237"/>
                  </a:lnTo>
                  <a:lnTo>
                    <a:pt x="1137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9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5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21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7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7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13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9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5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101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7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93" y="233"/>
                  </a:lnTo>
                  <a:lnTo>
                    <a:pt x="1089" y="233"/>
                  </a:lnTo>
                  <a:lnTo>
                    <a:pt x="1089" y="233"/>
                  </a:lnTo>
                  <a:lnTo>
                    <a:pt x="1089" y="233"/>
                  </a:lnTo>
                  <a:lnTo>
                    <a:pt x="1089" y="233"/>
                  </a:lnTo>
                  <a:lnTo>
                    <a:pt x="1089" y="233"/>
                  </a:lnTo>
                  <a:lnTo>
                    <a:pt x="1089" y="233"/>
                  </a:lnTo>
                  <a:lnTo>
                    <a:pt x="1089" y="233"/>
                  </a:lnTo>
                  <a:lnTo>
                    <a:pt x="1089" y="233"/>
                  </a:lnTo>
                  <a:lnTo>
                    <a:pt x="1089" y="233"/>
                  </a:lnTo>
                  <a:lnTo>
                    <a:pt x="1089" y="233"/>
                  </a:lnTo>
                  <a:lnTo>
                    <a:pt x="1089" y="233"/>
                  </a:lnTo>
                  <a:lnTo>
                    <a:pt x="1089" y="233"/>
                  </a:lnTo>
                  <a:lnTo>
                    <a:pt x="1089" y="233"/>
                  </a:lnTo>
                  <a:lnTo>
                    <a:pt x="1089" y="233"/>
                  </a:lnTo>
                  <a:lnTo>
                    <a:pt x="1089" y="233"/>
                  </a:lnTo>
                  <a:lnTo>
                    <a:pt x="1089" y="233"/>
                  </a:lnTo>
                  <a:lnTo>
                    <a:pt x="1089" y="233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9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5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7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73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9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9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5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61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7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53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9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5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5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41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7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33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9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5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21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20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7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13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9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5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1001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7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6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90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6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82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8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4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70" y="212"/>
                  </a:lnTo>
                  <a:lnTo>
                    <a:pt x="966" y="212"/>
                  </a:lnTo>
                  <a:lnTo>
                    <a:pt x="966" y="212"/>
                  </a:lnTo>
                  <a:lnTo>
                    <a:pt x="966" y="212"/>
                  </a:lnTo>
                  <a:lnTo>
                    <a:pt x="966" y="212"/>
                  </a:lnTo>
                  <a:lnTo>
                    <a:pt x="966" y="212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62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8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4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50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8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6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42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8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4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30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6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203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22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8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4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10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6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9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902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8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4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90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6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82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5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8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70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6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62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8" y="191"/>
                  </a:lnTo>
                  <a:lnTo>
                    <a:pt x="854" y="191"/>
                  </a:lnTo>
                  <a:lnTo>
                    <a:pt x="854" y="191"/>
                  </a:lnTo>
                  <a:lnTo>
                    <a:pt x="854" y="191"/>
                  </a:lnTo>
                  <a:lnTo>
                    <a:pt x="854" y="191"/>
                  </a:lnTo>
                  <a:lnTo>
                    <a:pt x="854" y="191"/>
                  </a:lnTo>
                  <a:lnTo>
                    <a:pt x="854" y="191"/>
                  </a:lnTo>
                  <a:lnTo>
                    <a:pt x="854" y="191"/>
                  </a:lnTo>
                  <a:lnTo>
                    <a:pt x="854" y="191"/>
                  </a:lnTo>
                  <a:lnTo>
                    <a:pt x="854" y="191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4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6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42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8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6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4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30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6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22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8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4" y="182"/>
                  </a:lnTo>
                  <a:lnTo>
                    <a:pt x="810" y="182"/>
                  </a:lnTo>
                  <a:lnTo>
                    <a:pt x="810" y="182"/>
                  </a:lnTo>
                  <a:lnTo>
                    <a:pt x="810" y="182"/>
                  </a:lnTo>
                  <a:lnTo>
                    <a:pt x="810" y="182"/>
                  </a:lnTo>
                  <a:lnTo>
                    <a:pt x="810" y="182"/>
                  </a:lnTo>
                  <a:lnTo>
                    <a:pt x="810" y="182"/>
                  </a:lnTo>
                  <a:lnTo>
                    <a:pt x="810" y="182"/>
                  </a:lnTo>
                  <a:lnTo>
                    <a:pt x="810" y="182"/>
                  </a:lnTo>
                  <a:lnTo>
                    <a:pt x="810" y="182"/>
                  </a:lnTo>
                  <a:lnTo>
                    <a:pt x="810" y="182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10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6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802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8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4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8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90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6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82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8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4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70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74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6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62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8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4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50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6" y="169"/>
                  </a:lnTo>
                  <a:lnTo>
                    <a:pt x="742" y="169"/>
                  </a:lnTo>
                  <a:lnTo>
                    <a:pt x="742" y="169"/>
                  </a:lnTo>
                  <a:lnTo>
                    <a:pt x="742" y="169"/>
                  </a:lnTo>
                  <a:lnTo>
                    <a:pt x="742" y="169"/>
                  </a:lnTo>
                  <a:lnTo>
                    <a:pt x="742" y="169"/>
                  </a:lnTo>
                  <a:lnTo>
                    <a:pt x="742" y="169"/>
                  </a:lnTo>
                  <a:lnTo>
                    <a:pt x="742" y="169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42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8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4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6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5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8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4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10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6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702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61"/>
                  </a:lnTo>
                  <a:lnTo>
                    <a:pt x="698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4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6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82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8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4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70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6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62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8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4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50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6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53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42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8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30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6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23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9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8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11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7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9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91" y="144"/>
                  </a:lnTo>
                  <a:lnTo>
                    <a:pt x="587" y="144"/>
                  </a:lnTo>
                  <a:lnTo>
                    <a:pt x="587" y="144"/>
                  </a:lnTo>
                  <a:lnTo>
                    <a:pt x="587" y="144"/>
                  </a:lnTo>
                  <a:lnTo>
                    <a:pt x="587" y="144"/>
                  </a:lnTo>
                  <a:lnTo>
                    <a:pt x="587" y="144"/>
                  </a:lnTo>
                  <a:lnTo>
                    <a:pt x="587" y="144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83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9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7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40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63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9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51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7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43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9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6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5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23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11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31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7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503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9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5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91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7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7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83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9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5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71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7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63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55" y="123"/>
                  </a:lnTo>
                  <a:lnTo>
                    <a:pt x="455" y="123"/>
                  </a:lnTo>
                  <a:lnTo>
                    <a:pt x="455" y="123"/>
                  </a:lnTo>
                  <a:lnTo>
                    <a:pt x="455" y="123"/>
                  </a:lnTo>
                  <a:lnTo>
                    <a:pt x="455" y="123"/>
                  </a:lnTo>
                  <a:lnTo>
                    <a:pt x="455" y="123"/>
                  </a:lnTo>
                  <a:lnTo>
                    <a:pt x="455" y="123"/>
                  </a:lnTo>
                  <a:lnTo>
                    <a:pt x="455" y="123"/>
                  </a:lnTo>
                  <a:lnTo>
                    <a:pt x="455" y="123"/>
                  </a:lnTo>
                  <a:lnTo>
                    <a:pt x="455" y="123"/>
                  </a:lnTo>
                  <a:lnTo>
                    <a:pt x="455" y="123"/>
                  </a:lnTo>
                  <a:lnTo>
                    <a:pt x="455" y="123"/>
                  </a:lnTo>
                  <a:lnTo>
                    <a:pt x="455" y="123"/>
                  </a:lnTo>
                  <a:lnTo>
                    <a:pt x="455" y="123"/>
                  </a:lnTo>
                  <a:lnTo>
                    <a:pt x="455" y="123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51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7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43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9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9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31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7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23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9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5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11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7" y="114"/>
                  </a:lnTo>
                  <a:lnTo>
                    <a:pt x="403" y="114"/>
                  </a:lnTo>
                  <a:lnTo>
                    <a:pt x="403" y="114"/>
                  </a:lnTo>
                  <a:lnTo>
                    <a:pt x="403" y="114"/>
                  </a:lnTo>
                  <a:lnTo>
                    <a:pt x="403" y="114"/>
                  </a:lnTo>
                  <a:lnTo>
                    <a:pt x="403" y="114"/>
                  </a:lnTo>
                  <a:lnTo>
                    <a:pt x="403" y="114"/>
                  </a:lnTo>
                  <a:lnTo>
                    <a:pt x="403" y="114"/>
                  </a:lnTo>
                  <a:lnTo>
                    <a:pt x="403" y="114"/>
                  </a:lnTo>
                  <a:lnTo>
                    <a:pt x="403" y="114"/>
                  </a:lnTo>
                  <a:lnTo>
                    <a:pt x="403" y="114"/>
                  </a:lnTo>
                  <a:lnTo>
                    <a:pt x="403" y="114"/>
                  </a:lnTo>
                  <a:lnTo>
                    <a:pt x="403" y="114"/>
                  </a:lnTo>
                  <a:lnTo>
                    <a:pt x="403" y="114"/>
                  </a:lnTo>
                  <a:lnTo>
                    <a:pt x="403" y="114"/>
                  </a:lnTo>
                  <a:lnTo>
                    <a:pt x="403" y="114"/>
                  </a:lnTo>
                  <a:lnTo>
                    <a:pt x="403" y="114"/>
                  </a:lnTo>
                  <a:lnTo>
                    <a:pt x="403" y="114"/>
                  </a:lnTo>
                  <a:lnTo>
                    <a:pt x="403" y="114"/>
                  </a:lnTo>
                  <a:lnTo>
                    <a:pt x="403" y="114"/>
                  </a:lnTo>
                  <a:lnTo>
                    <a:pt x="403" y="114"/>
                  </a:lnTo>
                  <a:lnTo>
                    <a:pt x="403" y="114"/>
                  </a:lnTo>
                  <a:lnTo>
                    <a:pt x="403" y="114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403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9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5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91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7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10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9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5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7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63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9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6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43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5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7" y="102"/>
                  </a:lnTo>
                  <a:lnTo>
                    <a:pt x="323" y="102"/>
                  </a:lnTo>
                  <a:lnTo>
                    <a:pt x="323" y="102"/>
                  </a:lnTo>
                  <a:lnTo>
                    <a:pt x="323" y="102"/>
                  </a:lnTo>
                  <a:lnTo>
                    <a:pt x="323" y="102"/>
                  </a:lnTo>
                  <a:lnTo>
                    <a:pt x="323" y="102"/>
                  </a:lnTo>
                  <a:lnTo>
                    <a:pt x="323" y="102"/>
                  </a:lnTo>
                  <a:lnTo>
                    <a:pt x="323" y="102"/>
                  </a:lnTo>
                  <a:lnTo>
                    <a:pt x="323" y="102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23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11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7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303" y="97"/>
                  </a:lnTo>
                  <a:lnTo>
                    <a:pt x="299" y="97"/>
                  </a:lnTo>
                  <a:lnTo>
                    <a:pt x="299" y="97"/>
                  </a:lnTo>
                  <a:lnTo>
                    <a:pt x="299" y="97"/>
                  </a:lnTo>
                  <a:lnTo>
                    <a:pt x="299" y="97"/>
                  </a:lnTo>
                  <a:lnTo>
                    <a:pt x="299" y="97"/>
                  </a:lnTo>
                  <a:lnTo>
                    <a:pt x="299" y="97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5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91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93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9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5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71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7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63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52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8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32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8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16" y="81"/>
                  </a:lnTo>
                  <a:lnTo>
                    <a:pt x="216" y="81"/>
                  </a:lnTo>
                  <a:lnTo>
                    <a:pt x="216" y="81"/>
                  </a:lnTo>
                  <a:lnTo>
                    <a:pt x="216" y="81"/>
                  </a:lnTo>
                  <a:lnTo>
                    <a:pt x="216" y="81"/>
                  </a:lnTo>
                  <a:lnTo>
                    <a:pt x="216" y="81"/>
                  </a:lnTo>
                  <a:lnTo>
                    <a:pt x="216" y="81"/>
                  </a:lnTo>
                  <a:lnTo>
                    <a:pt x="216" y="81"/>
                  </a:lnTo>
                  <a:lnTo>
                    <a:pt x="216" y="81"/>
                  </a:lnTo>
                  <a:lnTo>
                    <a:pt x="216" y="81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12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4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200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6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6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92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8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6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4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60" y="68"/>
                  </a:lnTo>
                  <a:lnTo>
                    <a:pt x="156" y="68"/>
                  </a:lnTo>
                  <a:lnTo>
                    <a:pt x="156" y="68"/>
                  </a:lnTo>
                  <a:lnTo>
                    <a:pt x="156" y="68"/>
                  </a:lnTo>
                  <a:lnTo>
                    <a:pt x="156" y="68"/>
                  </a:lnTo>
                  <a:lnTo>
                    <a:pt x="156" y="68"/>
                  </a:lnTo>
                  <a:lnTo>
                    <a:pt x="156" y="68"/>
                  </a:lnTo>
                  <a:lnTo>
                    <a:pt x="156" y="68"/>
                  </a:lnTo>
                  <a:lnTo>
                    <a:pt x="156" y="68"/>
                  </a:lnTo>
                  <a:lnTo>
                    <a:pt x="156" y="68"/>
                  </a:lnTo>
                  <a:lnTo>
                    <a:pt x="156" y="68"/>
                  </a:lnTo>
                  <a:lnTo>
                    <a:pt x="156" y="68"/>
                  </a:lnTo>
                  <a:lnTo>
                    <a:pt x="156" y="68"/>
                  </a:lnTo>
                  <a:lnTo>
                    <a:pt x="156" y="68"/>
                  </a:lnTo>
                  <a:lnTo>
                    <a:pt x="156" y="68"/>
                  </a:lnTo>
                  <a:lnTo>
                    <a:pt x="156" y="68"/>
                  </a:lnTo>
                  <a:lnTo>
                    <a:pt x="156" y="68"/>
                  </a:lnTo>
                  <a:lnTo>
                    <a:pt x="156" y="68"/>
                  </a:lnTo>
                  <a:lnTo>
                    <a:pt x="156" y="68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8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4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8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243"/>
            <p:cNvSpPr>
              <a:spLocks/>
            </p:cNvSpPr>
            <p:nvPr/>
          </p:nvSpPr>
          <p:spPr bwMode="auto">
            <a:xfrm>
              <a:off x="4436" y="1149"/>
              <a:ext cx="48" cy="42"/>
            </a:xfrm>
            <a:custGeom>
              <a:avLst/>
              <a:gdLst>
                <a:gd name="T0" fmla="*/ 0 w 48"/>
                <a:gd name="T1" fmla="*/ 4 h 42"/>
                <a:gd name="T2" fmla="*/ 0 w 48"/>
                <a:gd name="T3" fmla="*/ 9 h 42"/>
                <a:gd name="T4" fmla="*/ 0 w 48"/>
                <a:gd name="T5" fmla="*/ 9 h 42"/>
                <a:gd name="T6" fmla="*/ 0 w 48"/>
                <a:gd name="T7" fmla="*/ 13 h 42"/>
                <a:gd name="T8" fmla="*/ 4 w 48"/>
                <a:gd name="T9" fmla="*/ 13 h 42"/>
                <a:gd name="T10" fmla="*/ 4 w 48"/>
                <a:gd name="T11" fmla="*/ 17 h 42"/>
                <a:gd name="T12" fmla="*/ 4 w 48"/>
                <a:gd name="T13" fmla="*/ 17 h 42"/>
                <a:gd name="T14" fmla="*/ 4 w 48"/>
                <a:gd name="T15" fmla="*/ 17 h 42"/>
                <a:gd name="T16" fmla="*/ 4 w 48"/>
                <a:gd name="T17" fmla="*/ 17 h 42"/>
                <a:gd name="T18" fmla="*/ 8 w 48"/>
                <a:gd name="T19" fmla="*/ 21 h 42"/>
                <a:gd name="T20" fmla="*/ 8 w 48"/>
                <a:gd name="T21" fmla="*/ 21 h 42"/>
                <a:gd name="T22" fmla="*/ 8 w 48"/>
                <a:gd name="T23" fmla="*/ 21 h 42"/>
                <a:gd name="T24" fmla="*/ 8 w 48"/>
                <a:gd name="T25" fmla="*/ 21 h 42"/>
                <a:gd name="T26" fmla="*/ 8 w 48"/>
                <a:gd name="T27" fmla="*/ 21 h 42"/>
                <a:gd name="T28" fmla="*/ 12 w 48"/>
                <a:gd name="T29" fmla="*/ 25 h 42"/>
                <a:gd name="T30" fmla="*/ 12 w 48"/>
                <a:gd name="T31" fmla="*/ 25 h 42"/>
                <a:gd name="T32" fmla="*/ 12 w 48"/>
                <a:gd name="T33" fmla="*/ 25 h 42"/>
                <a:gd name="T34" fmla="*/ 12 w 48"/>
                <a:gd name="T35" fmla="*/ 25 h 42"/>
                <a:gd name="T36" fmla="*/ 12 w 48"/>
                <a:gd name="T37" fmla="*/ 25 h 42"/>
                <a:gd name="T38" fmla="*/ 16 w 48"/>
                <a:gd name="T39" fmla="*/ 25 h 42"/>
                <a:gd name="T40" fmla="*/ 16 w 48"/>
                <a:gd name="T41" fmla="*/ 25 h 42"/>
                <a:gd name="T42" fmla="*/ 16 w 48"/>
                <a:gd name="T43" fmla="*/ 30 h 42"/>
                <a:gd name="T44" fmla="*/ 16 w 48"/>
                <a:gd name="T45" fmla="*/ 30 h 42"/>
                <a:gd name="T46" fmla="*/ 20 w 48"/>
                <a:gd name="T47" fmla="*/ 30 h 42"/>
                <a:gd name="T48" fmla="*/ 20 w 48"/>
                <a:gd name="T49" fmla="*/ 30 h 42"/>
                <a:gd name="T50" fmla="*/ 20 w 48"/>
                <a:gd name="T51" fmla="*/ 30 h 42"/>
                <a:gd name="T52" fmla="*/ 20 w 48"/>
                <a:gd name="T53" fmla="*/ 30 h 42"/>
                <a:gd name="T54" fmla="*/ 20 w 48"/>
                <a:gd name="T55" fmla="*/ 30 h 42"/>
                <a:gd name="T56" fmla="*/ 24 w 48"/>
                <a:gd name="T57" fmla="*/ 30 h 42"/>
                <a:gd name="T58" fmla="*/ 24 w 48"/>
                <a:gd name="T59" fmla="*/ 30 h 42"/>
                <a:gd name="T60" fmla="*/ 24 w 48"/>
                <a:gd name="T61" fmla="*/ 34 h 42"/>
                <a:gd name="T62" fmla="*/ 24 w 48"/>
                <a:gd name="T63" fmla="*/ 34 h 42"/>
                <a:gd name="T64" fmla="*/ 24 w 48"/>
                <a:gd name="T65" fmla="*/ 34 h 42"/>
                <a:gd name="T66" fmla="*/ 28 w 48"/>
                <a:gd name="T67" fmla="*/ 34 h 42"/>
                <a:gd name="T68" fmla="*/ 28 w 48"/>
                <a:gd name="T69" fmla="*/ 34 h 42"/>
                <a:gd name="T70" fmla="*/ 28 w 48"/>
                <a:gd name="T71" fmla="*/ 34 h 42"/>
                <a:gd name="T72" fmla="*/ 28 w 48"/>
                <a:gd name="T73" fmla="*/ 34 h 42"/>
                <a:gd name="T74" fmla="*/ 28 w 48"/>
                <a:gd name="T75" fmla="*/ 34 h 42"/>
                <a:gd name="T76" fmla="*/ 32 w 48"/>
                <a:gd name="T77" fmla="*/ 34 h 42"/>
                <a:gd name="T78" fmla="*/ 32 w 48"/>
                <a:gd name="T79" fmla="*/ 34 h 42"/>
                <a:gd name="T80" fmla="*/ 32 w 48"/>
                <a:gd name="T81" fmla="*/ 34 h 42"/>
                <a:gd name="T82" fmla="*/ 32 w 48"/>
                <a:gd name="T83" fmla="*/ 34 h 42"/>
                <a:gd name="T84" fmla="*/ 36 w 48"/>
                <a:gd name="T85" fmla="*/ 34 h 42"/>
                <a:gd name="T86" fmla="*/ 36 w 48"/>
                <a:gd name="T87" fmla="*/ 38 h 42"/>
                <a:gd name="T88" fmla="*/ 36 w 48"/>
                <a:gd name="T89" fmla="*/ 38 h 42"/>
                <a:gd name="T90" fmla="*/ 36 w 48"/>
                <a:gd name="T91" fmla="*/ 38 h 42"/>
                <a:gd name="T92" fmla="*/ 36 w 48"/>
                <a:gd name="T93" fmla="*/ 38 h 42"/>
                <a:gd name="T94" fmla="*/ 40 w 48"/>
                <a:gd name="T95" fmla="*/ 38 h 42"/>
                <a:gd name="T96" fmla="*/ 40 w 48"/>
                <a:gd name="T97" fmla="*/ 38 h 42"/>
                <a:gd name="T98" fmla="*/ 40 w 48"/>
                <a:gd name="T99" fmla="*/ 38 h 42"/>
                <a:gd name="T100" fmla="*/ 40 w 48"/>
                <a:gd name="T101" fmla="*/ 38 h 42"/>
                <a:gd name="T102" fmla="*/ 40 w 48"/>
                <a:gd name="T103" fmla="*/ 38 h 42"/>
                <a:gd name="T104" fmla="*/ 44 w 48"/>
                <a:gd name="T105" fmla="*/ 38 h 42"/>
                <a:gd name="T106" fmla="*/ 44 w 48"/>
                <a:gd name="T107" fmla="*/ 38 h 42"/>
                <a:gd name="T108" fmla="*/ 44 w 48"/>
                <a:gd name="T109" fmla="*/ 38 h 42"/>
                <a:gd name="T110" fmla="*/ 44 w 48"/>
                <a:gd name="T111" fmla="*/ 38 h 42"/>
                <a:gd name="T112" fmla="*/ 48 w 48"/>
                <a:gd name="T113" fmla="*/ 38 h 42"/>
                <a:gd name="T114" fmla="*/ 48 w 48"/>
                <a:gd name="T115" fmla="*/ 38 h 42"/>
                <a:gd name="T116" fmla="*/ 48 w 48"/>
                <a:gd name="T117" fmla="*/ 42 h 42"/>
                <a:gd name="T118" fmla="*/ 48 w 48"/>
                <a:gd name="T11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4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44"/>
            <p:cNvSpPr>
              <a:spLocks/>
            </p:cNvSpPr>
            <p:nvPr/>
          </p:nvSpPr>
          <p:spPr bwMode="auto">
            <a:xfrm>
              <a:off x="4484" y="1191"/>
              <a:ext cx="52" cy="9"/>
            </a:xfrm>
            <a:custGeom>
              <a:avLst/>
              <a:gdLst>
                <a:gd name="T0" fmla="*/ 0 w 52"/>
                <a:gd name="T1" fmla="*/ 0 h 9"/>
                <a:gd name="T2" fmla="*/ 4 w 52"/>
                <a:gd name="T3" fmla="*/ 0 h 9"/>
                <a:gd name="T4" fmla="*/ 4 w 52"/>
                <a:gd name="T5" fmla="*/ 0 h 9"/>
                <a:gd name="T6" fmla="*/ 4 w 52"/>
                <a:gd name="T7" fmla="*/ 0 h 9"/>
                <a:gd name="T8" fmla="*/ 4 w 52"/>
                <a:gd name="T9" fmla="*/ 0 h 9"/>
                <a:gd name="T10" fmla="*/ 4 w 52"/>
                <a:gd name="T11" fmla="*/ 0 h 9"/>
                <a:gd name="T12" fmla="*/ 8 w 52"/>
                <a:gd name="T13" fmla="*/ 0 h 9"/>
                <a:gd name="T14" fmla="*/ 8 w 52"/>
                <a:gd name="T15" fmla="*/ 0 h 9"/>
                <a:gd name="T16" fmla="*/ 8 w 52"/>
                <a:gd name="T17" fmla="*/ 0 h 9"/>
                <a:gd name="T18" fmla="*/ 8 w 52"/>
                <a:gd name="T19" fmla="*/ 0 h 9"/>
                <a:gd name="T20" fmla="*/ 12 w 52"/>
                <a:gd name="T21" fmla="*/ 0 h 9"/>
                <a:gd name="T22" fmla="*/ 12 w 52"/>
                <a:gd name="T23" fmla="*/ 0 h 9"/>
                <a:gd name="T24" fmla="*/ 12 w 52"/>
                <a:gd name="T25" fmla="*/ 0 h 9"/>
                <a:gd name="T26" fmla="*/ 12 w 52"/>
                <a:gd name="T27" fmla="*/ 0 h 9"/>
                <a:gd name="T28" fmla="*/ 12 w 52"/>
                <a:gd name="T29" fmla="*/ 0 h 9"/>
                <a:gd name="T30" fmla="*/ 16 w 52"/>
                <a:gd name="T31" fmla="*/ 0 h 9"/>
                <a:gd name="T32" fmla="*/ 16 w 52"/>
                <a:gd name="T33" fmla="*/ 0 h 9"/>
                <a:gd name="T34" fmla="*/ 16 w 52"/>
                <a:gd name="T35" fmla="*/ 0 h 9"/>
                <a:gd name="T36" fmla="*/ 16 w 52"/>
                <a:gd name="T37" fmla="*/ 0 h 9"/>
                <a:gd name="T38" fmla="*/ 16 w 52"/>
                <a:gd name="T39" fmla="*/ 0 h 9"/>
                <a:gd name="T40" fmla="*/ 20 w 52"/>
                <a:gd name="T41" fmla="*/ 0 h 9"/>
                <a:gd name="T42" fmla="*/ 20 w 52"/>
                <a:gd name="T43" fmla="*/ 0 h 9"/>
                <a:gd name="T44" fmla="*/ 20 w 52"/>
                <a:gd name="T45" fmla="*/ 5 h 9"/>
                <a:gd name="T46" fmla="*/ 20 w 52"/>
                <a:gd name="T47" fmla="*/ 5 h 9"/>
                <a:gd name="T48" fmla="*/ 20 w 52"/>
                <a:gd name="T49" fmla="*/ 5 h 9"/>
                <a:gd name="T50" fmla="*/ 24 w 52"/>
                <a:gd name="T51" fmla="*/ 5 h 9"/>
                <a:gd name="T52" fmla="*/ 24 w 52"/>
                <a:gd name="T53" fmla="*/ 5 h 9"/>
                <a:gd name="T54" fmla="*/ 24 w 52"/>
                <a:gd name="T55" fmla="*/ 5 h 9"/>
                <a:gd name="T56" fmla="*/ 24 w 52"/>
                <a:gd name="T57" fmla="*/ 5 h 9"/>
                <a:gd name="T58" fmla="*/ 28 w 52"/>
                <a:gd name="T59" fmla="*/ 5 h 9"/>
                <a:gd name="T60" fmla="*/ 28 w 52"/>
                <a:gd name="T61" fmla="*/ 5 h 9"/>
                <a:gd name="T62" fmla="*/ 28 w 52"/>
                <a:gd name="T63" fmla="*/ 5 h 9"/>
                <a:gd name="T64" fmla="*/ 28 w 52"/>
                <a:gd name="T65" fmla="*/ 5 h 9"/>
                <a:gd name="T66" fmla="*/ 28 w 52"/>
                <a:gd name="T67" fmla="*/ 5 h 9"/>
                <a:gd name="T68" fmla="*/ 32 w 52"/>
                <a:gd name="T69" fmla="*/ 5 h 9"/>
                <a:gd name="T70" fmla="*/ 32 w 52"/>
                <a:gd name="T71" fmla="*/ 5 h 9"/>
                <a:gd name="T72" fmla="*/ 32 w 52"/>
                <a:gd name="T73" fmla="*/ 5 h 9"/>
                <a:gd name="T74" fmla="*/ 32 w 52"/>
                <a:gd name="T75" fmla="*/ 5 h 9"/>
                <a:gd name="T76" fmla="*/ 32 w 52"/>
                <a:gd name="T77" fmla="*/ 5 h 9"/>
                <a:gd name="T78" fmla="*/ 36 w 52"/>
                <a:gd name="T79" fmla="*/ 5 h 9"/>
                <a:gd name="T80" fmla="*/ 36 w 52"/>
                <a:gd name="T81" fmla="*/ 9 h 9"/>
                <a:gd name="T82" fmla="*/ 36 w 52"/>
                <a:gd name="T83" fmla="*/ 9 h 9"/>
                <a:gd name="T84" fmla="*/ 36 w 52"/>
                <a:gd name="T85" fmla="*/ 9 h 9"/>
                <a:gd name="T86" fmla="*/ 36 w 52"/>
                <a:gd name="T87" fmla="*/ 9 h 9"/>
                <a:gd name="T88" fmla="*/ 40 w 52"/>
                <a:gd name="T89" fmla="*/ 9 h 9"/>
                <a:gd name="T90" fmla="*/ 40 w 52"/>
                <a:gd name="T91" fmla="*/ 9 h 9"/>
                <a:gd name="T92" fmla="*/ 40 w 52"/>
                <a:gd name="T93" fmla="*/ 9 h 9"/>
                <a:gd name="T94" fmla="*/ 40 w 52"/>
                <a:gd name="T95" fmla="*/ 9 h 9"/>
                <a:gd name="T96" fmla="*/ 44 w 52"/>
                <a:gd name="T97" fmla="*/ 9 h 9"/>
                <a:gd name="T98" fmla="*/ 44 w 52"/>
                <a:gd name="T99" fmla="*/ 9 h 9"/>
                <a:gd name="T100" fmla="*/ 44 w 52"/>
                <a:gd name="T101" fmla="*/ 9 h 9"/>
                <a:gd name="T102" fmla="*/ 44 w 52"/>
                <a:gd name="T103" fmla="*/ 9 h 9"/>
                <a:gd name="T104" fmla="*/ 44 w 52"/>
                <a:gd name="T105" fmla="*/ 9 h 9"/>
                <a:gd name="T106" fmla="*/ 48 w 52"/>
                <a:gd name="T107" fmla="*/ 9 h 9"/>
                <a:gd name="T108" fmla="*/ 48 w 52"/>
                <a:gd name="T109" fmla="*/ 9 h 9"/>
                <a:gd name="T110" fmla="*/ 48 w 52"/>
                <a:gd name="T111" fmla="*/ 9 h 9"/>
                <a:gd name="T112" fmla="*/ 48 w 52"/>
                <a:gd name="T113" fmla="*/ 9 h 9"/>
                <a:gd name="T114" fmla="*/ 48 w 52"/>
                <a:gd name="T115" fmla="*/ 9 h 9"/>
                <a:gd name="T116" fmla="*/ 52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245"/>
            <p:cNvSpPr>
              <a:spLocks/>
            </p:cNvSpPr>
            <p:nvPr/>
          </p:nvSpPr>
          <p:spPr bwMode="auto">
            <a:xfrm>
              <a:off x="4536" y="1200"/>
              <a:ext cx="52" cy="13"/>
            </a:xfrm>
            <a:custGeom>
              <a:avLst/>
              <a:gdLst>
                <a:gd name="T0" fmla="*/ 0 w 52"/>
                <a:gd name="T1" fmla="*/ 0 h 13"/>
                <a:gd name="T2" fmla="*/ 0 w 52"/>
                <a:gd name="T3" fmla="*/ 0 h 13"/>
                <a:gd name="T4" fmla="*/ 4 w 52"/>
                <a:gd name="T5" fmla="*/ 4 h 13"/>
                <a:gd name="T6" fmla="*/ 4 w 52"/>
                <a:gd name="T7" fmla="*/ 4 h 13"/>
                <a:gd name="T8" fmla="*/ 4 w 52"/>
                <a:gd name="T9" fmla="*/ 4 h 13"/>
                <a:gd name="T10" fmla="*/ 4 w 52"/>
                <a:gd name="T11" fmla="*/ 4 h 13"/>
                <a:gd name="T12" fmla="*/ 4 w 52"/>
                <a:gd name="T13" fmla="*/ 4 h 13"/>
                <a:gd name="T14" fmla="*/ 8 w 52"/>
                <a:gd name="T15" fmla="*/ 4 h 13"/>
                <a:gd name="T16" fmla="*/ 8 w 52"/>
                <a:gd name="T17" fmla="*/ 4 h 13"/>
                <a:gd name="T18" fmla="*/ 8 w 52"/>
                <a:gd name="T19" fmla="*/ 4 h 13"/>
                <a:gd name="T20" fmla="*/ 8 w 52"/>
                <a:gd name="T21" fmla="*/ 4 h 13"/>
                <a:gd name="T22" fmla="*/ 8 w 52"/>
                <a:gd name="T23" fmla="*/ 4 h 13"/>
                <a:gd name="T24" fmla="*/ 12 w 52"/>
                <a:gd name="T25" fmla="*/ 4 h 13"/>
                <a:gd name="T26" fmla="*/ 12 w 52"/>
                <a:gd name="T27" fmla="*/ 4 h 13"/>
                <a:gd name="T28" fmla="*/ 12 w 52"/>
                <a:gd name="T29" fmla="*/ 4 h 13"/>
                <a:gd name="T30" fmla="*/ 12 w 52"/>
                <a:gd name="T31" fmla="*/ 4 h 13"/>
                <a:gd name="T32" fmla="*/ 12 w 52"/>
                <a:gd name="T33" fmla="*/ 4 h 13"/>
                <a:gd name="T34" fmla="*/ 16 w 52"/>
                <a:gd name="T35" fmla="*/ 4 h 13"/>
                <a:gd name="T36" fmla="*/ 16 w 52"/>
                <a:gd name="T37" fmla="*/ 4 h 13"/>
                <a:gd name="T38" fmla="*/ 16 w 52"/>
                <a:gd name="T39" fmla="*/ 4 h 13"/>
                <a:gd name="T40" fmla="*/ 16 w 52"/>
                <a:gd name="T41" fmla="*/ 4 h 13"/>
                <a:gd name="T42" fmla="*/ 20 w 52"/>
                <a:gd name="T43" fmla="*/ 4 h 13"/>
                <a:gd name="T44" fmla="*/ 20 w 52"/>
                <a:gd name="T45" fmla="*/ 4 h 13"/>
                <a:gd name="T46" fmla="*/ 20 w 52"/>
                <a:gd name="T47" fmla="*/ 4 h 13"/>
                <a:gd name="T48" fmla="*/ 20 w 52"/>
                <a:gd name="T49" fmla="*/ 4 h 13"/>
                <a:gd name="T50" fmla="*/ 20 w 52"/>
                <a:gd name="T51" fmla="*/ 4 h 13"/>
                <a:gd name="T52" fmla="*/ 24 w 52"/>
                <a:gd name="T53" fmla="*/ 4 h 13"/>
                <a:gd name="T54" fmla="*/ 24 w 52"/>
                <a:gd name="T55" fmla="*/ 8 h 13"/>
                <a:gd name="T56" fmla="*/ 24 w 52"/>
                <a:gd name="T57" fmla="*/ 8 h 13"/>
                <a:gd name="T58" fmla="*/ 24 w 52"/>
                <a:gd name="T59" fmla="*/ 8 h 13"/>
                <a:gd name="T60" fmla="*/ 24 w 52"/>
                <a:gd name="T61" fmla="*/ 8 h 13"/>
                <a:gd name="T62" fmla="*/ 28 w 52"/>
                <a:gd name="T63" fmla="*/ 8 h 13"/>
                <a:gd name="T64" fmla="*/ 28 w 52"/>
                <a:gd name="T65" fmla="*/ 8 h 13"/>
                <a:gd name="T66" fmla="*/ 28 w 52"/>
                <a:gd name="T67" fmla="*/ 8 h 13"/>
                <a:gd name="T68" fmla="*/ 28 w 52"/>
                <a:gd name="T69" fmla="*/ 8 h 13"/>
                <a:gd name="T70" fmla="*/ 28 w 52"/>
                <a:gd name="T71" fmla="*/ 8 h 13"/>
                <a:gd name="T72" fmla="*/ 32 w 52"/>
                <a:gd name="T73" fmla="*/ 8 h 13"/>
                <a:gd name="T74" fmla="*/ 32 w 52"/>
                <a:gd name="T75" fmla="*/ 8 h 13"/>
                <a:gd name="T76" fmla="*/ 32 w 52"/>
                <a:gd name="T77" fmla="*/ 8 h 13"/>
                <a:gd name="T78" fmla="*/ 32 w 52"/>
                <a:gd name="T79" fmla="*/ 8 h 13"/>
                <a:gd name="T80" fmla="*/ 36 w 52"/>
                <a:gd name="T81" fmla="*/ 8 h 13"/>
                <a:gd name="T82" fmla="*/ 36 w 52"/>
                <a:gd name="T83" fmla="*/ 8 h 13"/>
                <a:gd name="T84" fmla="*/ 36 w 52"/>
                <a:gd name="T85" fmla="*/ 8 h 13"/>
                <a:gd name="T86" fmla="*/ 36 w 52"/>
                <a:gd name="T87" fmla="*/ 8 h 13"/>
                <a:gd name="T88" fmla="*/ 36 w 52"/>
                <a:gd name="T89" fmla="*/ 8 h 13"/>
                <a:gd name="T90" fmla="*/ 40 w 52"/>
                <a:gd name="T91" fmla="*/ 8 h 13"/>
                <a:gd name="T92" fmla="*/ 40 w 52"/>
                <a:gd name="T93" fmla="*/ 8 h 13"/>
                <a:gd name="T94" fmla="*/ 40 w 52"/>
                <a:gd name="T95" fmla="*/ 8 h 13"/>
                <a:gd name="T96" fmla="*/ 40 w 52"/>
                <a:gd name="T97" fmla="*/ 8 h 13"/>
                <a:gd name="T98" fmla="*/ 40 w 52"/>
                <a:gd name="T99" fmla="*/ 8 h 13"/>
                <a:gd name="T100" fmla="*/ 44 w 52"/>
                <a:gd name="T101" fmla="*/ 13 h 13"/>
                <a:gd name="T102" fmla="*/ 44 w 52"/>
                <a:gd name="T103" fmla="*/ 13 h 13"/>
                <a:gd name="T104" fmla="*/ 44 w 52"/>
                <a:gd name="T105" fmla="*/ 13 h 13"/>
                <a:gd name="T106" fmla="*/ 44 w 52"/>
                <a:gd name="T107" fmla="*/ 13 h 13"/>
                <a:gd name="T108" fmla="*/ 44 w 52"/>
                <a:gd name="T109" fmla="*/ 13 h 13"/>
                <a:gd name="T110" fmla="*/ 48 w 52"/>
                <a:gd name="T111" fmla="*/ 13 h 13"/>
                <a:gd name="T112" fmla="*/ 48 w 52"/>
                <a:gd name="T113" fmla="*/ 13 h 13"/>
                <a:gd name="T114" fmla="*/ 48 w 52"/>
                <a:gd name="T115" fmla="*/ 13 h 13"/>
                <a:gd name="T116" fmla="*/ 48 w 52"/>
                <a:gd name="T117" fmla="*/ 13 h 13"/>
                <a:gd name="T118" fmla="*/ 52 w 52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246"/>
            <p:cNvSpPr>
              <a:spLocks/>
            </p:cNvSpPr>
            <p:nvPr/>
          </p:nvSpPr>
          <p:spPr bwMode="auto">
            <a:xfrm>
              <a:off x="4588" y="1213"/>
              <a:ext cx="48" cy="12"/>
            </a:xfrm>
            <a:custGeom>
              <a:avLst/>
              <a:gdLst>
                <a:gd name="T0" fmla="*/ 0 w 48"/>
                <a:gd name="T1" fmla="*/ 0 h 12"/>
                <a:gd name="T2" fmla="*/ 0 w 48"/>
                <a:gd name="T3" fmla="*/ 0 h 12"/>
                <a:gd name="T4" fmla="*/ 0 w 48"/>
                <a:gd name="T5" fmla="*/ 0 h 12"/>
                <a:gd name="T6" fmla="*/ 0 w 48"/>
                <a:gd name="T7" fmla="*/ 0 h 12"/>
                <a:gd name="T8" fmla="*/ 4 w 48"/>
                <a:gd name="T9" fmla="*/ 0 h 12"/>
                <a:gd name="T10" fmla="*/ 4 w 48"/>
                <a:gd name="T11" fmla="*/ 0 h 12"/>
                <a:gd name="T12" fmla="*/ 4 w 48"/>
                <a:gd name="T13" fmla="*/ 0 h 12"/>
                <a:gd name="T14" fmla="*/ 4 w 48"/>
                <a:gd name="T15" fmla="*/ 0 h 12"/>
                <a:gd name="T16" fmla="*/ 4 w 48"/>
                <a:gd name="T17" fmla="*/ 0 h 12"/>
                <a:gd name="T18" fmla="*/ 8 w 48"/>
                <a:gd name="T19" fmla="*/ 0 h 12"/>
                <a:gd name="T20" fmla="*/ 8 w 48"/>
                <a:gd name="T21" fmla="*/ 0 h 12"/>
                <a:gd name="T22" fmla="*/ 8 w 48"/>
                <a:gd name="T23" fmla="*/ 4 h 12"/>
                <a:gd name="T24" fmla="*/ 8 w 48"/>
                <a:gd name="T25" fmla="*/ 4 h 12"/>
                <a:gd name="T26" fmla="*/ 12 w 48"/>
                <a:gd name="T27" fmla="*/ 4 h 12"/>
                <a:gd name="T28" fmla="*/ 12 w 48"/>
                <a:gd name="T29" fmla="*/ 4 h 12"/>
                <a:gd name="T30" fmla="*/ 12 w 48"/>
                <a:gd name="T31" fmla="*/ 4 h 12"/>
                <a:gd name="T32" fmla="*/ 12 w 48"/>
                <a:gd name="T33" fmla="*/ 4 h 12"/>
                <a:gd name="T34" fmla="*/ 12 w 48"/>
                <a:gd name="T35" fmla="*/ 4 h 12"/>
                <a:gd name="T36" fmla="*/ 16 w 48"/>
                <a:gd name="T37" fmla="*/ 4 h 12"/>
                <a:gd name="T38" fmla="*/ 16 w 48"/>
                <a:gd name="T39" fmla="*/ 4 h 12"/>
                <a:gd name="T40" fmla="*/ 16 w 48"/>
                <a:gd name="T41" fmla="*/ 4 h 12"/>
                <a:gd name="T42" fmla="*/ 16 w 48"/>
                <a:gd name="T43" fmla="*/ 4 h 12"/>
                <a:gd name="T44" fmla="*/ 16 w 48"/>
                <a:gd name="T45" fmla="*/ 4 h 12"/>
                <a:gd name="T46" fmla="*/ 20 w 48"/>
                <a:gd name="T47" fmla="*/ 4 h 12"/>
                <a:gd name="T48" fmla="*/ 20 w 48"/>
                <a:gd name="T49" fmla="*/ 4 h 12"/>
                <a:gd name="T50" fmla="*/ 20 w 48"/>
                <a:gd name="T51" fmla="*/ 4 h 12"/>
                <a:gd name="T52" fmla="*/ 20 w 48"/>
                <a:gd name="T53" fmla="*/ 4 h 12"/>
                <a:gd name="T54" fmla="*/ 24 w 48"/>
                <a:gd name="T55" fmla="*/ 4 h 12"/>
                <a:gd name="T56" fmla="*/ 24 w 48"/>
                <a:gd name="T57" fmla="*/ 4 h 12"/>
                <a:gd name="T58" fmla="*/ 24 w 48"/>
                <a:gd name="T59" fmla="*/ 4 h 12"/>
                <a:gd name="T60" fmla="*/ 24 w 48"/>
                <a:gd name="T61" fmla="*/ 4 h 12"/>
                <a:gd name="T62" fmla="*/ 24 w 48"/>
                <a:gd name="T63" fmla="*/ 4 h 12"/>
                <a:gd name="T64" fmla="*/ 28 w 48"/>
                <a:gd name="T65" fmla="*/ 4 h 12"/>
                <a:gd name="T66" fmla="*/ 28 w 48"/>
                <a:gd name="T67" fmla="*/ 8 h 12"/>
                <a:gd name="T68" fmla="*/ 28 w 48"/>
                <a:gd name="T69" fmla="*/ 8 h 12"/>
                <a:gd name="T70" fmla="*/ 28 w 48"/>
                <a:gd name="T71" fmla="*/ 8 h 12"/>
                <a:gd name="T72" fmla="*/ 28 w 48"/>
                <a:gd name="T73" fmla="*/ 8 h 12"/>
                <a:gd name="T74" fmla="*/ 32 w 48"/>
                <a:gd name="T75" fmla="*/ 8 h 12"/>
                <a:gd name="T76" fmla="*/ 32 w 48"/>
                <a:gd name="T77" fmla="*/ 8 h 12"/>
                <a:gd name="T78" fmla="*/ 32 w 48"/>
                <a:gd name="T79" fmla="*/ 8 h 12"/>
                <a:gd name="T80" fmla="*/ 32 w 48"/>
                <a:gd name="T81" fmla="*/ 8 h 12"/>
                <a:gd name="T82" fmla="*/ 32 w 48"/>
                <a:gd name="T83" fmla="*/ 8 h 12"/>
                <a:gd name="T84" fmla="*/ 36 w 48"/>
                <a:gd name="T85" fmla="*/ 8 h 12"/>
                <a:gd name="T86" fmla="*/ 36 w 48"/>
                <a:gd name="T87" fmla="*/ 8 h 12"/>
                <a:gd name="T88" fmla="*/ 36 w 48"/>
                <a:gd name="T89" fmla="*/ 8 h 12"/>
                <a:gd name="T90" fmla="*/ 36 w 48"/>
                <a:gd name="T91" fmla="*/ 8 h 12"/>
                <a:gd name="T92" fmla="*/ 40 w 48"/>
                <a:gd name="T93" fmla="*/ 8 h 12"/>
                <a:gd name="T94" fmla="*/ 40 w 48"/>
                <a:gd name="T95" fmla="*/ 8 h 12"/>
                <a:gd name="T96" fmla="*/ 40 w 48"/>
                <a:gd name="T97" fmla="*/ 8 h 12"/>
                <a:gd name="T98" fmla="*/ 40 w 48"/>
                <a:gd name="T99" fmla="*/ 8 h 12"/>
                <a:gd name="T100" fmla="*/ 40 w 48"/>
                <a:gd name="T101" fmla="*/ 8 h 12"/>
                <a:gd name="T102" fmla="*/ 44 w 48"/>
                <a:gd name="T103" fmla="*/ 8 h 12"/>
                <a:gd name="T104" fmla="*/ 44 w 48"/>
                <a:gd name="T105" fmla="*/ 8 h 12"/>
                <a:gd name="T106" fmla="*/ 44 w 48"/>
                <a:gd name="T107" fmla="*/ 8 h 12"/>
                <a:gd name="T108" fmla="*/ 44 w 48"/>
                <a:gd name="T109" fmla="*/ 8 h 12"/>
                <a:gd name="T110" fmla="*/ 44 w 48"/>
                <a:gd name="T111" fmla="*/ 8 h 12"/>
                <a:gd name="T112" fmla="*/ 48 w 48"/>
                <a:gd name="T113" fmla="*/ 12 h 12"/>
                <a:gd name="T114" fmla="*/ 48 w 48"/>
                <a:gd name="T115" fmla="*/ 12 h 12"/>
                <a:gd name="T116" fmla="*/ 48 w 48"/>
                <a:gd name="T117" fmla="*/ 12 h 12"/>
                <a:gd name="T118" fmla="*/ 48 w 48"/>
                <a:gd name="T1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247"/>
            <p:cNvSpPr>
              <a:spLocks/>
            </p:cNvSpPr>
            <p:nvPr/>
          </p:nvSpPr>
          <p:spPr bwMode="auto">
            <a:xfrm>
              <a:off x="4636" y="1225"/>
              <a:ext cx="52" cy="9"/>
            </a:xfrm>
            <a:custGeom>
              <a:avLst/>
              <a:gdLst>
                <a:gd name="T0" fmla="*/ 4 w 52"/>
                <a:gd name="T1" fmla="*/ 0 h 9"/>
                <a:gd name="T2" fmla="*/ 4 w 52"/>
                <a:gd name="T3" fmla="*/ 0 h 9"/>
                <a:gd name="T4" fmla="*/ 4 w 52"/>
                <a:gd name="T5" fmla="*/ 0 h 9"/>
                <a:gd name="T6" fmla="*/ 4 w 52"/>
                <a:gd name="T7" fmla="*/ 0 h 9"/>
                <a:gd name="T8" fmla="*/ 4 w 52"/>
                <a:gd name="T9" fmla="*/ 0 h 9"/>
                <a:gd name="T10" fmla="*/ 8 w 52"/>
                <a:gd name="T11" fmla="*/ 0 h 9"/>
                <a:gd name="T12" fmla="*/ 8 w 52"/>
                <a:gd name="T13" fmla="*/ 0 h 9"/>
                <a:gd name="T14" fmla="*/ 8 w 52"/>
                <a:gd name="T15" fmla="*/ 0 h 9"/>
                <a:gd name="T16" fmla="*/ 8 w 52"/>
                <a:gd name="T17" fmla="*/ 0 h 9"/>
                <a:gd name="T18" fmla="*/ 8 w 52"/>
                <a:gd name="T19" fmla="*/ 0 h 9"/>
                <a:gd name="T20" fmla="*/ 12 w 52"/>
                <a:gd name="T21" fmla="*/ 0 h 9"/>
                <a:gd name="T22" fmla="*/ 12 w 52"/>
                <a:gd name="T23" fmla="*/ 0 h 9"/>
                <a:gd name="T24" fmla="*/ 12 w 52"/>
                <a:gd name="T25" fmla="*/ 0 h 9"/>
                <a:gd name="T26" fmla="*/ 12 w 52"/>
                <a:gd name="T27" fmla="*/ 0 h 9"/>
                <a:gd name="T28" fmla="*/ 12 w 52"/>
                <a:gd name="T29" fmla="*/ 0 h 9"/>
                <a:gd name="T30" fmla="*/ 16 w 52"/>
                <a:gd name="T31" fmla="*/ 0 h 9"/>
                <a:gd name="T32" fmla="*/ 16 w 52"/>
                <a:gd name="T33" fmla="*/ 0 h 9"/>
                <a:gd name="T34" fmla="*/ 16 w 52"/>
                <a:gd name="T35" fmla="*/ 0 h 9"/>
                <a:gd name="T36" fmla="*/ 16 w 52"/>
                <a:gd name="T37" fmla="*/ 0 h 9"/>
                <a:gd name="T38" fmla="*/ 20 w 52"/>
                <a:gd name="T39" fmla="*/ 0 h 9"/>
                <a:gd name="T40" fmla="*/ 20 w 52"/>
                <a:gd name="T41" fmla="*/ 0 h 9"/>
                <a:gd name="T42" fmla="*/ 20 w 52"/>
                <a:gd name="T43" fmla="*/ 0 h 9"/>
                <a:gd name="T44" fmla="*/ 20 w 52"/>
                <a:gd name="T45" fmla="*/ 5 h 9"/>
                <a:gd name="T46" fmla="*/ 20 w 52"/>
                <a:gd name="T47" fmla="*/ 5 h 9"/>
                <a:gd name="T48" fmla="*/ 24 w 52"/>
                <a:gd name="T49" fmla="*/ 5 h 9"/>
                <a:gd name="T50" fmla="*/ 24 w 52"/>
                <a:gd name="T51" fmla="*/ 5 h 9"/>
                <a:gd name="T52" fmla="*/ 24 w 52"/>
                <a:gd name="T53" fmla="*/ 5 h 9"/>
                <a:gd name="T54" fmla="*/ 24 w 52"/>
                <a:gd name="T55" fmla="*/ 5 h 9"/>
                <a:gd name="T56" fmla="*/ 24 w 52"/>
                <a:gd name="T57" fmla="*/ 5 h 9"/>
                <a:gd name="T58" fmla="*/ 28 w 52"/>
                <a:gd name="T59" fmla="*/ 5 h 9"/>
                <a:gd name="T60" fmla="*/ 28 w 52"/>
                <a:gd name="T61" fmla="*/ 5 h 9"/>
                <a:gd name="T62" fmla="*/ 28 w 52"/>
                <a:gd name="T63" fmla="*/ 5 h 9"/>
                <a:gd name="T64" fmla="*/ 28 w 52"/>
                <a:gd name="T65" fmla="*/ 5 h 9"/>
                <a:gd name="T66" fmla="*/ 28 w 52"/>
                <a:gd name="T67" fmla="*/ 5 h 9"/>
                <a:gd name="T68" fmla="*/ 32 w 52"/>
                <a:gd name="T69" fmla="*/ 5 h 9"/>
                <a:gd name="T70" fmla="*/ 32 w 52"/>
                <a:gd name="T71" fmla="*/ 5 h 9"/>
                <a:gd name="T72" fmla="*/ 32 w 52"/>
                <a:gd name="T73" fmla="*/ 5 h 9"/>
                <a:gd name="T74" fmla="*/ 32 w 52"/>
                <a:gd name="T75" fmla="*/ 5 h 9"/>
                <a:gd name="T76" fmla="*/ 36 w 52"/>
                <a:gd name="T77" fmla="*/ 5 h 9"/>
                <a:gd name="T78" fmla="*/ 36 w 52"/>
                <a:gd name="T79" fmla="*/ 5 h 9"/>
                <a:gd name="T80" fmla="*/ 36 w 52"/>
                <a:gd name="T81" fmla="*/ 5 h 9"/>
                <a:gd name="T82" fmla="*/ 36 w 52"/>
                <a:gd name="T83" fmla="*/ 5 h 9"/>
                <a:gd name="T84" fmla="*/ 36 w 52"/>
                <a:gd name="T85" fmla="*/ 5 h 9"/>
                <a:gd name="T86" fmla="*/ 40 w 52"/>
                <a:gd name="T87" fmla="*/ 5 h 9"/>
                <a:gd name="T88" fmla="*/ 40 w 52"/>
                <a:gd name="T89" fmla="*/ 9 h 9"/>
                <a:gd name="T90" fmla="*/ 40 w 52"/>
                <a:gd name="T91" fmla="*/ 9 h 9"/>
                <a:gd name="T92" fmla="*/ 40 w 52"/>
                <a:gd name="T93" fmla="*/ 9 h 9"/>
                <a:gd name="T94" fmla="*/ 40 w 52"/>
                <a:gd name="T95" fmla="*/ 9 h 9"/>
                <a:gd name="T96" fmla="*/ 44 w 52"/>
                <a:gd name="T97" fmla="*/ 9 h 9"/>
                <a:gd name="T98" fmla="*/ 44 w 52"/>
                <a:gd name="T99" fmla="*/ 9 h 9"/>
                <a:gd name="T100" fmla="*/ 44 w 52"/>
                <a:gd name="T101" fmla="*/ 9 h 9"/>
                <a:gd name="T102" fmla="*/ 44 w 52"/>
                <a:gd name="T103" fmla="*/ 9 h 9"/>
                <a:gd name="T104" fmla="*/ 44 w 52"/>
                <a:gd name="T105" fmla="*/ 9 h 9"/>
                <a:gd name="T106" fmla="*/ 48 w 52"/>
                <a:gd name="T107" fmla="*/ 9 h 9"/>
                <a:gd name="T108" fmla="*/ 48 w 52"/>
                <a:gd name="T109" fmla="*/ 9 h 9"/>
                <a:gd name="T110" fmla="*/ 48 w 52"/>
                <a:gd name="T111" fmla="*/ 9 h 9"/>
                <a:gd name="T112" fmla="*/ 48 w 52"/>
                <a:gd name="T113" fmla="*/ 9 h 9"/>
                <a:gd name="T114" fmla="*/ 52 w 52"/>
                <a:gd name="T115" fmla="*/ 9 h 9"/>
                <a:gd name="T116" fmla="*/ 52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248"/>
            <p:cNvSpPr>
              <a:spLocks/>
            </p:cNvSpPr>
            <p:nvPr/>
          </p:nvSpPr>
          <p:spPr bwMode="auto">
            <a:xfrm>
              <a:off x="4688" y="1234"/>
              <a:ext cx="51" cy="8"/>
            </a:xfrm>
            <a:custGeom>
              <a:avLst/>
              <a:gdLst>
                <a:gd name="T0" fmla="*/ 0 w 51"/>
                <a:gd name="T1" fmla="*/ 0 h 8"/>
                <a:gd name="T2" fmla="*/ 0 w 51"/>
                <a:gd name="T3" fmla="*/ 0 h 8"/>
                <a:gd name="T4" fmla="*/ 4 w 51"/>
                <a:gd name="T5" fmla="*/ 0 h 8"/>
                <a:gd name="T6" fmla="*/ 4 w 51"/>
                <a:gd name="T7" fmla="*/ 0 h 8"/>
                <a:gd name="T8" fmla="*/ 4 w 51"/>
                <a:gd name="T9" fmla="*/ 0 h 8"/>
                <a:gd name="T10" fmla="*/ 4 w 51"/>
                <a:gd name="T11" fmla="*/ 0 h 8"/>
                <a:gd name="T12" fmla="*/ 4 w 51"/>
                <a:gd name="T13" fmla="*/ 0 h 8"/>
                <a:gd name="T14" fmla="*/ 7 w 51"/>
                <a:gd name="T15" fmla="*/ 0 h 8"/>
                <a:gd name="T16" fmla="*/ 7 w 51"/>
                <a:gd name="T17" fmla="*/ 0 h 8"/>
                <a:gd name="T18" fmla="*/ 7 w 51"/>
                <a:gd name="T19" fmla="*/ 4 h 8"/>
                <a:gd name="T20" fmla="*/ 7 w 51"/>
                <a:gd name="T21" fmla="*/ 4 h 8"/>
                <a:gd name="T22" fmla="*/ 11 w 51"/>
                <a:gd name="T23" fmla="*/ 4 h 8"/>
                <a:gd name="T24" fmla="*/ 11 w 51"/>
                <a:gd name="T25" fmla="*/ 4 h 8"/>
                <a:gd name="T26" fmla="*/ 11 w 51"/>
                <a:gd name="T27" fmla="*/ 4 h 8"/>
                <a:gd name="T28" fmla="*/ 11 w 51"/>
                <a:gd name="T29" fmla="*/ 4 h 8"/>
                <a:gd name="T30" fmla="*/ 11 w 51"/>
                <a:gd name="T31" fmla="*/ 4 h 8"/>
                <a:gd name="T32" fmla="*/ 15 w 51"/>
                <a:gd name="T33" fmla="*/ 4 h 8"/>
                <a:gd name="T34" fmla="*/ 15 w 51"/>
                <a:gd name="T35" fmla="*/ 4 h 8"/>
                <a:gd name="T36" fmla="*/ 15 w 51"/>
                <a:gd name="T37" fmla="*/ 4 h 8"/>
                <a:gd name="T38" fmla="*/ 15 w 51"/>
                <a:gd name="T39" fmla="*/ 4 h 8"/>
                <a:gd name="T40" fmla="*/ 15 w 51"/>
                <a:gd name="T41" fmla="*/ 4 h 8"/>
                <a:gd name="T42" fmla="*/ 19 w 51"/>
                <a:gd name="T43" fmla="*/ 4 h 8"/>
                <a:gd name="T44" fmla="*/ 19 w 51"/>
                <a:gd name="T45" fmla="*/ 4 h 8"/>
                <a:gd name="T46" fmla="*/ 19 w 51"/>
                <a:gd name="T47" fmla="*/ 4 h 8"/>
                <a:gd name="T48" fmla="*/ 19 w 51"/>
                <a:gd name="T49" fmla="*/ 4 h 8"/>
                <a:gd name="T50" fmla="*/ 19 w 51"/>
                <a:gd name="T51" fmla="*/ 4 h 8"/>
                <a:gd name="T52" fmla="*/ 23 w 51"/>
                <a:gd name="T53" fmla="*/ 4 h 8"/>
                <a:gd name="T54" fmla="*/ 23 w 51"/>
                <a:gd name="T55" fmla="*/ 4 h 8"/>
                <a:gd name="T56" fmla="*/ 23 w 51"/>
                <a:gd name="T57" fmla="*/ 4 h 8"/>
                <a:gd name="T58" fmla="*/ 23 w 51"/>
                <a:gd name="T59" fmla="*/ 4 h 8"/>
                <a:gd name="T60" fmla="*/ 27 w 51"/>
                <a:gd name="T61" fmla="*/ 4 h 8"/>
                <a:gd name="T62" fmla="*/ 27 w 51"/>
                <a:gd name="T63" fmla="*/ 4 h 8"/>
                <a:gd name="T64" fmla="*/ 27 w 51"/>
                <a:gd name="T65" fmla="*/ 4 h 8"/>
                <a:gd name="T66" fmla="*/ 27 w 51"/>
                <a:gd name="T67" fmla="*/ 4 h 8"/>
                <a:gd name="T68" fmla="*/ 27 w 51"/>
                <a:gd name="T69" fmla="*/ 4 h 8"/>
                <a:gd name="T70" fmla="*/ 31 w 51"/>
                <a:gd name="T71" fmla="*/ 8 h 8"/>
                <a:gd name="T72" fmla="*/ 31 w 51"/>
                <a:gd name="T73" fmla="*/ 8 h 8"/>
                <a:gd name="T74" fmla="*/ 31 w 51"/>
                <a:gd name="T75" fmla="*/ 8 h 8"/>
                <a:gd name="T76" fmla="*/ 31 w 51"/>
                <a:gd name="T77" fmla="*/ 8 h 8"/>
                <a:gd name="T78" fmla="*/ 31 w 51"/>
                <a:gd name="T79" fmla="*/ 8 h 8"/>
                <a:gd name="T80" fmla="*/ 35 w 51"/>
                <a:gd name="T81" fmla="*/ 8 h 8"/>
                <a:gd name="T82" fmla="*/ 35 w 51"/>
                <a:gd name="T83" fmla="*/ 8 h 8"/>
                <a:gd name="T84" fmla="*/ 35 w 51"/>
                <a:gd name="T85" fmla="*/ 8 h 8"/>
                <a:gd name="T86" fmla="*/ 35 w 51"/>
                <a:gd name="T87" fmla="*/ 8 h 8"/>
                <a:gd name="T88" fmla="*/ 39 w 51"/>
                <a:gd name="T89" fmla="*/ 8 h 8"/>
                <a:gd name="T90" fmla="*/ 39 w 51"/>
                <a:gd name="T91" fmla="*/ 8 h 8"/>
                <a:gd name="T92" fmla="*/ 39 w 51"/>
                <a:gd name="T93" fmla="*/ 8 h 8"/>
                <a:gd name="T94" fmla="*/ 39 w 51"/>
                <a:gd name="T95" fmla="*/ 8 h 8"/>
                <a:gd name="T96" fmla="*/ 39 w 51"/>
                <a:gd name="T97" fmla="*/ 8 h 8"/>
                <a:gd name="T98" fmla="*/ 43 w 51"/>
                <a:gd name="T99" fmla="*/ 8 h 8"/>
                <a:gd name="T100" fmla="*/ 43 w 51"/>
                <a:gd name="T101" fmla="*/ 8 h 8"/>
                <a:gd name="T102" fmla="*/ 43 w 51"/>
                <a:gd name="T103" fmla="*/ 8 h 8"/>
                <a:gd name="T104" fmla="*/ 43 w 51"/>
                <a:gd name="T105" fmla="*/ 8 h 8"/>
                <a:gd name="T106" fmla="*/ 43 w 51"/>
                <a:gd name="T107" fmla="*/ 8 h 8"/>
                <a:gd name="T108" fmla="*/ 47 w 51"/>
                <a:gd name="T109" fmla="*/ 8 h 8"/>
                <a:gd name="T110" fmla="*/ 47 w 51"/>
                <a:gd name="T111" fmla="*/ 8 h 8"/>
                <a:gd name="T112" fmla="*/ 47 w 51"/>
                <a:gd name="T113" fmla="*/ 8 h 8"/>
                <a:gd name="T114" fmla="*/ 47 w 51"/>
                <a:gd name="T115" fmla="*/ 8 h 8"/>
                <a:gd name="T116" fmla="*/ 47 w 51"/>
                <a:gd name="T117" fmla="*/ 8 h 8"/>
                <a:gd name="T118" fmla="*/ 51 w 51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249"/>
            <p:cNvSpPr>
              <a:spLocks/>
            </p:cNvSpPr>
            <p:nvPr/>
          </p:nvSpPr>
          <p:spPr bwMode="auto">
            <a:xfrm>
              <a:off x="4739" y="1242"/>
              <a:ext cx="48" cy="9"/>
            </a:xfrm>
            <a:custGeom>
              <a:avLst/>
              <a:gdLst>
                <a:gd name="T0" fmla="*/ 0 w 48"/>
                <a:gd name="T1" fmla="*/ 0 h 9"/>
                <a:gd name="T2" fmla="*/ 0 w 48"/>
                <a:gd name="T3" fmla="*/ 0 h 9"/>
                <a:gd name="T4" fmla="*/ 0 w 48"/>
                <a:gd name="T5" fmla="*/ 4 h 9"/>
                <a:gd name="T6" fmla="*/ 4 w 48"/>
                <a:gd name="T7" fmla="*/ 4 h 9"/>
                <a:gd name="T8" fmla="*/ 4 w 48"/>
                <a:gd name="T9" fmla="*/ 4 h 9"/>
                <a:gd name="T10" fmla="*/ 4 w 48"/>
                <a:gd name="T11" fmla="*/ 4 h 9"/>
                <a:gd name="T12" fmla="*/ 4 w 48"/>
                <a:gd name="T13" fmla="*/ 4 h 9"/>
                <a:gd name="T14" fmla="*/ 4 w 48"/>
                <a:gd name="T15" fmla="*/ 4 h 9"/>
                <a:gd name="T16" fmla="*/ 8 w 48"/>
                <a:gd name="T17" fmla="*/ 4 h 9"/>
                <a:gd name="T18" fmla="*/ 8 w 48"/>
                <a:gd name="T19" fmla="*/ 4 h 9"/>
                <a:gd name="T20" fmla="*/ 8 w 48"/>
                <a:gd name="T21" fmla="*/ 4 h 9"/>
                <a:gd name="T22" fmla="*/ 8 w 48"/>
                <a:gd name="T23" fmla="*/ 4 h 9"/>
                <a:gd name="T24" fmla="*/ 8 w 48"/>
                <a:gd name="T25" fmla="*/ 4 h 9"/>
                <a:gd name="T26" fmla="*/ 12 w 48"/>
                <a:gd name="T27" fmla="*/ 4 h 9"/>
                <a:gd name="T28" fmla="*/ 12 w 48"/>
                <a:gd name="T29" fmla="*/ 4 h 9"/>
                <a:gd name="T30" fmla="*/ 12 w 48"/>
                <a:gd name="T31" fmla="*/ 4 h 9"/>
                <a:gd name="T32" fmla="*/ 12 w 48"/>
                <a:gd name="T33" fmla="*/ 4 h 9"/>
                <a:gd name="T34" fmla="*/ 16 w 48"/>
                <a:gd name="T35" fmla="*/ 4 h 9"/>
                <a:gd name="T36" fmla="*/ 16 w 48"/>
                <a:gd name="T37" fmla="*/ 4 h 9"/>
                <a:gd name="T38" fmla="*/ 16 w 48"/>
                <a:gd name="T39" fmla="*/ 4 h 9"/>
                <a:gd name="T40" fmla="*/ 16 w 48"/>
                <a:gd name="T41" fmla="*/ 4 h 9"/>
                <a:gd name="T42" fmla="*/ 16 w 48"/>
                <a:gd name="T43" fmla="*/ 4 h 9"/>
                <a:gd name="T44" fmla="*/ 20 w 48"/>
                <a:gd name="T45" fmla="*/ 4 h 9"/>
                <a:gd name="T46" fmla="*/ 20 w 48"/>
                <a:gd name="T47" fmla="*/ 4 h 9"/>
                <a:gd name="T48" fmla="*/ 20 w 48"/>
                <a:gd name="T49" fmla="*/ 4 h 9"/>
                <a:gd name="T50" fmla="*/ 20 w 48"/>
                <a:gd name="T51" fmla="*/ 4 h 9"/>
                <a:gd name="T52" fmla="*/ 20 w 48"/>
                <a:gd name="T53" fmla="*/ 4 h 9"/>
                <a:gd name="T54" fmla="*/ 24 w 48"/>
                <a:gd name="T55" fmla="*/ 4 h 9"/>
                <a:gd name="T56" fmla="*/ 24 w 48"/>
                <a:gd name="T57" fmla="*/ 4 h 9"/>
                <a:gd name="T58" fmla="*/ 24 w 48"/>
                <a:gd name="T59" fmla="*/ 4 h 9"/>
                <a:gd name="T60" fmla="*/ 24 w 48"/>
                <a:gd name="T61" fmla="*/ 4 h 9"/>
                <a:gd name="T62" fmla="*/ 24 w 48"/>
                <a:gd name="T63" fmla="*/ 9 h 9"/>
                <a:gd name="T64" fmla="*/ 28 w 48"/>
                <a:gd name="T65" fmla="*/ 9 h 9"/>
                <a:gd name="T66" fmla="*/ 28 w 48"/>
                <a:gd name="T67" fmla="*/ 9 h 9"/>
                <a:gd name="T68" fmla="*/ 28 w 48"/>
                <a:gd name="T69" fmla="*/ 9 h 9"/>
                <a:gd name="T70" fmla="*/ 28 w 48"/>
                <a:gd name="T71" fmla="*/ 9 h 9"/>
                <a:gd name="T72" fmla="*/ 32 w 48"/>
                <a:gd name="T73" fmla="*/ 9 h 9"/>
                <a:gd name="T74" fmla="*/ 32 w 48"/>
                <a:gd name="T75" fmla="*/ 9 h 9"/>
                <a:gd name="T76" fmla="*/ 32 w 48"/>
                <a:gd name="T77" fmla="*/ 9 h 9"/>
                <a:gd name="T78" fmla="*/ 32 w 48"/>
                <a:gd name="T79" fmla="*/ 9 h 9"/>
                <a:gd name="T80" fmla="*/ 32 w 48"/>
                <a:gd name="T81" fmla="*/ 9 h 9"/>
                <a:gd name="T82" fmla="*/ 36 w 48"/>
                <a:gd name="T83" fmla="*/ 9 h 9"/>
                <a:gd name="T84" fmla="*/ 36 w 48"/>
                <a:gd name="T85" fmla="*/ 9 h 9"/>
                <a:gd name="T86" fmla="*/ 36 w 48"/>
                <a:gd name="T87" fmla="*/ 9 h 9"/>
                <a:gd name="T88" fmla="*/ 36 w 48"/>
                <a:gd name="T89" fmla="*/ 9 h 9"/>
                <a:gd name="T90" fmla="*/ 36 w 48"/>
                <a:gd name="T91" fmla="*/ 9 h 9"/>
                <a:gd name="T92" fmla="*/ 40 w 48"/>
                <a:gd name="T93" fmla="*/ 9 h 9"/>
                <a:gd name="T94" fmla="*/ 40 w 48"/>
                <a:gd name="T95" fmla="*/ 9 h 9"/>
                <a:gd name="T96" fmla="*/ 40 w 48"/>
                <a:gd name="T97" fmla="*/ 9 h 9"/>
                <a:gd name="T98" fmla="*/ 40 w 48"/>
                <a:gd name="T99" fmla="*/ 9 h 9"/>
                <a:gd name="T100" fmla="*/ 40 w 48"/>
                <a:gd name="T101" fmla="*/ 9 h 9"/>
                <a:gd name="T102" fmla="*/ 44 w 48"/>
                <a:gd name="T103" fmla="*/ 9 h 9"/>
                <a:gd name="T104" fmla="*/ 44 w 48"/>
                <a:gd name="T105" fmla="*/ 9 h 9"/>
                <a:gd name="T106" fmla="*/ 44 w 48"/>
                <a:gd name="T107" fmla="*/ 9 h 9"/>
                <a:gd name="T108" fmla="*/ 44 w 48"/>
                <a:gd name="T109" fmla="*/ 9 h 9"/>
                <a:gd name="T110" fmla="*/ 48 w 48"/>
                <a:gd name="T111" fmla="*/ 9 h 9"/>
                <a:gd name="T112" fmla="*/ 48 w 48"/>
                <a:gd name="T113" fmla="*/ 9 h 9"/>
                <a:gd name="T114" fmla="*/ 48 w 48"/>
                <a:gd name="T115" fmla="*/ 9 h 9"/>
                <a:gd name="T116" fmla="*/ 48 w 48"/>
                <a:gd name="T117" fmla="*/ 9 h 9"/>
                <a:gd name="T118" fmla="*/ 48 w 48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250"/>
            <p:cNvSpPr>
              <a:spLocks/>
            </p:cNvSpPr>
            <p:nvPr/>
          </p:nvSpPr>
          <p:spPr bwMode="auto">
            <a:xfrm>
              <a:off x="4787" y="1251"/>
              <a:ext cx="52" cy="8"/>
            </a:xfrm>
            <a:custGeom>
              <a:avLst/>
              <a:gdLst>
                <a:gd name="T0" fmla="*/ 4 w 52"/>
                <a:gd name="T1" fmla="*/ 0 h 8"/>
                <a:gd name="T2" fmla="*/ 4 w 52"/>
                <a:gd name="T3" fmla="*/ 0 h 8"/>
                <a:gd name="T4" fmla="*/ 4 w 52"/>
                <a:gd name="T5" fmla="*/ 0 h 8"/>
                <a:gd name="T6" fmla="*/ 4 w 52"/>
                <a:gd name="T7" fmla="*/ 4 h 8"/>
                <a:gd name="T8" fmla="*/ 4 w 52"/>
                <a:gd name="T9" fmla="*/ 4 h 8"/>
                <a:gd name="T10" fmla="*/ 8 w 52"/>
                <a:gd name="T11" fmla="*/ 4 h 8"/>
                <a:gd name="T12" fmla="*/ 8 w 52"/>
                <a:gd name="T13" fmla="*/ 4 h 8"/>
                <a:gd name="T14" fmla="*/ 8 w 52"/>
                <a:gd name="T15" fmla="*/ 4 h 8"/>
                <a:gd name="T16" fmla="*/ 8 w 52"/>
                <a:gd name="T17" fmla="*/ 4 h 8"/>
                <a:gd name="T18" fmla="*/ 12 w 52"/>
                <a:gd name="T19" fmla="*/ 4 h 8"/>
                <a:gd name="T20" fmla="*/ 12 w 52"/>
                <a:gd name="T21" fmla="*/ 4 h 8"/>
                <a:gd name="T22" fmla="*/ 12 w 52"/>
                <a:gd name="T23" fmla="*/ 4 h 8"/>
                <a:gd name="T24" fmla="*/ 12 w 52"/>
                <a:gd name="T25" fmla="*/ 4 h 8"/>
                <a:gd name="T26" fmla="*/ 12 w 52"/>
                <a:gd name="T27" fmla="*/ 4 h 8"/>
                <a:gd name="T28" fmla="*/ 16 w 52"/>
                <a:gd name="T29" fmla="*/ 4 h 8"/>
                <a:gd name="T30" fmla="*/ 16 w 52"/>
                <a:gd name="T31" fmla="*/ 4 h 8"/>
                <a:gd name="T32" fmla="*/ 16 w 52"/>
                <a:gd name="T33" fmla="*/ 4 h 8"/>
                <a:gd name="T34" fmla="*/ 16 w 52"/>
                <a:gd name="T35" fmla="*/ 4 h 8"/>
                <a:gd name="T36" fmla="*/ 16 w 52"/>
                <a:gd name="T37" fmla="*/ 4 h 8"/>
                <a:gd name="T38" fmla="*/ 20 w 52"/>
                <a:gd name="T39" fmla="*/ 4 h 8"/>
                <a:gd name="T40" fmla="*/ 20 w 52"/>
                <a:gd name="T41" fmla="*/ 4 h 8"/>
                <a:gd name="T42" fmla="*/ 20 w 52"/>
                <a:gd name="T43" fmla="*/ 4 h 8"/>
                <a:gd name="T44" fmla="*/ 20 w 52"/>
                <a:gd name="T45" fmla="*/ 4 h 8"/>
                <a:gd name="T46" fmla="*/ 20 w 52"/>
                <a:gd name="T47" fmla="*/ 4 h 8"/>
                <a:gd name="T48" fmla="*/ 24 w 52"/>
                <a:gd name="T49" fmla="*/ 4 h 8"/>
                <a:gd name="T50" fmla="*/ 24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8 w 52"/>
                <a:gd name="T57" fmla="*/ 4 h 8"/>
                <a:gd name="T58" fmla="*/ 28 w 52"/>
                <a:gd name="T59" fmla="*/ 4 h 8"/>
                <a:gd name="T60" fmla="*/ 28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32 w 52"/>
                <a:gd name="T67" fmla="*/ 8 h 8"/>
                <a:gd name="T68" fmla="*/ 32 w 52"/>
                <a:gd name="T69" fmla="*/ 8 h 8"/>
                <a:gd name="T70" fmla="*/ 32 w 52"/>
                <a:gd name="T71" fmla="*/ 8 h 8"/>
                <a:gd name="T72" fmla="*/ 32 w 52"/>
                <a:gd name="T73" fmla="*/ 8 h 8"/>
                <a:gd name="T74" fmla="*/ 32 w 52"/>
                <a:gd name="T75" fmla="*/ 8 h 8"/>
                <a:gd name="T76" fmla="*/ 36 w 52"/>
                <a:gd name="T77" fmla="*/ 8 h 8"/>
                <a:gd name="T78" fmla="*/ 36 w 52"/>
                <a:gd name="T79" fmla="*/ 8 h 8"/>
                <a:gd name="T80" fmla="*/ 36 w 52"/>
                <a:gd name="T81" fmla="*/ 8 h 8"/>
                <a:gd name="T82" fmla="*/ 36 w 52"/>
                <a:gd name="T83" fmla="*/ 8 h 8"/>
                <a:gd name="T84" fmla="*/ 36 w 52"/>
                <a:gd name="T85" fmla="*/ 8 h 8"/>
                <a:gd name="T86" fmla="*/ 40 w 52"/>
                <a:gd name="T87" fmla="*/ 8 h 8"/>
                <a:gd name="T88" fmla="*/ 40 w 52"/>
                <a:gd name="T89" fmla="*/ 8 h 8"/>
                <a:gd name="T90" fmla="*/ 40 w 52"/>
                <a:gd name="T91" fmla="*/ 8 h 8"/>
                <a:gd name="T92" fmla="*/ 40 w 52"/>
                <a:gd name="T93" fmla="*/ 8 h 8"/>
                <a:gd name="T94" fmla="*/ 44 w 52"/>
                <a:gd name="T95" fmla="*/ 8 h 8"/>
                <a:gd name="T96" fmla="*/ 44 w 52"/>
                <a:gd name="T97" fmla="*/ 8 h 8"/>
                <a:gd name="T98" fmla="*/ 44 w 52"/>
                <a:gd name="T99" fmla="*/ 8 h 8"/>
                <a:gd name="T100" fmla="*/ 44 w 52"/>
                <a:gd name="T101" fmla="*/ 8 h 8"/>
                <a:gd name="T102" fmla="*/ 44 w 52"/>
                <a:gd name="T103" fmla="*/ 8 h 8"/>
                <a:gd name="T104" fmla="*/ 48 w 52"/>
                <a:gd name="T105" fmla="*/ 8 h 8"/>
                <a:gd name="T106" fmla="*/ 48 w 52"/>
                <a:gd name="T107" fmla="*/ 8 h 8"/>
                <a:gd name="T108" fmla="*/ 48 w 52"/>
                <a:gd name="T109" fmla="*/ 8 h 8"/>
                <a:gd name="T110" fmla="*/ 48 w 52"/>
                <a:gd name="T111" fmla="*/ 8 h 8"/>
                <a:gd name="T112" fmla="*/ 48 w 52"/>
                <a:gd name="T113" fmla="*/ 8 h 8"/>
                <a:gd name="T114" fmla="*/ 52 w 52"/>
                <a:gd name="T115" fmla="*/ 8 h 8"/>
                <a:gd name="T116" fmla="*/ 52 w 52"/>
                <a:gd name="T117" fmla="*/ 8 h 8"/>
                <a:gd name="T118" fmla="*/ 52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251"/>
            <p:cNvSpPr>
              <a:spLocks/>
            </p:cNvSpPr>
            <p:nvPr/>
          </p:nvSpPr>
          <p:spPr bwMode="auto">
            <a:xfrm>
              <a:off x="4839" y="1259"/>
              <a:ext cx="52" cy="9"/>
            </a:xfrm>
            <a:custGeom>
              <a:avLst/>
              <a:gdLst>
                <a:gd name="T0" fmla="*/ 0 w 52"/>
                <a:gd name="T1" fmla="*/ 0 h 9"/>
                <a:gd name="T2" fmla="*/ 4 w 52"/>
                <a:gd name="T3" fmla="*/ 0 h 9"/>
                <a:gd name="T4" fmla="*/ 4 w 52"/>
                <a:gd name="T5" fmla="*/ 0 h 9"/>
                <a:gd name="T6" fmla="*/ 4 w 52"/>
                <a:gd name="T7" fmla="*/ 0 h 9"/>
                <a:gd name="T8" fmla="*/ 4 w 52"/>
                <a:gd name="T9" fmla="*/ 4 h 9"/>
                <a:gd name="T10" fmla="*/ 4 w 52"/>
                <a:gd name="T11" fmla="*/ 4 h 9"/>
                <a:gd name="T12" fmla="*/ 8 w 52"/>
                <a:gd name="T13" fmla="*/ 4 h 9"/>
                <a:gd name="T14" fmla="*/ 8 w 52"/>
                <a:gd name="T15" fmla="*/ 4 h 9"/>
                <a:gd name="T16" fmla="*/ 8 w 52"/>
                <a:gd name="T17" fmla="*/ 4 h 9"/>
                <a:gd name="T18" fmla="*/ 8 w 52"/>
                <a:gd name="T19" fmla="*/ 4 h 9"/>
                <a:gd name="T20" fmla="*/ 8 w 52"/>
                <a:gd name="T21" fmla="*/ 4 h 9"/>
                <a:gd name="T22" fmla="*/ 12 w 52"/>
                <a:gd name="T23" fmla="*/ 4 h 9"/>
                <a:gd name="T24" fmla="*/ 12 w 52"/>
                <a:gd name="T25" fmla="*/ 4 h 9"/>
                <a:gd name="T26" fmla="*/ 12 w 52"/>
                <a:gd name="T27" fmla="*/ 4 h 9"/>
                <a:gd name="T28" fmla="*/ 12 w 52"/>
                <a:gd name="T29" fmla="*/ 4 h 9"/>
                <a:gd name="T30" fmla="*/ 16 w 52"/>
                <a:gd name="T31" fmla="*/ 4 h 9"/>
                <a:gd name="T32" fmla="*/ 16 w 52"/>
                <a:gd name="T33" fmla="*/ 4 h 9"/>
                <a:gd name="T34" fmla="*/ 16 w 52"/>
                <a:gd name="T35" fmla="*/ 4 h 9"/>
                <a:gd name="T36" fmla="*/ 16 w 52"/>
                <a:gd name="T37" fmla="*/ 4 h 9"/>
                <a:gd name="T38" fmla="*/ 16 w 52"/>
                <a:gd name="T39" fmla="*/ 4 h 9"/>
                <a:gd name="T40" fmla="*/ 20 w 52"/>
                <a:gd name="T41" fmla="*/ 4 h 9"/>
                <a:gd name="T42" fmla="*/ 20 w 52"/>
                <a:gd name="T43" fmla="*/ 4 h 9"/>
                <a:gd name="T44" fmla="*/ 20 w 52"/>
                <a:gd name="T45" fmla="*/ 4 h 9"/>
                <a:gd name="T46" fmla="*/ 20 w 52"/>
                <a:gd name="T47" fmla="*/ 4 h 9"/>
                <a:gd name="T48" fmla="*/ 20 w 52"/>
                <a:gd name="T49" fmla="*/ 4 h 9"/>
                <a:gd name="T50" fmla="*/ 24 w 52"/>
                <a:gd name="T51" fmla="*/ 4 h 9"/>
                <a:gd name="T52" fmla="*/ 24 w 52"/>
                <a:gd name="T53" fmla="*/ 4 h 9"/>
                <a:gd name="T54" fmla="*/ 24 w 52"/>
                <a:gd name="T55" fmla="*/ 4 h 9"/>
                <a:gd name="T56" fmla="*/ 24 w 52"/>
                <a:gd name="T57" fmla="*/ 4 h 9"/>
                <a:gd name="T58" fmla="*/ 24 w 52"/>
                <a:gd name="T59" fmla="*/ 4 h 9"/>
                <a:gd name="T60" fmla="*/ 28 w 52"/>
                <a:gd name="T61" fmla="*/ 4 h 9"/>
                <a:gd name="T62" fmla="*/ 28 w 52"/>
                <a:gd name="T63" fmla="*/ 4 h 9"/>
                <a:gd name="T64" fmla="*/ 28 w 52"/>
                <a:gd name="T65" fmla="*/ 4 h 9"/>
                <a:gd name="T66" fmla="*/ 28 w 52"/>
                <a:gd name="T67" fmla="*/ 4 h 9"/>
                <a:gd name="T68" fmla="*/ 32 w 52"/>
                <a:gd name="T69" fmla="*/ 9 h 9"/>
                <a:gd name="T70" fmla="*/ 32 w 52"/>
                <a:gd name="T71" fmla="*/ 9 h 9"/>
                <a:gd name="T72" fmla="*/ 32 w 52"/>
                <a:gd name="T73" fmla="*/ 9 h 9"/>
                <a:gd name="T74" fmla="*/ 32 w 52"/>
                <a:gd name="T75" fmla="*/ 9 h 9"/>
                <a:gd name="T76" fmla="*/ 32 w 52"/>
                <a:gd name="T77" fmla="*/ 9 h 9"/>
                <a:gd name="T78" fmla="*/ 36 w 52"/>
                <a:gd name="T79" fmla="*/ 9 h 9"/>
                <a:gd name="T80" fmla="*/ 36 w 52"/>
                <a:gd name="T81" fmla="*/ 9 h 9"/>
                <a:gd name="T82" fmla="*/ 36 w 52"/>
                <a:gd name="T83" fmla="*/ 9 h 9"/>
                <a:gd name="T84" fmla="*/ 36 w 52"/>
                <a:gd name="T85" fmla="*/ 9 h 9"/>
                <a:gd name="T86" fmla="*/ 36 w 52"/>
                <a:gd name="T87" fmla="*/ 9 h 9"/>
                <a:gd name="T88" fmla="*/ 40 w 52"/>
                <a:gd name="T89" fmla="*/ 9 h 9"/>
                <a:gd name="T90" fmla="*/ 40 w 52"/>
                <a:gd name="T91" fmla="*/ 9 h 9"/>
                <a:gd name="T92" fmla="*/ 40 w 52"/>
                <a:gd name="T93" fmla="*/ 9 h 9"/>
                <a:gd name="T94" fmla="*/ 40 w 52"/>
                <a:gd name="T95" fmla="*/ 9 h 9"/>
                <a:gd name="T96" fmla="*/ 40 w 52"/>
                <a:gd name="T97" fmla="*/ 9 h 9"/>
                <a:gd name="T98" fmla="*/ 44 w 52"/>
                <a:gd name="T99" fmla="*/ 9 h 9"/>
                <a:gd name="T100" fmla="*/ 44 w 52"/>
                <a:gd name="T101" fmla="*/ 9 h 9"/>
                <a:gd name="T102" fmla="*/ 44 w 52"/>
                <a:gd name="T103" fmla="*/ 9 h 9"/>
                <a:gd name="T104" fmla="*/ 44 w 52"/>
                <a:gd name="T105" fmla="*/ 9 h 9"/>
                <a:gd name="T106" fmla="*/ 48 w 52"/>
                <a:gd name="T107" fmla="*/ 9 h 9"/>
                <a:gd name="T108" fmla="*/ 48 w 52"/>
                <a:gd name="T109" fmla="*/ 9 h 9"/>
                <a:gd name="T110" fmla="*/ 48 w 52"/>
                <a:gd name="T111" fmla="*/ 9 h 9"/>
                <a:gd name="T112" fmla="*/ 48 w 52"/>
                <a:gd name="T113" fmla="*/ 9 h 9"/>
                <a:gd name="T114" fmla="*/ 48 w 52"/>
                <a:gd name="T115" fmla="*/ 9 h 9"/>
                <a:gd name="T116" fmla="*/ 52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252"/>
            <p:cNvSpPr>
              <a:spLocks/>
            </p:cNvSpPr>
            <p:nvPr/>
          </p:nvSpPr>
          <p:spPr bwMode="auto">
            <a:xfrm>
              <a:off x="4891" y="1268"/>
              <a:ext cx="52" cy="8"/>
            </a:xfrm>
            <a:custGeom>
              <a:avLst/>
              <a:gdLst>
                <a:gd name="T0" fmla="*/ 0 w 52"/>
                <a:gd name="T1" fmla="*/ 0 h 8"/>
                <a:gd name="T2" fmla="*/ 0 w 52"/>
                <a:gd name="T3" fmla="*/ 0 h 8"/>
                <a:gd name="T4" fmla="*/ 0 w 52"/>
                <a:gd name="T5" fmla="*/ 0 h 8"/>
                <a:gd name="T6" fmla="*/ 4 w 52"/>
                <a:gd name="T7" fmla="*/ 0 h 8"/>
                <a:gd name="T8" fmla="*/ 4 w 52"/>
                <a:gd name="T9" fmla="*/ 0 h 8"/>
                <a:gd name="T10" fmla="*/ 4 w 52"/>
                <a:gd name="T11" fmla="*/ 4 h 8"/>
                <a:gd name="T12" fmla="*/ 4 w 52"/>
                <a:gd name="T13" fmla="*/ 4 h 8"/>
                <a:gd name="T14" fmla="*/ 8 w 52"/>
                <a:gd name="T15" fmla="*/ 4 h 8"/>
                <a:gd name="T16" fmla="*/ 8 w 52"/>
                <a:gd name="T17" fmla="*/ 4 h 8"/>
                <a:gd name="T18" fmla="*/ 8 w 52"/>
                <a:gd name="T19" fmla="*/ 4 h 8"/>
                <a:gd name="T20" fmla="*/ 8 w 52"/>
                <a:gd name="T21" fmla="*/ 4 h 8"/>
                <a:gd name="T22" fmla="*/ 8 w 52"/>
                <a:gd name="T23" fmla="*/ 4 h 8"/>
                <a:gd name="T24" fmla="*/ 12 w 52"/>
                <a:gd name="T25" fmla="*/ 4 h 8"/>
                <a:gd name="T26" fmla="*/ 12 w 52"/>
                <a:gd name="T27" fmla="*/ 4 h 8"/>
                <a:gd name="T28" fmla="*/ 12 w 52"/>
                <a:gd name="T29" fmla="*/ 4 h 8"/>
                <a:gd name="T30" fmla="*/ 12 w 52"/>
                <a:gd name="T31" fmla="*/ 4 h 8"/>
                <a:gd name="T32" fmla="*/ 12 w 52"/>
                <a:gd name="T33" fmla="*/ 4 h 8"/>
                <a:gd name="T34" fmla="*/ 16 w 52"/>
                <a:gd name="T35" fmla="*/ 4 h 8"/>
                <a:gd name="T36" fmla="*/ 16 w 52"/>
                <a:gd name="T37" fmla="*/ 4 h 8"/>
                <a:gd name="T38" fmla="*/ 16 w 52"/>
                <a:gd name="T39" fmla="*/ 4 h 8"/>
                <a:gd name="T40" fmla="*/ 16 w 52"/>
                <a:gd name="T41" fmla="*/ 4 h 8"/>
                <a:gd name="T42" fmla="*/ 16 w 52"/>
                <a:gd name="T43" fmla="*/ 4 h 8"/>
                <a:gd name="T44" fmla="*/ 20 w 52"/>
                <a:gd name="T45" fmla="*/ 4 h 8"/>
                <a:gd name="T46" fmla="*/ 20 w 52"/>
                <a:gd name="T47" fmla="*/ 4 h 8"/>
                <a:gd name="T48" fmla="*/ 20 w 52"/>
                <a:gd name="T49" fmla="*/ 4 h 8"/>
                <a:gd name="T50" fmla="*/ 20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4 w 52"/>
                <a:gd name="T57" fmla="*/ 4 h 8"/>
                <a:gd name="T58" fmla="*/ 24 w 52"/>
                <a:gd name="T59" fmla="*/ 4 h 8"/>
                <a:gd name="T60" fmla="*/ 24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28 w 52"/>
                <a:gd name="T67" fmla="*/ 4 h 8"/>
                <a:gd name="T68" fmla="*/ 28 w 52"/>
                <a:gd name="T69" fmla="*/ 4 h 8"/>
                <a:gd name="T70" fmla="*/ 28 w 52"/>
                <a:gd name="T71" fmla="*/ 4 h 8"/>
                <a:gd name="T72" fmla="*/ 32 w 52"/>
                <a:gd name="T73" fmla="*/ 8 h 8"/>
                <a:gd name="T74" fmla="*/ 32 w 52"/>
                <a:gd name="T75" fmla="*/ 8 h 8"/>
                <a:gd name="T76" fmla="*/ 32 w 52"/>
                <a:gd name="T77" fmla="*/ 8 h 8"/>
                <a:gd name="T78" fmla="*/ 32 w 52"/>
                <a:gd name="T79" fmla="*/ 8 h 8"/>
                <a:gd name="T80" fmla="*/ 32 w 52"/>
                <a:gd name="T81" fmla="*/ 8 h 8"/>
                <a:gd name="T82" fmla="*/ 36 w 52"/>
                <a:gd name="T83" fmla="*/ 8 h 8"/>
                <a:gd name="T84" fmla="*/ 36 w 52"/>
                <a:gd name="T85" fmla="*/ 8 h 8"/>
                <a:gd name="T86" fmla="*/ 36 w 52"/>
                <a:gd name="T87" fmla="*/ 8 h 8"/>
                <a:gd name="T88" fmla="*/ 36 w 52"/>
                <a:gd name="T89" fmla="*/ 8 h 8"/>
                <a:gd name="T90" fmla="*/ 40 w 52"/>
                <a:gd name="T91" fmla="*/ 8 h 8"/>
                <a:gd name="T92" fmla="*/ 40 w 52"/>
                <a:gd name="T93" fmla="*/ 8 h 8"/>
                <a:gd name="T94" fmla="*/ 40 w 52"/>
                <a:gd name="T95" fmla="*/ 8 h 8"/>
                <a:gd name="T96" fmla="*/ 40 w 52"/>
                <a:gd name="T97" fmla="*/ 8 h 8"/>
                <a:gd name="T98" fmla="*/ 40 w 52"/>
                <a:gd name="T99" fmla="*/ 8 h 8"/>
                <a:gd name="T100" fmla="*/ 44 w 52"/>
                <a:gd name="T101" fmla="*/ 8 h 8"/>
                <a:gd name="T102" fmla="*/ 44 w 52"/>
                <a:gd name="T103" fmla="*/ 8 h 8"/>
                <a:gd name="T104" fmla="*/ 44 w 52"/>
                <a:gd name="T105" fmla="*/ 8 h 8"/>
                <a:gd name="T106" fmla="*/ 44 w 52"/>
                <a:gd name="T107" fmla="*/ 8 h 8"/>
                <a:gd name="T108" fmla="*/ 44 w 52"/>
                <a:gd name="T109" fmla="*/ 8 h 8"/>
                <a:gd name="T110" fmla="*/ 48 w 52"/>
                <a:gd name="T111" fmla="*/ 8 h 8"/>
                <a:gd name="T112" fmla="*/ 48 w 52"/>
                <a:gd name="T113" fmla="*/ 8 h 8"/>
                <a:gd name="T114" fmla="*/ 48 w 52"/>
                <a:gd name="T115" fmla="*/ 8 h 8"/>
                <a:gd name="T116" fmla="*/ 48 w 52"/>
                <a:gd name="T117" fmla="*/ 8 h 8"/>
                <a:gd name="T118" fmla="*/ 48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253"/>
            <p:cNvSpPr>
              <a:spLocks/>
            </p:cNvSpPr>
            <p:nvPr/>
          </p:nvSpPr>
          <p:spPr bwMode="auto">
            <a:xfrm>
              <a:off x="4943" y="1276"/>
              <a:ext cx="48" cy="9"/>
            </a:xfrm>
            <a:custGeom>
              <a:avLst/>
              <a:gdLst>
                <a:gd name="T0" fmla="*/ 0 w 48"/>
                <a:gd name="T1" fmla="*/ 0 h 9"/>
                <a:gd name="T2" fmla="*/ 0 w 48"/>
                <a:gd name="T3" fmla="*/ 0 h 9"/>
                <a:gd name="T4" fmla="*/ 0 w 48"/>
                <a:gd name="T5" fmla="*/ 0 h 9"/>
                <a:gd name="T6" fmla="*/ 0 w 48"/>
                <a:gd name="T7" fmla="*/ 0 h 9"/>
                <a:gd name="T8" fmla="*/ 4 w 48"/>
                <a:gd name="T9" fmla="*/ 0 h 9"/>
                <a:gd name="T10" fmla="*/ 4 w 48"/>
                <a:gd name="T11" fmla="*/ 0 h 9"/>
                <a:gd name="T12" fmla="*/ 4 w 48"/>
                <a:gd name="T13" fmla="*/ 0 h 9"/>
                <a:gd name="T14" fmla="*/ 4 w 48"/>
                <a:gd name="T15" fmla="*/ 4 h 9"/>
                <a:gd name="T16" fmla="*/ 4 w 48"/>
                <a:gd name="T17" fmla="*/ 4 h 9"/>
                <a:gd name="T18" fmla="*/ 8 w 48"/>
                <a:gd name="T19" fmla="*/ 4 h 9"/>
                <a:gd name="T20" fmla="*/ 8 w 48"/>
                <a:gd name="T21" fmla="*/ 4 h 9"/>
                <a:gd name="T22" fmla="*/ 8 w 48"/>
                <a:gd name="T23" fmla="*/ 4 h 9"/>
                <a:gd name="T24" fmla="*/ 8 w 48"/>
                <a:gd name="T25" fmla="*/ 4 h 9"/>
                <a:gd name="T26" fmla="*/ 8 w 48"/>
                <a:gd name="T27" fmla="*/ 4 h 9"/>
                <a:gd name="T28" fmla="*/ 12 w 48"/>
                <a:gd name="T29" fmla="*/ 4 h 9"/>
                <a:gd name="T30" fmla="*/ 12 w 48"/>
                <a:gd name="T31" fmla="*/ 4 h 9"/>
                <a:gd name="T32" fmla="*/ 12 w 48"/>
                <a:gd name="T33" fmla="*/ 4 h 9"/>
                <a:gd name="T34" fmla="*/ 12 w 48"/>
                <a:gd name="T35" fmla="*/ 4 h 9"/>
                <a:gd name="T36" fmla="*/ 16 w 48"/>
                <a:gd name="T37" fmla="*/ 4 h 9"/>
                <a:gd name="T38" fmla="*/ 16 w 48"/>
                <a:gd name="T39" fmla="*/ 4 h 9"/>
                <a:gd name="T40" fmla="*/ 16 w 48"/>
                <a:gd name="T41" fmla="*/ 4 h 9"/>
                <a:gd name="T42" fmla="*/ 16 w 48"/>
                <a:gd name="T43" fmla="*/ 4 h 9"/>
                <a:gd name="T44" fmla="*/ 16 w 48"/>
                <a:gd name="T45" fmla="*/ 4 h 9"/>
                <a:gd name="T46" fmla="*/ 20 w 48"/>
                <a:gd name="T47" fmla="*/ 4 h 9"/>
                <a:gd name="T48" fmla="*/ 20 w 48"/>
                <a:gd name="T49" fmla="*/ 4 h 9"/>
                <a:gd name="T50" fmla="*/ 20 w 48"/>
                <a:gd name="T51" fmla="*/ 4 h 9"/>
                <a:gd name="T52" fmla="*/ 20 w 48"/>
                <a:gd name="T53" fmla="*/ 4 h 9"/>
                <a:gd name="T54" fmla="*/ 20 w 48"/>
                <a:gd name="T55" fmla="*/ 4 h 9"/>
                <a:gd name="T56" fmla="*/ 24 w 48"/>
                <a:gd name="T57" fmla="*/ 4 h 9"/>
                <a:gd name="T58" fmla="*/ 24 w 48"/>
                <a:gd name="T59" fmla="*/ 4 h 9"/>
                <a:gd name="T60" fmla="*/ 24 w 48"/>
                <a:gd name="T61" fmla="*/ 4 h 9"/>
                <a:gd name="T62" fmla="*/ 24 w 48"/>
                <a:gd name="T63" fmla="*/ 4 h 9"/>
                <a:gd name="T64" fmla="*/ 28 w 48"/>
                <a:gd name="T65" fmla="*/ 4 h 9"/>
                <a:gd name="T66" fmla="*/ 28 w 48"/>
                <a:gd name="T67" fmla="*/ 4 h 9"/>
                <a:gd name="T68" fmla="*/ 28 w 48"/>
                <a:gd name="T69" fmla="*/ 4 h 9"/>
                <a:gd name="T70" fmla="*/ 28 w 48"/>
                <a:gd name="T71" fmla="*/ 4 h 9"/>
                <a:gd name="T72" fmla="*/ 28 w 48"/>
                <a:gd name="T73" fmla="*/ 4 h 9"/>
                <a:gd name="T74" fmla="*/ 32 w 48"/>
                <a:gd name="T75" fmla="*/ 4 h 9"/>
                <a:gd name="T76" fmla="*/ 32 w 48"/>
                <a:gd name="T77" fmla="*/ 9 h 9"/>
                <a:gd name="T78" fmla="*/ 32 w 48"/>
                <a:gd name="T79" fmla="*/ 9 h 9"/>
                <a:gd name="T80" fmla="*/ 32 w 48"/>
                <a:gd name="T81" fmla="*/ 9 h 9"/>
                <a:gd name="T82" fmla="*/ 32 w 48"/>
                <a:gd name="T83" fmla="*/ 9 h 9"/>
                <a:gd name="T84" fmla="*/ 36 w 48"/>
                <a:gd name="T85" fmla="*/ 9 h 9"/>
                <a:gd name="T86" fmla="*/ 36 w 48"/>
                <a:gd name="T87" fmla="*/ 9 h 9"/>
                <a:gd name="T88" fmla="*/ 36 w 48"/>
                <a:gd name="T89" fmla="*/ 9 h 9"/>
                <a:gd name="T90" fmla="*/ 36 w 48"/>
                <a:gd name="T91" fmla="*/ 9 h 9"/>
                <a:gd name="T92" fmla="*/ 36 w 48"/>
                <a:gd name="T93" fmla="*/ 9 h 9"/>
                <a:gd name="T94" fmla="*/ 40 w 48"/>
                <a:gd name="T95" fmla="*/ 9 h 9"/>
                <a:gd name="T96" fmla="*/ 40 w 48"/>
                <a:gd name="T97" fmla="*/ 9 h 9"/>
                <a:gd name="T98" fmla="*/ 40 w 48"/>
                <a:gd name="T99" fmla="*/ 9 h 9"/>
                <a:gd name="T100" fmla="*/ 40 w 48"/>
                <a:gd name="T101" fmla="*/ 9 h 9"/>
                <a:gd name="T102" fmla="*/ 44 w 48"/>
                <a:gd name="T103" fmla="*/ 9 h 9"/>
                <a:gd name="T104" fmla="*/ 44 w 48"/>
                <a:gd name="T105" fmla="*/ 9 h 9"/>
                <a:gd name="T106" fmla="*/ 44 w 48"/>
                <a:gd name="T107" fmla="*/ 9 h 9"/>
                <a:gd name="T108" fmla="*/ 44 w 48"/>
                <a:gd name="T109" fmla="*/ 9 h 9"/>
                <a:gd name="T110" fmla="*/ 44 w 48"/>
                <a:gd name="T111" fmla="*/ 9 h 9"/>
                <a:gd name="T112" fmla="*/ 48 w 48"/>
                <a:gd name="T113" fmla="*/ 9 h 9"/>
                <a:gd name="T114" fmla="*/ 48 w 48"/>
                <a:gd name="T115" fmla="*/ 9 h 9"/>
                <a:gd name="T116" fmla="*/ 48 w 48"/>
                <a:gd name="T117" fmla="*/ 9 h 9"/>
                <a:gd name="T118" fmla="*/ 48 w 48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254"/>
            <p:cNvSpPr>
              <a:spLocks/>
            </p:cNvSpPr>
            <p:nvPr/>
          </p:nvSpPr>
          <p:spPr bwMode="auto">
            <a:xfrm>
              <a:off x="4991" y="1285"/>
              <a:ext cx="52" cy="8"/>
            </a:xfrm>
            <a:custGeom>
              <a:avLst/>
              <a:gdLst>
                <a:gd name="T0" fmla="*/ 0 w 52"/>
                <a:gd name="T1" fmla="*/ 0 h 8"/>
                <a:gd name="T2" fmla="*/ 4 w 52"/>
                <a:gd name="T3" fmla="*/ 0 h 8"/>
                <a:gd name="T4" fmla="*/ 4 w 52"/>
                <a:gd name="T5" fmla="*/ 0 h 8"/>
                <a:gd name="T6" fmla="*/ 4 w 52"/>
                <a:gd name="T7" fmla="*/ 0 h 8"/>
                <a:gd name="T8" fmla="*/ 4 w 52"/>
                <a:gd name="T9" fmla="*/ 0 h 8"/>
                <a:gd name="T10" fmla="*/ 8 w 52"/>
                <a:gd name="T11" fmla="*/ 0 h 8"/>
                <a:gd name="T12" fmla="*/ 8 w 52"/>
                <a:gd name="T13" fmla="*/ 0 h 8"/>
                <a:gd name="T14" fmla="*/ 8 w 52"/>
                <a:gd name="T15" fmla="*/ 0 h 8"/>
                <a:gd name="T16" fmla="*/ 8 w 52"/>
                <a:gd name="T17" fmla="*/ 0 h 8"/>
                <a:gd name="T18" fmla="*/ 8 w 52"/>
                <a:gd name="T19" fmla="*/ 0 h 8"/>
                <a:gd name="T20" fmla="*/ 12 w 52"/>
                <a:gd name="T21" fmla="*/ 4 h 8"/>
                <a:gd name="T22" fmla="*/ 12 w 52"/>
                <a:gd name="T23" fmla="*/ 4 h 8"/>
                <a:gd name="T24" fmla="*/ 12 w 52"/>
                <a:gd name="T25" fmla="*/ 4 h 8"/>
                <a:gd name="T26" fmla="*/ 12 w 52"/>
                <a:gd name="T27" fmla="*/ 4 h 8"/>
                <a:gd name="T28" fmla="*/ 12 w 52"/>
                <a:gd name="T29" fmla="*/ 4 h 8"/>
                <a:gd name="T30" fmla="*/ 16 w 52"/>
                <a:gd name="T31" fmla="*/ 4 h 8"/>
                <a:gd name="T32" fmla="*/ 16 w 52"/>
                <a:gd name="T33" fmla="*/ 4 h 8"/>
                <a:gd name="T34" fmla="*/ 16 w 52"/>
                <a:gd name="T35" fmla="*/ 4 h 8"/>
                <a:gd name="T36" fmla="*/ 16 w 52"/>
                <a:gd name="T37" fmla="*/ 4 h 8"/>
                <a:gd name="T38" fmla="*/ 16 w 52"/>
                <a:gd name="T39" fmla="*/ 4 h 8"/>
                <a:gd name="T40" fmla="*/ 20 w 52"/>
                <a:gd name="T41" fmla="*/ 4 h 8"/>
                <a:gd name="T42" fmla="*/ 20 w 52"/>
                <a:gd name="T43" fmla="*/ 4 h 8"/>
                <a:gd name="T44" fmla="*/ 20 w 52"/>
                <a:gd name="T45" fmla="*/ 4 h 8"/>
                <a:gd name="T46" fmla="*/ 20 w 52"/>
                <a:gd name="T47" fmla="*/ 4 h 8"/>
                <a:gd name="T48" fmla="*/ 24 w 52"/>
                <a:gd name="T49" fmla="*/ 4 h 8"/>
                <a:gd name="T50" fmla="*/ 24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4 w 52"/>
                <a:gd name="T57" fmla="*/ 4 h 8"/>
                <a:gd name="T58" fmla="*/ 28 w 52"/>
                <a:gd name="T59" fmla="*/ 4 h 8"/>
                <a:gd name="T60" fmla="*/ 28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28 w 52"/>
                <a:gd name="T67" fmla="*/ 4 h 8"/>
                <a:gd name="T68" fmla="*/ 32 w 52"/>
                <a:gd name="T69" fmla="*/ 4 h 8"/>
                <a:gd name="T70" fmla="*/ 32 w 52"/>
                <a:gd name="T71" fmla="*/ 4 h 8"/>
                <a:gd name="T72" fmla="*/ 32 w 52"/>
                <a:gd name="T73" fmla="*/ 4 h 8"/>
                <a:gd name="T74" fmla="*/ 32 w 52"/>
                <a:gd name="T75" fmla="*/ 4 h 8"/>
                <a:gd name="T76" fmla="*/ 32 w 52"/>
                <a:gd name="T77" fmla="*/ 4 h 8"/>
                <a:gd name="T78" fmla="*/ 36 w 52"/>
                <a:gd name="T79" fmla="*/ 4 h 8"/>
                <a:gd name="T80" fmla="*/ 36 w 52"/>
                <a:gd name="T81" fmla="*/ 4 h 8"/>
                <a:gd name="T82" fmla="*/ 36 w 52"/>
                <a:gd name="T83" fmla="*/ 4 h 8"/>
                <a:gd name="T84" fmla="*/ 36 w 52"/>
                <a:gd name="T85" fmla="*/ 8 h 8"/>
                <a:gd name="T86" fmla="*/ 40 w 52"/>
                <a:gd name="T87" fmla="*/ 8 h 8"/>
                <a:gd name="T88" fmla="*/ 40 w 52"/>
                <a:gd name="T89" fmla="*/ 8 h 8"/>
                <a:gd name="T90" fmla="*/ 40 w 52"/>
                <a:gd name="T91" fmla="*/ 8 h 8"/>
                <a:gd name="T92" fmla="*/ 40 w 52"/>
                <a:gd name="T93" fmla="*/ 8 h 8"/>
                <a:gd name="T94" fmla="*/ 40 w 52"/>
                <a:gd name="T95" fmla="*/ 8 h 8"/>
                <a:gd name="T96" fmla="*/ 44 w 52"/>
                <a:gd name="T97" fmla="*/ 8 h 8"/>
                <a:gd name="T98" fmla="*/ 44 w 52"/>
                <a:gd name="T99" fmla="*/ 8 h 8"/>
                <a:gd name="T100" fmla="*/ 44 w 52"/>
                <a:gd name="T101" fmla="*/ 8 h 8"/>
                <a:gd name="T102" fmla="*/ 44 w 52"/>
                <a:gd name="T103" fmla="*/ 8 h 8"/>
                <a:gd name="T104" fmla="*/ 44 w 52"/>
                <a:gd name="T105" fmla="*/ 8 h 8"/>
                <a:gd name="T106" fmla="*/ 48 w 52"/>
                <a:gd name="T107" fmla="*/ 8 h 8"/>
                <a:gd name="T108" fmla="*/ 48 w 52"/>
                <a:gd name="T109" fmla="*/ 8 h 8"/>
                <a:gd name="T110" fmla="*/ 48 w 52"/>
                <a:gd name="T111" fmla="*/ 8 h 8"/>
                <a:gd name="T112" fmla="*/ 48 w 52"/>
                <a:gd name="T113" fmla="*/ 8 h 8"/>
                <a:gd name="T114" fmla="*/ 48 w 52"/>
                <a:gd name="T115" fmla="*/ 8 h 8"/>
                <a:gd name="T116" fmla="*/ 52 w 52"/>
                <a:gd name="T117" fmla="*/ 8 h 8"/>
                <a:gd name="T118" fmla="*/ 52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255"/>
            <p:cNvSpPr>
              <a:spLocks/>
            </p:cNvSpPr>
            <p:nvPr/>
          </p:nvSpPr>
          <p:spPr bwMode="auto">
            <a:xfrm>
              <a:off x="5043" y="1293"/>
              <a:ext cx="51" cy="9"/>
            </a:xfrm>
            <a:custGeom>
              <a:avLst/>
              <a:gdLst>
                <a:gd name="T0" fmla="*/ 0 w 51"/>
                <a:gd name="T1" fmla="*/ 0 h 9"/>
                <a:gd name="T2" fmla="*/ 0 w 51"/>
                <a:gd name="T3" fmla="*/ 0 h 9"/>
                <a:gd name="T4" fmla="*/ 4 w 51"/>
                <a:gd name="T5" fmla="*/ 0 h 9"/>
                <a:gd name="T6" fmla="*/ 4 w 51"/>
                <a:gd name="T7" fmla="*/ 0 h 9"/>
                <a:gd name="T8" fmla="*/ 4 w 51"/>
                <a:gd name="T9" fmla="*/ 0 h 9"/>
                <a:gd name="T10" fmla="*/ 4 w 51"/>
                <a:gd name="T11" fmla="*/ 0 h 9"/>
                <a:gd name="T12" fmla="*/ 4 w 51"/>
                <a:gd name="T13" fmla="*/ 0 h 9"/>
                <a:gd name="T14" fmla="*/ 8 w 51"/>
                <a:gd name="T15" fmla="*/ 0 h 9"/>
                <a:gd name="T16" fmla="*/ 8 w 51"/>
                <a:gd name="T17" fmla="*/ 0 h 9"/>
                <a:gd name="T18" fmla="*/ 8 w 51"/>
                <a:gd name="T19" fmla="*/ 0 h 9"/>
                <a:gd name="T20" fmla="*/ 8 w 51"/>
                <a:gd name="T21" fmla="*/ 0 h 9"/>
                <a:gd name="T22" fmla="*/ 8 w 51"/>
                <a:gd name="T23" fmla="*/ 0 h 9"/>
                <a:gd name="T24" fmla="*/ 12 w 51"/>
                <a:gd name="T25" fmla="*/ 0 h 9"/>
                <a:gd name="T26" fmla="*/ 12 w 51"/>
                <a:gd name="T27" fmla="*/ 0 h 9"/>
                <a:gd name="T28" fmla="*/ 12 w 51"/>
                <a:gd name="T29" fmla="*/ 4 h 9"/>
                <a:gd name="T30" fmla="*/ 12 w 51"/>
                <a:gd name="T31" fmla="*/ 4 h 9"/>
                <a:gd name="T32" fmla="*/ 16 w 51"/>
                <a:gd name="T33" fmla="*/ 4 h 9"/>
                <a:gd name="T34" fmla="*/ 16 w 51"/>
                <a:gd name="T35" fmla="*/ 4 h 9"/>
                <a:gd name="T36" fmla="*/ 16 w 51"/>
                <a:gd name="T37" fmla="*/ 4 h 9"/>
                <a:gd name="T38" fmla="*/ 16 w 51"/>
                <a:gd name="T39" fmla="*/ 4 h 9"/>
                <a:gd name="T40" fmla="*/ 16 w 51"/>
                <a:gd name="T41" fmla="*/ 4 h 9"/>
                <a:gd name="T42" fmla="*/ 19 w 51"/>
                <a:gd name="T43" fmla="*/ 4 h 9"/>
                <a:gd name="T44" fmla="*/ 19 w 51"/>
                <a:gd name="T45" fmla="*/ 4 h 9"/>
                <a:gd name="T46" fmla="*/ 19 w 51"/>
                <a:gd name="T47" fmla="*/ 4 h 9"/>
                <a:gd name="T48" fmla="*/ 19 w 51"/>
                <a:gd name="T49" fmla="*/ 4 h 9"/>
                <a:gd name="T50" fmla="*/ 19 w 51"/>
                <a:gd name="T51" fmla="*/ 4 h 9"/>
                <a:gd name="T52" fmla="*/ 23 w 51"/>
                <a:gd name="T53" fmla="*/ 4 h 9"/>
                <a:gd name="T54" fmla="*/ 23 w 51"/>
                <a:gd name="T55" fmla="*/ 4 h 9"/>
                <a:gd name="T56" fmla="*/ 23 w 51"/>
                <a:gd name="T57" fmla="*/ 4 h 9"/>
                <a:gd name="T58" fmla="*/ 23 w 51"/>
                <a:gd name="T59" fmla="*/ 4 h 9"/>
                <a:gd name="T60" fmla="*/ 23 w 51"/>
                <a:gd name="T61" fmla="*/ 4 h 9"/>
                <a:gd name="T62" fmla="*/ 27 w 51"/>
                <a:gd name="T63" fmla="*/ 4 h 9"/>
                <a:gd name="T64" fmla="*/ 27 w 51"/>
                <a:gd name="T65" fmla="*/ 4 h 9"/>
                <a:gd name="T66" fmla="*/ 27 w 51"/>
                <a:gd name="T67" fmla="*/ 4 h 9"/>
                <a:gd name="T68" fmla="*/ 27 w 51"/>
                <a:gd name="T69" fmla="*/ 4 h 9"/>
                <a:gd name="T70" fmla="*/ 31 w 51"/>
                <a:gd name="T71" fmla="*/ 4 h 9"/>
                <a:gd name="T72" fmla="*/ 31 w 51"/>
                <a:gd name="T73" fmla="*/ 4 h 9"/>
                <a:gd name="T74" fmla="*/ 31 w 51"/>
                <a:gd name="T75" fmla="*/ 4 h 9"/>
                <a:gd name="T76" fmla="*/ 31 w 51"/>
                <a:gd name="T77" fmla="*/ 4 h 9"/>
                <a:gd name="T78" fmla="*/ 31 w 51"/>
                <a:gd name="T79" fmla="*/ 4 h 9"/>
                <a:gd name="T80" fmla="*/ 35 w 51"/>
                <a:gd name="T81" fmla="*/ 4 h 9"/>
                <a:gd name="T82" fmla="*/ 35 w 51"/>
                <a:gd name="T83" fmla="*/ 4 h 9"/>
                <a:gd name="T84" fmla="*/ 35 w 51"/>
                <a:gd name="T85" fmla="*/ 4 h 9"/>
                <a:gd name="T86" fmla="*/ 35 w 51"/>
                <a:gd name="T87" fmla="*/ 4 h 9"/>
                <a:gd name="T88" fmla="*/ 35 w 51"/>
                <a:gd name="T89" fmla="*/ 4 h 9"/>
                <a:gd name="T90" fmla="*/ 39 w 51"/>
                <a:gd name="T91" fmla="*/ 4 h 9"/>
                <a:gd name="T92" fmla="*/ 39 w 51"/>
                <a:gd name="T93" fmla="*/ 4 h 9"/>
                <a:gd name="T94" fmla="*/ 39 w 51"/>
                <a:gd name="T95" fmla="*/ 9 h 9"/>
                <a:gd name="T96" fmla="*/ 39 w 51"/>
                <a:gd name="T97" fmla="*/ 9 h 9"/>
                <a:gd name="T98" fmla="*/ 43 w 51"/>
                <a:gd name="T99" fmla="*/ 9 h 9"/>
                <a:gd name="T100" fmla="*/ 43 w 51"/>
                <a:gd name="T101" fmla="*/ 9 h 9"/>
                <a:gd name="T102" fmla="*/ 43 w 51"/>
                <a:gd name="T103" fmla="*/ 9 h 9"/>
                <a:gd name="T104" fmla="*/ 43 w 51"/>
                <a:gd name="T105" fmla="*/ 9 h 9"/>
                <a:gd name="T106" fmla="*/ 43 w 51"/>
                <a:gd name="T107" fmla="*/ 9 h 9"/>
                <a:gd name="T108" fmla="*/ 47 w 51"/>
                <a:gd name="T109" fmla="*/ 9 h 9"/>
                <a:gd name="T110" fmla="*/ 47 w 51"/>
                <a:gd name="T111" fmla="*/ 9 h 9"/>
                <a:gd name="T112" fmla="*/ 47 w 51"/>
                <a:gd name="T113" fmla="*/ 9 h 9"/>
                <a:gd name="T114" fmla="*/ 47 w 51"/>
                <a:gd name="T115" fmla="*/ 9 h 9"/>
                <a:gd name="T116" fmla="*/ 47 w 51"/>
                <a:gd name="T117" fmla="*/ 9 h 9"/>
                <a:gd name="T118" fmla="*/ 51 w 51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56"/>
            <p:cNvSpPr>
              <a:spLocks/>
            </p:cNvSpPr>
            <p:nvPr/>
          </p:nvSpPr>
          <p:spPr bwMode="auto">
            <a:xfrm>
              <a:off x="5094" y="1302"/>
              <a:ext cx="48" cy="8"/>
            </a:xfrm>
            <a:custGeom>
              <a:avLst/>
              <a:gdLst>
                <a:gd name="T0" fmla="*/ 0 w 48"/>
                <a:gd name="T1" fmla="*/ 0 h 8"/>
                <a:gd name="T2" fmla="*/ 0 w 48"/>
                <a:gd name="T3" fmla="*/ 0 h 8"/>
                <a:gd name="T4" fmla="*/ 0 w 48"/>
                <a:gd name="T5" fmla="*/ 0 h 8"/>
                <a:gd name="T6" fmla="*/ 0 w 48"/>
                <a:gd name="T7" fmla="*/ 0 h 8"/>
                <a:gd name="T8" fmla="*/ 4 w 48"/>
                <a:gd name="T9" fmla="*/ 0 h 8"/>
                <a:gd name="T10" fmla="*/ 4 w 48"/>
                <a:gd name="T11" fmla="*/ 0 h 8"/>
                <a:gd name="T12" fmla="*/ 4 w 48"/>
                <a:gd name="T13" fmla="*/ 0 h 8"/>
                <a:gd name="T14" fmla="*/ 4 w 48"/>
                <a:gd name="T15" fmla="*/ 0 h 8"/>
                <a:gd name="T16" fmla="*/ 8 w 48"/>
                <a:gd name="T17" fmla="*/ 0 h 8"/>
                <a:gd name="T18" fmla="*/ 8 w 48"/>
                <a:gd name="T19" fmla="*/ 0 h 8"/>
                <a:gd name="T20" fmla="*/ 8 w 48"/>
                <a:gd name="T21" fmla="*/ 0 h 8"/>
                <a:gd name="T22" fmla="*/ 8 w 48"/>
                <a:gd name="T23" fmla="*/ 0 h 8"/>
                <a:gd name="T24" fmla="*/ 8 w 48"/>
                <a:gd name="T25" fmla="*/ 0 h 8"/>
                <a:gd name="T26" fmla="*/ 12 w 48"/>
                <a:gd name="T27" fmla="*/ 0 h 8"/>
                <a:gd name="T28" fmla="*/ 12 w 48"/>
                <a:gd name="T29" fmla="*/ 0 h 8"/>
                <a:gd name="T30" fmla="*/ 12 w 48"/>
                <a:gd name="T31" fmla="*/ 0 h 8"/>
                <a:gd name="T32" fmla="*/ 12 w 48"/>
                <a:gd name="T33" fmla="*/ 0 h 8"/>
                <a:gd name="T34" fmla="*/ 12 w 48"/>
                <a:gd name="T35" fmla="*/ 0 h 8"/>
                <a:gd name="T36" fmla="*/ 16 w 48"/>
                <a:gd name="T37" fmla="*/ 0 h 8"/>
                <a:gd name="T38" fmla="*/ 16 w 48"/>
                <a:gd name="T39" fmla="*/ 4 h 8"/>
                <a:gd name="T40" fmla="*/ 16 w 48"/>
                <a:gd name="T41" fmla="*/ 4 h 8"/>
                <a:gd name="T42" fmla="*/ 16 w 48"/>
                <a:gd name="T43" fmla="*/ 4 h 8"/>
                <a:gd name="T44" fmla="*/ 20 w 48"/>
                <a:gd name="T45" fmla="*/ 4 h 8"/>
                <a:gd name="T46" fmla="*/ 20 w 48"/>
                <a:gd name="T47" fmla="*/ 4 h 8"/>
                <a:gd name="T48" fmla="*/ 20 w 48"/>
                <a:gd name="T49" fmla="*/ 4 h 8"/>
                <a:gd name="T50" fmla="*/ 20 w 48"/>
                <a:gd name="T51" fmla="*/ 4 h 8"/>
                <a:gd name="T52" fmla="*/ 20 w 48"/>
                <a:gd name="T53" fmla="*/ 4 h 8"/>
                <a:gd name="T54" fmla="*/ 24 w 48"/>
                <a:gd name="T55" fmla="*/ 4 h 8"/>
                <a:gd name="T56" fmla="*/ 24 w 48"/>
                <a:gd name="T57" fmla="*/ 4 h 8"/>
                <a:gd name="T58" fmla="*/ 24 w 48"/>
                <a:gd name="T59" fmla="*/ 4 h 8"/>
                <a:gd name="T60" fmla="*/ 24 w 48"/>
                <a:gd name="T61" fmla="*/ 4 h 8"/>
                <a:gd name="T62" fmla="*/ 24 w 48"/>
                <a:gd name="T63" fmla="*/ 4 h 8"/>
                <a:gd name="T64" fmla="*/ 28 w 48"/>
                <a:gd name="T65" fmla="*/ 4 h 8"/>
                <a:gd name="T66" fmla="*/ 28 w 48"/>
                <a:gd name="T67" fmla="*/ 4 h 8"/>
                <a:gd name="T68" fmla="*/ 28 w 48"/>
                <a:gd name="T69" fmla="*/ 4 h 8"/>
                <a:gd name="T70" fmla="*/ 28 w 48"/>
                <a:gd name="T71" fmla="*/ 4 h 8"/>
                <a:gd name="T72" fmla="*/ 28 w 48"/>
                <a:gd name="T73" fmla="*/ 4 h 8"/>
                <a:gd name="T74" fmla="*/ 32 w 48"/>
                <a:gd name="T75" fmla="*/ 4 h 8"/>
                <a:gd name="T76" fmla="*/ 32 w 48"/>
                <a:gd name="T77" fmla="*/ 4 h 8"/>
                <a:gd name="T78" fmla="*/ 32 w 48"/>
                <a:gd name="T79" fmla="*/ 4 h 8"/>
                <a:gd name="T80" fmla="*/ 32 w 48"/>
                <a:gd name="T81" fmla="*/ 4 h 8"/>
                <a:gd name="T82" fmla="*/ 36 w 48"/>
                <a:gd name="T83" fmla="*/ 4 h 8"/>
                <a:gd name="T84" fmla="*/ 36 w 48"/>
                <a:gd name="T85" fmla="*/ 4 h 8"/>
                <a:gd name="T86" fmla="*/ 36 w 48"/>
                <a:gd name="T87" fmla="*/ 4 h 8"/>
                <a:gd name="T88" fmla="*/ 36 w 48"/>
                <a:gd name="T89" fmla="*/ 4 h 8"/>
                <a:gd name="T90" fmla="*/ 36 w 48"/>
                <a:gd name="T91" fmla="*/ 4 h 8"/>
                <a:gd name="T92" fmla="*/ 40 w 48"/>
                <a:gd name="T93" fmla="*/ 4 h 8"/>
                <a:gd name="T94" fmla="*/ 40 w 48"/>
                <a:gd name="T95" fmla="*/ 4 h 8"/>
                <a:gd name="T96" fmla="*/ 40 w 48"/>
                <a:gd name="T97" fmla="*/ 4 h 8"/>
                <a:gd name="T98" fmla="*/ 40 w 48"/>
                <a:gd name="T99" fmla="*/ 4 h 8"/>
                <a:gd name="T100" fmla="*/ 40 w 48"/>
                <a:gd name="T101" fmla="*/ 4 h 8"/>
                <a:gd name="T102" fmla="*/ 44 w 48"/>
                <a:gd name="T103" fmla="*/ 8 h 8"/>
                <a:gd name="T104" fmla="*/ 44 w 48"/>
                <a:gd name="T105" fmla="*/ 8 h 8"/>
                <a:gd name="T106" fmla="*/ 44 w 48"/>
                <a:gd name="T107" fmla="*/ 8 h 8"/>
                <a:gd name="T108" fmla="*/ 44 w 48"/>
                <a:gd name="T109" fmla="*/ 8 h 8"/>
                <a:gd name="T110" fmla="*/ 44 w 48"/>
                <a:gd name="T111" fmla="*/ 8 h 8"/>
                <a:gd name="T112" fmla="*/ 48 w 48"/>
                <a:gd name="T113" fmla="*/ 8 h 8"/>
                <a:gd name="T114" fmla="*/ 48 w 48"/>
                <a:gd name="T115" fmla="*/ 8 h 8"/>
                <a:gd name="T116" fmla="*/ 48 w 48"/>
                <a:gd name="T117" fmla="*/ 8 h 8"/>
                <a:gd name="T118" fmla="*/ 48 w 48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257"/>
            <p:cNvSpPr>
              <a:spLocks/>
            </p:cNvSpPr>
            <p:nvPr/>
          </p:nvSpPr>
          <p:spPr bwMode="auto">
            <a:xfrm>
              <a:off x="5142" y="1310"/>
              <a:ext cx="52" cy="8"/>
            </a:xfrm>
            <a:custGeom>
              <a:avLst/>
              <a:gdLst>
                <a:gd name="T0" fmla="*/ 4 w 52"/>
                <a:gd name="T1" fmla="*/ 0 h 8"/>
                <a:gd name="T2" fmla="*/ 4 w 52"/>
                <a:gd name="T3" fmla="*/ 0 h 8"/>
                <a:gd name="T4" fmla="*/ 4 w 52"/>
                <a:gd name="T5" fmla="*/ 0 h 8"/>
                <a:gd name="T6" fmla="*/ 4 w 52"/>
                <a:gd name="T7" fmla="*/ 0 h 8"/>
                <a:gd name="T8" fmla="*/ 4 w 52"/>
                <a:gd name="T9" fmla="*/ 0 h 8"/>
                <a:gd name="T10" fmla="*/ 8 w 52"/>
                <a:gd name="T11" fmla="*/ 0 h 8"/>
                <a:gd name="T12" fmla="*/ 8 w 52"/>
                <a:gd name="T13" fmla="*/ 0 h 8"/>
                <a:gd name="T14" fmla="*/ 8 w 52"/>
                <a:gd name="T15" fmla="*/ 0 h 8"/>
                <a:gd name="T16" fmla="*/ 8 w 52"/>
                <a:gd name="T17" fmla="*/ 0 h 8"/>
                <a:gd name="T18" fmla="*/ 8 w 52"/>
                <a:gd name="T19" fmla="*/ 0 h 8"/>
                <a:gd name="T20" fmla="*/ 12 w 52"/>
                <a:gd name="T21" fmla="*/ 0 h 8"/>
                <a:gd name="T22" fmla="*/ 12 w 52"/>
                <a:gd name="T23" fmla="*/ 0 h 8"/>
                <a:gd name="T24" fmla="*/ 12 w 52"/>
                <a:gd name="T25" fmla="*/ 0 h 8"/>
                <a:gd name="T26" fmla="*/ 12 w 52"/>
                <a:gd name="T27" fmla="*/ 0 h 8"/>
                <a:gd name="T28" fmla="*/ 16 w 52"/>
                <a:gd name="T29" fmla="*/ 0 h 8"/>
                <a:gd name="T30" fmla="*/ 16 w 52"/>
                <a:gd name="T31" fmla="*/ 0 h 8"/>
                <a:gd name="T32" fmla="*/ 16 w 52"/>
                <a:gd name="T33" fmla="*/ 0 h 8"/>
                <a:gd name="T34" fmla="*/ 16 w 52"/>
                <a:gd name="T35" fmla="*/ 0 h 8"/>
                <a:gd name="T36" fmla="*/ 16 w 52"/>
                <a:gd name="T37" fmla="*/ 0 h 8"/>
                <a:gd name="T38" fmla="*/ 20 w 52"/>
                <a:gd name="T39" fmla="*/ 0 h 8"/>
                <a:gd name="T40" fmla="*/ 20 w 52"/>
                <a:gd name="T41" fmla="*/ 4 h 8"/>
                <a:gd name="T42" fmla="*/ 20 w 52"/>
                <a:gd name="T43" fmla="*/ 4 h 8"/>
                <a:gd name="T44" fmla="*/ 20 w 52"/>
                <a:gd name="T45" fmla="*/ 4 h 8"/>
                <a:gd name="T46" fmla="*/ 20 w 52"/>
                <a:gd name="T47" fmla="*/ 4 h 8"/>
                <a:gd name="T48" fmla="*/ 24 w 52"/>
                <a:gd name="T49" fmla="*/ 4 h 8"/>
                <a:gd name="T50" fmla="*/ 24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4 w 52"/>
                <a:gd name="T57" fmla="*/ 4 h 8"/>
                <a:gd name="T58" fmla="*/ 28 w 52"/>
                <a:gd name="T59" fmla="*/ 4 h 8"/>
                <a:gd name="T60" fmla="*/ 28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32 w 52"/>
                <a:gd name="T67" fmla="*/ 4 h 8"/>
                <a:gd name="T68" fmla="*/ 32 w 52"/>
                <a:gd name="T69" fmla="*/ 4 h 8"/>
                <a:gd name="T70" fmla="*/ 32 w 52"/>
                <a:gd name="T71" fmla="*/ 4 h 8"/>
                <a:gd name="T72" fmla="*/ 32 w 52"/>
                <a:gd name="T73" fmla="*/ 4 h 8"/>
                <a:gd name="T74" fmla="*/ 32 w 52"/>
                <a:gd name="T75" fmla="*/ 4 h 8"/>
                <a:gd name="T76" fmla="*/ 36 w 52"/>
                <a:gd name="T77" fmla="*/ 4 h 8"/>
                <a:gd name="T78" fmla="*/ 36 w 52"/>
                <a:gd name="T79" fmla="*/ 4 h 8"/>
                <a:gd name="T80" fmla="*/ 36 w 52"/>
                <a:gd name="T81" fmla="*/ 4 h 8"/>
                <a:gd name="T82" fmla="*/ 36 w 52"/>
                <a:gd name="T83" fmla="*/ 4 h 8"/>
                <a:gd name="T84" fmla="*/ 36 w 52"/>
                <a:gd name="T85" fmla="*/ 4 h 8"/>
                <a:gd name="T86" fmla="*/ 40 w 52"/>
                <a:gd name="T87" fmla="*/ 4 h 8"/>
                <a:gd name="T88" fmla="*/ 40 w 52"/>
                <a:gd name="T89" fmla="*/ 4 h 8"/>
                <a:gd name="T90" fmla="*/ 40 w 52"/>
                <a:gd name="T91" fmla="*/ 4 h 8"/>
                <a:gd name="T92" fmla="*/ 40 w 52"/>
                <a:gd name="T93" fmla="*/ 8 h 8"/>
                <a:gd name="T94" fmla="*/ 40 w 52"/>
                <a:gd name="T95" fmla="*/ 8 h 8"/>
                <a:gd name="T96" fmla="*/ 44 w 52"/>
                <a:gd name="T97" fmla="*/ 8 h 8"/>
                <a:gd name="T98" fmla="*/ 44 w 52"/>
                <a:gd name="T99" fmla="*/ 8 h 8"/>
                <a:gd name="T100" fmla="*/ 44 w 52"/>
                <a:gd name="T101" fmla="*/ 8 h 8"/>
                <a:gd name="T102" fmla="*/ 44 w 52"/>
                <a:gd name="T103" fmla="*/ 8 h 8"/>
                <a:gd name="T104" fmla="*/ 48 w 52"/>
                <a:gd name="T105" fmla="*/ 8 h 8"/>
                <a:gd name="T106" fmla="*/ 48 w 52"/>
                <a:gd name="T107" fmla="*/ 8 h 8"/>
                <a:gd name="T108" fmla="*/ 48 w 52"/>
                <a:gd name="T109" fmla="*/ 8 h 8"/>
                <a:gd name="T110" fmla="*/ 48 w 52"/>
                <a:gd name="T111" fmla="*/ 8 h 8"/>
                <a:gd name="T112" fmla="*/ 48 w 52"/>
                <a:gd name="T113" fmla="*/ 8 h 8"/>
                <a:gd name="T114" fmla="*/ 52 w 52"/>
                <a:gd name="T115" fmla="*/ 8 h 8"/>
                <a:gd name="T116" fmla="*/ 52 w 52"/>
                <a:gd name="T117" fmla="*/ 8 h 8"/>
                <a:gd name="T118" fmla="*/ 52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258"/>
            <p:cNvSpPr>
              <a:spLocks/>
            </p:cNvSpPr>
            <p:nvPr/>
          </p:nvSpPr>
          <p:spPr bwMode="auto">
            <a:xfrm>
              <a:off x="5194" y="1318"/>
              <a:ext cx="52" cy="9"/>
            </a:xfrm>
            <a:custGeom>
              <a:avLst/>
              <a:gdLst>
                <a:gd name="T0" fmla="*/ 0 w 52"/>
                <a:gd name="T1" fmla="*/ 0 h 9"/>
                <a:gd name="T2" fmla="*/ 0 w 52"/>
                <a:gd name="T3" fmla="*/ 0 h 9"/>
                <a:gd name="T4" fmla="*/ 4 w 52"/>
                <a:gd name="T5" fmla="*/ 0 h 9"/>
                <a:gd name="T6" fmla="*/ 4 w 52"/>
                <a:gd name="T7" fmla="*/ 0 h 9"/>
                <a:gd name="T8" fmla="*/ 4 w 52"/>
                <a:gd name="T9" fmla="*/ 0 h 9"/>
                <a:gd name="T10" fmla="*/ 4 w 52"/>
                <a:gd name="T11" fmla="*/ 0 h 9"/>
                <a:gd name="T12" fmla="*/ 8 w 52"/>
                <a:gd name="T13" fmla="*/ 0 h 9"/>
                <a:gd name="T14" fmla="*/ 8 w 52"/>
                <a:gd name="T15" fmla="*/ 0 h 9"/>
                <a:gd name="T16" fmla="*/ 8 w 52"/>
                <a:gd name="T17" fmla="*/ 0 h 9"/>
                <a:gd name="T18" fmla="*/ 8 w 52"/>
                <a:gd name="T19" fmla="*/ 0 h 9"/>
                <a:gd name="T20" fmla="*/ 8 w 52"/>
                <a:gd name="T21" fmla="*/ 0 h 9"/>
                <a:gd name="T22" fmla="*/ 12 w 52"/>
                <a:gd name="T23" fmla="*/ 0 h 9"/>
                <a:gd name="T24" fmla="*/ 12 w 52"/>
                <a:gd name="T25" fmla="*/ 0 h 9"/>
                <a:gd name="T26" fmla="*/ 12 w 52"/>
                <a:gd name="T27" fmla="*/ 5 h 9"/>
                <a:gd name="T28" fmla="*/ 12 w 52"/>
                <a:gd name="T29" fmla="*/ 5 h 9"/>
                <a:gd name="T30" fmla="*/ 12 w 52"/>
                <a:gd name="T31" fmla="*/ 5 h 9"/>
                <a:gd name="T32" fmla="*/ 16 w 52"/>
                <a:gd name="T33" fmla="*/ 5 h 9"/>
                <a:gd name="T34" fmla="*/ 16 w 52"/>
                <a:gd name="T35" fmla="*/ 5 h 9"/>
                <a:gd name="T36" fmla="*/ 16 w 52"/>
                <a:gd name="T37" fmla="*/ 5 h 9"/>
                <a:gd name="T38" fmla="*/ 16 w 52"/>
                <a:gd name="T39" fmla="*/ 5 h 9"/>
                <a:gd name="T40" fmla="*/ 16 w 52"/>
                <a:gd name="T41" fmla="*/ 5 h 9"/>
                <a:gd name="T42" fmla="*/ 20 w 52"/>
                <a:gd name="T43" fmla="*/ 5 h 9"/>
                <a:gd name="T44" fmla="*/ 20 w 52"/>
                <a:gd name="T45" fmla="*/ 5 h 9"/>
                <a:gd name="T46" fmla="*/ 20 w 52"/>
                <a:gd name="T47" fmla="*/ 5 h 9"/>
                <a:gd name="T48" fmla="*/ 20 w 52"/>
                <a:gd name="T49" fmla="*/ 5 h 9"/>
                <a:gd name="T50" fmla="*/ 24 w 52"/>
                <a:gd name="T51" fmla="*/ 5 h 9"/>
                <a:gd name="T52" fmla="*/ 24 w 52"/>
                <a:gd name="T53" fmla="*/ 5 h 9"/>
                <a:gd name="T54" fmla="*/ 24 w 52"/>
                <a:gd name="T55" fmla="*/ 5 h 9"/>
                <a:gd name="T56" fmla="*/ 24 w 52"/>
                <a:gd name="T57" fmla="*/ 5 h 9"/>
                <a:gd name="T58" fmla="*/ 24 w 52"/>
                <a:gd name="T59" fmla="*/ 5 h 9"/>
                <a:gd name="T60" fmla="*/ 28 w 52"/>
                <a:gd name="T61" fmla="*/ 5 h 9"/>
                <a:gd name="T62" fmla="*/ 28 w 52"/>
                <a:gd name="T63" fmla="*/ 5 h 9"/>
                <a:gd name="T64" fmla="*/ 28 w 52"/>
                <a:gd name="T65" fmla="*/ 5 h 9"/>
                <a:gd name="T66" fmla="*/ 28 w 52"/>
                <a:gd name="T67" fmla="*/ 5 h 9"/>
                <a:gd name="T68" fmla="*/ 28 w 52"/>
                <a:gd name="T69" fmla="*/ 5 h 9"/>
                <a:gd name="T70" fmla="*/ 32 w 52"/>
                <a:gd name="T71" fmla="*/ 5 h 9"/>
                <a:gd name="T72" fmla="*/ 32 w 52"/>
                <a:gd name="T73" fmla="*/ 5 h 9"/>
                <a:gd name="T74" fmla="*/ 32 w 52"/>
                <a:gd name="T75" fmla="*/ 5 h 9"/>
                <a:gd name="T76" fmla="*/ 32 w 52"/>
                <a:gd name="T77" fmla="*/ 5 h 9"/>
                <a:gd name="T78" fmla="*/ 36 w 52"/>
                <a:gd name="T79" fmla="*/ 5 h 9"/>
                <a:gd name="T80" fmla="*/ 36 w 52"/>
                <a:gd name="T81" fmla="*/ 9 h 9"/>
                <a:gd name="T82" fmla="*/ 36 w 52"/>
                <a:gd name="T83" fmla="*/ 9 h 9"/>
                <a:gd name="T84" fmla="*/ 36 w 52"/>
                <a:gd name="T85" fmla="*/ 9 h 9"/>
                <a:gd name="T86" fmla="*/ 36 w 52"/>
                <a:gd name="T87" fmla="*/ 9 h 9"/>
                <a:gd name="T88" fmla="*/ 40 w 52"/>
                <a:gd name="T89" fmla="*/ 9 h 9"/>
                <a:gd name="T90" fmla="*/ 40 w 52"/>
                <a:gd name="T91" fmla="*/ 9 h 9"/>
                <a:gd name="T92" fmla="*/ 40 w 52"/>
                <a:gd name="T93" fmla="*/ 9 h 9"/>
                <a:gd name="T94" fmla="*/ 40 w 52"/>
                <a:gd name="T95" fmla="*/ 9 h 9"/>
                <a:gd name="T96" fmla="*/ 40 w 52"/>
                <a:gd name="T97" fmla="*/ 9 h 9"/>
                <a:gd name="T98" fmla="*/ 44 w 52"/>
                <a:gd name="T99" fmla="*/ 9 h 9"/>
                <a:gd name="T100" fmla="*/ 44 w 52"/>
                <a:gd name="T101" fmla="*/ 9 h 9"/>
                <a:gd name="T102" fmla="*/ 44 w 52"/>
                <a:gd name="T103" fmla="*/ 9 h 9"/>
                <a:gd name="T104" fmla="*/ 44 w 52"/>
                <a:gd name="T105" fmla="*/ 9 h 9"/>
                <a:gd name="T106" fmla="*/ 44 w 52"/>
                <a:gd name="T107" fmla="*/ 9 h 9"/>
                <a:gd name="T108" fmla="*/ 48 w 52"/>
                <a:gd name="T109" fmla="*/ 9 h 9"/>
                <a:gd name="T110" fmla="*/ 48 w 52"/>
                <a:gd name="T111" fmla="*/ 9 h 9"/>
                <a:gd name="T112" fmla="*/ 48 w 52"/>
                <a:gd name="T113" fmla="*/ 9 h 9"/>
                <a:gd name="T114" fmla="*/ 48 w 52"/>
                <a:gd name="T115" fmla="*/ 9 h 9"/>
                <a:gd name="T116" fmla="*/ 52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59"/>
            <p:cNvSpPr>
              <a:spLocks/>
            </p:cNvSpPr>
            <p:nvPr/>
          </p:nvSpPr>
          <p:spPr bwMode="auto">
            <a:xfrm>
              <a:off x="5246" y="1327"/>
              <a:ext cx="48" cy="13"/>
            </a:xfrm>
            <a:custGeom>
              <a:avLst/>
              <a:gdLst>
                <a:gd name="T0" fmla="*/ 0 w 48"/>
                <a:gd name="T1" fmla="*/ 0 h 13"/>
                <a:gd name="T2" fmla="*/ 0 w 48"/>
                <a:gd name="T3" fmla="*/ 0 h 13"/>
                <a:gd name="T4" fmla="*/ 0 w 48"/>
                <a:gd name="T5" fmla="*/ 0 h 13"/>
                <a:gd name="T6" fmla="*/ 4 w 48"/>
                <a:gd name="T7" fmla="*/ 0 h 13"/>
                <a:gd name="T8" fmla="*/ 4 w 48"/>
                <a:gd name="T9" fmla="*/ 0 h 13"/>
                <a:gd name="T10" fmla="*/ 4 w 48"/>
                <a:gd name="T11" fmla="*/ 0 h 13"/>
                <a:gd name="T12" fmla="*/ 4 w 48"/>
                <a:gd name="T13" fmla="*/ 4 h 13"/>
                <a:gd name="T14" fmla="*/ 4 w 48"/>
                <a:gd name="T15" fmla="*/ 4 h 13"/>
                <a:gd name="T16" fmla="*/ 8 w 48"/>
                <a:gd name="T17" fmla="*/ 4 h 13"/>
                <a:gd name="T18" fmla="*/ 8 w 48"/>
                <a:gd name="T19" fmla="*/ 4 h 13"/>
                <a:gd name="T20" fmla="*/ 8 w 48"/>
                <a:gd name="T21" fmla="*/ 4 h 13"/>
                <a:gd name="T22" fmla="*/ 8 w 48"/>
                <a:gd name="T23" fmla="*/ 4 h 13"/>
                <a:gd name="T24" fmla="*/ 12 w 48"/>
                <a:gd name="T25" fmla="*/ 4 h 13"/>
                <a:gd name="T26" fmla="*/ 12 w 48"/>
                <a:gd name="T27" fmla="*/ 4 h 13"/>
                <a:gd name="T28" fmla="*/ 12 w 48"/>
                <a:gd name="T29" fmla="*/ 4 h 13"/>
                <a:gd name="T30" fmla="*/ 12 w 48"/>
                <a:gd name="T31" fmla="*/ 4 h 13"/>
                <a:gd name="T32" fmla="*/ 12 w 48"/>
                <a:gd name="T33" fmla="*/ 4 h 13"/>
                <a:gd name="T34" fmla="*/ 16 w 48"/>
                <a:gd name="T35" fmla="*/ 4 h 13"/>
                <a:gd name="T36" fmla="*/ 16 w 48"/>
                <a:gd name="T37" fmla="*/ 4 h 13"/>
                <a:gd name="T38" fmla="*/ 16 w 48"/>
                <a:gd name="T39" fmla="*/ 4 h 13"/>
                <a:gd name="T40" fmla="*/ 16 w 48"/>
                <a:gd name="T41" fmla="*/ 4 h 13"/>
                <a:gd name="T42" fmla="*/ 16 w 48"/>
                <a:gd name="T43" fmla="*/ 4 h 13"/>
                <a:gd name="T44" fmla="*/ 20 w 48"/>
                <a:gd name="T45" fmla="*/ 4 h 13"/>
                <a:gd name="T46" fmla="*/ 20 w 48"/>
                <a:gd name="T47" fmla="*/ 4 h 13"/>
                <a:gd name="T48" fmla="*/ 20 w 48"/>
                <a:gd name="T49" fmla="*/ 4 h 13"/>
                <a:gd name="T50" fmla="*/ 20 w 48"/>
                <a:gd name="T51" fmla="*/ 4 h 13"/>
                <a:gd name="T52" fmla="*/ 20 w 48"/>
                <a:gd name="T53" fmla="*/ 4 h 13"/>
                <a:gd name="T54" fmla="*/ 24 w 48"/>
                <a:gd name="T55" fmla="*/ 4 h 13"/>
                <a:gd name="T56" fmla="*/ 24 w 48"/>
                <a:gd name="T57" fmla="*/ 4 h 13"/>
                <a:gd name="T58" fmla="*/ 24 w 48"/>
                <a:gd name="T59" fmla="*/ 4 h 13"/>
                <a:gd name="T60" fmla="*/ 24 w 48"/>
                <a:gd name="T61" fmla="*/ 4 h 13"/>
                <a:gd name="T62" fmla="*/ 28 w 48"/>
                <a:gd name="T63" fmla="*/ 4 h 13"/>
                <a:gd name="T64" fmla="*/ 28 w 48"/>
                <a:gd name="T65" fmla="*/ 8 h 13"/>
                <a:gd name="T66" fmla="*/ 28 w 48"/>
                <a:gd name="T67" fmla="*/ 8 h 13"/>
                <a:gd name="T68" fmla="*/ 28 w 48"/>
                <a:gd name="T69" fmla="*/ 8 h 13"/>
                <a:gd name="T70" fmla="*/ 28 w 48"/>
                <a:gd name="T71" fmla="*/ 8 h 13"/>
                <a:gd name="T72" fmla="*/ 32 w 48"/>
                <a:gd name="T73" fmla="*/ 8 h 13"/>
                <a:gd name="T74" fmla="*/ 32 w 48"/>
                <a:gd name="T75" fmla="*/ 8 h 13"/>
                <a:gd name="T76" fmla="*/ 32 w 48"/>
                <a:gd name="T77" fmla="*/ 8 h 13"/>
                <a:gd name="T78" fmla="*/ 32 w 48"/>
                <a:gd name="T79" fmla="*/ 8 h 13"/>
                <a:gd name="T80" fmla="*/ 32 w 48"/>
                <a:gd name="T81" fmla="*/ 8 h 13"/>
                <a:gd name="T82" fmla="*/ 36 w 48"/>
                <a:gd name="T83" fmla="*/ 8 h 13"/>
                <a:gd name="T84" fmla="*/ 36 w 48"/>
                <a:gd name="T85" fmla="*/ 8 h 13"/>
                <a:gd name="T86" fmla="*/ 36 w 48"/>
                <a:gd name="T87" fmla="*/ 8 h 13"/>
                <a:gd name="T88" fmla="*/ 36 w 48"/>
                <a:gd name="T89" fmla="*/ 8 h 13"/>
                <a:gd name="T90" fmla="*/ 36 w 48"/>
                <a:gd name="T91" fmla="*/ 8 h 13"/>
                <a:gd name="T92" fmla="*/ 40 w 48"/>
                <a:gd name="T93" fmla="*/ 8 h 13"/>
                <a:gd name="T94" fmla="*/ 40 w 48"/>
                <a:gd name="T95" fmla="*/ 8 h 13"/>
                <a:gd name="T96" fmla="*/ 40 w 48"/>
                <a:gd name="T97" fmla="*/ 8 h 13"/>
                <a:gd name="T98" fmla="*/ 40 w 48"/>
                <a:gd name="T99" fmla="*/ 8 h 13"/>
                <a:gd name="T100" fmla="*/ 44 w 48"/>
                <a:gd name="T101" fmla="*/ 8 h 13"/>
                <a:gd name="T102" fmla="*/ 44 w 48"/>
                <a:gd name="T103" fmla="*/ 8 h 13"/>
                <a:gd name="T104" fmla="*/ 44 w 48"/>
                <a:gd name="T105" fmla="*/ 8 h 13"/>
                <a:gd name="T106" fmla="*/ 44 w 48"/>
                <a:gd name="T107" fmla="*/ 8 h 13"/>
                <a:gd name="T108" fmla="*/ 44 w 48"/>
                <a:gd name="T109" fmla="*/ 8 h 13"/>
                <a:gd name="T110" fmla="*/ 48 w 48"/>
                <a:gd name="T111" fmla="*/ 8 h 13"/>
                <a:gd name="T112" fmla="*/ 48 w 48"/>
                <a:gd name="T113" fmla="*/ 8 h 13"/>
                <a:gd name="T114" fmla="*/ 48 w 48"/>
                <a:gd name="T115" fmla="*/ 8 h 13"/>
                <a:gd name="T116" fmla="*/ 48 w 48"/>
                <a:gd name="T117" fmla="*/ 8 h 13"/>
                <a:gd name="T118" fmla="*/ 48 w 48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60"/>
            <p:cNvSpPr>
              <a:spLocks/>
            </p:cNvSpPr>
            <p:nvPr/>
          </p:nvSpPr>
          <p:spPr bwMode="auto">
            <a:xfrm>
              <a:off x="5294" y="1340"/>
              <a:ext cx="52" cy="8"/>
            </a:xfrm>
            <a:custGeom>
              <a:avLst/>
              <a:gdLst>
                <a:gd name="T0" fmla="*/ 4 w 52"/>
                <a:gd name="T1" fmla="*/ 0 h 8"/>
                <a:gd name="T2" fmla="*/ 4 w 52"/>
                <a:gd name="T3" fmla="*/ 0 h 8"/>
                <a:gd name="T4" fmla="*/ 4 w 52"/>
                <a:gd name="T5" fmla="*/ 0 h 8"/>
                <a:gd name="T6" fmla="*/ 4 w 52"/>
                <a:gd name="T7" fmla="*/ 0 h 8"/>
                <a:gd name="T8" fmla="*/ 8 w 52"/>
                <a:gd name="T9" fmla="*/ 0 h 8"/>
                <a:gd name="T10" fmla="*/ 8 w 52"/>
                <a:gd name="T11" fmla="*/ 0 h 8"/>
                <a:gd name="T12" fmla="*/ 8 w 52"/>
                <a:gd name="T13" fmla="*/ 0 h 8"/>
                <a:gd name="T14" fmla="*/ 8 w 52"/>
                <a:gd name="T15" fmla="*/ 0 h 8"/>
                <a:gd name="T16" fmla="*/ 8 w 52"/>
                <a:gd name="T17" fmla="*/ 0 h 8"/>
                <a:gd name="T18" fmla="*/ 12 w 52"/>
                <a:gd name="T19" fmla="*/ 0 h 8"/>
                <a:gd name="T20" fmla="*/ 12 w 52"/>
                <a:gd name="T21" fmla="*/ 0 h 8"/>
                <a:gd name="T22" fmla="*/ 12 w 52"/>
                <a:gd name="T23" fmla="*/ 0 h 8"/>
                <a:gd name="T24" fmla="*/ 12 w 52"/>
                <a:gd name="T25" fmla="*/ 0 h 8"/>
                <a:gd name="T26" fmla="*/ 12 w 52"/>
                <a:gd name="T27" fmla="*/ 0 h 8"/>
                <a:gd name="T28" fmla="*/ 16 w 52"/>
                <a:gd name="T29" fmla="*/ 0 h 8"/>
                <a:gd name="T30" fmla="*/ 16 w 52"/>
                <a:gd name="T31" fmla="*/ 0 h 8"/>
                <a:gd name="T32" fmla="*/ 16 w 52"/>
                <a:gd name="T33" fmla="*/ 0 h 8"/>
                <a:gd name="T34" fmla="*/ 16 w 52"/>
                <a:gd name="T35" fmla="*/ 0 h 8"/>
                <a:gd name="T36" fmla="*/ 16 w 52"/>
                <a:gd name="T37" fmla="*/ 0 h 8"/>
                <a:gd name="T38" fmla="*/ 20 w 52"/>
                <a:gd name="T39" fmla="*/ 0 h 8"/>
                <a:gd name="T40" fmla="*/ 20 w 52"/>
                <a:gd name="T41" fmla="*/ 0 h 8"/>
                <a:gd name="T42" fmla="*/ 20 w 52"/>
                <a:gd name="T43" fmla="*/ 0 h 8"/>
                <a:gd name="T44" fmla="*/ 20 w 52"/>
                <a:gd name="T45" fmla="*/ 0 h 8"/>
                <a:gd name="T46" fmla="*/ 24 w 52"/>
                <a:gd name="T47" fmla="*/ 0 h 8"/>
                <a:gd name="T48" fmla="*/ 24 w 52"/>
                <a:gd name="T49" fmla="*/ 0 h 8"/>
                <a:gd name="T50" fmla="*/ 24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8 w 52"/>
                <a:gd name="T57" fmla="*/ 4 h 8"/>
                <a:gd name="T58" fmla="*/ 28 w 52"/>
                <a:gd name="T59" fmla="*/ 4 h 8"/>
                <a:gd name="T60" fmla="*/ 28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32 w 52"/>
                <a:gd name="T67" fmla="*/ 4 h 8"/>
                <a:gd name="T68" fmla="*/ 32 w 52"/>
                <a:gd name="T69" fmla="*/ 4 h 8"/>
                <a:gd name="T70" fmla="*/ 32 w 52"/>
                <a:gd name="T71" fmla="*/ 4 h 8"/>
                <a:gd name="T72" fmla="*/ 32 w 52"/>
                <a:gd name="T73" fmla="*/ 4 h 8"/>
                <a:gd name="T74" fmla="*/ 32 w 52"/>
                <a:gd name="T75" fmla="*/ 4 h 8"/>
                <a:gd name="T76" fmla="*/ 36 w 52"/>
                <a:gd name="T77" fmla="*/ 4 h 8"/>
                <a:gd name="T78" fmla="*/ 36 w 52"/>
                <a:gd name="T79" fmla="*/ 4 h 8"/>
                <a:gd name="T80" fmla="*/ 36 w 52"/>
                <a:gd name="T81" fmla="*/ 4 h 8"/>
                <a:gd name="T82" fmla="*/ 36 w 52"/>
                <a:gd name="T83" fmla="*/ 4 h 8"/>
                <a:gd name="T84" fmla="*/ 40 w 52"/>
                <a:gd name="T85" fmla="*/ 4 h 8"/>
                <a:gd name="T86" fmla="*/ 40 w 52"/>
                <a:gd name="T87" fmla="*/ 4 h 8"/>
                <a:gd name="T88" fmla="*/ 40 w 52"/>
                <a:gd name="T89" fmla="*/ 4 h 8"/>
                <a:gd name="T90" fmla="*/ 40 w 52"/>
                <a:gd name="T91" fmla="*/ 4 h 8"/>
                <a:gd name="T92" fmla="*/ 40 w 52"/>
                <a:gd name="T93" fmla="*/ 4 h 8"/>
                <a:gd name="T94" fmla="*/ 44 w 52"/>
                <a:gd name="T95" fmla="*/ 4 h 8"/>
                <a:gd name="T96" fmla="*/ 44 w 52"/>
                <a:gd name="T97" fmla="*/ 4 h 8"/>
                <a:gd name="T98" fmla="*/ 44 w 52"/>
                <a:gd name="T99" fmla="*/ 4 h 8"/>
                <a:gd name="T100" fmla="*/ 44 w 52"/>
                <a:gd name="T101" fmla="*/ 4 h 8"/>
                <a:gd name="T102" fmla="*/ 44 w 52"/>
                <a:gd name="T103" fmla="*/ 8 h 8"/>
                <a:gd name="T104" fmla="*/ 48 w 52"/>
                <a:gd name="T105" fmla="*/ 8 h 8"/>
                <a:gd name="T106" fmla="*/ 48 w 52"/>
                <a:gd name="T107" fmla="*/ 8 h 8"/>
                <a:gd name="T108" fmla="*/ 48 w 52"/>
                <a:gd name="T109" fmla="*/ 8 h 8"/>
                <a:gd name="T110" fmla="*/ 48 w 52"/>
                <a:gd name="T111" fmla="*/ 8 h 8"/>
                <a:gd name="T112" fmla="*/ 52 w 52"/>
                <a:gd name="T113" fmla="*/ 8 h 8"/>
                <a:gd name="T114" fmla="*/ 52 w 52"/>
                <a:gd name="T115" fmla="*/ 8 h 8"/>
                <a:gd name="T116" fmla="*/ 52 w 52"/>
                <a:gd name="T117" fmla="*/ 8 h 8"/>
                <a:gd name="T118" fmla="*/ 52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61"/>
            <p:cNvSpPr>
              <a:spLocks/>
            </p:cNvSpPr>
            <p:nvPr/>
          </p:nvSpPr>
          <p:spPr bwMode="auto">
            <a:xfrm>
              <a:off x="5346" y="1348"/>
              <a:ext cx="52" cy="9"/>
            </a:xfrm>
            <a:custGeom>
              <a:avLst/>
              <a:gdLst>
                <a:gd name="T0" fmla="*/ 0 w 52"/>
                <a:gd name="T1" fmla="*/ 0 h 9"/>
                <a:gd name="T2" fmla="*/ 4 w 52"/>
                <a:gd name="T3" fmla="*/ 0 h 9"/>
                <a:gd name="T4" fmla="*/ 4 w 52"/>
                <a:gd name="T5" fmla="*/ 0 h 9"/>
                <a:gd name="T6" fmla="*/ 4 w 52"/>
                <a:gd name="T7" fmla="*/ 0 h 9"/>
                <a:gd name="T8" fmla="*/ 4 w 52"/>
                <a:gd name="T9" fmla="*/ 0 h 9"/>
                <a:gd name="T10" fmla="*/ 4 w 52"/>
                <a:gd name="T11" fmla="*/ 0 h 9"/>
                <a:gd name="T12" fmla="*/ 8 w 52"/>
                <a:gd name="T13" fmla="*/ 0 h 9"/>
                <a:gd name="T14" fmla="*/ 8 w 52"/>
                <a:gd name="T15" fmla="*/ 0 h 9"/>
                <a:gd name="T16" fmla="*/ 8 w 52"/>
                <a:gd name="T17" fmla="*/ 0 h 9"/>
                <a:gd name="T18" fmla="*/ 8 w 52"/>
                <a:gd name="T19" fmla="*/ 0 h 9"/>
                <a:gd name="T20" fmla="*/ 12 w 52"/>
                <a:gd name="T21" fmla="*/ 0 h 9"/>
                <a:gd name="T22" fmla="*/ 12 w 52"/>
                <a:gd name="T23" fmla="*/ 0 h 9"/>
                <a:gd name="T24" fmla="*/ 12 w 52"/>
                <a:gd name="T25" fmla="*/ 0 h 9"/>
                <a:gd name="T26" fmla="*/ 12 w 52"/>
                <a:gd name="T27" fmla="*/ 0 h 9"/>
                <a:gd name="T28" fmla="*/ 12 w 52"/>
                <a:gd name="T29" fmla="*/ 0 h 9"/>
                <a:gd name="T30" fmla="*/ 16 w 52"/>
                <a:gd name="T31" fmla="*/ 0 h 9"/>
                <a:gd name="T32" fmla="*/ 16 w 52"/>
                <a:gd name="T33" fmla="*/ 4 h 9"/>
                <a:gd name="T34" fmla="*/ 16 w 52"/>
                <a:gd name="T35" fmla="*/ 4 h 9"/>
                <a:gd name="T36" fmla="*/ 16 w 52"/>
                <a:gd name="T37" fmla="*/ 4 h 9"/>
                <a:gd name="T38" fmla="*/ 16 w 52"/>
                <a:gd name="T39" fmla="*/ 4 h 9"/>
                <a:gd name="T40" fmla="*/ 20 w 52"/>
                <a:gd name="T41" fmla="*/ 4 h 9"/>
                <a:gd name="T42" fmla="*/ 20 w 52"/>
                <a:gd name="T43" fmla="*/ 4 h 9"/>
                <a:gd name="T44" fmla="*/ 20 w 52"/>
                <a:gd name="T45" fmla="*/ 4 h 9"/>
                <a:gd name="T46" fmla="*/ 20 w 52"/>
                <a:gd name="T47" fmla="*/ 4 h 9"/>
                <a:gd name="T48" fmla="*/ 20 w 52"/>
                <a:gd name="T49" fmla="*/ 4 h 9"/>
                <a:gd name="T50" fmla="*/ 24 w 52"/>
                <a:gd name="T51" fmla="*/ 4 h 9"/>
                <a:gd name="T52" fmla="*/ 24 w 52"/>
                <a:gd name="T53" fmla="*/ 4 h 9"/>
                <a:gd name="T54" fmla="*/ 24 w 52"/>
                <a:gd name="T55" fmla="*/ 4 h 9"/>
                <a:gd name="T56" fmla="*/ 24 w 52"/>
                <a:gd name="T57" fmla="*/ 4 h 9"/>
                <a:gd name="T58" fmla="*/ 28 w 52"/>
                <a:gd name="T59" fmla="*/ 4 h 9"/>
                <a:gd name="T60" fmla="*/ 28 w 52"/>
                <a:gd name="T61" fmla="*/ 4 h 9"/>
                <a:gd name="T62" fmla="*/ 28 w 52"/>
                <a:gd name="T63" fmla="*/ 4 h 9"/>
                <a:gd name="T64" fmla="*/ 28 w 52"/>
                <a:gd name="T65" fmla="*/ 4 h 9"/>
                <a:gd name="T66" fmla="*/ 28 w 52"/>
                <a:gd name="T67" fmla="*/ 4 h 9"/>
                <a:gd name="T68" fmla="*/ 32 w 52"/>
                <a:gd name="T69" fmla="*/ 4 h 9"/>
                <a:gd name="T70" fmla="*/ 32 w 52"/>
                <a:gd name="T71" fmla="*/ 4 h 9"/>
                <a:gd name="T72" fmla="*/ 32 w 52"/>
                <a:gd name="T73" fmla="*/ 4 h 9"/>
                <a:gd name="T74" fmla="*/ 32 w 52"/>
                <a:gd name="T75" fmla="*/ 4 h 9"/>
                <a:gd name="T76" fmla="*/ 32 w 52"/>
                <a:gd name="T77" fmla="*/ 4 h 9"/>
                <a:gd name="T78" fmla="*/ 36 w 52"/>
                <a:gd name="T79" fmla="*/ 4 h 9"/>
                <a:gd name="T80" fmla="*/ 36 w 52"/>
                <a:gd name="T81" fmla="*/ 4 h 9"/>
                <a:gd name="T82" fmla="*/ 36 w 52"/>
                <a:gd name="T83" fmla="*/ 4 h 9"/>
                <a:gd name="T84" fmla="*/ 36 w 52"/>
                <a:gd name="T85" fmla="*/ 4 h 9"/>
                <a:gd name="T86" fmla="*/ 36 w 52"/>
                <a:gd name="T87" fmla="*/ 4 h 9"/>
                <a:gd name="T88" fmla="*/ 40 w 52"/>
                <a:gd name="T89" fmla="*/ 9 h 9"/>
                <a:gd name="T90" fmla="*/ 40 w 52"/>
                <a:gd name="T91" fmla="*/ 9 h 9"/>
                <a:gd name="T92" fmla="*/ 40 w 52"/>
                <a:gd name="T93" fmla="*/ 9 h 9"/>
                <a:gd name="T94" fmla="*/ 40 w 52"/>
                <a:gd name="T95" fmla="*/ 9 h 9"/>
                <a:gd name="T96" fmla="*/ 44 w 52"/>
                <a:gd name="T97" fmla="*/ 9 h 9"/>
                <a:gd name="T98" fmla="*/ 44 w 52"/>
                <a:gd name="T99" fmla="*/ 9 h 9"/>
                <a:gd name="T100" fmla="*/ 44 w 52"/>
                <a:gd name="T101" fmla="*/ 9 h 9"/>
                <a:gd name="T102" fmla="*/ 44 w 52"/>
                <a:gd name="T103" fmla="*/ 9 h 9"/>
                <a:gd name="T104" fmla="*/ 44 w 52"/>
                <a:gd name="T105" fmla="*/ 9 h 9"/>
                <a:gd name="T106" fmla="*/ 48 w 52"/>
                <a:gd name="T107" fmla="*/ 9 h 9"/>
                <a:gd name="T108" fmla="*/ 48 w 52"/>
                <a:gd name="T109" fmla="*/ 9 h 9"/>
                <a:gd name="T110" fmla="*/ 48 w 52"/>
                <a:gd name="T111" fmla="*/ 9 h 9"/>
                <a:gd name="T112" fmla="*/ 48 w 52"/>
                <a:gd name="T113" fmla="*/ 9 h 9"/>
                <a:gd name="T114" fmla="*/ 48 w 52"/>
                <a:gd name="T115" fmla="*/ 9 h 9"/>
                <a:gd name="T116" fmla="*/ 52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62"/>
            <p:cNvSpPr>
              <a:spLocks/>
            </p:cNvSpPr>
            <p:nvPr/>
          </p:nvSpPr>
          <p:spPr bwMode="auto">
            <a:xfrm>
              <a:off x="5398" y="1357"/>
              <a:ext cx="51" cy="8"/>
            </a:xfrm>
            <a:custGeom>
              <a:avLst/>
              <a:gdLst>
                <a:gd name="T0" fmla="*/ 0 w 51"/>
                <a:gd name="T1" fmla="*/ 0 h 8"/>
                <a:gd name="T2" fmla="*/ 0 w 51"/>
                <a:gd name="T3" fmla="*/ 0 h 8"/>
                <a:gd name="T4" fmla="*/ 4 w 51"/>
                <a:gd name="T5" fmla="*/ 0 h 8"/>
                <a:gd name="T6" fmla="*/ 4 w 51"/>
                <a:gd name="T7" fmla="*/ 0 h 8"/>
                <a:gd name="T8" fmla="*/ 4 w 51"/>
                <a:gd name="T9" fmla="*/ 0 h 8"/>
                <a:gd name="T10" fmla="*/ 4 w 51"/>
                <a:gd name="T11" fmla="*/ 0 h 8"/>
                <a:gd name="T12" fmla="*/ 4 w 51"/>
                <a:gd name="T13" fmla="*/ 0 h 8"/>
                <a:gd name="T14" fmla="*/ 8 w 51"/>
                <a:gd name="T15" fmla="*/ 0 h 8"/>
                <a:gd name="T16" fmla="*/ 8 w 51"/>
                <a:gd name="T17" fmla="*/ 0 h 8"/>
                <a:gd name="T18" fmla="*/ 8 w 51"/>
                <a:gd name="T19" fmla="*/ 0 h 8"/>
                <a:gd name="T20" fmla="*/ 8 w 51"/>
                <a:gd name="T21" fmla="*/ 4 h 8"/>
                <a:gd name="T22" fmla="*/ 8 w 51"/>
                <a:gd name="T23" fmla="*/ 4 h 8"/>
                <a:gd name="T24" fmla="*/ 12 w 51"/>
                <a:gd name="T25" fmla="*/ 4 h 8"/>
                <a:gd name="T26" fmla="*/ 12 w 51"/>
                <a:gd name="T27" fmla="*/ 4 h 8"/>
                <a:gd name="T28" fmla="*/ 12 w 51"/>
                <a:gd name="T29" fmla="*/ 4 h 8"/>
                <a:gd name="T30" fmla="*/ 12 w 51"/>
                <a:gd name="T31" fmla="*/ 4 h 8"/>
                <a:gd name="T32" fmla="*/ 12 w 51"/>
                <a:gd name="T33" fmla="*/ 4 h 8"/>
                <a:gd name="T34" fmla="*/ 16 w 51"/>
                <a:gd name="T35" fmla="*/ 4 h 8"/>
                <a:gd name="T36" fmla="*/ 16 w 51"/>
                <a:gd name="T37" fmla="*/ 4 h 8"/>
                <a:gd name="T38" fmla="*/ 16 w 51"/>
                <a:gd name="T39" fmla="*/ 4 h 8"/>
                <a:gd name="T40" fmla="*/ 16 w 51"/>
                <a:gd name="T41" fmla="*/ 4 h 8"/>
                <a:gd name="T42" fmla="*/ 20 w 51"/>
                <a:gd name="T43" fmla="*/ 4 h 8"/>
                <a:gd name="T44" fmla="*/ 20 w 51"/>
                <a:gd name="T45" fmla="*/ 4 h 8"/>
                <a:gd name="T46" fmla="*/ 20 w 51"/>
                <a:gd name="T47" fmla="*/ 4 h 8"/>
                <a:gd name="T48" fmla="*/ 20 w 51"/>
                <a:gd name="T49" fmla="*/ 4 h 8"/>
                <a:gd name="T50" fmla="*/ 20 w 51"/>
                <a:gd name="T51" fmla="*/ 4 h 8"/>
                <a:gd name="T52" fmla="*/ 24 w 51"/>
                <a:gd name="T53" fmla="*/ 4 h 8"/>
                <a:gd name="T54" fmla="*/ 24 w 51"/>
                <a:gd name="T55" fmla="*/ 4 h 8"/>
                <a:gd name="T56" fmla="*/ 24 w 51"/>
                <a:gd name="T57" fmla="*/ 4 h 8"/>
                <a:gd name="T58" fmla="*/ 24 w 51"/>
                <a:gd name="T59" fmla="*/ 4 h 8"/>
                <a:gd name="T60" fmla="*/ 24 w 51"/>
                <a:gd name="T61" fmla="*/ 4 h 8"/>
                <a:gd name="T62" fmla="*/ 28 w 51"/>
                <a:gd name="T63" fmla="*/ 4 h 8"/>
                <a:gd name="T64" fmla="*/ 28 w 51"/>
                <a:gd name="T65" fmla="*/ 4 h 8"/>
                <a:gd name="T66" fmla="*/ 28 w 51"/>
                <a:gd name="T67" fmla="*/ 4 h 8"/>
                <a:gd name="T68" fmla="*/ 28 w 51"/>
                <a:gd name="T69" fmla="*/ 4 h 8"/>
                <a:gd name="T70" fmla="*/ 28 w 51"/>
                <a:gd name="T71" fmla="*/ 4 h 8"/>
                <a:gd name="T72" fmla="*/ 31 w 51"/>
                <a:gd name="T73" fmla="*/ 4 h 8"/>
                <a:gd name="T74" fmla="*/ 31 w 51"/>
                <a:gd name="T75" fmla="*/ 4 h 8"/>
                <a:gd name="T76" fmla="*/ 31 w 51"/>
                <a:gd name="T77" fmla="*/ 4 h 8"/>
                <a:gd name="T78" fmla="*/ 31 w 51"/>
                <a:gd name="T79" fmla="*/ 4 h 8"/>
                <a:gd name="T80" fmla="*/ 35 w 51"/>
                <a:gd name="T81" fmla="*/ 4 h 8"/>
                <a:gd name="T82" fmla="*/ 35 w 51"/>
                <a:gd name="T83" fmla="*/ 8 h 8"/>
                <a:gd name="T84" fmla="*/ 35 w 51"/>
                <a:gd name="T85" fmla="*/ 8 h 8"/>
                <a:gd name="T86" fmla="*/ 35 w 51"/>
                <a:gd name="T87" fmla="*/ 8 h 8"/>
                <a:gd name="T88" fmla="*/ 35 w 51"/>
                <a:gd name="T89" fmla="*/ 8 h 8"/>
                <a:gd name="T90" fmla="*/ 39 w 51"/>
                <a:gd name="T91" fmla="*/ 8 h 8"/>
                <a:gd name="T92" fmla="*/ 39 w 51"/>
                <a:gd name="T93" fmla="*/ 8 h 8"/>
                <a:gd name="T94" fmla="*/ 39 w 51"/>
                <a:gd name="T95" fmla="*/ 8 h 8"/>
                <a:gd name="T96" fmla="*/ 39 w 51"/>
                <a:gd name="T97" fmla="*/ 8 h 8"/>
                <a:gd name="T98" fmla="*/ 39 w 51"/>
                <a:gd name="T99" fmla="*/ 8 h 8"/>
                <a:gd name="T100" fmla="*/ 43 w 51"/>
                <a:gd name="T101" fmla="*/ 8 h 8"/>
                <a:gd name="T102" fmla="*/ 43 w 51"/>
                <a:gd name="T103" fmla="*/ 8 h 8"/>
                <a:gd name="T104" fmla="*/ 43 w 51"/>
                <a:gd name="T105" fmla="*/ 8 h 8"/>
                <a:gd name="T106" fmla="*/ 43 w 51"/>
                <a:gd name="T107" fmla="*/ 8 h 8"/>
                <a:gd name="T108" fmla="*/ 47 w 51"/>
                <a:gd name="T109" fmla="*/ 8 h 8"/>
                <a:gd name="T110" fmla="*/ 47 w 51"/>
                <a:gd name="T111" fmla="*/ 8 h 8"/>
                <a:gd name="T112" fmla="*/ 47 w 51"/>
                <a:gd name="T113" fmla="*/ 8 h 8"/>
                <a:gd name="T114" fmla="*/ 47 w 51"/>
                <a:gd name="T115" fmla="*/ 8 h 8"/>
                <a:gd name="T116" fmla="*/ 47 w 51"/>
                <a:gd name="T117" fmla="*/ 8 h 8"/>
                <a:gd name="T118" fmla="*/ 51 w 51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63"/>
            <p:cNvSpPr>
              <a:spLocks/>
            </p:cNvSpPr>
            <p:nvPr/>
          </p:nvSpPr>
          <p:spPr bwMode="auto">
            <a:xfrm>
              <a:off x="5449" y="1365"/>
              <a:ext cx="48" cy="9"/>
            </a:xfrm>
            <a:custGeom>
              <a:avLst/>
              <a:gdLst>
                <a:gd name="T0" fmla="*/ 0 w 48"/>
                <a:gd name="T1" fmla="*/ 0 h 9"/>
                <a:gd name="T2" fmla="*/ 0 w 48"/>
                <a:gd name="T3" fmla="*/ 0 h 9"/>
                <a:gd name="T4" fmla="*/ 0 w 48"/>
                <a:gd name="T5" fmla="*/ 0 h 9"/>
                <a:gd name="T6" fmla="*/ 0 w 48"/>
                <a:gd name="T7" fmla="*/ 0 h 9"/>
                <a:gd name="T8" fmla="*/ 4 w 48"/>
                <a:gd name="T9" fmla="*/ 0 h 9"/>
                <a:gd name="T10" fmla="*/ 4 w 48"/>
                <a:gd name="T11" fmla="*/ 0 h 9"/>
                <a:gd name="T12" fmla="*/ 4 w 48"/>
                <a:gd name="T13" fmla="*/ 0 h 9"/>
                <a:gd name="T14" fmla="*/ 4 w 48"/>
                <a:gd name="T15" fmla="*/ 0 h 9"/>
                <a:gd name="T16" fmla="*/ 4 w 48"/>
                <a:gd name="T17" fmla="*/ 0 h 9"/>
                <a:gd name="T18" fmla="*/ 8 w 48"/>
                <a:gd name="T19" fmla="*/ 0 h 9"/>
                <a:gd name="T20" fmla="*/ 8 w 48"/>
                <a:gd name="T21" fmla="*/ 4 h 9"/>
                <a:gd name="T22" fmla="*/ 8 w 48"/>
                <a:gd name="T23" fmla="*/ 4 h 9"/>
                <a:gd name="T24" fmla="*/ 8 w 48"/>
                <a:gd name="T25" fmla="*/ 4 h 9"/>
                <a:gd name="T26" fmla="*/ 12 w 48"/>
                <a:gd name="T27" fmla="*/ 4 h 9"/>
                <a:gd name="T28" fmla="*/ 12 w 48"/>
                <a:gd name="T29" fmla="*/ 4 h 9"/>
                <a:gd name="T30" fmla="*/ 12 w 48"/>
                <a:gd name="T31" fmla="*/ 4 h 9"/>
                <a:gd name="T32" fmla="*/ 12 w 48"/>
                <a:gd name="T33" fmla="*/ 4 h 9"/>
                <a:gd name="T34" fmla="*/ 12 w 48"/>
                <a:gd name="T35" fmla="*/ 4 h 9"/>
                <a:gd name="T36" fmla="*/ 16 w 48"/>
                <a:gd name="T37" fmla="*/ 4 h 9"/>
                <a:gd name="T38" fmla="*/ 16 w 48"/>
                <a:gd name="T39" fmla="*/ 4 h 9"/>
                <a:gd name="T40" fmla="*/ 16 w 48"/>
                <a:gd name="T41" fmla="*/ 4 h 9"/>
                <a:gd name="T42" fmla="*/ 16 w 48"/>
                <a:gd name="T43" fmla="*/ 4 h 9"/>
                <a:gd name="T44" fmla="*/ 16 w 48"/>
                <a:gd name="T45" fmla="*/ 4 h 9"/>
                <a:gd name="T46" fmla="*/ 20 w 48"/>
                <a:gd name="T47" fmla="*/ 4 h 9"/>
                <a:gd name="T48" fmla="*/ 20 w 48"/>
                <a:gd name="T49" fmla="*/ 4 h 9"/>
                <a:gd name="T50" fmla="*/ 20 w 48"/>
                <a:gd name="T51" fmla="*/ 4 h 9"/>
                <a:gd name="T52" fmla="*/ 20 w 48"/>
                <a:gd name="T53" fmla="*/ 4 h 9"/>
                <a:gd name="T54" fmla="*/ 24 w 48"/>
                <a:gd name="T55" fmla="*/ 4 h 9"/>
                <a:gd name="T56" fmla="*/ 24 w 48"/>
                <a:gd name="T57" fmla="*/ 4 h 9"/>
                <a:gd name="T58" fmla="*/ 24 w 48"/>
                <a:gd name="T59" fmla="*/ 4 h 9"/>
                <a:gd name="T60" fmla="*/ 24 w 48"/>
                <a:gd name="T61" fmla="*/ 4 h 9"/>
                <a:gd name="T62" fmla="*/ 24 w 48"/>
                <a:gd name="T63" fmla="*/ 4 h 9"/>
                <a:gd name="T64" fmla="*/ 28 w 48"/>
                <a:gd name="T65" fmla="*/ 4 h 9"/>
                <a:gd name="T66" fmla="*/ 28 w 48"/>
                <a:gd name="T67" fmla="*/ 4 h 9"/>
                <a:gd name="T68" fmla="*/ 28 w 48"/>
                <a:gd name="T69" fmla="*/ 4 h 9"/>
                <a:gd name="T70" fmla="*/ 28 w 48"/>
                <a:gd name="T71" fmla="*/ 4 h 9"/>
                <a:gd name="T72" fmla="*/ 28 w 48"/>
                <a:gd name="T73" fmla="*/ 4 h 9"/>
                <a:gd name="T74" fmla="*/ 32 w 48"/>
                <a:gd name="T75" fmla="*/ 4 h 9"/>
                <a:gd name="T76" fmla="*/ 32 w 48"/>
                <a:gd name="T77" fmla="*/ 4 h 9"/>
                <a:gd name="T78" fmla="*/ 32 w 48"/>
                <a:gd name="T79" fmla="*/ 9 h 9"/>
                <a:gd name="T80" fmla="*/ 32 w 48"/>
                <a:gd name="T81" fmla="*/ 9 h 9"/>
                <a:gd name="T82" fmla="*/ 32 w 48"/>
                <a:gd name="T83" fmla="*/ 9 h 9"/>
                <a:gd name="T84" fmla="*/ 36 w 48"/>
                <a:gd name="T85" fmla="*/ 9 h 9"/>
                <a:gd name="T86" fmla="*/ 36 w 48"/>
                <a:gd name="T87" fmla="*/ 9 h 9"/>
                <a:gd name="T88" fmla="*/ 36 w 48"/>
                <a:gd name="T89" fmla="*/ 9 h 9"/>
                <a:gd name="T90" fmla="*/ 36 w 48"/>
                <a:gd name="T91" fmla="*/ 9 h 9"/>
                <a:gd name="T92" fmla="*/ 40 w 48"/>
                <a:gd name="T93" fmla="*/ 9 h 9"/>
                <a:gd name="T94" fmla="*/ 40 w 48"/>
                <a:gd name="T95" fmla="*/ 9 h 9"/>
                <a:gd name="T96" fmla="*/ 40 w 48"/>
                <a:gd name="T97" fmla="*/ 9 h 9"/>
                <a:gd name="T98" fmla="*/ 40 w 48"/>
                <a:gd name="T99" fmla="*/ 9 h 9"/>
                <a:gd name="T100" fmla="*/ 40 w 48"/>
                <a:gd name="T101" fmla="*/ 9 h 9"/>
                <a:gd name="T102" fmla="*/ 44 w 48"/>
                <a:gd name="T103" fmla="*/ 9 h 9"/>
                <a:gd name="T104" fmla="*/ 44 w 48"/>
                <a:gd name="T105" fmla="*/ 9 h 9"/>
                <a:gd name="T106" fmla="*/ 44 w 48"/>
                <a:gd name="T107" fmla="*/ 9 h 9"/>
                <a:gd name="T108" fmla="*/ 44 w 48"/>
                <a:gd name="T109" fmla="*/ 9 h 9"/>
                <a:gd name="T110" fmla="*/ 44 w 48"/>
                <a:gd name="T111" fmla="*/ 9 h 9"/>
                <a:gd name="T112" fmla="*/ 48 w 48"/>
                <a:gd name="T113" fmla="*/ 9 h 9"/>
                <a:gd name="T114" fmla="*/ 48 w 48"/>
                <a:gd name="T115" fmla="*/ 9 h 9"/>
                <a:gd name="T116" fmla="*/ 48 w 48"/>
                <a:gd name="T117" fmla="*/ 9 h 9"/>
                <a:gd name="T118" fmla="*/ 48 w 48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64"/>
            <p:cNvSpPr>
              <a:spLocks/>
            </p:cNvSpPr>
            <p:nvPr/>
          </p:nvSpPr>
          <p:spPr bwMode="auto">
            <a:xfrm>
              <a:off x="5497" y="1374"/>
              <a:ext cx="52" cy="8"/>
            </a:xfrm>
            <a:custGeom>
              <a:avLst/>
              <a:gdLst>
                <a:gd name="T0" fmla="*/ 4 w 52"/>
                <a:gd name="T1" fmla="*/ 0 h 8"/>
                <a:gd name="T2" fmla="*/ 4 w 52"/>
                <a:gd name="T3" fmla="*/ 0 h 8"/>
                <a:gd name="T4" fmla="*/ 4 w 52"/>
                <a:gd name="T5" fmla="*/ 0 h 8"/>
                <a:gd name="T6" fmla="*/ 4 w 52"/>
                <a:gd name="T7" fmla="*/ 0 h 8"/>
                <a:gd name="T8" fmla="*/ 4 w 52"/>
                <a:gd name="T9" fmla="*/ 0 h 8"/>
                <a:gd name="T10" fmla="*/ 8 w 52"/>
                <a:gd name="T11" fmla="*/ 0 h 8"/>
                <a:gd name="T12" fmla="*/ 8 w 52"/>
                <a:gd name="T13" fmla="*/ 0 h 8"/>
                <a:gd name="T14" fmla="*/ 8 w 52"/>
                <a:gd name="T15" fmla="*/ 0 h 8"/>
                <a:gd name="T16" fmla="*/ 8 w 52"/>
                <a:gd name="T17" fmla="*/ 4 h 8"/>
                <a:gd name="T18" fmla="*/ 8 w 52"/>
                <a:gd name="T19" fmla="*/ 4 h 8"/>
                <a:gd name="T20" fmla="*/ 12 w 52"/>
                <a:gd name="T21" fmla="*/ 4 h 8"/>
                <a:gd name="T22" fmla="*/ 12 w 52"/>
                <a:gd name="T23" fmla="*/ 4 h 8"/>
                <a:gd name="T24" fmla="*/ 12 w 52"/>
                <a:gd name="T25" fmla="*/ 4 h 8"/>
                <a:gd name="T26" fmla="*/ 12 w 52"/>
                <a:gd name="T27" fmla="*/ 4 h 8"/>
                <a:gd name="T28" fmla="*/ 12 w 52"/>
                <a:gd name="T29" fmla="*/ 4 h 8"/>
                <a:gd name="T30" fmla="*/ 16 w 52"/>
                <a:gd name="T31" fmla="*/ 4 h 8"/>
                <a:gd name="T32" fmla="*/ 16 w 52"/>
                <a:gd name="T33" fmla="*/ 4 h 8"/>
                <a:gd name="T34" fmla="*/ 16 w 52"/>
                <a:gd name="T35" fmla="*/ 4 h 8"/>
                <a:gd name="T36" fmla="*/ 16 w 52"/>
                <a:gd name="T37" fmla="*/ 4 h 8"/>
                <a:gd name="T38" fmla="*/ 20 w 52"/>
                <a:gd name="T39" fmla="*/ 4 h 8"/>
                <a:gd name="T40" fmla="*/ 20 w 52"/>
                <a:gd name="T41" fmla="*/ 4 h 8"/>
                <a:gd name="T42" fmla="*/ 20 w 52"/>
                <a:gd name="T43" fmla="*/ 4 h 8"/>
                <a:gd name="T44" fmla="*/ 20 w 52"/>
                <a:gd name="T45" fmla="*/ 4 h 8"/>
                <a:gd name="T46" fmla="*/ 20 w 52"/>
                <a:gd name="T47" fmla="*/ 4 h 8"/>
                <a:gd name="T48" fmla="*/ 24 w 52"/>
                <a:gd name="T49" fmla="*/ 4 h 8"/>
                <a:gd name="T50" fmla="*/ 24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4 w 52"/>
                <a:gd name="T57" fmla="*/ 4 h 8"/>
                <a:gd name="T58" fmla="*/ 28 w 52"/>
                <a:gd name="T59" fmla="*/ 4 h 8"/>
                <a:gd name="T60" fmla="*/ 28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28 w 52"/>
                <a:gd name="T67" fmla="*/ 4 h 8"/>
                <a:gd name="T68" fmla="*/ 32 w 52"/>
                <a:gd name="T69" fmla="*/ 4 h 8"/>
                <a:gd name="T70" fmla="*/ 32 w 52"/>
                <a:gd name="T71" fmla="*/ 4 h 8"/>
                <a:gd name="T72" fmla="*/ 32 w 52"/>
                <a:gd name="T73" fmla="*/ 8 h 8"/>
                <a:gd name="T74" fmla="*/ 32 w 52"/>
                <a:gd name="T75" fmla="*/ 8 h 8"/>
                <a:gd name="T76" fmla="*/ 36 w 52"/>
                <a:gd name="T77" fmla="*/ 8 h 8"/>
                <a:gd name="T78" fmla="*/ 36 w 52"/>
                <a:gd name="T79" fmla="*/ 8 h 8"/>
                <a:gd name="T80" fmla="*/ 36 w 52"/>
                <a:gd name="T81" fmla="*/ 8 h 8"/>
                <a:gd name="T82" fmla="*/ 36 w 52"/>
                <a:gd name="T83" fmla="*/ 8 h 8"/>
                <a:gd name="T84" fmla="*/ 36 w 52"/>
                <a:gd name="T85" fmla="*/ 8 h 8"/>
                <a:gd name="T86" fmla="*/ 40 w 52"/>
                <a:gd name="T87" fmla="*/ 8 h 8"/>
                <a:gd name="T88" fmla="*/ 40 w 52"/>
                <a:gd name="T89" fmla="*/ 8 h 8"/>
                <a:gd name="T90" fmla="*/ 40 w 52"/>
                <a:gd name="T91" fmla="*/ 8 h 8"/>
                <a:gd name="T92" fmla="*/ 40 w 52"/>
                <a:gd name="T93" fmla="*/ 8 h 8"/>
                <a:gd name="T94" fmla="*/ 40 w 52"/>
                <a:gd name="T95" fmla="*/ 8 h 8"/>
                <a:gd name="T96" fmla="*/ 44 w 52"/>
                <a:gd name="T97" fmla="*/ 8 h 8"/>
                <a:gd name="T98" fmla="*/ 44 w 52"/>
                <a:gd name="T99" fmla="*/ 8 h 8"/>
                <a:gd name="T100" fmla="*/ 44 w 52"/>
                <a:gd name="T101" fmla="*/ 8 h 8"/>
                <a:gd name="T102" fmla="*/ 44 w 52"/>
                <a:gd name="T103" fmla="*/ 8 h 8"/>
                <a:gd name="T104" fmla="*/ 44 w 52"/>
                <a:gd name="T105" fmla="*/ 8 h 8"/>
                <a:gd name="T106" fmla="*/ 48 w 52"/>
                <a:gd name="T107" fmla="*/ 8 h 8"/>
                <a:gd name="T108" fmla="*/ 48 w 52"/>
                <a:gd name="T109" fmla="*/ 8 h 8"/>
                <a:gd name="T110" fmla="*/ 48 w 52"/>
                <a:gd name="T111" fmla="*/ 8 h 8"/>
                <a:gd name="T112" fmla="*/ 48 w 52"/>
                <a:gd name="T113" fmla="*/ 8 h 8"/>
                <a:gd name="T114" fmla="*/ 52 w 52"/>
                <a:gd name="T115" fmla="*/ 8 h 8"/>
                <a:gd name="T116" fmla="*/ 52 w 52"/>
                <a:gd name="T117" fmla="*/ 8 h 8"/>
                <a:gd name="T118" fmla="*/ 52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65"/>
            <p:cNvSpPr>
              <a:spLocks/>
            </p:cNvSpPr>
            <p:nvPr/>
          </p:nvSpPr>
          <p:spPr bwMode="auto">
            <a:xfrm>
              <a:off x="5549" y="1382"/>
              <a:ext cx="52" cy="13"/>
            </a:xfrm>
            <a:custGeom>
              <a:avLst/>
              <a:gdLst>
                <a:gd name="T0" fmla="*/ 0 w 52"/>
                <a:gd name="T1" fmla="*/ 0 h 13"/>
                <a:gd name="T2" fmla="*/ 0 w 52"/>
                <a:gd name="T3" fmla="*/ 0 h 13"/>
                <a:gd name="T4" fmla="*/ 4 w 52"/>
                <a:gd name="T5" fmla="*/ 0 h 13"/>
                <a:gd name="T6" fmla="*/ 4 w 52"/>
                <a:gd name="T7" fmla="*/ 4 h 13"/>
                <a:gd name="T8" fmla="*/ 4 w 52"/>
                <a:gd name="T9" fmla="*/ 4 h 13"/>
                <a:gd name="T10" fmla="*/ 4 w 52"/>
                <a:gd name="T11" fmla="*/ 4 h 13"/>
                <a:gd name="T12" fmla="*/ 4 w 52"/>
                <a:gd name="T13" fmla="*/ 4 h 13"/>
                <a:gd name="T14" fmla="*/ 8 w 52"/>
                <a:gd name="T15" fmla="*/ 4 h 13"/>
                <a:gd name="T16" fmla="*/ 8 w 52"/>
                <a:gd name="T17" fmla="*/ 4 h 13"/>
                <a:gd name="T18" fmla="*/ 8 w 52"/>
                <a:gd name="T19" fmla="*/ 4 h 13"/>
                <a:gd name="T20" fmla="*/ 8 w 52"/>
                <a:gd name="T21" fmla="*/ 4 h 13"/>
                <a:gd name="T22" fmla="*/ 12 w 52"/>
                <a:gd name="T23" fmla="*/ 4 h 13"/>
                <a:gd name="T24" fmla="*/ 12 w 52"/>
                <a:gd name="T25" fmla="*/ 4 h 13"/>
                <a:gd name="T26" fmla="*/ 12 w 52"/>
                <a:gd name="T27" fmla="*/ 4 h 13"/>
                <a:gd name="T28" fmla="*/ 12 w 52"/>
                <a:gd name="T29" fmla="*/ 4 h 13"/>
                <a:gd name="T30" fmla="*/ 12 w 52"/>
                <a:gd name="T31" fmla="*/ 4 h 13"/>
                <a:gd name="T32" fmla="*/ 16 w 52"/>
                <a:gd name="T33" fmla="*/ 4 h 13"/>
                <a:gd name="T34" fmla="*/ 16 w 52"/>
                <a:gd name="T35" fmla="*/ 4 h 13"/>
                <a:gd name="T36" fmla="*/ 16 w 52"/>
                <a:gd name="T37" fmla="*/ 4 h 13"/>
                <a:gd name="T38" fmla="*/ 16 w 52"/>
                <a:gd name="T39" fmla="*/ 4 h 13"/>
                <a:gd name="T40" fmla="*/ 16 w 52"/>
                <a:gd name="T41" fmla="*/ 4 h 13"/>
                <a:gd name="T42" fmla="*/ 20 w 52"/>
                <a:gd name="T43" fmla="*/ 4 h 13"/>
                <a:gd name="T44" fmla="*/ 20 w 52"/>
                <a:gd name="T45" fmla="*/ 4 h 13"/>
                <a:gd name="T46" fmla="*/ 20 w 52"/>
                <a:gd name="T47" fmla="*/ 4 h 13"/>
                <a:gd name="T48" fmla="*/ 20 w 52"/>
                <a:gd name="T49" fmla="*/ 4 h 13"/>
                <a:gd name="T50" fmla="*/ 20 w 52"/>
                <a:gd name="T51" fmla="*/ 4 h 13"/>
                <a:gd name="T52" fmla="*/ 24 w 52"/>
                <a:gd name="T53" fmla="*/ 4 h 13"/>
                <a:gd name="T54" fmla="*/ 24 w 52"/>
                <a:gd name="T55" fmla="*/ 4 h 13"/>
                <a:gd name="T56" fmla="*/ 24 w 52"/>
                <a:gd name="T57" fmla="*/ 4 h 13"/>
                <a:gd name="T58" fmla="*/ 24 w 52"/>
                <a:gd name="T59" fmla="*/ 8 h 13"/>
                <a:gd name="T60" fmla="*/ 28 w 52"/>
                <a:gd name="T61" fmla="*/ 8 h 13"/>
                <a:gd name="T62" fmla="*/ 28 w 52"/>
                <a:gd name="T63" fmla="*/ 8 h 13"/>
                <a:gd name="T64" fmla="*/ 28 w 52"/>
                <a:gd name="T65" fmla="*/ 8 h 13"/>
                <a:gd name="T66" fmla="*/ 28 w 52"/>
                <a:gd name="T67" fmla="*/ 8 h 13"/>
                <a:gd name="T68" fmla="*/ 28 w 52"/>
                <a:gd name="T69" fmla="*/ 8 h 13"/>
                <a:gd name="T70" fmla="*/ 32 w 52"/>
                <a:gd name="T71" fmla="*/ 8 h 13"/>
                <a:gd name="T72" fmla="*/ 32 w 52"/>
                <a:gd name="T73" fmla="*/ 8 h 13"/>
                <a:gd name="T74" fmla="*/ 32 w 52"/>
                <a:gd name="T75" fmla="*/ 8 h 13"/>
                <a:gd name="T76" fmla="*/ 32 w 52"/>
                <a:gd name="T77" fmla="*/ 8 h 13"/>
                <a:gd name="T78" fmla="*/ 32 w 52"/>
                <a:gd name="T79" fmla="*/ 8 h 13"/>
                <a:gd name="T80" fmla="*/ 36 w 52"/>
                <a:gd name="T81" fmla="*/ 8 h 13"/>
                <a:gd name="T82" fmla="*/ 36 w 52"/>
                <a:gd name="T83" fmla="*/ 8 h 13"/>
                <a:gd name="T84" fmla="*/ 36 w 52"/>
                <a:gd name="T85" fmla="*/ 8 h 13"/>
                <a:gd name="T86" fmla="*/ 36 w 52"/>
                <a:gd name="T87" fmla="*/ 8 h 13"/>
                <a:gd name="T88" fmla="*/ 40 w 52"/>
                <a:gd name="T89" fmla="*/ 8 h 13"/>
                <a:gd name="T90" fmla="*/ 40 w 52"/>
                <a:gd name="T91" fmla="*/ 8 h 13"/>
                <a:gd name="T92" fmla="*/ 40 w 52"/>
                <a:gd name="T93" fmla="*/ 8 h 13"/>
                <a:gd name="T94" fmla="*/ 40 w 52"/>
                <a:gd name="T95" fmla="*/ 8 h 13"/>
                <a:gd name="T96" fmla="*/ 40 w 52"/>
                <a:gd name="T97" fmla="*/ 8 h 13"/>
                <a:gd name="T98" fmla="*/ 44 w 52"/>
                <a:gd name="T99" fmla="*/ 8 h 13"/>
                <a:gd name="T100" fmla="*/ 44 w 52"/>
                <a:gd name="T101" fmla="*/ 8 h 13"/>
                <a:gd name="T102" fmla="*/ 44 w 52"/>
                <a:gd name="T103" fmla="*/ 8 h 13"/>
                <a:gd name="T104" fmla="*/ 44 w 52"/>
                <a:gd name="T105" fmla="*/ 8 h 13"/>
                <a:gd name="T106" fmla="*/ 44 w 52"/>
                <a:gd name="T107" fmla="*/ 8 h 13"/>
                <a:gd name="T108" fmla="*/ 48 w 52"/>
                <a:gd name="T109" fmla="*/ 8 h 13"/>
                <a:gd name="T110" fmla="*/ 48 w 52"/>
                <a:gd name="T111" fmla="*/ 13 h 13"/>
                <a:gd name="T112" fmla="*/ 48 w 52"/>
                <a:gd name="T113" fmla="*/ 13 h 13"/>
                <a:gd name="T114" fmla="*/ 48 w 52"/>
                <a:gd name="T115" fmla="*/ 13 h 13"/>
                <a:gd name="T116" fmla="*/ 48 w 52"/>
                <a:gd name="T117" fmla="*/ 13 h 13"/>
                <a:gd name="T118" fmla="*/ 52 w 52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66"/>
            <p:cNvSpPr>
              <a:spLocks/>
            </p:cNvSpPr>
            <p:nvPr/>
          </p:nvSpPr>
          <p:spPr bwMode="auto">
            <a:xfrm>
              <a:off x="5601" y="1395"/>
              <a:ext cx="48" cy="8"/>
            </a:xfrm>
            <a:custGeom>
              <a:avLst/>
              <a:gdLst>
                <a:gd name="T0" fmla="*/ 0 w 48"/>
                <a:gd name="T1" fmla="*/ 0 h 8"/>
                <a:gd name="T2" fmla="*/ 0 w 48"/>
                <a:gd name="T3" fmla="*/ 0 h 8"/>
                <a:gd name="T4" fmla="*/ 0 w 48"/>
                <a:gd name="T5" fmla="*/ 0 h 8"/>
                <a:gd name="T6" fmla="*/ 4 w 48"/>
                <a:gd name="T7" fmla="*/ 0 h 8"/>
                <a:gd name="T8" fmla="*/ 4 w 48"/>
                <a:gd name="T9" fmla="*/ 0 h 8"/>
                <a:gd name="T10" fmla="*/ 4 w 48"/>
                <a:gd name="T11" fmla="*/ 0 h 8"/>
                <a:gd name="T12" fmla="*/ 4 w 48"/>
                <a:gd name="T13" fmla="*/ 0 h 8"/>
                <a:gd name="T14" fmla="*/ 4 w 48"/>
                <a:gd name="T15" fmla="*/ 0 h 8"/>
                <a:gd name="T16" fmla="*/ 8 w 48"/>
                <a:gd name="T17" fmla="*/ 0 h 8"/>
                <a:gd name="T18" fmla="*/ 8 w 48"/>
                <a:gd name="T19" fmla="*/ 0 h 8"/>
                <a:gd name="T20" fmla="*/ 8 w 48"/>
                <a:gd name="T21" fmla="*/ 0 h 8"/>
                <a:gd name="T22" fmla="*/ 8 w 48"/>
                <a:gd name="T23" fmla="*/ 0 h 8"/>
                <a:gd name="T24" fmla="*/ 8 w 48"/>
                <a:gd name="T25" fmla="*/ 0 h 8"/>
                <a:gd name="T26" fmla="*/ 12 w 48"/>
                <a:gd name="T27" fmla="*/ 0 h 8"/>
                <a:gd name="T28" fmla="*/ 12 w 48"/>
                <a:gd name="T29" fmla="*/ 0 h 8"/>
                <a:gd name="T30" fmla="*/ 12 w 48"/>
                <a:gd name="T31" fmla="*/ 0 h 8"/>
                <a:gd name="T32" fmla="*/ 12 w 48"/>
                <a:gd name="T33" fmla="*/ 0 h 8"/>
                <a:gd name="T34" fmla="*/ 16 w 48"/>
                <a:gd name="T35" fmla="*/ 0 h 8"/>
                <a:gd name="T36" fmla="*/ 16 w 48"/>
                <a:gd name="T37" fmla="*/ 0 h 8"/>
                <a:gd name="T38" fmla="*/ 16 w 48"/>
                <a:gd name="T39" fmla="*/ 0 h 8"/>
                <a:gd name="T40" fmla="*/ 16 w 48"/>
                <a:gd name="T41" fmla="*/ 0 h 8"/>
                <a:gd name="T42" fmla="*/ 16 w 48"/>
                <a:gd name="T43" fmla="*/ 0 h 8"/>
                <a:gd name="T44" fmla="*/ 20 w 48"/>
                <a:gd name="T45" fmla="*/ 0 h 8"/>
                <a:gd name="T46" fmla="*/ 20 w 48"/>
                <a:gd name="T47" fmla="*/ 0 h 8"/>
                <a:gd name="T48" fmla="*/ 20 w 48"/>
                <a:gd name="T49" fmla="*/ 0 h 8"/>
                <a:gd name="T50" fmla="*/ 20 w 48"/>
                <a:gd name="T51" fmla="*/ 4 h 8"/>
                <a:gd name="T52" fmla="*/ 20 w 48"/>
                <a:gd name="T53" fmla="*/ 4 h 8"/>
                <a:gd name="T54" fmla="*/ 24 w 48"/>
                <a:gd name="T55" fmla="*/ 4 h 8"/>
                <a:gd name="T56" fmla="*/ 24 w 48"/>
                <a:gd name="T57" fmla="*/ 4 h 8"/>
                <a:gd name="T58" fmla="*/ 24 w 48"/>
                <a:gd name="T59" fmla="*/ 4 h 8"/>
                <a:gd name="T60" fmla="*/ 24 w 48"/>
                <a:gd name="T61" fmla="*/ 4 h 8"/>
                <a:gd name="T62" fmla="*/ 24 w 48"/>
                <a:gd name="T63" fmla="*/ 4 h 8"/>
                <a:gd name="T64" fmla="*/ 28 w 48"/>
                <a:gd name="T65" fmla="*/ 4 h 8"/>
                <a:gd name="T66" fmla="*/ 28 w 48"/>
                <a:gd name="T67" fmla="*/ 4 h 8"/>
                <a:gd name="T68" fmla="*/ 28 w 48"/>
                <a:gd name="T69" fmla="*/ 4 h 8"/>
                <a:gd name="T70" fmla="*/ 28 w 48"/>
                <a:gd name="T71" fmla="*/ 4 h 8"/>
                <a:gd name="T72" fmla="*/ 32 w 48"/>
                <a:gd name="T73" fmla="*/ 4 h 8"/>
                <a:gd name="T74" fmla="*/ 32 w 48"/>
                <a:gd name="T75" fmla="*/ 4 h 8"/>
                <a:gd name="T76" fmla="*/ 32 w 48"/>
                <a:gd name="T77" fmla="*/ 4 h 8"/>
                <a:gd name="T78" fmla="*/ 32 w 48"/>
                <a:gd name="T79" fmla="*/ 4 h 8"/>
                <a:gd name="T80" fmla="*/ 32 w 48"/>
                <a:gd name="T81" fmla="*/ 4 h 8"/>
                <a:gd name="T82" fmla="*/ 36 w 48"/>
                <a:gd name="T83" fmla="*/ 4 h 8"/>
                <a:gd name="T84" fmla="*/ 36 w 48"/>
                <a:gd name="T85" fmla="*/ 4 h 8"/>
                <a:gd name="T86" fmla="*/ 36 w 48"/>
                <a:gd name="T87" fmla="*/ 4 h 8"/>
                <a:gd name="T88" fmla="*/ 36 w 48"/>
                <a:gd name="T89" fmla="*/ 4 h 8"/>
                <a:gd name="T90" fmla="*/ 36 w 48"/>
                <a:gd name="T91" fmla="*/ 4 h 8"/>
                <a:gd name="T92" fmla="*/ 40 w 48"/>
                <a:gd name="T93" fmla="*/ 4 h 8"/>
                <a:gd name="T94" fmla="*/ 40 w 48"/>
                <a:gd name="T95" fmla="*/ 4 h 8"/>
                <a:gd name="T96" fmla="*/ 40 w 48"/>
                <a:gd name="T97" fmla="*/ 4 h 8"/>
                <a:gd name="T98" fmla="*/ 40 w 48"/>
                <a:gd name="T99" fmla="*/ 4 h 8"/>
                <a:gd name="T100" fmla="*/ 40 w 48"/>
                <a:gd name="T101" fmla="*/ 4 h 8"/>
                <a:gd name="T102" fmla="*/ 44 w 48"/>
                <a:gd name="T103" fmla="*/ 4 h 8"/>
                <a:gd name="T104" fmla="*/ 44 w 48"/>
                <a:gd name="T105" fmla="*/ 4 h 8"/>
                <a:gd name="T106" fmla="*/ 44 w 48"/>
                <a:gd name="T107" fmla="*/ 4 h 8"/>
                <a:gd name="T108" fmla="*/ 44 w 48"/>
                <a:gd name="T109" fmla="*/ 4 h 8"/>
                <a:gd name="T110" fmla="*/ 48 w 48"/>
                <a:gd name="T111" fmla="*/ 4 h 8"/>
                <a:gd name="T112" fmla="*/ 48 w 48"/>
                <a:gd name="T113" fmla="*/ 4 h 8"/>
                <a:gd name="T114" fmla="*/ 48 w 48"/>
                <a:gd name="T115" fmla="*/ 8 h 8"/>
                <a:gd name="T116" fmla="*/ 48 w 48"/>
                <a:gd name="T117" fmla="*/ 8 h 8"/>
                <a:gd name="T118" fmla="*/ 48 w 48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67"/>
            <p:cNvSpPr>
              <a:spLocks/>
            </p:cNvSpPr>
            <p:nvPr/>
          </p:nvSpPr>
          <p:spPr bwMode="auto">
            <a:xfrm>
              <a:off x="5649" y="1403"/>
              <a:ext cx="52" cy="9"/>
            </a:xfrm>
            <a:custGeom>
              <a:avLst/>
              <a:gdLst>
                <a:gd name="T0" fmla="*/ 4 w 52"/>
                <a:gd name="T1" fmla="*/ 0 h 9"/>
                <a:gd name="T2" fmla="*/ 4 w 52"/>
                <a:gd name="T3" fmla="*/ 0 h 9"/>
                <a:gd name="T4" fmla="*/ 4 w 52"/>
                <a:gd name="T5" fmla="*/ 0 h 9"/>
                <a:gd name="T6" fmla="*/ 4 w 52"/>
                <a:gd name="T7" fmla="*/ 0 h 9"/>
                <a:gd name="T8" fmla="*/ 4 w 52"/>
                <a:gd name="T9" fmla="*/ 0 h 9"/>
                <a:gd name="T10" fmla="*/ 8 w 52"/>
                <a:gd name="T11" fmla="*/ 0 h 9"/>
                <a:gd name="T12" fmla="*/ 8 w 52"/>
                <a:gd name="T13" fmla="*/ 0 h 9"/>
                <a:gd name="T14" fmla="*/ 8 w 52"/>
                <a:gd name="T15" fmla="*/ 0 h 9"/>
                <a:gd name="T16" fmla="*/ 8 w 52"/>
                <a:gd name="T17" fmla="*/ 0 h 9"/>
                <a:gd name="T18" fmla="*/ 12 w 52"/>
                <a:gd name="T19" fmla="*/ 0 h 9"/>
                <a:gd name="T20" fmla="*/ 12 w 52"/>
                <a:gd name="T21" fmla="*/ 0 h 9"/>
                <a:gd name="T22" fmla="*/ 12 w 52"/>
                <a:gd name="T23" fmla="*/ 0 h 9"/>
                <a:gd name="T24" fmla="*/ 12 w 52"/>
                <a:gd name="T25" fmla="*/ 0 h 9"/>
                <a:gd name="T26" fmla="*/ 12 w 52"/>
                <a:gd name="T27" fmla="*/ 0 h 9"/>
                <a:gd name="T28" fmla="*/ 16 w 52"/>
                <a:gd name="T29" fmla="*/ 0 h 9"/>
                <a:gd name="T30" fmla="*/ 16 w 52"/>
                <a:gd name="T31" fmla="*/ 0 h 9"/>
                <a:gd name="T32" fmla="*/ 16 w 52"/>
                <a:gd name="T33" fmla="*/ 0 h 9"/>
                <a:gd name="T34" fmla="*/ 16 w 52"/>
                <a:gd name="T35" fmla="*/ 0 h 9"/>
                <a:gd name="T36" fmla="*/ 16 w 52"/>
                <a:gd name="T37" fmla="*/ 0 h 9"/>
                <a:gd name="T38" fmla="*/ 20 w 52"/>
                <a:gd name="T39" fmla="*/ 0 h 9"/>
                <a:gd name="T40" fmla="*/ 20 w 52"/>
                <a:gd name="T41" fmla="*/ 0 h 9"/>
                <a:gd name="T42" fmla="*/ 20 w 52"/>
                <a:gd name="T43" fmla="*/ 0 h 9"/>
                <a:gd name="T44" fmla="*/ 20 w 52"/>
                <a:gd name="T45" fmla="*/ 0 h 9"/>
                <a:gd name="T46" fmla="*/ 20 w 52"/>
                <a:gd name="T47" fmla="*/ 0 h 9"/>
                <a:gd name="T48" fmla="*/ 24 w 52"/>
                <a:gd name="T49" fmla="*/ 0 h 9"/>
                <a:gd name="T50" fmla="*/ 24 w 52"/>
                <a:gd name="T51" fmla="*/ 0 h 9"/>
                <a:gd name="T52" fmla="*/ 24 w 52"/>
                <a:gd name="T53" fmla="*/ 0 h 9"/>
                <a:gd name="T54" fmla="*/ 24 w 52"/>
                <a:gd name="T55" fmla="*/ 4 h 9"/>
                <a:gd name="T56" fmla="*/ 28 w 52"/>
                <a:gd name="T57" fmla="*/ 4 h 9"/>
                <a:gd name="T58" fmla="*/ 28 w 52"/>
                <a:gd name="T59" fmla="*/ 4 h 9"/>
                <a:gd name="T60" fmla="*/ 28 w 52"/>
                <a:gd name="T61" fmla="*/ 4 h 9"/>
                <a:gd name="T62" fmla="*/ 28 w 52"/>
                <a:gd name="T63" fmla="*/ 4 h 9"/>
                <a:gd name="T64" fmla="*/ 28 w 52"/>
                <a:gd name="T65" fmla="*/ 4 h 9"/>
                <a:gd name="T66" fmla="*/ 32 w 52"/>
                <a:gd name="T67" fmla="*/ 4 h 9"/>
                <a:gd name="T68" fmla="*/ 32 w 52"/>
                <a:gd name="T69" fmla="*/ 4 h 9"/>
                <a:gd name="T70" fmla="*/ 32 w 52"/>
                <a:gd name="T71" fmla="*/ 4 h 9"/>
                <a:gd name="T72" fmla="*/ 32 w 52"/>
                <a:gd name="T73" fmla="*/ 4 h 9"/>
                <a:gd name="T74" fmla="*/ 32 w 52"/>
                <a:gd name="T75" fmla="*/ 4 h 9"/>
                <a:gd name="T76" fmla="*/ 36 w 52"/>
                <a:gd name="T77" fmla="*/ 4 h 9"/>
                <a:gd name="T78" fmla="*/ 36 w 52"/>
                <a:gd name="T79" fmla="*/ 4 h 9"/>
                <a:gd name="T80" fmla="*/ 36 w 52"/>
                <a:gd name="T81" fmla="*/ 4 h 9"/>
                <a:gd name="T82" fmla="*/ 36 w 52"/>
                <a:gd name="T83" fmla="*/ 4 h 9"/>
                <a:gd name="T84" fmla="*/ 36 w 52"/>
                <a:gd name="T85" fmla="*/ 4 h 9"/>
                <a:gd name="T86" fmla="*/ 40 w 52"/>
                <a:gd name="T87" fmla="*/ 4 h 9"/>
                <a:gd name="T88" fmla="*/ 40 w 52"/>
                <a:gd name="T89" fmla="*/ 4 h 9"/>
                <a:gd name="T90" fmla="*/ 40 w 52"/>
                <a:gd name="T91" fmla="*/ 4 h 9"/>
                <a:gd name="T92" fmla="*/ 40 w 52"/>
                <a:gd name="T93" fmla="*/ 4 h 9"/>
                <a:gd name="T94" fmla="*/ 44 w 52"/>
                <a:gd name="T95" fmla="*/ 4 h 9"/>
                <a:gd name="T96" fmla="*/ 44 w 52"/>
                <a:gd name="T97" fmla="*/ 4 h 9"/>
                <a:gd name="T98" fmla="*/ 44 w 52"/>
                <a:gd name="T99" fmla="*/ 4 h 9"/>
                <a:gd name="T100" fmla="*/ 44 w 52"/>
                <a:gd name="T101" fmla="*/ 4 h 9"/>
                <a:gd name="T102" fmla="*/ 44 w 52"/>
                <a:gd name="T103" fmla="*/ 4 h 9"/>
                <a:gd name="T104" fmla="*/ 48 w 52"/>
                <a:gd name="T105" fmla="*/ 4 h 9"/>
                <a:gd name="T106" fmla="*/ 48 w 52"/>
                <a:gd name="T107" fmla="*/ 4 h 9"/>
                <a:gd name="T108" fmla="*/ 48 w 52"/>
                <a:gd name="T109" fmla="*/ 4 h 9"/>
                <a:gd name="T110" fmla="*/ 48 w 52"/>
                <a:gd name="T111" fmla="*/ 4 h 9"/>
                <a:gd name="T112" fmla="*/ 48 w 52"/>
                <a:gd name="T113" fmla="*/ 4 h 9"/>
                <a:gd name="T114" fmla="*/ 52 w 52"/>
                <a:gd name="T115" fmla="*/ 9 h 9"/>
                <a:gd name="T116" fmla="*/ 52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68"/>
            <p:cNvSpPr>
              <a:spLocks/>
            </p:cNvSpPr>
            <p:nvPr/>
          </p:nvSpPr>
          <p:spPr bwMode="auto">
            <a:xfrm>
              <a:off x="5701" y="1412"/>
              <a:ext cx="52" cy="8"/>
            </a:xfrm>
            <a:custGeom>
              <a:avLst/>
              <a:gdLst>
                <a:gd name="T0" fmla="*/ 0 w 52"/>
                <a:gd name="T1" fmla="*/ 0 h 8"/>
                <a:gd name="T2" fmla="*/ 4 w 52"/>
                <a:gd name="T3" fmla="*/ 0 h 8"/>
                <a:gd name="T4" fmla="*/ 4 w 52"/>
                <a:gd name="T5" fmla="*/ 0 h 8"/>
                <a:gd name="T6" fmla="*/ 4 w 52"/>
                <a:gd name="T7" fmla="*/ 0 h 8"/>
                <a:gd name="T8" fmla="*/ 4 w 52"/>
                <a:gd name="T9" fmla="*/ 0 h 8"/>
                <a:gd name="T10" fmla="*/ 4 w 52"/>
                <a:gd name="T11" fmla="*/ 0 h 8"/>
                <a:gd name="T12" fmla="*/ 8 w 52"/>
                <a:gd name="T13" fmla="*/ 0 h 8"/>
                <a:gd name="T14" fmla="*/ 8 w 52"/>
                <a:gd name="T15" fmla="*/ 0 h 8"/>
                <a:gd name="T16" fmla="*/ 8 w 52"/>
                <a:gd name="T17" fmla="*/ 0 h 8"/>
                <a:gd name="T18" fmla="*/ 8 w 52"/>
                <a:gd name="T19" fmla="*/ 0 h 8"/>
                <a:gd name="T20" fmla="*/ 8 w 52"/>
                <a:gd name="T21" fmla="*/ 0 h 8"/>
                <a:gd name="T22" fmla="*/ 12 w 52"/>
                <a:gd name="T23" fmla="*/ 0 h 8"/>
                <a:gd name="T24" fmla="*/ 12 w 52"/>
                <a:gd name="T25" fmla="*/ 0 h 8"/>
                <a:gd name="T26" fmla="*/ 12 w 52"/>
                <a:gd name="T27" fmla="*/ 0 h 8"/>
                <a:gd name="T28" fmla="*/ 12 w 52"/>
                <a:gd name="T29" fmla="*/ 0 h 8"/>
                <a:gd name="T30" fmla="*/ 16 w 52"/>
                <a:gd name="T31" fmla="*/ 0 h 8"/>
                <a:gd name="T32" fmla="*/ 16 w 52"/>
                <a:gd name="T33" fmla="*/ 0 h 8"/>
                <a:gd name="T34" fmla="*/ 16 w 52"/>
                <a:gd name="T35" fmla="*/ 0 h 8"/>
                <a:gd name="T36" fmla="*/ 16 w 52"/>
                <a:gd name="T37" fmla="*/ 0 h 8"/>
                <a:gd name="T38" fmla="*/ 16 w 52"/>
                <a:gd name="T39" fmla="*/ 0 h 8"/>
                <a:gd name="T40" fmla="*/ 20 w 52"/>
                <a:gd name="T41" fmla="*/ 0 h 8"/>
                <a:gd name="T42" fmla="*/ 20 w 52"/>
                <a:gd name="T43" fmla="*/ 0 h 8"/>
                <a:gd name="T44" fmla="*/ 20 w 52"/>
                <a:gd name="T45" fmla="*/ 0 h 8"/>
                <a:gd name="T46" fmla="*/ 20 w 52"/>
                <a:gd name="T47" fmla="*/ 0 h 8"/>
                <a:gd name="T48" fmla="*/ 20 w 52"/>
                <a:gd name="T49" fmla="*/ 0 h 8"/>
                <a:gd name="T50" fmla="*/ 24 w 52"/>
                <a:gd name="T51" fmla="*/ 0 h 8"/>
                <a:gd name="T52" fmla="*/ 24 w 52"/>
                <a:gd name="T53" fmla="*/ 4 h 8"/>
                <a:gd name="T54" fmla="*/ 24 w 52"/>
                <a:gd name="T55" fmla="*/ 4 h 8"/>
                <a:gd name="T56" fmla="*/ 24 w 52"/>
                <a:gd name="T57" fmla="*/ 4 h 8"/>
                <a:gd name="T58" fmla="*/ 24 w 52"/>
                <a:gd name="T59" fmla="*/ 4 h 8"/>
                <a:gd name="T60" fmla="*/ 28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28 w 52"/>
                <a:gd name="T67" fmla="*/ 4 h 8"/>
                <a:gd name="T68" fmla="*/ 32 w 52"/>
                <a:gd name="T69" fmla="*/ 4 h 8"/>
                <a:gd name="T70" fmla="*/ 32 w 52"/>
                <a:gd name="T71" fmla="*/ 4 h 8"/>
                <a:gd name="T72" fmla="*/ 32 w 52"/>
                <a:gd name="T73" fmla="*/ 4 h 8"/>
                <a:gd name="T74" fmla="*/ 32 w 52"/>
                <a:gd name="T75" fmla="*/ 4 h 8"/>
                <a:gd name="T76" fmla="*/ 32 w 52"/>
                <a:gd name="T77" fmla="*/ 4 h 8"/>
                <a:gd name="T78" fmla="*/ 36 w 52"/>
                <a:gd name="T79" fmla="*/ 4 h 8"/>
                <a:gd name="T80" fmla="*/ 36 w 52"/>
                <a:gd name="T81" fmla="*/ 4 h 8"/>
                <a:gd name="T82" fmla="*/ 36 w 52"/>
                <a:gd name="T83" fmla="*/ 4 h 8"/>
                <a:gd name="T84" fmla="*/ 36 w 52"/>
                <a:gd name="T85" fmla="*/ 4 h 8"/>
                <a:gd name="T86" fmla="*/ 36 w 52"/>
                <a:gd name="T87" fmla="*/ 4 h 8"/>
                <a:gd name="T88" fmla="*/ 40 w 52"/>
                <a:gd name="T89" fmla="*/ 4 h 8"/>
                <a:gd name="T90" fmla="*/ 40 w 52"/>
                <a:gd name="T91" fmla="*/ 4 h 8"/>
                <a:gd name="T92" fmla="*/ 40 w 52"/>
                <a:gd name="T93" fmla="*/ 4 h 8"/>
                <a:gd name="T94" fmla="*/ 40 w 52"/>
                <a:gd name="T95" fmla="*/ 4 h 8"/>
                <a:gd name="T96" fmla="*/ 40 w 52"/>
                <a:gd name="T97" fmla="*/ 4 h 8"/>
                <a:gd name="T98" fmla="*/ 44 w 52"/>
                <a:gd name="T99" fmla="*/ 4 h 8"/>
                <a:gd name="T100" fmla="*/ 44 w 52"/>
                <a:gd name="T101" fmla="*/ 4 h 8"/>
                <a:gd name="T102" fmla="*/ 44 w 52"/>
                <a:gd name="T103" fmla="*/ 4 h 8"/>
                <a:gd name="T104" fmla="*/ 44 w 52"/>
                <a:gd name="T105" fmla="*/ 4 h 8"/>
                <a:gd name="T106" fmla="*/ 48 w 52"/>
                <a:gd name="T107" fmla="*/ 4 h 8"/>
                <a:gd name="T108" fmla="*/ 48 w 52"/>
                <a:gd name="T109" fmla="*/ 4 h 8"/>
                <a:gd name="T110" fmla="*/ 48 w 52"/>
                <a:gd name="T111" fmla="*/ 8 h 8"/>
                <a:gd name="T112" fmla="*/ 48 w 52"/>
                <a:gd name="T113" fmla="*/ 8 h 8"/>
                <a:gd name="T114" fmla="*/ 48 w 52"/>
                <a:gd name="T115" fmla="*/ 8 h 8"/>
                <a:gd name="T116" fmla="*/ 52 w 52"/>
                <a:gd name="T117" fmla="*/ 8 h 8"/>
                <a:gd name="T118" fmla="*/ 52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69"/>
            <p:cNvSpPr>
              <a:spLocks/>
            </p:cNvSpPr>
            <p:nvPr/>
          </p:nvSpPr>
          <p:spPr bwMode="auto">
            <a:xfrm>
              <a:off x="5753" y="1420"/>
              <a:ext cx="51" cy="9"/>
            </a:xfrm>
            <a:custGeom>
              <a:avLst/>
              <a:gdLst>
                <a:gd name="T0" fmla="*/ 0 w 51"/>
                <a:gd name="T1" fmla="*/ 0 h 9"/>
                <a:gd name="T2" fmla="*/ 0 w 51"/>
                <a:gd name="T3" fmla="*/ 0 h 9"/>
                <a:gd name="T4" fmla="*/ 0 w 51"/>
                <a:gd name="T5" fmla="*/ 0 h 9"/>
                <a:gd name="T6" fmla="*/ 4 w 51"/>
                <a:gd name="T7" fmla="*/ 0 h 9"/>
                <a:gd name="T8" fmla="*/ 4 w 51"/>
                <a:gd name="T9" fmla="*/ 0 h 9"/>
                <a:gd name="T10" fmla="*/ 4 w 51"/>
                <a:gd name="T11" fmla="*/ 0 h 9"/>
                <a:gd name="T12" fmla="*/ 4 w 51"/>
                <a:gd name="T13" fmla="*/ 0 h 9"/>
                <a:gd name="T14" fmla="*/ 8 w 51"/>
                <a:gd name="T15" fmla="*/ 0 h 9"/>
                <a:gd name="T16" fmla="*/ 8 w 51"/>
                <a:gd name="T17" fmla="*/ 0 h 9"/>
                <a:gd name="T18" fmla="*/ 8 w 51"/>
                <a:gd name="T19" fmla="*/ 0 h 9"/>
                <a:gd name="T20" fmla="*/ 8 w 51"/>
                <a:gd name="T21" fmla="*/ 0 h 9"/>
                <a:gd name="T22" fmla="*/ 8 w 51"/>
                <a:gd name="T23" fmla="*/ 0 h 9"/>
                <a:gd name="T24" fmla="*/ 12 w 51"/>
                <a:gd name="T25" fmla="*/ 0 h 9"/>
                <a:gd name="T26" fmla="*/ 12 w 51"/>
                <a:gd name="T27" fmla="*/ 0 h 9"/>
                <a:gd name="T28" fmla="*/ 12 w 51"/>
                <a:gd name="T29" fmla="*/ 0 h 9"/>
                <a:gd name="T30" fmla="*/ 12 w 51"/>
                <a:gd name="T31" fmla="*/ 0 h 9"/>
                <a:gd name="T32" fmla="*/ 12 w 51"/>
                <a:gd name="T33" fmla="*/ 0 h 9"/>
                <a:gd name="T34" fmla="*/ 16 w 51"/>
                <a:gd name="T35" fmla="*/ 0 h 9"/>
                <a:gd name="T36" fmla="*/ 16 w 51"/>
                <a:gd name="T37" fmla="*/ 0 h 9"/>
                <a:gd name="T38" fmla="*/ 16 w 51"/>
                <a:gd name="T39" fmla="*/ 0 h 9"/>
                <a:gd name="T40" fmla="*/ 16 w 51"/>
                <a:gd name="T41" fmla="*/ 0 h 9"/>
                <a:gd name="T42" fmla="*/ 16 w 51"/>
                <a:gd name="T43" fmla="*/ 0 h 9"/>
                <a:gd name="T44" fmla="*/ 20 w 51"/>
                <a:gd name="T45" fmla="*/ 4 h 9"/>
                <a:gd name="T46" fmla="*/ 20 w 51"/>
                <a:gd name="T47" fmla="*/ 4 h 9"/>
                <a:gd name="T48" fmla="*/ 20 w 51"/>
                <a:gd name="T49" fmla="*/ 4 h 9"/>
                <a:gd name="T50" fmla="*/ 20 w 51"/>
                <a:gd name="T51" fmla="*/ 4 h 9"/>
                <a:gd name="T52" fmla="*/ 24 w 51"/>
                <a:gd name="T53" fmla="*/ 4 h 9"/>
                <a:gd name="T54" fmla="*/ 24 w 51"/>
                <a:gd name="T55" fmla="*/ 4 h 9"/>
                <a:gd name="T56" fmla="*/ 24 w 51"/>
                <a:gd name="T57" fmla="*/ 4 h 9"/>
                <a:gd name="T58" fmla="*/ 24 w 51"/>
                <a:gd name="T59" fmla="*/ 4 h 9"/>
                <a:gd name="T60" fmla="*/ 24 w 51"/>
                <a:gd name="T61" fmla="*/ 4 h 9"/>
                <a:gd name="T62" fmla="*/ 28 w 51"/>
                <a:gd name="T63" fmla="*/ 4 h 9"/>
                <a:gd name="T64" fmla="*/ 28 w 51"/>
                <a:gd name="T65" fmla="*/ 4 h 9"/>
                <a:gd name="T66" fmla="*/ 28 w 51"/>
                <a:gd name="T67" fmla="*/ 4 h 9"/>
                <a:gd name="T68" fmla="*/ 28 w 51"/>
                <a:gd name="T69" fmla="*/ 4 h 9"/>
                <a:gd name="T70" fmla="*/ 28 w 51"/>
                <a:gd name="T71" fmla="*/ 4 h 9"/>
                <a:gd name="T72" fmla="*/ 32 w 51"/>
                <a:gd name="T73" fmla="*/ 4 h 9"/>
                <a:gd name="T74" fmla="*/ 32 w 51"/>
                <a:gd name="T75" fmla="*/ 4 h 9"/>
                <a:gd name="T76" fmla="*/ 32 w 51"/>
                <a:gd name="T77" fmla="*/ 4 h 9"/>
                <a:gd name="T78" fmla="*/ 32 w 51"/>
                <a:gd name="T79" fmla="*/ 4 h 9"/>
                <a:gd name="T80" fmla="*/ 32 w 51"/>
                <a:gd name="T81" fmla="*/ 4 h 9"/>
                <a:gd name="T82" fmla="*/ 36 w 51"/>
                <a:gd name="T83" fmla="*/ 4 h 9"/>
                <a:gd name="T84" fmla="*/ 36 w 51"/>
                <a:gd name="T85" fmla="*/ 4 h 9"/>
                <a:gd name="T86" fmla="*/ 36 w 51"/>
                <a:gd name="T87" fmla="*/ 4 h 9"/>
                <a:gd name="T88" fmla="*/ 36 w 51"/>
                <a:gd name="T89" fmla="*/ 4 h 9"/>
                <a:gd name="T90" fmla="*/ 40 w 51"/>
                <a:gd name="T91" fmla="*/ 4 h 9"/>
                <a:gd name="T92" fmla="*/ 40 w 51"/>
                <a:gd name="T93" fmla="*/ 4 h 9"/>
                <a:gd name="T94" fmla="*/ 40 w 51"/>
                <a:gd name="T95" fmla="*/ 4 h 9"/>
                <a:gd name="T96" fmla="*/ 40 w 51"/>
                <a:gd name="T97" fmla="*/ 4 h 9"/>
                <a:gd name="T98" fmla="*/ 40 w 51"/>
                <a:gd name="T99" fmla="*/ 4 h 9"/>
                <a:gd name="T100" fmla="*/ 43 w 51"/>
                <a:gd name="T101" fmla="*/ 4 h 9"/>
                <a:gd name="T102" fmla="*/ 43 w 51"/>
                <a:gd name="T103" fmla="*/ 9 h 9"/>
                <a:gd name="T104" fmla="*/ 43 w 51"/>
                <a:gd name="T105" fmla="*/ 9 h 9"/>
                <a:gd name="T106" fmla="*/ 43 w 51"/>
                <a:gd name="T107" fmla="*/ 9 h 9"/>
                <a:gd name="T108" fmla="*/ 43 w 51"/>
                <a:gd name="T109" fmla="*/ 9 h 9"/>
                <a:gd name="T110" fmla="*/ 47 w 51"/>
                <a:gd name="T111" fmla="*/ 9 h 9"/>
                <a:gd name="T112" fmla="*/ 47 w 51"/>
                <a:gd name="T113" fmla="*/ 9 h 9"/>
                <a:gd name="T114" fmla="*/ 47 w 51"/>
                <a:gd name="T115" fmla="*/ 9 h 9"/>
                <a:gd name="T116" fmla="*/ 47 w 51"/>
                <a:gd name="T117" fmla="*/ 9 h 9"/>
                <a:gd name="T118" fmla="*/ 47 w 51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70"/>
            <p:cNvSpPr>
              <a:spLocks/>
            </p:cNvSpPr>
            <p:nvPr/>
          </p:nvSpPr>
          <p:spPr bwMode="auto">
            <a:xfrm>
              <a:off x="5804" y="1429"/>
              <a:ext cx="48" cy="8"/>
            </a:xfrm>
            <a:custGeom>
              <a:avLst/>
              <a:gdLst>
                <a:gd name="T0" fmla="*/ 0 w 48"/>
                <a:gd name="T1" fmla="*/ 0 h 8"/>
                <a:gd name="T2" fmla="*/ 0 w 48"/>
                <a:gd name="T3" fmla="*/ 0 h 8"/>
                <a:gd name="T4" fmla="*/ 0 w 48"/>
                <a:gd name="T5" fmla="*/ 0 h 8"/>
                <a:gd name="T6" fmla="*/ 0 w 48"/>
                <a:gd name="T7" fmla="*/ 0 h 8"/>
                <a:gd name="T8" fmla="*/ 4 w 48"/>
                <a:gd name="T9" fmla="*/ 0 h 8"/>
                <a:gd name="T10" fmla="*/ 4 w 48"/>
                <a:gd name="T11" fmla="*/ 0 h 8"/>
                <a:gd name="T12" fmla="*/ 4 w 48"/>
                <a:gd name="T13" fmla="*/ 0 h 8"/>
                <a:gd name="T14" fmla="*/ 4 w 48"/>
                <a:gd name="T15" fmla="*/ 0 h 8"/>
                <a:gd name="T16" fmla="*/ 4 w 48"/>
                <a:gd name="T17" fmla="*/ 0 h 8"/>
                <a:gd name="T18" fmla="*/ 8 w 48"/>
                <a:gd name="T19" fmla="*/ 0 h 8"/>
                <a:gd name="T20" fmla="*/ 8 w 48"/>
                <a:gd name="T21" fmla="*/ 0 h 8"/>
                <a:gd name="T22" fmla="*/ 8 w 48"/>
                <a:gd name="T23" fmla="*/ 0 h 8"/>
                <a:gd name="T24" fmla="*/ 8 w 48"/>
                <a:gd name="T25" fmla="*/ 0 h 8"/>
                <a:gd name="T26" fmla="*/ 8 w 48"/>
                <a:gd name="T27" fmla="*/ 0 h 8"/>
                <a:gd name="T28" fmla="*/ 12 w 48"/>
                <a:gd name="T29" fmla="*/ 0 h 8"/>
                <a:gd name="T30" fmla="*/ 12 w 48"/>
                <a:gd name="T31" fmla="*/ 0 h 8"/>
                <a:gd name="T32" fmla="*/ 12 w 48"/>
                <a:gd name="T33" fmla="*/ 0 h 8"/>
                <a:gd name="T34" fmla="*/ 12 w 48"/>
                <a:gd name="T35" fmla="*/ 0 h 8"/>
                <a:gd name="T36" fmla="*/ 16 w 48"/>
                <a:gd name="T37" fmla="*/ 0 h 8"/>
                <a:gd name="T38" fmla="*/ 16 w 48"/>
                <a:gd name="T39" fmla="*/ 0 h 8"/>
                <a:gd name="T40" fmla="*/ 16 w 48"/>
                <a:gd name="T41" fmla="*/ 4 h 8"/>
                <a:gd name="T42" fmla="*/ 16 w 48"/>
                <a:gd name="T43" fmla="*/ 4 h 8"/>
                <a:gd name="T44" fmla="*/ 16 w 48"/>
                <a:gd name="T45" fmla="*/ 4 h 8"/>
                <a:gd name="T46" fmla="*/ 20 w 48"/>
                <a:gd name="T47" fmla="*/ 4 h 8"/>
                <a:gd name="T48" fmla="*/ 20 w 48"/>
                <a:gd name="T49" fmla="*/ 4 h 8"/>
                <a:gd name="T50" fmla="*/ 20 w 48"/>
                <a:gd name="T51" fmla="*/ 4 h 8"/>
                <a:gd name="T52" fmla="*/ 20 w 48"/>
                <a:gd name="T53" fmla="*/ 4 h 8"/>
                <a:gd name="T54" fmla="*/ 20 w 48"/>
                <a:gd name="T55" fmla="*/ 4 h 8"/>
                <a:gd name="T56" fmla="*/ 24 w 48"/>
                <a:gd name="T57" fmla="*/ 4 h 8"/>
                <a:gd name="T58" fmla="*/ 24 w 48"/>
                <a:gd name="T59" fmla="*/ 4 h 8"/>
                <a:gd name="T60" fmla="*/ 24 w 48"/>
                <a:gd name="T61" fmla="*/ 4 h 8"/>
                <a:gd name="T62" fmla="*/ 24 w 48"/>
                <a:gd name="T63" fmla="*/ 4 h 8"/>
                <a:gd name="T64" fmla="*/ 28 w 48"/>
                <a:gd name="T65" fmla="*/ 4 h 8"/>
                <a:gd name="T66" fmla="*/ 28 w 48"/>
                <a:gd name="T67" fmla="*/ 4 h 8"/>
                <a:gd name="T68" fmla="*/ 28 w 48"/>
                <a:gd name="T69" fmla="*/ 4 h 8"/>
                <a:gd name="T70" fmla="*/ 28 w 48"/>
                <a:gd name="T71" fmla="*/ 4 h 8"/>
                <a:gd name="T72" fmla="*/ 28 w 48"/>
                <a:gd name="T73" fmla="*/ 4 h 8"/>
                <a:gd name="T74" fmla="*/ 32 w 48"/>
                <a:gd name="T75" fmla="*/ 4 h 8"/>
                <a:gd name="T76" fmla="*/ 32 w 48"/>
                <a:gd name="T77" fmla="*/ 4 h 8"/>
                <a:gd name="T78" fmla="*/ 32 w 48"/>
                <a:gd name="T79" fmla="*/ 4 h 8"/>
                <a:gd name="T80" fmla="*/ 32 w 48"/>
                <a:gd name="T81" fmla="*/ 4 h 8"/>
                <a:gd name="T82" fmla="*/ 32 w 48"/>
                <a:gd name="T83" fmla="*/ 4 h 8"/>
                <a:gd name="T84" fmla="*/ 36 w 48"/>
                <a:gd name="T85" fmla="*/ 4 h 8"/>
                <a:gd name="T86" fmla="*/ 36 w 48"/>
                <a:gd name="T87" fmla="*/ 4 h 8"/>
                <a:gd name="T88" fmla="*/ 36 w 48"/>
                <a:gd name="T89" fmla="*/ 4 h 8"/>
                <a:gd name="T90" fmla="*/ 36 w 48"/>
                <a:gd name="T91" fmla="*/ 4 h 8"/>
                <a:gd name="T92" fmla="*/ 36 w 48"/>
                <a:gd name="T93" fmla="*/ 4 h 8"/>
                <a:gd name="T94" fmla="*/ 40 w 48"/>
                <a:gd name="T95" fmla="*/ 4 h 8"/>
                <a:gd name="T96" fmla="*/ 40 w 48"/>
                <a:gd name="T97" fmla="*/ 4 h 8"/>
                <a:gd name="T98" fmla="*/ 40 w 48"/>
                <a:gd name="T99" fmla="*/ 8 h 8"/>
                <a:gd name="T100" fmla="*/ 40 w 48"/>
                <a:gd name="T101" fmla="*/ 8 h 8"/>
                <a:gd name="T102" fmla="*/ 44 w 48"/>
                <a:gd name="T103" fmla="*/ 8 h 8"/>
                <a:gd name="T104" fmla="*/ 44 w 48"/>
                <a:gd name="T105" fmla="*/ 8 h 8"/>
                <a:gd name="T106" fmla="*/ 44 w 48"/>
                <a:gd name="T107" fmla="*/ 8 h 8"/>
                <a:gd name="T108" fmla="*/ 44 w 48"/>
                <a:gd name="T109" fmla="*/ 8 h 8"/>
                <a:gd name="T110" fmla="*/ 44 w 48"/>
                <a:gd name="T111" fmla="*/ 8 h 8"/>
                <a:gd name="T112" fmla="*/ 48 w 48"/>
                <a:gd name="T113" fmla="*/ 8 h 8"/>
                <a:gd name="T114" fmla="*/ 48 w 48"/>
                <a:gd name="T115" fmla="*/ 8 h 8"/>
                <a:gd name="T116" fmla="*/ 48 w 48"/>
                <a:gd name="T117" fmla="*/ 8 h 8"/>
                <a:gd name="T118" fmla="*/ 48 w 48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71"/>
            <p:cNvSpPr>
              <a:spLocks/>
            </p:cNvSpPr>
            <p:nvPr/>
          </p:nvSpPr>
          <p:spPr bwMode="auto">
            <a:xfrm>
              <a:off x="5852" y="1437"/>
              <a:ext cx="52" cy="9"/>
            </a:xfrm>
            <a:custGeom>
              <a:avLst/>
              <a:gdLst>
                <a:gd name="T0" fmla="*/ 0 w 52"/>
                <a:gd name="T1" fmla="*/ 0 h 9"/>
                <a:gd name="T2" fmla="*/ 4 w 52"/>
                <a:gd name="T3" fmla="*/ 0 h 9"/>
                <a:gd name="T4" fmla="*/ 4 w 52"/>
                <a:gd name="T5" fmla="*/ 0 h 9"/>
                <a:gd name="T6" fmla="*/ 4 w 52"/>
                <a:gd name="T7" fmla="*/ 0 h 9"/>
                <a:gd name="T8" fmla="*/ 4 w 52"/>
                <a:gd name="T9" fmla="*/ 0 h 9"/>
                <a:gd name="T10" fmla="*/ 8 w 52"/>
                <a:gd name="T11" fmla="*/ 0 h 9"/>
                <a:gd name="T12" fmla="*/ 8 w 52"/>
                <a:gd name="T13" fmla="*/ 0 h 9"/>
                <a:gd name="T14" fmla="*/ 8 w 52"/>
                <a:gd name="T15" fmla="*/ 0 h 9"/>
                <a:gd name="T16" fmla="*/ 8 w 52"/>
                <a:gd name="T17" fmla="*/ 0 h 9"/>
                <a:gd name="T18" fmla="*/ 8 w 52"/>
                <a:gd name="T19" fmla="*/ 0 h 9"/>
                <a:gd name="T20" fmla="*/ 12 w 52"/>
                <a:gd name="T21" fmla="*/ 0 h 9"/>
                <a:gd name="T22" fmla="*/ 12 w 52"/>
                <a:gd name="T23" fmla="*/ 0 h 9"/>
                <a:gd name="T24" fmla="*/ 12 w 52"/>
                <a:gd name="T25" fmla="*/ 0 h 9"/>
                <a:gd name="T26" fmla="*/ 12 w 52"/>
                <a:gd name="T27" fmla="*/ 0 h 9"/>
                <a:gd name="T28" fmla="*/ 12 w 52"/>
                <a:gd name="T29" fmla="*/ 0 h 9"/>
                <a:gd name="T30" fmla="*/ 16 w 52"/>
                <a:gd name="T31" fmla="*/ 0 h 9"/>
                <a:gd name="T32" fmla="*/ 16 w 52"/>
                <a:gd name="T33" fmla="*/ 0 h 9"/>
                <a:gd name="T34" fmla="*/ 16 w 52"/>
                <a:gd name="T35" fmla="*/ 4 h 9"/>
                <a:gd name="T36" fmla="*/ 16 w 52"/>
                <a:gd name="T37" fmla="*/ 4 h 9"/>
                <a:gd name="T38" fmla="*/ 16 w 52"/>
                <a:gd name="T39" fmla="*/ 4 h 9"/>
                <a:gd name="T40" fmla="*/ 20 w 52"/>
                <a:gd name="T41" fmla="*/ 4 h 9"/>
                <a:gd name="T42" fmla="*/ 20 w 52"/>
                <a:gd name="T43" fmla="*/ 4 h 9"/>
                <a:gd name="T44" fmla="*/ 20 w 52"/>
                <a:gd name="T45" fmla="*/ 4 h 9"/>
                <a:gd name="T46" fmla="*/ 20 w 52"/>
                <a:gd name="T47" fmla="*/ 4 h 9"/>
                <a:gd name="T48" fmla="*/ 24 w 52"/>
                <a:gd name="T49" fmla="*/ 4 h 9"/>
                <a:gd name="T50" fmla="*/ 24 w 52"/>
                <a:gd name="T51" fmla="*/ 4 h 9"/>
                <a:gd name="T52" fmla="*/ 24 w 52"/>
                <a:gd name="T53" fmla="*/ 4 h 9"/>
                <a:gd name="T54" fmla="*/ 24 w 52"/>
                <a:gd name="T55" fmla="*/ 4 h 9"/>
                <a:gd name="T56" fmla="*/ 24 w 52"/>
                <a:gd name="T57" fmla="*/ 4 h 9"/>
                <a:gd name="T58" fmla="*/ 28 w 52"/>
                <a:gd name="T59" fmla="*/ 4 h 9"/>
                <a:gd name="T60" fmla="*/ 28 w 52"/>
                <a:gd name="T61" fmla="*/ 4 h 9"/>
                <a:gd name="T62" fmla="*/ 28 w 52"/>
                <a:gd name="T63" fmla="*/ 4 h 9"/>
                <a:gd name="T64" fmla="*/ 28 w 52"/>
                <a:gd name="T65" fmla="*/ 4 h 9"/>
                <a:gd name="T66" fmla="*/ 28 w 52"/>
                <a:gd name="T67" fmla="*/ 4 h 9"/>
                <a:gd name="T68" fmla="*/ 32 w 52"/>
                <a:gd name="T69" fmla="*/ 4 h 9"/>
                <a:gd name="T70" fmla="*/ 32 w 52"/>
                <a:gd name="T71" fmla="*/ 4 h 9"/>
                <a:gd name="T72" fmla="*/ 32 w 52"/>
                <a:gd name="T73" fmla="*/ 4 h 9"/>
                <a:gd name="T74" fmla="*/ 32 w 52"/>
                <a:gd name="T75" fmla="*/ 4 h 9"/>
                <a:gd name="T76" fmla="*/ 32 w 52"/>
                <a:gd name="T77" fmla="*/ 4 h 9"/>
                <a:gd name="T78" fmla="*/ 36 w 52"/>
                <a:gd name="T79" fmla="*/ 4 h 9"/>
                <a:gd name="T80" fmla="*/ 36 w 52"/>
                <a:gd name="T81" fmla="*/ 4 h 9"/>
                <a:gd name="T82" fmla="*/ 36 w 52"/>
                <a:gd name="T83" fmla="*/ 4 h 9"/>
                <a:gd name="T84" fmla="*/ 36 w 52"/>
                <a:gd name="T85" fmla="*/ 4 h 9"/>
                <a:gd name="T86" fmla="*/ 40 w 52"/>
                <a:gd name="T87" fmla="*/ 4 h 9"/>
                <a:gd name="T88" fmla="*/ 40 w 52"/>
                <a:gd name="T89" fmla="*/ 4 h 9"/>
                <a:gd name="T90" fmla="*/ 40 w 52"/>
                <a:gd name="T91" fmla="*/ 9 h 9"/>
                <a:gd name="T92" fmla="*/ 40 w 52"/>
                <a:gd name="T93" fmla="*/ 9 h 9"/>
                <a:gd name="T94" fmla="*/ 40 w 52"/>
                <a:gd name="T95" fmla="*/ 9 h 9"/>
                <a:gd name="T96" fmla="*/ 44 w 52"/>
                <a:gd name="T97" fmla="*/ 9 h 9"/>
                <a:gd name="T98" fmla="*/ 44 w 52"/>
                <a:gd name="T99" fmla="*/ 9 h 9"/>
                <a:gd name="T100" fmla="*/ 44 w 52"/>
                <a:gd name="T101" fmla="*/ 9 h 9"/>
                <a:gd name="T102" fmla="*/ 44 w 52"/>
                <a:gd name="T103" fmla="*/ 9 h 9"/>
                <a:gd name="T104" fmla="*/ 44 w 52"/>
                <a:gd name="T105" fmla="*/ 9 h 9"/>
                <a:gd name="T106" fmla="*/ 48 w 52"/>
                <a:gd name="T107" fmla="*/ 9 h 9"/>
                <a:gd name="T108" fmla="*/ 48 w 52"/>
                <a:gd name="T109" fmla="*/ 9 h 9"/>
                <a:gd name="T110" fmla="*/ 48 w 52"/>
                <a:gd name="T111" fmla="*/ 9 h 9"/>
                <a:gd name="T112" fmla="*/ 48 w 52"/>
                <a:gd name="T113" fmla="*/ 9 h 9"/>
                <a:gd name="T114" fmla="*/ 48 w 52"/>
                <a:gd name="T115" fmla="*/ 9 h 9"/>
                <a:gd name="T116" fmla="*/ 52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272"/>
            <p:cNvSpPr>
              <a:spLocks/>
            </p:cNvSpPr>
            <p:nvPr/>
          </p:nvSpPr>
          <p:spPr bwMode="auto">
            <a:xfrm>
              <a:off x="5904" y="1446"/>
              <a:ext cx="52" cy="8"/>
            </a:xfrm>
            <a:custGeom>
              <a:avLst/>
              <a:gdLst>
                <a:gd name="T0" fmla="*/ 0 w 52"/>
                <a:gd name="T1" fmla="*/ 0 h 8"/>
                <a:gd name="T2" fmla="*/ 0 w 52"/>
                <a:gd name="T3" fmla="*/ 0 h 8"/>
                <a:gd name="T4" fmla="*/ 4 w 52"/>
                <a:gd name="T5" fmla="*/ 0 h 8"/>
                <a:gd name="T6" fmla="*/ 4 w 52"/>
                <a:gd name="T7" fmla="*/ 0 h 8"/>
                <a:gd name="T8" fmla="*/ 4 w 52"/>
                <a:gd name="T9" fmla="*/ 0 h 8"/>
                <a:gd name="T10" fmla="*/ 4 w 52"/>
                <a:gd name="T11" fmla="*/ 0 h 8"/>
                <a:gd name="T12" fmla="*/ 4 w 52"/>
                <a:gd name="T13" fmla="*/ 0 h 8"/>
                <a:gd name="T14" fmla="*/ 8 w 52"/>
                <a:gd name="T15" fmla="*/ 0 h 8"/>
                <a:gd name="T16" fmla="*/ 8 w 52"/>
                <a:gd name="T17" fmla="*/ 0 h 8"/>
                <a:gd name="T18" fmla="*/ 8 w 52"/>
                <a:gd name="T19" fmla="*/ 0 h 8"/>
                <a:gd name="T20" fmla="*/ 8 w 52"/>
                <a:gd name="T21" fmla="*/ 0 h 8"/>
                <a:gd name="T22" fmla="*/ 8 w 52"/>
                <a:gd name="T23" fmla="*/ 0 h 8"/>
                <a:gd name="T24" fmla="*/ 12 w 52"/>
                <a:gd name="T25" fmla="*/ 0 h 8"/>
                <a:gd name="T26" fmla="*/ 12 w 52"/>
                <a:gd name="T27" fmla="*/ 0 h 8"/>
                <a:gd name="T28" fmla="*/ 12 w 52"/>
                <a:gd name="T29" fmla="*/ 0 h 8"/>
                <a:gd name="T30" fmla="*/ 12 w 52"/>
                <a:gd name="T31" fmla="*/ 4 h 8"/>
                <a:gd name="T32" fmla="*/ 16 w 52"/>
                <a:gd name="T33" fmla="*/ 4 h 8"/>
                <a:gd name="T34" fmla="*/ 16 w 52"/>
                <a:gd name="T35" fmla="*/ 4 h 8"/>
                <a:gd name="T36" fmla="*/ 16 w 52"/>
                <a:gd name="T37" fmla="*/ 4 h 8"/>
                <a:gd name="T38" fmla="*/ 16 w 52"/>
                <a:gd name="T39" fmla="*/ 4 h 8"/>
                <a:gd name="T40" fmla="*/ 16 w 52"/>
                <a:gd name="T41" fmla="*/ 4 h 8"/>
                <a:gd name="T42" fmla="*/ 20 w 52"/>
                <a:gd name="T43" fmla="*/ 4 h 8"/>
                <a:gd name="T44" fmla="*/ 20 w 52"/>
                <a:gd name="T45" fmla="*/ 4 h 8"/>
                <a:gd name="T46" fmla="*/ 20 w 52"/>
                <a:gd name="T47" fmla="*/ 4 h 8"/>
                <a:gd name="T48" fmla="*/ 20 w 52"/>
                <a:gd name="T49" fmla="*/ 4 h 8"/>
                <a:gd name="T50" fmla="*/ 20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4 w 52"/>
                <a:gd name="T57" fmla="*/ 4 h 8"/>
                <a:gd name="T58" fmla="*/ 24 w 52"/>
                <a:gd name="T59" fmla="*/ 4 h 8"/>
                <a:gd name="T60" fmla="*/ 24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28 w 52"/>
                <a:gd name="T67" fmla="*/ 4 h 8"/>
                <a:gd name="T68" fmla="*/ 28 w 52"/>
                <a:gd name="T69" fmla="*/ 4 h 8"/>
                <a:gd name="T70" fmla="*/ 32 w 52"/>
                <a:gd name="T71" fmla="*/ 4 h 8"/>
                <a:gd name="T72" fmla="*/ 32 w 52"/>
                <a:gd name="T73" fmla="*/ 4 h 8"/>
                <a:gd name="T74" fmla="*/ 32 w 52"/>
                <a:gd name="T75" fmla="*/ 4 h 8"/>
                <a:gd name="T76" fmla="*/ 32 w 52"/>
                <a:gd name="T77" fmla="*/ 4 h 8"/>
                <a:gd name="T78" fmla="*/ 32 w 52"/>
                <a:gd name="T79" fmla="*/ 4 h 8"/>
                <a:gd name="T80" fmla="*/ 36 w 52"/>
                <a:gd name="T81" fmla="*/ 4 h 8"/>
                <a:gd name="T82" fmla="*/ 36 w 52"/>
                <a:gd name="T83" fmla="*/ 4 h 8"/>
                <a:gd name="T84" fmla="*/ 36 w 52"/>
                <a:gd name="T85" fmla="*/ 4 h 8"/>
                <a:gd name="T86" fmla="*/ 36 w 52"/>
                <a:gd name="T87" fmla="*/ 4 h 8"/>
                <a:gd name="T88" fmla="*/ 36 w 52"/>
                <a:gd name="T89" fmla="*/ 4 h 8"/>
                <a:gd name="T90" fmla="*/ 40 w 52"/>
                <a:gd name="T91" fmla="*/ 4 h 8"/>
                <a:gd name="T92" fmla="*/ 40 w 52"/>
                <a:gd name="T93" fmla="*/ 8 h 8"/>
                <a:gd name="T94" fmla="*/ 40 w 52"/>
                <a:gd name="T95" fmla="*/ 8 h 8"/>
                <a:gd name="T96" fmla="*/ 40 w 52"/>
                <a:gd name="T97" fmla="*/ 8 h 8"/>
                <a:gd name="T98" fmla="*/ 44 w 52"/>
                <a:gd name="T99" fmla="*/ 8 h 8"/>
                <a:gd name="T100" fmla="*/ 44 w 52"/>
                <a:gd name="T101" fmla="*/ 8 h 8"/>
                <a:gd name="T102" fmla="*/ 44 w 52"/>
                <a:gd name="T103" fmla="*/ 8 h 8"/>
                <a:gd name="T104" fmla="*/ 44 w 52"/>
                <a:gd name="T105" fmla="*/ 8 h 8"/>
                <a:gd name="T106" fmla="*/ 44 w 52"/>
                <a:gd name="T107" fmla="*/ 8 h 8"/>
                <a:gd name="T108" fmla="*/ 48 w 52"/>
                <a:gd name="T109" fmla="*/ 8 h 8"/>
                <a:gd name="T110" fmla="*/ 48 w 52"/>
                <a:gd name="T111" fmla="*/ 8 h 8"/>
                <a:gd name="T112" fmla="*/ 48 w 52"/>
                <a:gd name="T113" fmla="*/ 8 h 8"/>
                <a:gd name="T114" fmla="*/ 48 w 52"/>
                <a:gd name="T115" fmla="*/ 8 h 8"/>
                <a:gd name="T116" fmla="*/ 48 w 52"/>
                <a:gd name="T117" fmla="*/ 8 h 8"/>
                <a:gd name="T118" fmla="*/ 52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73"/>
            <p:cNvSpPr>
              <a:spLocks/>
            </p:cNvSpPr>
            <p:nvPr/>
          </p:nvSpPr>
          <p:spPr bwMode="auto">
            <a:xfrm>
              <a:off x="5956" y="1454"/>
              <a:ext cx="48" cy="8"/>
            </a:xfrm>
            <a:custGeom>
              <a:avLst/>
              <a:gdLst>
                <a:gd name="T0" fmla="*/ 0 w 48"/>
                <a:gd name="T1" fmla="*/ 0 h 8"/>
                <a:gd name="T2" fmla="*/ 0 w 48"/>
                <a:gd name="T3" fmla="*/ 0 h 8"/>
                <a:gd name="T4" fmla="*/ 0 w 48"/>
                <a:gd name="T5" fmla="*/ 0 h 8"/>
                <a:gd name="T6" fmla="*/ 0 w 48"/>
                <a:gd name="T7" fmla="*/ 0 h 8"/>
                <a:gd name="T8" fmla="*/ 4 w 48"/>
                <a:gd name="T9" fmla="*/ 0 h 8"/>
                <a:gd name="T10" fmla="*/ 4 w 48"/>
                <a:gd name="T11" fmla="*/ 0 h 8"/>
                <a:gd name="T12" fmla="*/ 4 w 48"/>
                <a:gd name="T13" fmla="*/ 0 h 8"/>
                <a:gd name="T14" fmla="*/ 4 w 48"/>
                <a:gd name="T15" fmla="*/ 0 h 8"/>
                <a:gd name="T16" fmla="*/ 8 w 48"/>
                <a:gd name="T17" fmla="*/ 0 h 8"/>
                <a:gd name="T18" fmla="*/ 8 w 48"/>
                <a:gd name="T19" fmla="*/ 0 h 8"/>
                <a:gd name="T20" fmla="*/ 8 w 48"/>
                <a:gd name="T21" fmla="*/ 0 h 8"/>
                <a:gd name="T22" fmla="*/ 8 w 48"/>
                <a:gd name="T23" fmla="*/ 0 h 8"/>
                <a:gd name="T24" fmla="*/ 8 w 48"/>
                <a:gd name="T25" fmla="*/ 0 h 8"/>
                <a:gd name="T26" fmla="*/ 12 w 48"/>
                <a:gd name="T27" fmla="*/ 0 h 8"/>
                <a:gd name="T28" fmla="*/ 12 w 48"/>
                <a:gd name="T29" fmla="*/ 0 h 8"/>
                <a:gd name="T30" fmla="*/ 12 w 48"/>
                <a:gd name="T31" fmla="*/ 0 h 8"/>
                <a:gd name="T32" fmla="*/ 12 w 48"/>
                <a:gd name="T33" fmla="*/ 4 h 8"/>
                <a:gd name="T34" fmla="*/ 12 w 48"/>
                <a:gd name="T35" fmla="*/ 4 h 8"/>
                <a:gd name="T36" fmla="*/ 16 w 48"/>
                <a:gd name="T37" fmla="*/ 4 h 8"/>
                <a:gd name="T38" fmla="*/ 16 w 48"/>
                <a:gd name="T39" fmla="*/ 4 h 8"/>
                <a:gd name="T40" fmla="*/ 16 w 48"/>
                <a:gd name="T41" fmla="*/ 4 h 8"/>
                <a:gd name="T42" fmla="*/ 16 w 48"/>
                <a:gd name="T43" fmla="*/ 4 h 8"/>
                <a:gd name="T44" fmla="*/ 20 w 48"/>
                <a:gd name="T45" fmla="*/ 4 h 8"/>
                <a:gd name="T46" fmla="*/ 20 w 48"/>
                <a:gd name="T47" fmla="*/ 4 h 8"/>
                <a:gd name="T48" fmla="*/ 20 w 48"/>
                <a:gd name="T49" fmla="*/ 4 h 8"/>
                <a:gd name="T50" fmla="*/ 20 w 48"/>
                <a:gd name="T51" fmla="*/ 4 h 8"/>
                <a:gd name="T52" fmla="*/ 20 w 48"/>
                <a:gd name="T53" fmla="*/ 4 h 8"/>
                <a:gd name="T54" fmla="*/ 24 w 48"/>
                <a:gd name="T55" fmla="*/ 4 h 8"/>
                <a:gd name="T56" fmla="*/ 24 w 48"/>
                <a:gd name="T57" fmla="*/ 4 h 8"/>
                <a:gd name="T58" fmla="*/ 24 w 48"/>
                <a:gd name="T59" fmla="*/ 4 h 8"/>
                <a:gd name="T60" fmla="*/ 24 w 48"/>
                <a:gd name="T61" fmla="*/ 4 h 8"/>
                <a:gd name="T62" fmla="*/ 24 w 48"/>
                <a:gd name="T63" fmla="*/ 4 h 8"/>
                <a:gd name="T64" fmla="*/ 28 w 48"/>
                <a:gd name="T65" fmla="*/ 4 h 8"/>
                <a:gd name="T66" fmla="*/ 28 w 48"/>
                <a:gd name="T67" fmla="*/ 4 h 8"/>
                <a:gd name="T68" fmla="*/ 28 w 48"/>
                <a:gd name="T69" fmla="*/ 4 h 8"/>
                <a:gd name="T70" fmla="*/ 28 w 48"/>
                <a:gd name="T71" fmla="*/ 4 h 8"/>
                <a:gd name="T72" fmla="*/ 28 w 48"/>
                <a:gd name="T73" fmla="*/ 4 h 8"/>
                <a:gd name="T74" fmla="*/ 32 w 48"/>
                <a:gd name="T75" fmla="*/ 4 h 8"/>
                <a:gd name="T76" fmla="*/ 32 w 48"/>
                <a:gd name="T77" fmla="*/ 4 h 8"/>
                <a:gd name="T78" fmla="*/ 32 w 48"/>
                <a:gd name="T79" fmla="*/ 4 h 8"/>
                <a:gd name="T80" fmla="*/ 32 w 48"/>
                <a:gd name="T81" fmla="*/ 4 h 8"/>
                <a:gd name="T82" fmla="*/ 36 w 48"/>
                <a:gd name="T83" fmla="*/ 4 h 8"/>
                <a:gd name="T84" fmla="*/ 36 w 48"/>
                <a:gd name="T85" fmla="*/ 4 h 8"/>
                <a:gd name="T86" fmla="*/ 36 w 48"/>
                <a:gd name="T87" fmla="*/ 4 h 8"/>
                <a:gd name="T88" fmla="*/ 36 w 48"/>
                <a:gd name="T89" fmla="*/ 4 h 8"/>
                <a:gd name="T90" fmla="*/ 36 w 48"/>
                <a:gd name="T91" fmla="*/ 8 h 8"/>
                <a:gd name="T92" fmla="*/ 40 w 48"/>
                <a:gd name="T93" fmla="*/ 8 h 8"/>
                <a:gd name="T94" fmla="*/ 40 w 48"/>
                <a:gd name="T95" fmla="*/ 8 h 8"/>
                <a:gd name="T96" fmla="*/ 40 w 48"/>
                <a:gd name="T97" fmla="*/ 8 h 8"/>
                <a:gd name="T98" fmla="*/ 40 w 48"/>
                <a:gd name="T99" fmla="*/ 8 h 8"/>
                <a:gd name="T100" fmla="*/ 40 w 48"/>
                <a:gd name="T101" fmla="*/ 8 h 8"/>
                <a:gd name="T102" fmla="*/ 44 w 48"/>
                <a:gd name="T103" fmla="*/ 8 h 8"/>
                <a:gd name="T104" fmla="*/ 44 w 48"/>
                <a:gd name="T105" fmla="*/ 8 h 8"/>
                <a:gd name="T106" fmla="*/ 44 w 48"/>
                <a:gd name="T107" fmla="*/ 8 h 8"/>
                <a:gd name="T108" fmla="*/ 44 w 48"/>
                <a:gd name="T109" fmla="*/ 8 h 8"/>
                <a:gd name="T110" fmla="*/ 44 w 48"/>
                <a:gd name="T111" fmla="*/ 8 h 8"/>
                <a:gd name="T112" fmla="*/ 48 w 48"/>
                <a:gd name="T113" fmla="*/ 8 h 8"/>
                <a:gd name="T114" fmla="*/ 48 w 48"/>
                <a:gd name="T115" fmla="*/ 8 h 8"/>
                <a:gd name="T116" fmla="*/ 48 w 48"/>
                <a:gd name="T117" fmla="*/ 8 h 8"/>
                <a:gd name="T118" fmla="*/ 48 w 48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74"/>
            <p:cNvSpPr>
              <a:spLocks/>
            </p:cNvSpPr>
            <p:nvPr/>
          </p:nvSpPr>
          <p:spPr bwMode="auto">
            <a:xfrm>
              <a:off x="6004" y="1462"/>
              <a:ext cx="52" cy="13"/>
            </a:xfrm>
            <a:custGeom>
              <a:avLst/>
              <a:gdLst>
                <a:gd name="T0" fmla="*/ 4 w 52"/>
                <a:gd name="T1" fmla="*/ 0 h 13"/>
                <a:gd name="T2" fmla="*/ 4 w 52"/>
                <a:gd name="T3" fmla="*/ 0 h 13"/>
                <a:gd name="T4" fmla="*/ 4 w 52"/>
                <a:gd name="T5" fmla="*/ 0 h 13"/>
                <a:gd name="T6" fmla="*/ 4 w 52"/>
                <a:gd name="T7" fmla="*/ 0 h 13"/>
                <a:gd name="T8" fmla="*/ 4 w 52"/>
                <a:gd name="T9" fmla="*/ 0 h 13"/>
                <a:gd name="T10" fmla="*/ 8 w 52"/>
                <a:gd name="T11" fmla="*/ 0 h 13"/>
                <a:gd name="T12" fmla="*/ 8 w 52"/>
                <a:gd name="T13" fmla="*/ 0 h 13"/>
                <a:gd name="T14" fmla="*/ 8 w 52"/>
                <a:gd name="T15" fmla="*/ 0 h 13"/>
                <a:gd name="T16" fmla="*/ 8 w 52"/>
                <a:gd name="T17" fmla="*/ 0 h 13"/>
                <a:gd name="T18" fmla="*/ 8 w 52"/>
                <a:gd name="T19" fmla="*/ 0 h 13"/>
                <a:gd name="T20" fmla="*/ 12 w 52"/>
                <a:gd name="T21" fmla="*/ 0 h 13"/>
                <a:gd name="T22" fmla="*/ 12 w 52"/>
                <a:gd name="T23" fmla="*/ 0 h 13"/>
                <a:gd name="T24" fmla="*/ 12 w 52"/>
                <a:gd name="T25" fmla="*/ 5 h 13"/>
                <a:gd name="T26" fmla="*/ 12 w 52"/>
                <a:gd name="T27" fmla="*/ 5 h 13"/>
                <a:gd name="T28" fmla="*/ 16 w 52"/>
                <a:gd name="T29" fmla="*/ 5 h 13"/>
                <a:gd name="T30" fmla="*/ 16 w 52"/>
                <a:gd name="T31" fmla="*/ 5 h 13"/>
                <a:gd name="T32" fmla="*/ 16 w 52"/>
                <a:gd name="T33" fmla="*/ 5 h 13"/>
                <a:gd name="T34" fmla="*/ 16 w 52"/>
                <a:gd name="T35" fmla="*/ 5 h 13"/>
                <a:gd name="T36" fmla="*/ 16 w 52"/>
                <a:gd name="T37" fmla="*/ 5 h 13"/>
                <a:gd name="T38" fmla="*/ 20 w 52"/>
                <a:gd name="T39" fmla="*/ 5 h 13"/>
                <a:gd name="T40" fmla="*/ 20 w 52"/>
                <a:gd name="T41" fmla="*/ 5 h 13"/>
                <a:gd name="T42" fmla="*/ 20 w 52"/>
                <a:gd name="T43" fmla="*/ 5 h 13"/>
                <a:gd name="T44" fmla="*/ 20 w 52"/>
                <a:gd name="T45" fmla="*/ 5 h 13"/>
                <a:gd name="T46" fmla="*/ 20 w 52"/>
                <a:gd name="T47" fmla="*/ 5 h 13"/>
                <a:gd name="T48" fmla="*/ 24 w 52"/>
                <a:gd name="T49" fmla="*/ 5 h 13"/>
                <a:gd name="T50" fmla="*/ 24 w 52"/>
                <a:gd name="T51" fmla="*/ 5 h 13"/>
                <a:gd name="T52" fmla="*/ 24 w 52"/>
                <a:gd name="T53" fmla="*/ 5 h 13"/>
                <a:gd name="T54" fmla="*/ 24 w 52"/>
                <a:gd name="T55" fmla="*/ 5 h 13"/>
                <a:gd name="T56" fmla="*/ 24 w 52"/>
                <a:gd name="T57" fmla="*/ 5 h 13"/>
                <a:gd name="T58" fmla="*/ 28 w 52"/>
                <a:gd name="T59" fmla="*/ 5 h 13"/>
                <a:gd name="T60" fmla="*/ 28 w 52"/>
                <a:gd name="T61" fmla="*/ 5 h 13"/>
                <a:gd name="T62" fmla="*/ 28 w 52"/>
                <a:gd name="T63" fmla="*/ 5 h 13"/>
                <a:gd name="T64" fmla="*/ 28 w 52"/>
                <a:gd name="T65" fmla="*/ 5 h 13"/>
                <a:gd name="T66" fmla="*/ 32 w 52"/>
                <a:gd name="T67" fmla="*/ 5 h 13"/>
                <a:gd name="T68" fmla="*/ 32 w 52"/>
                <a:gd name="T69" fmla="*/ 9 h 13"/>
                <a:gd name="T70" fmla="*/ 32 w 52"/>
                <a:gd name="T71" fmla="*/ 9 h 13"/>
                <a:gd name="T72" fmla="*/ 32 w 52"/>
                <a:gd name="T73" fmla="*/ 9 h 13"/>
                <a:gd name="T74" fmla="*/ 32 w 52"/>
                <a:gd name="T75" fmla="*/ 9 h 13"/>
                <a:gd name="T76" fmla="*/ 36 w 52"/>
                <a:gd name="T77" fmla="*/ 9 h 13"/>
                <a:gd name="T78" fmla="*/ 36 w 52"/>
                <a:gd name="T79" fmla="*/ 9 h 13"/>
                <a:gd name="T80" fmla="*/ 36 w 52"/>
                <a:gd name="T81" fmla="*/ 9 h 13"/>
                <a:gd name="T82" fmla="*/ 36 w 52"/>
                <a:gd name="T83" fmla="*/ 9 h 13"/>
                <a:gd name="T84" fmla="*/ 36 w 52"/>
                <a:gd name="T85" fmla="*/ 9 h 13"/>
                <a:gd name="T86" fmla="*/ 40 w 52"/>
                <a:gd name="T87" fmla="*/ 9 h 13"/>
                <a:gd name="T88" fmla="*/ 40 w 52"/>
                <a:gd name="T89" fmla="*/ 9 h 13"/>
                <a:gd name="T90" fmla="*/ 40 w 52"/>
                <a:gd name="T91" fmla="*/ 9 h 13"/>
                <a:gd name="T92" fmla="*/ 40 w 52"/>
                <a:gd name="T93" fmla="*/ 9 h 13"/>
                <a:gd name="T94" fmla="*/ 40 w 52"/>
                <a:gd name="T95" fmla="*/ 9 h 13"/>
                <a:gd name="T96" fmla="*/ 44 w 52"/>
                <a:gd name="T97" fmla="*/ 9 h 13"/>
                <a:gd name="T98" fmla="*/ 44 w 52"/>
                <a:gd name="T99" fmla="*/ 9 h 13"/>
                <a:gd name="T100" fmla="*/ 44 w 52"/>
                <a:gd name="T101" fmla="*/ 9 h 13"/>
                <a:gd name="T102" fmla="*/ 44 w 52"/>
                <a:gd name="T103" fmla="*/ 9 h 13"/>
                <a:gd name="T104" fmla="*/ 48 w 52"/>
                <a:gd name="T105" fmla="*/ 9 h 13"/>
                <a:gd name="T106" fmla="*/ 48 w 52"/>
                <a:gd name="T107" fmla="*/ 9 h 13"/>
                <a:gd name="T108" fmla="*/ 48 w 52"/>
                <a:gd name="T109" fmla="*/ 13 h 13"/>
                <a:gd name="T110" fmla="*/ 48 w 52"/>
                <a:gd name="T111" fmla="*/ 13 h 13"/>
                <a:gd name="T112" fmla="*/ 48 w 52"/>
                <a:gd name="T113" fmla="*/ 13 h 13"/>
                <a:gd name="T114" fmla="*/ 52 w 52"/>
                <a:gd name="T115" fmla="*/ 13 h 13"/>
                <a:gd name="T116" fmla="*/ 52 w 52"/>
                <a:gd name="T117" fmla="*/ 13 h 13"/>
                <a:gd name="T118" fmla="*/ 52 w 52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75"/>
            <p:cNvSpPr>
              <a:spLocks/>
            </p:cNvSpPr>
            <p:nvPr/>
          </p:nvSpPr>
          <p:spPr bwMode="auto">
            <a:xfrm>
              <a:off x="6056" y="1475"/>
              <a:ext cx="52" cy="21"/>
            </a:xfrm>
            <a:custGeom>
              <a:avLst/>
              <a:gdLst>
                <a:gd name="T0" fmla="*/ 0 w 52"/>
                <a:gd name="T1" fmla="*/ 0 h 21"/>
                <a:gd name="T2" fmla="*/ 0 w 52"/>
                <a:gd name="T3" fmla="*/ 0 h 21"/>
                <a:gd name="T4" fmla="*/ 4 w 52"/>
                <a:gd name="T5" fmla="*/ 0 h 21"/>
                <a:gd name="T6" fmla="*/ 4 w 52"/>
                <a:gd name="T7" fmla="*/ 0 h 21"/>
                <a:gd name="T8" fmla="*/ 4 w 52"/>
                <a:gd name="T9" fmla="*/ 0 h 21"/>
                <a:gd name="T10" fmla="*/ 4 w 52"/>
                <a:gd name="T11" fmla="*/ 0 h 21"/>
                <a:gd name="T12" fmla="*/ 8 w 52"/>
                <a:gd name="T13" fmla="*/ 0 h 21"/>
                <a:gd name="T14" fmla="*/ 8 w 52"/>
                <a:gd name="T15" fmla="*/ 0 h 21"/>
                <a:gd name="T16" fmla="*/ 8 w 52"/>
                <a:gd name="T17" fmla="*/ 0 h 21"/>
                <a:gd name="T18" fmla="*/ 8 w 52"/>
                <a:gd name="T19" fmla="*/ 4 h 21"/>
                <a:gd name="T20" fmla="*/ 8 w 52"/>
                <a:gd name="T21" fmla="*/ 4 h 21"/>
                <a:gd name="T22" fmla="*/ 12 w 52"/>
                <a:gd name="T23" fmla="*/ 4 h 21"/>
                <a:gd name="T24" fmla="*/ 12 w 52"/>
                <a:gd name="T25" fmla="*/ 4 h 21"/>
                <a:gd name="T26" fmla="*/ 12 w 52"/>
                <a:gd name="T27" fmla="*/ 4 h 21"/>
                <a:gd name="T28" fmla="*/ 12 w 52"/>
                <a:gd name="T29" fmla="*/ 4 h 21"/>
                <a:gd name="T30" fmla="*/ 12 w 52"/>
                <a:gd name="T31" fmla="*/ 4 h 21"/>
                <a:gd name="T32" fmla="*/ 16 w 52"/>
                <a:gd name="T33" fmla="*/ 4 h 21"/>
                <a:gd name="T34" fmla="*/ 16 w 52"/>
                <a:gd name="T35" fmla="*/ 4 h 21"/>
                <a:gd name="T36" fmla="*/ 16 w 52"/>
                <a:gd name="T37" fmla="*/ 4 h 21"/>
                <a:gd name="T38" fmla="*/ 16 w 52"/>
                <a:gd name="T39" fmla="*/ 4 h 21"/>
                <a:gd name="T40" fmla="*/ 16 w 52"/>
                <a:gd name="T41" fmla="*/ 4 h 21"/>
                <a:gd name="T42" fmla="*/ 20 w 52"/>
                <a:gd name="T43" fmla="*/ 4 h 21"/>
                <a:gd name="T44" fmla="*/ 20 w 52"/>
                <a:gd name="T45" fmla="*/ 4 h 21"/>
                <a:gd name="T46" fmla="*/ 20 w 52"/>
                <a:gd name="T47" fmla="*/ 9 h 21"/>
                <a:gd name="T48" fmla="*/ 20 w 52"/>
                <a:gd name="T49" fmla="*/ 9 h 21"/>
                <a:gd name="T50" fmla="*/ 24 w 52"/>
                <a:gd name="T51" fmla="*/ 9 h 21"/>
                <a:gd name="T52" fmla="*/ 24 w 52"/>
                <a:gd name="T53" fmla="*/ 9 h 21"/>
                <a:gd name="T54" fmla="*/ 24 w 52"/>
                <a:gd name="T55" fmla="*/ 9 h 21"/>
                <a:gd name="T56" fmla="*/ 24 w 52"/>
                <a:gd name="T57" fmla="*/ 9 h 21"/>
                <a:gd name="T58" fmla="*/ 24 w 52"/>
                <a:gd name="T59" fmla="*/ 9 h 21"/>
                <a:gd name="T60" fmla="*/ 28 w 52"/>
                <a:gd name="T61" fmla="*/ 9 h 21"/>
                <a:gd name="T62" fmla="*/ 28 w 52"/>
                <a:gd name="T63" fmla="*/ 9 h 21"/>
                <a:gd name="T64" fmla="*/ 28 w 52"/>
                <a:gd name="T65" fmla="*/ 9 h 21"/>
                <a:gd name="T66" fmla="*/ 28 w 52"/>
                <a:gd name="T67" fmla="*/ 9 h 21"/>
                <a:gd name="T68" fmla="*/ 28 w 52"/>
                <a:gd name="T69" fmla="*/ 9 h 21"/>
                <a:gd name="T70" fmla="*/ 32 w 52"/>
                <a:gd name="T71" fmla="*/ 9 h 21"/>
                <a:gd name="T72" fmla="*/ 32 w 52"/>
                <a:gd name="T73" fmla="*/ 13 h 21"/>
                <a:gd name="T74" fmla="*/ 32 w 52"/>
                <a:gd name="T75" fmla="*/ 13 h 21"/>
                <a:gd name="T76" fmla="*/ 32 w 52"/>
                <a:gd name="T77" fmla="*/ 13 h 21"/>
                <a:gd name="T78" fmla="*/ 36 w 52"/>
                <a:gd name="T79" fmla="*/ 13 h 21"/>
                <a:gd name="T80" fmla="*/ 36 w 52"/>
                <a:gd name="T81" fmla="*/ 13 h 21"/>
                <a:gd name="T82" fmla="*/ 36 w 52"/>
                <a:gd name="T83" fmla="*/ 13 h 21"/>
                <a:gd name="T84" fmla="*/ 36 w 52"/>
                <a:gd name="T85" fmla="*/ 13 h 21"/>
                <a:gd name="T86" fmla="*/ 36 w 52"/>
                <a:gd name="T87" fmla="*/ 13 h 21"/>
                <a:gd name="T88" fmla="*/ 40 w 52"/>
                <a:gd name="T89" fmla="*/ 13 h 21"/>
                <a:gd name="T90" fmla="*/ 40 w 52"/>
                <a:gd name="T91" fmla="*/ 13 h 21"/>
                <a:gd name="T92" fmla="*/ 40 w 52"/>
                <a:gd name="T93" fmla="*/ 13 h 21"/>
                <a:gd name="T94" fmla="*/ 40 w 52"/>
                <a:gd name="T95" fmla="*/ 17 h 21"/>
                <a:gd name="T96" fmla="*/ 40 w 52"/>
                <a:gd name="T97" fmla="*/ 17 h 21"/>
                <a:gd name="T98" fmla="*/ 44 w 52"/>
                <a:gd name="T99" fmla="*/ 17 h 21"/>
                <a:gd name="T100" fmla="*/ 44 w 52"/>
                <a:gd name="T101" fmla="*/ 17 h 21"/>
                <a:gd name="T102" fmla="*/ 44 w 52"/>
                <a:gd name="T103" fmla="*/ 17 h 21"/>
                <a:gd name="T104" fmla="*/ 44 w 52"/>
                <a:gd name="T105" fmla="*/ 17 h 21"/>
                <a:gd name="T106" fmla="*/ 44 w 52"/>
                <a:gd name="T107" fmla="*/ 17 h 21"/>
                <a:gd name="T108" fmla="*/ 48 w 52"/>
                <a:gd name="T109" fmla="*/ 17 h 21"/>
                <a:gd name="T110" fmla="*/ 48 w 52"/>
                <a:gd name="T111" fmla="*/ 17 h 21"/>
                <a:gd name="T112" fmla="*/ 48 w 52"/>
                <a:gd name="T113" fmla="*/ 17 h 21"/>
                <a:gd name="T114" fmla="*/ 48 w 52"/>
                <a:gd name="T115" fmla="*/ 17 h 21"/>
                <a:gd name="T116" fmla="*/ 52 w 52"/>
                <a:gd name="T117" fmla="*/ 21 h 21"/>
                <a:gd name="T118" fmla="*/ 52 w 52"/>
                <a:gd name="T1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2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76"/>
            <p:cNvSpPr>
              <a:spLocks/>
            </p:cNvSpPr>
            <p:nvPr/>
          </p:nvSpPr>
          <p:spPr bwMode="auto">
            <a:xfrm>
              <a:off x="6108" y="1496"/>
              <a:ext cx="48" cy="34"/>
            </a:xfrm>
            <a:custGeom>
              <a:avLst/>
              <a:gdLst>
                <a:gd name="T0" fmla="*/ 0 w 48"/>
                <a:gd name="T1" fmla="*/ 0 h 34"/>
                <a:gd name="T2" fmla="*/ 0 w 48"/>
                <a:gd name="T3" fmla="*/ 0 h 34"/>
                <a:gd name="T4" fmla="*/ 0 w 48"/>
                <a:gd name="T5" fmla="*/ 0 h 34"/>
                <a:gd name="T6" fmla="*/ 4 w 48"/>
                <a:gd name="T7" fmla="*/ 0 h 34"/>
                <a:gd name="T8" fmla="*/ 4 w 48"/>
                <a:gd name="T9" fmla="*/ 0 h 34"/>
                <a:gd name="T10" fmla="*/ 4 w 48"/>
                <a:gd name="T11" fmla="*/ 0 h 34"/>
                <a:gd name="T12" fmla="*/ 4 w 48"/>
                <a:gd name="T13" fmla="*/ 0 h 34"/>
                <a:gd name="T14" fmla="*/ 4 w 48"/>
                <a:gd name="T15" fmla="*/ 0 h 34"/>
                <a:gd name="T16" fmla="*/ 8 w 48"/>
                <a:gd name="T17" fmla="*/ 0 h 34"/>
                <a:gd name="T18" fmla="*/ 8 w 48"/>
                <a:gd name="T19" fmla="*/ 5 h 34"/>
                <a:gd name="T20" fmla="*/ 8 w 48"/>
                <a:gd name="T21" fmla="*/ 5 h 34"/>
                <a:gd name="T22" fmla="*/ 8 w 48"/>
                <a:gd name="T23" fmla="*/ 5 h 34"/>
                <a:gd name="T24" fmla="*/ 12 w 48"/>
                <a:gd name="T25" fmla="*/ 5 h 34"/>
                <a:gd name="T26" fmla="*/ 12 w 48"/>
                <a:gd name="T27" fmla="*/ 5 h 34"/>
                <a:gd name="T28" fmla="*/ 12 w 48"/>
                <a:gd name="T29" fmla="*/ 5 h 34"/>
                <a:gd name="T30" fmla="*/ 12 w 48"/>
                <a:gd name="T31" fmla="*/ 5 h 34"/>
                <a:gd name="T32" fmla="*/ 12 w 48"/>
                <a:gd name="T33" fmla="*/ 5 h 34"/>
                <a:gd name="T34" fmla="*/ 16 w 48"/>
                <a:gd name="T35" fmla="*/ 5 h 34"/>
                <a:gd name="T36" fmla="*/ 16 w 48"/>
                <a:gd name="T37" fmla="*/ 5 h 34"/>
                <a:gd name="T38" fmla="*/ 16 w 48"/>
                <a:gd name="T39" fmla="*/ 9 h 34"/>
                <a:gd name="T40" fmla="*/ 16 w 48"/>
                <a:gd name="T41" fmla="*/ 9 h 34"/>
                <a:gd name="T42" fmla="*/ 16 w 48"/>
                <a:gd name="T43" fmla="*/ 9 h 34"/>
                <a:gd name="T44" fmla="*/ 20 w 48"/>
                <a:gd name="T45" fmla="*/ 9 h 34"/>
                <a:gd name="T46" fmla="*/ 20 w 48"/>
                <a:gd name="T47" fmla="*/ 9 h 34"/>
                <a:gd name="T48" fmla="*/ 20 w 48"/>
                <a:gd name="T49" fmla="*/ 9 h 34"/>
                <a:gd name="T50" fmla="*/ 20 w 48"/>
                <a:gd name="T51" fmla="*/ 9 h 34"/>
                <a:gd name="T52" fmla="*/ 20 w 48"/>
                <a:gd name="T53" fmla="*/ 9 h 34"/>
                <a:gd name="T54" fmla="*/ 24 w 48"/>
                <a:gd name="T55" fmla="*/ 9 h 34"/>
                <a:gd name="T56" fmla="*/ 24 w 48"/>
                <a:gd name="T57" fmla="*/ 13 h 34"/>
                <a:gd name="T58" fmla="*/ 24 w 48"/>
                <a:gd name="T59" fmla="*/ 13 h 34"/>
                <a:gd name="T60" fmla="*/ 24 w 48"/>
                <a:gd name="T61" fmla="*/ 13 h 34"/>
                <a:gd name="T62" fmla="*/ 28 w 48"/>
                <a:gd name="T63" fmla="*/ 13 h 34"/>
                <a:gd name="T64" fmla="*/ 28 w 48"/>
                <a:gd name="T65" fmla="*/ 13 h 34"/>
                <a:gd name="T66" fmla="*/ 28 w 48"/>
                <a:gd name="T67" fmla="*/ 13 h 34"/>
                <a:gd name="T68" fmla="*/ 28 w 48"/>
                <a:gd name="T69" fmla="*/ 13 h 34"/>
                <a:gd name="T70" fmla="*/ 28 w 48"/>
                <a:gd name="T71" fmla="*/ 13 h 34"/>
                <a:gd name="T72" fmla="*/ 32 w 48"/>
                <a:gd name="T73" fmla="*/ 17 h 34"/>
                <a:gd name="T74" fmla="*/ 32 w 48"/>
                <a:gd name="T75" fmla="*/ 17 h 34"/>
                <a:gd name="T76" fmla="*/ 32 w 48"/>
                <a:gd name="T77" fmla="*/ 17 h 34"/>
                <a:gd name="T78" fmla="*/ 32 w 48"/>
                <a:gd name="T79" fmla="*/ 17 h 34"/>
                <a:gd name="T80" fmla="*/ 32 w 48"/>
                <a:gd name="T81" fmla="*/ 17 h 34"/>
                <a:gd name="T82" fmla="*/ 36 w 48"/>
                <a:gd name="T83" fmla="*/ 22 h 34"/>
                <a:gd name="T84" fmla="*/ 36 w 48"/>
                <a:gd name="T85" fmla="*/ 22 h 34"/>
                <a:gd name="T86" fmla="*/ 36 w 48"/>
                <a:gd name="T87" fmla="*/ 22 h 34"/>
                <a:gd name="T88" fmla="*/ 36 w 48"/>
                <a:gd name="T89" fmla="*/ 22 h 34"/>
                <a:gd name="T90" fmla="*/ 36 w 48"/>
                <a:gd name="T91" fmla="*/ 22 h 34"/>
                <a:gd name="T92" fmla="*/ 40 w 48"/>
                <a:gd name="T93" fmla="*/ 22 h 34"/>
                <a:gd name="T94" fmla="*/ 40 w 48"/>
                <a:gd name="T95" fmla="*/ 22 h 34"/>
                <a:gd name="T96" fmla="*/ 40 w 48"/>
                <a:gd name="T97" fmla="*/ 22 h 34"/>
                <a:gd name="T98" fmla="*/ 40 w 48"/>
                <a:gd name="T99" fmla="*/ 26 h 34"/>
                <a:gd name="T100" fmla="*/ 44 w 48"/>
                <a:gd name="T101" fmla="*/ 26 h 34"/>
                <a:gd name="T102" fmla="*/ 44 w 48"/>
                <a:gd name="T103" fmla="*/ 26 h 34"/>
                <a:gd name="T104" fmla="*/ 44 w 48"/>
                <a:gd name="T105" fmla="*/ 26 h 34"/>
                <a:gd name="T106" fmla="*/ 44 w 48"/>
                <a:gd name="T107" fmla="*/ 30 h 34"/>
                <a:gd name="T108" fmla="*/ 44 w 48"/>
                <a:gd name="T109" fmla="*/ 30 h 34"/>
                <a:gd name="T110" fmla="*/ 48 w 48"/>
                <a:gd name="T111" fmla="*/ 30 h 34"/>
                <a:gd name="T112" fmla="*/ 48 w 48"/>
                <a:gd name="T113" fmla="*/ 30 h 34"/>
                <a:gd name="T114" fmla="*/ 48 w 48"/>
                <a:gd name="T115" fmla="*/ 30 h 34"/>
                <a:gd name="T116" fmla="*/ 48 w 48"/>
                <a:gd name="T117" fmla="*/ 34 h 34"/>
                <a:gd name="T118" fmla="*/ 48 w 48"/>
                <a:gd name="T11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3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77"/>
            <p:cNvSpPr>
              <a:spLocks/>
            </p:cNvSpPr>
            <p:nvPr/>
          </p:nvSpPr>
          <p:spPr bwMode="auto">
            <a:xfrm>
              <a:off x="6124" y="1505"/>
              <a:ext cx="43" cy="55"/>
            </a:xfrm>
            <a:custGeom>
              <a:avLst/>
              <a:gdLst>
                <a:gd name="T0" fmla="*/ 35 w 43"/>
                <a:gd name="T1" fmla="*/ 25 h 55"/>
                <a:gd name="T2" fmla="*/ 35 w 43"/>
                <a:gd name="T3" fmla="*/ 25 h 55"/>
                <a:gd name="T4" fmla="*/ 35 w 43"/>
                <a:gd name="T5" fmla="*/ 29 h 55"/>
                <a:gd name="T6" fmla="*/ 35 w 43"/>
                <a:gd name="T7" fmla="*/ 29 h 55"/>
                <a:gd name="T8" fmla="*/ 39 w 43"/>
                <a:gd name="T9" fmla="*/ 34 h 55"/>
                <a:gd name="T10" fmla="*/ 39 w 43"/>
                <a:gd name="T11" fmla="*/ 38 h 55"/>
                <a:gd name="T12" fmla="*/ 39 w 43"/>
                <a:gd name="T13" fmla="*/ 42 h 55"/>
                <a:gd name="T14" fmla="*/ 39 w 43"/>
                <a:gd name="T15" fmla="*/ 46 h 55"/>
                <a:gd name="T16" fmla="*/ 39 w 43"/>
                <a:gd name="T17" fmla="*/ 46 h 55"/>
                <a:gd name="T18" fmla="*/ 39 w 43"/>
                <a:gd name="T19" fmla="*/ 51 h 55"/>
                <a:gd name="T20" fmla="*/ 39 w 43"/>
                <a:gd name="T21" fmla="*/ 46 h 55"/>
                <a:gd name="T22" fmla="*/ 39 w 43"/>
                <a:gd name="T23" fmla="*/ 42 h 55"/>
                <a:gd name="T24" fmla="*/ 39 w 43"/>
                <a:gd name="T25" fmla="*/ 38 h 55"/>
                <a:gd name="T26" fmla="*/ 39 w 43"/>
                <a:gd name="T27" fmla="*/ 34 h 55"/>
                <a:gd name="T28" fmla="*/ 35 w 43"/>
                <a:gd name="T29" fmla="*/ 29 h 55"/>
                <a:gd name="T30" fmla="*/ 35 w 43"/>
                <a:gd name="T31" fmla="*/ 29 h 55"/>
                <a:gd name="T32" fmla="*/ 35 w 43"/>
                <a:gd name="T33" fmla="*/ 25 h 55"/>
                <a:gd name="T34" fmla="*/ 35 w 43"/>
                <a:gd name="T35" fmla="*/ 25 h 55"/>
                <a:gd name="T36" fmla="*/ 35 w 43"/>
                <a:gd name="T37" fmla="*/ 25 h 55"/>
                <a:gd name="T38" fmla="*/ 32 w 43"/>
                <a:gd name="T39" fmla="*/ 25 h 55"/>
                <a:gd name="T40" fmla="*/ 32 w 43"/>
                <a:gd name="T41" fmla="*/ 25 h 55"/>
                <a:gd name="T42" fmla="*/ 32 w 43"/>
                <a:gd name="T43" fmla="*/ 21 h 55"/>
                <a:gd name="T44" fmla="*/ 32 w 43"/>
                <a:gd name="T45" fmla="*/ 21 h 55"/>
                <a:gd name="T46" fmla="*/ 28 w 43"/>
                <a:gd name="T47" fmla="*/ 21 h 55"/>
                <a:gd name="T48" fmla="*/ 28 w 43"/>
                <a:gd name="T49" fmla="*/ 21 h 55"/>
                <a:gd name="T50" fmla="*/ 28 w 43"/>
                <a:gd name="T51" fmla="*/ 21 h 55"/>
                <a:gd name="T52" fmla="*/ 28 w 43"/>
                <a:gd name="T53" fmla="*/ 17 h 55"/>
                <a:gd name="T54" fmla="*/ 28 w 43"/>
                <a:gd name="T55" fmla="*/ 17 h 55"/>
                <a:gd name="T56" fmla="*/ 24 w 43"/>
                <a:gd name="T57" fmla="*/ 17 h 55"/>
                <a:gd name="T58" fmla="*/ 24 w 43"/>
                <a:gd name="T59" fmla="*/ 17 h 55"/>
                <a:gd name="T60" fmla="*/ 24 w 43"/>
                <a:gd name="T61" fmla="*/ 13 h 55"/>
                <a:gd name="T62" fmla="*/ 24 w 43"/>
                <a:gd name="T63" fmla="*/ 13 h 55"/>
                <a:gd name="T64" fmla="*/ 24 w 43"/>
                <a:gd name="T65" fmla="*/ 13 h 55"/>
                <a:gd name="T66" fmla="*/ 20 w 43"/>
                <a:gd name="T67" fmla="*/ 13 h 55"/>
                <a:gd name="T68" fmla="*/ 20 w 43"/>
                <a:gd name="T69" fmla="*/ 13 h 55"/>
                <a:gd name="T70" fmla="*/ 20 w 43"/>
                <a:gd name="T71" fmla="*/ 13 h 55"/>
                <a:gd name="T72" fmla="*/ 20 w 43"/>
                <a:gd name="T73" fmla="*/ 13 h 55"/>
                <a:gd name="T74" fmla="*/ 20 w 43"/>
                <a:gd name="T75" fmla="*/ 8 h 55"/>
                <a:gd name="T76" fmla="*/ 16 w 43"/>
                <a:gd name="T77" fmla="*/ 8 h 55"/>
                <a:gd name="T78" fmla="*/ 16 w 43"/>
                <a:gd name="T79" fmla="*/ 8 h 55"/>
                <a:gd name="T80" fmla="*/ 16 w 43"/>
                <a:gd name="T81" fmla="*/ 8 h 55"/>
                <a:gd name="T82" fmla="*/ 16 w 43"/>
                <a:gd name="T83" fmla="*/ 8 h 55"/>
                <a:gd name="T84" fmla="*/ 12 w 43"/>
                <a:gd name="T85" fmla="*/ 8 h 55"/>
                <a:gd name="T86" fmla="*/ 12 w 43"/>
                <a:gd name="T87" fmla="*/ 8 h 55"/>
                <a:gd name="T88" fmla="*/ 12 w 43"/>
                <a:gd name="T89" fmla="*/ 4 h 55"/>
                <a:gd name="T90" fmla="*/ 12 w 43"/>
                <a:gd name="T91" fmla="*/ 4 h 55"/>
                <a:gd name="T92" fmla="*/ 12 w 43"/>
                <a:gd name="T93" fmla="*/ 4 h 55"/>
                <a:gd name="T94" fmla="*/ 8 w 43"/>
                <a:gd name="T95" fmla="*/ 4 h 55"/>
                <a:gd name="T96" fmla="*/ 8 w 43"/>
                <a:gd name="T97" fmla="*/ 4 h 55"/>
                <a:gd name="T98" fmla="*/ 8 w 43"/>
                <a:gd name="T99" fmla="*/ 4 h 55"/>
                <a:gd name="T100" fmla="*/ 8 w 43"/>
                <a:gd name="T101" fmla="*/ 4 h 55"/>
                <a:gd name="T102" fmla="*/ 8 w 43"/>
                <a:gd name="T103" fmla="*/ 0 h 55"/>
                <a:gd name="T104" fmla="*/ 4 w 43"/>
                <a:gd name="T105" fmla="*/ 0 h 55"/>
                <a:gd name="T106" fmla="*/ 4 w 43"/>
                <a:gd name="T107" fmla="*/ 0 h 55"/>
                <a:gd name="T108" fmla="*/ 4 w 43"/>
                <a:gd name="T109" fmla="*/ 0 h 55"/>
                <a:gd name="T110" fmla="*/ 4 w 43"/>
                <a:gd name="T111" fmla="*/ 0 h 55"/>
                <a:gd name="T112" fmla="*/ 4 w 43"/>
                <a:gd name="T113" fmla="*/ 0 h 55"/>
                <a:gd name="T114" fmla="*/ 0 w 43"/>
                <a:gd name="T115" fmla="*/ 0 h 55"/>
                <a:gd name="T116" fmla="*/ 0 w 43"/>
                <a:gd name="T117" fmla="*/ 0 h 55"/>
                <a:gd name="T118" fmla="*/ 0 w 43"/>
                <a:gd name="T11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55">
                  <a:moveTo>
                    <a:pt x="32" y="25"/>
                  </a:move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3" y="55"/>
                  </a:lnTo>
                  <a:lnTo>
                    <a:pt x="43" y="5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9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78"/>
            <p:cNvSpPr>
              <a:spLocks/>
            </p:cNvSpPr>
            <p:nvPr/>
          </p:nvSpPr>
          <p:spPr bwMode="auto">
            <a:xfrm>
              <a:off x="6072" y="1479"/>
              <a:ext cx="52" cy="26"/>
            </a:xfrm>
            <a:custGeom>
              <a:avLst/>
              <a:gdLst>
                <a:gd name="T0" fmla="*/ 52 w 52"/>
                <a:gd name="T1" fmla="*/ 22 h 26"/>
                <a:gd name="T2" fmla="*/ 48 w 52"/>
                <a:gd name="T3" fmla="*/ 22 h 26"/>
                <a:gd name="T4" fmla="*/ 48 w 52"/>
                <a:gd name="T5" fmla="*/ 22 h 26"/>
                <a:gd name="T6" fmla="*/ 48 w 52"/>
                <a:gd name="T7" fmla="*/ 22 h 26"/>
                <a:gd name="T8" fmla="*/ 48 w 52"/>
                <a:gd name="T9" fmla="*/ 22 h 26"/>
                <a:gd name="T10" fmla="*/ 48 w 52"/>
                <a:gd name="T11" fmla="*/ 22 h 26"/>
                <a:gd name="T12" fmla="*/ 44 w 52"/>
                <a:gd name="T13" fmla="*/ 22 h 26"/>
                <a:gd name="T14" fmla="*/ 44 w 52"/>
                <a:gd name="T15" fmla="*/ 22 h 26"/>
                <a:gd name="T16" fmla="*/ 44 w 52"/>
                <a:gd name="T17" fmla="*/ 22 h 26"/>
                <a:gd name="T18" fmla="*/ 44 w 52"/>
                <a:gd name="T19" fmla="*/ 22 h 26"/>
                <a:gd name="T20" fmla="*/ 44 w 52"/>
                <a:gd name="T21" fmla="*/ 17 h 26"/>
                <a:gd name="T22" fmla="*/ 40 w 52"/>
                <a:gd name="T23" fmla="*/ 17 h 26"/>
                <a:gd name="T24" fmla="*/ 40 w 52"/>
                <a:gd name="T25" fmla="*/ 17 h 26"/>
                <a:gd name="T26" fmla="*/ 40 w 52"/>
                <a:gd name="T27" fmla="*/ 17 h 26"/>
                <a:gd name="T28" fmla="*/ 40 w 52"/>
                <a:gd name="T29" fmla="*/ 17 h 26"/>
                <a:gd name="T30" fmla="*/ 36 w 52"/>
                <a:gd name="T31" fmla="*/ 17 h 26"/>
                <a:gd name="T32" fmla="*/ 36 w 52"/>
                <a:gd name="T33" fmla="*/ 17 h 26"/>
                <a:gd name="T34" fmla="*/ 36 w 52"/>
                <a:gd name="T35" fmla="*/ 17 h 26"/>
                <a:gd name="T36" fmla="*/ 36 w 52"/>
                <a:gd name="T37" fmla="*/ 17 h 26"/>
                <a:gd name="T38" fmla="*/ 36 w 52"/>
                <a:gd name="T39" fmla="*/ 17 h 26"/>
                <a:gd name="T40" fmla="*/ 32 w 52"/>
                <a:gd name="T41" fmla="*/ 17 h 26"/>
                <a:gd name="T42" fmla="*/ 32 w 52"/>
                <a:gd name="T43" fmla="*/ 17 h 26"/>
                <a:gd name="T44" fmla="*/ 32 w 52"/>
                <a:gd name="T45" fmla="*/ 13 h 26"/>
                <a:gd name="T46" fmla="*/ 32 w 52"/>
                <a:gd name="T47" fmla="*/ 13 h 26"/>
                <a:gd name="T48" fmla="*/ 32 w 52"/>
                <a:gd name="T49" fmla="*/ 13 h 26"/>
                <a:gd name="T50" fmla="*/ 28 w 52"/>
                <a:gd name="T51" fmla="*/ 13 h 26"/>
                <a:gd name="T52" fmla="*/ 28 w 52"/>
                <a:gd name="T53" fmla="*/ 13 h 26"/>
                <a:gd name="T54" fmla="*/ 28 w 52"/>
                <a:gd name="T55" fmla="*/ 13 h 26"/>
                <a:gd name="T56" fmla="*/ 28 w 52"/>
                <a:gd name="T57" fmla="*/ 13 h 26"/>
                <a:gd name="T58" fmla="*/ 24 w 52"/>
                <a:gd name="T59" fmla="*/ 13 h 26"/>
                <a:gd name="T60" fmla="*/ 24 w 52"/>
                <a:gd name="T61" fmla="*/ 13 h 26"/>
                <a:gd name="T62" fmla="*/ 24 w 52"/>
                <a:gd name="T63" fmla="*/ 13 h 26"/>
                <a:gd name="T64" fmla="*/ 24 w 52"/>
                <a:gd name="T65" fmla="*/ 9 h 26"/>
                <a:gd name="T66" fmla="*/ 24 w 52"/>
                <a:gd name="T67" fmla="*/ 9 h 26"/>
                <a:gd name="T68" fmla="*/ 20 w 52"/>
                <a:gd name="T69" fmla="*/ 9 h 26"/>
                <a:gd name="T70" fmla="*/ 20 w 52"/>
                <a:gd name="T71" fmla="*/ 9 h 26"/>
                <a:gd name="T72" fmla="*/ 20 w 52"/>
                <a:gd name="T73" fmla="*/ 9 h 26"/>
                <a:gd name="T74" fmla="*/ 20 w 52"/>
                <a:gd name="T75" fmla="*/ 9 h 26"/>
                <a:gd name="T76" fmla="*/ 20 w 52"/>
                <a:gd name="T77" fmla="*/ 9 h 26"/>
                <a:gd name="T78" fmla="*/ 16 w 52"/>
                <a:gd name="T79" fmla="*/ 9 h 26"/>
                <a:gd name="T80" fmla="*/ 16 w 52"/>
                <a:gd name="T81" fmla="*/ 9 h 26"/>
                <a:gd name="T82" fmla="*/ 16 w 52"/>
                <a:gd name="T83" fmla="*/ 9 h 26"/>
                <a:gd name="T84" fmla="*/ 16 w 52"/>
                <a:gd name="T85" fmla="*/ 9 h 26"/>
                <a:gd name="T86" fmla="*/ 16 w 52"/>
                <a:gd name="T87" fmla="*/ 9 h 26"/>
                <a:gd name="T88" fmla="*/ 12 w 52"/>
                <a:gd name="T89" fmla="*/ 5 h 26"/>
                <a:gd name="T90" fmla="*/ 12 w 52"/>
                <a:gd name="T91" fmla="*/ 5 h 26"/>
                <a:gd name="T92" fmla="*/ 12 w 52"/>
                <a:gd name="T93" fmla="*/ 5 h 26"/>
                <a:gd name="T94" fmla="*/ 12 w 52"/>
                <a:gd name="T95" fmla="*/ 5 h 26"/>
                <a:gd name="T96" fmla="*/ 8 w 52"/>
                <a:gd name="T97" fmla="*/ 5 h 26"/>
                <a:gd name="T98" fmla="*/ 8 w 52"/>
                <a:gd name="T99" fmla="*/ 5 h 26"/>
                <a:gd name="T100" fmla="*/ 8 w 52"/>
                <a:gd name="T101" fmla="*/ 5 h 26"/>
                <a:gd name="T102" fmla="*/ 8 w 52"/>
                <a:gd name="T103" fmla="*/ 5 h 26"/>
                <a:gd name="T104" fmla="*/ 8 w 52"/>
                <a:gd name="T105" fmla="*/ 5 h 26"/>
                <a:gd name="T106" fmla="*/ 4 w 52"/>
                <a:gd name="T107" fmla="*/ 5 h 26"/>
                <a:gd name="T108" fmla="*/ 4 w 52"/>
                <a:gd name="T109" fmla="*/ 5 h 26"/>
                <a:gd name="T110" fmla="*/ 4 w 52"/>
                <a:gd name="T111" fmla="*/ 5 h 26"/>
                <a:gd name="T112" fmla="*/ 4 w 52"/>
                <a:gd name="T113" fmla="*/ 5 h 26"/>
                <a:gd name="T114" fmla="*/ 4 w 52"/>
                <a:gd name="T115" fmla="*/ 0 h 26"/>
                <a:gd name="T116" fmla="*/ 0 w 52"/>
                <a:gd name="T117" fmla="*/ 0 h 26"/>
                <a:gd name="T118" fmla="*/ 0 w 52"/>
                <a:gd name="T1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26">
                  <a:moveTo>
                    <a:pt x="52" y="26"/>
                  </a:move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79"/>
            <p:cNvSpPr>
              <a:spLocks/>
            </p:cNvSpPr>
            <p:nvPr/>
          </p:nvSpPr>
          <p:spPr bwMode="auto">
            <a:xfrm>
              <a:off x="6020" y="1467"/>
              <a:ext cx="52" cy="12"/>
            </a:xfrm>
            <a:custGeom>
              <a:avLst/>
              <a:gdLst>
                <a:gd name="T0" fmla="*/ 52 w 52"/>
                <a:gd name="T1" fmla="*/ 12 h 12"/>
                <a:gd name="T2" fmla="*/ 52 w 52"/>
                <a:gd name="T3" fmla="*/ 12 h 12"/>
                <a:gd name="T4" fmla="*/ 48 w 52"/>
                <a:gd name="T5" fmla="*/ 12 h 12"/>
                <a:gd name="T6" fmla="*/ 48 w 52"/>
                <a:gd name="T7" fmla="*/ 12 h 12"/>
                <a:gd name="T8" fmla="*/ 48 w 52"/>
                <a:gd name="T9" fmla="*/ 12 h 12"/>
                <a:gd name="T10" fmla="*/ 48 w 52"/>
                <a:gd name="T11" fmla="*/ 12 h 12"/>
                <a:gd name="T12" fmla="*/ 48 w 52"/>
                <a:gd name="T13" fmla="*/ 12 h 12"/>
                <a:gd name="T14" fmla="*/ 44 w 52"/>
                <a:gd name="T15" fmla="*/ 12 h 12"/>
                <a:gd name="T16" fmla="*/ 44 w 52"/>
                <a:gd name="T17" fmla="*/ 12 h 12"/>
                <a:gd name="T18" fmla="*/ 44 w 52"/>
                <a:gd name="T19" fmla="*/ 12 h 12"/>
                <a:gd name="T20" fmla="*/ 44 w 52"/>
                <a:gd name="T21" fmla="*/ 12 h 12"/>
                <a:gd name="T22" fmla="*/ 44 w 52"/>
                <a:gd name="T23" fmla="*/ 8 h 12"/>
                <a:gd name="T24" fmla="*/ 40 w 52"/>
                <a:gd name="T25" fmla="*/ 8 h 12"/>
                <a:gd name="T26" fmla="*/ 40 w 52"/>
                <a:gd name="T27" fmla="*/ 8 h 12"/>
                <a:gd name="T28" fmla="*/ 40 w 52"/>
                <a:gd name="T29" fmla="*/ 8 h 12"/>
                <a:gd name="T30" fmla="*/ 40 w 52"/>
                <a:gd name="T31" fmla="*/ 8 h 12"/>
                <a:gd name="T32" fmla="*/ 40 w 52"/>
                <a:gd name="T33" fmla="*/ 8 h 12"/>
                <a:gd name="T34" fmla="*/ 36 w 52"/>
                <a:gd name="T35" fmla="*/ 8 h 12"/>
                <a:gd name="T36" fmla="*/ 36 w 52"/>
                <a:gd name="T37" fmla="*/ 8 h 12"/>
                <a:gd name="T38" fmla="*/ 36 w 52"/>
                <a:gd name="T39" fmla="*/ 8 h 12"/>
                <a:gd name="T40" fmla="*/ 36 w 52"/>
                <a:gd name="T41" fmla="*/ 8 h 12"/>
                <a:gd name="T42" fmla="*/ 32 w 52"/>
                <a:gd name="T43" fmla="*/ 8 h 12"/>
                <a:gd name="T44" fmla="*/ 32 w 52"/>
                <a:gd name="T45" fmla="*/ 8 h 12"/>
                <a:gd name="T46" fmla="*/ 32 w 52"/>
                <a:gd name="T47" fmla="*/ 8 h 12"/>
                <a:gd name="T48" fmla="*/ 32 w 52"/>
                <a:gd name="T49" fmla="*/ 8 h 12"/>
                <a:gd name="T50" fmla="*/ 32 w 52"/>
                <a:gd name="T51" fmla="*/ 8 h 12"/>
                <a:gd name="T52" fmla="*/ 28 w 52"/>
                <a:gd name="T53" fmla="*/ 4 h 12"/>
                <a:gd name="T54" fmla="*/ 28 w 52"/>
                <a:gd name="T55" fmla="*/ 4 h 12"/>
                <a:gd name="T56" fmla="*/ 28 w 52"/>
                <a:gd name="T57" fmla="*/ 4 h 12"/>
                <a:gd name="T58" fmla="*/ 28 w 52"/>
                <a:gd name="T59" fmla="*/ 4 h 12"/>
                <a:gd name="T60" fmla="*/ 28 w 52"/>
                <a:gd name="T61" fmla="*/ 4 h 12"/>
                <a:gd name="T62" fmla="*/ 24 w 52"/>
                <a:gd name="T63" fmla="*/ 4 h 12"/>
                <a:gd name="T64" fmla="*/ 24 w 52"/>
                <a:gd name="T65" fmla="*/ 4 h 12"/>
                <a:gd name="T66" fmla="*/ 24 w 52"/>
                <a:gd name="T67" fmla="*/ 4 h 12"/>
                <a:gd name="T68" fmla="*/ 24 w 52"/>
                <a:gd name="T69" fmla="*/ 4 h 12"/>
                <a:gd name="T70" fmla="*/ 24 w 52"/>
                <a:gd name="T71" fmla="*/ 4 h 12"/>
                <a:gd name="T72" fmla="*/ 20 w 52"/>
                <a:gd name="T73" fmla="*/ 4 h 12"/>
                <a:gd name="T74" fmla="*/ 20 w 52"/>
                <a:gd name="T75" fmla="*/ 4 h 12"/>
                <a:gd name="T76" fmla="*/ 20 w 52"/>
                <a:gd name="T77" fmla="*/ 4 h 12"/>
                <a:gd name="T78" fmla="*/ 20 w 52"/>
                <a:gd name="T79" fmla="*/ 4 h 12"/>
                <a:gd name="T80" fmla="*/ 16 w 52"/>
                <a:gd name="T81" fmla="*/ 4 h 12"/>
                <a:gd name="T82" fmla="*/ 16 w 52"/>
                <a:gd name="T83" fmla="*/ 4 h 12"/>
                <a:gd name="T84" fmla="*/ 16 w 52"/>
                <a:gd name="T85" fmla="*/ 4 h 12"/>
                <a:gd name="T86" fmla="*/ 16 w 52"/>
                <a:gd name="T87" fmla="*/ 4 h 12"/>
                <a:gd name="T88" fmla="*/ 16 w 52"/>
                <a:gd name="T89" fmla="*/ 4 h 12"/>
                <a:gd name="T90" fmla="*/ 12 w 52"/>
                <a:gd name="T91" fmla="*/ 4 h 12"/>
                <a:gd name="T92" fmla="*/ 12 w 52"/>
                <a:gd name="T93" fmla="*/ 0 h 12"/>
                <a:gd name="T94" fmla="*/ 12 w 52"/>
                <a:gd name="T95" fmla="*/ 0 h 12"/>
                <a:gd name="T96" fmla="*/ 12 w 52"/>
                <a:gd name="T97" fmla="*/ 0 h 12"/>
                <a:gd name="T98" fmla="*/ 12 w 52"/>
                <a:gd name="T99" fmla="*/ 0 h 12"/>
                <a:gd name="T100" fmla="*/ 8 w 52"/>
                <a:gd name="T101" fmla="*/ 0 h 12"/>
                <a:gd name="T102" fmla="*/ 8 w 52"/>
                <a:gd name="T103" fmla="*/ 0 h 12"/>
                <a:gd name="T104" fmla="*/ 8 w 52"/>
                <a:gd name="T105" fmla="*/ 0 h 12"/>
                <a:gd name="T106" fmla="*/ 8 w 52"/>
                <a:gd name="T107" fmla="*/ 0 h 12"/>
                <a:gd name="T108" fmla="*/ 8 w 52"/>
                <a:gd name="T109" fmla="*/ 0 h 12"/>
                <a:gd name="T110" fmla="*/ 4 w 52"/>
                <a:gd name="T111" fmla="*/ 0 h 12"/>
                <a:gd name="T112" fmla="*/ 4 w 52"/>
                <a:gd name="T113" fmla="*/ 0 h 12"/>
                <a:gd name="T114" fmla="*/ 4 w 52"/>
                <a:gd name="T115" fmla="*/ 0 h 12"/>
                <a:gd name="T116" fmla="*/ 4 w 52"/>
                <a:gd name="T117" fmla="*/ 0 h 12"/>
                <a:gd name="T118" fmla="*/ 0 w 52"/>
                <a:gd name="T1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2">
                  <a:moveTo>
                    <a:pt x="52" y="12"/>
                  </a:move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80"/>
            <p:cNvSpPr>
              <a:spLocks/>
            </p:cNvSpPr>
            <p:nvPr/>
          </p:nvSpPr>
          <p:spPr bwMode="auto">
            <a:xfrm>
              <a:off x="5972" y="1458"/>
              <a:ext cx="48" cy="9"/>
            </a:xfrm>
            <a:custGeom>
              <a:avLst/>
              <a:gdLst>
                <a:gd name="T0" fmla="*/ 48 w 48"/>
                <a:gd name="T1" fmla="*/ 9 h 9"/>
                <a:gd name="T2" fmla="*/ 48 w 48"/>
                <a:gd name="T3" fmla="*/ 9 h 9"/>
                <a:gd name="T4" fmla="*/ 48 w 48"/>
                <a:gd name="T5" fmla="*/ 9 h 9"/>
                <a:gd name="T6" fmla="*/ 48 w 48"/>
                <a:gd name="T7" fmla="*/ 9 h 9"/>
                <a:gd name="T8" fmla="*/ 44 w 48"/>
                <a:gd name="T9" fmla="*/ 9 h 9"/>
                <a:gd name="T10" fmla="*/ 44 w 48"/>
                <a:gd name="T11" fmla="*/ 9 h 9"/>
                <a:gd name="T12" fmla="*/ 44 w 48"/>
                <a:gd name="T13" fmla="*/ 9 h 9"/>
                <a:gd name="T14" fmla="*/ 44 w 48"/>
                <a:gd name="T15" fmla="*/ 9 h 9"/>
                <a:gd name="T16" fmla="*/ 44 w 48"/>
                <a:gd name="T17" fmla="*/ 9 h 9"/>
                <a:gd name="T18" fmla="*/ 40 w 48"/>
                <a:gd name="T19" fmla="*/ 4 h 9"/>
                <a:gd name="T20" fmla="*/ 40 w 48"/>
                <a:gd name="T21" fmla="*/ 4 h 9"/>
                <a:gd name="T22" fmla="*/ 40 w 48"/>
                <a:gd name="T23" fmla="*/ 4 h 9"/>
                <a:gd name="T24" fmla="*/ 40 w 48"/>
                <a:gd name="T25" fmla="*/ 4 h 9"/>
                <a:gd name="T26" fmla="*/ 36 w 48"/>
                <a:gd name="T27" fmla="*/ 4 h 9"/>
                <a:gd name="T28" fmla="*/ 36 w 48"/>
                <a:gd name="T29" fmla="*/ 4 h 9"/>
                <a:gd name="T30" fmla="*/ 36 w 48"/>
                <a:gd name="T31" fmla="*/ 4 h 9"/>
                <a:gd name="T32" fmla="*/ 36 w 48"/>
                <a:gd name="T33" fmla="*/ 4 h 9"/>
                <a:gd name="T34" fmla="*/ 36 w 48"/>
                <a:gd name="T35" fmla="*/ 4 h 9"/>
                <a:gd name="T36" fmla="*/ 32 w 48"/>
                <a:gd name="T37" fmla="*/ 4 h 9"/>
                <a:gd name="T38" fmla="*/ 32 w 48"/>
                <a:gd name="T39" fmla="*/ 4 h 9"/>
                <a:gd name="T40" fmla="*/ 32 w 48"/>
                <a:gd name="T41" fmla="*/ 4 h 9"/>
                <a:gd name="T42" fmla="*/ 32 w 48"/>
                <a:gd name="T43" fmla="*/ 4 h 9"/>
                <a:gd name="T44" fmla="*/ 32 w 48"/>
                <a:gd name="T45" fmla="*/ 4 h 9"/>
                <a:gd name="T46" fmla="*/ 28 w 48"/>
                <a:gd name="T47" fmla="*/ 4 h 9"/>
                <a:gd name="T48" fmla="*/ 28 w 48"/>
                <a:gd name="T49" fmla="*/ 4 h 9"/>
                <a:gd name="T50" fmla="*/ 28 w 48"/>
                <a:gd name="T51" fmla="*/ 4 h 9"/>
                <a:gd name="T52" fmla="*/ 28 w 48"/>
                <a:gd name="T53" fmla="*/ 4 h 9"/>
                <a:gd name="T54" fmla="*/ 28 w 48"/>
                <a:gd name="T55" fmla="*/ 4 h 9"/>
                <a:gd name="T56" fmla="*/ 24 w 48"/>
                <a:gd name="T57" fmla="*/ 4 h 9"/>
                <a:gd name="T58" fmla="*/ 24 w 48"/>
                <a:gd name="T59" fmla="*/ 4 h 9"/>
                <a:gd name="T60" fmla="*/ 24 w 48"/>
                <a:gd name="T61" fmla="*/ 4 h 9"/>
                <a:gd name="T62" fmla="*/ 24 w 48"/>
                <a:gd name="T63" fmla="*/ 4 h 9"/>
                <a:gd name="T64" fmla="*/ 20 w 48"/>
                <a:gd name="T65" fmla="*/ 4 h 9"/>
                <a:gd name="T66" fmla="*/ 20 w 48"/>
                <a:gd name="T67" fmla="*/ 4 h 9"/>
                <a:gd name="T68" fmla="*/ 20 w 48"/>
                <a:gd name="T69" fmla="*/ 4 h 9"/>
                <a:gd name="T70" fmla="*/ 20 w 48"/>
                <a:gd name="T71" fmla="*/ 4 h 9"/>
                <a:gd name="T72" fmla="*/ 20 w 48"/>
                <a:gd name="T73" fmla="*/ 0 h 9"/>
                <a:gd name="T74" fmla="*/ 16 w 48"/>
                <a:gd name="T75" fmla="*/ 0 h 9"/>
                <a:gd name="T76" fmla="*/ 16 w 48"/>
                <a:gd name="T77" fmla="*/ 0 h 9"/>
                <a:gd name="T78" fmla="*/ 16 w 48"/>
                <a:gd name="T79" fmla="*/ 0 h 9"/>
                <a:gd name="T80" fmla="*/ 16 w 48"/>
                <a:gd name="T81" fmla="*/ 0 h 9"/>
                <a:gd name="T82" fmla="*/ 16 w 48"/>
                <a:gd name="T83" fmla="*/ 0 h 9"/>
                <a:gd name="T84" fmla="*/ 12 w 48"/>
                <a:gd name="T85" fmla="*/ 0 h 9"/>
                <a:gd name="T86" fmla="*/ 12 w 48"/>
                <a:gd name="T87" fmla="*/ 0 h 9"/>
                <a:gd name="T88" fmla="*/ 12 w 48"/>
                <a:gd name="T89" fmla="*/ 0 h 9"/>
                <a:gd name="T90" fmla="*/ 12 w 48"/>
                <a:gd name="T91" fmla="*/ 0 h 9"/>
                <a:gd name="T92" fmla="*/ 8 w 48"/>
                <a:gd name="T93" fmla="*/ 0 h 9"/>
                <a:gd name="T94" fmla="*/ 8 w 48"/>
                <a:gd name="T95" fmla="*/ 0 h 9"/>
                <a:gd name="T96" fmla="*/ 8 w 48"/>
                <a:gd name="T97" fmla="*/ 0 h 9"/>
                <a:gd name="T98" fmla="*/ 8 w 48"/>
                <a:gd name="T99" fmla="*/ 0 h 9"/>
                <a:gd name="T100" fmla="*/ 8 w 48"/>
                <a:gd name="T101" fmla="*/ 0 h 9"/>
                <a:gd name="T102" fmla="*/ 4 w 48"/>
                <a:gd name="T103" fmla="*/ 0 h 9"/>
                <a:gd name="T104" fmla="*/ 4 w 48"/>
                <a:gd name="T105" fmla="*/ 0 h 9"/>
                <a:gd name="T106" fmla="*/ 4 w 48"/>
                <a:gd name="T107" fmla="*/ 0 h 9"/>
                <a:gd name="T108" fmla="*/ 4 w 48"/>
                <a:gd name="T109" fmla="*/ 0 h 9"/>
                <a:gd name="T110" fmla="*/ 4 w 48"/>
                <a:gd name="T111" fmla="*/ 0 h 9"/>
                <a:gd name="T112" fmla="*/ 0 w 48"/>
                <a:gd name="T113" fmla="*/ 0 h 9"/>
                <a:gd name="T114" fmla="*/ 0 w 48"/>
                <a:gd name="T115" fmla="*/ 0 h 9"/>
                <a:gd name="T116" fmla="*/ 0 w 48"/>
                <a:gd name="T117" fmla="*/ 0 h 9"/>
                <a:gd name="T118" fmla="*/ 0 w 48"/>
                <a:gd name="T1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9">
                  <a:moveTo>
                    <a:pt x="48" y="9"/>
                  </a:move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81"/>
            <p:cNvSpPr>
              <a:spLocks/>
            </p:cNvSpPr>
            <p:nvPr/>
          </p:nvSpPr>
          <p:spPr bwMode="auto">
            <a:xfrm>
              <a:off x="5920" y="1450"/>
              <a:ext cx="52" cy="8"/>
            </a:xfrm>
            <a:custGeom>
              <a:avLst/>
              <a:gdLst>
                <a:gd name="T0" fmla="*/ 52 w 52"/>
                <a:gd name="T1" fmla="*/ 8 h 8"/>
                <a:gd name="T2" fmla="*/ 48 w 52"/>
                <a:gd name="T3" fmla="*/ 8 h 8"/>
                <a:gd name="T4" fmla="*/ 48 w 52"/>
                <a:gd name="T5" fmla="*/ 8 h 8"/>
                <a:gd name="T6" fmla="*/ 48 w 52"/>
                <a:gd name="T7" fmla="*/ 8 h 8"/>
                <a:gd name="T8" fmla="*/ 48 w 52"/>
                <a:gd name="T9" fmla="*/ 8 h 8"/>
                <a:gd name="T10" fmla="*/ 44 w 52"/>
                <a:gd name="T11" fmla="*/ 4 h 8"/>
                <a:gd name="T12" fmla="*/ 44 w 52"/>
                <a:gd name="T13" fmla="*/ 4 h 8"/>
                <a:gd name="T14" fmla="*/ 44 w 52"/>
                <a:gd name="T15" fmla="*/ 4 h 8"/>
                <a:gd name="T16" fmla="*/ 44 w 52"/>
                <a:gd name="T17" fmla="*/ 4 h 8"/>
                <a:gd name="T18" fmla="*/ 44 w 52"/>
                <a:gd name="T19" fmla="*/ 4 h 8"/>
                <a:gd name="T20" fmla="*/ 40 w 52"/>
                <a:gd name="T21" fmla="*/ 4 h 8"/>
                <a:gd name="T22" fmla="*/ 40 w 52"/>
                <a:gd name="T23" fmla="*/ 4 h 8"/>
                <a:gd name="T24" fmla="*/ 40 w 52"/>
                <a:gd name="T25" fmla="*/ 4 h 8"/>
                <a:gd name="T26" fmla="*/ 40 w 52"/>
                <a:gd name="T27" fmla="*/ 4 h 8"/>
                <a:gd name="T28" fmla="*/ 40 w 52"/>
                <a:gd name="T29" fmla="*/ 4 h 8"/>
                <a:gd name="T30" fmla="*/ 36 w 52"/>
                <a:gd name="T31" fmla="*/ 4 h 8"/>
                <a:gd name="T32" fmla="*/ 36 w 52"/>
                <a:gd name="T33" fmla="*/ 4 h 8"/>
                <a:gd name="T34" fmla="*/ 36 w 52"/>
                <a:gd name="T35" fmla="*/ 4 h 8"/>
                <a:gd name="T36" fmla="*/ 36 w 52"/>
                <a:gd name="T37" fmla="*/ 4 h 8"/>
                <a:gd name="T38" fmla="*/ 32 w 52"/>
                <a:gd name="T39" fmla="*/ 4 h 8"/>
                <a:gd name="T40" fmla="*/ 32 w 52"/>
                <a:gd name="T41" fmla="*/ 4 h 8"/>
                <a:gd name="T42" fmla="*/ 32 w 52"/>
                <a:gd name="T43" fmla="*/ 4 h 8"/>
                <a:gd name="T44" fmla="*/ 32 w 52"/>
                <a:gd name="T45" fmla="*/ 4 h 8"/>
                <a:gd name="T46" fmla="*/ 32 w 52"/>
                <a:gd name="T47" fmla="*/ 4 h 8"/>
                <a:gd name="T48" fmla="*/ 28 w 52"/>
                <a:gd name="T49" fmla="*/ 4 h 8"/>
                <a:gd name="T50" fmla="*/ 28 w 52"/>
                <a:gd name="T51" fmla="*/ 4 h 8"/>
                <a:gd name="T52" fmla="*/ 28 w 52"/>
                <a:gd name="T53" fmla="*/ 4 h 8"/>
                <a:gd name="T54" fmla="*/ 28 w 52"/>
                <a:gd name="T55" fmla="*/ 4 h 8"/>
                <a:gd name="T56" fmla="*/ 28 w 52"/>
                <a:gd name="T57" fmla="*/ 4 h 8"/>
                <a:gd name="T58" fmla="*/ 24 w 52"/>
                <a:gd name="T59" fmla="*/ 4 h 8"/>
                <a:gd name="T60" fmla="*/ 24 w 52"/>
                <a:gd name="T61" fmla="*/ 4 h 8"/>
                <a:gd name="T62" fmla="*/ 24 w 52"/>
                <a:gd name="T63" fmla="*/ 4 h 8"/>
                <a:gd name="T64" fmla="*/ 24 w 52"/>
                <a:gd name="T65" fmla="*/ 4 h 8"/>
                <a:gd name="T66" fmla="*/ 24 w 52"/>
                <a:gd name="T67" fmla="*/ 4 h 8"/>
                <a:gd name="T68" fmla="*/ 20 w 52"/>
                <a:gd name="T69" fmla="*/ 4 h 8"/>
                <a:gd name="T70" fmla="*/ 20 w 52"/>
                <a:gd name="T71" fmla="*/ 4 h 8"/>
                <a:gd name="T72" fmla="*/ 20 w 52"/>
                <a:gd name="T73" fmla="*/ 0 h 8"/>
                <a:gd name="T74" fmla="*/ 20 w 52"/>
                <a:gd name="T75" fmla="*/ 0 h 8"/>
                <a:gd name="T76" fmla="*/ 16 w 52"/>
                <a:gd name="T77" fmla="*/ 0 h 8"/>
                <a:gd name="T78" fmla="*/ 16 w 52"/>
                <a:gd name="T79" fmla="*/ 0 h 8"/>
                <a:gd name="T80" fmla="*/ 16 w 52"/>
                <a:gd name="T81" fmla="*/ 0 h 8"/>
                <a:gd name="T82" fmla="*/ 16 w 52"/>
                <a:gd name="T83" fmla="*/ 0 h 8"/>
                <a:gd name="T84" fmla="*/ 16 w 52"/>
                <a:gd name="T85" fmla="*/ 0 h 8"/>
                <a:gd name="T86" fmla="*/ 12 w 52"/>
                <a:gd name="T87" fmla="*/ 0 h 8"/>
                <a:gd name="T88" fmla="*/ 12 w 52"/>
                <a:gd name="T89" fmla="*/ 0 h 8"/>
                <a:gd name="T90" fmla="*/ 12 w 52"/>
                <a:gd name="T91" fmla="*/ 0 h 8"/>
                <a:gd name="T92" fmla="*/ 12 w 52"/>
                <a:gd name="T93" fmla="*/ 0 h 8"/>
                <a:gd name="T94" fmla="*/ 12 w 52"/>
                <a:gd name="T95" fmla="*/ 0 h 8"/>
                <a:gd name="T96" fmla="*/ 8 w 52"/>
                <a:gd name="T97" fmla="*/ 0 h 8"/>
                <a:gd name="T98" fmla="*/ 8 w 52"/>
                <a:gd name="T99" fmla="*/ 0 h 8"/>
                <a:gd name="T100" fmla="*/ 8 w 52"/>
                <a:gd name="T101" fmla="*/ 0 h 8"/>
                <a:gd name="T102" fmla="*/ 8 w 52"/>
                <a:gd name="T103" fmla="*/ 0 h 8"/>
                <a:gd name="T104" fmla="*/ 8 w 52"/>
                <a:gd name="T105" fmla="*/ 0 h 8"/>
                <a:gd name="T106" fmla="*/ 4 w 52"/>
                <a:gd name="T107" fmla="*/ 0 h 8"/>
                <a:gd name="T108" fmla="*/ 4 w 52"/>
                <a:gd name="T109" fmla="*/ 0 h 8"/>
                <a:gd name="T110" fmla="*/ 4 w 52"/>
                <a:gd name="T111" fmla="*/ 0 h 8"/>
                <a:gd name="T112" fmla="*/ 4 w 52"/>
                <a:gd name="T113" fmla="*/ 0 h 8"/>
                <a:gd name="T114" fmla="*/ 0 w 52"/>
                <a:gd name="T115" fmla="*/ 0 h 8"/>
                <a:gd name="T116" fmla="*/ 0 w 52"/>
                <a:gd name="T117" fmla="*/ 0 h 8"/>
                <a:gd name="T118" fmla="*/ 0 w 52"/>
                <a:gd name="T1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52" y="8"/>
                  </a:move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82"/>
            <p:cNvSpPr>
              <a:spLocks/>
            </p:cNvSpPr>
            <p:nvPr/>
          </p:nvSpPr>
          <p:spPr bwMode="auto">
            <a:xfrm>
              <a:off x="5868" y="1441"/>
              <a:ext cx="52" cy="9"/>
            </a:xfrm>
            <a:custGeom>
              <a:avLst/>
              <a:gdLst>
                <a:gd name="T0" fmla="*/ 52 w 52"/>
                <a:gd name="T1" fmla="*/ 9 h 9"/>
                <a:gd name="T2" fmla="*/ 52 w 52"/>
                <a:gd name="T3" fmla="*/ 9 h 9"/>
                <a:gd name="T4" fmla="*/ 48 w 52"/>
                <a:gd name="T5" fmla="*/ 9 h 9"/>
                <a:gd name="T6" fmla="*/ 48 w 52"/>
                <a:gd name="T7" fmla="*/ 9 h 9"/>
                <a:gd name="T8" fmla="*/ 48 w 52"/>
                <a:gd name="T9" fmla="*/ 9 h 9"/>
                <a:gd name="T10" fmla="*/ 48 w 52"/>
                <a:gd name="T11" fmla="*/ 9 h 9"/>
                <a:gd name="T12" fmla="*/ 48 w 52"/>
                <a:gd name="T13" fmla="*/ 9 h 9"/>
                <a:gd name="T14" fmla="*/ 44 w 52"/>
                <a:gd name="T15" fmla="*/ 5 h 9"/>
                <a:gd name="T16" fmla="*/ 44 w 52"/>
                <a:gd name="T17" fmla="*/ 5 h 9"/>
                <a:gd name="T18" fmla="*/ 44 w 52"/>
                <a:gd name="T19" fmla="*/ 5 h 9"/>
                <a:gd name="T20" fmla="*/ 44 w 52"/>
                <a:gd name="T21" fmla="*/ 5 h 9"/>
                <a:gd name="T22" fmla="*/ 40 w 52"/>
                <a:gd name="T23" fmla="*/ 5 h 9"/>
                <a:gd name="T24" fmla="*/ 40 w 52"/>
                <a:gd name="T25" fmla="*/ 5 h 9"/>
                <a:gd name="T26" fmla="*/ 40 w 52"/>
                <a:gd name="T27" fmla="*/ 5 h 9"/>
                <a:gd name="T28" fmla="*/ 40 w 52"/>
                <a:gd name="T29" fmla="*/ 5 h 9"/>
                <a:gd name="T30" fmla="*/ 40 w 52"/>
                <a:gd name="T31" fmla="*/ 5 h 9"/>
                <a:gd name="T32" fmla="*/ 36 w 52"/>
                <a:gd name="T33" fmla="*/ 5 h 9"/>
                <a:gd name="T34" fmla="*/ 36 w 52"/>
                <a:gd name="T35" fmla="*/ 5 h 9"/>
                <a:gd name="T36" fmla="*/ 36 w 52"/>
                <a:gd name="T37" fmla="*/ 5 h 9"/>
                <a:gd name="T38" fmla="*/ 36 w 52"/>
                <a:gd name="T39" fmla="*/ 5 h 9"/>
                <a:gd name="T40" fmla="*/ 36 w 52"/>
                <a:gd name="T41" fmla="*/ 5 h 9"/>
                <a:gd name="T42" fmla="*/ 32 w 52"/>
                <a:gd name="T43" fmla="*/ 5 h 9"/>
                <a:gd name="T44" fmla="*/ 32 w 52"/>
                <a:gd name="T45" fmla="*/ 5 h 9"/>
                <a:gd name="T46" fmla="*/ 32 w 52"/>
                <a:gd name="T47" fmla="*/ 5 h 9"/>
                <a:gd name="T48" fmla="*/ 32 w 52"/>
                <a:gd name="T49" fmla="*/ 5 h 9"/>
                <a:gd name="T50" fmla="*/ 32 w 52"/>
                <a:gd name="T51" fmla="*/ 5 h 9"/>
                <a:gd name="T52" fmla="*/ 28 w 52"/>
                <a:gd name="T53" fmla="*/ 5 h 9"/>
                <a:gd name="T54" fmla="*/ 28 w 52"/>
                <a:gd name="T55" fmla="*/ 5 h 9"/>
                <a:gd name="T56" fmla="*/ 28 w 52"/>
                <a:gd name="T57" fmla="*/ 5 h 9"/>
                <a:gd name="T58" fmla="*/ 28 w 52"/>
                <a:gd name="T59" fmla="*/ 5 h 9"/>
                <a:gd name="T60" fmla="*/ 24 w 52"/>
                <a:gd name="T61" fmla="*/ 5 h 9"/>
                <a:gd name="T62" fmla="*/ 24 w 52"/>
                <a:gd name="T63" fmla="*/ 5 h 9"/>
                <a:gd name="T64" fmla="*/ 24 w 52"/>
                <a:gd name="T65" fmla="*/ 5 h 9"/>
                <a:gd name="T66" fmla="*/ 24 w 52"/>
                <a:gd name="T67" fmla="*/ 5 h 9"/>
                <a:gd name="T68" fmla="*/ 24 w 52"/>
                <a:gd name="T69" fmla="*/ 5 h 9"/>
                <a:gd name="T70" fmla="*/ 20 w 52"/>
                <a:gd name="T71" fmla="*/ 5 h 9"/>
                <a:gd name="T72" fmla="*/ 20 w 52"/>
                <a:gd name="T73" fmla="*/ 5 h 9"/>
                <a:gd name="T74" fmla="*/ 20 w 52"/>
                <a:gd name="T75" fmla="*/ 0 h 9"/>
                <a:gd name="T76" fmla="*/ 20 w 52"/>
                <a:gd name="T77" fmla="*/ 0 h 9"/>
                <a:gd name="T78" fmla="*/ 20 w 52"/>
                <a:gd name="T79" fmla="*/ 0 h 9"/>
                <a:gd name="T80" fmla="*/ 16 w 52"/>
                <a:gd name="T81" fmla="*/ 0 h 9"/>
                <a:gd name="T82" fmla="*/ 16 w 52"/>
                <a:gd name="T83" fmla="*/ 0 h 9"/>
                <a:gd name="T84" fmla="*/ 16 w 52"/>
                <a:gd name="T85" fmla="*/ 0 h 9"/>
                <a:gd name="T86" fmla="*/ 16 w 52"/>
                <a:gd name="T87" fmla="*/ 0 h 9"/>
                <a:gd name="T88" fmla="*/ 16 w 52"/>
                <a:gd name="T89" fmla="*/ 0 h 9"/>
                <a:gd name="T90" fmla="*/ 12 w 52"/>
                <a:gd name="T91" fmla="*/ 0 h 9"/>
                <a:gd name="T92" fmla="*/ 12 w 52"/>
                <a:gd name="T93" fmla="*/ 0 h 9"/>
                <a:gd name="T94" fmla="*/ 12 w 52"/>
                <a:gd name="T95" fmla="*/ 0 h 9"/>
                <a:gd name="T96" fmla="*/ 12 w 52"/>
                <a:gd name="T97" fmla="*/ 0 h 9"/>
                <a:gd name="T98" fmla="*/ 8 w 52"/>
                <a:gd name="T99" fmla="*/ 0 h 9"/>
                <a:gd name="T100" fmla="*/ 8 w 52"/>
                <a:gd name="T101" fmla="*/ 0 h 9"/>
                <a:gd name="T102" fmla="*/ 8 w 52"/>
                <a:gd name="T103" fmla="*/ 0 h 9"/>
                <a:gd name="T104" fmla="*/ 8 w 52"/>
                <a:gd name="T105" fmla="*/ 0 h 9"/>
                <a:gd name="T106" fmla="*/ 8 w 52"/>
                <a:gd name="T107" fmla="*/ 0 h 9"/>
                <a:gd name="T108" fmla="*/ 4 w 52"/>
                <a:gd name="T109" fmla="*/ 0 h 9"/>
                <a:gd name="T110" fmla="*/ 4 w 52"/>
                <a:gd name="T111" fmla="*/ 0 h 9"/>
                <a:gd name="T112" fmla="*/ 4 w 52"/>
                <a:gd name="T113" fmla="*/ 0 h 9"/>
                <a:gd name="T114" fmla="*/ 4 w 52"/>
                <a:gd name="T115" fmla="*/ 0 h 9"/>
                <a:gd name="T116" fmla="*/ 4 w 52"/>
                <a:gd name="T117" fmla="*/ 0 h 9"/>
                <a:gd name="T118" fmla="*/ 0 w 52"/>
                <a:gd name="T1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52" y="9"/>
                  </a:move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83"/>
            <p:cNvSpPr>
              <a:spLocks/>
            </p:cNvSpPr>
            <p:nvPr/>
          </p:nvSpPr>
          <p:spPr bwMode="auto">
            <a:xfrm>
              <a:off x="5820" y="1433"/>
              <a:ext cx="48" cy="8"/>
            </a:xfrm>
            <a:custGeom>
              <a:avLst/>
              <a:gdLst>
                <a:gd name="T0" fmla="*/ 48 w 48"/>
                <a:gd name="T1" fmla="*/ 8 h 8"/>
                <a:gd name="T2" fmla="*/ 48 w 48"/>
                <a:gd name="T3" fmla="*/ 8 h 8"/>
                <a:gd name="T4" fmla="*/ 48 w 48"/>
                <a:gd name="T5" fmla="*/ 8 h 8"/>
                <a:gd name="T6" fmla="*/ 44 w 48"/>
                <a:gd name="T7" fmla="*/ 8 h 8"/>
                <a:gd name="T8" fmla="*/ 44 w 48"/>
                <a:gd name="T9" fmla="*/ 4 h 8"/>
                <a:gd name="T10" fmla="*/ 44 w 48"/>
                <a:gd name="T11" fmla="*/ 4 h 8"/>
                <a:gd name="T12" fmla="*/ 44 w 48"/>
                <a:gd name="T13" fmla="*/ 4 h 8"/>
                <a:gd name="T14" fmla="*/ 44 w 48"/>
                <a:gd name="T15" fmla="*/ 4 h 8"/>
                <a:gd name="T16" fmla="*/ 40 w 48"/>
                <a:gd name="T17" fmla="*/ 4 h 8"/>
                <a:gd name="T18" fmla="*/ 40 w 48"/>
                <a:gd name="T19" fmla="*/ 4 h 8"/>
                <a:gd name="T20" fmla="*/ 40 w 48"/>
                <a:gd name="T21" fmla="*/ 4 h 8"/>
                <a:gd name="T22" fmla="*/ 40 w 48"/>
                <a:gd name="T23" fmla="*/ 4 h 8"/>
                <a:gd name="T24" fmla="*/ 40 w 48"/>
                <a:gd name="T25" fmla="*/ 4 h 8"/>
                <a:gd name="T26" fmla="*/ 36 w 48"/>
                <a:gd name="T27" fmla="*/ 4 h 8"/>
                <a:gd name="T28" fmla="*/ 36 w 48"/>
                <a:gd name="T29" fmla="*/ 4 h 8"/>
                <a:gd name="T30" fmla="*/ 36 w 48"/>
                <a:gd name="T31" fmla="*/ 4 h 8"/>
                <a:gd name="T32" fmla="*/ 36 w 48"/>
                <a:gd name="T33" fmla="*/ 4 h 8"/>
                <a:gd name="T34" fmla="*/ 36 w 48"/>
                <a:gd name="T35" fmla="*/ 4 h 8"/>
                <a:gd name="T36" fmla="*/ 32 w 48"/>
                <a:gd name="T37" fmla="*/ 4 h 8"/>
                <a:gd name="T38" fmla="*/ 32 w 48"/>
                <a:gd name="T39" fmla="*/ 4 h 8"/>
                <a:gd name="T40" fmla="*/ 32 w 48"/>
                <a:gd name="T41" fmla="*/ 4 h 8"/>
                <a:gd name="T42" fmla="*/ 32 w 48"/>
                <a:gd name="T43" fmla="*/ 4 h 8"/>
                <a:gd name="T44" fmla="*/ 28 w 48"/>
                <a:gd name="T45" fmla="*/ 4 h 8"/>
                <a:gd name="T46" fmla="*/ 28 w 48"/>
                <a:gd name="T47" fmla="*/ 4 h 8"/>
                <a:gd name="T48" fmla="*/ 28 w 48"/>
                <a:gd name="T49" fmla="*/ 4 h 8"/>
                <a:gd name="T50" fmla="*/ 28 w 48"/>
                <a:gd name="T51" fmla="*/ 4 h 8"/>
                <a:gd name="T52" fmla="*/ 28 w 48"/>
                <a:gd name="T53" fmla="*/ 4 h 8"/>
                <a:gd name="T54" fmla="*/ 24 w 48"/>
                <a:gd name="T55" fmla="*/ 4 h 8"/>
                <a:gd name="T56" fmla="*/ 24 w 48"/>
                <a:gd name="T57" fmla="*/ 4 h 8"/>
                <a:gd name="T58" fmla="*/ 24 w 48"/>
                <a:gd name="T59" fmla="*/ 4 h 8"/>
                <a:gd name="T60" fmla="*/ 24 w 48"/>
                <a:gd name="T61" fmla="*/ 4 h 8"/>
                <a:gd name="T62" fmla="*/ 24 w 48"/>
                <a:gd name="T63" fmla="*/ 4 h 8"/>
                <a:gd name="T64" fmla="*/ 20 w 48"/>
                <a:gd name="T65" fmla="*/ 4 h 8"/>
                <a:gd name="T66" fmla="*/ 20 w 48"/>
                <a:gd name="T67" fmla="*/ 0 h 8"/>
                <a:gd name="T68" fmla="*/ 20 w 48"/>
                <a:gd name="T69" fmla="*/ 0 h 8"/>
                <a:gd name="T70" fmla="*/ 20 w 48"/>
                <a:gd name="T71" fmla="*/ 0 h 8"/>
                <a:gd name="T72" fmla="*/ 16 w 48"/>
                <a:gd name="T73" fmla="*/ 0 h 8"/>
                <a:gd name="T74" fmla="*/ 16 w 48"/>
                <a:gd name="T75" fmla="*/ 0 h 8"/>
                <a:gd name="T76" fmla="*/ 16 w 48"/>
                <a:gd name="T77" fmla="*/ 0 h 8"/>
                <a:gd name="T78" fmla="*/ 16 w 48"/>
                <a:gd name="T79" fmla="*/ 0 h 8"/>
                <a:gd name="T80" fmla="*/ 16 w 48"/>
                <a:gd name="T81" fmla="*/ 0 h 8"/>
                <a:gd name="T82" fmla="*/ 12 w 48"/>
                <a:gd name="T83" fmla="*/ 0 h 8"/>
                <a:gd name="T84" fmla="*/ 12 w 48"/>
                <a:gd name="T85" fmla="*/ 0 h 8"/>
                <a:gd name="T86" fmla="*/ 12 w 48"/>
                <a:gd name="T87" fmla="*/ 0 h 8"/>
                <a:gd name="T88" fmla="*/ 12 w 48"/>
                <a:gd name="T89" fmla="*/ 0 h 8"/>
                <a:gd name="T90" fmla="*/ 12 w 48"/>
                <a:gd name="T91" fmla="*/ 0 h 8"/>
                <a:gd name="T92" fmla="*/ 8 w 48"/>
                <a:gd name="T93" fmla="*/ 0 h 8"/>
                <a:gd name="T94" fmla="*/ 8 w 48"/>
                <a:gd name="T95" fmla="*/ 0 h 8"/>
                <a:gd name="T96" fmla="*/ 8 w 48"/>
                <a:gd name="T97" fmla="*/ 0 h 8"/>
                <a:gd name="T98" fmla="*/ 8 w 48"/>
                <a:gd name="T99" fmla="*/ 0 h 8"/>
                <a:gd name="T100" fmla="*/ 8 w 48"/>
                <a:gd name="T101" fmla="*/ 0 h 8"/>
                <a:gd name="T102" fmla="*/ 4 w 48"/>
                <a:gd name="T103" fmla="*/ 0 h 8"/>
                <a:gd name="T104" fmla="*/ 4 w 48"/>
                <a:gd name="T105" fmla="*/ 0 h 8"/>
                <a:gd name="T106" fmla="*/ 4 w 48"/>
                <a:gd name="T107" fmla="*/ 0 h 8"/>
                <a:gd name="T108" fmla="*/ 4 w 48"/>
                <a:gd name="T109" fmla="*/ 0 h 8"/>
                <a:gd name="T110" fmla="*/ 0 w 48"/>
                <a:gd name="T111" fmla="*/ 0 h 8"/>
                <a:gd name="T112" fmla="*/ 0 w 48"/>
                <a:gd name="T113" fmla="*/ 0 h 8"/>
                <a:gd name="T114" fmla="*/ 0 w 48"/>
                <a:gd name="T115" fmla="*/ 0 h 8"/>
                <a:gd name="T116" fmla="*/ 0 w 48"/>
                <a:gd name="T117" fmla="*/ 0 h 8"/>
                <a:gd name="T118" fmla="*/ 0 w 48"/>
                <a:gd name="T1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8">
                  <a:moveTo>
                    <a:pt x="48" y="8"/>
                  </a:move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84"/>
            <p:cNvSpPr>
              <a:spLocks/>
            </p:cNvSpPr>
            <p:nvPr/>
          </p:nvSpPr>
          <p:spPr bwMode="auto">
            <a:xfrm>
              <a:off x="5769" y="1424"/>
              <a:ext cx="51" cy="9"/>
            </a:xfrm>
            <a:custGeom>
              <a:avLst/>
              <a:gdLst>
                <a:gd name="T0" fmla="*/ 47 w 51"/>
                <a:gd name="T1" fmla="*/ 9 h 9"/>
                <a:gd name="T2" fmla="*/ 47 w 51"/>
                <a:gd name="T3" fmla="*/ 5 h 9"/>
                <a:gd name="T4" fmla="*/ 47 w 51"/>
                <a:gd name="T5" fmla="*/ 5 h 9"/>
                <a:gd name="T6" fmla="*/ 47 w 51"/>
                <a:gd name="T7" fmla="*/ 5 h 9"/>
                <a:gd name="T8" fmla="*/ 47 w 51"/>
                <a:gd name="T9" fmla="*/ 5 h 9"/>
                <a:gd name="T10" fmla="*/ 43 w 51"/>
                <a:gd name="T11" fmla="*/ 5 h 9"/>
                <a:gd name="T12" fmla="*/ 43 w 51"/>
                <a:gd name="T13" fmla="*/ 5 h 9"/>
                <a:gd name="T14" fmla="*/ 43 w 51"/>
                <a:gd name="T15" fmla="*/ 5 h 9"/>
                <a:gd name="T16" fmla="*/ 43 w 51"/>
                <a:gd name="T17" fmla="*/ 5 h 9"/>
                <a:gd name="T18" fmla="*/ 39 w 51"/>
                <a:gd name="T19" fmla="*/ 5 h 9"/>
                <a:gd name="T20" fmla="*/ 39 w 51"/>
                <a:gd name="T21" fmla="*/ 5 h 9"/>
                <a:gd name="T22" fmla="*/ 39 w 51"/>
                <a:gd name="T23" fmla="*/ 5 h 9"/>
                <a:gd name="T24" fmla="*/ 39 w 51"/>
                <a:gd name="T25" fmla="*/ 5 h 9"/>
                <a:gd name="T26" fmla="*/ 39 w 51"/>
                <a:gd name="T27" fmla="*/ 5 h 9"/>
                <a:gd name="T28" fmla="*/ 35 w 51"/>
                <a:gd name="T29" fmla="*/ 5 h 9"/>
                <a:gd name="T30" fmla="*/ 35 w 51"/>
                <a:gd name="T31" fmla="*/ 5 h 9"/>
                <a:gd name="T32" fmla="*/ 35 w 51"/>
                <a:gd name="T33" fmla="*/ 5 h 9"/>
                <a:gd name="T34" fmla="*/ 35 w 51"/>
                <a:gd name="T35" fmla="*/ 5 h 9"/>
                <a:gd name="T36" fmla="*/ 35 w 51"/>
                <a:gd name="T37" fmla="*/ 5 h 9"/>
                <a:gd name="T38" fmla="*/ 31 w 51"/>
                <a:gd name="T39" fmla="*/ 5 h 9"/>
                <a:gd name="T40" fmla="*/ 31 w 51"/>
                <a:gd name="T41" fmla="*/ 5 h 9"/>
                <a:gd name="T42" fmla="*/ 31 w 51"/>
                <a:gd name="T43" fmla="*/ 5 h 9"/>
                <a:gd name="T44" fmla="*/ 31 w 51"/>
                <a:gd name="T45" fmla="*/ 5 h 9"/>
                <a:gd name="T46" fmla="*/ 31 w 51"/>
                <a:gd name="T47" fmla="*/ 5 h 9"/>
                <a:gd name="T48" fmla="*/ 27 w 51"/>
                <a:gd name="T49" fmla="*/ 5 h 9"/>
                <a:gd name="T50" fmla="*/ 27 w 51"/>
                <a:gd name="T51" fmla="*/ 5 h 9"/>
                <a:gd name="T52" fmla="*/ 27 w 51"/>
                <a:gd name="T53" fmla="*/ 5 h 9"/>
                <a:gd name="T54" fmla="*/ 27 w 51"/>
                <a:gd name="T55" fmla="*/ 5 h 9"/>
                <a:gd name="T56" fmla="*/ 24 w 51"/>
                <a:gd name="T57" fmla="*/ 5 h 9"/>
                <a:gd name="T58" fmla="*/ 24 w 51"/>
                <a:gd name="T59" fmla="*/ 5 h 9"/>
                <a:gd name="T60" fmla="*/ 24 w 51"/>
                <a:gd name="T61" fmla="*/ 5 h 9"/>
                <a:gd name="T62" fmla="*/ 24 w 51"/>
                <a:gd name="T63" fmla="*/ 0 h 9"/>
                <a:gd name="T64" fmla="*/ 24 w 51"/>
                <a:gd name="T65" fmla="*/ 0 h 9"/>
                <a:gd name="T66" fmla="*/ 20 w 51"/>
                <a:gd name="T67" fmla="*/ 0 h 9"/>
                <a:gd name="T68" fmla="*/ 20 w 51"/>
                <a:gd name="T69" fmla="*/ 0 h 9"/>
                <a:gd name="T70" fmla="*/ 20 w 51"/>
                <a:gd name="T71" fmla="*/ 0 h 9"/>
                <a:gd name="T72" fmla="*/ 20 w 51"/>
                <a:gd name="T73" fmla="*/ 0 h 9"/>
                <a:gd name="T74" fmla="*/ 20 w 51"/>
                <a:gd name="T75" fmla="*/ 0 h 9"/>
                <a:gd name="T76" fmla="*/ 16 w 51"/>
                <a:gd name="T77" fmla="*/ 0 h 9"/>
                <a:gd name="T78" fmla="*/ 16 w 51"/>
                <a:gd name="T79" fmla="*/ 0 h 9"/>
                <a:gd name="T80" fmla="*/ 16 w 51"/>
                <a:gd name="T81" fmla="*/ 0 h 9"/>
                <a:gd name="T82" fmla="*/ 16 w 51"/>
                <a:gd name="T83" fmla="*/ 0 h 9"/>
                <a:gd name="T84" fmla="*/ 16 w 51"/>
                <a:gd name="T85" fmla="*/ 0 h 9"/>
                <a:gd name="T86" fmla="*/ 12 w 51"/>
                <a:gd name="T87" fmla="*/ 0 h 9"/>
                <a:gd name="T88" fmla="*/ 12 w 51"/>
                <a:gd name="T89" fmla="*/ 0 h 9"/>
                <a:gd name="T90" fmla="*/ 12 w 51"/>
                <a:gd name="T91" fmla="*/ 0 h 9"/>
                <a:gd name="T92" fmla="*/ 12 w 51"/>
                <a:gd name="T93" fmla="*/ 0 h 9"/>
                <a:gd name="T94" fmla="*/ 8 w 51"/>
                <a:gd name="T95" fmla="*/ 0 h 9"/>
                <a:gd name="T96" fmla="*/ 8 w 51"/>
                <a:gd name="T97" fmla="*/ 0 h 9"/>
                <a:gd name="T98" fmla="*/ 8 w 51"/>
                <a:gd name="T99" fmla="*/ 0 h 9"/>
                <a:gd name="T100" fmla="*/ 8 w 51"/>
                <a:gd name="T101" fmla="*/ 0 h 9"/>
                <a:gd name="T102" fmla="*/ 8 w 51"/>
                <a:gd name="T103" fmla="*/ 0 h 9"/>
                <a:gd name="T104" fmla="*/ 4 w 51"/>
                <a:gd name="T105" fmla="*/ 0 h 9"/>
                <a:gd name="T106" fmla="*/ 4 w 51"/>
                <a:gd name="T107" fmla="*/ 0 h 9"/>
                <a:gd name="T108" fmla="*/ 4 w 51"/>
                <a:gd name="T109" fmla="*/ 0 h 9"/>
                <a:gd name="T110" fmla="*/ 4 w 51"/>
                <a:gd name="T111" fmla="*/ 0 h 9"/>
                <a:gd name="T112" fmla="*/ 4 w 51"/>
                <a:gd name="T113" fmla="*/ 0 h 9"/>
                <a:gd name="T114" fmla="*/ 0 w 51"/>
                <a:gd name="T115" fmla="*/ 0 h 9"/>
                <a:gd name="T116" fmla="*/ 0 w 51"/>
                <a:gd name="T117" fmla="*/ 0 h 9"/>
                <a:gd name="T118" fmla="*/ 0 w 51"/>
                <a:gd name="T1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9">
                  <a:moveTo>
                    <a:pt x="51" y="9"/>
                  </a:move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85"/>
            <p:cNvSpPr>
              <a:spLocks/>
            </p:cNvSpPr>
            <p:nvPr/>
          </p:nvSpPr>
          <p:spPr bwMode="auto">
            <a:xfrm>
              <a:off x="5717" y="1412"/>
              <a:ext cx="52" cy="12"/>
            </a:xfrm>
            <a:custGeom>
              <a:avLst/>
              <a:gdLst>
                <a:gd name="T0" fmla="*/ 52 w 52"/>
                <a:gd name="T1" fmla="*/ 8 h 12"/>
                <a:gd name="T2" fmla="*/ 48 w 52"/>
                <a:gd name="T3" fmla="*/ 8 h 12"/>
                <a:gd name="T4" fmla="*/ 48 w 52"/>
                <a:gd name="T5" fmla="*/ 8 h 12"/>
                <a:gd name="T6" fmla="*/ 48 w 52"/>
                <a:gd name="T7" fmla="*/ 8 h 12"/>
                <a:gd name="T8" fmla="*/ 48 w 52"/>
                <a:gd name="T9" fmla="*/ 8 h 12"/>
                <a:gd name="T10" fmla="*/ 48 w 52"/>
                <a:gd name="T11" fmla="*/ 8 h 12"/>
                <a:gd name="T12" fmla="*/ 44 w 52"/>
                <a:gd name="T13" fmla="*/ 8 h 12"/>
                <a:gd name="T14" fmla="*/ 44 w 52"/>
                <a:gd name="T15" fmla="*/ 8 h 12"/>
                <a:gd name="T16" fmla="*/ 44 w 52"/>
                <a:gd name="T17" fmla="*/ 8 h 12"/>
                <a:gd name="T18" fmla="*/ 44 w 52"/>
                <a:gd name="T19" fmla="*/ 8 h 12"/>
                <a:gd name="T20" fmla="*/ 44 w 52"/>
                <a:gd name="T21" fmla="*/ 8 h 12"/>
                <a:gd name="T22" fmla="*/ 40 w 52"/>
                <a:gd name="T23" fmla="*/ 8 h 12"/>
                <a:gd name="T24" fmla="*/ 40 w 52"/>
                <a:gd name="T25" fmla="*/ 8 h 12"/>
                <a:gd name="T26" fmla="*/ 40 w 52"/>
                <a:gd name="T27" fmla="*/ 8 h 12"/>
                <a:gd name="T28" fmla="*/ 40 w 52"/>
                <a:gd name="T29" fmla="*/ 8 h 12"/>
                <a:gd name="T30" fmla="*/ 40 w 52"/>
                <a:gd name="T31" fmla="*/ 8 h 12"/>
                <a:gd name="T32" fmla="*/ 36 w 52"/>
                <a:gd name="T33" fmla="*/ 8 h 12"/>
                <a:gd name="T34" fmla="*/ 36 w 52"/>
                <a:gd name="T35" fmla="*/ 8 h 12"/>
                <a:gd name="T36" fmla="*/ 36 w 52"/>
                <a:gd name="T37" fmla="*/ 8 h 12"/>
                <a:gd name="T38" fmla="*/ 36 w 52"/>
                <a:gd name="T39" fmla="*/ 8 h 12"/>
                <a:gd name="T40" fmla="*/ 32 w 52"/>
                <a:gd name="T41" fmla="*/ 8 h 12"/>
                <a:gd name="T42" fmla="*/ 32 w 52"/>
                <a:gd name="T43" fmla="*/ 8 h 12"/>
                <a:gd name="T44" fmla="*/ 32 w 52"/>
                <a:gd name="T45" fmla="*/ 8 h 12"/>
                <a:gd name="T46" fmla="*/ 32 w 52"/>
                <a:gd name="T47" fmla="*/ 8 h 12"/>
                <a:gd name="T48" fmla="*/ 32 w 52"/>
                <a:gd name="T49" fmla="*/ 8 h 12"/>
                <a:gd name="T50" fmla="*/ 28 w 52"/>
                <a:gd name="T51" fmla="*/ 8 h 12"/>
                <a:gd name="T52" fmla="*/ 28 w 52"/>
                <a:gd name="T53" fmla="*/ 4 h 12"/>
                <a:gd name="T54" fmla="*/ 28 w 52"/>
                <a:gd name="T55" fmla="*/ 4 h 12"/>
                <a:gd name="T56" fmla="*/ 28 w 52"/>
                <a:gd name="T57" fmla="*/ 4 h 12"/>
                <a:gd name="T58" fmla="*/ 28 w 52"/>
                <a:gd name="T59" fmla="*/ 4 h 12"/>
                <a:gd name="T60" fmla="*/ 24 w 52"/>
                <a:gd name="T61" fmla="*/ 4 h 12"/>
                <a:gd name="T62" fmla="*/ 24 w 52"/>
                <a:gd name="T63" fmla="*/ 4 h 12"/>
                <a:gd name="T64" fmla="*/ 24 w 52"/>
                <a:gd name="T65" fmla="*/ 4 h 12"/>
                <a:gd name="T66" fmla="*/ 24 w 52"/>
                <a:gd name="T67" fmla="*/ 4 h 12"/>
                <a:gd name="T68" fmla="*/ 20 w 52"/>
                <a:gd name="T69" fmla="*/ 4 h 12"/>
                <a:gd name="T70" fmla="*/ 20 w 52"/>
                <a:gd name="T71" fmla="*/ 4 h 12"/>
                <a:gd name="T72" fmla="*/ 20 w 52"/>
                <a:gd name="T73" fmla="*/ 4 h 12"/>
                <a:gd name="T74" fmla="*/ 20 w 52"/>
                <a:gd name="T75" fmla="*/ 4 h 12"/>
                <a:gd name="T76" fmla="*/ 20 w 52"/>
                <a:gd name="T77" fmla="*/ 4 h 12"/>
                <a:gd name="T78" fmla="*/ 16 w 52"/>
                <a:gd name="T79" fmla="*/ 4 h 12"/>
                <a:gd name="T80" fmla="*/ 16 w 52"/>
                <a:gd name="T81" fmla="*/ 4 h 12"/>
                <a:gd name="T82" fmla="*/ 16 w 52"/>
                <a:gd name="T83" fmla="*/ 4 h 12"/>
                <a:gd name="T84" fmla="*/ 16 w 52"/>
                <a:gd name="T85" fmla="*/ 4 h 12"/>
                <a:gd name="T86" fmla="*/ 16 w 52"/>
                <a:gd name="T87" fmla="*/ 4 h 12"/>
                <a:gd name="T88" fmla="*/ 12 w 52"/>
                <a:gd name="T89" fmla="*/ 4 h 12"/>
                <a:gd name="T90" fmla="*/ 12 w 52"/>
                <a:gd name="T91" fmla="*/ 4 h 12"/>
                <a:gd name="T92" fmla="*/ 12 w 52"/>
                <a:gd name="T93" fmla="*/ 4 h 12"/>
                <a:gd name="T94" fmla="*/ 12 w 52"/>
                <a:gd name="T95" fmla="*/ 4 h 12"/>
                <a:gd name="T96" fmla="*/ 12 w 52"/>
                <a:gd name="T97" fmla="*/ 4 h 12"/>
                <a:gd name="T98" fmla="*/ 8 w 52"/>
                <a:gd name="T99" fmla="*/ 4 h 12"/>
                <a:gd name="T100" fmla="*/ 8 w 52"/>
                <a:gd name="T101" fmla="*/ 4 h 12"/>
                <a:gd name="T102" fmla="*/ 8 w 52"/>
                <a:gd name="T103" fmla="*/ 4 h 12"/>
                <a:gd name="T104" fmla="*/ 8 w 52"/>
                <a:gd name="T105" fmla="*/ 4 h 12"/>
                <a:gd name="T106" fmla="*/ 4 w 52"/>
                <a:gd name="T107" fmla="*/ 4 h 12"/>
                <a:gd name="T108" fmla="*/ 4 w 52"/>
                <a:gd name="T109" fmla="*/ 4 h 12"/>
                <a:gd name="T110" fmla="*/ 4 w 52"/>
                <a:gd name="T111" fmla="*/ 4 h 12"/>
                <a:gd name="T112" fmla="*/ 4 w 52"/>
                <a:gd name="T113" fmla="*/ 0 h 12"/>
                <a:gd name="T114" fmla="*/ 4 w 52"/>
                <a:gd name="T115" fmla="*/ 0 h 12"/>
                <a:gd name="T116" fmla="*/ 0 w 52"/>
                <a:gd name="T117" fmla="*/ 0 h 12"/>
                <a:gd name="T118" fmla="*/ 0 w 52"/>
                <a:gd name="T1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2">
                  <a:moveTo>
                    <a:pt x="52" y="12"/>
                  </a:move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286"/>
            <p:cNvSpPr>
              <a:spLocks/>
            </p:cNvSpPr>
            <p:nvPr/>
          </p:nvSpPr>
          <p:spPr bwMode="auto">
            <a:xfrm>
              <a:off x="5665" y="1403"/>
              <a:ext cx="52" cy="9"/>
            </a:xfrm>
            <a:custGeom>
              <a:avLst/>
              <a:gdLst>
                <a:gd name="T0" fmla="*/ 52 w 52"/>
                <a:gd name="T1" fmla="*/ 9 h 9"/>
                <a:gd name="T2" fmla="*/ 52 w 52"/>
                <a:gd name="T3" fmla="*/ 9 h 9"/>
                <a:gd name="T4" fmla="*/ 52 w 52"/>
                <a:gd name="T5" fmla="*/ 9 h 9"/>
                <a:gd name="T6" fmla="*/ 48 w 52"/>
                <a:gd name="T7" fmla="*/ 9 h 9"/>
                <a:gd name="T8" fmla="*/ 48 w 52"/>
                <a:gd name="T9" fmla="*/ 9 h 9"/>
                <a:gd name="T10" fmla="*/ 48 w 52"/>
                <a:gd name="T11" fmla="*/ 9 h 9"/>
                <a:gd name="T12" fmla="*/ 48 w 52"/>
                <a:gd name="T13" fmla="*/ 9 h 9"/>
                <a:gd name="T14" fmla="*/ 44 w 52"/>
                <a:gd name="T15" fmla="*/ 9 h 9"/>
                <a:gd name="T16" fmla="*/ 44 w 52"/>
                <a:gd name="T17" fmla="*/ 9 h 9"/>
                <a:gd name="T18" fmla="*/ 44 w 52"/>
                <a:gd name="T19" fmla="*/ 9 h 9"/>
                <a:gd name="T20" fmla="*/ 44 w 52"/>
                <a:gd name="T21" fmla="*/ 9 h 9"/>
                <a:gd name="T22" fmla="*/ 44 w 52"/>
                <a:gd name="T23" fmla="*/ 9 h 9"/>
                <a:gd name="T24" fmla="*/ 40 w 52"/>
                <a:gd name="T25" fmla="*/ 9 h 9"/>
                <a:gd name="T26" fmla="*/ 40 w 52"/>
                <a:gd name="T27" fmla="*/ 9 h 9"/>
                <a:gd name="T28" fmla="*/ 40 w 52"/>
                <a:gd name="T29" fmla="*/ 9 h 9"/>
                <a:gd name="T30" fmla="*/ 40 w 52"/>
                <a:gd name="T31" fmla="*/ 9 h 9"/>
                <a:gd name="T32" fmla="*/ 40 w 52"/>
                <a:gd name="T33" fmla="*/ 9 h 9"/>
                <a:gd name="T34" fmla="*/ 36 w 52"/>
                <a:gd name="T35" fmla="*/ 9 h 9"/>
                <a:gd name="T36" fmla="*/ 36 w 52"/>
                <a:gd name="T37" fmla="*/ 9 h 9"/>
                <a:gd name="T38" fmla="*/ 36 w 52"/>
                <a:gd name="T39" fmla="*/ 9 h 9"/>
                <a:gd name="T40" fmla="*/ 36 w 52"/>
                <a:gd name="T41" fmla="*/ 9 h 9"/>
                <a:gd name="T42" fmla="*/ 36 w 52"/>
                <a:gd name="T43" fmla="*/ 9 h 9"/>
                <a:gd name="T44" fmla="*/ 32 w 52"/>
                <a:gd name="T45" fmla="*/ 9 h 9"/>
                <a:gd name="T46" fmla="*/ 32 w 52"/>
                <a:gd name="T47" fmla="*/ 9 h 9"/>
                <a:gd name="T48" fmla="*/ 32 w 52"/>
                <a:gd name="T49" fmla="*/ 9 h 9"/>
                <a:gd name="T50" fmla="*/ 32 w 52"/>
                <a:gd name="T51" fmla="*/ 4 h 9"/>
                <a:gd name="T52" fmla="*/ 28 w 52"/>
                <a:gd name="T53" fmla="*/ 4 h 9"/>
                <a:gd name="T54" fmla="*/ 28 w 52"/>
                <a:gd name="T55" fmla="*/ 4 h 9"/>
                <a:gd name="T56" fmla="*/ 28 w 52"/>
                <a:gd name="T57" fmla="*/ 4 h 9"/>
                <a:gd name="T58" fmla="*/ 28 w 52"/>
                <a:gd name="T59" fmla="*/ 4 h 9"/>
                <a:gd name="T60" fmla="*/ 28 w 52"/>
                <a:gd name="T61" fmla="*/ 4 h 9"/>
                <a:gd name="T62" fmla="*/ 24 w 52"/>
                <a:gd name="T63" fmla="*/ 4 h 9"/>
                <a:gd name="T64" fmla="*/ 24 w 52"/>
                <a:gd name="T65" fmla="*/ 4 h 9"/>
                <a:gd name="T66" fmla="*/ 24 w 52"/>
                <a:gd name="T67" fmla="*/ 4 h 9"/>
                <a:gd name="T68" fmla="*/ 24 w 52"/>
                <a:gd name="T69" fmla="*/ 4 h 9"/>
                <a:gd name="T70" fmla="*/ 24 w 52"/>
                <a:gd name="T71" fmla="*/ 4 h 9"/>
                <a:gd name="T72" fmla="*/ 20 w 52"/>
                <a:gd name="T73" fmla="*/ 4 h 9"/>
                <a:gd name="T74" fmla="*/ 20 w 52"/>
                <a:gd name="T75" fmla="*/ 4 h 9"/>
                <a:gd name="T76" fmla="*/ 20 w 52"/>
                <a:gd name="T77" fmla="*/ 4 h 9"/>
                <a:gd name="T78" fmla="*/ 20 w 52"/>
                <a:gd name="T79" fmla="*/ 4 h 9"/>
                <a:gd name="T80" fmla="*/ 20 w 52"/>
                <a:gd name="T81" fmla="*/ 4 h 9"/>
                <a:gd name="T82" fmla="*/ 16 w 52"/>
                <a:gd name="T83" fmla="*/ 4 h 9"/>
                <a:gd name="T84" fmla="*/ 16 w 52"/>
                <a:gd name="T85" fmla="*/ 4 h 9"/>
                <a:gd name="T86" fmla="*/ 16 w 52"/>
                <a:gd name="T87" fmla="*/ 4 h 9"/>
                <a:gd name="T88" fmla="*/ 16 w 52"/>
                <a:gd name="T89" fmla="*/ 4 h 9"/>
                <a:gd name="T90" fmla="*/ 12 w 52"/>
                <a:gd name="T91" fmla="*/ 4 h 9"/>
                <a:gd name="T92" fmla="*/ 12 w 52"/>
                <a:gd name="T93" fmla="*/ 4 h 9"/>
                <a:gd name="T94" fmla="*/ 12 w 52"/>
                <a:gd name="T95" fmla="*/ 4 h 9"/>
                <a:gd name="T96" fmla="*/ 12 w 52"/>
                <a:gd name="T97" fmla="*/ 4 h 9"/>
                <a:gd name="T98" fmla="*/ 12 w 52"/>
                <a:gd name="T99" fmla="*/ 4 h 9"/>
                <a:gd name="T100" fmla="*/ 8 w 52"/>
                <a:gd name="T101" fmla="*/ 4 h 9"/>
                <a:gd name="T102" fmla="*/ 8 w 52"/>
                <a:gd name="T103" fmla="*/ 4 h 9"/>
                <a:gd name="T104" fmla="*/ 8 w 52"/>
                <a:gd name="T105" fmla="*/ 4 h 9"/>
                <a:gd name="T106" fmla="*/ 8 w 52"/>
                <a:gd name="T107" fmla="*/ 4 h 9"/>
                <a:gd name="T108" fmla="*/ 8 w 52"/>
                <a:gd name="T109" fmla="*/ 4 h 9"/>
                <a:gd name="T110" fmla="*/ 4 w 52"/>
                <a:gd name="T111" fmla="*/ 0 h 9"/>
                <a:gd name="T112" fmla="*/ 4 w 52"/>
                <a:gd name="T113" fmla="*/ 0 h 9"/>
                <a:gd name="T114" fmla="*/ 4 w 52"/>
                <a:gd name="T115" fmla="*/ 0 h 9"/>
                <a:gd name="T116" fmla="*/ 4 w 52"/>
                <a:gd name="T117" fmla="*/ 0 h 9"/>
                <a:gd name="T118" fmla="*/ 4 w 52"/>
                <a:gd name="T1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52" y="9"/>
                  </a:move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87"/>
            <p:cNvSpPr>
              <a:spLocks/>
            </p:cNvSpPr>
            <p:nvPr/>
          </p:nvSpPr>
          <p:spPr bwMode="auto">
            <a:xfrm>
              <a:off x="5617" y="1395"/>
              <a:ext cx="48" cy="8"/>
            </a:xfrm>
            <a:custGeom>
              <a:avLst/>
              <a:gdLst>
                <a:gd name="T0" fmla="*/ 48 w 48"/>
                <a:gd name="T1" fmla="*/ 8 h 8"/>
                <a:gd name="T2" fmla="*/ 48 w 48"/>
                <a:gd name="T3" fmla="*/ 8 h 8"/>
                <a:gd name="T4" fmla="*/ 48 w 48"/>
                <a:gd name="T5" fmla="*/ 8 h 8"/>
                <a:gd name="T6" fmla="*/ 48 w 48"/>
                <a:gd name="T7" fmla="*/ 8 h 8"/>
                <a:gd name="T8" fmla="*/ 44 w 48"/>
                <a:gd name="T9" fmla="*/ 8 h 8"/>
                <a:gd name="T10" fmla="*/ 44 w 48"/>
                <a:gd name="T11" fmla="*/ 8 h 8"/>
                <a:gd name="T12" fmla="*/ 44 w 48"/>
                <a:gd name="T13" fmla="*/ 8 h 8"/>
                <a:gd name="T14" fmla="*/ 44 w 48"/>
                <a:gd name="T15" fmla="*/ 8 h 8"/>
                <a:gd name="T16" fmla="*/ 44 w 48"/>
                <a:gd name="T17" fmla="*/ 8 h 8"/>
                <a:gd name="T18" fmla="*/ 40 w 48"/>
                <a:gd name="T19" fmla="*/ 8 h 8"/>
                <a:gd name="T20" fmla="*/ 40 w 48"/>
                <a:gd name="T21" fmla="*/ 8 h 8"/>
                <a:gd name="T22" fmla="*/ 40 w 48"/>
                <a:gd name="T23" fmla="*/ 8 h 8"/>
                <a:gd name="T24" fmla="*/ 40 w 48"/>
                <a:gd name="T25" fmla="*/ 8 h 8"/>
                <a:gd name="T26" fmla="*/ 40 w 48"/>
                <a:gd name="T27" fmla="*/ 8 h 8"/>
                <a:gd name="T28" fmla="*/ 36 w 48"/>
                <a:gd name="T29" fmla="*/ 8 h 8"/>
                <a:gd name="T30" fmla="*/ 36 w 48"/>
                <a:gd name="T31" fmla="*/ 8 h 8"/>
                <a:gd name="T32" fmla="*/ 36 w 48"/>
                <a:gd name="T33" fmla="*/ 8 h 8"/>
                <a:gd name="T34" fmla="*/ 36 w 48"/>
                <a:gd name="T35" fmla="*/ 8 h 8"/>
                <a:gd name="T36" fmla="*/ 32 w 48"/>
                <a:gd name="T37" fmla="*/ 8 h 8"/>
                <a:gd name="T38" fmla="*/ 32 w 48"/>
                <a:gd name="T39" fmla="*/ 8 h 8"/>
                <a:gd name="T40" fmla="*/ 32 w 48"/>
                <a:gd name="T41" fmla="*/ 8 h 8"/>
                <a:gd name="T42" fmla="*/ 32 w 48"/>
                <a:gd name="T43" fmla="*/ 8 h 8"/>
                <a:gd name="T44" fmla="*/ 32 w 48"/>
                <a:gd name="T45" fmla="*/ 8 h 8"/>
                <a:gd name="T46" fmla="*/ 28 w 48"/>
                <a:gd name="T47" fmla="*/ 8 h 8"/>
                <a:gd name="T48" fmla="*/ 28 w 48"/>
                <a:gd name="T49" fmla="*/ 8 h 8"/>
                <a:gd name="T50" fmla="*/ 28 w 48"/>
                <a:gd name="T51" fmla="*/ 4 h 8"/>
                <a:gd name="T52" fmla="*/ 28 w 48"/>
                <a:gd name="T53" fmla="*/ 4 h 8"/>
                <a:gd name="T54" fmla="*/ 28 w 48"/>
                <a:gd name="T55" fmla="*/ 4 h 8"/>
                <a:gd name="T56" fmla="*/ 24 w 48"/>
                <a:gd name="T57" fmla="*/ 4 h 8"/>
                <a:gd name="T58" fmla="*/ 24 w 48"/>
                <a:gd name="T59" fmla="*/ 4 h 8"/>
                <a:gd name="T60" fmla="*/ 24 w 48"/>
                <a:gd name="T61" fmla="*/ 4 h 8"/>
                <a:gd name="T62" fmla="*/ 24 w 48"/>
                <a:gd name="T63" fmla="*/ 4 h 8"/>
                <a:gd name="T64" fmla="*/ 24 w 48"/>
                <a:gd name="T65" fmla="*/ 4 h 8"/>
                <a:gd name="T66" fmla="*/ 20 w 48"/>
                <a:gd name="T67" fmla="*/ 4 h 8"/>
                <a:gd name="T68" fmla="*/ 20 w 48"/>
                <a:gd name="T69" fmla="*/ 4 h 8"/>
                <a:gd name="T70" fmla="*/ 20 w 48"/>
                <a:gd name="T71" fmla="*/ 4 h 8"/>
                <a:gd name="T72" fmla="*/ 20 w 48"/>
                <a:gd name="T73" fmla="*/ 4 h 8"/>
                <a:gd name="T74" fmla="*/ 16 w 48"/>
                <a:gd name="T75" fmla="*/ 4 h 8"/>
                <a:gd name="T76" fmla="*/ 16 w 48"/>
                <a:gd name="T77" fmla="*/ 4 h 8"/>
                <a:gd name="T78" fmla="*/ 16 w 48"/>
                <a:gd name="T79" fmla="*/ 4 h 8"/>
                <a:gd name="T80" fmla="*/ 16 w 48"/>
                <a:gd name="T81" fmla="*/ 4 h 8"/>
                <a:gd name="T82" fmla="*/ 16 w 48"/>
                <a:gd name="T83" fmla="*/ 4 h 8"/>
                <a:gd name="T84" fmla="*/ 12 w 48"/>
                <a:gd name="T85" fmla="*/ 4 h 8"/>
                <a:gd name="T86" fmla="*/ 12 w 48"/>
                <a:gd name="T87" fmla="*/ 4 h 8"/>
                <a:gd name="T88" fmla="*/ 12 w 48"/>
                <a:gd name="T89" fmla="*/ 4 h 8"/>
                <a:gd name="T90" fmla="*/ 12 w 48"/>
                <a:gd name="T91" fmla="*/ 4 h 8"/>
                <a:gd name="T92" fmla="*/ 12 w 48"/>
                <a:gd name="T93" fmla="*/ 4 h 8"/>
                <a:gd name="T94" fmla="*/ 8 w 48"/>
                <a:gd name="T95" fmla="*/ 4 h 8"/>
                <a:gd name="T96" fmla="*/ 8 w 48"/>
                <a:gd name="T97" fmla="*/ 4 h 8"/>
                <a:gd name="T98" fmla="*/ 8 w 48"/>
                <a:gd name="T99" fmla="*/ 4 h 8"/>
                <a:gd name="T100" fmla="*/ 8 w 48"/>
                <a:gd name="T101" fmla="*/ 4 h 8"/>
                <a:gd name="T102" fmla="*/ 4 w 48"/>
                <a:gd name="T103" fmla="*/ 4 h 8"/>
                <a:gd name="T104" fmla="*/ 4 w 48"/>
                <a:gd name="T105" fmla="*/ 4 h 8"/>
                <a:gd name="T106" fmla="*/ 4 w 48"/>
                <a:gd name="T107" fmla="*/ 4 h 8"/>
                <a:gd name="T108" fmla="*/ 4 w 48"/>
                <a:gd name="T109" fmla="*/ 4 h 8"/>
                <a:gd name="T110" fmla="*/ 4 w 48"/>
                <a:gd name="T111" fmla="*/ 4 h 8"/>
                <a:gd name="T112" fmla="*/ 0 w 48"/>
                <a:gd name="T113" fmla="*/ 4 h 8"/>
                <a:gd name="T114" fmla="*/ 0 w 48"/>
                <a:gd name="T115" fmla="*/ 4 h 8"/>
                <a:gd name="T116" fmla="*/ 0 w 48"/>
                <a:gd name="T117" fmla="*/ 0 h 8"/>
                <a:gd name="T118" fmla="*/ 0 w 48"/>
                <a:gd name="T1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8">
                  <a:moveTo>
                    <a:pt x="48" y="8"/>
                  </a:move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288"/>
            <p:cNvSpPr>
              <a:spLocks/>
            </p:cNvSpPr>
            <p:nvPr/>
          </p:nvSpPr>
          <p:spPr bwMode="auto">
            <a:xfrm>
              <a:off x="5565" y="1386"/>
              <a:ext cx="52" cy="9"/>
            </a:xfrm>
            <a:custGeom>
              <a:avLst/>
              <a:gdLst>
                <a:gd name="T0" fmla="*/ 52 w 52"/>
                <a:gd name="T1" fmla="*/ 9 h 9"/>
                <a:gd name="T2" fmla="*/ 48 w 52"/>
                <a:gd name="T3" fmla="*/ 9 h 9"/>
                <a:gd name="T4" fmla="*/ 48 w 52"/>
                <a:gd name="T5" fmla="*/ 9 h 9"/>
                <a:gd name="T6" fmla="*/ 48 w 52"/>
                <a:gd name="T7" fmla="*/ 9 h 9"/>
                <a:gd name="T8" fmla="*/ 48 w 52"/>
                <a:gd name="T9" fmla="*/ 9 h 9"/>
                <a:gd name="T10" fmla="*/ 48 w 52"/>
                <a:gd name="T11" fmla="*/ 9 h 9"/>
                <a:gd name="T12" fmla="*/ 44 w 52"/>
                <a:gd name="T13" fmla="*/ 9 h 9"/>
                <a:gd name="T14" fmla="*/ 44 w 52"/>
                <a:gd name="T15" fmla="*/ 9 h 9"/>
                <a:gd name="T16" fmla="*/ 44 w 52"/>
                <a:gd name="T17" fmla="*/ 9 h 9"/>
                <a:gd name="T18" fmla="*/ 44 w 52"/>
                <a:gd name="T19" fmla="*/ 9 h 9"/>
                <a:gd name="T20" fmla="*/ 40 w 52"/>
                <a:gd name="T21" fmla="*/ 9 h 9"/>
                <a:gd name="T22" fmla="*/ 40 w 52"/>
                <a:gd name="T23" fmla="*/ 9 h 9"/>
                <a:gd name="T24" fmla="*/ 40 w 52"/>
                <a:gd name="T25" fmla="*/ 9 h 9"/>
                <a:gd name="T26" fmla="*/ 40 w 52"/>
                <a:gd name="T27" fmla="*/ 9 h 9"/>
                <a:gd name="T28" fmla="*/ 40 w 52"/>
                <a:gd name="T29" fmla="*/ 9 h 9"/>
                <a:gd name="T30" fmla="*/ 36 w 52"/>
                <a:gd name="T31" fmla="*/ 9 h 9"/>
                <a:gd name="T32" fmla="*/ 36 w 52"/>
                <a:gd name="T33" fmla="*/ 9 h 9"/>
                <a:gd name="T34" fmla="*/ 36 w 52"/>
                <a:gd name="T35" fmla="*/ 9 h 9"/>
                <a:gd name="T36" fmla="*/ 36 w 52"/>
                <a:gd name="T37" fmla="*/ 9 h 9"/>
                <a:gd name="T38" fmla="*/ 36 w 52"/>
                <a:gd name="T39" fmla="*/ 9 h 9"/>
                <a:gd name="T40" fmla="*/ 32 w 52"/>
                <a:gd name="T41" fmla="*/ 9 h 9"/>
                <a:gd name="T42" fmla="*/ 32 w 52"/>
                <a:gd name="T43" fmla="*/ 9 h 9"/>
                <a:gd name="T44" fmla="*/ 32 w 52"/>
                <a:gd name="T45" fmla="*/ 9 h 9"/>
                <a:gd name="T46" fmla="*/ 32 w 52"/>
                <a:gd name="T47" fmla="*/ 9 h 9"/>
                <a:gd name="T48" fmla="*/ 28 w 52"/>
                <a:gd name="T49" fmla="*/ 9 h 9"/>
                <a:gd name="T50" fmla="*/ 28 w 52"/>
                <a:gd name="T51" fmla="*/ 9 h 9"/>
                <a:gd name="T52" fmla="*/ 28 w 52"/>
                <a:gd name="T53" fmla="*/ 9 h 9"/>
                <a:gd name="T54" fmla="*/ 28 w 52"/>
                <a:gd name="T55" fmla="*/ 4 h 9"/>
                <a:gd name="T56" fmla="*/ 28 w 52"/>
                <a:gd name="T57" fmla="*/ 4 h 9"/>
                <a:gd name="T58" fmla="*/ 24 w 52"/>
                <a:gd name="T59" fmla="*/ 4 h 9"/>
                <a:gd name="T60" fmla="*/ 24 w 52"/>
                <a:gd name="T61" fmla="*/ 4 h 9"/>
                <a:gd name="T62" fmla="*/ 24 w 52"/>
                <a:gd name="T63" fmla="*/ 4 h 9"/>
                <a:gd name="T64" fmla="*/ 24 w 52"/>
                <a:gd name="T65" fmla="*/ 4 h 9"/>
                <a:gd name="T66" fmla="*/ 24 w 52"/>
                <a:gd name="T67" fmla="*/ 4 h 9"/>
                <a:gd name="T68" fmla="*/ 20 w 52"/>
                <a:gd name="T69" fmla="*/ 4 h 9"/>
                <a:gd name="T70" fmla="*/ 20 w 52"/>
                <a:gd name="T71" fmla="*/ 4 h 9"/>
                <a:gd name="T72" fmla="*/ 20 w 52"/>
                <a:gd name="T73" fmla="*/ 4 h 9"/>
                <a:gd name="T74" fmla="*/ 20 w 52"/>
                <a:gd name="T75" fmla="*/ 4 h 9"/>
                <a:gd name="T76" fmla="*/ 20 w 52"/>
                <a:gd name="T77" fmla="*/ 4 h 9"/>
                <a:gd name="T78" fmla="*/ 16 w 52"/>
                <a:gd name="T79" fmla="*/ 4 h 9"/>
                <a:gd name="T80" fmla="*/ 16 w 52"/>
                <a:gd name="T81" fmla="*/ 4 h 9"/>
                <a:gd name="T82" fmla="*/ 16 w 52"/>
                <a:gd name="T83" fmla="*/ 4 h 9"/>
                <a:gd name="T84" fmla="*/ 16 w 52"/>
                <a:gd name="T85" fmla="*/ 4 h 9"/>
                <a:gd name="T86" fmla="*/ 12 w 52"/>
                <a:gd name="T87" fmla="*/ 4 h 9"/>
                <a:gd name="T88" fmla="*/ 12 w 52"/>
                <a:gd name="T89" fmla="*/ 4 h 9"/>
                <a:gd name="T90" fmla="*/ 12 w 52"/>
                <a:gd name="T91" fmla="*/ 4 h 9"/>
                <a:gd name="T92" fmla="*/ 12 w 52"/>
                <a:gd name="T93" fmla="*/ 4 h 9"/>
                <a:gd name="T94" fmla="*/ 12 w 52"/>
                <a:gd name="T95" fmla="*/ 4 h 9"/>
                <a:gd name="T96" fmla="*/ 8 w 52"/>
                <a:gd name="T97" fmla="*/ 4 h 9"/>
                <a:gd name="T98" fmla="*/ 8 w 52"/>
                <a:gd name="T99" fmla="*/ 4 h 9"/>
                <a:gd name="T100" fmla="*/ 8 w 52"/>
                <a:gd name="T101" fmla="*/ 4 h 9"/>
                <a:gd name="T102" fmla="*/ 8 w 52"/>
                <a:gd name="T103" fmla="*/ 4 h 9"/>
                <a:gd name="T104" fmla="*/ 8 w 52"/>
                <a:gd name="T105" fmla="*/ 4 h 9"/>
                <a:gd name="T106" fmla="*/ 4 w 52"/>
                <a:gd name="T107" fmla="*/ 0 h 9"/>
                <a:gd name="T108" fmla="*/ 4 w 52"/>
                <a:gd name="T109" fmla="*/ 0 h 9"/>
                <a:gd name="T110" fmla="*/ 4 w 52"/>
                <a:gd name="T111" fmla="*/ 0 h 9"/>
                <a:gd name="T112" fmla="*/ 4 w 52"/>
                <a:gd name="T113" fmla="*/ 0 h 9"/>
                <a:gd name="T114" fmla="*/ 4 w 52"/>
                <a:gd name="T115" fmla="*/ 0 h 9"/>
                <a:gd name="T116" fmla="*/ 0 w 52"/>
                <a:gd name="T117" fmla="*/ 0 h 9"/>
                <a:gd name="T118" fmla="*/ 0 w 52"/>
                <a:gd name="T1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52" y="9"/>
                  </a:move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289"/>
            <p:cNvSpPr>
              <a:spLocks/>
            </p:cNvSpPr>
            <p:nvPr/>
          </p:nvSpPr>
          <p:spPr bwMode="auto">
            <a:xfrm>
              <a:off x="5513" y="1378"/>
              <a:ext cx="52" cy="8"/>
            </a:xfrm>
            <a:custGeom>
              <a:avLst/>
              <a:gdLst>
                <a:gd name="T0" fmla="*/ 52 w 52"/>
                <a:gd name="T1" fmla="*/ 8 h 8"/>
                <a:gd name="T2" fmla="*/ 52 w 52"/>
                <a:gd name="T3" fmla="*/ 8 h 8"/>
                <a:gd name="T4" fmla="*/ 48 w 52"/>
                <a:gd name="T5" fmla="*/ 8 h 8"/>
                <a:gd name="T6" fmla="*/ 48 w 52"/>
                <a:gd name="T7" fmla="*/ 8 h 8"/>
                <a:gd name="T8" fmla="*/ 48 w 52"/>
                <a:gd name="T9" fmla="*/ 8 h 8"/>
                <a:gd name="T10" fmla="*/ 48 w 52"/>
                <a:gd name="T11" fmla="*/ 8 h 8"/>
                <a:gd name="T12" fmla="*/ 48 w 52"/>
                <a:gd name="T13" fmla="*/ 8 h 8"/>
                <a:gd name="T14" fmla="*/ 44 w 52"/>
                <a:gd name="T15" fmla="*/ 8 h 8"/>
                <a:gd name="T16" fmla="*/ 44 w 52"/>
                <a:gd name="T17" fmla="*/ 8 h 8"/>
                <a:gd name="T18" fmla="*/ 44 w 52"/>
                <a:gd name="T19" fmla="*/ 8 h 8"/>
                <a:gd name="T20" fmla="*/ 44 w 52"/>
                <a:gd name="T21" fmla="*/ 8 h 8"/>
                <a:gd name="T22" fmla="*/ 44 w 52"/>
                <a:gd name="T23" fmla="*/ 8 h 8"/>
                <a:gd name="T24" fmla="*/ 40 w 52"/>
                <a:gd name="T25" fmla="*/ 8 h 8"/>
                <a:gd name="T26" fmla="*/ 40 w 52"/>
                <a:gd name="T27" fmla="*/ 8 h 8"/>
                <a:gd name="T28" fmla="*/ 40 w 52"/>
                <a:gd name="T29" fmla="*/ 8 h 8"/>
                <a:gd name="T30" fmla="*/ 40 w 52"/>
                <a:gd name="T31" fmla="*/ 8 h 8"/>
                <a:gd name="T32" fmla="*/ 36 w 52"/>
                <a:gd name="T33" fmla="*/ 8 h 8"/>
                <a:gd name="T34" fmla="*/ 36 w 52"/>
                <a:gd name="T35" fmla="*/ 8 h 8"/>
                <a:gd name="T36" fmla="*/ 36 w 52"/>
                <a:gd name="T37" fmla="*/ 8 h 8"/>
                <a:gd name="T38" fmla="*/ 36 w 52"/>
                <a:gd name="T39" fmla="*/ 4 h 8"/>
                <a:gd name="T40" fmla="*/ 36 w 52"/>
                <a:gd name="T41" fmla="*/ 4 h 8"/>
                <a:gd name="T42" fmla="*/ 32 w 52"/>
                <a:gd name="T43" fmla="*/ 4 h 8"/>
                <a:gd name="T44" fmla="*/ 32 w 52"/>
                <a:gd name="T45" fmla="*/ 4 h 8"/>
                <a:gd name="T46" fmla="*/ 32 w 52"/>
                <a:gd name="T47" fmla="*/ 4 h 8"/>
                <a:gd name="T48" fmla="*/ 32 w 52"/>
                <a:gd name="T49" fmla="*/ 4 h 8"/>
                <a:gd name="T50" fmla="*/ 32 w 52"/>
                <a:gd name="T51" fmla="*/ 4 h 8"/>
                <a:gd name="T52" fmla="*/ 28 w 52"/>
                <a:gd name="T53" fmla="*/ 4 h 8"/>
                <a:gd name="T54" fmla="*/ 28 w 52"/>
                <a:gd name="T55" fmla="*/ 4 h 8"/>
                <a:gd name="T56" fmla="*/ 28 w 52"/>
                <a:gd name="T57" fmla="*/ 4 h 8"/>
                <a:gd name="T58" fmla="*/ 28 w 52"/>
                <a:gd name="T59" fmla="*/ 4 h 8"/>
                <a:gd name="T60" fmla="*/ 28 w 52"/>
                <a:gd name="T61" fmla="*/ 4 h 8"/>
                <a:gd name="T62" fmla="*/ 24 w 52"/>
                <a:gd name="T63" fmla="*/ 4 h 8"/>
                <a:gd name="T64" fmla="*/ 24 w 52"/>
                <a:gd name="T65" fmla="*/ 4 h 8"/>
                <a:gd name="T66" fmla="*/ 24 w 52"/>
                <a:gd name="T67" fmla="*/ 4 h 8"/>
                <a:gd name="T68" fmla="*/ 24 w 52"/>
                <a:gd name="T69" fmla="*/ 4 h 8"/>
                <a:gd name="T70" fmla="*/ 20 w 52"/>
                <a:gd name="T71" fmla="*/ 4 h 8"/>
                <a:gd name="T72" fmla="*/ 20 w 52"/>
                <a:gd name="T73" fmla="*/ 4 h 8"/>
                <a:gd name="T74" fmla="*/ 20 w 52"/>
                <a:gd name="T75" fmla="*/ 4 h 8"/>
                <a:gd name="T76" fmla="*/ 20 w 52"/>
                <a:gd name="T77" fmla="*/ 4 h 8"/>
                <a:gd name="T78" fmla="*/ 20 w 52"/>
                <a:gd name="T79" fmla="*/ 4 h 8"/>
                <a:gd name="T80" fmla="*/ 16 w 52"/>
                <a:gd name="T81" fmla="*/ 4 h 8"/>
                <a:gd name="T82" fmla="*/ 16 w 52"/>
                <a:gd name="T83" fmla="*/ 4 h 8"/>
                <a:gd name="T84" fmla="*/ 16 w 52"/>
                <a:gd name="T85" fmla="*/ 4 h 8"/>
                <a:gd name="T86" fmla="*/ 16 w 52"/>
                <a:gd name="T87" fmla="*/ 4 h 8"/>
                <a:gd name="T88" fmla="*/ 16 w 52"/>
                <a:gd name="T89" fmla="*/ 4 h 8"/>
                <a:gd name="T90" fmla="*/ 12 w 52"/>
                <a:gd name="T91" fmla="*/ 4 h 8"/>
                <a:gd name="T92" fmla="*/ 12 w 52"/>
                <a:gd name="T93" fmla="*/ 0 h 8"/>
                <a:gd name="T94" fmla="*/ 12 w 52"/>
                <a:gd name="T95" fmla="*/ 0 h 8"/>
                <a:gd name="T96" fmla="*/ 12 w 52"/>
                <a:gd name="T97" fmla="*/ 0 h 8"/>
                <a:gd name="T98" fmla="*/ 12 w 52"/>
                <a:gd name="T99" fmla="*/ 0 h 8"/>
                <a:gd name="T100" fmla="*/ 8 w 52"/>
                <a:gd name="T101" fmla="*/ 0 h 8"/>
                <a:gd name="T102" fmla="*/ 8 w 52"/>
                <a:gd name="T103" fmla="*/ 0 h 8"/>
                <a:gd name="T104" fmla="*/ 8 w 52"/>
                <a:gd name="T105" fmla="*/ 0 h 8"/>
                <a:gd name="T106" fmla="*/ 8 w 52"/>
                <a:gd name="T107" fmla="*/ 0 h 8"/>
                <a:gd name="T108" fmla="*/ 4 w 52"/>
                <a:gd name="T109" fmla="*/ 0 h 8"/>
                <a:gd name="T110" fmla="*/ 4 w 52"/>
                <a:gd name="T111" fmla="*/ 0 h 8"/>
                <a:gd name="T112" fmla="*/ 4 w 52"/>
                <a:gd name="T113" fmla="*/ 0 h 8"/>
                <a:gd name="T114" fmla="*/ 4 w 52"/>
                <a:gd name="T115" fmla="*/ 0 h 8"/>
                <a:gd name="T116" fmla="*/ 4 w 52"/>
                <a:gd name="T117" fmla="*/ 0 h 8"/>
                <a:gd name="T118" fmla="*/ 0 w 52"/>
                <a:gd name="T1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52" y="8"/>
                  </a:move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290"/>
            <p:cNvSpPr>
              <a:spLocks/>
            </p:cNvSpPr>
            <p:nvPr/>
          </p:nvSpPr>
          <p:spPr bwMode="auto">
            <a:xfrm>
              <a:off x="5465" y="1369"/>
              <a:ext cx="48" cy="9"/>
            </a:xfrm>
            <a:custGeom>
              <a:avLst/>
              <a:gdLst>
                <a:gd name="T0" fmla="*/ 48 w 48"/>
                <a:gd name="T1" fmla="*/ 9 h 9"/>
                <a:gd name="T2" fmla="*/ 48 w 48"/>
                <a:gd name="T3" fmla="*/ 9 h 9"/>
                <a:gd name="T4" fmla="*/ 48 w 48"/>
                <a:gd name="T5" fmla="*/ 9 h 9"/>
                <a:gd name="T6" fmla="*/ 48 w 48"/>
                <a:gd name="T7" fmla="*/ 9 h 9"/>
                <a:gd name="T8" fmla="*/ 44 w 48"/>
                <a:gd name="T9" fmla="*/ 9 h 9"/>
                <a:gd name="T10" fmla="*/ 44 w 48"/>
                <a:gd name="T11" fmla="*/ 9 h 9"/>
                <a:gd name="T12" fmla="*/ 44 w 48"/>
                <a:gd name="T13" fmla="*/ 9 h 9"/>
                <a:gd name="T14" fmla="*/ 44 w 48"/>
                <a:gd name="T15" fmla="*/ 9 h 9"/>
                <a:gd name="T16" fmla="*/ 40 w 48"/>
                <a:gd name="T17" fmla="*/ 9 h 9"/>
                <a:gd name="T18" fmla="*/ 40 w 48"/>
                <a:gd name="T19" fmla="*/ 9 h 9"/>
                <a:gd name="T20" fmla="*/ 40 w 48"/>
                <a:gd name="T21" fmla="*/ 9 h 9"/>
                <a:gd name="T22" fmla="*/ 40 w 48"/>
                <a:gd name="T23" fmla="*/ 9 h 9"/>
                <a:gd name="T24" fmla="*/ 40 w 48"/>
                <a:gd name="T25" fmla="*/ 9 h 9"/>
                <a:gd name="T26" fmla="*/ 36 w 48"/>
                <a:gd name="T27" fmla="*/ 9 h 9"/>
                <a:gd name="T28" fmla="*/ 36 w 48"/>
                <a:gd name="T29" fmla="*/ 9 h 9"/>
                <a:gd name="T30" fmla="*/ 36 w 48"/>
                <a:gd name="T31" fmla="*/ 5 h 9"/>
                <a:gd name="T32" fmla="*/ 36 w 48"/>
                <a:gd name="T33" fmla="*/ 5 h 9"/>
                <a:gd name="T34" fmla="*/ 36 w 48"/>
                <a:gd name="T35" fmla="*/ 5 h 9"/>
                <a:gd name="T36" fmla="*/ 32 w 48"/>
                <a:gd name="T37" fmla="*/ 5 h 9"/>
                <a:gd name="T38" fmla="*/ 32 w 48"/>
                <a:gd name="T39" fmla="*/ 5 h 9"/>
                <a:gd name="T40" fmla="*/ 32 w 48"/>
                <a:gd name="T41" fmla="*/ 5 h 9"/>
                <a:gd name="T42" fmla="*/ 32 w 48"/>
                <a:gd name="T43" fmla="*/ 5 h 9"/>
                <a:gd name="T44" fmla="*/ 32 w 48"/>
                <a:gd name="T45" fmla="*/ 5 h 9"/>
                <a:gd name="T46" fmla="*/ 28 w 48"/>
                <a:gd name="T47" fmla="*/ 5 h 9"/>
                <a:gd name="T48" fmla="*/ 28 w 48"/>
                <a:gd name="T49" fmla="*/ 5 h 9"/>
                <a:gd name="T50" fmla="*/ 28 w 48"/>
                <a:gd name="T51" fmla="*/ 5 h 9"/>
                <a:gd name="T52" fmla="*/ 28 w 48"/>
                <a:gd name="T53" fmla="*/ 5 h 9"/>
                <a:gd name="T54" fmla="*/ 24 w 48"/>
                <a:gd name="T55" fmla="*/ 5 h 9"/>
                <a:gd name="T56" fmla="*/ 24 w 48"/>
                <a:gd name="T57" fmla="*/ 5 h 9"/>
                <a:gd name="T58" fmla="*/ 24 w 48"/>
                <a:gd name="T59" fmla="*/ 5 h 9"/>
                <a:gd name="T60" fmla="*/ 24 w 48"/>
                <a:gd name="T61" fmla="*/ 5 h 9"/>
                <a:gd name="T62" fmla="*/ 24 w 48"/>
                <a:gd name="T63" fmla="*/ 5 h 9"/>
                <a:gd name="T64" fmla="*/ 20 w 48"/>
                <a:gd name="T65" fmla="*/ 5 h 9"/>
                <a:gd name="T66" fmla="*/ 20 w 48"/>
                <a:gd name="T67" fmla="*/ 5 h 9"/>
                <a:gd name="T68" fmla="*/ 20 w 48"/>
                <a:gd name="T69" fmla="*/ 5 h 9"/>
                <a:gd name="T70" fmla="*/ 20 w 48"/>
                <a:gd name="T71" fmla="*/ 5 h 9"/>
                <a:gd name="T72" fmla="*/ 20 w 48"/>
                <a:gd name="T73" fmla="*/ 5 h 9"/>
                <a:gd name="T74" fmla="*/ 16 w 48"/>
                <a:gd name="T75" fmla="*/ 5 h 9"/>
                <a:gd name="T76" fmla="*/ 16 w 48"/>
                <a:gd name="T77" fmla="*/ 5 h 9"/>
                <a:gd name="T78" fmla="*/ 16 w 48"/>
                <a:gd name="T79" fmla="*/ 5 h 9"/>
                <a:gd name="T80" fmla="*/ 16 w 48"/>
                <a:gd name="T81" fmla="*/ 5 h 9"/>
                <a:gd name="T82" fmla="*/ 12 w 48"/>
                <a:gd name="T83" fmla="*/ 5 h 9"/>
                <a:gd name="T84" fmla="*/ 12 w 48"/>
                <a:gd name="T85" fmla="*/ 5 h 9"/>
                <a:gd name="T86" fmla="*/ 12 w 48"/>
                <a:gd name="T87" fmla="*/ 5 h 9"/>
                <a:gd name="T88" fmla="*/ 12 w 48"/>
                <a:gd name="T89" fmla="*/ 0 h 9"/>
                <a:gd name="T90" fmla="*/ 12 w 48"/>
                <a:gd name="T91" fmla="*/ 0 h 9"/>
                <a:gd name="T92" fmla="*/ 8 w 48"/>
                <a:gd name="T93" fmla="*/ 0 h 9"/>
                <a:gd name="T94" fmla="*/ 8 w 48"/>
                <a:gd name="T95" fmla="*/ 0 h 9"/>
                <a:gd name="T96" fmla="*/ 8 w 48"/>
                <a:gd name="T97" fmla="*/ 0 h 9"/>
                <a:gd name="T98" fmla="*/ 8 w 48"/>
                <a:gd name="T99" fmla="*/ 0 h 9"/>
                <a:gd name="T100" fmla="*/ 8 w 48"/>
                <a:gd name="T101" fmla="*/ 0 h 9"/>
                <a:gd name="T102" fmla="*/ 4 w 48"/>
                <a:gd name="T103" fmla="*/ 0 h 9"/>
                <a:gd name="T104" fmla="*/ 4 w 48"/>
                <a:gd name="T105" fmla="*/ 0 h 9"/>
                <a:gd name="T106" fmla="*/ 4 w 48"/>
                <a:gd name="T107" fmla="*/ 0 h 9"/>
                <a:gd name="T108" fmla="*/ 4 w 48"/>
                <a:gd name="T109" fmla="*/ 0 h 9"/>
                <a:gd name="T110" fmla="*/ 4 w 48"/>
                <a:gd name="T111" fmla="*/ 0 h 9"/>
                <a:gd name="T112" fmla="*/ 0 w 48"/>
                <a:gd name="T113" fmla="*/ 0 h 9"/>
                <a:gd name="T114" fmla="*/ 0 w 48"/>
                <a:gd name="T115" fmla="*/ 0 h 9"/>
                <a:gd name="T116" fmla="*/ 0 w 48"/>
                <a:gd name="T117" fmla="*/ 0 h 9"/>
                <a:gd name="T118" fmla="*/ 0 w 48"/>
                <a:gd name="T1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9">
                  <a:moveTo>
                    <a:pt x="48" y="9"/>
                  </a:move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291"/>
            <p:cNvSpPr>
              <a:spLocks/>
            </p:cNvSpPr>
            <p:nvPr/>
          </p:nvSpPr>
          <p:spPr bwMode="auto">
            <a:xfrm>
              <a:off x="5414" y="1361"/>
              <a:ext cx="51" cy="8"/>
            </a:xfrm>
            <a:custGeom>
              <a:avLst/>
              <a:gdLst>
                <a:gd name="T0" fmla="*/ 47 w 51"/>
                <a:gd name="T1" fmla="*/ 8 h 8"/>
                <a:gd name="T2" fmla="*/ 47 w 51"/>
                <a:gd name="T3" fmla="*/ 8 h 8"/>
                <a:gd name="T4" fmla="*/ 47 w 51"/>
                <a:gd name="T5" fmla="*/ 8 h 8"/>
                <a:gd name="T6" fmla="*/ 47 w 51"/>
                <a:gd name="T7" fmla="*/ 8 h 8"/>
                <a:gd name="T8" fmla="*/ 47 w 51"/>
                <a:gd name="T9" fmla="*/ 8 h 8"/>
                <a:gd name="T10" fmla="*/ 43 w 51"/>
                <a:gd name="T11" fmla="*/ 8 h 8"/>
                <a:gd name="T12" fmla="*/ 43 w 51"/>
                <a:gd name="T13" fmla="*/ 8 h 8"/>
                <a:gd name="T14" fmla="*/ 43 w 51"/>
                <a:gd name="T15" fmla="*/ 8 h 8"/>
                <a:gd name="T16" fmla="*/ 43 w 51"/>
                <a:gd name="T17" fmla="*/ 8 h 8"/>
                <a:gd name="T18" fmla="*/ 43 w 51"/>
                <a:gd name="T19" fmla="*/ 8 h 8"/>
                <a:gd name="T20" fmla="*/ 39 w 51"/>
                <a:gd name="T21" fmla="*/ 8 h 8"/>
                <a:gd name="T22" fmla="*/ 39 w 51"/>
                <a:gd name="T23" fmla="*/ 8 h 8"/>
                <a:gd name="T24" fmla="*/ 39 w 51"/>
                <a:gd name="T25" fmla="*/ 8 h 8"/>
                <a:gd name="T26" fmla="*/ 39 w 51"/>
                <a:gd name="T27" fmla="*/ 4 h 8"/>
                <a:gd name="T28" fmla="*/ 35 w 51"/>
                <a:gd name="T29" fmla="*/ 4 h 8"/>
                <a:gd name="T30" fmla="*/ 35 w 51"/>
                <a:gd name="T31" fmla="*/ 4 h 8"/>
                <a:gd name="T32" fmla="*/ 35 w 51"/>
                <a:gd name="T33" fmla="*/ 4 h 8"/>
                <a:gd name="T34" fmla="*/ 35 w 51"/>
                <a:gd name="T35" fmla="*/ 4 h 8"/>
                <a:gd name="T36" fmla="*/ 35 w 51"/>
                <a:gd name="T37" fmla="*/ 4 h 8"/>
                <a:gd name="T38" fmla="*/ 31 w 51"/>
                <a:gd name="T39" fmla="*/ 4 h 8"/>
                <a:gd name="T40" fmla="*/ 31 w 51"/>
                <a:gd name="T41" fmla="*/ 4 h 8"/>
                <a:gd name="T42" fmla="*/ 31 w 51"/>
                <a:gd name="T43" fmla="*/ 4 h 8"/>
                <a:gd name="T44" fmla="*/ 31 w 51"/>
                <a:gd name="T45" fmla="*/ 4 h 8"/>
                <a:gd name="T46" fmla="*/ 31 w 51"/>
                <a:gd name="T47" fmla="*/ 4 h 8"/>
                <a:gd name="T48" fmla="*/ 27 w 51"/>
                <a:gd name="T49" fmla="*/ 4 h 8"/>
                <a:gd name="T50" fmla="*/ 27 w 51"/>
                <a:gd name="T51" fmla="*/ 4 h 8"/>
                <a:gd name="T52" fmla="*/ 27 w 51"/>
                <a:gd name="T53" fmla="*/ 4 h 8"/>
                <a:gd name="T54" fmla="*/ 27 w 51"/>
                <a:gd name="T55" fmla="*/ 4 h 8"/>
                <a:gd name="T56" fmla="*/ 27 w 51"/>
                <a:gd name="T57" fmla="*/ 4 h 8"/>
                <a:gd name="T58" fmla="*/ 23 w 51"/>
                <a:gd name="T59" fmla="*/ 4 h 8"/>
                <a:gd name="T60" fmla="*/ 23 w 51"/>
                <a:gd name="T61" fmla="*/ 4 h 8"/>
                <a:gd name="T62" fmla="*/ 23 w 51"/>
                <a:gd name="T63" fmla="*/ 4 h 8"/>
                <a:gd name="T64" fmla="*/ 23 w 51"/>
                <a:gd name="T65" fmla="*/ 4 h 8"/>
                <a:gd name="T66" fmla="*/ 19 w 51"/>
                <a:gd name="T67" fmla="*/ 4 h 8"/>
                <a:gd name="T68" fmla="*/ 19 w 51"/>
                <a:gd name="T69" fmla="*/ 4 h 8"/>
                <a:gd name="T70" fmla="*/ 19 w 51"/>
                <a:gd name="T71" fmla="*/ 4 h 8"/>
                <a:gd name="T72" fmla="*/ 19 w 51"/>
                <a:gd name="T73" fmla="*/ 4 h 8"/>
                <a:gd name="T74" fmla="*/ 19 w 51"/>
                <a:gd name="T75" fmla="*/ 4 h 8"/>
                <a:gd name="T76" fmla="*/ 15 w 51"/>
                <a:gd name="T77" fmla="*/ 4 h 8"/>
                <a:gd name="T78" fmla="*/ 15 w 51"/>
                <a:gd name="T79" fmla="*/ 4 h 8"/>
                <a:gd name="T80" fmla="*/ 15 w 51"/>
                <a:gd name="T81" fmla="*/ 4 h 8"/>
                <a:gd name="T82" fmla="*/ 15 w 51"/>
                <a:gd name="T83" fmla="*/ 4 h 8"/>
                <a:gd name="T84" fmla="*/ 15 w 51"/>
                <a:gd name="T85" fmla="*/ 0 h 8"/>
                <a:gd name="T86" fmla="*/ 12 w 51"/>
                <a:gd name="T87" fmla="*/ 0 h 8"/>
                <a:gd name="T88" fmla="*/ 12 w 51"/>
                <a:gd name="T89" fmla="*/ 0 h 8"/>
                <a:gd name="T90" fmla="*/ 12 w 51"/>
                <a:gd name="T91" fmla="*/ 0 h 8"/>
                <a:gd name="T92" fmla="*/ 12 w 51"/>
                <a:gd name="T93" fmla="*/ 0 h 8"/>
                <a:gd name="T94" fmla="*/ 12 w 51"/>
                <a:gd name="T95" fmla="*/ 0 h 8"/>
                <a:gd name="T96" fmla="*/ 8 w 51"/>
                <a:gd name="T97" fmla="*/ 0 h 8"/>
                <a:gd name="T98" fmla="*/ 8 w 51"/>
                <a:gd name="T99" fmla="*/ 0 h 8"/>
                <a:gd name="T100" fmla="*/ 8 w 51"/>
                <a:gd name="T101" fmla="*/ 0 h 8"/>
                <a:gd name="T102" fmla="*/ 8 w 51"/>
                <a:gd name="T103" fmla="*/ 0 h 8"/>
                <a:gd name="T104" fmla="*/ 4 w 51"/>
                <a:gd name="T105" fmla="*/ 0 h 8"/>
                <a:gd name="T106" fmla="*/ 4 w 51"/>
                <a:gd name="T107" fmla="*/ 0 h 8"/>
                <a:gd name="T108" fmla="*/ 4 w 51"/>
                <a:gd name="T109" fmla="*/ 0 h 8"/>
                <a:gd name="T110" fmla="*/ 4 w 51"/>
                <a:gd name="T111" fmla="*/ 0 h 8"/>
                <a:gd name="T112" fmla="*/ 4 w 51"/>
                <a:gd name="T113" fmla="*/ 0 h 8"/>
                <a:gd name="T114" fmla="*/ 0 w 51"/>
                <a:gd name="T115" fmla="*/ 0 h 8"/>
                <a:gd name="T116" fmla="*/ 0 w 51"/>
                <a:gd name="T117" fmla="*/ 0 h 8"/>
                <a:gd name="T118" fmla="*/ 0 w 51"/>
                <a:gd name="T1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8">
                  <a:moveTo>
                    <a:pt x="51" y="8"/>
                  </a:move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292"/>
            <p:cNvSpPr>
              <a:spLocks/>
            </p:cNvSpPr>
            <p:nvPr/>
          </p:nvSpPr>
          <p:spPr bwMode="auto">
            <a:xfrm>
              <a:off x="5362" y="1352"/>
              <a:ext cx="52" cy="9"/>
            </a:xfrm>
            <a:custGeom>
              <a:avLst/>
              <a:gdLst>
                <a:gd name="T0" fmla="*/ 52 w 52"/>
                <a:gd name="T1" fmla="*/ 9 h 9"/>
                <a:gd name="T2" fmla="*/ 52 w 52"/>
                <a:gd name="T3" fmla="*/ 9 h 9"/>
                <a:gd name="T4" fmla="*/ 48 w 52"/>
                <a:gd name="T5" fmla="*/ 9 h 9"/>
                <a:gd name="T6" fmla="*/ 48 w 52"/>
                <a:gd name="T7" fmla="*/ 9 h 9"/>
                <a:gd name="T8" fmla="*/ 48 w 52"/>
                <a:gd name="T9" fmla="*/ 9 h 9"/>
                <a:gd name="T10" fmla="*/ 48 w 52"/>
                <a:gd name="T11" fmla="*/ 9 h 9"/>
                <a:gd name="T12" fmla="*/ 44 w 52"/>
                <a:gd name="T13" fmla="*/ 9 h 9"/>
                <a:gd name="T14" fmla="*/ 44 w 52"/>
                <a:gd name="T15" fmla="*/ 9 h 9"/>
                <a:gd name="T16" fmla="*/ 44 w 52"/>
                <a:gd name="T17" fmla="*/ 9 h 9"/>
                <a:gd name="T18" fmla="*/ 44 w 52"/>
                <a:gd name="T19" fmla="*/ 9 h 9"/>
                <a:gd name="T20" fmla="*/ 44 w 52"/>
                <a:gd name="T21" fmla="*/ 9 h 9"/>
                <a:gd name="T22" fmla="*/ 40 w 52"/>
                <a:gd name="T23" fmla="*/ 5 h 9"/>
                <a:gd name="T24" fmla="*/ 40 w 52"/>
                <a:gd name="T25" fmla="*/ 5 h 9"/>
                <a:gd name="T26" fmla="*/ 40 w 52"/>
                <a:gd name="T27" fmla="*/ 5 h 9"/>
                <a:gd name="T28" fmla="*/ 40 w 52"/>
                <a:gd name="T29" fmla="*/ 5 h 9"/>
                <a:gd name="T30" fmla="*/ 40 w 52"/>
                <a:gd name="T31" fmla="*/ 5 h 9"/>
                <a:gd name="T32" fmla="*/ 36 w 52"/>
                <a:gd name="T33" fmla="*/ 5 h 9"/>
                <a:gd name="T34" fmla="*/ 36 w 52"/>
                <a:gd name="T35" fmla="*/ 5 h 9"/>
                <a:gd name="T36" fmla="*/ 36 w 52"/>
                <a:gd name="T37" fmla="*/ 5 h 9"/>
                <a:gd name="T38" fmla="*/ 36 w 52"/>
                <a:gd name="T39" fmla="*/ 5 h 9"/>
                <a:gd name="T40" fmla="*/ 36 w 52"/>
                <a:gd name="T41" fmla="*/ 5 h 9"/>
                <a:gd name="T42" fmla="*/ 32 w 52"/>
                <a:gd name="T43" fmla="*/ 5 h 9"/>
                <a:gd name="T44" fmla="*/ 32 w 52"/>
                <a:gd name="T45" fmla="*/ 5 h 9"/>
                <a:gd name="T46" fmla="*/ 32 w 52"/>
                <a:gd name="T47" fmla="*/ 5 h 9"/>
                <a:gd name="T48" fmla="*/ 32 w 52"/>
                <a:gd name="T49" fmla="*/ 5 h 9"/>
                <a:gd name="T50" fmla="*/ 28 w 52"/>
                <a:gd name="T51" fmla="*/ 5 h 9"/>
                <a:gd name="T52" fmla="*/ 28 w 52"/>
                <a:gd name="T53" fmla="*/ 5 h 9"/>
                <a:gd name="T54" fmla="*/ 28 w 52"/>
                <a:gd name="T55" fmla="*/ 5 h 9"/>
                <a:gd name="T56" fmla="*/ 28 w 52"/>
                <a:gd name="T57" fmla="*/ 5 h 9"/>
                <a:gd name="T58" fmla="*/ 28 w 52"/>
                <a:gd name="T59" fmla="*/ 5 h 9"/>
                <a:gd name="T60" fmla="*/ 24 w 52"/>
                <a:gd name="T61" fmla="*/ 5 h 9"/>
                <a:gd name="T62" fmla="*/ 24 w 52"/>
                <a:gd name="T63" fmla="*/ 5 h 9"/>
                <a:gd name="T64" fmla="*/ 24 w 52"/>
                <a:gd name="T65" fmla="*/ 5 h 9"/>
                <a:gd name="T66" fmla="*/ 24 w 52"/>
                <a:gd name="T67" fmla="*/ 5 h 9"/>
                <a:gd name="T68" fmla="*/ 24 w 52"/>
                <a:gd name="T69" fmla="*/ 5 h 9"/>
                <a:gd name="T70" fmla="*/ 20 w 52"/>
                <a:gd name="T71" fmla="*/ 5 h 9"/>
                <a:gd name="T72" fmla="*/ 20 w 52"/>
                <a:gd name="T73" fmla="*/ 5 h 9"/>
                <a:gd name="T74" fmla="*/ 20 w 52"/>
                <a:gd name="T75" fmla="*/ 5 h 9"/>
                <a:gd name="T76" fmla="*/ 20 w 52"/>
                <a:gd name="T77" fmla="*/ 5 h 9"/>
                <a:gd name="T78" fmla="*/ 20 w 52"/>
                <a:gd name="T79" fmla="*/ 0 h 9"/>
                <a:gd name="T80" fmla="*/ 16 w 52"/>
                <a:gd name="T81" fmla="*/ 0 h 9"/>
                <a:gd name="T82" fmla="*/ 16 w 52"/>
                <a:gd name="T83" fmla="*/ 0 h 9"/>
                <a:gd name="T84" fmla="*/ 16 w 52"/>
                <a:gd name="T85" fmla="*/ 0 h 9"/>
                <a:gd name="T86" fmla="*/ 16 w 52"/>
                <a:gd name="T87" fmla="*/ 0 h 9"/>
                <a:gd name="T88" fmla="*/ 12 w 52"/>
                <a:gd name="T89" fmla="*/ 0 h 9"/>
                <a:gd name="T90" fmla="*/ 12 w 52"/>
                <a:gd name="T91" fmla="*/ 0 h 9"/>
                <a:gd name="T92" fmla="*/ 12 w 52"/>
                <a:gd name="T93" fmla="*/ 0 h 9"/>
                <a:gd name="T94" fmla="*/ 12 w 52"/>
                <a:gd name="T95" fmla="*/ 0 h 9"/>
                <a:gd name="T96" fmla="*/ 12 w 52"/>
                <a:gd name="T97" fmla="*/ 0 h 9"/>
                <a:gd name="T98" fmla="*/ 8 w 52"/>
                <a:gd name="T99" fmla="*/ 0 h 9"/>
                <a:gd name="T100" fmla="*/ 8 w 52"/>
                <a:gd name="T101" fmla="*/ 0 h 9"/>
                <a:gd name="T102" fmla="*/ 8 w 52"/>
                <a:gd name="T103" fmla="*/ 0 h 9"/>
                <a:gd name="T104" fmla="*/ 8 w 52"/>
                <a:gd name="T105" fmla="*/ 0 h 9"/>
                <a:gd name="T106" fmla="*/ 8 w 52"/>
                <a:gd name="T107" fmla="*/ 0 h 9"/>
                <a:gd name="T108" fmla="*/ 4 w 52"/>
                <a:gd name="T109" fmla="*/ 0 h 9"/>
                <a:gd name="T110" fmla="*/ 4 w 52"/>
                <a:gd name="T111" fmla="*/ 0 h 9"/>
                <a:gd name="T112" fmla="*/ 4 w 52"/>
                <a:gd name="T113" fmla="*/ 0 h 9"/>
                <a:gd name="T114" fmla="*/ 4 w 52"/>
                <a:gd name="T115" fmla="*/ 0 h 9"/>
                <a:gd name="T116" fmla="*/ 0 w 52"/>
                <a:gd name="T117" fmla="*/ 0 h 9"/>
                <a:gd name="T118" fmla="*/ 0 w 52"/>
                <a:gd name="T1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52" y="9"/>
                  </a:move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293"/>
            <p:cNvSpPr>
              <a:spLocks/>
            </p:cNvSpPr>
            <p:nvPr/>
          </p:nvSpPr>
          <p:spPr bwMode="auto">
            <a:xfrm>
              <a:off x="5314" y="1340"/>
              <a:ext cx="48" cy="12"/>
            </a:xfrm>
            <a:custGeom>
              <a:avLst/>
              <a:gdLst>
                <a:gd name="T0" fmla="*/ 48 w 48"/>
                <a:gd name="T1" fmla="*/ 12 h 12"/>
                <a:gd name="T2" fmla="*/ 48 w 48"/>
                <a:gd name="T3" fmla="*/ 12 h 12"/>
                <a:gd name="T4" fmla="*/ 48 w 48"/>
                <a:gd name="T5" fmla="*/ 12 h 12"/>
                <a:gd name="T6" fmla="*/ 44 w 48"/>
                <a:gd name="T7" fmla="*/ 12 h 12"/>
                <a:gd name="T8" fmla="*/ 44 w 48"/>
                <a:gd name="T9" fmla="*/ 12 h 12"/>
                <a:gd name="T10" fmla="*/ 44 w 48"/>
                <a:gd name="T11" fmla="*/ 12 h 12"/>
                <a:gd name="T12" fmla="*/ 44 w 48"/>
                <a:gd name="T13" fmla="*/ 8 h 12"/>
                <a:gd name="T14" fmla="*/ 44 w 48"/>
                <a:gd name="T15" fmla="*/ 8 h 12"/>
                <a:gd name="T16" fmla="*/ 40 w 48"/>
                <a:gd name="T17" fmla="*/ 8 h 12"/>
                <a:gd name="T18" fmla="*/ 40 w 48"/>
                <a:gd name="T19" fmla="*/ 8 h 12"/>
                <a:gd name="T20" fmla="*/ 40 w 48"/>
                <a:gd name="T21" fmla="*/ 8 h 12"/>
                <a:gd name="T22" fmla="*/ 40 w 48"/>
                <a:gd name="T23" fmla="*/ 8 h 12"/>
                <a:gd name="T24" fmla="*/ 36 w 48"/>
                <a:gd name="T25" fmla="*/ 8 h 12"/>
                <a:gd name="T26" fmla="*/ 36 w 48"/>
                <a:gd name="T27" fmla="*/ 8 h 12"/>
                <a:gd name="T28" fmla="*/ 36 w 48"/>
                <a:gd name="T29" fmla="*/ 8 h 12"/>
                <a:gd name="T30" fmla="*/ 36 w 48"/>
                <a:gd name="T31" fmla="*/ 8 h 12"/>
                <a:gd name="T32" fmla="*/ 36 w 48"/>
                <a:gd name="T33" fmla="*/ 8 h 12"/>
                <a:gd name="T34" fmla="*/ 32 w 48"/>
                <a:gd name="T35" fmla="*/ 8 h 12"/>
                <a:gd name="T36" fmla="*/ 32 w 48"/>
                <a:gd name="T37" fmla="*/ 8 h 12"/>
                <a:gd name="T38" fmla="*/ 32 w 48"/>
                <a:gd name="T39" fmla="*/ 8 h 12"/>
                <a:gd name="T40" fmla="*/ 32 w 48"/>
                <a:gd name="T41" fmla="*/ 8 h 12"/>
                <a:gd name="T42" fmla="*/ 32 w 48"/>
                <a:gd name="T43" fmla="*/ 8 h 12"/>
                <a:gd name="T44" fmla="*/ 28 w 48"/>
                <a:gd name="T45" fmla="*/ 8 h 12"/>
                <a:gd name="T46" fmla="*/ 28 w 48"/>
                <a:gd name="T47" fmla="*/ 8 h 12"/>
                <a:gd name="T48" fmla="*/ 28 w 48"/>
                <a:gd name="T49" fmla="*/ 8 h 12"/>
                <a:gd name="T50" fmla="*/ 28 w 48"/>
                <a:gd name="T51" fmla="*/ 8 h 12"/>
                <a:gd name="T52" fmla="*/ 28 w 48"/>
                <a:gd name="T53" fmla="*/ 8 h 12"/>
                <a:gd name="T54" fmla="*/ 24 w 48"/>
                <a:gd name="T55" fmla="*/ 8 h 12"/>
                <a:gd name="T56" fmla="*/ 24 w 48"/>
                <a:gd name="T57" fmla="*/ 8 h 12"/>
                <a:gd name="T58" fmla="*/ 24 w 48"/>
                <a:gd name="T59" fmla="*/ 8 h 12"/>
                <a:gd name="T60" fmla="*/ 24 w 48"/>
                <a:gd name="T61" fmla="*/ 8 h 12"/>
                <a:gd name="T62" fmla="*/ 20 w 48"/>
                <a:gd name="T63" fmla="*/ 4 h 12"/>
                <a:gd name="T64" fmla="*/ 20 w 48"/>
                <a:gd name="T65" fmla="*/ 4 h 12"/>
                <a:gd name="T66" fmla="*/ 20 w 48"/>
                <a:gd name="T67" fmla="*/ 4 h 12"/>
                <a:gd name="T68" fmla="*/ 20 w 48"/>
                <a:gd name="T69" fmla="*/ 4 h 12"/>
                <a:gd name="T70" fmla="*/ 20 w 48"/>
                <a:gd name="T71" fmla="*/ 4 h 12"/>
                <a:gd name="T72" fmla="*/ 16 w 48"/>
                <a:gd name="T73" fmla="*/ 4 h 12"/>
                <a:gd name="T74" fmla="*/ 16 w 48"/>
                <a:gd name="T75" fmla="*/ 4 h 12"/>
                <a:gd name="T76" fmla="*/ 16 w 48"/>
                <a:gd name="T77" fmla="*/ 4 h 12"/>
                <a:gd name="T78" fmla="*/ 16 w 48"/>
                <a:gd name="T79" fmla="*/ 4 h 12"/>
                <a:gd name="T80" fmla="*/ 16 w 48"/>
                <a:gd name="T81" fmla="*/ 4 h 12"/>
                <a:gd name="T82" fmla="*/ 12 w 48"/>
                <a:gd name="T83" fmla="*/ 4 h 12"/>
                <a:gd name="T84" fmla="*/ 12 w 48"/>
                <a:gd name="T85" fmla="*/ 4 h 12"/>
                <a:gd name="T86" fmla="*/ 12 w 48"/>
                <a:gd name="T87" fmla="*/ 4 h 12"/>
                <a:gd name="T88" fmla="*/ 12 w 48"/>
                <a:gd name="T89" fmla="*/ 4 h 12"/>
                <a:gd name="T90" fmla="*/ 12 w 48"/>
                <a:gd name="T91" fmla="*/ 4 h 12"/>
                <a:gd name="T92" fmla="*/ 8 w 48"/>
                <a:gd name="T93" fmla="*/ 4 h 12"/>
                <a:gd name="T94" fmla="*/ 8 w 48"/>
                <a:gd name="T95" fmla="*/ 4 h 12"/>
                <a:gd name="T96" fmla="*/ 8 w 48"/>
                <a:gd name="T97" fmla="*/ 4 h 12"/>
                <a:gd name="T98" fmla="*/ 8 w 48"/>
                <a:gd name="T99" fmla="*/ 4 h 12"/>
                <a:gd name="T100" fmla="*/ 4 w 48"/>
                <a:gd name="T101" fmla="*/ 4 h 12"/>
                <a:gd name="T102" fmla="*/ 4 w 48"/>
                <a:gd name="T103" fmla="*/ 4 h 12"/>
                <a:gd name="T104" fmla="*/ 4 w 48"/>
                <a:gd name="T105" fmla="*/ 4 h 12"/>
                <a:gd name="T106" fmla="*/ 4 w 48"/>
                <a:gd name="T107" fmla="*/ 4 h 12"/>
                <a:gd name="T108" fmla="*/ 4 w 48"/>
                <a:gd name="T109" fmla="*/ 4 h 12"/>
                <a:gd name="T110" fmla="*/ 0 w 48"/>
                <a:gd name="T111" fmla="*/ 4 h 12"/>
                <a:gd name="T112" fmla="*/ 0 w 48"/>
                <a:gd name="T113" fmla="*/ 4 h 12"/>
                <a:gd name="T114" fmla="*/ 0 w 48"/>
                <a:gd name="T115" fmla="*/ 4 h 12"/>
                <a:gd name="T116" fmla="*/ 0 w 48"/>
                <a:gd name="T117" fmla="*/ 0 h 12"/>
                <a:gd name="T118" fmla="*/ 0 w 48"/>
                <a:gd name="T1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12">
                  <a:moveTo>
                    <a:pt x="48" y="12"/>
                  </a:move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94"/>
            <p:cNvSpPr>
              <a:spLocks/>
            </p:cNvSpPr>
            <p:nvPr/>
          </p:nvSpPr>
          <p:spPr bwMode="auto">
            <a:xfrm>
              <a:off x="5262" y="1331"/>
              <a:ext cx="52" cy="9"/>
            </a:xfrm>
            <a:custGeom>
              <a:avLst/>
              <a:gdLst>
                <a:gd name="T0" fmla="*/ 48 w 52"/>
                <a:gd name="T1" fmla="*/ 9 h 9"/>
                <a:gd name="T2" fmla="*/ 48 w 52"/>
                <a:gd name="T3" fmla="*/ 9 h 9"/>
                <a:gd name="T4" fmla="*/ 48 w 52"/>
                <a:gd name="T5" fmla="*/ 9 h 9"/>
                <a:gd name="T6" fmla="*/ 48 w 52"/>
                <a:gd name="T7" fmla="*/ 9 h 9"/>
                <a:gd name="T8" fmla="*/ 44 w 52"/>
                <a:gd name="T9" fmla="*/ 9 h 9"/>
                <a:gd name="T10" fmla="*/ 44 w 52"/>
                <a:gd name="T11" fmla="*/ 9 h 9"/>
                <a:gd name="T12" fmla="*/ 44 w 52"/>
                <a:gd name="T13" fmla="*/ 9 h 9"/>
                <a:gd name="T14" fmla="*/ 44 w 52"/>
                <a:gd name="T15" fmla="*/ 9 h 9"/>
                <a:gd name="T16" fmla="*/ 44 w 52"/>
                <a:gd name="T17" fmla="*/ 9 h 9"/>
                <a:gd name="T18" fmla="*/ 40 w 52"/>
                <a:gd name="T19" fmla="*/ 9 h 9"/>
                <a:gd name="T20" fmla="*/ 40 w 52"/>
                <a:gd name="T21" fmla="*/ 9 h 9"/>
                <a:gd name="T22" fmla="*/ 40 w 52"/>
                <a:gd name="T23" fmla="*/ 9 h 9"/>
                <a:gd name="T24" fmla="*/ 40 w 52"/>
                <a:gd name="T25" fmla="*/ 9 h 9"/>
                <a:gd name="T26" fmla="*/ 40 w 52"/>
                <a:gd name="T27" fmla="*/ 9 h 9"/>
                <a:gd name="T28" fmla="*/ 36 w 52"/>
                <a:gd name="T29" fmla="*/ 9 h 9"/>
                <a:gd name="T30" fmla="*/ 36 w 52"/>
                <a:gd name="T31" fmla="*/ 9 h 9"/>
                <a:gd name="T32" fmla="*/ 36 w 52"/>
                <a:gd name="T33" fmla="*/ 9 h 9"/>
                <a:gd name="T34" fmla="*/ 36 w 52"/>
                <a:gd name="T35" fmla="*/ 9 h 9"/>
                <a:gd name="T36" fmla="*/ 36 w 52"/>
                <a:gd name="T37" fmla="*/ 9 h 9"/>
                <a:gd name="T38" fmla="*/ 32 w 52"/>
                <a:gd name="T39" fmla="*/ 9 h 9"/>
                <a:gd name="T40" fmla="*/ 32 w 52"/>
                <a:gd name="T41" fmla="*/ 9 h 9"/>
                <a:gd name="T42" fmla="*/ 32 w 52"/>
                <a:gd name="T43" fmla="*/ 9 h 9"/>
                <a:gd name="T44" fmla="*/ 32 w 52"/>
                <a:gd name="T45" fmla="*/ 9 h 9"/>
                <a:gd name="T46" fmla="*/ 28 w 52"/>
                <a:gd name="T47" fmla="*/ 9 h 9"/>
                <a:gd name="T48" fmla="*/ 28 w 52"/>
                <a:gd name="T49" fmla="*/ 4 h 9"/>
                <a:gd name="T50" fmla="*/ 28 w 52"/>
                <a:gd name="T51" fmla="*/ 4 h 9"/>
                <a:gd name="T52" fmla="*/ 28 w 52"/>
                <a:gd name="T53" fmla="*/ 4 h 9"/>
                <a:gd name="T54" fmla="*/ 28 w 52"/>
                <a:gd name="T55" fmla="*/ 4 h 9"/>
                <a:gd name="T56" fmla="*/ 24 w 52"/>
                <a:gd name="T57" fmla="*/ 4 h 9"/>
                <a:gd name="T58" fmla="*/ 24 w 52"/>
                <a:gd name="T59" fmla="*/ 4 h 9"/>
                <a:gd name="T60" fmla="*/ 24 w 52"/>
                <a:gd name="T61" fmla="*/ 4 h 9"/>
                <a:gd name="T62" fmla="*/ 24 w 52"/>
                <a:gd name="T63" fmla="*/ 4 h 9"/>
                <a:gd name="T64" fmla="*/ 24 w 52"/>
                <a:gd name="T65" fmla="*/ 4 h 9"/>
                <a:gd name="T66" fmla="*/ 20 w 52"/>
                <a:gd name="T67" fmla="*/ 4 h 9"/>
                <a:gd name="T68" fmla="*/ 20 w 52"/>
                <a:gd name="T69" fmla="*/ 4 h 9"/>
                <a:gd name="T70" fmla="*/ 20 w 52"/>
                <a:gd name="T71" fmla="*/ 4 h 9"/>
                <a:gd name="T72" fmla="*/ 20 w 52"/>
                <a:gd name="T73" fmla="*/ 4 h 9"/>
                <a:gd name="T74" fmla="*/ 20 w 52"/>
                <a:gd name="T75" fmla="*/ 4 h 9"/>
                <a:gd name="T76" fmla="*/ 16 w 52"/>
                <a:gd name="T77" fmla="*/ 4 h 9"/>
                <a:gd name="T78" fmla="*/ 16 w 52"/>
                <a:gd name="T79" fmla="*/ 4 h 9"/>
                <a:gd name="T80" fmla="*/ 16 w 52"/>
                <a:gd name="T81" fmla="*/ 4 h 9"/>
                <a:gd name="T82" fmla="*/ 16 w 52"/>
                <a:gd name="T83" fmla="*/ 4 h 9"/>
                <a:gd name="T84" fmla="*/ 12 w 52"/>
                <a:gd name="T85" fmla="*/ 4 h 9"/>
                <a:gd name="T86" fmla="*/ 12 w 52"/>
                <a:gd name="T87" fmla="*/ 4 h 9"/>
                <a:gd name="T88" fmla="*/ 12 w 52"/>
                <a:gd name="T89" fmla="*/ 4 h 9"/>
                <a:gd name="T90" fmla="*/ 12 w 52"/>
                <a:gd name="T91" fmla="*/ 4 h 9"/>
                <a:gd name="T92" fmla="*/ 12 w 52"/>
                <a:gd name="T93" fmla="*/ 4 h 9"/>
                <a:gd name="T94" fmla="*/ 8 w 52"/>
                <a:gd name="T95" fmla="*/ 4 h 9"/>
                <a:gd name="T96" fmla="*/ 8 w 52"/>
                <a:gd name="T97" fmla="*/ 4 h 9"/>
                <a:gd name="T98" fmla="*/ 8 w 52"/>
                <a:gd name="T99" fmla="*/ 4 h 9"/>
                <a:gd name="T100" fmla="*/ 8 w 52"/>
                <a:gd name="T101" fmla="*/ 4 h 9"/>
                <a:gd name="T102" fmla="*/ 8 w 52"/>
                <a:gd name="T103" fmla="*/ 0 h 9"/>
                <a:gd name="T104" fmla="*/ 4 w 52"/>
                <a:gd name="T105" fmla="*/ 0 h 9"/>
                <a:gd name="T106" fmla="*/ 4 w 52"/>
                <a:gd name="T107" fmla="*/ 0 h 9"/>
                <a:gd name="T108" fmla="*/ 4 w 52"/>
                <a:gd name="T109" fmla="*/ 0 h 9"/>
                <a:gd name="T110" fmla="*/ 4 w 52"/>
                <a:gd name="T111" fmla="*/ 0 h 9"/>
                <a:gd name="T112" fmla="*/ 4 w 52"/>
                <a:gd name="T113" fmla="*/ 0 h 9"/>
                <a:gd name="T114" fmla="*/ 0 w 52"/>
                <a:gd name="T115" fmla="*/ 0 h 9"/>
                <a:gd name="T116" fmla="*/ 0 w 52"/>
                <a:gd name="T117" fmla="*/ 0 h 9"/>
                <a:gd name="T118" fmla="*/ 0 w 52"/>
                <a:gd name="T1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52" y="9"/>
                  </a:moveTo>
                  <a:lnTo>
                    <a:pt x="52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95"/>
            <p:cNvSpPr>
              <a:spLocks/>
            </p:cNvSpPr>
            <p:nvPr/>
          </p:nvSpPr>
          <p:spPr bwMode="auto">
            <a:xfrm>
              <a:off x="5210" y="1323"/>
              <a:ext cx="52" cy="8"/>
            </a:xfrm>
            <a:custGeom>
              <a:avLst/>
              <a:gdLst>
                <a:gd name="T0" fmla="*/ 52 w 52"/>
                <a:gd name="T1" fmla="*/ 8 h 8"/>
                <a:gd name="T2" fmla="*/ 48 w 52"/>
                <a:gd name="T3" fmla="*/ 8 h 8"/>
                <a:gd name="T4" fmla="*/ 48 w 52"/>
                <a:gd name="T5" fmla="*/ 8 h 8"/>
                <a:gd name="T6" fmla="*/ 48 w 52"/>
                <a:gd name="T7" fmla="*/ 8 h 8"/>
                <a:gd name="T8" fmla="*/ 48 w 52"/>
                <a:gd name="T9" fmla="*/ 8 h 8"/>
                <a:gd name="T10" fmla="*/ 48 w 52"/>
                <a:gd name="T11" fmla="*/ 8 h 8"/>
                <a:gd name="T12" fmla="*/ 44 w 52"/>
                <a:gd name="T13" fmla="*/ 8 h 8"/>
                <a:gd name="T14" fmla="*/ 44 w 52"/>
                <a:gd name="T15" fmla="*/ 8 h 8"/>
                <a:gd name="T16" fmla="*/ 44 w 52"/>
                <a:gd name="T17" fmla="*/ 8 h 8"/>
                <a:gd name="T18" fmla="*/ 44 w 52"/>
                <a:gd name="T19" fmla="*/ 8 h 8"/>
                <a:gd name="T20" fmla="*/ 44 w 52"/>
                <a:gd name="T21" fmla="*/ 8 h 8"/>
                <a:gd name="T22" fmla="*/ 40 w 52"/>
                <a:gd name="T23" fmla="*/ 8 h 8"/>
                <a:gd name="T24" fmla="*/ 40 w 52"/>
                <a:gd name="T25" fmla="*/ 8 h 8"/>
                <a:gd name="T26" fmla="*/ 40 w 52"/>
                <a:gd name="T27" fmla="*/ 8 h 8"/>
                <a:gd name="T28" fmla="*/ 40 w 52"/>
                <a:gd name="T29" fmla="*/ 8 h 8"/>
                <a:gd name="T30" fmla="*/ 36 w 52"/>
                <a:gd name="T31" fmla="*/ 8 h 8"/>
                <a:gd name="T32" fmla="*/ 36 w 52"/>
                <a:gd name="T33" fmla="*/ 4 h 8"/>
                <a:gd name="T34" fmla="*/ 36 w 52"/>
                <a:gd name="T35" fmla="*/ 4 h 8"/>
                <a:gd name="T36" fmla="*/ 36 w 52"/>
                <a:gd name="T37" fmla="*/ 4 h 8"/>
                <a:gd name="T38" fmla="*/ 36 w 52"/>
                <a:gd name="T39" fmla="*/ 4 h 8"/>
                <a:gd name="T40" fmla="*/ 32 w 52"/>
                <a:gd name="T41" fmla="*/ 4 h 8"/>
                <a:gd name="T42" fmla="*/ 32 w 52"/>
                <a:gd name="T43" fmla="*/ 4 h 8"/>
                <a:gd name="T44" fmla="*/ 32 w 52"/>
                <a:gd name="T45" fmla="*/ 4 h 8"/>
                <a:gd name="T46" fmla="*/ 32 w 52"/>
                <a:gd name="T47" fmla="*/ 4 h 8"/>
                <a:gd name="T48" fmla="*/ 32 w 52"/>
                <a:gd name="T49" fmla="*/ 4 h 8"/>
                <a:gd name="T50" fmla="*/ 28 w 52"/>
                <a:gd name="T51" fmla="*/ 4 h 8"/>
                <a:gd name="T52" fmla="*/ 28 w 52"/>
                <a:gd name="T53" fmla="*/ 4 h 8"/>
                <a:gd name="T54" fmla="*/ 28 w 52"/>
                <a:gd name="T55" fmla="*/ 4 h 8"/>
                <a:gd name="T56" fmla="*/ 28 w 52"/>
                <a:gd name="T57" fmla="*/ 4 h 8"/>
                <a:gd name="T58" fmla="*/ 24 w 52"/>
                <a:gd name="T59" fmla="*/ 4 h 8"/>
                <a:gd name="T60" fmla="*/ 24 w 52"/>
                <a:gd name="T61" fmla="*/ 4 h 8"/>
                <a:gd name="T62" fmla="*/ 24 w 52"/>
                <a:gd name="T63" fmla="*/ 4 h 8"/>
                <a:gd name="T64" fmla="*/ 24 w 52"/>
                <a:gd name="T65" fmla="*/ 4 h 8"/>
                <a:gd name="T66" fmla="*/ 24 w 52"/>
                <a:gd name="T67" fmla="*/ 4 h 8"/>
                <a:gd name="T68" fmla="*/ 20 w 52"/>
                <a:gd name="T69" fmla="*/ 4 h 8"/>
                <a:gd name="T70" fmla="*/ 20 w 52"/>
                <a:gd name="T71" fmla="*/ 4 h 8"/>
                <a:gd name="T72" fmla="*/ 20 w 52"/>
                <a:gd name="T73" fmla="*/ 4 h 8"/>
                <a:gd name="T74" fmla="*/ 20 w 52"/>
                <a:gd name="T75" fmla="*/ 4 h 8"/>
                <a:gd name="T76" fmla="*/ 20 w 52"/>
                <a:gd name="T77" fmla="*/ 4 h 8"/>
                <a:gd name="T78" fmla="*/ 16 w 52"/>
                <a:gd name="T79" fmla="*/ 4 h 8"/>
                <a:gd name="T80" fmla="*/ 16 w 52"/>
                <a:gd name="T81" fmla="*/ 4 h 8"/>
                <a:gd name="T82" fmla="*/ 16 w 52"/>
                <a:gd name="T83" fmla="*/ 4 h 8"/>
                <a:gd name="T84" fmla="*/ 16 w 52"/>
                <a:gd name="T85" fmla="*/ 4 h 8"/>
                <a:gd name="T86" fmla="*/ 16 w 52"/>
                <a:gd name="T87" fmla="*/ 0 h 8"/>
                <a:gd name="T88" fmla="*/ 12 w 52"/>
                <a:gd name="T89" fmla="*/ 0 h 8"/>
                <a:gd name="T90" fmla="*/ 12 w 52"/>
                <a:gd name="T91" fmla="*/ 0 h 8"/>
                <a:gd name="T92" fmla="*/ 12 w 52"/>
                <a:gd name="T93" fmla="*/ 0 h 8"/>
                <a:gd name="T94" fmla="*/ 12 w 52"/>
                <a:gd name="T95" fmla="*/ 0 h 8"/>
                <a:gd name="T96" fmla="*/ 8 w 52"/>
                <a:gd name="T97" fmla="*/ 0 h 8"/>
                <a:gd name="T98" fmla="*/ 8 w 52"/>
                <a:gd name="T99" fmla="*/ 0 h 8"/>
                <a:gd name="T100" fmla="*/ 8 w 52"/>
                <a:gd name="T101" fmla="*/ 0 h 8"/>
                <a:gd name="T102" fmla="*/ 8 w 52"/>
                <a:gd name="T103" fmla="*/ 0 h 8"/>
                <a:gd name="T104" fmla="*/ 8 w 52"/>
                <a:gd name="T105" fmla="*/ 0 h 8"/>
                <a:gd name="T106" fmla="*/ 4 w 52"/>
                <a:gd name="T107" fmla="*/ 0 h 8"/>
                <a:gd name="T108" fmla="*/ 4 w 52"/>
                <a:gd name="T109" fmla="*/ 0 h 8"/>
                <a:gd name="T110" fmla="*/ 4 w 52"/>
                <a:gd name="T111" fmla="*/ 0 h 8"/>
                <a:gd name="T112" fmla="*/ 4 w 52"/>
                <a:gd name="T113" fmla="*/ 0 h 8"/>
                <a:gd name="T114" fmla="*/ 4 w 52"/>
                <a:gd name="T115" fmla="*/ 0 h 8"/>
                <a:gd name="T116" fmla="*/ 0 w 52"/>
                <a:gd name="T117" fmla="*/ 0 h 8"/>
                <a:gd name="T118" fmla="*/ 0 w 52"/>
                <a:gd name="T1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52" y="8"/>
                  </a:move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296"/>
            <p:cNvSpPr>
              <a:spLocks/>
            </p:cNvSpPr>
            <p:nvPr/>
          </p:nvSpPr>
          <p:spPr bwMode="auto">
            <a:xfrm>
              <a:off x="5158" y="1314"/>
              <a:ext cx="52" cy="9"/>
            </a:xfrm>
            <a:custGeom>
              <a:avLst/>
              <a:gdLst>
                <a:gd name="T0" fmla="*/ 52 w 52"/>
                <a:gd name="T1" fmla="*/ 9 h 9"/>
                <a:gd name="T2" fmla="*/ 52 w 52"/>
                <a:gd name="T3" fmla="*/ 9 h 9"/>
                <a:gd name="T4" fmla="*/ 48 w 52"/>
                <a:gd name="T5" fmla="*/ 9 h 9"/>
                <a:gd name="T6" fmla="*/ 48 w 52"/>
                <a:gd name="T7" fmla="*/ 9 h 9"/>
                <a:gd name="T8" fmla="*/ 48 w 52"/>
                <a:gd name="T9" fmla="*/ 9 h 9"/>
                <a:gd name="T10" fmla="*/ 48 w 52"/>
                <a:gd name="T11" fmla="*/ 9 h 9"/>
                <a:gd name="T12" fmla="*/ 48 w 52"/>
                <a:gd name="T13" fmla="*/ 9 h 9"/>
                <a:gd name="T14" fmla="*/ 44 w 52"/>
                <a:gd name="T15" fmla="*/ 9 h 9"/>
                <a:gd name="T16" fmla="*/ 44 w 52"/>
                <a:gd name="T17" fmla="*/ 9 h 9"/>
                <a:gd name="T18" fmla="*/ 44 w 52"/>
                <a:gd name="T19" fmla="*/ 4 h 9"/>
                <a:gd name="T20" fmla="*/ 44 w 52"/>
                <a:gd name="T21" fmla="*/ 4 h 9"/>
                <a:gd name="T22" fmla="*/ 44 w 52"/>
                <a:gd name="T23" fmla="*/ 4 h 9"/>
                <a:gd name="T24" fmla="*/ 40 w 52"/>
                <a:gd name="T25" fmla="*/ 4 h 9"/>
                <a:gd name="T26" fmla="*/ 40 w 52"/>
                <a:gd name="T27" fmla="*/ 4 h 9"/>
                <a:gd name="T28" fmla="*/ 40 w 52"/>
                <a:gd name="T29" fmla="*/ 4 h 9"/>
                <a:gd name="T30" fmla="*/ 40 w 52"/>
                <a:gd name="T31" fmla="*/ 4 h 9"/>
                <a:gd name="T32" fmla="*/ 40 w 52"/>
                <a:gd name="T33" fmla="*/ 4 h 9"/>
                <a:gd name="T34" fmla="*/ 36 w 52"/>
                <a:gd name="T35" fmla="*/ 4 h 9"/>
                <a:gd name="T36" fmla="*/ 36 w 52"/>
                <a:gd name="T37" fmla="*/ 4 h 9"/>
                <a:gd name="T38" fmla="*/ 36 w 52"/>
                <a:gd name="T39" fmla="*/ 4 h 9"/>
                <a:gd name="T40" fmla="*/ 36 w 52"/>
                <a:gd name="T41" fmla="*/ 4 h 9"/>
                <a:gd name="T42" fmla="*/ 32 w 52"/>
                <a:gd name="T43" fmla="*/ 4 h 9"/>
                <a:gd name="T44" fmla="*/ 32 w 52"/>
                <a:gd name="T45" fmla="*/ 4 h 9"/>
                <a:gd name="T46" fmla="*/ 32 w 52"/>
                <a:gd name="T47" fmla="*/ 4 h 9"/>
                <a:gd name="T48" fmla="*/ 32 w 52"/>
                <a:gd name="T49" fmla="*/ 4 h 9"/>
                <a:gd name="T50" fmla="*/ 32 w 52"/>
                <a:gd name="T51" fmla="*/ 4 h 9"/>
                <a:gd name="T52" fmla="*/ 28 w 52"/>
                <a:gd name="T53" fmla="*/ 4 h 9"/>
                <a:gd name="T54" fmla="*/ 28 w 52"/>
                <a:gd name="T55" fmla="*/ 4 h 9"/>
                <a:gd name="T56" fmla="*/ 28 w 52"/>
                <a:gd name="T57" fmla="*/ 4 h 9"/>
                <a:gd name="T58" fmla="*/ 28 w 52"/>
                <a:gd name="T59" fmla="*/ 4 h 9"/>
                <a:gd name="T60" fmla="*/ 28 w 52"/>
                <a:gd name="T61" fmla="*/ 4 h 9"/>
                <a:gd name="T62" fmla="*/ 24 w 52"/>
                <a:gd name="T63" fmla="*/ 4 h 9"/>
                <a:gd name="T64" fmla="*/ 24 w 52"/>
                <a:gd name="T65" fmla="*/ 4 h 9"/>
                <a:gd name="T66" fmla="*/ 24 w 52"/>
                <a:gd name="T67" fmla="*/ 4 h 9"/>
                <a:gd name="T68" fmla="*/ 24 w 52"/>
                <a:gd name="T69" fmla="*/ 4 h 9"/>
                <a:gd name="T70" fmla="*/ 24 w 52"/>
                <a:gd name="T71" fmla="*/ 4 h 9"/>
                <a:gd name="T72" fmla="*/ 20 w 52"/>
                <a:gd name="T73" fmla="*/ 0 h 9"/>
                <a:gd name="T74" fmla="*/ 20 w 52"/>
                <a:gd name="T75" fmla="*/ 0 h 9"/>
                <a:gd name="T76" fmla="*/ 20 w 52"/>
                <a:gd name="T77" fmla="*/ 0 h 9"/>
                <a:gd name="T78" fmla="*/ 20 w 52"/>
                <a:gd name="T79" fmla="*/ 0 h 9"/>
                <a:gd name="T80" fmla="*/ 16 w 52"/>
                <a:gd name="T81" fmla="*/ 0 h 9"/>
                <a:gd name="T82" fmla="*/ 16 w 52"/>
                <a:gd name="T83" fmla="*/ 0 h 9"/>
                <a:gd name="T84" fmla="*/ 16 w 52"/>
                <a:gd name="T85" fmla="*/ 0 h 9"/>
                <a:gd name="T86" fmla="*/ 16 w 52"/>
                <a:gd name="T87" fmla="*/ 0 h 9"/>
                <a:gd name="T88" fmla="*/ 16 w 52"/>
                <a:gd name="T89" fmla="*/ 0 h 9"/>
                <a:gd name="T90" fmla="*/ 12 w 52"/>
                <a:gd name="T91" fmla="*/ 0 h 9"/>
                <a:gd name="T92" fmla="*/ 12 w 52"/>
                <a:gd name="T93" fmla="*/ 0 h 9"/>
                <a:gd name="T94" fmla="*/ 12 w 52"/>
                <a:gd name="T95" fmla="*/ 0 h 9"/>
                <a:gd name="T96" fmla="*/ 12 w 52"/>
                <a:gd name="T97" fmla="*/ 0 h 9"/>
                <a:gd name="T98" fmla="*/ 12 w 52"/>
                <a:gd name="T99" fmla="*/ 0 h 9"/>
                <a:gd name="T100" fmla="*/ 8 w 52"/>
                <a:gd name="T101" fmla="*/ 0 h 9"/>
                <a:gd name="T102" fmla="*/ 8 w 52"/>
                <a:gd name="T103" fmla="*/ 0 h 9"/>
                <a:gd name="T104" fmla="*/ 8 w 52"/>
                <a:gd name="T105" fmla="*/ 0 h 9"/>
                <a:gd name="T106" fmla="*/ 8 w 52"/>
                <a:gd name="T107" fmla="*/ 0 h 9"/>
                <a:gd name="T108" fmla="*/ 8 w 52"/>
                <a:gd name="T109" fmla="*/ 0 h 9"/>
                <a:gd name="T110" fmla="*/ 4 w 52"/>
                <a:gd name="T111" fmla="*/ 0 h 9"/>
                <a:gd name="T112" fmla="*/ 4 w 52"/>
                <a:gd name="T113" fmla="*/ 0 h 9"/>
                <a:gd name="T114" fmla="*/ 4 w 52"/>
                <a:gd name="T115" fmla="*/ 0 h 9"/>
                <a:gd name="T116" fmla="*/ 4 w 52"/>
                <a:gd name="T117" fmla="*/ 0 h 9"/>
                <a:gd name="T118" fmla="*/ 0 w 52"/>
                <a:gd name="T1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52" y="9"/>
                  </a:move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297"/>
            <p:cNvSpPr>
              <a:spLocks/>
            </p:cNvSpPr>
            <p:nvPr/>
          </p:nvSpPr>
          <p:spPr bwMode="auto">
            <a:xfrm>
              <a:off x="5110" y="1306"/>
              <a:ext cx="48" cy="8"/>
            </a:xfrm>
            <a:custGeom>
              <a:avLst/>
              <a:gdLst>
                <a:gd name="T0" fmla="*/ 48 w 48"/>
                <a:gd name="T1" fmla="*/ 8 h 8"/>
                <a:gd name="T2" fmla="*/ 48 w 48"/>
                <a:gd name="T3" fmla="*/ 8 h 8"/>
                <a:gd name="T4" fmla="*/ 48 w 48"/>
                <a:gd name="T5" fmla="*/ 4 h 8"/>
                <a:gd name="T6" fmla="*/ 48 w 48"/>
                <a:gd name="T7" fmla="*/ 4 h 8"/>
                <a:gd name="T8" fmla="*/ 44 w 48"/>
                <a:gd name="T9" fmla="*/ 4 h 8"/>
                <a:gd name="T10" fmla="*/ 44 w 48"/>
                <a:gd name="T11" fmla="*/ 4 h 8"/>
                <a:gd name="T12" fmla="*/ 44 w 48"/>
                <a:gd name="T13" fmla="*/ 4 h 8"/>
                <a:gd name="T14" fmla="*/ 44 w 48"/>
                <a:gd name="T15" fmla="*/ 4 h 8"/>
                <a:gd name="T16" fmla="*/ 44 w 48"/>
                <a:gd name="T17" fmla="*/ 4 h 8"/>
                <a:gd name="T18" fmla="*/ 40 w 48"/>
                <a:gd name="T19" fmla="*/ 4 h 8"/>
                <a:gd name="T20" fmla="*/ 40 w 48"/>
                <a:gd name="T21" fmla="*/ 4 h 8"/>
                <a:gd name="T22" fmla="*/ 40 w 48"/>
                <a:gd name="T23" fmla="*/ 4 h 8"/>
                <a:gd name="T24" fmla="*/ 40 w 48"/>
                <a:gd name="T25" fmla="*/ 4 h 8"/>
                <a:gd name="T26" fmla="*/ 36 w 48"/>
                <a:gd name="T27" fmla="*/ 4 h 8"/>
                <a:gd name="T28" fmla="*/ 36 w 48"/>
                <a:gd name="T29" fmla="*/ 4 h 8"/>
                <a:gd name="T30" fmla="*/ 36 w 48"/>
                <a:gd name="T31" fmla="*/ 4 h 8"/>
                <a:gd name="T32" fmla="*/ 36 w 48"/>
                <a:gd name="T33" fmla="*/ 4 h 8"/>
                <a:gd name="T34" fmla="*/ 36 w 48"/>
                <a:gd name="T35" fmla="*/ 4 h 8"/>
                <a:gd name="T36" fmla="*/ 32 w 48"/>
                <a:gd name="T37" fmla="*/ 4 h 8"/>
                <a:gd name="T38" fmla="*/ 32 w 48"/>
                <a:gd name="T39" fmla="*/ 4 h 8"/>
                <a:gd name="T40" fmla="*/ 32 w 48"/>
                <a:gd name="T41" fmla="*/ 4 h 8"/>
                <a:gd name="T42" fmla="*/ 32 w 48"/>
                <a:gd name="T43" fmla="*/ 4 h 8"/>
                <a:gd name="T44" fmla="*/ 32 w 48"/>
                <a:gd name="T45" fmla="*/ 4 h 8"/>
                <a:gd name="T46" fmla="*/ 28 w 48"/>
                <a:gd name="T47" fmla="*/ 4 h 8"/>
                <a:gd name="T48" fmla="*/ 28 w 48"/>
                <a:gd name="T49" fmla="*/ 4 h 8"/>
                <a:gd name="T50" fmla="*/ 28 w 48"/>
                <a:gd name="T51" fmla="*/ 4 h 8"/>
                <a:gd name="T52" fmla="*/ 28 w 48"/>
                <a:gd name="T53" fmla="*/ 4 h 8"/>
                <a:gd name="T54" fmla="*/ 28 w 48"/>
                <a:gd name="T55" fmla="*/ 4 h 8"/>
                <a:gd name="T56" fmla="*/ 24 w 48"/>
                <a:gd name="T57" fmla="*/ 4 h 8"/>
                <a:gd name="T58" fmla="*/ 24 w 48"/>
                <a:gd name="T59" fmla="*/ 4 h 8"/>
                <a:gd name="T60" fmla="*/ 24 w 48"/>
                <a:gd name="T61" fmla="*/ 4 h 8"/>
                <a:gd name="T62" fmla="*/ 24 w 48"/>
                <a:gd name="T63" fmla="*/ 4 h 8"/>
                <a:gd name="T64" fmla="*/ 20 w 48"/>
                <a:gd name="T65" fmla="*/ 0 h 8"/>
                <a:gd name="T66" fmla="*/ 20 w 48"/>
                <a:gd name="T67" fmla="*/ 0 h 8"/>
                <a:gd name="T68" fmla="*/ 20 w 48"/>
                <a:gd name="T69" fmla="*/ 0 h 8"/>
                <a:gd name="T70" fmla="*/ 20 w 48"/>
                <a:gd name="T71" fmla="*/ 0 h 8"/>
                <a:gd name="T72" fmla="*/ 20 w 48"/>
                <a:gd name="T73" fmla="*/ 0 h 8"/>
                <a:gd name="T74" fmla="*/ 16 w 48"/>
                <a:gd name="T75" fmla="*/ 0 h 8"/>
                <a:gd name="T76" fmla="*/ 16 w 48"/>
                <a:gd name="T77" fmla="*/ 0 h 8"/>
                <a:gd name="T78" fmla="*/ 16 w 48"/>
                <a:gd name="T79" fmla="*/ 0 h 8"/>
                <a:gd name="T80" fmla="*/ 16 w 48"/>
                <a:gd name="T81" fmla="*/ 0 h 8"/>
                <a:gd name="T82" fmla="*/ 16 w 48"/>
                <a:gd name="T83" fmla="*/ 0 h 8"/>
                <a:gd name="T84" fmla="*/ 12 w 48"/>
                <a:gd name="T85" fmla="*/ 0 h 8"/>
                <a:gd name="T86" fmla="*/ 12 w 48"/>
                <a:gd name="T87" fmla="*/ 0 h 8"/>
                <a:gd name="T88" fmla="*/ 12 w 48"/>
                <a:gd name="T89" fmla="*/ 0 h 8"/>
                <a:gd name="T90" fmla="*/ 12 w 48"/>
                <a:gd name="T91" fmla="*/ 0 h 8"/>
                <a:gd name="T92" fmla="*/ 8 w 48"/>
                <a:gd name="T93" fmla="*/ 0 h 8"/>
                <a:gd name="T94" fmla="*/ 8 w 48"/>
                <a:gd name="T95" fmla="*/ 0 h 8"/>
                <a:gd name="T96" fmla="*/ 8 w 48"/>
                <a:gd name="T97" fmla="*/ 0 h 8"/>
                <a:gd name="T98" fmla="*/ 8 w 48"/>
                <a:gd name="T99" fmla="*/ 0 h 8"/>
                <a:gd name="T100" fmla="*/ 8 w 48"/>
                <a:gd name="T101" fmla="*/ 0 h 8"/>
                <a:gd name="T102" fmla="*/ 4 w 48"/>
                <a:gd name="T103" fmla="*/ 0 h 8"/>
                <a:gd name="T104" fmla="*/ 4 w 48"/>
                <a:gd name="T105" fmla="*/ 0 h 8"/>
                <a:gd name="T106" fmla="*/ 4 w 48"/>
                <a:gd name="T107" fmla="*/ 0 h 8"/>
                <a:gd name="T108" fmla="*/ 4 w 48"/>
                <a:gd name="T109" fmla="*/ 0 h 8"/>
                <a:gd name="T110" fmla="*/ 4 w 48"/>
                <a:gd name="T111" fmla="*/ 0 h 8"/>
                <a:gd name="T112" fmla="*/ 0 w 48"/>
                <a:gd name="T113" fmla="*/ 0 h 8"/>
                <a:gd name="T114" fmla="*/ 0 w 48"/>
                <a:gd name="T115" fmla="*/ 0 h 8"/>
                <a:gd name="T116" fmla="*/ 0 w 48"/>
                <a:gd name="T117" fmla="*/ 0 h 8"/>
                <a:gd name="T118" fmla="*/ 0 w 48"/>
                <a:gd name="T1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8">
                  <a:moveTo>
                    <a:pt x="48" y="8"/>
                  </a:move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298"/>
            <p:cNvSpPr>
              <a:spLocks/>
            </p:cNvSpPr>
            <p:nvPr/>
          </p:nvSpPr>
          <p:spPr bwMode="auto">
            <a:xfrm>
              <a:off x="5059" y="1297"/>
              <a:ext cx="51" cy="9"/>
            </a:xfrm>
            <a:custGeom>
              <a:avLst/>
              <a:gdLst>
                <a:gd name="T0" fmla="*/ 51 w 51"/>
                <a:gd name="T1" fmla="*/ 9 h 9"/>
                <a:gd name="T2" fmla="*/ 47 w 51"/>
                <a:gd name="T3" fmla="*/ 9 h 9"/>
                <a:gd name="T4" fmla="*/ 47 w 51"/>
                <a:gd name="T5" fmla="*/ 9 h 9"/>
                <a:gd name="T6" fmla="*/ 47 w 51"/>
                <a:gd name="T7" fmla="*/ 9 h 9"/>
                <a:gd name="T8" fmla="*/ 47 w 51"/>
                <a:gd name="T9" fmla="*/ 5 h 9"/>
                <a:gd name="T10" fmla="*/ 43 w 51"/>
                <a:gd name="T11" fmla="*/ 5 h 9"/>
                <a:gd name="T12" fmla="*/ 43 w 51"/>
                <a:gd name="T13" fmla="*/ 5 h 9"/>
                <a:gd name="T14" fmla="*/ 43 w 51"/>
                <a:gd name="T15" fmla="*/ 5 h 9"/>
                <a:gd name="T16" fmla="*/ 43 w 51"/>
                <a:gd name="T17" fmla="*/ 5 h 9"/>
                <a:gd name="T18" fmla="*/ 43 w 51"/>
                <a:gd name="T19" fmla="*/ 5 h 9"/>
                <a:gd name="T20" fmla="*/ 39 w 51"/>
                <a:gd name="T21" fmla="*/ 5 h 9"/>
                <a:gd name="T22" fmla="*/ 39 w 51"/>
                <a:gd name="T23" fmla="*/ 5 h 9"/>
                <a:gd name="T24" fmla="*/ 39 w 51"/>
                <a:gd name="T25" fmla="*/ 5 h 9"/>
                <a:gd name="T26" fmla="*/ 39 w 51"/>
                <a:gd name="T27" fmla="*/ 5 h 9"/>
                <a:gd name="T28" fmla="*/ 39 w 51"/>
                <a:gd name="T29" fmla="*/ 5 h 9"/>
                <a:gd name="T30" fmla="*/ 35 w 51"/>
                <a:gd name="T31" fmla="*/ 5 h 9"/>
                <a:gd name="T32" fmla="*/ 35 w 51"/>
                <a:gd name="T33" fmla="*/ 5 h 9"/>
                <a:gd name="T34" fmla="*/ 35 w 51"/>
                <a:gd name="T35" fmla="*/ 5 h 9"/>
                <a:gd name="T36" fmla="*/ 35 w 51"/>
                <a:gd name="T37" fmla="*/ 5 h 9"/>
                <a:gd name="T38" fmla="*/ 31 w 51"/>
                <a:gd name="T39" fmla="*/ 5 h 9"/>
                <a:gd name="T40" fmla="*/ 31 w 51"/>
                <a:gd name="T41" fmla="*/ 5 h 9"/>
                <a:gd name="T42" fmla="*/ 31 w 51"/>
                <a:gd name="T43" fmla="*/ 5 h 9"/>
                <a:gd name="T44" fmla="*/ 31 w 51"/>
                <a:gd name="T45" fmla="*/ 5 h 9"/>
                <a:gd name="T46" fmla="*/ 31 w 51"/>
                <a:gd name="T47" fmla="*/ 5 h 9"/>
                <a:gd name="T48" fmla="*/ 27 w 51"/>
                <a:gd name="T49" fmla="*/ 5 h 9"/>
                <a:gd name="T50" fmla="*/ 27 w 51"/>
                <a:gd name="T51" fmla="*/ 5 h 9"/>
                <a:gd name="T52" fmla="*/ 27 w 51"/>
                <a:gd name="T53" fmla="*/ 5 h 9"/>
                <a:gd name="T54" fmla="*/ 27 w 51"/>
                <a:gd name="T55" fmla="*/ 5 h 9"/>
                <a:gd name="T56" fmla="*/ 27 w 51"/>
                <a:gd name="T57" fmla="*/ 5 h 9"/>
                <a:gd name="T58" fmla="*/ 23 w 51"/>
                <a:gd name="T59" fmla="*/ 5 h 9"/>
                <a:gd name="T60" fmla="*/ 23 w 51"/>
                <a:gd name="T61" fmla="*/ 5 h 9"/>
                <a:gd name="T62" fmla="*/ 23 w 51"/>
                <a:gd name="T63" fmla="*/ 5 h 9"/>
                <a:gd name="T64" fmla="*/ 23 w 51"/>
                <a:gd name="T65" fmla="*/ 5 h 9"/>
                <a:gd name="T66" fmla="*/ 23 w 51"/>
                <a:gd name="T67" fmla="*/ 5 h 9"/>
                <a:gd name="T68" fmla="*/ 19 w 51"/>
                <a:gd name="T69" fmla="*/ 5 h 9"/>
                <a:gd name="T70" fmla="*/ 19 w 51"/>
                <a:gd name="T71" fmla="*/ 0 h 9"/>
                <a:gd name="T72" fmla="*/ 19 w 51"/>
                <a:gd name="T73" fmla="*/ 0 h 9"/>
                <a:gd name="T74" fmla="*/ 19 w 51"/>
                <a:gd name="T75" fmla="*/ 0 h 9"/>
                <a:gd name="T76" fmla="*/ 15 w 51"/>
                <a:gd name="T77" fmla="*/ 0 h 9"/>
                <a:gd name="T78" fmla="*/ 15 w 51"/>
                <a:gd name="T79" fmla="*/ 0 h 9"/>
                <a:gd name="T80" fmla="*/ 15 w 51"/>
                <a:gd name="T81" fmla="*/ 0 h 9"/>
                <a:gd name="T82" fmla="*/ 15 w 51"/>
                <a:gd name="T83" fmla="*/ 0 h 9"/>
                <a:gd name="T84" fmla="*/ 15 w 51"/>
                <a:gd name="T85" fmla="*/ 0 h 9"/>
                <a:gd name="T86" fmla="*/ 11 w 51"/>
                <a:gd name="T87" fmla="*/ 0 h 9"/>
                <a:gd name="T88" fmla="*/ 11 w 51"/>
                <a:gd name="T89" fmla="*/ 0 h 9"/>
                <a:gd name="T90" fmla="*/ 11 w 51"/>
                <a:gd name="T91" fmla="*/ 0 h 9"/>
                <a:gd name="T92" fmla="*/ 11 w 51"/>
                <a:gd name="T93" fmla="*/ 0 h 9"/>
                <a:gd name="T94" fmla="*/ 11 w 51"/>
                <a:gd name="T95" fmla="*/ 0 h 9"/>
                <a:gd name="T96" fmla="*/ 7 w 51"/>
                <a:gd name="T97" fmla="*/ 0 h 9"/>
                <a:gd name="T98" fmla="*/ 7 w 51"/>
                <a:gd name="T99" fmla="*/ 0 h 9"/>
                <a:gd name="T100" fmla="*/ 7 w 51"/>
                <a:gd name="T101" fmla="*/ 0 h 9"/>
                <a:gd name="T102" fmla="*/ 7 w 51"/>
                <a:gd name="T103" fmla="*/ 0 h 9"/>
                <a:gd name="T104" fmla="*/ 7 w 51"/>
                <a:gd name="T105" fmla="*/ 0 h 9"/>
                <a:gd name="T106" fmla="*/ 3 w 51"/>
                <a:gd name="T107" fmla="*/ 0 h 9"/>
                <a:gd name="T108" fmla="*/ 3 w 51"/>
                <a:gd name="T109" fmla="*/ 0 h 9"/>
                <a:gd name="T110" fmla="*/ 3 w 51"/>
                <a:gd name="T111" fmla="*/ 0 h 9"/>
                <a:gd name="T112" fmla="*/ 3 w 51"/>
                <a:gd name="T113" fmla="*/ 0 h 9"/>
                <a:gd name="T114" fmla="*/ 0 w 51"/>
                <a:gd name="T115" fmla="*/ 0 h 9"/>
                <a:gd name="T116" fmla="*/ 0 w 51"/>
                <a:gd name="T117" fmla="*/ 0 h 9"/>
                <a:gd name="T118" fmla="*/ 0 w 51"/>
                <a:gd name="T1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9">
                  <a:moveTo>
                    <a:pt x="51" y="9"/>
                  </a:move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299"/>
            <p:cNvSpPr>
              <a:spLocks/>
            </p:cNvSpPr>
            <p:nvPr/>
          </p:nvSpPr>
          <p:spPr bwMode="auto">
            <a:xfrm>
              <a:off x="5007" y="1289"/>
              <a:ext cx="52" cy="8"/>
            </a:xfrm>
            <a:custGeom>
              <a:avLst/>
              <a:gdLst>
                <a:gd name="T0" fmla="*/ 52 w 52"/>
                <a:gd name="T1" fmla="*/ 8 h 8"/>
                <a:gd name="T2" fmla="*/ 52 w 52"/>
                <a:gd name="T3" fmla="*/ 8 h 8"/>
                <a:gd name="T4" fmla="*/ 48 w 52"/>
                <a:gd name="T5" fmla="*/ 8 h 8"/>
                <a:gd name="T6" fmla="*/ 48 w 52"/>
                <a:gd name="T7" fmla="*/ 8 h 8"/>
                <a:gd name="T8" fmla="*/ 48 w 52"/>
                <a:gd name="T9" fmla="*/ 8 h 8"/>
                <a:gd name="T10" fmla="*/ 48 w 52"/>
                <a:gd name="T11" fmla="*/ 8 h 8"/>
                <a:gd name="T12" fmla="*/ 48 w 52"/>
                <a:gd name="T13" fmla="*/ 8 h 8"/>
                <a:gd name="T14" fmla="*/ 44 w 52"/>
                <a:gd name="T15" fmla="*/ 8 h 8"/>
                <a:gd name="T16" fmla="*/ 44 w 52"/>
                <a:gd name="T17" fmla="*/ 8 h 8"/>
                <a:gd name="T18" fmla="*/ 44 w 52"/>
                <a:gd name="T19" fmla="*/ 4 h 8"/>
                <a:gd name="T20" fmla="*/ 44 w 52"/>
                <a:gd name="T21" fmla="*/ 4 h 8"/>
                <a:gd name="T22" fmla="*/ 40 w 52"/>
                <a:gd name="T23" fmla="*/ 4 h 8"/>
                <a:gd name="T24" fmla="*/ 40 w 52"/>
                <a:gd name="T25" fmla="*/ 4 h 8"/>
                <a:gd name="T26" fmla="*/ 40 w 52"/>
                <a:gd name="T27" fmla="*/ 4 h 8"/>
                <a:gd name="T28" fmla="*/ 40 w 52"/>
                <a:gd name="T29" fmla="*/ 4 h 8"/>
                <a:gd name="T30" fmla="*/ 40 w 52"/>
                <a:gd name="T31" fmla="*/ 4 h 8"/>
                <a:gd name="T32" fmla="*/ 36 w 52"/>
                <a:gd name="T33" fmla="*/ 4 h 8"/>
                <a:gd name="T34" fmla="*/ 36 w 52"/>
                <a:gd name="T35" fmla="*/ 4 h 8"/>
                <a:gd name="T36" fmla="*/ 36 w 52"/>
                <a:gd name="T37" fmla="*/ 4 h 8"/>
                <a:gd name="T38" fmla="*/ 36 w 52"/>
                <a:gd name="T39" fmla="*/ 4 h 8"/>
                <a:gd name="T40" fmla="*/ 36 w 52"/>
                <a:gd name="T41" fmla="*/ 4 h 8"/>
                <a:gd name="T42" fmla="*/ 32 w 52"/>
                <a:gd name="T43" fmla="*/ 4 h 8"/>
                <a:gd name="T44" fmla="*/ 32 w 52"/>
                <a:gd name="T45" fmla="*/ 4 h 8"/>
                <a:gd name="T46" fmla="*/ 32 w 52"/>
                <a:gd name="T47" fmla="*/ 4 h 8"/>
                <a:gd name="T48" fmla="*/ 32 w 52"/>
                <a:gd name="T49" fmla="*/ 4 h 8"/>
                <a:gd name="T50" fmla="*/ 32 w 52"/>
                <a:gd name="T51" fmla="*/ 4 h 8"/>
                <a:gd name="T52" fmla="*/ 28 w 52"/>
                <a:gd name="T53" fmla="*/ 4 h 8"/>
                <a:gd name="T54" fmla="*/ 28 w 52"/>
                <a:gd name="T55" fmla="*/ 4 h 8"/>
                <a:gd name="T56" fmla="*/ 28 w 52"/>
                <a:gd name="T57" fmla="*/ 4 h 8"/>
                <a:gd name="T58" fmla="*/ 28 w 52"/>
                <a:gd name="T59" fmla="*/ 4 h 8"/>
                <a:gd name="T60" fmla="*/ 24 w 52"/>
                <a:gd name="T61" fmla="*/ 4 h 8"/>
                <a:gd name="T62" fmla="*/ 24 w 52"/>
                <a:gd name="T63" fmla="*/ 4 h 8"/>
                <a:gd name="T64" fmla="*/ 24 w 52"/>
                <a:gd name="T65" fmla="*/ 4 h 8"/>
                <a:gd name="T66" fmla="*/ 24 w 52"/>
                <a:gd name="T67" fmla="*/ 4 h 8"/>
                <a:gd name="T68" fmla="*/ 24 w 52"/>
                <a:gd name="T69" fmla="*/ 4 h 8"/>
                <a:gd name="T70" fmla="*/ 20 w 52"/>
                <a:gd name="T71" fmla="*/ 4 h 8"/>
                <a:gd name="T72" fmla="*/ 20 w 52"/>
                <a:gd name="T73" fmla="*/ 4 h 8"/>
                <a:gd name="T74" fmla="*/ 20 w 52"/>
                <a:gd name="T75" fmla="*/ 4 h 8"/>
                <a:gd name="T76" fmla="*/ 20 w 52"/>
                <a:gd name="T77" fmla="*/ 4 h 8"/>
                <a:gd name="T78" fmla="*/ 20 w 52"/>
                <a:gd name="T79" fmla="*/ 4 h 8"/>
                <a:gd name="T80" fmla="*/ 16 w 52"/>
                <a:gd name="T81" fmla="*/ 0 h 8"/>
                <a:gd name="T82" fmla="*/ 16 w 52"/>
                <a:gd name="T83" fmla="*/ 0 h 8"/>
                <a:gd name="T84" fmla="*/ 16 w 52"/>
                <a:gd name="T85" fmla="*/ 0 h 8"/>
                <a:gd name="T86" fmla="*/ 16 w 52"/>
                <a:gd name="T87" fmla="*/ 0 h 8"/>
                <a:gd name="T88" fmla="*/ 16 w 52"/>
                <a:gd name="T89" fmla="*/ 0 h 8"/>
                <a:gd name="T90" fmla="*/ 12 w 52"/>
                <a:gd name="T91" fmla="*/ 0 h 8"/>
                <a:gd name="T92" fmla="*/ 12 w 52"/>
                <a:gd name="T93" fmla="*/ 0 h 8"/>
                <a:gd name="T94" fmla="*/ 12 w 52"/>
                <a:gd name="T95" fmla="*/ 0 h 8"/>
                <a:gd name="T96" fmla="*/ 12 w 52"/>
                <a:gd name="T97" fmla="*/ 0 h 8"/>
                <a:gd name="T98" fmla="*/ 8 w 52"/>
                <a:gd name="T99" fmla="*/ 0 h 8"/>
                <a:gd name="T100" fmla="*/ 8 w 52"/>
                <a:gd name="T101" fmla="*/ 0 h 8"/>
                <a:gd name="T102" fmla="*/ 8 w 52"/>
                <a:gd name="T103" fmla="*/ 0 h 8"/>
                <a:gd name="T104" fmla="*/ 8 w 52"/>
                <a:gd name="T105" fmla="*/ 0 h 8"/>
                <a:gd name="T106" fmla="*/ 8 w 52"/>
                <a:gd name="T107" fmla="*/ 0 h 8"/>
                <a:gd name="T108" fmla="*/ 4 w 52"/>
                <a:gd name="T109" fmla="*/ 0 h 8"/>
                <a:gd name="T110" fmla="*/ 4 w 52"/>
                <a:gd name="T111" fmla="*/ 0 h 8"/>
                <a:gd name="T112" fmla="*/ 4 w 52"/>
                <a:gd name="T113" fmla="*/ 0 h 8"/>
                <a:gd name="T114" fmla="*/ 4 w 52"/>
                <a:gd name="T115" fmla="*/ 0 h 8"/>
                <a:gd name="T116" fmla="*/ 4 w 52"/>
                <a:gd name="T117" fmla="*/ 0 h 8"/>
                <a:gd name="T118" fmla="*/ 0 w 52"/>
                <a:gd name="T1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52" y="8"/>
                  </a:move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300"/>
            <p:cNvSpPr>
              <a:spLocks/>
            </p:cNvSpPr>
            <p:nvPr/>
          </p:nvSpPr>
          <p:spPr bwMode="auto">
            <a:xfrm>
              <a:off x="4959" y="1280"/>
              <a:ext cx="48" cy="9"/>
            </a:xfrm>
            <a:custGeom>
              <a:avLst/>
              <a:gdLst>
                <a:gd name="T0" fmla="*/ 48 w 48"/>
                <a:gd name="T1" fmla="*/ 9 h 9"/>
                <a:gd name="T2" fmla="*/ 48 w 48"/>
                <a:gd name="T3" fmla="*/ 9 h 9"/>
                <a:gd name="T4" fmla="*/ 48 w 48"/>
                <a:gd name="T5" fmla="*/ 9 h 9"/>
                <a:gd name="T6" fmla="*/ 44 w 48"/>
                <a:gd name="T7" fmla="*/ 9 h 9"/>
                <a:gd name="T8" fmla="*/ 44 w 48"/>
                <a:gd name="T9" fmla="*/ 9 h 9"/>
                <a:gd name="T10" fmla="*/ 44 w 48"/>
                <a:gd name="T11" fmla="*/ 9 h 9"/>
                <a:gd name="T12" fmla="*/ 44 w 48"/>
                <a:gd name="T13" fmla="*/ 9 h 9"/>
                <a:gd name="T14" fmla="*/ 44 w 48"/>
                <a:gd name="T15" fmla="*/ 9 h 9"/>
                <a:gd name="T16" fmla="*/ 40 w 48"/>
                <a:gd name="T17" fmla="*/ 9 h 9"/>
                <a:gd name="T18" fmla="*/ 40 w 48"/>
                <a:gd name="T19" fmla="*/ 9 h 9"/>
                <a:gd name="T20" fmla="*/ 40 w 48"/>
                <a:gd name="T21" fmla="*/ 9 h 9"/>
                <a:gd name="T22" fmla="*/ 40 w 48"/>
                <a:gd name="T23" fmla="*/ 9 h 9"/>
                <a:gd name="T24" fmla="*/ 40 w 48"/>
                <a:gd name="T25" fmla="*/ 5 h 9"/>
                <a:gd name="T26" fmla="*/ 36 w 48"/>
                <a:gd name="T27" fmla="*/ 5 h 9"/>
                <a:gd name="T28" fmla="*/ 36 w 48"/>
                <a:gd name="T29" fmla="*/ 5 h 9"/>
                <a:gd name="T30" fmla="*/ 36 w 48"/>
                <a:gd name="T31" fmla="*/ 5 h 9"/>
                <a:gd name="T32" fmla="*/ 36 w 48"/>
                <a:gd name="T33" fmla="*/ 5 h 9"/>
                <a:gd name="T34" fmla="*/ 36 w 48"/>
                <a:gd name="T35" fmla="*/ 5 h 9"/>
                <a:gd name="T36" fmla="*/ 32 w 48"/>
                <a:gd name="T37" fmla="*/ 5 h 9"/>
                <a:gd name="T38" fmla="*/ 32 w 48"/>
                <a:gd name="T39" fmla="*/ 5 h 9"/>
                <a:gd name="T40" fmla="*/ 32 w 48"/>
                <a:gd name="T41" fmla="*/ 5 h 9"/>
                <a:gd name="T42" fmla="*/ 32 w 48"/>
                <a:gd name="T43" fmla="*/ 5 h 9"/>
                <a:gd name="T44" fmla="*/ 28 w 48"/>
                <a:gd name="T45" fmla="*/ 5 h 9"/>
                <a:gd name="T46" fmla="*/ 28 w 48"/>
                <a:gd name="T47" fmla="*/ 5 h 9"/>
                <a:gd name="T48" fmla="*/ 28 w 48"/>
                <a:gd name="T49" fmla="*/ 5 h 9"/>
                <a:gd name="T50" fmla="*/ 28 w 48"/>
                <a:gd name="T51" fmla="*/ 5 h 9"/>
                <a:gd name="T52" fmla="*/ 28 w 48"/>
                <a:gd name="T53" fmla="*/ 5 h 9"/>
                <a:gd name="T54" fmla="*/ 24 w 48"/>
                <a:gd name="T55" fmla="*/ 5 h 9"/>
                <a:gd name="T56" fmla="*/ 24 w 48"/>
                <a:gd name="T57" fmla="*/ 5 h 9"/>
                <a:gd name="T58" fmla="*/ 24 w 48"/>
                <a:gd name="T59" fmla="*/ 5 h 9"/>
                <a:gd name="T60" fmla="*/ 24 w 48"/>
                <a:gd name="T61" fmla="*/ 5 h 9"/>
                <a:gd name="T62" fmla="*/ 24 w 48"/>
                <a:gd name="T63" fmla="*/ 5 h 9"/>
                <a:gd name="T64" fmla="*/ 20 w 48"/>
                <a:gd name="T65" fmla="*/ 5 h 9"/>
                <a:gd name="T66" fmla="*/ 20 w 48"/>
                <a:gd name="T67" fmla="*/ 5 h 9"/>
                <a:gd name="T68" fmla="*/ 20 w 48"/>
                <a:gd name="T69" fmla="*/ 5 h 9"/>
                <a:gd name="T70" fmla="*/ 20 w 48"/>
                <a:gd name="T71" fmla="*/ 5 h 9"/>
                <a:gd name="T72" fmla="*/ 16 w 48"/>
                <a:gd name="T73" fmla="*/ 5 h 9"/>
                <a:gd name="T74" fmla="*/ 16 w 48"/>
                <a:gd name="T75" fmla="*/ 5 h 9"/>
                <a:gd name="T76" fmla="*/ 16 w 48"/>
                <a:gd name="T77" fmla="*/ 5 h 9"/>
                <a:gd name="T78" fmla="*/ 16 w 48"/>
                <a:gd name="T79" fmla="*/ 5 h 9"/>
                <a:gd name="T80" fmla="*/ 16 w 48"/>
                <a:gd name="T81" fmla="*/ 5 h 9"/>
                <a:gd name="T82" fmla="*/ 12 w 48"/>
                <a:gd name="T83" fmla="*/ 5 h 9"/>
                <a:gd name="T84" fmla="*/ 12 w 48"/>
                <a:gd name="T85" fmla="*/ 5 h 9"/>
                <a:gd name="T86" fmla="*/ 12 w 48"/>
                <a:gd name="T87" fmla="*/ 5 h 9"/>
                <a:gd name="T88" fmla="*/ 12 w 48"/>
                <a:gd name="T89" fmla="*/ 0 h 9"/>
                <a:gd name="T90" fmla="*/ 12 w 48"/>
                <a:gd name="T91" fmla="*/ 0 h 9"/>
                <a:gd name="T92" fmla="*/ 8 w 48"/>
                <a:gd name="T93" fmla="*/ 0 h 9"/>
                <a:gd name="T94" fmla="*/ 8 w 48"/>
                <a:gd name="T95" fmla="*/ 0 h 9"/>
                <a:gd name="T96" fmla="*/ 8 w 48"/>
                <a:gd name="T97" fmla="*/ 0 h 9"/>
                <a:gd name="T98" fmla="*/ 8 w 48"/>
                <a:gd name="T99" fmla="*/ 0 h 9"/>
                <a:gd name="T100" fmla="*/ 8 w 48"/>
                <a:gd name="T101" fmla="*/ 0 h 9"/>
                <a:gd name="T102" fmla="*/ 4 w 48"/>
                <a:gd name="T103" fmla="*/ 0 h 9"/>
                <a:gd name="T104" fmla="*/ 4 w 48"/>
                <a:gd name="T105" fmla="*/ 0 h 9"/>
                <a:gd name="T106" fmla="*/ 4 w 48"/>
                <a:gd name="T107" fmla="*/ 0 h 9"/>
                <a:gd name="T108" fmla="*/ 4 w 48"/>
                <a:gd name="T109" fmla="*/ 0 h 9"/>
                <a:gd name="T110" fmla="*/ 0 w 48"/>
                <a:gd name="T111" fmla="*/ 0 h 9"/>
                <a:gd name="T112" fmla="*/ 0 w 48"/>
                <a:gd name="T113" fmla="*/ 0 h 9"/>
                <a:gd name="T114" fmla="*/ 0 w 48"/>
                <a:gd name="T115" fmla="*/ 0 h 9"/>
                <a:gd name="T116" fmla="*/ 0 w 48"/>
                <a:gd name="T117" fmla="*/ 0 h 9"/>
                <a:gd name="T118" fmla="*/ 0 w 48"/>
                <a:gd name="T1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9">
                  <a:moveTo>
                    <a:pt x="48" y="9"/>
                  </a:move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301"/>
            <p:cNvSpPr>
              <a:spLocks/>
            </p:cNvSpPr>
            <p:nvPr/>
          </p:nvSpPr>
          <p:spPr bwMode="auto">
            <a:xfrm>
              <a:off x="4907" y="1272"/>
              <a:ext cx="52" cy="8"/>
            </a:xfrm>
            <a:custGeom>
              <a:avLst/>
              <a:gdLst>
                <a:gd name="T0" fmla="*/ 48 w 52"/>
                <a:gd name="T1" fmla="*/ 8 h 8"/>
                <a:gd name="T2" fmla="*/ 48 w 52"/>
                <a:gd name="T3" fmla="*/ 8 h 8"/>
                <a:gd name="T4" fmla="*/ 48 w 52"/>
                <a:gd name="T5" fmla="*/ 8 h 8"/>
                <a:gd name="T6" fmla="*/ 48 w 52"/>
                <a:gd name="T7" fmla="*/ 8 h 8"/>
                <a:gd name="T8" fmla="*/ 48 w 52"/>
                <a:gd name="T9" fmla="*/ 8 h 8"/>
                <a:gd name="T10" fmla="*/ 44 w 52"/>
                <a:gd name="T11" fmla="*/ 8 h 8"/>
                <a:gd name="T12" fmla="*/ 44 w 52"/>
                <a:gd name="T13" fmla="*/ 8 h 8"/>
                <a:gd name="T14" fmla="*/ 44 w 52"/>
                <a:gd name="T15" fmla="*/ 8 h 8"/>
                <a:gd name="T16" fmla="*/ 44 w 52"/>
                <a:gd name="T17" fmla="*/ 8 h 8"/>
                <a:gd name="T18" fmla="*/ 40 w 52"/>
                <a:gd name="T19" fmla="*/ 8 h 8"/>
                <a:gd name="T20" fmla="*/ 40 w 52"/>
                <a:gd name="T21" fmla="*/ 8 h 8"/>
                <a:gd name="T22" fmla="*/ 40 w 52"/>
                <a:gd name="T23" fmla="*/ 8 h 8"/>
                <a:gd name="T24" fmla="*/ 40 w 52"/>
                <a:gd name="T25" fmla="*/ 8 h 8"/>
                <a:gd name="T26" fmla="*/ 40 w 52"/>
                <a:gd name="T27" fmla="*/ 8 h 8"/>
                <a:gd name="T28" fmla="*/ 36 w 52"/>
                <a:gd name="T29" fmla="*/ 8 h 8"/>
                <a:gd name="T30" fmla="*/ 36 w 52"/>
                <a:gd name="T31" fmla="*/ 8 h 8"/>
                <a:gd name="T32" fmla="*/ 36 w 52"/>
                <a:gd name="T33" fmla="*/ 4 h 8"/>
                <a:gd name="T34" fmla="*/ 36 w 52"/>
                <a:gd name="T35" fmla="*/ 4 h 8"/>
                <a:gd name="T36" fmla="*/ 36 w 52"/>
                <a:gd name="T37" fmla="*/ 4 h 8"/>
                <a:gd name="T38" fmla="*/ 32 w 52"/>
                <a:gd name="T39" fmla="*/ 4 h 8"/>
                <a:gd name="T40" fmla="*/ 32 w 52"/>
                <a:gd name="T41" fmla="*/ 4 h 8"/>
                <a:gd name="T42" fmla="*/ 32 w 52"/>
                <a:gd name="T43" fmla="*/ 4 h 8"/>
                <a:gd name="T44" fmla="*/ 32 w 52"/>
                <a:gd name="T45" fmla="*/ 4 h 8"/>
                <a:gd name="T46" fmla="*/ 32 w 52"/>
                <a:gd name="T47" fmla="*/ 4 h 8"/>
                <a:gd name="T48" fmla="*/ 28 w 52"/>
                <a:gd name="T49" fmla="*/ 4 h 8"/>
                <a:gd name="T50" fmla="*/ 28 w 52"/>
                <a:gd name="T51" fmla="*/ 4 h 8"/>
                <a:gd name="T52" fmla="*/ 28 w 52"/>
                <a:gd name="T53" fmla="*/ 4 h 8"/>
                <a:gd name="T54" fmla="*/ 28 w 52"/>
                <a:gd name="T55" fmla="*/ 4 h 8"/>
                <a:gd name="T56" fmla="*/ 24 w 52"/>
                <a:gd name="T57" fmla="*/ 4 h 8"/>
                <a:gd name="T58" fmla="*/ 24 w 52"/>
                <a:gd name="T59" fmla="*/ 4 h 8"/>
                <a:gd name="T60" fmla="*/ 24 w 52"/>
                <a:gd name="T61" fmla="*/ 4 h 8"/>
                <a:gd name="T62" fmla="*/ 24 w 52"/>
                <a:gd name="T63" fmla="*/ 4 h 8"/>
                <a:gd name="T64" fmla="*/ 24 w 52"/>
                <a:gd name="T65" fmla="*/ 4 h 8"/>
                <a:gd name="T66" fmla="*/ 20 w 52"/>
                <a:gd name="T67" fmla="*/ 4 h 8"/>
                <a:gd name="T68" fmla="*/ 20 w 52"/>
                <a:gd name="T69" fmla="*/ 4 h 8"/>
                <a:gd name="T70" fmla="*/ 20 w 52"/>
                <a:gd name="T71" fmla="*/ 4 h 8"/>
                <a:gd name="T72" fmla="*/ 20 w 52"/>
                <a:gd name="T73" fmla="*/ 4 h 8"/>
                <a:gd name="T74" fmla="*/ 20 w 52"/>
                <a:gd name="T75" fmla="*/ 4 h 8"/>
                <a:gd name="T76" fmla="*/ 16 w 52"/>
                <a:gd name="T77" fmla="*/ 4 h 8"/>
                <a:gd name="T78" fmla="*/ 16 w 52"/>
                <a:gd name="T79" fmla="*/ 4 h 8"/>
                <a:gd name="T80" fmla="*/ 16 w 52"/>
                <a:gd name="T81" fmla="*/ 4 h 8"/>
                <a:gd name="T82" fmla="*/ 16 w 52"/>
                <a:gd name="T83" fmla="*/ 4 h 8"/>
                <a:gd name="T84" fmla="*/ 16 w 52"/>
                <a:gd name="T85" fmla="*/ 4 h 8"/>
                <a:gd name="T86" fmla="*/ 12 w 52"/>
                <a:gd name="T87" fmla="*/ 4 h 8"/>
                <a:gd name="T88" fmla="*/ 12 w 52"/>
                <a:gd name="T89" fmla="*/ 4 h 8"/>
                <a:gd name="T90" fmla="*/ 12 w 52"/>
                <a:gd name="T91" fmla="*/ 4 h 8"/>
                <a:gd name="T92" fmla="*/ 12 w 52"/>
                <a:gd name="T93" fmla="*/ 0 h 8"/>
                <a:gd name="T94" fmla="*/ 8 w 52"/>
                <a:gd name="T95" fmla="*/ 0 h 8"/>
                <a:gd name="T96" fmla="*/ 8 w 52"/>
                <a:gd name="T97" fmla="*/ 0 h 8"/>
                <a:gd name="T98" fmla="*/ 8 w 52"/>
                <a:gd name="T99" fmla="*/ 0 h 8"/>
                <a:gd name="T100" fmla="*/ 8 w 52"/>
                <a:gd name="T101" fmla="*/ 0 h 8"/>
                <a:gd name="T102" fmla="*/ 8 w 52"/>
                <a:gd name="T103" fmla="*/ 0 h 8"/>
                <a:gd name="T104" fmla="*/ 4 w 52"/>
                <a:gd name="T105" fmla="*/ 0 h 8"/>
                <a:gd name="T106" fmla="*/ 4 w 52"/>
                <a:gd name="T107" fmla="*/ 0 h 8"/>
                <a:gd name="T108" fmla="*/ 4 w 52"/>
                <a:gd name="T109" fmla="*/ 0 h 8"/>
                <a:gd name="T110" fmla="*/ 4 w 52"/>
                <a:gd name="T111" fmla="*/ 0 h 8"/>
                <a:gd name="T112" fmla="*/ 4 w 52"/>
                <a:gd name="T113" fmla="*/ 0 h 8"/>
                <a:gd name="T114" fmla="*/ 0 w 52"/>
                <a:gd name="T115" fmla="*/ 0 h 8"/>
                <a:gd name="T116" fmla="*/ 0 w 52"/>
                <a:gd name="T117" fmla="*/ 0 h 8"/>
                <a:gd name="T118" fmla="*/ 0 w 52"/>
                <a:gd name="T1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52" y="8"/>
                  </a:move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302"/>
            <p:cNvSpPr>
              <a:spLocks/>
            </p:cNvSpPr>
            <p:nvPr/>
          </p:nvSpPr>
          <p:spPr bwMode="auto">
            <a:xfrm>
              <a:off x="4855" y="1263"/>
              <a:ext cx="52" cy="9"/>
            </a:xfrm>
            <a:custGeom>
              <a:avLst/>
              <a:gdLst>
                <a:gd name="T0" fmla="*/ 52 w 52"/>
                <a:gd name="T1" fmla="*/ 9 h 9"/>
                <a:gd name="T2" fmla="*/ 48 w 52"/>
                <a:gd name="T3" fmla="*/ 9 h 9"/>
                <a:gd name="T4" fmla="*/ 48 w 52"/>
                <a:gd name="T5" fmla="*/ 9 h 9"/>
                <a:gd name="T6" fmla="*/ 48 w 52"/>
                <a:gd name="T7" fmla="*/ 9 h 9"/>
                <a:gd name="T8" fmla="*/ 48 w 52"/>
                <a:gd name="T9" fmla="*/ 9 h 9"/>
                <a:gd name="T10" fmla="*/ 48 w 52"/>
                <a:gd name="T11" fmla="*/ 9 h 9"/>
                <a:gd name="T12" fmla="*/ 44 w 52"/>
                <a:gd name="T13" fmla="*/ 9 h 9"/>
                <a:gd name="T14" fmla="*/ 44 w 52"/>
                <a:gd name="T15" fmla="*/ 9 h 9"/>
                <a:gd name="T16" fmla="*/ 44 w 52"/>
                <a:gd name="T17" fmla="*/ 9 h 9"/>
                <a:gd name="T18" fmla="*/ 44 w 52"/>
                <a:gd name="T19" fmla="*/ 9 h 9"/>
                <a:gd name="T20" fmla="*/ 44 w 52"/>
                <a:gd name="T21" fmla="*/ 9 h 9"/>
                <a:gd name="T22" fmla="*/ 40 w 52"/>
                <a:gd name="T23" fmla="*/ 9 h 9"/>
                <a:gd name="T24" fmla="*/ 40 w 52"/>
                <a:gd name="T25" fmla="*/ 9 h 9"/>
                <a:gd name="T26" fmla="*/ 40 w 52"/>
                <a:gd name="T27" fmla="*/ 9 h 9"/>
                <a:gd name="T28" fmla="*/ 40 w 52"/>
                <a:gd name="T29" fmla="*/ 9 h 9"/>
                <a:gd name="T30" fmla="*/ 40 w 52"/>
                <a:gd name="T31" fmla="*/ 9 h 9"/>
                <a:gd name="T32" fmla="*/ 36 w 52"/>
                <a:gd name="T33" fmla="*/ 5 h 9"/>
                <a:gd name="T34" fmla="*/ 36 w 52"/>
                <a:gd name="T35" fmla="*/ 5 h 9"/>
                <a:gd name="T36" fmla="*/ 36 w 52"/>
                <a:gd name="T37" fmla="*/ 5 h 9"/>
                <a:gd name="T38" fmla="*/ 36 w 52"/>
                <a:gd name="T39" fmla="*/ 5 h 9"/>
                <a:gd name="T40" fmla="*/ 32 w 52"/>
                <a:gd name="T41" fmla="*/ 5 h 9"/>
                <a:gd name="T42" fmla="*/ 32 w 52"/>
                <a:gd name="T43" fmla="*/ 5 h 9"/>
                <a:gd name="T44" fmla="*/ 32 w 52"/>
                <a:gd name="T45" fmla="*/ 5 h 9"/>
                <a:gd name="T46" fmla="*/ 32 w 52"/>
                <a:gd name="T47" fmla="*/ 5 h 9"/>
                <a:gd name="T48" fmla="*/ 32 w 52"/>
                <a:gd name="T49" fmla="*/ 5 h 9"/>
                <a:gd name="T50" fmla="*/ 28 w 52"/>
                <a:gd name="T51" fmla="*/ 5 h 9"/>
                <a:gd name="T52" fmla="*/ 28 w 52"/>
                <a:gd name="T53" fmla="*/ 5 h 9"/>
                <a:gd name="T54" fmla="*/ 28 w 52"/>
                <a:gd name="T55" fmla="*/ 5 h 9"/>
                <a:gd name="T56" fmla="*/ 28 w 52"/>
                <a:gd name="T57" fmla="*/ 5 h 9"/>
                <a:gd name="T58" fmla="*/ 28 w 52"/>
                <a:gd name="T59" fmla="*/ 5 h 9"/>
                <a:gd name="T60" fmla="*/ 24 w 52"/>
                <a:gd name="T61" fmla="*/ 5 h 9"/>
                <a:gd name="T62" fmla="*/ 24 w 52"/>
                <a:gd name="T63" fmla="*/ 5 h 9"/>
                <a:gd name="T64" fmla="*/ 24 w 52"/>
                <a:gd name="T65" fmla="*/ 5 h 9"/>
                <a:gd name="T66" fmla="*/ 24 w 52"/>
                <a:gd name="T67" fmla="*/ 5 h 9"/>
                <a:gd name="T68" fmla="*/ 20 w 52"/>
                <a:gd name="T69" fmla="*/ 5 h 9"/>
                <a:gd name="T70" fmla="*/ 20 w 52"/>
                <a:gd name="T71" fmla="*/ 5 h 9"/>
                <a:gd name="T72" fmla="*/ 20 w 52"/>
                <a:gd name="T73" fmla="*/ 5 h 9"/>
                <a:gd name="T74" fmla="*/ 20 w 52"/>
                <a:gd name="T75" fmla="*/ 5 h 9"/>
                <a:gd name="T76" fmla="*/ 20 w 52"/>
                <a:gd name="T77" fmla="*/ 5 h 9"/>
                <a:gd name="T78" fmla="*/ 16 w 52"/>
                <a:gd name="T79" fmla="*/ 5 h 9"/>
                <a:gd name="T80" fmla="*/ 16 w 52"/>
                <a:gd name="T81" fmla="*/ 5 h 9"/>
                <a:gd name="T82" fmla="*/ 16 w 52"/>
                <a:gd name="T83" fmla="*/ 5 h 9"/>
                <a:gd name="T84" fmla="*/ 16 w 52"/>
                <a:gd name="T85" fmla="*/ 5 h 9"/>
                <a:gd name="T86" fmla="*/ 16 w 52"/>
                <a:gd name="T87" fmla="*/ 5 h 9"/>
                <a:gd name="T88" fmla="*/ 12 w 52"/>
                <a:gd name="T89" fmla="*/ 5 h 9"/>
                <a:gd name="T90" fmla="*/ 12 w 52"/>
                <a:gd name="T91" fmla="*/ 5 h 9"/>
                <a:gd name="T92" fmla="*/ 12 w 52"/>
                <a:gd name="T93" fmla="*/ 5 h 9"/>
                <a:gd name="T94" fmla="*/ 12 w 52"/>
                <a:gd name="T95" fmla="*/ 5 h 9"/>
                <a:gd name="T96" fmla="*/ 12 w 52"/>
                <a:gd name="T97" fmla="*/ 5 h 9"/>
                <a:gd name="T98" fmla="*/ 8 w 52"/>
                <a:gd name="T99" fmla="*/ 0 h 9"/>
                <a:gd name="T100" fmla="*/ 8 w 52"/>
                <a:gd name="T101" fmla="*/ 0 h 9"/>
                <a:gd name="T102" fmla="*/ 8 w 52"/>
                <a:gd name="T103" fmla="*/ 0 h 9"/>
                <a:gd name="T104" fmla="*/ 8 w 52"/>
                <a:gd name="T105" fmla="*/ 0 h 9"/>
                <a:gd name="T106" fmla="*/ 4 w 52"/>
                <a:gd name="T107" fmla="*/ 0 h 9"/>
                <a:gd name="T108" fmla="*/ 4 w 52"/>
                <a:gd name="T109" fmla="*/ 0 h 9"/>
                <a:gd name="T110" fmla="*/ 4 w 52"/>
                <a:gd name="T111" fmla="*/ 0 h 9"/>
                <a:gd name="T112" fmla="*/ 4 w 52"/>
                <a:gd name="T113" fmla="*/ 0 h 9"/>
                <a:gd name="T114" fmla="*/ 4 w 52"/>
                <a:gd name="T115" fmla="*/ 0 h 9"/>
                <a:gd name="T116" fmla="*/ 0 w 52"/>
                <a:gd name="T117" fmla="*/ 0 h 9"/>
                <a:gd name="T118" fmla="*/ 0 w 52"/>
                <a:gd name="T1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52" y="9"/>
                  </a:move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303"/>
            <p:cNvSpPr>
              <a:spLocks/>
            </p:cNvSpPr>
            <p:nvPr/>
          </p:nvSpPr>
          <p:spPr bwMode="auto">
            <a:xfrm>
              <a:off x="4803" y="1255"/>
              <a:ext cx="52" cy="8"/>
            </a:xfrm>
            <a:custGeom>
              <a:avLst/>
              <a:gdLst>
                <a:gd name="T0" fmla="*/ 52 w 52"/>
                <a:gd name="T1" fmla="*/ 8 h 8"/>
                <a:gd name="T2" fmla="*/ 52 w 52"/>
                <a:gd name="T3" fmla="*/ 8 h 8"/>
                <a:gd name="T4" fmla="*/ 52 w 52"/>
                <a:gd name="T5" fmla="*/ 8 h 8"/>
                <a:gd name="T6" fmla="*/ 48 w 52"/>
                <a:gd name="T7" fmla="*/ 8 h 8"/>
                <a:gd name="T8" fmla="*/ 48 w 52"/>
                <a:gd name="T9" fmla="*/ 8 h 8"/>
                <a:gd name="T10" fmla="*/ 48 w 52"/>
                <a:gd name="T11" fmla="*/ 8 h 8"/>
                <a:gd name="T12" fmla="*/ 48 w 52"/>
                <a:gd name="T13" fmla="*/ 8 h 8"/>
                <a:gd name="T14" fmla="*/ 44 w 52"/>
                <a:gd name="T15" fmla="*/ 8 h 8"/>
                <a:gd name="T16" fmla="*/ 44 w 52"/>
                <a:gd name="T17" fmla="*/ 8 h 8"/>
                <a:gd name="T18" fmla="*/ 44 w 52"/>
                <a:gd name="T19" fmla="*/ 8 h 8"/>
                <a:gd name="T20" fmla="*/ 44 w 52"/>
                <a:gd name="T21" fmla="*/ 8 h 8"/>
                <a:gd name="T22" fmla="*/ 44 w 52"/>
                <a:gd name="T23" fmla="*/ 8 h 8"/>
                <a:gd name="T24" fmla="*/ 40 w 52"/>
                <a:gd name="T25" fmla="*/ 8 h 8"/>
                <a:gd name="T26" fmla="*/ 40 w 52"/>
                <a:gd name="T27" fmla="*/ 8 h 8"/>
                <a:gd name="T28" fmla="*/ 40 w 52"/>
                <a:gd name="T29" fmla="*/ 8 h 8"/>
                <a:gd name="T30" fmla="*/ 40 w 52"/>
                <a:gd name="T31" fmla="*/ 8 h 8"/>
                <a:gd name="T32" fmla="*/ 40 w 52"/>
                <a:gd name="T33" fmla="*/ 8 h 8"/>
                <a:gd name="T34" fmla="*/ 36 w 52"/>
                <a:gd name="T35" fmla="*/ 8 h 8"/>
                <a:gd name="T36" fmla="*/ 36 w 52"/>
                <a:gd name="T37" fmla="*/ 4 h 8"/>
                <a:gd name="T38" fmla="*/ 36 w 52"/>
                <a:gd name="T39" fmla="*/ 4 h 8"/>
                <a:gd name="T40" fmla="*/ 36 w 52"/>
                <a:gd name="T41" fmla="*/ 4 h 8"/>
                <a:gd name="T42" fmla="*/ 36 w 52"/>
                <a:gd name="T43" fmla="*/ 4 h 8"/>
                <a:gd name="T44" fmla="*/ 32 w 52"/>
                <a:gd name="T45" fmla="*/ 4 h 8"/>
                <a:gd name="T46" fmla="*/ 32 w 52"/>
                <a:gd name="T47" fmla="*/ 4 h 8"/>
                <a:gd name="T48" fmla="*/ 32 w 52"/>
                <a:gd name="T49" fmla="*/ 4 h 8"/>
                <a:gd name="T50" fmla="*/ 32 w 52"/>
                <a:gd name="T51" fmla="*/ 4 h 8"/>
                <a:gd name="T52" fmla="*/ 28 w 52"/>
                <a:gd name="T53" fmla="*/ 4 h 8"/>
                <a:gd name="T54" fmla="*/ 28 w 52"/>
                <a:gd name="T55" fmla="*/ 4 h 8"/>
                <a:gd name="T56" fmla="*/ 28 w 52"/>
                <a:gd name="T57" fmla="*/ 4 h 8"/>
                <a:gd name="T58" fmla="*/ 28 w 52"/>
                <a:gd name="T59" fmla="*/ 4 h 8"/>
                <a:gd name="T60" fmla="*/ 28 w 52"/>
                <a:gd name="T61" fmla="*/ 4 h 8"/>
                <a:gd name="T62" fmla="*/ 24 w 52"/>
                <a:gd name="T63" fmla="*/ 4 h 8"/>
                <a:gd name="T64" fmla="*/ 24 w 52"/>
                <a:gd name="T65" fmla="*/ 4 h 8"/>
                <a:gd name="T66" fmla="*/ 24 w 52"/>
                <a:gd name="T67" fmla="*/ 4 h 8"/>
                <a:gd name="T68" fmla="*/ 24 w 52"/>
                <a:gd name="T69" fmla="*/ 4 h 8"/>
                <a:gd name="T70" fmla="*/ 24 w 52"/>
                <a:gd name="T71" fmla="*/ 4 h 8"/>
                <a:gd name="T72" fmla="*/ 20 w 52"/>
                <a:gd name="T73" fmla="*/ 4 h 8"/>
                <a:gd name="T74" fmla="*/ 20 w 52"/>
                <a:gd name="T75" fmla="*/ 4 h 8"/>
                <a:gd name="T76" fmla="*/ 20 w 52"/>
                <a:gd name="T77" fmla="*/ 4 h 8"/>
                <a:gd name="T78" fmla="*/ 20 w 52"/>
                <a:gd name="T79" fmla="*/ 4 h 8"/>
                <a:gd name="T80" fmla="*/ 20 w 52"/>
                <a:gd name="T81" fmla="*/ 4 h 8"/>
                <a:gd name="T82" fmla="*/ 16 w 52"/>
                <a:gd name="T83" fmla="*/ 4 h 8"/>
                <a:gd name="T84" fmla="*/ 16 w 52"/>
                <a:gd name="T85" fmla="*/ 4 h 8"/>
                <a:gd name="T86" fmla="*/ 16 w 52"/>
                <a:gd name="T87" fmla="*/ 4 h 8"/>
                <a:gd name="T88" fmla="*/ 16 w 52"/>
                <a:gd name="T89" fmla="*/ 4 h 8"/>
                <a:gd name="T90" fmla="*/ 12 w 52"/>
                <a:gd name="T91" fmla="*/ 4 h 8"/>
                <a:gd name="T92" fmla="*/ 12 w 52"/>
                <a:gd name="T93" fmla="*/ 4 h 8"/>
                <a:gd name="T94" fmla="*/ 12 w 52"/>
                <a:gd name="T95" fmla="*/ 4 h 8"/>
                <a:gd name="T96" fmla="*/ 12 w 52"/>
                <a:gd name="T97" fmla="*/ 4 h 8"/>
                <a:gd name="T98" fmla="*/ 12 w 52"/>
                <a:gd name="T99" fmla="*/ 0 h 8"/>
                <a:gd name="T100" fmla="*/ 8 w 52"/>
                <a:gd name="T101" fmla="*/ 0 h 8"/>
                <a:gd name="T102" fmla="*/ 8 w 52"/>
                <a:gd name="T103" fmla="*/ 0 h 8"/>
                <a:gd name="T104" fmla="*/ 8 w 52"/>
                <a:gd name="T105" fmla="*/ 0 h 8"/>
                <a:gd name="T106" fmla="*/ 8 w 52"/>
                <a:gd name="T107" fmla="*/ 0 h 8"/>
                <a:gd name="T108" fmla="*/ 8 w 52"/>
                <a:gd name="T109" fmla="*/ 0 h 8"/>
                <a:gd name="T110" fmla="*/ 4 w 52"/>
                <a:gd name="T111" fmla="*/ 0 h 8"/>
                <a:gd name="T112" fmla="*/ 4 w 52"/>
                <a:gd name="T113" fmla="*/ 0 h 8"/>
                <a:gd name="T114" fmla="*/ 4 w 52"/>
                <a:gd name="T115" fmla="*/ 0 h 8"/>
                <a:gd name="T116" fmla="*/ 4 w 52"/>
                <a:gd name="T117" fmla="*/ 0 h 8"/>
                <a:gd name="T118" fmla="*/ 4 w 52"/>
                <a:gd name="T1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52" y="8"/>
                  </a:move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304"/>
            <p:cNvSpPr>
              <a:spLocks/>
            </p:cNvSpPr>
            <p:nvPr/>
          </p:nvSpPr>
          <p:spPr bwMode="auto">
            <a:xfrm>
              <a:off x="4755" y="1246"/>
              <a:ext cx="48" cy="9"/>
            </a:xfrm>
            <a:custGeom>
              <a:avLst/>
              <a:gdLst>
                <a:gd name="T0" fmla="*/ 48 w 48"/>
                <a:gd name="T1" fmla="*/ 9 h 9"/>
                <a:gd name="T2" fmla="*/ 48 w 48"/>
                <a:gd name="T3" fmla="*/ 9 h 9"/>
                <a:gd name="T4" fmla="*/ 48 w 48"/>
                <a:gd name="T5" fmla="*/ 9 h 9"/>
                <a:gd name="T6" fmla="*/ 48 w 48"/>
                <a:gd name="T7" fmla="*/ 9 h 9"/>
                <a:gd name="T8" fmla="*/ 44 w 48"/>
                <a:gd name="T9" fmla="*/ 9 h 9"/>
                <a:gd name="T10" fmla="*/ 44 w 48"/>
                <a:gd name="T11" fmla="*/ 9 h 9"/>
                <a:gd name="T12" fmla="*/ 44 w 48"/>
                <a:gd name="T13" fmla="*/ 9 h 9"/>
                <a:gd name="T14" fmla="*/ 44 w 48"/>
                <a:gd name="T15" fmla="*/ 9 h 9"/>
                <a:gd name="T16" fmla="*/ 44 w 48"/>
                <a:gd name="T17" fmla="*/ 9 h 9"/>
                <a:gd name="T18" fmla="*/ 40 w 48"/>
                <a:gd name="T19" fmla="*/ 9 h 9"/>
                <a:gd name="T20" fmla="*/ 40 w 48"/>
                <a:gd name="T21" fmla="*/ 9 h 9"/>
                <a:gd name="T22" fmla="*/ 40 w 48"/>
                <a:gd name="T23" fmla="*/ 9 h 9"/>
                <a:gd name="T24" fmla="*/ 40 w 48"/>
                <a:gd name="T25" fmla="*/ 9 h 9"/>
                <a:gd name="T26" fmla="*/ 40 w 48"/>
                <a:gd name="T27" fmla="*/ 9 h 9"/>
                <a:gd name="T28" fmla="*/ 36 w 48"/>
                <a:gd name="T29" fmla="*/ 9 h 9"/>
                <a:gd name="T30" fmla="*/ 36 w 48"/>
                <a:gd name="T31" fmla="*/ 9 h 9"/>
                <a:gd name="T32" fmla="*/ 36 w 48"/>
                <a:gd name="T33" fmla="*/ 9 h 9"/>
                <a:gd name="T34" fmla="*/ 36 w 48"/>
                <a:gd name="T35" fmla="*/ 9 h 9"/>
                <a:gd name="T36" fmla="*/ 32 w 48"/>
                <a:gd name="T37" fmla="*/ 9 h 9"/>
                <a:gd name="T38" fmla="*/ 32 w 48"/>
                <a:gd name="T39" fmla="*/ 9 h 9"/>
                <a:gd name="T40" fmla="*/ 32 w 48"/>
                <a:gd name="T41" fmla="*/ 5 h 9"/>
                <a:gd name="T42" fmla="*/ 32 w 48"/>
                <a:gd name="T43" fmla="*/ 5 h 9"/>
                <a:gd name="T44" fmla="*/ 32 w 48"/>
                <a:gd name="T45" fmla="*/ 5 h 9"/>
                <a:gd name="T46" fmla="*/ 28 w 48"/>
                <a:gd name="T47" fmla="*/ 5 h 9"/>
                <a:gd name="T48" fmla="*/ 28 w 48"/>
                <a:gd name="T49" fmla="*/ 5 h 9"/>
                <a:gd name="T50" fmla="*/ 28 w 48"/>
                <a:gd name="T51" fmla="*/ 5 h 9"/>
                <a:gd name="T52" fmla="*/ 28 w 48"/>
                <a:gd name="T53" fmla="*/ 5 h 9"/>
                <a:gd name="T54" fmla="*/ 28 w 48"/>
                <a:gd name="T55" fmla="*/ 5 h 9"/>
                <a:gd name="T56" fmla="*/ 24 w 48"/>
                <a:gd name="T57" fmla="*/ 5 h 9"/>
                <a:gd name="T58" fmla="*/ 24 w 48"/>
                <a:gd name="T59" fmla="*/ 5 h 9"/>
                <a:gd name="T60" fmla="*/ 24 w 48"/>
                <a:gd name="T61" fmla="*/ 5 h 9"/>
                <a:gd name="T62" fmla="*/ 24 w 48"/>
                <a:gd name="T63" fmla="*/ 5 h 9"/>
                <a:gd name="T64" fmla="*/ 24 w 48"/>
                <a:gd name="T65" fmla="*/ 5 h 9"/>
                <a:gd name="T66" fmla="*/ 20 w 48"/>
                <a:gd name="T67" fmla="*/ 5 h 9"/>
                <a:gd name="T68" fmla="*/ 20 w 48"/>
                <a:gd name="T69" fmla="*/ 5 h 9"/>
                <a:gd name="T70" fmla="*/ 20 w 48"/>
                <a:gd name="T71" fmla="*/ 5 h 9"/>
                <a:gd name="T72" fmla="*/ 20 w 48"/>
                <a:gd name="T73" fmla="*/ 5 h 9"/>
                <a:gd name="T74" fmla="*/ 16 w 48"/>
                <a:gd name="T75" fmla="*/ 5 h 9"/>
                <a:gd name="T76" fmla="*/ 16 w 48"/>
                <a:gd name="T77" fmla="*/ 5 h 9"/>
                <a:gd name="T78" fmla="*/ 16 w 48"/>
                <a:gd name="T79" fmla="*/ 5 h 9"/>
                <a:gd name="T80" fmla="*/ 16 w 48"/>
                <a:gd name="T81" fmla="*/ 5 h 9"/>
                <a:gd name="T82" fmla="*/ 16 w 48"/>
                <a:gd name="T83" fmla="*/ 5 h 9"/>
                <a:gd name="T84" fmla="*/ 12 w 48"/>
                <a:gd name="T85" fmla="*/ 5 h 9"/>
                <a:gd name="T86" fmla="*/ 12 w 48"/>
                <a:gd name="T87" fmla="*/ 5 h 9"/>
                <a:gd name="T88" fmla="*/ 12 w 48"/>
                <a:gd name="T89" fmla="*/ 5 h 9"/>
                <a:gd name="T90" fmla="*/ 12 w 48"/>
                <a:gd name="T91" fmla="*/ 5 h 9"/>
                <a:gd name="T92" fmla="*/ 12 w 48"/>
                <a:gd name="T93" fmla="*/ 5 h 9"/>
                <a:gd name="T94" fmla="*/ 8 w 48"/>
                <a:gd name="T95" fmla="*/ 5 h 9"/>
                <a:gd name="T96" fmla="*/ 8 w 48"/>
                <a:gd name="T97" fmla="*/ 5 h 9"/>
                <a:gd name="T98" fmla="*/ 8 w 48"/>
                <a:gd name="T99" fmla="*/ 5 h 9"/>
                <a:gd name="T100" fmla="*/ 8 w 48"/>
                <a:gd name="T101" fmla="*/ 5 h 9"/>
                <a:gd name="T102" fmla="*/ 4 w 48"/>
                <a:gd name="T103" fmla="*/ 5 h 9"/>
                <a:gd name="T104" fmla="*/ 4 w 48"/>
                <a:gd name="T105" fmla="*/ 0 h 9"/>
                <a:gd name="T106" fmla="*/ 4 w 48"/>
                <a:gd name="T107" fmla="*/ 0 h 9"/>
                <a:gd name="T108" fmla="*/ 4 w 48"/>
                <a:gd name="T109" fmla="*/ 0 h 9"/>
                <a:gd name="T110" fmla="*/ 4 w 48"/>
                <a:gd name="T111" fmla="*/ 0 h 9"/>
                <a:gd name="T112" fmla="*/ 0 w 48"/>
                <a:gd name="T113" fmla="*/ 0 h 9"/>
                <a:gd name="T114" fmla="*/ 0 w 48"/>
                <a:gd name="T115" fmla="*/ 0 h 9"/>
                <a:gd name="T116" fmla="*/ 0 w 48"/>
                <a:gd name="T117" fmla="*/ 0 h 9"/>
                <a:gd name="T118" fmla="*/ 0 w 48"/>
                <a:gd name="T1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9">
                  <a:moveTo>
                    <a:pt x="48" y="9"/>
                  </a:move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305"/>
            <p:cNvSpPr>
              <a:spLocks/>
            </p:cNvSpPr>
            <p:nvPr/>
          </p:nvSpPr>
          <p:spPr bwMode="auto">
            <a:xfrm>
              <a:off x="4703" y="1238"/>
              <a:ext cx="52" cy="8"/>
            </a:xfrm>
            <a:custGeom>
              <a:avLst/>
              <a:gdLst>
                <a:gd name="T0" fmla="*/ 52 w 52"/>
                <a:gd name="T1" fmla="*/ 8 h 8"/>
                <a:gd name="T2" fmla="*/ 48 w 52"/>
                <a:gd name="T3" fmla="*/ 8 h 8"/>
                <a:gd name="T4" fmla="*/ 48 w 52"/>
                <a:gd name="T5" fmla="*/ 8 h 8"/>
                <a:gd name="T6" fmla="*/ 48 w 52"/>
                <a:gd name="T7" fmla="*/ 8 h 8"/>
                <a:gd name="T8" fmla="*/ 48 w 52"/>
                <a:gd name="T9" fmla="*/ 8 h 8"/>
                <a:gd name="T10" fmla="*/ 48 w 52"/>
                <a:gd name="T11" fmla="*/ 8 h 8"/>
                <a:gd name="T12" fmla="*/ 44 w 52"/>
                <a:gd name="T13" fmla="*/ 8 h 8"/>
                <a:gd name="T14" fmla="*/ 44 w 52"/>
                <a:gd name="T15" fmla="*/ 8 h 8"/>
                <a:gd name="T16" fmla="*/ 44 w 52"/>
                <a:gd name="T17" fmla="*/ 8 h 8"/>
                <a:gd name="T18" fmla="*/ 44 w 52"/>
                <a:gd name="T19" fmla="*/ 8 h 8"/>
                <a:gd name="T20" fmla="*/ 40 w 52"/>
                <a:gd name="T21" fmla="*/ 8 h 8"/>
                <a:gd name="T22" fmla="*/ 40 w 52"/>
                <a:gd name="T23" fmla="*/ 8 h 8"/>
                <a:gd name="T24" fmla="*/ 40 w 52"/>
                <a:gd name="T25" fmla="*/ 8 h 8"/>
                <a:gd name="T26" fmla="*/ 40 w 52"/>
                <a:gd name="T27" fmla="*/ 8 h 8"/>
                <a:gd name="T28" fmla="*/ 40 w 52"/>
                <a:gd name="T29" fmla="*/ 8 h 8"/>
                <a:gd name="T30" fmla="*/ 36 w 52"/>
                <a:gd name="T31" fmla="*/ 8 h 8"/>
                <a:gd name="T32" fmla="*/ 36 w 52"/>
                <a:gd name="T33" fmla="*/ 8 h 8"/>
                <a:gd name="T34" fmla="*/ 36 w 52"/>
                <a:gd name="T35" fmla="*/ 8 h 8"/>
                <a:gd name="T36" fmla="*/ 36 w 52"/>
                <a:gd name="T37" fmla="*/ 8 h 8"/>
                <a:gd name="T38" fmla="*/ 36 w 52"/>
                <a:gd name="T39" fmla="*/ 8 h 8"/>
                <a:gd name="T40" fmla="*/ 32 w 52"/>
                <a:gd name="T41" fmla="*/ 4 h 8"/>
                <a:gd name="T42" fmla="*/ 32 w 52"/>
                <a:gd name="T43" fmla="*/ 4 h 8"/>
                <a:gd name="T44" fmla="*/ 32 w 52"/>
                <a:gd name="T45" fmla="*/ 4 h 8"/>
                <a:gd name="T46" fmla="*/ 32 w 52"/>
                <a:gd name="T47" fmla="*/ 4 h 8"/>
                <a:gd name="T48" fmla="*/ 28 w 52"/>
                <a:gd name="T49" fmla="*/ 4 h 8"/>
                <a:gd name="T50" fmla="*/ 28 w 52"/>
                <a:gd name="T51" fmla="*/ 4 h 8"/>
                <a:gd name="T52" fmla="*/ 28 w 52"/>
                <a:gd name="T53" fmla="*/ 4 h 8"/>
                <a:gd name="T54" fmla="*/ 28 w 52"/>
                <a:gd name="T55" fmla="*/ 4 h 8"/>
                <a:gd name="T56" fmla="*/ 28 w 52"/>
                <a:gd name="T57" fmla="*/ 4 h 8"/>
                <a:gd name="T58" fmla="*/ 24 w 52"/>
                <a:gd name="T59" fmla="*/ 4 h 8"/>
                <a:gd name="T60" fmla="*/ 24 w 52"/>
                <a:gd name="T61" fmla="*/ 4 h 8"/>
                <a:gd name="T62" fmla="*/ 24 w 52"/>
                <a:gd name="T63" fmla="*/ 4 h 8"/>
                <a:gd name="T64" fmla="*/ 24 w 52"/>
                <a:gd name="T65" fmla="*/ 4 h 8"/>
                <a:gd name="T66" fmla="*/ 24 w 52"/>
                <a:gd name="T67" fmla="*/ 4 h 8"/>
                <a:gd name="T68" fmla="*/ 20 w 52"/>
                <a:gd name="T69" fmla="*/ 4 h 8"/>
                <a:gd name="T70" fmla="*/ 20 w 52"/>
                <a:gd name="T71" fmla="*/ 4 h 8"/>
                <a:gd name="T72" fmla="*/ 20 w 52"/>
                <a:gd name="T73" fmla="*/ 4 h 8"/>
                <a:gd name="T74" fmla="*/ 20 w 52"/>
                <a:gd name="T75" fmla="*/ 4 h 8"/>
                <a:gd name="T76" fmla="*/ 20 w 52"/>
                <a:gd name="T77" fmla="*/ 4 h 8"/>
                <a:gd name="T78" fmla="*/ 16 w 52"/>
                <a:gd name="T79" fmla="*/ 4 h 8"/>
                <a:gd name="T80" fmla="*/ 16 w 52"/>
                <a:gd name="T81" fmla="*/ 4 h 8"/>
                <a:gd name="T82" fmla="*/ 16 w 52"/>
                <a:gd name="T83" fmla="*/ 4 h 8"/>
                <a:gd name="T84" fmla="*/ 16 w 52"/>
                <a:gd name="T85" fmla="*/ 4 h 8"/>
                <a:gd name="T86" fmla="*/ 12 w 52"/>
                <a:gd name="T87" fmla="*/ 4 h 8"/>
                <a:gd name="T88" fmla="*/ 12 w 52"/>
                <a:gd name="T89" fmla="*/ 4 h 8"/>
                <a:gd name="T90" fmla="*/ 12 w 52"/>
                <a:gd name="T91" fmla="*/ 4 h 8"/>
                <a:gd name="T92" fmla="*/ 12 w 52"/>
                <a:gd name="T93" fmla="*/ 4 h 8"/>
                <a:gd name="T94" fmla="*/ 12 w 52"/>
                <a:gd name="T95" fmla="*/ 0 h 8"/>
                <a:gd name="T96" fmla="*/ 8 w 52"/>
                <a:gd name="T97" fmla="*/ 0 h 8"/>
                <a:gd name="T98" fmla="*/ 8 w 52"/>
                <a:gd name="T99" fmla="*/ 0 h 8"/>
                <a:gd name="T100" fmla="*/ 8 w 52"/>
                <a:gd name="T101" fmla="*/ 0 h 8"/>
                <a:gd name="T102" fmla="*/ 8 w 52"/>
                <a:gd name="T103" fmla="*/ 0 h 8"/>
                <a:gd name="T104" fmla="*/ 8 w 52"/>
                <a:gd name="T105" fmla="*/ 0 h 8"/>
                <a:gd name="T106" fmla="*/ 4 w 52"/>
                <a:gd name="T107" fmla="*/ 0 h 8"/>
                <a:gd name="T108" fmla="*/ 4 w 52"/>
                <a:gd name="T109" fmla="*/ 0 h 8"/>
                <a:gd name="T110" fmla="*/ 4 w 52"/>
                <a:gd name="T111" fmla="*/ 0 h 8"/>
                <a:gd name="T112" fmla="*/ 4 w 52"/>
                <a:gd name="T113" fmla="*/ 0 h 8"/>
                <a:gd name="T114" fmla="*/ 4 w 52"/>
                <a:gd name="T115" fmla="*/ 0 h 8"/>
                <a:gd name="T116" fmla="*/ 0 w 52"/>
                <a:gd name="T117" fmla="*/ 0 h 8"/>
                <a:gd name="T118" fmla="*/ 0 w 52"/>
                <a:gd name="T1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52" y="8"/>
                  </a:move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306"/>
            <p:cNvSpPr>
              <a:spLocks/>
            </p:cNvSpPr>
            <p:nvPr/>
          </p:nvSpPr>
          <p:spPr bwMode="auto">
            <a:xfrm>
              <a:off x="4652" y="1225"/>
              <a:ext cx="51" cy="13"/>
            </a:xfrm>
            <a:custGeom>
              <a:avLst/>
              <a:gdLst>
                <a:gd name="T0" fmla="*/ 51 w 51"/>
                <a:gd name="T1" fmla="*/ 13 h 13"/>
                <a:gd name="T2" fmla="*/ 51 w 51"/>
                <a:gd name="T3" fmla="*/ 13 h 13"/>
                <a:gd name="T4" fmla="*/ 47 w 51"/>
                <a:gd name="T5" fmla="*/ 13 h 13"/>
                <a:gd name="T6" fmla="*/ 47 w 51"/>
                <a:gd name="T7" fmla="*/ 13 h 13"/>
                <a:gd name="T8" fmla="*/ 47 w 51"/>
                <a:gd name="T9" fmla="*/ 13 h 13"/>
                <a:gd name="T10" fmla="*/ 47 w 51"/>
                <a:gd name="T11" fmla="*/ 13 h 13"/>
                <a:gd name="T12" fmla="*/ 47 w 51"/>
                <a:gd name="T13" fmla="*/ 13 h 13"/>
                <a:gd name="T14" fmla="*/ 43 w 51"/>
                <a:gd name="T15" fmla="*/ 13 h 13"/>
                <a:gd name="T16" fmla="*/ 43 w 51"/>
                <a:gd name="T17" fmla="*/ 13 h 13"/>
                <a:gd name="T18" fmla="*/ 43 w 51"/>
                <a:gd name="T19" fmla="*/ 13 h 13"/>
                <a:gd name="T20" fmla="*/ 43 w 51"/>
                <a:gd name="T21" fmla="*/ 13 h 13"/>
                <a:gd name="T22" fmla="*/ 43 w 51"/>
                <a:gd name="T23" fmla="*/ 13 h 13"/>
                <a:gd name="T24" fmla="*/ 40 w 51"/>
                <a:gd name="T25" fmla="*/ 13 h 13"/>
                <a:gd name="T26" fmla="*/ 40 w 51"/>
                <a:gd name="T27" fmla="*/ 9 h 13"/>
                <a:gd name="T28" fmla="*/ 40 w 51"/>
                <a:gd name="T29" fmla="*/ 9 h 13"/>
                <a:gd name="T30" fmla="*/ 40 w 51"/>
                <a:gd name="T31" fmla="*/ 9 h 13"/>
                <a:gd name="T32" fmla="*/ 36 w 51"/>
                <a:gd name="T33" fmla="*/ 9 h 13"/>
                <a:gd name="T34" fmla="*/ 36 w 51"/>
                <a:gd name="T35" fmla="*/ 9 h 13"/>
                <a:gd name="T36" fmla="*/ 36 w 51"/>
                <a:gd name="T37" fmla="*/ 9 h 13"/>
                <a:gd name="T38" fmla="*/ 36 w 51"/>
                <a:gd name="T39" fmla="*/ 9 h 13"/>
                <a:gd name="T40" fmla="*/ 36 w 51"/>
                <a:gd name="T41" fmla="*/ 9 h 13"/>
                <a:gd name="T42" fmla="*/ 32 w 51"/>
                <a:gd name="T43" fmla="*/ 9 h 13"/>
                <a:gd name="T44" fmla="*/ 32 w 51"/>
                <a:gd name="T45" fmla="*/ 9 h 13"/>
                <a:gd name="T46" fmla="*/ 32 w 51"/>
                <a:gd name="T47" fmla="*/ 9 h 13"/>
                <a:gd name="T48" fmla="*/ 32 w 51"/>
                <a:gd name="T49" fmla="*/ 9 h 13"/>
                <a:gd name="T50" fmla="*/ 32 w 51"/>
                <a:gd name="T51" fmla="*/ 9 h 13"/>
                <a:gd name="T52" fmla="*/ 28 w 51"/>
                <a:gd name="T53" fmla="*/ 9 h 13"/>
                <a:gd name="T54" fmla="*/ 28 w 51"/>
                <a:gd name="T55" fmla="*/ 9 h 13"/>
                <a:gd name="T56" fmla="*/ 28 w 51"/>
                <a:gd name="T57" fmla="*/ 9 h 13"/>
                <a:gd name="T58" fmla="*/ 28 w 51"/>
                <a:gd name="T59" fmla="*/ 9 h 13"/>
                <a:gd name="T60" fmla="*/ 28 w 51"/>
                <a:gd name="T61" fmla="*/ 9 h 13"/>
                <a:gd name="T62" fmla="*/ 24 w 51"/>
                <a:gd name="T63" fmla="*/ 9 h 13"/>
                <a:gd name="T64" fmla="*/ 24 w 51"/>
                <a:gd name="T65" fmla="*/ 9 h 13"/>
                <a:gd name="T66" fmla="*/ 24 w 51"/>
                <a:gd name="T67" fmla="*/ 9 h 13"/>
                <a:gd name="T68" fmla="*/ 24 w 51"/>
                <a:gd name="T69" fmla="*/ 9 h 13"/>
                <a:gd name="T70" fmla="*/ 20 w 51"/>
                <a:gd name="T71" fmla="*/ 9 h 13"/>
                <a:gd name="T72" fmla="*/ 20 w 51"/>
                <a:gd name="T73" fmla="*/ 9 h 13"/>
                <a:gd name="T74" fmla="*/ 20 w 51"/>
                <a:gd name="T75" fmla="*/ 9 h 13"/>
                <a:gd name="T76" fmla="*/ 20 w 51"/>
                <a:gd name="T77" fmla="*/ 5 h 13"/>
                <a:gd name="T78" fmla="*/ 20 w 51"/>
                <a:gd name="T79" fmla="*/ 5 h 13"/>
                <a:gd name="T80" fmla="*/ 16 w 51"/>
                <a:gd name="T81" fmla="*/ 5 h 13"/>
                <a:gd name="T82" fmla="*/ 16 w 51"/>
                <a:gd name="T83" fmla="*/ 5 h 13"/>
                <a:gd name="T84" fmla="*/ 16 w 51"/>
                <a:gd name="T85" fmla="*/ 5 h 13"/>
                <a:gd name="T86" fmla="*/ 16 w 51"/>
                <a:gd name="T87" fmla="*/ 5 h 13"/>
                <a:gd name="T88" fmla="*/ 16 w 51"/>
                <a:gd name="T89" fmla="*/ 5 h 13"/>
                <a:gd name="T90" fmla="*/ 12 w 51"/>
                <a:gd name="T91" fmla="*/ 5 h 13"/>
                <a:gd name="T92" fmla="*/ 12 w 51"/>
                <a:gd name="T93" fmla="*/ 5 h 13"/>
                <a:gd name="T94" fmla="*/ 12 w 51"/>
                <a:gd name="T95" fmla="*/ 5 h 13"/>
                <a:gd name="T96" fmla="*/ 12 w 51"/>
                <a:gd name="T97" fmla="*/ 5 h 13"/>
                <a:gd name="T98" fmla="*/ 12 w 51"/>
                <a:gd name="T99" fmla="*/ 5 h 13"/>
                <a:gd name="T100" fmla="*/ 8 w 51"/>
                <a:gd name="T101" fmla="*/ 5 h 13"/>
                <a:gd name="T102" fmla="*/ 8 w 51"/>
                <a:gd name="T103" fmla="*/ 5 h 13"/>
                <a:gd name="T104" fmla="*/ 8 w 51"/>
                <a:gd name="T105" fmla="*/ 5 h 13"/>
                <a:gd name="T106" fmla="*/ 8 w 51"/>
                <a:gd name="T107" fmla="*/ 5 h 13"/>
                <a:gd name="T108" fmla="*/ 4 w 51"/>
                <a:gd name="T109" fmla="*/ 5 h 13"/>
                <a:gd name="T110" fmla="*/ 4 w 51"/>
                <a:gd name="T111" fmla="*/ 5 h 13"/>
                <a:gd name="T112" fmla="*/ 4 w 51"/>
                <a:gd name="T113" fmla="*/ 5 h 13"/>
                <a:gd name="T114" fmla="*/ 4 w 51"/>
                <a:gd name="T115" fmla="*/ 5 h 13"/>
                <a:gd name="T116" fmla="*/ 4 w 51"/>
                <a:gd name="T117" fmla="*/ 5 h 13"/>
                <a:gd name="T118" fmla="*/ 0 w 51"/>
                <a:gd name="T11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13">
                  <a:moveTo>
                    <a:pt x="51" y="13"/>
                  </a:move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307"/>
            <p:cNvSpPr>
              <a:spLocks/>
            </p:cNvSpPr>
            <p:nvPr/>
          </p:nvSpPr>
          <p:spPr bwMode="auto">
            <a:xfrm>
              <a:off x="4604" y="1217"/>
              <a:ext cx="48" cy="8"/>
            </a:xfrm>
            <a:custGeom>
              <a:avLst/>
              <a:gdLst>
                <a:gd name="T0" fmla="*/ 48 w 48"/>
                <a:gd name="T1" fmla="*/ 8 h 8"/>
                <a:gd name="T2" fmla="*/ 48 w 48"/>
                <a:gd name="T3" fmla="*/ 8 h 8"/>
                <a:gd name="T4" fmla="*/ 48 w 48"/>
                <a:gd name="T5" fmla="*/ 8 h 8"/>
                <a:gd name="T6" fmla="*/ 48 w 48"/>
                <a:gd name="T7" fmla="*/ 8 h 8"/>
                <a:gd name="T8" fmla="*/ 44 w 48"/>
                <a:gd name="T9" fmla="*/ 8 h 8"/>
                <a:gd name="T10" fmla="*/ 44 w 48"/>
                <a:gd name="T11" fmla="*/ 8 h 8"/>
                <a:gd name="T12" fmla="*/ 44 w 48"/>
                <a:gd name="T13" fmla="*/ 8 h 8"/>
                <a:gd name="T14" fmla="*/ 44 w 48"/>
                <a:gd name="T15" fmla="*/ 8 h 8"/>
                <a:gd name="T16" fmla="*/ 40 w 48"/>
                <a:gd name="T17" fmla="*/ 8 h 8"/>
                <a:gd name="T18" fmla="*/ 40 w 48"/>
                <a:gd name="T19" fmla="*/ 8 h 8"/>
                <a:gd name="T20" fmla="*/ 40 w 48"/>
                <a:gd name="T21" fmla="*/ 8 h 8"/>
                <a:gd name="T22" fmla="*/ 40 w 48"/>
                <a:gd name="T23" fmla="*/ 8 h 8"/>
                <a:gd name="T24" fmla="*/ 40 w 48"/>
                <a:gd name="T25" fmla="*/ 8 h 8"/>
                <a:gd name="T26" fmla="*/ 36 w 48"/>
                <a:gd name="T27" fmla="*/ 8 h 8"/>
                <a:gd name="T28" fmla="*/ 36 w 48"/>
                <a:gd name="T29" fmla="*/ 8 h 8"/>
                <a:gd name="T30" fmla="*/ 36 w 48"/>
                <a:gd name="T31" fmla="*/ 8 h 8"/>
                <a:gd name="T32" fmla="*/ 36 w 48"/>
                <a:gd name="T33" fmla="*/ 8 h 8"/>
                <a:gd name="T34" fmla="*/ 36 w 48"/>
                <a:gd name="T35" fmla="*/ 8 h 8"/>
                <a:gd name="T36" fmla="*/ 32 w 48"/>
                <a:gd name="T37" fmla="*/ 8 h 8"/>
                <a:gd name="T38" fmla="*/ 32 w 48"/>
                <a:gd name="T39" fmla="*/ 8 h 8"/>
                <a:gd name="T40" fmla="*/ 32 w 48"/>
                <a:gd name="T41" fmla="*/ 8 h 8"/>
                <a:gd name="T42" fmla="*/ 32 w 48"/>
                <a:gd name="T43" fmla="*/ 8 h 8"/>
                <a:gd name="T44" fmla="*/ 32 w 48"/>
                <a:gd name="T45" fmla="*/ 8 h 8"/>
                <a:gd name="T46" fmla="*/ 28 w 48"/>
                <a:gd name="T47" fmla="*/ 8 h 8"/>
                <a:gd name="T48" fmla="*/ 28 w 48"/>
                <a:gd name="T49" fmla="*/ 8 h 8"/>
                <a:gd name="T50" fmla="*/ 28 w 48"/>
                <a:gd name="T51" fmla="*/ 8 h 8"/>
                <a:gd name="T52" fmla="*/ 28 w 48"/>
                <a:gd name="T53" fmla="*/ 4 h 8"/>
                <a:gd name="T54" fmla="*/ 24 w 48"/>
                <a:gd name="T55" fmla="*/ 4 h 8"/>
                <a:gd name="T56" fmla="*/ 24 w 48"/>
                <a:gd name="T57" fmla="*/ 4 h 8"/>
                <a:gd name="T58" fmla="*/ 24 w 48"/>
                <a:gd name="T59" fmla="*/ 4 h 8"/>
                <a:gd name="T60" fmla="*/ 24 w 48"/>
                <a:gd name="T61" fmla="*/ 4 h 8"/>
                <a:gd name="T62" fmla="*/ 24 w 48"/>
                <a:gd name="T63" fmla="*/ 4 h 8"/>
                <a:gd name="T64" fmla="*/ 20 w 48"/>
                <a:gd name="T65" fmla="*/ 4 h 8"/>
                <a:gd name="T66" fmla="*/ 20 w 48"/>
                <a:gd name="T67" fmla="*/ 4 h 8"/>
                <a:gd name="T68" fmla="*/ 20 w 48"/>
                <a:gd name="T69" fmla="*/ 4 h 8"/>
                <a:gd name="T70" fmla="*/ 20 w 48"/>
                <a:gd name="T71" fmla="*/ 4 h 8"/>
                <a:gd name="T72" fmla="*/ 20 w 48"/>
                <a:gd name="T73" fmla="*/ 4 h 8"/>
                <a:gd name="T74" fmla="*/ 16 w 48"/>
                <a:gd name="T75" fmla="*/ 4 h 8"/>
                <a:gd name="T76" fmla="*/ 16 w 48"/>
                <a:gd name="T77" fmla="*/ 4 h 8"/>
                <a:gd name="T78" fmla="*/ 16 w 48"/>
                <a:gd name="T79" fmla="*/ 4 h 8"/>
                <a:gd name="T80" fmla="*/ 16 w 48"/>
                <a:gd name="T81" fmla="*/ 4 h 8"/>
                <a:gd name="T82" fmla="*/ 12 w 48"/>
                <a:gd name="T83" fmla="*/ 4 h 8"/>
                <a:gd name="T84" fmla="*/ 12 w 48"/>
                <a:gd name="T85" fmla="*/ 4 h 8"/>
                <a:gd name="T86" fmla="*/ 12 w 48"/>
                <a:gd name="T87" fmla="*/ 4 h 8"/>
                <a:gd name="T88" fmla="*/ 12 w 48"/>
                <a:gd name="T89" fmla="*/ 4 h 8"/>
                <a:gd name="T90" fmla="*/ 12 w 48"/>
                <a:gd name="T91" fmla="*/ 4 h 8"/>
                <a:gd name="T92" fmla="*/ 8 w 48"/>
                <a:gd name="T93" fmla="*/ 4 h 8"/>
                <a:gd name="T94" fmla="*/ 8 w 48"/>
                <a:gd name="T95" fmla="*/ 4 h 8"/>
                <a:gd name="T96" fmla="*/ 8 w 48"/>
                <a:gd name="T97" fmla="*/ 4 h 8"/>
                <a:gd name="T98" fmla="*/ 8 w 48"/>
                <a:gd name="T99" fmla="*/ 0 h 8"/>
                <a:gd name="T100" fmla="*/ 8 w 48"/>
                <a:gd name="T101" fmla="*/ 0 h 8"/>
                <a:gd name="T102" fmla="*/ 4 w 48"/>
                <a:gd name="T103" fmla="*/ 0 h 8"/>
                <a:gd name="T104" fmla="*/ 4 w 48"/>
                <a:gd name="T105" fmla="*/ 0 h 8"/>
                <a:gd name="T106" fmla="*/ 4 w 48"/>
                <a:gd name="T107" fmla="*/ 0 h 8"/>
                <a:gd name="T108" fmla="*/ 4 w 48"/>
                <a:gd name="T109" fmla="*/ 0 h 8"/>
                <a:gd name="T110" fmla="*/ 4 w 48"/>
                <a:gd name="T111" fmla="*/ 0 h 8"/>
                <a:gd name="T112" fmla="*/ 0 w 48"/>
                <a:gd name="T113" fmla="*/ 0 h 8"/>
                <a:gd name="T114" fmla="*/ 0 w 48"/>
                <a:gd name="T115" fmla="*/ 0 h 8"/>
                <a:gd name="T116" fmla="*/ 0 w 48"/>
                <a:gd name="T117" fmla="*/ 0 h 8"/>
                <a:gd name="T118" fmla="*/ 0 w 48"/>
                <a:gd name="T1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8">
                  <a:moveTo>
                    <a:pt x="48" y="8"/>
                  </a:move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308"/>
            <p:cNvSpPr>
              <a:spLocks/>
            </p:cNvSpPr>
            <p:nvPr/>
          </p:nvSpPr>
          <p:spPr bwMode="auto">
            <a:xfrm>
              <a:off x="4552" y="1204"/>
              <a:ext cx="52" cy="13"/>
            </a:xfrm>
            <a:custGeom>
              <a:avLst/>
              <a:gdLst>
                <a:gd name="T0" fmla="*/ 48 w 52"/>
                <a:gd name="T1" fmla="*/ 13 h 13"/>
                <a:gd name="T2" fmla="*/ 48 w 52"/>
                <a:gd name="T3" fmla="*/ 13 h 13"/>
                <a:gd name="T4" fmla="*/ 48 w 52"/>
                <a:gd name="T5" fmla="*/ 13 h 13"/>
                <a:gd name="T6" fmla="*/ 48 w 52"/>
                <a:gd name="T7" fmla="*/ 13 h 13"/>
                <a:gd name="T8" fmla="*/ 48 w 52"/>
                <a:gd name="T9" fmla="*/ 13 h 13"/>
                <a:gd name="T10" fmla="*/ 44 w 52"/>
                <a:gd name="T11" fmla="*/ 13 h 13"/>
                <a:gd name="T12" fmla="*/ 44 w 52"/>
                <a:gd name="T13" fmla="*/ 13 h 13"/>
                <a:gd name="T14" fmla="*/ 44 w 52"/>
                <a:gd name="T15" fmla="*/ 13 h 13"/>
                <a:gd name="T16" fmla="*/ 44 w 52"/>
                <a:gd name="T17" fmla="*/ 13 h 13"/>
                <a:gd name="T18" fmla="*/ 44 w 52"/>
                <a:gd name="T19" fmla="*/ 13 h 13"/>
                <a:gd name="T20" fmla="*/ 40 w 52"/>
                <a:gd name="T21" fmla="*/ 13 h 13"/>
                <a:gd name="T22" fmla="*/ 40 w 52"/>
                <a:gd name="T23" fmla="*/ 9 h 13"/>
                <a:gd name="T24" fmla="*/ 40 w 52"/>
                <a:gd name="T25" fmla="*/ 9 h 13"/>
                <a:gd name="T26" fmla="*/ 40 w 52"/>
                <a:gd name="T27" fmla="*/ 9 h 13"/>
                <a:gd name="T28" fmla="*/ 36 w 52"/>
                <a:gd name="T29" fmla="*/ 9 h 13"/>
                <a:gd name="T30" fmla="*/ 36 w 52"/>
                <a:gd name="T31" fmla="*/ 9 h 13"/>
                <a:gd name="T32" fmla="*/ 36 w 52"/>
                <a:gd name="T33" fmla="*/ 9 h 13"/>
                <a:gd name="T34" fmla="*/ 36 w 52"/>
                <a:gd name="T35" fmla="*/ 9 h 13"/>
                <a:gd name="T36" fmla="*/ 36 w 52"/>
                <a:gd name="T37" fmla="*/ 9 h 13"/>
                <a:gd name="T38" fmla="*/ 32 w 52"/>
                <a:gd name="T39" fmla="*/ 9 h 13"/>
                <a:gd name="T40" fmla="*/ 32 w 52"/>
                <a:gd name="T41" fmla="*/ 9 h 13"/>
                <a:gd name="T42" fmla="*/ 32 w 52"/>
                <a:gd name="T43" fmla="*/ 9 h 13"/>
                <a:gd name="T44" fmla="*/ 32 w 52"/>
                <a:gd name="T45" fmla="*/ 9 h 13"/>
                <a:gd name="T46" fmla="*/ 32 w 52"/>
                <a:gd name="T47" fmla="*/ 9 h 13"/>
                <a:gd name="T48" fmla="*/ 28 w 52"/>
                <a:gd name="T49" fmla="*/ 9 h 13"/>
                <a:gd name="T50" fmla="*/ 28 w 52"/>
                <a:gd name="T51" fmla="*/ 9 h 13"/>
                <a:gd name="T52" fmla="*/ 28 w 52"/>
                <a:gd name="T53" fmla="*/ 9 h 13"/>
                <a:gd name="T54" fmla="*/ 28 w 52"/>
                <a:gd name="T55" fmla="*/ 9 h 13"/>
                <a:gd name="T56" fmla="*/ 28 w 52"/>
                <a:gd name="T57" fmla="*/ 9 h 13"/>
                <a:gd name="T58" fmla="*/ 24 w 52"/>
                <a:gd name="T59" fmla="*/ 9 h 13"/>
                <a:gd name="T60" fmla="*/ 24 w 52"/>
                <a:gd name="T61" fmla="*/ 9 h 13"/>
                <a:gd name="T62" fmla="*/ 24 w 52"/>
                <a:gd name="T63" fmla="*/ 9 h 13"/>
                <a:gd name="T64" fmla="*/ 24 w 52"/>
                <a:gd name="T65" fmla="*/ 4 h 13"/>
                <a:gd name="T66" fmla="*/ 20 w 52"/>
                <a:gd name="T67" fmla="*/ 4 h 13"/>
                <a:gd name="T68" fmla="*/ 20 w 52"/>
                <a:gd name="T69" fmla="*/ 4 h 13"/>
                <a:gd name="T70" fmla="*/ 20 w 52"/>
                <a:gd name="T71" fmla="*/ 4 h 13"/>
                <a:gd name="T72" fmla="*/ 20 w 52"/>
                <a:gd name="T73" fmla="*/ 4 h 13"/>
                <a:gd name="T74" fmla="*/ 20 w 52"/>
                <a:gd name="T75" fmla="*/ 4 h 13"/>
                <a:gd name="T76" fmla="*/ 16 w 52"/>
                <a:gd name="T77" fmla="*/ 4 h 13"/>
                <a:gd name="T78" fmla="*/ 16 w 52"/>
                <a:gd name="T79" fmla="*/ 4 h 13"/>
                <a:gd name="T80" fmla="*/ 16 w 52"/>
                <a:gd name="T81" fmla="*/ 4 h 13"/>
                <a:gd name="T82" fmla="*/ 16 w 52"/>
                <a:gd name="T83" fmla="*/ 4 h 13"/>
                <a:gd name="T84" fmla="*/ 16 w 52"/>
                <a:gd name="T85" fmla="*/ 4 h 13"/>
                <a:gd name="T86" fmla="*/ 12 w 52"/>
                <a:gd name="T87" fmla="*/ 4 h 13"/>
                <a:gd name="T88" fmla="*/ 12 w 52"/>
                <a:gd name="T89" fmla="*/ 4 h 13"/>
                <a:gd name="T90" fmla="*/ 12 w 52"/>
                <a:gd name="T91" fmla="*/ 4 h 13"/>
                <a:gd name="T92" fmla="*/ 12 w 52"/>
                <a:gd name="T93" fmla="*/ 4 h 13"/>
                <a:gd name="T94" fmla="*/ 12 w 52"/>
                <a:gd name="T95" fmla="*/ 4 h 13"/>
                <a:gd name="T96" fmla="*/ 8 w 52"/>
                <a:gd name="T97" fmla="*/ 4 h 13"/>
                <a:gd name="T98" fmla="*/ 8 w 52"/>
                <a:gd name="T99" fmla="*/ 4 h 13"/>
                <a:gd name="T100" fmla="*/ 8 w 52"/>
                <a:gd name="T101" fmla="*/ 4 h 13"/>
                <a:gd name="T102" fmla="*/ 8 w 52"/>
                <a:gd name="T103" fmla="*/ 4 h 13"/>
                <a:gd name="T104" fmla="*/ 4 w 52"/>
                <a:gd name="T105" fmla="*/ 4 h 13"/>
                <a:gd name="T106" fmla="*/ 4 w 52"/>
                <a:gd name="T107" fmla="*/ 4 h 13"/>
                <a:gd name="T108" fmla="*/ 4 w 52"/>
                <a:gd name="T109" fmla="*/ 4 h 13"/>
                <a:gd name="T110" fmla="*/ 4 w 52"/>
                <a:gd name="T111" fmla="*/ 4 h 13"/>
                <a:gd name="T112" fmla="*/ 4 w 52"/>
                <a:gd name="T113" fmla="*/ 4 h 13"/>
                <a:gd name="T114" fmla="*/ 0 w 52"/>
                <a:gd name="T115" fmla="*/ 0 h 13"/>
                <a:gd name="T116" fmla="*/ 0 w 52"/>
                <a:gd name="T117" fmla="*/ 0 h 13"/>
                <a:gd name="T118" fmla="*/ 0 w 52"/>
                <a:gd name="T1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309"/>
            <p:cNvSpPr>
              <a:spLocks/>
            </p:cNvSpPr>
            <p:nvPr/>
          </p:nvSpPr>
          <p:spPr bwMode="auto">
            <a:xfrm>
              <a:off x="4500" y="1196"/>
              <a:ext cx="52" cy="8"/>
            </a:xfrm>
            <a:custGeom>
              <a:avLst/>
              <a:gdLst>
                <a:gd name="T0" fmla="*/ 52 w 52"/>
                <a:gd name="T1" fmla="*/ 8 h 8"/>
                <a:gd name="T2" fmla="*/ 52 w 52"/>
                <a:gd name="T3" fmla="*/ 8 h 8"/>
                <a:gd name="T4" fmla="*/ 48 w 52"/>
                <a:gd name="T5" fmla="*/ 8 h 8"/>
                <a:gd name="T6" fmla="*/ 48 w 52"/>
                <a:gd name="T7" fmla="*/ 8 h 8"/>
                <a:gd name="T8" fmla="*/ 48 w 52"/>
                <a:gd name="T9" fmla="*/ 8 h 8"/>
                <a:gd name="T10" fmla="*/ 48 w 52"/>
                <a:gd name="T11" fmla="*/ 8 h 8"/>
                <a:gd name="T12" fmla="*/ 44 w 52"/>
                <a:gd name="T13" fmla="*/ 8 h 8"/>
                <a:gd name="T14" fmla="*/ 44 w 52"/>
                <a:gd name="T15" fmla="*/ 8 h 8"/>
                <a:gd name="T16" fmla="*/ 44 w 52"/>
                <a:gd name="T17" fmla="*/ 8 h 8"/>
                <a:gd name="T18" fmla="*/ 44 w 52"/>
                <a:gd name="T19" fmla="*/ 8 h 8"/>
                <a:gd name="T20" fmla="*/ 44 w 52"/>
                <a:gd name="T21" fmla="*/ 8 h 8"/>
                <a:gd name="T22" fmla="*/ 40 w 52"/>
                <a:gd name="T23" fmla="*/ 8 h 8"/>
                <a:gd name="T24" fmla="*/ 40 w 52"/>
                <a:gd name="T25" fmla="*/ 8 h 8"/>
                <a:gd name="T26" fmla="*/ 40 w 52"/>
                <a:gd name="T27" fmla="*/ 8 h 8"/>
                <a:gd name="T28" fmla="*/ 40 w 52"/>
                <a:gd name="T29" fmla="*/ 8 h 8"/>
                <a:gd name="T30" fmla="*/ 40 w 52"/>
                <a:gd name="T31" fmla="*/ 8 h 8"/>
                <a:gd name="T32" fmla="*/ 36 w 52"/>
                <a:gd name="T33" fmla="*/ 8 h 8"/>
                <a:gd name="T34" fmla="*/ 36 w 52"/>
                <a:gd name="T35" fmla="*/ 8 h 8"/>
                <a:gd name="T36" fmla="*/ 36 w 52"/>
                <a:gd name="T37" fmla="*/ 8 h 8"/>
                <a:gd name="T38" fmla="*/ 36 w 52"/>
                <a:gd name="T39" fmla="*/ 8 h 8"/>
                <a:gd name="T40" fmla="*/ 36 w 52"/>
                <a:gd name="T41" fmla="*/ 4 h 8"/>
                <a:gd name="T42" fmla="*/ 32 w 52"/>
                <a:gd name="T43" fmla="*/ 4 h 8"/>
                <a:gd name="T44" fmla="*/ 32 w 52"/>
                <a:gd name="T45" fmla="*/ 4 h 8"/>
                <a:gd name="T46" fmla="*/ 32 w 52"/>
                <a:gd name="T47" fmla="*/ 4 h 8"/>
                <a:gd name="T48" fmla="*/ 32 w 52"/>
                <a:gd name="T49" fmla="*/ 4 h 8"/>
                <a:gd name="T50" fmla="*/ 28 w 52"/>
                <a:gd name="T51" fmla="*/ 4 h 8"/>
                <a:gd name="T52" fmla="*/ 28 w 52"/>
                <a:gd name="T53" fmla="*/ 4 h 8"/>
                <a:gd name="T54" fmla="*/ 28 w 52"/>
                <a:gd name="T55" fmla="*/ 4 h 8"/>
                <a:gd name="T56" fmla="*/ 28 w 52"/>
                <a:gd name="T57" fmla="*/ 4 h 8"/>
                <a:gd name="T58" fmla="*/ 28 w 52"/>
                <a:gd name="T59" fmla="*/ 4 h 8"/>
                <a:gd name="T60" fmla="*/ 24 w 52"/>
                <a:gd name="T61" fmla="*/ 4 h 8"/>
                <a:gd name="T62" fmla="*/ 24 w 52"/>
                <a:gd name="T63" fmla="*/ 4 h 8"/>
                <a:gd name="T64" fmla="*/ 24 w 52"/>
                <a:gd name="T65" fmla="*/ 4 h 8"/>
                <a:gd name="T66" fmla="*/ 24 w 52"/>
                <a:gd name="T67" fmla="*/ 4 h 8"/>
                <a:gd name="T68" fmla="*/ 24 w 52"/>
                <a:gd name="T69" fmla="*/ 4 h 8"/>
                <a:gd name="T70" fmla="*/ 20 w 52"/>
                <a:gd name="T71" fmla="*/ 4 h 8"/>
                <a:gd name="T72" fmla="*/ 20 w 52"/>
                <a:gd name="T73" fmla="*/ 4 h 8"/>
                <a:gd name="T74" fmla="*/ 20 w 52"/>
                <a:gd name="T75" fmla="*/ 4 h 8"/>
                <a:gd name="T76" fmla="*/ 20 w 52"/>
                <a:gd name="T77" fmla="*/ 4 h 8"/>
                <a:gd name="T78" fmla="*/ 20 w 52"/>
                <a:gd name="T79" fmla="*/ 4 h 8"/>
                <a:gd name="T80" fmla="*/ 16 w 52"/>
                <a:gd name="T81" fmla="*/ 4 h 8"/>
                <a:gd name="T82" fmla="*/ 16 w 52"/>
                <a:gd name="T83" fmla="*/ 0 h 8"/>
                <a:gd name="T84" fmla="*/ 16 w 52"/>
                <a:gd name="T85" fmla="*/ 0 h 8"/>
                <a:gd name="T86" fmla="*/ 16 w 52"/>
                <a:gd name="T87" fmla="*/ 0 h 8"/>
                <a:gd name="T88" fmla="*/ 12 w 52"/>
                <a:gd name="T89" fmla="*/ 0 h 8"/>
                <a:gd name="T90" fmla="*/ 12 w 52"/>
                <a:gd name="T91" fmla="*/ 0 h 8"/>
                <a:gd name="T92" fmla="*/ 12 w 52"/>
                <a:gd name="T93" fmla="*/ 0 h 8"/>
                <a:gd name="T94" fmla="*/ 12 w 52"/>
                <a:gd name="T95" fmla="*/ 0 h 8"/>
                <a:gd name="T96" fmla="*/ 12 w 52"/>
                <a:gd name="T97" fmla="*/ 0 h 8"/>
                <a:gd name="T98" fmla="*/ 8 w 52"/>
                <a:gd name="T99" fmla="*/ 0 h 8"/>
                <a:gd name="T100" fmla="*/ 8 w 52"/>
                <a:gd name="T101" fmla="*/ 0 h 8"/>
                <a:gd name="T102" fmla="*/ 8 w 52"/>
                <a:gd name="T103" fmla="*/ 0 h 8"/>
                <a:gd name="T104" fmla="*/ 8 w 52"/>
                <a:gd name="T105" fmla="*/ 0 h 8"/>
                <a:gd name="T106" fmla="*/ 8 w 52"/>
                <a:gd name="T107" fmla="*/ 0 h 8"/>
                <a:gd name="T108" fmla="*/ 4 w 52"/>
                <a:gd name="T109" fmla="*/ 0 h 8"/>
                <a:gd name="T110" fmla="*/ 4 w 52"/>
                <a:gd name="T111" fmla="*/ 0 h 8"/>
                <a:gd name="T112" fmla="*/ 4 w 52"/>
                <a:gd name="T113" fmla="*/ 0 h 8"/>
                <a:gd name="T114" fmla="*/ 4 w 52"/>
                <a:gd name="T115" fmla="*/ 0 h 8"/>
                <a:gd name="T116" fmla="*/ 0 w 52"/>
                <a:gd name="T117" fmla="*/ 0 h 8"/>
                <a:gd name="T118" fmla="*/ 0 w 52"/>
                <a:gd name="T1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52" y="8"/>
                  </a:move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310"/>
            <p:cNvSpPr>
              <a:spLocks/>
            </p:cNvSpPr>
            <p:nvPr/>
          </p:nvSpPr>
          <p:spPr bwMode="auto">
            <a:xfrm>
              <a:off x="4452" y="1174"/>
              <a:ext cx="48" cy="22"/>
            </a:xfrm>
            <a:custGeom>
              <a:avLst/>
              <a:gdLst>
                <a:gd name="T0" fmla="*/ 48 w 48"/>
                <a:gd name="T1" fmla="*/ 22 h 22"/>
                <a:gd name="T2" fmla="*/ 48 w 48"/>
                <a:gd name="T3" fmla="*/ 17 h 22"/>
                <a:gd name="T4" fmla="*/ 48 w 48"/>
                <a:gd name="T5" fmla="*/ 17 h 22"/>
                <a:gd name="T6" fmla="*/ 44 w 48"/>
                <a:gd name="T7" fmla="*/ 17 h 22"/>
                <a:gd name="T8" fmla="*/ 44 w 48"/>
                <a:gd name="T9" fmla="*/ 17 h 22"/>
                <a:gd name="T10" fmla="*/ 44 w 48"/>
                <a:gd name="T11" fmla="*/ 17 h 22"/>
                <a:gd name="T12" fmla="*/ 44 w 48"/>
                <a:gd name="T13" fmla="*/ 17 h 22"/>
                <a:gd name="T14" fmla="*/ 44 w 48"/>
                <a:gd name="T15" fmla="*/ 17 h 22"/>
                <a:gd name="T16" fmla="*/ 40 w 48"/>
                <a:gd name="T17" fmla="*/ 17 h 22"/>
                <a:gd name="T18" fmla="*/ 40 w 48"/>
                <a:gd name="T19" fmla="*/ 17 h 22"/>
                <a:gd name="T20" fmla="*/ 40 w 48"/>
                <a:gd name="T21" fmla="*/ 17 h 22"/>
                <a:gd name="T22" fmla="*/ 40 w 48"/>
                <a:gd name="T23" fmla="*/ 17 h 22"/>
                <a:gd name="T24" fmla="*/ 36 w 48"/>
                <a:gd name="T25" fmla="*/ 17 h 22"/>
                <a:gd name="T26" fmla="*/ 36 w 48"/>
                <a:gd name="T27" fmla="*/ 17 h 22"/>
                <a:gd name="T28" fmla="*/ 36 w 48"/>
                <a:gd name="T29" fmla="*/ 17 h 22"/>
                <a:gd name="T30" fmla="*/ 36 w 48"/>
                <a:gd name="T31" fmla="*/ 17 h 22"/>
                <a:gd name="T32" fmla="*/ 36 w 48"/>
                <a:gd name="T33" fmla="*/ 17 h 22"/>
                <a:gd name="T34" fmla="*/ 32 w 48"/>
                <a:gd name="T35" fmla="*/ 17 h 22"/>
                <a:gd name="T36" fmla="*/ 32 w 48"/>
                <a:gd name="T37" fmla="*/ 17 h 22"/>
                <a:gd name="T38" fmla="*/ 32 w 48"/>
                <a:gd name="T39" fmla="*/ 17 h 22"/>
                <a:gd name="T40" fmla="*/ 32 w 48"/>
                <a:gd name="T41" fmla="*/ 17 h 22"/>
                <a:gd name="T42" fmla="*/ 32 w 48"/>
                <a:gd name="T43" fmla="*/ 17 h 22"/>
                <a:gd name="T44" fmla="*/ 28 w 48"/>
                <a:gd name="T45" fmla="*/ 17 h 22"/>
                <a:gd name="T46" fmla="*/ 28 w 48"/>
                <a:gd name="T47" fmla="*/ 17 h 22"/>
                <a:gd name="T48" fmla="*/ 28 w 48"/>
                <a:gd name="T49" fmla="*/ 13 h 22"/>
                <a:gd name="T50" fmla="*/ 28 w 48"/>
                <a:gd name="T51" fmla="*/ 13 h 22"/>
                <a:gd name="T52" fmla="*/ 28 w 48"/>
                <a:gd name="T53" fmla="*/ 13 h 22"/>
                <a:gd name="T54" fmla="*/ 24 w 48"/>
                <a:gd name="T55" fmla="*/ 13 h 22"/>
                <a:gd name="T56" fmla="*/ 24 w 48"/>
                <a:gd name="T57" fmla="*/ 13 h 22"/>
                <a:gd name="T58" fmla="*/ 24 w 48"/>
                <a:gd name="T59" fmla="*/ 13 h 22"/>
                <a:gd name="T60" fmla="*/ 24 w 48"/>
                <a:gd name="T61" fmla="*/ 13 h 22"/>
                <a:gd name="T62" fmla="*/ 20 w 48"/>
                <a:gd name="T63" fmla="*/ 13 h 22"/>
                <a:gd name="T64" fmla="*/ 20 w 48"/>
                <a:gd name="T65" fmla="*/ 13 h 22"/>
                <a:gd name="T66" fmla="*/ 20 w 48"/>
                <a:gd name="T67" fmla="*/ 13 h 22"/>
                <a:gd name="T68" fmla="*/ 20 w 48"/>
                <a:gd name="T69" fmla="*/ 13 h 22"/>
                <a:gd name="T70" fmla="*/ 20 w 48"/>
                <a:gd name="T71" fmla="*/ 13 h 22"/>
                <a:gd name="T72" fmla="*/ 16 w 48"/>
                <a:gd name="T73" fmla="*/ 13 h 22"/>
                <a:gd name="T74" fmla="*/ 16 w 48"/>
                <a:gd name="T75" fmla="*/ 13 h 22"/>
                <a:gd name="T76" fmla="*/ 16 w 48"/>
                <a:gd name="T77" fmla="*/ 13 h 22"/>
                <a:gd name="T78" fmla="*/ 16 w 48"/>
                <a:gd name="T79" fmla="*/ 9 h 22"/>
                <a:gd name="T80" fmla="*/ 16 w 48"/>
                <a:gd name="T81" fmla="*/ 9 h 22"/>
                <a:gd name="T82" fmla="*/ 12 w 48"/>
                <a:gd name="T83" fmla="*/ 9 h 22"/>
                <a:gd name="T84" fmla="*/ 12 w 48"/>
                <a:gd name="T85" fmla="*/ 9 h 22"/>
                <a:gd name="T86" fmla="*/ 12 w 48"/>
                <a:gd name="T87" fmla="*/ 9 h 22"/>
                <a:gd name="T88" fmla="*/ 12 w 48"/>
                <a:gd name="T89" fmla="*/ 9 h 22"/>
                <a:gd name="T90" fmla="*/ 12 w 48"/>
                <a:gd name="T91" fmla="*/ 9 h 22"/>
                <a:gd name="T92" fmla="*/ 8 w 48"/>
                <a:gd name="T93" fmla="*/ 9 h 22"/>
                <a:gd name="T94" fmla="*/ 8 w 48"/>
                <a:gd name="T95" fmla="*/ 9 h 22"/>
                <a:gd name="T96" fmla="*/ 8 w 48"/>
                <a:gd name="T97" fmla="*/ 9 h 22"/>
                <a:gd name="T98" fmla="*/ 8 w 48"/>
                <a:gd name="T99" fmla="*/ 9 h 22"/>
                <a:gd name="T100" fmla="*/ 4 w 48"/>
                <a:gd name="T101" fmla="*/ 9 h 22"/>
                <a:gd name="T102" fmla="*/ 4 w 48"/>
                <a:gd name="T103" fmla="*/ 5 h 22"/>
                <a:gd name="T104" fmla="*/ 4 w 48"/>
                <a:gd name="T105" fmla="*/ 5 h 22"/>
                <a:gd name="T106" fmla="*/ 4 w 48"/>
                <a:gd name="T107" fmla="*/ 5 h 22"/>
                <a:gd name="T108" fmla="*/ 4 w 48"/>
                <a:gd name="T109" fmla="*/ 5 h 22"/>
                <a:gd name="T110" fmla="*/ 0 w 48"/>
                <a:gd name="T111" fmla="*/ 5 h 22"/>
                <a:gd name="T112" fmla="*/ 0 w 48"/>
                <a:gd name="T113" fmla="*/ 5 h 22"/>
                <a:gd name="T114" fmla="*/ 0 w 48"/>
                <a:gd name="T115" fmla="*/ 5 h 22"/>
                <a:gd name="T116" fmla="*/ 0 w 48"/>
                <a:gd name="T117" fmla="*/ 5 h 22"/>
                <a:gd name="T118" fmla="*/ 0 w 48"/>
                <a:gd name="T11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22">
                  <a:moveTo>
                    <a:pt x="48" y="22"/>
                  </a:move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311"/>
            <p:cNvSpPr>
              <a:spLocks/>
            </p:cNvSpPr>
            <p:nvPr/>
          </p:nvSpPr>
          <p:spPr bwMode="auto">
            <a:xfrm>
              <a:off x="4436" y="1149"/>
              <a:ext cx="16" cy="25"/>
            </a:xfrm>
            <a:custGeom>
              <a:avLst/>
              <a:gdLst>
                <a:gd name="T0" fmla="*/ 12 w 16"/>
                <a:gd name="T1" fmla="*/ 25 h 25"/>
                <a:gd name="T2" fmla="*/ 12 w 16"/>
                <a:gd name="T3" fmla="*/ 25 h 25"/>
                <a:gd name="T4" fmla="*/ 12 w 16"/>
                <a:gd name="T5" fmla="*/ 25 h 25"/>
                <a:gd name="T6" fmla="*/ 12 w 16"/>
                <a:gd name="T7" fmla="*/ 25 h 25"/>
                <a:gd name="T8" fmla="*/ 12 w 16"/>
                <a:gd name="T9" fmla="*/ 25 h 25"/>
                <a:gd name="T10" fmla="*/ 12 w 16"/>
                <a:gd name="T11" fmla="*/ 25 h 25"/>
                <a:gd name="T12" fmla="*/ 12 w 16"/>
                <a:gd name="T13" fmla="*/ 25 h 25"/>
                <a:gd name="T14" fmla="*/ 12 w 16"/>
                <a:gd name="T15" fmla="*/ 25 h 25"/>
                <a:gd name="T16" fmla="*/ 12 w 16"/>
                <a:gd name="T17" fmla="*/ 25 h 25"/>
                <a:gd name="T18" fmla="*/ 12 w 16"/>
                <a:gd name="T19" fmla="*/ 25 h 25"/>
                <a:gd name="T20" fmla="*/ 12 w 16"/>
                <a:gd name="T21" fmla="*/ 25 h 25"/>
                <a:gd name="T22" fmla="*/ 12 w 16"/>
                <a:gd name="T23" fmla="*/ 25 h 25"/>
                <a:gd name="T24" fmla="*/ 12 w 16"/>
                <a:gd name="T25" fmla="*/ 25 h 25"/>
                <a:gd name="T26" fmla="*/ 8 w 16"/>
                <a:gd name="T27" fmla="*/ 25 h 25"/>
                <a:gd name="T28" fmla="*/ 8 w 16"/>
                <a:gd name="T29" fmla="*/ 25 h 25"/>
                <a:gd name="T30" fmla="*/ 8 w 16"/>
                <a:gd name="T31" fmla="*/ 25 h 25"/>
                <a:gd name="T32" fmla="*/ 8 w 16"/>
                <a:gd name="T33" fmla="*/ 25 h 25"/>
                <a:gd name="T34" fmla="*/ 8 w 16"/>
                <a:gd name="T35" fmla="*/ 25 h 25"/>
                <a:gd name="T36" fmla="*/ 8 w 16"/>
                <a:gd name="T37" fmla="*/ 21 h 25"/>
                <a:gd name="T38" fmla="*/ 8 w 16"/>
                <a:gd name="T39" fmla="*/ 21 h 25"/>
                <a:gd name="T40" fmla="*/ 8 w 16"/>
                <a:gd name="T41" fmla="*/ 21 h 25"/>
                <a:gd name="T42" fmla="*/ 8 w 16"/>
                <a:gd name="T43" fmla="*/ 21 h 25"/>
                <a:gd name="T44" fmla="*/ 8 w 16"/>
                <a:gd name="T45" fmla="*/ 21 h 25"/>
                <a:gd name="T46" fmla="*/ 8 w 16"/>
                <a:gd name="T47" fmla="*/ 21 h 25"/>
                <a:gd name="T48" fmla="*/ 8 w 16"/>
                <a:gd name="T49" fmla="*/ 21 h 25"/>
                <a:gd name="T50" fmla="*/ 8 w 16"/>
                <a:gd name="T51" fmla="*/ 21 h 25"/>
                <a:gd name="T52" fmla="*/ 8 w 16"/>
                <a:gd name="T53" fmla="*/ 21 h 25"/>
                <a:gd name="T54" fmla="*/ 4 w 16"/>
                <a:gd name="T55" fmla="*/ 21 h 25"/>
                <a:gd name="T56" fmla="*/ 4 w 16"/>
                <a:gd name="T57" fmla="*/ 21 h 25"/>
                <a:gd name="T58" fmla="*/ 4 w 16"/>
                <a:gd name="T59" fmla="*/ 17 h 25"/>
                <a:gd name="T60" fmla="*/ 4 w 16"/>
                <a:gd name="T61" fmla="*/ 17 h 25"/>
                <a:gd name="T62" fmla="*/ 4 w 16"/>
                <a:gd name="T63" fmla="*/ 17 h 25"/>
                <a:gd name="T64" fmla="*/ 4 w 16"/>
                <a:gd name="T65" fmla="*/ 17 h 25"/>
                <a:gd name="T66" fmla="*/ 4 w 16"/>
                <a:gd name="T67" fmla="*/ 17 h 25"/>
                <a:gd name="T68" fmla="*/ 4 w 16"/>
                <a:gd name="T69" fmla="*/ 17 h 25"/>
                <a:gd name="T70" fmla="*/ 4 w 16"/>
                <a:gd name="T71" fmla="*/ 17 h 25"/>
                <a:gd name="T72" fmla="*/ 4 w 16"/>
                <a:gd name="T73" fmla="*/ 17 h 25"/>
                <a:gd name="T74" fmla="*/ 4 w 16"/>
                <a:gd name="T75" fmla="*/ 17 h 25"/>
                <a:gd name="T76" fmla="*/ 4 w 16"/>
                <a:gd name="T77" fmla="*/ 13 h 25"/>
                <a:gd name="T78" fmla="*/ 4 w 16"/>
                <a:gd name="T79" fmla="*/ 13 h 25"/>
                <a:gd name="T80" fmla="*/ 0 w 16"/>
                <a:gd name="T81" fmla="*/ 13 h 25"/>
                <a:gd name="T82" fmla="*/ 0 w 16"/>
                <a:gd name="T83" fmla="*/ 13 h 25"/>
                <a:gd name="T84" fmla="*/ 0 w 16"/>
                <a:gd name="T85" fmla="*/ 13 h 25"/>
                <a:gd name="T86" fmla="*/ 0 w 16"/>
                <a:gd name="T87" fmla="*/ 13 h 25"/>
                <a:gd name="T88" fmla="*/ 0 w 16"/>
                <a:gd name="T89" fmla="*/ 13 h 25"/>
                <a:gd name="T90" fmla="*/ 0 w 16"/>
                <a:gd name="T91" fmla="*/ 13 h 25"/>
                <a:gd name="T92" fmla="*/ 0 w 16"/>
                <a:gd name="T93" fmla="*/ 9 h 25"/>
                <a:gd name="T94" fmla="*/ 0 w 16"/>
                <a:gd name="T95" fmla="*/ 9 h 25"/>
                <a:gd name="T96" fmla="*/ 0 w 16"/>
                <a:gd name="T97" fmla="*/ 9 h 25"/>
                <a:gd name="T98" fmla="*/ 0 w 16"/>
                <a:gd name="T99" fmla="*/ 9 h 25"/>
                <a:gd name="T100" fmla="*/ 0 w 16"/>
                <a:gd name="T101" fmla="*/ 4 h 25"/>
                <a:gd name="T102" fmla="*/ 0 w 16"/>
                <a:gd name="T103" fmla="*/ 4 h 25"/>
                <a:gd name="T104" fmla="*/ 0 w 16"/>
                <a:gd name="T105" fmla="*/ 4 h 25"/>
                <a:gd name="T106" fmla="*/ 0 w 16"/>
                <a:gd name="T10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" h="25">
                  <a:moveTo>
                    <a:pt x="16" y="25"/>
                  </a:moveTo>
                  <a:lnTo>
                    <a:pt x="16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2" name="Rectangle 161"/>
          <p:cNvSpPr/>
          <p:nvPr/>
        </p:nvSpPr>
        <p:spPr bwMode="auto">
          <a:xfrm>
            <a:off x="1063063" y="5114544"/>
            <a:ext cx="6391787" cy="1560943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ea typeface="ヒラギノ角ゴ Pro W3" pitchFamily="-16" charset="-128"/>
            </a:endParaRPr>
          </a:p>
        </p:txBody>
      </p:sp>
      <p:sp>
        <p:nvSpPr>
          <p:cNvPr id="163" name="Line 12"/>
          <p:cNvSpPr>
            <a:spLocks noChangeShapeType="1"/>
          </p:cNvSpPr>
          <p:nvPr/>
        </p:nvSpPr>
        <p:spPr bwMode="auto">
          <a:xfrm flipV="1">
            <a:off x="1428757" y="1196752"/>
            <a:ext cx="0" cy="389460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5pPr>
            <a:lvl6pPr marL="22860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6pPr>
            <a:lvl7pPr marL="27432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7pPr>
            <a:lvl8pPr marL="32004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8pPr>
            <a:lvl9pPr marL="36576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64" name="Rectangle 163"/>
          <p:cNvSpPr>
            <a:spLocks noChangeArrowheads="1"/>
          </p:cNvSpPr>
          <p:nvPr/>
        </p:nvSpPr>
        <p:spPr bwMode="auto">
          <a:xfrm>
            <a:off x="2780949" y="5258379"/>
            <a:ext cx="2520846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5pPr>
            <a:lvl6pPr marL="22860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6pPr>
            <a:lvl7pPr marL="27432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7pPr>
            <a:lvl8pPr marL="32004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8pPr>
            <a:lvl9pPr marL="36576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9pPr>
          </a:lstStyle>
          <a:p>
            <a:pPr algn="l" eaLnBrk="0" hangingPunct="0"/>
            <a:r>
              <a:rPr lang="de-DE" sz="2400" baseline="0" dirty="0">
                <a:ea typeface="ヒラギノ角ゴ Pro W3" pitchFamily="48" charset="-128"/>
              </a:rPr>
              <a:t>Time (sorted)</a:t>
            </a:r>
            <a:endParaRPr lang="en-US" sz="2400" baseline="0" dirty="0">
              <a:ea typeface="ヒラギノ角ゴ Pro W3" pitchFamily="48" charset="-128"/>
            </a:endParaRPr>
          </a:p>
        </p:txBody>
      </p:sp>
      <p:sp>
        <p:nvSpPr>
          <p:cNvPr id="165" name="Line 12"/>
          <p:cNvSpPr>
            <a:spLocks noChangeShapeType="1"/>
          </p:cNvSpPr>
          <p:nvPr/>
        </p:nvSpPr>
        <p:spPr bwMode="auto">
          <a:xfrm flipV="1">
            <a:off x="1428756" y="5091354"/>
            <a:ext cx="5555511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5pPr>
            <a:lvl6pPr marL="22860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6pPr>
            <a:lvl7pPr marL="27432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7pPr>
            <a:lvl8pPr marL="32004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8pPr>
            <a:lvl9pPr marL="36576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66" name="Rectangle 165"/>
          <p:cNvSpPr>
            <a:spLocks noChangeArrowheads="1"/>
          </p:cNvSpPr>
          <p:nvPr/>
        </p:nvSpPr>
        <p:spPr bwMode="auto">
          <a:xfrm rot="16200000">
            <a:off x="-122650" y="2952958"/>
            <a:ext cx="190976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5pPr>
            <a:lvl6pPr marL="22860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6pPr>
            <a:lvl7pPr marL="27432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7pPr>
            <a:lvl8pPr marL="32004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8pPr>
            <a:lvl9pPr marL="36576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9pPr>
          </a:lstStyle>
          <a:p>
            <a:pPr eaLnBrk="0" hangingPunct="0"/>
            <a:r>
              <a:rPr lang="de-DE" sz="2400" baseline="0" dirty="0" smtClean="0">
                <a:ea typeface="ヒラギノ角ゴ Pro W3" pitchFamily="48" charset="-128"/>
              </a:rPr>
              <a:t>Load</a:t>
            </a:r>
            <a:endParaRPr lang="en-US" sz="2400" baseline="0" dirty="0">
              <a:ea typeface="ヒラギノ角ゴ Pro W3" pitchFamily="48" charset="-128"/>
            </a:endParaRPr>
          </a:p>
        </p:txBody>
      </p:sp>
      <p:grpSp>
        <p:nvGrpSpPr>
          <p:cNvPr id="167" name="Group 166"/>
          <p:cNvGrpSpPr/>
          <p:nvPr/>
        </p:nvGrpSpPr>
        <p:grpSpPr>
          <a:xfrm>
            <a:off x="1796264" y="2600908"/>
            <a:ext cx="4772962" cy="2501736"/>
            <a:chOff x="1796264" y="1376772"/>
            <a:chExt cx="4772962" cy="4024426"/>
          </a:xfrm>
        </p:grpSpPr>
        <p:cxnSp>
          <p:nvCxnSpPr>
            <p:cNvPr id="168" name="Straight Connector 167"/>
            <p:cNvCxnSpPr/>
            <p:nvPr/>
          </p:nvCxnSpPr>
          <p:spPr bwMode="auto">
            <a:xfrm>
              <a:off x="1796264" y="1376772"/>
              <a:ext cx="0" cy="402442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9" name="Straight Connector 168"/>
            <p:cNvCxnSpPr/>
            <p:nvPr/>
          </p:nvCxnSpPr>
          <p:spPr bwMode="auto">
            <a:xfrm>
              <a:off x="2938683" y="1376772"/>
              <a:ext cx="0" cy="402442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70" name="Straight Connector 169"/>
            <p:cNvCxnSpPr/>
            <p:nvPr/>
          </p:nvCxnSpPr>
          <p:spPr bwMode="auto">
            <a:xfrm>
              <a:off x="6569226" y="1376772"/>
              <a:ext cx="0" cy="402442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71" name="Straight Connector 170"/>
            <p:cNvCxnSpPr/>
            <p:nvPr/>
          </p:nvCxnSpPr>
          <p:spPr bwMode="auto">
            <a:xfrm>
              <a:off x="4932162" y="1376772"/>
              <a:ext cx="0" cy="402442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72" name="Group 171"/>
          <p:cNvGrpSpPr/>
          <p:nvPr/>
        </p:nvGrpSpPr>
        <p:grpSpPr>
          <a:xfrm>
            <a:off x="1428757" y="3144858"/>
            <a:ext cx="5140624" cy="1946498"/>
            <a:chOff x="1428757" y="3144858"/>
            <a:chExt cx="5140624" cy="1946498"/>
          </a:xfrm>
          <a:solidFill>
            <a:schemeClr val="bg1"/>
          </a:solidFill>
        </p:grpSpPr>
        <p:sp>
          <p:nvSpPr>
            <p:cNvPr id="173" name="Rectangle 172"/>
            <p:cNvSpPr/>
            <p:nvPr/>
          </p:nvSpPr>
          <p:spPr bwMode="auto">
            <a:xfrm>
              <a:off x="1428757" y="3905134"/>
              <a:ext cx="5140624" cy="1186222"/>
            </a:xfrm>
            <a:prstGeom prst="rect">
              <a:avLst/>
            </a:prstGeom>
            <a:grp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de-DE" sz="1800" dirty="0" smtClean="0"/>
                <a:t>Base Load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74" name="Rectangle 173"/>
            <p:cNvSpPr/>
            <p:nvPr/>
          </p:nvSpPr>
          <p:spPr bwMode="auto">
            <a:xfrm>
              <a:off x="1428757" y="3586072"/>
              <a:ext cx="3503405" cy="316926"/>
            </a:xfrm>
            <a:prstGeom prst="rect">
              <a:avLst/>
            </a:prstGeom>
            <a:grp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de-DE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ea typeface="ヒラギノ角ゴ Pro W3" pitchFamily="-16" charset="-128"/>
                </a:rPr>
                <a:t>Mid Load 1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ヒラギノ角ゴ Pro W3" pitchFamily="-16" charset="-128"/>
              </a:endParaRPr>
            </a:p>
          </p:txBody>
        </p:sp>
        <p:sp>
          <p:nvSpPr>
            <p:cNvPr id="175" name="Rectangle 174"/>
            <p:cNvSpPr/>
            <p:nvPr/>
          </p:nvSpPr>
          <p:spPr bwMode="auto">
            <a:xfrm>
              <a:off x="1428757" y="3316006"/>
              <a:ext cx="1509926" cy="273621"/>
            </a:xfrm>
            <a:prstGeom prst="rect">
              <a:avLst/>
            </a:prstGeom>
            <a:grp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de-DE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ea typeface="ヒラギノ角ゴ Pro W3" pitchFamily="-16" charset="-128"/>
                </a:rPr>
                <a:t>Mid Load 2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ヒラギノ角ゴ Pro W3" pitchFamily="-16" charset="-128"/>
              </a:endParaRPr>
            </a:p>
          </p:txBody>
        </p:sp>
        <p:sp>
          <p:nvSpPr>
            <p:cNvPr id="176" name="Rectangle 175"/>
            <p:cNvSpPr/>
            <p:nvPr/>
          </p:nvSpPr>
          <p:spPr bwMode="auto">
            <a:xfrm>
              <a:off x="1428757" y="3144858"/>
              <a:ext cx="367507" cy="172025"/>
            </a:xfrm>
            <a:prstGeom prst="rect">
              <a:avLst/>
            </a:prstGeom>
            <a:grp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ヒラギノ角ゴ Pro W3" pitchFamily="-16" charset="-128"/>
              </a:endParaRPr>
            </a:p>
          </p:txBody>
        </p:sp>
      </p:grpSp>
      <p:sp>
        <p:nvSpPr>
          <p:cNvPr id="177" name="Rectangle 176"/>
          <p:cNvSpPr/>
          <p:nvPr/>
        </p:nvSpPr>
        <p:spPr>
          <a:xfrm>
            <a:off x="432048" y="6273316"/>
            <a:ext cx="867645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 err="1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Ueckerdt</a:t>
            </a:r>
            <a:r>
              <a:rPr lang="en-US" sz="16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et </a:t>
            </a:r>
            <a:r>
              <a:rPr lang="en-US" sz="14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al</a:t>
            </a:r>
            <a:r>
              <a:rPr lang="en-US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US" sz="16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“Representing power sector variability and the integration of variable renewables in long-term climate change mitigation scenarios: A novel modeling approach”. (</a:t>
            </a:r>
            <a:r>
              <a:rPr lang="en-US" sz="1600" dirty="0" smtClean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submitted)</a:t>
            </a:r>
            <a:endParaRPr lang="en-US" sz="16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8" name="Rectangle 177"/>
          <p:cNvSpPr/>
          <p:nvPr/>
        </p:nvSpPr>
        <p:spPr bwMode="auto">
          <a:xfrm>
            <a:off x="1440752" y="1592796"/>
            <a:ext cx="5759487" cy="1008112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ea typeface="ヒラギノ角ゴ Pro W3" pitchFamily="-16" charset="-128"/>
            </a:endParaRPr>
          </a:p>
        </p:txBody>
      </p:sp>
      <p:grpSp>
        <p:nvGrpSpPr>
          <p:cNvPr id="179" name="Group 178"/>
          <p:cNvGrpSpPr/>
          <p:nvPr/>
        </p:nvGrpSpPr>
        <p:grpSpPr>
          <a:xfrm>
            <a:off x="1403648" y="1628800"/>
            <a:ext cx="5307326" cy="1424069"/>
            <a:chOff x="1403648" y="1628800"/>
            <a:chExt cx="5307326" cy="1424069"/>
          </a:xfrm>
        </p:grpSpPr>
        <p:sp>
          <p:nvSpPr>
            <p:cNvPr id="180" name="Rectangle 179"/>
            <p:cNvSpPr/>
            <p:nvPr/>
          </p:nvSpPr>
          <p:spPr bwMode="auto">
            <a:xfrm rot="16200000">
              <a:off x="5728909" y="2070805"/>
              <a:ext cx="1424069" cy="540060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de-DE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elvetica" pitchFamily="34" charset="0"/>
                </a:rPr>
                <a:t>8760 </a:t>
              </a:r>
              <a:r>
                <a:rPr kumimoji="0" lang="de-DE" sz="1800" b="0" i="0" u="none" strike="noStrike" cap="none" normalizeH="0" baseline="0" dirty="0" err="1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elvetica" pitchFamily="34" charset="0"/>
                </a:rPr>
                <a:t>FLh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elvetica" pitchFamily="34" charset="0"/>
              </a:endParaRPr>
            </a:p>
          </p:txBody>
        </p:sp>
        <p:sp>
          <p:nvSpPr>
            <p:cNvPr id="181" name="Rectangle 180"/>
            <p:cNvSpPr/>
            <p:nvPr/>
          </p:nvSpPr>
          <p:spPr bwMode="auto">
            <a:xfrm rot="16200000">
              <a:off x="4093992" y="2070805"/>
              <a:ext cx="1424069" cy="540060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de-DE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elvetica" pitchFamily="34" charset="0"/>
                </a:rPr>
                <a:t>6000 </a:t>
              </a:r>
              <a:r>
                <a:rPr kumimoji="0" lang="de-DE" sz="1800" b="0" i="0" u="none" strike="noStrike" cap="none" normalizeH="0" baseline="0" dirty="0" err="1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elvetica" pitchFamily="34" charset="0"/>
                </a:rPr>
                <a:t>FLh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elvetica" pitchFamily="34" charset="0"/>
              </a:endParaRPr>
            </a:p>
          </p:txBody>
        </p:sp>
        <p:sp>
          <p:nvSpPr>
            <p:cNvPr id="182" name="Rectangle 181"/>
            <p:cNvSpPr/>
            <p:nvPr/>
          </p:nvSpPr>
          <p:spPr bwMode="auto">
            <a:xfrm rot="16200000">
              <a:off x="961643" y="2070805"/>
              <a:ext cx="1424069" cy="540060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de-DE" sz="1800" dirty="0">
                  <a:latin typeface="Helvetica" pitchFamily="34" charset="0"/>
                </a:rPr>
                <a:t> </a:t>
              </a:r>
              <a:r>
                <a:rPr lang="de-DE" sz="1800" dirty="0" smtClean="0">
                  <a:latin typeface="Helvetica" pitchFamily="34" charset="0"/>
                </a:rPr>
                <a:t>10</a:t>
              </a:r>
              <a:r>
                <a:rPr kumimoji="0" lang="de-DE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elvetica" pitchFamily="34" charset="0"/>
                </a:rPr>
                <a:t>0 </a:t>
              </a:r>
              <a:r>
                <a:rPr kumimoji="0" lang="de-DE" sz="1800" b="0" i="0" u="none" strike="noStrike" cap="none" normalizeH="0" baseline="0" dirty="0" err="1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elvetica" pitchFamily="34" charset="0"/>
                </a:rPr>
                <a:t>FLh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elvetica" pitchFamily="34" charset="0"/>
              </a:endParaRPr>
            </a:p>
          </p:txBody>
        </p:sp>
        <p:sp>
          <p:nvSpPr>
            <p:cNvPr id="183" name="Rectangle 182"/>
            <p:cNvSpPr/>
            <p:nvPr/>
          </p:nvSpPr>
          <p:spPr bwMode="auto">
            <a:xfrm rot="16200000">
              <a:off x="2103138" y="2070805"/>
              <a:ext cx="1424069" cy="540060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de-DE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elvetica" pitchFamily="34" charset="0"/>
                </a:rPr>
                <a:t>2000 </a:t>
              </a:r>
              <a:r>
                <a:rPr kumimoji="0" lang="de-DE" sz="1800" b="0" i="0" u="none" strike="noStrike" cap="none" normalizeH="0" baseline="0" dirty="0" err="1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elvetica" pitchFamily="34" charset="0"/>
                </a:rPr>
                <a:t>FLh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elvetica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9942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39552" y="116632"/>
            <a:ext cx="8424935" cy="720080"/>
          </a:xfrm>
        </p:spPr>
        <p:txBody>
          <a:bodyPr/>
          <a:lstStyle/>
          <a:p>
            <a:r>
              <a:rPr lang="de-DE" sz="2800" dirty="0" err="1"/>
              <a:t>Implementing</a:t>
            </a:r>
            <a:r>
              <a:rPr lang="de-DE" sz="2800" dirty="0"/>
              <a:t> RLDCs in </a:t>
            </a:r>
            <a:r>
              <a:rPr lang="de-DE" sz="2800" dirty="0" smtClean="0"/>
              <a:t>IAMs</a:t>
            </a:r>
            <a:endParaRPr lang="en-US" sz="2800" dirty="0"/>
          </a:p>
        </p:txBody>
      </p:sp>
      <p:grpSp>
        <p:nvGrpSpPr>
          <p:cNvPr id="184" name="Group 4"/>
          <p:cNvGrpSpPr>
            <a:grpSpLocks noChangeAspect="1"/>
          </p:cNvGrpSpPr>
          <p:nvPr/>
        </p:nvGrpSpPr>
        <p:grpSpPr bwMode="auto">
          <a:xfrm>
            <a:off x="566691" y="1824132"/>
            <a:ext cx="6643302" cy="5295600"/>
            <a:chOff x="1768" y="655"/>
            <a:chExt cx="2233" cy="1780"/>
          </a:xfrm>
        </p:grpSpPr>
        <p:sp>
          <p:nvSpPr>
            <p:cNvPr id="185" name="AutoShape 3"/>
            <p:cNvSpPr>
              <a:spLocks noChangeAspect="1" noChangeArrowheads="1" noTextEdit="1"/>
            </p:cNvSpPr>
            <p:nvPr/>
          </p:nvSpPr>
          <p:spPr bwMode="auto">
            <a:xfrm>
              <a:off x="1768" y="655"/>
              <a:ext cx="2233" cy="17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Rectangle 6"/>
            <p:cNvSpPr>
              <a:spLocks noChangeArrowheads="1"/>
            </p:cNvSpPr>
            <p:nvPr/>
          </p:nvSpPr>
          <p:spPr bwMode="auto">
            <a:xfrm>
              <a:off x="2059" y="791"/>
              <a:ext cx="1731" cy="1449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Rectangle 5"/>
            <p:cNvSpPr>
              <a:spLocks noChangeArrowheads="1"/>
            </p:cNvSpPr>
            <p:nvPr/>
          </p:nvSpPr>
          <p:spPr bwMode="auto">
            <a:xfrm>
              <a:off x="2059" y="791"/>
              <a:ext cx="1731" cy="144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Line 7"/>
            <p:cNvSpPr>
              <a:spLocks noChangeShapeType="1"/>
            </p:cNvSpPr>
            <p:nvPr/>
          </p:nvSpPr>
          <p:spPr bwMode="auto">
            <a:xfrm>
              <a:off x="2059" y="791"/>
              <a:ext cx="17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Line 8"/>
            <p:cNvSpPr>
              <a:spLocks noChangeShapeType="1"/>
            </p:cNvSpPr>
            <p:nvPr/>
          </p:nvSpPr>
          <p:spPr bwMode="auto">
            <a:xfrm>
              <a:off x="2059" y="2240"/>
              <a:ext cx="17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Line 9"/>
            <p:cNvSpPr>
              <a:spLocks noChangeShapeType="1"/>
            </p:cNvSpPr>
            <p:nvPr/>
          </p:nvSpPr>
          <p:spPr bwMode="auto">
            <a:xfrm flipV="1">
              <a:off x="3790" y="791"/>
              <a:ext cx="0" cy="144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Line 10"/>
            <p:cNvSpPr>
              <a:spLocks noChangeShapeType="1"/>
            </p:cNvSpPr>
            <p:nvPr/>
          </p:nvSpPr>
          <p:spPr bwMode="auto">
            <a:xfrm flipV="1">
              <a:off x="2059" y="791"/>
              <a:ext cx="0" cy="144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Line 11"/>
            <p:cNvSpPr>
              <a:spLocks noChangeShapeType="1"/>
            </p:cNvSpPr>
            <p:nvPr/>
          </p:nvSpPr>
          <p:spPr bwMode="auto">
            <a:xfrm>
              <a:off x="2059" y="2240"/>
              <a:ext cx="17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Line 12"/>
            <p:cNvSpPr>
              <a:spLocks noChangeShapeType="1"/>
            </p:cNvSpPr>
            <p:nvPr/>
          </p:nvSpPr>
          <p:spPr bwMode="auto">
            <a:xfrm flipV="1">
              <a:off x="2059" y="791"/>
              <a:ext cx="0" cy="144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Line 13"/>
            <p:cNvSpPr>
              <a:spLocks noChangeShapeType="1"/>
            </p:cNvSpPr>
            <p:nvPr/>
          </p:nvSpPr>
          <p:spPr bwMode="auto">
            <a:xfrm>
              <a:off x="2059" y="791"/>
              <a:ext cx="17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Line 14"/>
            <p:cNvSpPr>
              <a:spLocks noChangeShapeType="1"/>
            </p:cNvSpPr>
            <p:nvPr/>
          </p:nvSpPr>
          <p:spPr bwMode="auto">
            <a:xfrm>
              <a:off x="2059" y="2240"/>
              <a:ext cx="17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Line 15"/>
            <p:cNvSpPr>
              <a:spLocks noChangeShapeType="1"/>
            </p:cNvSpPr>
            <p:nvPr/>
          </p:nvSpPr>
          <p:spPr bwMode="auto">
            <a:xfrm flipV="1">
              <a:off x="3790" y="791"/>
              <a:ext cx="0" cy="144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Line 16"/>
            <p:cNvSpPr>
              <a:spLocks noChangeShapeType="1"/>
            </p:cNvSpPr>
            <p:nvPr/>
          </p:nvSpPr>
          <p:spPr bwMode="auto">
            <a:xfrm flipV="1">
              <a:off x="2059" y="791"/>
              <a:ext cx="0" cy="144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8"/>
            <p:cNvSpPr>
              <a:spLocks/>
            </p:cNvSpPr>
            <p:nvPr/>
          </p:nvSpPr>
          <p:spPr bwMode="auto">
            <a:xfrm>
              <a:off x="2059" y="1113"/>
              <a:ext cx="48" cy="635"/>
            </a:xfrm>
            <a:custGeom>
              <a:avLst/>
              <a:gdLst>
                <a:gd name="T0" fmla="*/ 0 w 48"/>
                <a:gd name="T1" fmla="*/ 4 h 635"/>
                <a:gd name="T2" fmla="*/ 0 w 48"/>
                <a:gd name="T3" fmla="*/ 8 h 635"/>
                <a:gd name="T4" fmla="*/ 0 w 48"/>
                <a:gd name="T5" fmla="*/ 12 h 635"/>
                <a:gd name="T6" fmla="*/ 0 w 48"/>
                <a:gd name="T7" fmla="*/ 17 h 635"/>
                <a:gd name="T8" fmla="*/ 4 w 48"/>
                <a:gd name="T9" fmla="*/ 17 h 635"/>
                <a:gd name="T10" fmla="*/ 4 w 48"/>
                <a:gd name="T11" fmla="*/ 21 h 635"/>
                <a:gd name="T12" fmla="*/ 4 w 48"/>
                <a:gd name="T13" fmla="*/ 21 h 635"/>
                <a:gd name="T14" fmla="*/ 4 w 48"/>
                <a:gd name="T15" fmla="*/ 25 h 635"/>
                <a:gd name="T16" fmla="*/ 4 w 48"/>
                <a:gd name="T17" fmla="*/ 25 h 635"/>
                <a:gd name="T18" fmla="*/ 8 w 48"/>
                <a:gd name="T19" fmla="*/ 29 h 635"/>
                <a:gd name="T20" fmla="*/ 8 w 48"/>
                <a:gd name="T21" fmla="*/ 29 h 635"/>
                <a:gd name="T22" fmla="*/ 8 w 48"/>
                <a:gd name="T23" fmla="*/ 29 h 635"/>
                <a:gd name="T24" fmla="*/ 8 w 48"/>
                <a:gd name="T25" fmla="*/ 34 h 635"/>
                <a:gd name="T26" fmla="*/ 8 w 48"/>
                <a:gd name="T27" fmla="*/ 34 h 635"/>
                <a:gd name="T28" fmla="*/ 12 w 48"/>
                <a:gd name="T29" fmla="*/ 34 h 635"/>
                <a:gd name="T30" fmla="*/ 12 w 48"/>
                <a:gd name="T31" fmla="*/ 38 h 635"/>
                <a:gd name="T32" fmla="*/ 12 w 48"/>
                <a:gd name="T33" fmla="*/ 38 h 635"/>
                <a:gd name="T34" fmla="*/ 12 w 48"/>
                <a:gd name="T35" fmla="*/ 38 h 635"/>
                <a:gd name="T36" fmla="*/ 12 w 48"/>
                <a:gd name="T37" fmla="*/ 42 h 635"/>
                <a:gd name="T38" fmla="*/ 16 w 48"/>
                <a:gd name="T39" fmla="*/ 42 h 635"/>
                <a:gd name="T40" fmla="*/ 16 w 48"/>
                <a:gd name="T41" fmla="*/ 42 h 635"/>
                <a:gd name="T42" fmla="*/ 16 w 48"/>
                <a:gd name="T43" fmla="*/ 46 h 635"/>
                <a:gd name="T44" fmla="*/ 16 w 48"/>
                <a:gd name="T45" fmla="*/ 46 h 635"/>
                <a:gd name="T46" fmla="*/ 20 w 48"/>
                <a:gd name="T47" fmla="*/ 46 h 635"/>
                <a:gd name="T48" fmla="*/ 20 w 48"/>
                <a:gd name="T49" fmla="*/ 51 h 635"/>
                <a:gd name="T50" fmla="*/ 20 w 48"/>
                <a:gd name="T51" fmla="*/ 51 h 635"/>
                <a:gd name="T52" fmla="*/ 20 w 48"/>
                <a:gd name="T53" fmla="*/ 55 h 635"/>
                <a:gd name="T54" fmla="*/ 20 w 48"/>
                <a:gd name="T55" fmla="*/ 55 h 635"/>
                <a:gd name="T56" fmla="*/ 24 w 48"/>
                <a:gd name="T57" fmla="*/ 55 h 635"/>
                <a:gd name="T58" fmla="*/ 24 w 48"/>
                <a:gd name="T59" fmla="*/ 59 h 635"/>
                <a:gd name="T60" fmla="*/ 24 w 48"/>
                <a:gd name="T61" fmla="*/ 59 h 635"/>
                <a:gd name="T62" fmla="*/ 24 w 48"/>
                <a:gd name="T63" fmla="*/ 59 h 635"/>
                <a:gd name="T64" fmla="*/ 24 w 48"/>
                <a:gd name="T65" fmla="*/ 63 h 635"/>
                <a:gd name="T66" fmla="*/ 28 w 48"/>
                <a:gd name="T67" fmla="*/ 63 h 635"/>
                <a:gd name="T68" fmla="*/ 28 w 48"/>
                <a:gd name="T69" fmla="*/ 63 h 635"/>
                <a:gd name="T70" fmla="*/ 28 w 48"/>
                <a:gd name="T71" fmla="*/ 63 h 635"/>
                <a:gd name="T72" fmla="*/ 28 w 48"/>
                <a:gd name="T73" fmla="*/ 63 h 635"/>
                <a:gd name="T74" fmla="*/ 28 w 48"/>
                <a:gd name="T75" fmla="*/ 63 h 635"/>
                <a:gd name="T76" fmla="*/ 32 w 48"/>
                <a:gd name="T77" fmla="*/ 67 h 635"/>
                <a:gd name="T78" fmla="*/ 32 w 48"/>
                <a:gd name="T79" fmla="*/ 67 h 635"/>
                <a:gd name="T80" fmla="*/ 32 w 48"/>
                <a:gd name="T81" fmla="*/ 67 h 635"/>
                <a:gd name="T82" fmla="*/ 32 w 48"/>
                <a:gd name="T83" fmla="*/ 67 h 635"/>
                <a:gd name="T84" fmla="*/ 36 w 48"/>
                <a:gd name="T85" fmla="*/ 72 h 635"/>
                <a:gd name="T86" fmla="*/ 36 w 48"/>
                <a:gd name="T87" fmla="*/ 72 h 635"/>
                <a:gd name="T88" fmla="*/ 36 w 48"/>
                <a:gd name="T89" fmla="*/ 72 h 635"/>
                <a:gd name="T90" fmla="*/ 36 w 48"/>
                <a:gd name="T91" fmla="*/ 72 h 635"/>
                <a:gd name="T92" fmla="*/ 36 w 48"/>
                <a:gd name="T93" fmla="*/ 72 h 635"/>
                <a:gd name="T94" fmla="*/ 40 w 48"/>
                <a:gd name="T95" fmla="*/ 72 h 635"/>
                <a:gd name="T96" fmla="*/ 40 w 48"/>
                <a:gd name="T97" fmla="*/ 76 h 635"/>
                <a:gd name="T98" fmla="*/ 40 w 48"/>
                <a:gd name="T99" fmla="*/ 76 h 635"/>
                <a:gd name="T100" fmla="*/ 40 w 48"/>
                <a:gd name="T101" fmla="*/ 76 h 635"/>
                <a:gd name="T102" fmla="*/ 40 w 48"/>
                <a:gd name="T103" fmla="*/ 76 h 635"/>
                <a:gd name="T104" fmla="*/ 44 w 48"/>
                <a:gd name="T105" fmla="*/ 76 h 635"/>
                <a:gd name="T106" fmla="*/ 44 w 48"/>
                <a:gd name="T107" fmla="*/ 76 h 635"/>
                <a:gd name="T108" fmla="*/ 44 w 48"/>
                <a:gd name="T109" fmla="*/ 80 h 635"/>
                <a:gd name="T110" fmla="*/ 44 w 48"/>
                <a:gd name="T111" fmla="*/ 80 h 635"/>
                <a:gd name="T112" fmla="*/ 48 w 48"/>
                <a:gd name="T113" fmla="*/ 80 h 635"/>
                <a:gd name="T114" fmla="*/ 48 w 48"/>
                <a:gd name="T115" fmla="*/ 80 h 635"/>
                <a:gd name="T116" fmla="*/ 48 w 48"/>
                <a:gd name="T117" fmla="*/ 80 h 635"/>
                <a:gd name="T118" fmla="*/ 48 w 48"/>
                <a:gd name="T119" fmla="*/ 8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635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32" y="63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67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2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4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9"/>
            <p:cNvSpPr>
              <a:spLocks/>
            </p:cNvSpPr>
            <p:nvPr/>
          </p:nvSpPr>
          <p:spPr bwMode="auto">
            <a:xfrm>
              <a:off x="2107" y="1197"/>
              <a:ext cx="52" cy="30"/>
            </a:xfrm>
            <a:custGeom>
              <a:avLst/>
              <a:gdLst>
                <a:gd name="T0" fmla="*/ 0 w 52"/>
                <a:gd name="T1" fmla="*/ 0 h 30"/>
                <a:gd name="T2" fmla="*/ 4 w 52"/>
                <a:gd name="T3" fmla="*/ 0 h 30"/>
                <a:gd name="T4" fmla="*/ 4 w 52"/>
                <a:gd name="T5" fmla="*/ 0 h 30"/>
                <a:gd name="T6" fmla="*/ 4 w 52"/>
                <a:gd name="T7" fmla="*/ 0 h 30"/>
                <a:gd name="T8" fmla="*/ 4 w 52"/>
                <a:gd name="T9" fmla="*/ 0 h 30"/>
                <a:gd name="T10" fmla="*/ 4 w 52"/>
                <a:gd name="T11" fmla="*/ 0 h 30"/>
                <a:gd name="T12" fmla="*/ 8 w 52"/>
                <a:gd name="T13" fmla="*/ 0 h 30"/>
                <a:gd name="T14" fmla="*/ 8 w 52"/>
                <a:gd name="T15" fmla="*/ 5 h 30"/>
                <a:gd name="T16" fmla="*/ 8 w 52"/>
                <a:gd name="T17" fmla="*/ 5 h 30"/>
                <a:gd name="T18" fmla="*/ 8 w 52"/>
                <a:gd name="T19" fmla="*/ 5 h 30"/>
                <a:gd name="T20" fmla="*/ 12 w 52"/>
                <a:gd name="T21" fmla="*/ 5 h 30"/>
                <a:gd name="T22" fmla="*/ 12 w 52"/>
                <a:gd name="T23" fmla="*/ 5 h 30"/>
                <a:gd name="T24" fmla="*/ 12 w 52"/>
                <a:gd name="T25" fmla="*/ 5 h 30"/>
                <a:gd name="T26" fmla="*/ 12 w 52"/>
                <a:gd name="T27" fmla="*/ 5 h 30"/>
                <a:gd name="T28" fmla="*/ 12 w 52"/>
                <a:gd name="T29" fmla="*/ 9 h 30"/>
                <a:gd name="T30" fmla="*/ 16 w 52"/>
                <a:gd name="T31" fmla="*/ 9 h 30"/>
                <a:gd name="T32" fmla="*/ 16 w 52"/>
                <a:gd name="T33" fmla="*/ 9 h 30"/>
                <a:gd name="T34" fmla="*/ 16 w 52"/>
                <a:gd name="T35" fmla="*/ 9 h 30"/>
                <a:gd name="T36" fmla="*/ 16 w 52"/>
                <a:gd name="T37" fmla="*/ 9 h 30"/>
                <a:gd name="T38" fmla="*/ 16 w 52"/>
                <a:gd name="T39" fmla="*/ 9 h 30"/>
                <a:gd name="T40" fmla="*/ 20 w 52"/>
                <a:gd name="T41" fmla="*/ 9 h 30"/>
                <a:gd name="T42" fmla="*/ 20 w 52"/>
                <a:gd name="T43" fmla="*/ 9 h 30"/>
                <a:gd name="T44" fmla="*/ 20 w 52"/>
                <a:gd name="T45" fmla="*/ 13 h 30"/>
                <a:gd name="T46" fmla="*/ 20 w 52"/>
                <a:gd name="T47" fmla="*/ 13 h 30"/>
                <a:gd name="T48" fmla="*/ 20 w 52"/>
                <a:gd name="T49" fmla="*/ 13 h 30"/>
                <a:gd name="T50" fmla="*/ 24 w 52"/>
                <a:gd name="T51" fmla="*/ 13 h 30"/>
                <a:gd name="T52" fmla="*/ 24 w 52"/>
                <a:gd name="T53" fmla="*/ 13 h 30"/>
                <a:gd name="T54" fmla="*/ 24 w 52"/>
                <a:gd name="T55" fmla="*/ 13 h 30"/>
                <a:gd name="T56" fmla="*/ 24 w 52"/>
                <a:gd name="T57" fmla="*/ 13 h 30"/>
                <a:gd name="T58" fmla="*/ 28 w 52"/>
                <a:gd name="T59" fmla="*/ 13 h 30"/>
                <a:gd name="T60" fmla="*/ 28 w 52"/>
                <a:gd name="T61" fmla="*/ 17 h 30"/>
                <a:gd name="T62" fmla="*/ 28 w 52"/>
                <a:gd name="T63" fmla="*/ 17 h 30"/>
                <a:gd name="T64" fmla="*/ 28 w 52"/>
                <a:gd name="T65" fmla="*/ 17 h 30"/>
                <a:gd name="T66" fmla="*/ 28 w 52"/>
                <a:gd name="T67" fmla="*/ 17 h 30"/>
                <a:gd name="T68" fmla="*/ 32 w 52"/>
                <a:gd name="T69" fmla="*/ 17 h 30"/>
                <a:gd name="T70" fmla="*/ 32 w 52"/>
                <a:gd name="T71" fmla="*/ 17 h 30"/>
                <a:gd name="T72" fmla="*/ 32 w 52"/>
                <a:gd name="T73" fmla="*/ 17 h 30"/>
                <a:gd name="T74" fmla="*/ 32 w 52"/>
                <a:gd name="T75" fmla="*/ 17 h 30"/>
                <a:gd name="T76" fmla="*/ 32 w 52"/>
                <a:gd name="T77" fmla="*/ 17 h 30"/>
                <a:gd name="T78" fmla="*/ 36 w 52"/>
                <a:gd name="T79" fmla="*/ 22 h 30"/>
                <a:gd name="T80" fmla="*/ 36 w 52"/>
                <a:gd name="T81" fmla="*/ 22 h 30"/>
                <a:gd name="T82" fmla="*/ 36 w 52"/>
                <a:gd name="T83" fmla="*/ 22 h 30"/>
                <a:gd name="T84" fmla="*/ 36 w 52"/>
                <a:gd name="T85" fmla="*/ 22 h 30"/>
                <a:gd name="T86" fmla="*/ 36 w 52"/>
                <a:gd name="T87" fmla="*/ 22 h 30"/>
                <a:gd name="T88" fmla="*/ 40 w 52"/>
                <a:gd name="T89" fmla="*/ 22 h 30"/>
                <a:gd name="T90" fmla="*/ 40 w 52"/>
                <a:gd name="T91" fmla="*/ 22 h 30"/>
                <a:gd name="T92" fmla="*/ 40 w 52"/>
                <a:gd name="T93" fmla="*/ 22 h 30"/>
                <a:gd name="T94" fmla="*/ 40 w 52"/>
                <a:gd name="T95" fmla="*/ 22 h 30"/>
                <a:gd name="T96" fmla="*/ 44 w 52"/>
                <a:gd name="T97" fmla="*/ 22 h 30"/>
                <a:gd name="T98" fmla="*/ 44 w 52"/>
                <a:gd name="T99" fmla="*/ 26 h 30"/>
                <a:gd name="T100" fmla="*/ 44 w 52"/>
                <a:gd name="T101" fmla="*/ 26 h 30"/>
                <a:gd name="T102" fmla="*/ 44 w 52"/>
                <a:gd name="T103" fmla="*/ 26 h 30"/>
                <a:gd name="T104" fmla="*/ 44 w 52"/>
                <a:gd name="T105" fmla="*/ 26 h 30"/>
                <a:gd name="T106" fmla="*/ 48 w 52"/>
                <a:gd name="T107" fmla="*/ 26 h 30"/>
                <a:gd name="T108" fmla="*/ 48 w 52"/>
                <a:gd name="T109" fmla="*/ 26 h 30"/>
                <a:gd name="T110" fmla="*/ 48 w 52"/>
                <a:gd name="T111" fmla="*/ 26 h 30"/>
                <a:gd name="T112" fmla="*/ 48 w 52"/>
                <a:gd name="T113" fmla="*/ 26 h 30"/>
                <a:gd name="T114" fmla="*/ 48 w 52"/>
                <a:gd name="T115" fmla="*/ 26 h 30"/>
                <a:gd name="T116" fmla="*/ 52 w 52"/>
                <a:gd name="T117" fmla="*/ 26 h 30"/>
                <a:gd name="T118" fmla="*/ 52 w 52"/>
                <a:gd name="T1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3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2" y="3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20"/>
            <p:cNvSpPr>
              <a:spLocks/>
            </p:cNvSpPr>
            <p:nvPr/>
          </p:nvSpPr>
          <p:spPr bwMode="auto">
            <a:xfrm>
              <a:off x="2159" y="1227"/>
              <a:ext cx="52" cy="21"/>
            </a:xfrm>
            <a:custGeom>
              <a:avLst/>
              <a:gdLst>
                <a:gd name="T0" fmla="*/ 0 w 52"/>
                <a:gd name="T1" fmla="*/ 0 h 21"/>
                <a:gd name="T2" fmla="*/ 0 w 52"/>
                <a:gd name="T3" fmla="*/ 0 h 21"/>
                <a:gd name="T4" fmla="*/ 4 w 52"/>
                <a:gd name="T5" fmla="*/ 0 h 21"/>
                <a:gd name="T6" fmla="*/ 4 w 52"/>
                <a:gd name="T7" fmla="*/ 0 h 21"/>
                <a:gd name="T8" fmla="*/ 4 w 52"/>
                <a:gd name="T9" fmla="*/ 0 h 21"/>
                <a:gd name="T10" fmla="*/ 4 w 52"/>
                <a:gd name="T11" fmla="*/ 0 h 21"/>
                <a:gd name="T12" fmla="*/ 4 w 52"/>
                <a:gd name="T13" fmla="*/ 0 h 21"/>
                <a:gd name="T14" fmla="*/ 8 w 52"/>
                <a:gd name="T15" fmla="*/ 0 h 21"/>
                <a:gd name="T16" fmla="*/ 8 w 52"/>
                <a:gd name="T17" fmla="*/ 0 h 21"/>
                <a:gd name="T18" fmla="*/ 8 w 52"/>
                <a:gd name="T19" fmla="*/ 0 h 21"/>
                <a:gd name="T20" fmla="*/ 8 w 52"/>
                <a:gd name="T21" fmla="*/ 4 h 21"/>
                <a:gd name="T22" fmla="*/ 8 w 52"/>
                <a:gd name="T23" fmla="*/ 4 h 21"/>
                <a:gd name="T24" fmla="*/ 12 w 52"/>
                <a:gd name="T25" fmla="*/ 4 h 21"/>
                <a:gd name="T26" fmla="*/ 12 w 52"/>
                <a:gd name="T27" fmla="*/ 4 h 21"/>
                <a:gd name="T28" fmla="*/ 12 w 52"/>
                <a:gd name="T29" fmla="*/ 4 h 21"/>
                <a:gd name="T30" fmla="*/ 12 w 52"/>
                <a:gd name="T31" fmla="*/ 4 h 21"/>
                <a:gd name="T32" fmla="*/ 12 w 52"/>
                <a:gd name="T33" fmla="*/ 4 h 21"/>
                <a:gd name="T34" fmla="*/ 16 w 52"/>
                <a:gd name="T35" fmla="*/ 4 h 21"/>
                <a:gd name="T36" fmla="*/ 16 w 52"/>
                <a:gd name="T37" fmla="*/ 4 h 21"/>
                <a:gd name="T38" fmla="*/ 16 w 52"/>
                <a:gd name="T39" fmla="*/ 4 h 21"/>
                <a:gd name="T40" fmla="*/ 16 w 52"/>
                <a:gd name="T41" fmla="*/ 4 h 21"/>
                <a:gd name="T42" fmla="*/ 20 w 52"/>
                <a:gd name="T43" fmla="*/ 9 h 21"/>
                <a:gd name="T44" fmla="*/ 20 w 52"/>
                <a:gd name="T45" fmla="*/ 9 h 21"/>
                <a:gd name="T46" fmla="*/ 20 w 52"/>
                <a:gd name="T47" fmla="*/ 9 h 21"/>
                <a:gd name="T48" fmla="*/ 20 w 52"/>
                <a:gd name="T49" fmla="*/ 9 h 21"/>
                <a:gd name="T50" fmla="*/ 20 w 52"/>
                <a:gd name="T51" fmla="*/ 9 h 21"/>
                <a:gd name="T52" fmla="*/ 24 w 52"/>
                <a:gd name="T53" fmla="*/ 9 h 21"/>
                <a:gd name="T54" fmla="*/ 24 w 52"/>
                <a:gd name="T55" fmla="*/ 9 h 21"/>
                <a:gd name="T56" fmla="*/ 24 w 52"/>
                <a:gd name="T57" fmla="*/ 9 h 21"/>
                <a:gd name="T58" fmla="*/ 24 w 52"/>
                <a:gd name="T59" fmla="*/ 9 h 21"/>
                <a:gd name="T60" fmla="*/ 24 w 52"/>
                <a:gd name="T61" fmla="*/ 9 h 21"/>
                <a:gd name="T62" fmla="*/ 28 w 52"/>
                <a:gd name="T63" fmla="*/ 9 h 21"/>
                <a:gd name="T64" fmla="*/ 28 w 52"/>
                <a:gd name="T65" fmla="*/ 9 h 21"/>
                <a:gd name="T66" fmla="*/ 28 w 52"/>
                <a:gd name="T67" fmla="*/ 13 h 21"/>
                <a:gd name="T68" fmla="*/ 28 w 52"/>
                <a:gd name="T69" fmla="*/ 13 h 21"/>
                <a:gd name="T70" fmla="*/ 28 w 52"/>
                <a:gd name="T71" fmla="*/ 13 h 21"/>
                <a:gd name="T72" fmla="*/ 32 w 52"/>
                <a:gd name="T73" fmla="*/ 13 h 21"/>
                <a:gd name="T74" fmla="*/ 32 w 52"/>
                <a:gd name="T75" fmla="*/ 13 h 21"/>
                <a:gd name="T76" fmla="*/ 32 w 52"/>
                <a:gd name="T77" fmla="*/ 13 h 21"/>
                <a:gd name="T78" fmla="*/ 32 w 52"/>
                <a:gd name="T79" fmla="*/ 13 h 21"/>
                <a:gd name="T80" fmla="*/ 36 w 52"/>
                <a:gd name="T81" fmla="*/ 13 h 21"/>
                <a:gd name="T82" fmla="*/ 36 w 52"/>
                <a:gd name="T83" fmla="*/ 13 h 21"/>
                <a:gd name="T84" fmla="*/ 36 w 52"/>
                <a:gd name="T85" fmla="*/ 13 h 21"/>
                <a:gd name="T86" fmla="*/ 36 w 52"/>
                <a:gd name="T87" fmla="*/ 13 h 21"/>
                <a:gd name="T88" fmla="*/ 36 w 52"/>
                <a:gd name="T89" fmla="*/ 17 h 21"/>
                <a:gd name="T90" fmla="*/ 40 w 52"/>
                <a:gd name="T91" fmla="*/ 17 h 21"/>
                <a:gd name="T92" fmla="*/ 40 w 52"/>
                <a:gd name="T93" fmla="*/ 17 h 21"/>
                <a:gd name="T94" fmla="*/ 40 w 52"/>
                <a:gd name="T95" fmla="*/ 17 h 21"/>
                <a:gd name="T96" fmla="*/ 40 w 52"/>
                <a:gd name="T97" fmla="*/ 17 h 21"/>
                <a:gd name="T98" fmla="*/ 40 w 52"/>
                <a:gd name="T99" fmla="*/ 17 h 21"/>
                <a:gd name="T100" fmla="*/ 44 w 52"/>
                <a:gd name="T101" fmla="*/ 17 h 21"/>
                <a:gd name="T102" fmla="*/ 44 w 52"/>
                <a:gd name="T103" fmla="*/ 17 h 21"/>
                <a:gd name="T104" fmla="*/ 44 w 52"/>
                <a:gd name="T105" fmla="*/ 17 h 21"/>
                <a:gd name="T106" fmla="*/ 44 w 52"/>
                <a:gd name="T107" fmla="*/ 17 h 21"/>
                <a:gd name="T108" fmla="*/ 44 w 52"/>
                <a:gd name="T109" fmla="*/ 21 h 21"/>
                <a:gd name="T110" fmla="*/ 48 w 52"/>
                <a:gd name="T111" fmla="*/ 21 h 21"/>
                <a:gd name="T112" fmla="*/ 48 w 52"/>
                <a:gd name="T113" fmla="*/ 21 h 21"/>
                <a:gd name="T114" fmla="*/ 48 w 52"/>
                <a:gd name="T115" fmla="*/ 21 h 21"/>
                <a:gd name="T116" fmla="*/ 48 w 52"/>
                <a:gd name="T117" fmla="*/ 21 h 21"/>
                <a:gd name="T118" fmla="*/ 52 w 52"/>
                <a:gd name="T1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2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21"/>
            <p:cNvSpPr>
              <a:spLocks/>
            </p:cNvSpPr>
            <p:nvPr/>
          </p:nvSpPr>
          <p:spPr bwMode="auto">
            <a:xfrm>
              <a:off x="2211" y="1248"/>
              <a:ext cx="47" cy="17"/>
            </a:xfrm>
            <a:custGeom>
              <a:avLst/>
              <a:gdLst>
                <a:gd name="T0" fmla="*/ 0 w 47"/>
                <a:gd name="T1" fmla="*/ 0 h 17"/>
                <a:gd name="T2" fmla="*/ 0 w 47"/>
                <a:gd name="T3" fmla="*/ 0 h 17"/>
                <a:gd name="T4" fmla="*/ 0 w 47"/>
                <a:gd name="T5" fmla="*/ 0 h 17"/>
                <a:gd name="T6" fmla="*/ 0 w 47"/>
                <a:gd name="T7" fmla="*/ 0 h 17"/>
                <a:gd name="T8" fmla="*/ 4 w 47"/>
                <a:gd name="T9" fmla="*/ 0 h 17"/>
                <a:gd name="T10" fmla="*/ 4 w 47"/>
                <a:gd name="T11" fmla="*/ 0 h 17"/>
                <a:gd name="T12" fmla="*/ 4 w 47"/>
                <a:gd name="T13" fmla="*/ 5 h 17"/>
                <a:gd name="T14" fmla="*/ 4 w 47"/>
                <a:gd name="T15" fmla="*/ 5 h 17"/>
                <a:gd name="T16" fmla="*/ 4 w 47"/>
                <a:gd name="T17" fmla="*/ 5 h 17"/>
                <a:gd name="T18" fmla="*/ 8 w 47"/>
                <a:gd name="T19" fmla="*/ 5 h 17"/>
                <a:gd name="T20" fmla="*/ 8 w 47"/>
                <a:gd name="T21" fmla="*/ 5 h 17"/>
                <a:gd name="T22" fmla="*/ 8 w 47"/>
                <a:gd name="T23" fmla="*/ 5 h 17"/>
                <a:gd name="T24" fmla="*/ 8 w 47"/>
                <a:gd name="T25" fmla="*/ 5 h 17"/>
                <a:gd name="T26" fmla="*/ 12 w 47"/>
                <a:gd name="T27" fmla="*/ 5 h 17"/>
                <a:gd name="T28" fmla="*/ 12 w 47"/>
                <a:gd name="T29" fmla="*/ 5 h 17"/>
                <a:gd name="T30" fmla="*/ 12 w 47"/>
                <a:gd name="T31" fmla="*/ 5 h 17"/>
                <a:gd name="T32" fmla="*/ 12 w 47"/>
                <a:gd name="T33" fmla="*/ 5 h 17"/>
                <a:gd name="T34" fmla="*/ 12 w 47"/>
                <a:gd name="T35" fmla="*/ 5 h 17"/>
                <a:gd name="T36" fmla="*/ 16 w 47"/>
                <a:gd name="T37" fmla="*/ 5 h 17"/>
                <a:gd name="T38" fmla="*/ 16 w 47"/>
                <a:gd name="T39" fmla="*/ 9 h 17"/>
                <a:gd name="T40" fmla="*/ 16 w 47"/>
                <a:gd name="T41" fmla="*/ 9 h 17"/>
                <a:gd name="T42" fmla="*/ 16 w 47"/>
                <a:gd name="T43" fmla="*/ 9 h 17"/>
                <a:gd name="T44" fmla="*/ 16 w 47"/>
                <a:gd name="T45" fmla="*/ 9 h 17"/>
                <a:gd name="T46" fmla="*/ 20 w 47"/>
                <a:gd name="T47" fmla="*/ 9 h 17"/>
                <a:gd name="T48" fmla="*/ 20 w 47"/>
                <a:gd name="T49" fmla="*/ 9 h 17"/>
                <a:gd name="T50" fmla="*/ 20 w 47"/>
                <a:gd name="T51" fmla="*/ 9 h 17"/>
                <a:gd name="T52" fmla="*/ 20 w 47"/>
                <a:gd name="T53" fmla="*/ 9 h 17"/>
                <a:gd name="T54" fmla="*/ 24 w 47"/>
                <a:gd name="T55" fmla="*/ 9 h 17"/>
                <a:gd name="T56" fmla="*/ 24 w 47"/>
                <a:gd name="T57" fmla="*/ 9 h 17"/>
                <a:gd name="T58" fmla="*/ 24 w 47"/>
                <a:gd name="T59" fmla="*/ 9 h 17"/>
                <a:gd name="T60" fmla="*/ 24 w 47"/>
                <a:gd name="T61" fmla="*/ 9 h 17"/>
                <a:gd name="T62" fmla="*/ 24 w 47"/>
                <a:gd name="T63" fmla="*/ 9 h 17"/>
                <a:gd name="T64" fmla="*/ 28 w 47"/>
                <a:gd name="T65" fmla="*/ 9 h 17"/>
                <a:gd name="T66" fmla="*/ 28 w 47"/>
                <a:gd name="T67" fmla="*/ 13 h 17"/>
                <a:gd name="T68" fmla="*/ 28 w 47"/>
                <a:gd name="T69" fmla="*/ 13 h 17"/>
                <a:gd name="T70" fmla="*/ 28 w 47"/>
                <a:gd name="T71" fmla="*/ 13 h 17"/>
                <a:gd name="T72" fmla="*/ 28 w 47"/>
                <a:gd name="T73" fmla="*/ 13 h 17"/>
                <a:gd name="T74" fmla="*/ 31 w 47"/>
                <a:gd name="T75" fmla="*/ 13 h 17"/>
                <a:gd name="T76" fmla="*/ 31 w 47"/>
                <a:gd name="T77" fmla="*/ 13 h 17"/>
                <a:gd name="T78" fmla="*/ 31 w 47"/>
                <a:gd name="T79" fmla="*/ 13 h 17"/>
                <a:gd name="T80" fmla="*/ 31 w 47"/>
                <a:gd name="T81" fmla="*/ 13 h 17"/>
                <a:gd name="T82" fmla="*/ 31 w 47"/>
                <a:gd name="T83" fmla="*/ 13 h 17"/>
                <a:gd name="T84" fmla="*/ 35 w 47"/>
                <a:gd name="T85" fmla="*/ 13 h 17"/>
                <a:gd name="T86" fmla="*/ 35 w 47"/>
                <a:gd name="T87" fmla="*/ 13 h 17"/>
                <a:gd name="T88" fmla="*/ 35 w 47"/>
                <a:gd name="T89" fmla="*/ 13 h 17"/>
                <a:gd name="T90" fmla="*/ 35 w 47"/>
                <a:gd name="T91" fmla="*/ 13 h 17"/>
                <a:gd name="T92" fmla="*/ 39 w 47"/>
                <a:gd name="T93" fmla="*/ 13 h 17"/>
                <a:gd name="T94" fmla="*/ 39 w 47"/>
                <a:gd name="T95" fmla="*/ 13 h 17"/>
                <a:gd name="T96" fmla="*/ 39 w 47"/>
                <a:gd name="T97" fmla="*/ 17 h 17"/>
                <a:gd name="T98" fmla="*/ 39 w 47"/>
                <a:gd name="T99" fmla="*/ 17 h 17"/>
                <a:gd name="T100" fmla="*/ 39 w 47"/>
                <a:gd name="T101" fmla="*/ 17 h 17"/>
                <a:gd name="T102" fmla="*/ 43 w 47"/>
                <a:gd name="T103" fmla="*/ 17 h 17"/>
                <a:gd name="T104" fmla="*/ 43 w 47"/>
                <a:gd name="T105" fmla="*/ 17 h 17"/>
                <a:gd name="T106" fmla="*/ 43 w 47"/>
                <a:gd name="T107" fmla="*/ 17 h 17"/>
                <a:gd name="T108" fmla="*/ 43 w 47"/>
                <a:gd name="T109" fmla="*/ 17 h 17"/>
                <a:gd name="T110" fmla="*/ 43 w 47"/>
                <a:gd name="T111" fmla="*/ 17 h 17"/>
                <a:gd name="T112" fmla="*/ 47 w 47"/>
                <a:gd name="T113" fmla="*/ 17 h 17"/>
                <a:gd name="T114" fmla="*/ 47 w 47"/>
                <a:gd name="T115" fmla="*/ 17 h 17"/>
                <a:gd name="T116" fmla="*/ 47 w 47"/>
                <a:gd name="T117" fmla="*/ 17 h 17"/>
                <a:gd name="T118" fmla="*/ 47 w 47"/>
                <a:gd name="T1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" h="1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22"/>
            <p:cNvSpPr>
              <a:spLocks/>
            </p:cNvSpPr>
            <p:nvPr/>
          </p:nvSpPr>
          <p:spPr bwMode="auto">
            <a:xfrm>
              <a:off x="2258" y="1265"/>
              <a:ext cx="52" cy="21"/>
            </a:xfrm>
            <a:custGeom>
              <a:avLst/>
              <a:gdLst>
                <a:gd name="T0" fmla="*/ 4 w 52"/>
                <a:gd name="T1" fmla="*/ 0 h 21"/>
                <a:gd name="T2" fmla="*/ 4 w 52"/>
                <a:gd name="T3" fmla="*/ 0 h 21"/>
                <a:gd name="T4" fmla="*/ 4 w 52"/>
                <a:gd name="T5" fmla="*/ 0 h 21"/>
                <a:gd name="T6" fmla="*/ 4 w 52"/>
                <a:gd name="T7" fmla="*/ 4 h 21"/>
                <a:gd name="T8" fmla="*/ 4 w 52"/>
                <a:gd name="T9" fmla="*/ 4 h 21"/>
                <a:gd name="T10" fmla="*/ 8 w 52"/>
                <a:gd name="T11" fmla="*/ 4 h 21"/>
                <a:gd name="T12" fmla="*/ 8 w 52"/>
                <a:gd name="T13" fmla="*/ 4 h 21"/>
                <a:gd name="T14" fmla="*/ 8 w 52"/>
                <a:gd name="T15" fmla="*/ 4 h 21"/>
                <a:gd name="T16" fmla="*/ 8 w 52"/>
                <a:gd name="T17" fmla="*/ 4 h 21"/>
                <a:gd name="T18" fmla="*/ 8 w 52"/>
                <a:gd name="T19" fmla="*/ 4 h 21"/>
                <a:gd name="T20" fmla="*/ 12 w 52"/>
                <a:gd name="T21" fmla="*/ 4 h 21"/>
                <a:gd name="T22" fmla="*/ 12 w 52"/>
                <a:gd name="T23" fmla="*/ 4 h 21"/>
                <a:gd name="T24" fmla="*/ 12 w 52"/>
                <a:gd name="T25" fmla="*/ 4 h 21"/>
                <a:gd name="T26" fmla="*/ 12 w 52"/>
                <a:gd name="T27" fmla="*/ 4 h 21"/>
                <a:gd name="T28" fmla="*/ 12 w 52"/>
                <a:gd name="T29" fmla="*/ 4 h 21"/>
                <a:gd name="T30" fmla="*/ 16 w 52"/>
                <a:gd name="T31" fmla="*/ 4 h 21"/>
                <a:gd name="T32" fmla="*/ 16 w 52"/>
                <a:gd name="T33" fmla="*/ 4 h 21"/>
                <a:gd name="T34" fmla="*/ 16 w 52"/>
                <a:gd name="T35" fmla="*/ 9 h 21"/>
                <a:gd name="T36" fmla="*/ 16 w 52"/>
                <a:gd name="T37" fmla="*/ 9 h 21"/>
                <a:gd name="T38" fmla="*/ 20 w 52"/>
                <a:gd name="T39" fmla="*/ 9 h 21"/>
                <a:gd name="T40" fmla="*/ 20 w 52"/>
                <a:gd name="T41" fmla="*/ 9 h 21"/>
                <a:gd name="T42" fmla="*/ 20 w 52"/>
                <a:gd name="T43" fmla="*/ 9 h 21"/>
                <a:gd name="T44" fmla="*/ 20 w 52"/>
                <a:gd name="T45" fmla="*/ 9 h 21"/>
                <a:gd name="T46" fmla="*/ 20 w 52"/>
                <a:gd name="T47" fmla="*/ 9 h 21"/>
                <a:gd name="T48" fmla="*/ 24 w 52"/>
                <a:gd name="T49" fmla="*/ 9 h 21"/>
                <a:gd name="T50" fmla="*/ 24 w 52"/>
                <a:gd name="T51" fmla="*/ 9 h 21"/>
                <a:gd name="T52" fmla="*/ 24 w 52"/>
                <a:gd name="T53" fmla="*/ 9 h 21"/>
                <a:gd name="T54" fmla="*/ 24 w 52"/>
                <a:gd name="T55" fmla="*/ 9 h 21"/>
                <a:gd name="T56" fmla="*/ 24 w 52"/>
                <a:gd name="T57" fmla="*/ 9 h 21"/>
                <a:gd name="T58" fmla="*/ 28 w 52"/>
                <a:gd name="T59" fmla="*/ 9 h 21"/>
                <a:gd name="T60" fmla="*/ 28 w 52"/>
                <a:gd name="T61" fmla="*/ 9 h 21"/>
                <a:gd name="T62" fmla="*/ 28 w 52"/>
                <a:gd name="T63" fmla="*/ 9 h 21"/>
                <a:gd name="T64" fmla="*/ 28 w 52"/>
                <a:gd name="T65" fmla="*/ 13 h 21"/>
                <a:gd name="T66" fmla="*/ 28 w 52"/>
                <a:gd name="T67" fmla="*/ 13 h 21"/>
                <a:gd name="T68" fmla="*/ 32 w 52"/>
                <a:gd name="T69" fmla="*/ 13 h 21"/>
                <a:gd name="T70" fmla="*/ 32 w 52"/>
                <a:gd name="T71" fmla="*/ 13 h 21"/>
                <a:gd name="T72" fmla="*/ 32 w 52"/>
                <a:gd name="T73" fmla="*/ 13 h 21"/>
                <a:gd name="T74" fmla="*/ 32 w 52"/>
                <a:gd name="T75" fmla="*/ 13 h 21"/>
                <a:gd name="T76" fmla="*/ 36 w 52"/>
                <a:gd name="T77" fmla="*/ 13 h 21"/>
                <a:gd name="T78" fmla="*/ 36 w 52"/>
                <a:gd name="T79" fmla="*/ 13 h 21"/>
                <a:gd name="T80" fmla="*/ 36 w 52"/>
                <a:gd name="T81" fmla="*/ 13 h 21"/>
                <a:gd name="T82" fmla="*/ 36 w 52"/>
                <a:gd name="T83" fmla="*/ 13 h 21"/>
                <a:gd name="T84" fmla="*/ 36 w 52"/>
                <a:gd name="T85" fmla="*/ 13 h 21"/>
                <a:gd name="T86" fmla="*/ 40 w 52"/>
                <a:gd name="T87" fmla="*/ 13 h 21"/>
                <a:gd name="T88" fmla="*/ 40 w 52"/>
                <a:gd name="T89" fmla="*/ 13 h 21"/>
                <a:gd name="T90" fmla="*/ 40 w 52"/>
                <a:gd name="T91" fmla="*/ 17 h 21"/>
                <a:gd name="T92" fmla="*/ 40 w 52"/>
                <a:gd name="T93" fmla="*/ 17 h 21"/>
                <a:gd name="T94" fmla="*/ 40 w 52"/>
                <a:gd name="T95" fmla="*/ 17 h 21"/>
                <a:gd name="T96" fmla="*/ 44 w 52"/>
                <a:gd name="T97" fmla="*/ 17 h 21"/>
                <a:gd name="T98" fmla="*/ 44 w 52"/>
                <a:gd name="T99" fmla="*/ 17 h 21"/>
                <a:gd name="T100" fmla="*/ 44 w 52"/>
                <a:gd name="T101" fmla="*/ 17 h 21"/>
                <a:gd name="T102" fmla="*/ 44 w 52"/>
                <a:gd name="T103" fmla="*/ 17 h 21"/>
                <a:gd name="T104" fmla="*/ 44 w 52"/>
                <a:gd name="T105" fmla="*/ 17 h 21"/>
                <a:gd name="T106" fmla="*/ 48 w 52"/>
                <a:gd name="T107" fmla="*/ 17 h 21"/>
                <a:gd name="T108" fmla="*/ 48 w 52"/>
                <a:gd name="T109" fmla="*/ 17 h 21"/>
                <a:gd name="T110" fmla="*/ 48 w 52"/>
                <a:gd name="T111" fmla="*/ 17 h 21"/>
                <a:gd name="T112" fmla="*/ 48 w 52"/>
                <a:gd name="T113" fmla="*/ 17 h 21"/>
                <a:gd name="T114" fmla="*/ 52 w 52"/>
                <a:gd name="T115" fmla="*/ 17 h 21"/>
                <a:gd name="T116" fmla="*/ 52 w 52"/>
                <a:gd name="T117" fmla="*/ 21 h 21"/>
                <a:gd name="T118" fmla="*/ 52 w 52"/>
                <a:gd name="T1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2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3"/>
            <p:cNvSpPr>
              <a:spLocks/>
            </p:cNvSpPr>
            <p:nvPr/>
          </p:nvSpPr>
          <p:spPr bwMode="auto">
            <a:xfrm>
              <a:off x="2310" y="1286"/>
              <a:ext cx="52" cy="17"/>
            </a:xfrm>
            <a:custGeom>
              <a:avLst/>
              <a:gdLst>
                <a:gd name="T0" fmla="*/ 0 w 52"/>
                <a:gd name="T1" fmla="*/ 0 h 17"/>
                <a:gd name="T2" fmla="*/ 0 w 52"/>
                <a:gd name="T3" fmla="*/ 0 h 17"/>
                <a:gd name="T4" fmla="*/ 4 w 52"/>
                <a:gd name="T5" fmla="*/ 0 h 17"/>
                <a:gd name="T6" fmla="*/ 4 w 52"/>
                <a:gd name="T7" fmla="*/ 0 h 17"/>
                <a:gd name="T8" fmla="*/ 4 w 52"/>
                <a:gd name="T9" fmla="*/ 0 h 17"/>
                <a:gd name="T10" fmla="*/ 4 w 52"/>
                <a:gd name="T11" fmla="*/ 0 h 17"/>
                <a:gd name="T12" fmla="*/ 4 w 52"/>
                <a:gd name="T13" fmla="*/ 0 h 17"/>
                <a:gd name="T14" fmla="*/ 8 w 52"/>
                <a:gd name="T15" fmla="*/ 0 h 17"/>
                <a:gd name="T16" fmla="*/ 8 w 52"/>
                <a:gd name="T17" fmla="*/ 0 h 17"/>
                <a:gd name="T18" fmla="*/ 8 w 52"/>
                <a:gd name="T19" fmla="*/ 0 h 17"/>
                <a:gd name="T20" fmla="*/ 8 w 52"/>
                <a:gd name="T21" fmla="*/ 0 h 17"/>
                <a:gd name="T22" fmla="*/ 12 w 52"/>
                <a:gd name="T23" fmla="*/ 0 h 17"/>
                <a:gd name="T24" fmla="*/ 12 w 52"/>
                <a:gd name="T25" fmla="*/ 5 h 17"/>
                <a:gd name="T26" fmla="*/ 12 w 52"/>
                <a:gd name="T27" fmla="*/ 5 h 17"/>
                <a:gd name="T28" fmla="*/ 12 w 52"/>
                <a:gd name="T29" fmla="*/ 5 h 17"/>
                <a:gd name="T30" fmla="*/ 12 w 52"/>
                <a:gd name="T31" fmla="*/ 5 h 17"/>
                <a:gd name="T32" fmla="*/ 16 w 52"/>
                <a:gd name="T33" fmla="*/ 5 h 17"/>
                <a:gd name="T34" fmla="*/ 16 w 52"/>
                <a:gd name="T35" fmla="*/ 5 h 17"/>
                <a:gd name="T36" fmla="*/ 16 w 52"/>
                <a:gd name="T37" fmla="*/ 5 h 17"/>
                <a:gd name="T38" fmla="*/ 16 w 52"/>
                <a:gd name="T39" fmla="*/ 5 h 17"/>
                <a:gd name="T40" fmla="*/ 16 w 52"/>
                <a:gd name="T41" fmla="*/ 5 h 17"/>
                <a:gd name="T42" fmla="*/ 20 w 52"/>
                <a:gd name="T43" fmla="*/ 5 h 17"/>
                <a:gd name="T44" fmla="*/ 20 w 52"/>
                <a:gd name="T45" fmla="*/ 5 h 17"/>
                <a:gd name="T46" fmla="*/ 20 w 52"/>
                <a:gd name="T47" fmla="*/ 5 h 17"/>
                <a:gd name="T48" fmla="*/ 20 w 52"/>
                <a:gd name="T49" fmla="*/ 5 h 17"/>
                <a:gd name="T50" fmla="*/ 20 w 52"/>
                <a:gd name="T51" fmla="*/ 5 h 17"/>
                <a:gd name="T52" fmla="*/ 24 w 52"/>
                <a:gd name="T53" fmla="*/ 9 h 17"/>
                <a:gd name="T54" fmla="*/ 24 w 52"/>
                <a:gd name="T55" fmla="*/ 9 h 17"/>
                <a:gd name="T56" fmla="*/ 24 w 52"/>
                <a:gd name="T57" fmla="*/ 9 h 17"/>
                <a:gd name="T58" fmla="*/ 24 w 52"/>
                <a:gd name="T59" fmla="*/ 9 h 17"/>
                <a:gd name="T60" fmla="*/ 28 w 52"/>
                <a:gd name="T61" fmla="*/ 9 h 17"/>
                <a:gd name="T62" fmla="*/ 28 w 52"/>
                <a:gd name="T63" fmla="*/ 9 h 17"/>
                <a:gd name="T64" fmla="*/ 28 w 52"/>
                <a:gd name="T65" fmla="*/ 9 h 17"/>
                <a:gd name="T66" fmla="*/ 28 w 52"/>
                <a:gd name="T67" fmla="*/ 9 h 17"/>
                <a:gd name="T68" fmla="*/ 28 w 52"/>
                <a:gd name="T69" fmla="*/ 9 h 17"/>
                <a:gd name="T70" fmla="*/ 32 w 52"/>
                <a:gd name="T71" fmla="*/ 9 h 17"/>
                <a:gd name="T72" fmla="*/ 32 w 52"/>
                <a:gd name="T73" fmla="*/ 9 h 17"/>
                <a:gd name="T74" fmla="*/ 32 w 52"/>
                <a:gd name="T75" fmla="*/ 9 h 17"/>
                <a:gd name="T76" fmla="*/ 32 w 52"/>
                <a:gd name="T77" fmla="*/ 9 h 17"/>
                <a:gd name="T78" fmla="*/ 32 w 52"/>
                <a:gd name="T79" fmla="*/ 9 h 17"/>
                <a:gd name="T80" fmla="*/ 36 w 52"/>
                <a:gd name="T81" fmla="*/ 9 h 17"/>
                <a:gd name="T82" fmla="*/ 36 w 52"/>
                <a:gd name="T83" fmla="*/ 9 h 17"/>
                <a:gd name="T84" fmla="*/ 36 w 52"/>
                <a:gd name="T85" fmla="*/ 13 h 17"/>
                <a:gd name="T86" fmla="*/ 36 w 52"/>
                <a:gd name="T87" fmla="*/ 13 h 17"/>
                <a:gd name="T88" fmla="*/ 40 w 52"/>
                <a:gd name="T89" fmla="*/ 13 h 17"/>
                <a:gd name="T90" fmla="*/ 40 w 52"/>
                <a:gd name="T91" fmla="*/ 13 h 17"/>
                <a:gd name="T92" fmla="*/ 40 w 52"/>
                <a:gd name="T93" fmla="*/ 13 h 17"/>
                <a:gd name="T94" fmla="*/ 40 w 52"/>
                <a:gd name="T95" fmla="*/ 13 h 17"/>
                <a:gd name="T96" fmla="*/ 40 w 52"/>
                <a:gd name="T97" fmla="*/ 13 h 17"/>
                <a:gd name="T98" fmla="*/ 44 w 52"/>
                <a:gd name="T99" fmla="*/ 13 h 17"/>
                <a:gd name="T100" fmla="*/ 44 w 52"/>
                <a:gd name="T101" fmla="*/ 13 h 17"/>
                <a:gd name="T102" fmla="*/ 44 w 52"/>
                <a:gd name="T103" fmla="*/ 13 h 17"/>
                <a:gd name="T104" fmla="*/ 44 w 52"/>
                <a:gd name="T105" fmla="*/ 13 h 17"/>
                <a:gd name="T106" fmla="*/ 44 w 52"/>
                <a:gd name="T107" fmla="*/ 13 h 17"/>
                <a:gd name="T108" fmla="*/ 48 w 52"/>
                <a:gd name="T109" fmla="*/ 13 h 17"/>
                <a:gd name="T110" fmla="*/ 48 w 52"/>
                <a:gd name="T111" fmla="*/ 17 h 17"/>
                <a:gd name="T112" fmla="*/ 48 w 52"/>
                <a:gd name="T113" fmla="*/ 17 h 17"/>
                <a:gd name="T114" fmla="*/ 48 w 52"/>
                <a:gd name="T115" fmla="*/ 17 h 17"/>
                <a:gd name="T116" fmla="*/ 48 w 52"/>
                <a:gd name="T117" fmla="*/ 17 h 17"/>
                <a:gd name="T118" fmla="*/ 52 w 52"/>
                <a:gd name="T1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24"/>
            <p:cNvSpPr>
              <a:spLocks/>
            </p:cNvSpPr>
            <p:nvPr/>
          </p:nvSpPr>
          <p:spPr bwMode="auto">
            <a:xfrm>
              <a:off x="2362" y="1303"/>
              <a:ext cx="48" cy="17"/>
            </a:xfrm>
            <a:custGeom>
              <a:avLst/>
              <a:gdLst>
                <a:gd name="T0" fmla="*/ 0 w 48"/>
                <a:gd name="T1" fmla="*/ 0 h 17"/>
                <a:gd name="T2" fmla="*/ 0 w 48"/>
                <a:gd name="T3" fmla="*/ 0 h 17"/>
                <a:gd name="T4" fmla="*/ 0 w 48"/>
                <a:gd name="T5" fmla="*/ 0 h 17"/>
                <a:gd name="T6" fmla="*/ 4 w 48"/>
                <a:gd name="T7" fmla="*/ 0 h 17"/>
                <a:gd name="T8" fmla="*/ 4 w 48"/>
                <a:gd name="T9" fmla="*/ 0 h 17"/>
                <a:gd name="T10" fmla="*/ 4 w 48"/>
                <a:gd name="T11" fmla="*/ 0 h 17"/>
                <a:gd name="T12" fmla="*/ 4 w 48"/>
                <a:gd name="T13" fmla="*/ 0 h 17"/>
                <a:gd name="T14" fmla="*/ 4 w 48"/>
                <a:gd name="T15" fmla="*/ 0 h 17"/>
                <a:gd name="T16" fmla="*/ 8 w 48"/>
                <a:gd name="T17" fmla="*/ 0 h 17"/>
                <a:gd name="T18" fmla="*/ 8 w 48"/>
                <a:gd name="T19" fmla="*/ 5 h 17"/>
                <a:gd name="T20" fmla="*/ 8 w 48"/>
                <a:gd name="T21" fmla="*/ 5 h 17"/>
                <a:gd name="T22" fmla="*/ 8 w 48"/>
                <a:gd name="T23" fmla="*/ 5 h 17"/>
                <a:gd name="T24" fmla="*/ 8 w 48"/>
                <a:gd name="T25" fmla="*/ 5 h 17"/>
                <a:gd name="T26" fmla="*/ 12 w 48"/>
                <a:gd name="T27" fmla="*/ 5 h 17"/>
                <a:gd name="T28" fmla="*/ 12 w 48"/>
                <a:gd name="T29" fmla="*/ 5 h 17"/>
                <a:gd name="T30" fmla="*/ 12 w 48"/>
                <a:gd name="T31" fmla="*/ 5 h 17"/>
                <a:gd name="T32" fmla="*/ 12 w 48"/>
                <a:gd name="T33" fmla="*/ 5 h 17"/>
                <a:gd name="T34" fmla="*/ 16 w 48"/>
                <a:gd name="T35" fmla="*/ 5 h 17"/>
                <a:gd name="T36" fmla="*/ 16 w 48"/>
                <a:gd name="T37" fmla="*/ 5 h 17"/>
                <a:gd name="T38" fmla="*/ 16 w 48"/>
                <a:gd name="T39" fmla="*/ 5 h 17"/>
                <a:gd name="T40" fmla="*/ 16 w 48"/>
                <a:gd name="T41" fmla="*/ 5 h 17"/>
                <a:gd name="T42" fmla="*/ 16 w 48"/>
                <a:gd name="T43" fmla="*/ 5 h 17"/>
                <a:gd name="T44" fmla="*/ 20 w 48"/>
                <a:gd name="T45" fmla="*/ 5 h 17"/>
                <a:gd name="T46" fmla="*/ 20 w 48"/>
                <a:gd name="T47" fmla="*/ 5 h 17"/>
                <a:gd name="T48" fmla="*/ 20 w 48"/>
                <a:gd name="T49" fmla="*/ 5 h 17"/>
                <a:gd name="T50" fmla="*/ 20 w 48"/>
                <a:gd name="T51" fmla="*/ 9 h 17"/>
                <a:gd name="T52" fmla="*/ 20 w 48"/>
                <a:gd name="T53" fmla="*/ 9 h 17"/>
                <a:gd name="T54" fmla="*/ 24 w 48"/>
                <a:gd name="T55" fmla="*/ 9 h 17"/>
                <a:gd name="T56" fmla="*/ 24 w 48"/>
                <a:gd name="T57" fmla="*/ 9 h 17"/>
                <a:gd name="T58" fmla="*/ 24 w 48"/>
                <a:gd name="T59" fmla="*/ 9 h 17"/>
                <a:gd name="T60" fmla="*/ 24 w 48"/>
                <a:gd name="T61" fmla="*/ 9 h 17"/>
                <a:gd name="T62" fmla="*/ 24 w 48"/>
                <a:gd name="T63" fmla="*/ 9 h 17"/>
                <a:gd name="T64" fmla="*/ 28 w 48"/>
                <a:gd name="T65" fmla="*/ 9 h 17"/>
                <a:gd name="T66" fmla="*/ 28 w 48"/>
                <a:gd name="T67" fmla="*/ 9 h 17"/>
                <a:gd name="T68" fmla="*/ 28 w 48"/>
                <a:gd name="T69" fmla="*/ 9 h 17"/>
                <a:gd name="T70" fmla="*/ 28 w 48"/>
                <a:gd name="T71" fmla="*/ 9 h 17"/>
                <a:gd name="T72" fmla="*/ 32 w 48"/>
                <a:gd name="T73" fmla="*/ 9 h 17"/>
                <a:gd name="T74" fmla="*/ 32 w 48"/>
                <a:gd name="T75" fmla="*/ 9 h 17"/>
                <a:gd name="T76" fmla="*/ 32 w 48"/>
                <a:gd name="T77" fmla="*/ 9 h 17"/>
                <a:gd name="T78" fmla="*/ 32 w 48"/>
                <a:gd name="T79" fmla="*/ 9 h 17"/>
                <a:gd name="T80" fmla="*/ 32 w 48"/>
                <a:gd name="T81" fmla="*/ 13 h 17"/>
                <a:gd name="T82" fmla="*/ 36 w 48"/>
                <a:gd name="T83" fmla="*/ 13 h 17"/>
                <a:gd name="T84" fmla="*/ 36 w 48"/>
                <a:gd name="T85" fmla="*/ 13 h 17"/>
                <a:gd name="T86" fmla="*/ 36 w 48"/>
                <a:gd name="T87" fmla="*/ 13 h 17"/>
                <a:gd name="T88" fmla="*/ 36 w 48"/>
                <a:gd name="T89" fmla="*/ 13 h 17"/>
                <a:gd name="T90" fmla="*/ 36 w 48"/>
                <a:gd name="T91" fmla="*/ 13 h 17"/>
                <a:gd name="T92" fmla="*/ 40 w 48"/>
                <a:gd name="T93" fmla="*/ 13 h 17"/>
                <a:gd name="T94" fmla="*/ 40 w 48"/>
                <a:gd name="T95" fmla="*/ 13 h 17"/>
                <a:gd name="T96" fmla="*/ 40 w 48"/>
                <a:gd name="T97" fmla="*/ 13 h 17"/>
                <a:gd name="T98" fmla="*/ 40 w 48"/>
                <a:gd name="T99" fmla="*/ 13 h 17"/>
                <a:gd name="T100" fmla="*/ 40 w 48"/>
                <a:gd name="T101" fmla="*/ 13 h 17"/>
                <a:gd name="T102" fmla="*/ 44 w 48"/>
                <a:gd name="T103" fmla="*/ 13 h 17"/>
                <a:gd name="T104" fmla="*/ 44 w 48"/>
                <a:gd name="T105" fmla="*/ 13 h 17"/>
                <a:gd name="T106" fmla="*/ 44 w 48"/>
                <a:gd name="T107" fmla="*/ 13 h 17"/>
                <a:gd name="T108" fmla="*/ 44 w 48"/>
                <a:gd name="T109" fmla="*/ 17 h 17"/>
                <a:gd name="T110" fmla="*/ 48 w 48"/>
                <a:gd name="T111" fmla="*/ 17 h 17"/>
                <a:gd name="T112" fmla="*/ 48 w 48"/>
                <a:gd name="T113" fmla="*/ 17 h 17"/>
                <a:gd name="T114" fmla="*/ 48 w 48"/>
                <a:gd name="T115" fmla="*/ 17 h 17"/>
                <a:gd name="T116" fmla="*/ 48 w 48"/>
                <a:gd name="T117" fmla="*/ 17 h 17"/>
                <a:gd name="T118" fmla="*/ 48 w 48"/>
                <a:gd name="T1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1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25"/>
            <p:cNvSpPr>
              <a:spLocks/>
            </p:cNvSpPr>
            <p:nvPr/>
          </p:nvSpPr>
          <p:spPr bwMode="auto">
            <a:xfrm>
              <a:off x="2410" y="1320"/>
              <a:ext cx="52" cy="13"/>
            </a:xfrm>
            <a:custGeom>
              <a:avLst/>
              <a:gdLst>
                <a:gd name="T0" fmla="*/ 4 w 52"/>
                <a:gd name="T1" fmla="*/ 0 h 13"/>
                <a:gd name="T2" fmla="*/ 4 w 52"/>
                <a:gd name="T3" fmla="*/ 0 h 13"/>
                <a:gd name="T4" fmla="*/ 4 w 52"/>
                <a:gd name="T5" fmla="*/ 0 h 13"/>
                <a:gd name="T6" fmla="*/ 4 w 52"/>
                <a:gd name="T7" fmla="*/ 0 h 13"/>
                <a:gd name="T8" fmla="*/ 4 w 52"/>
                <a:gd name="T9" fmla="*/ 0 h 13"/>
                <a:gd name="T10" fmla="*/ 8 w 52"/>
                <a:gd name="T11" fmla="*/ 0 h 13"/>
                <a:gd name="T12" fmla="*/ 8 w 52"/>
                <a:gd name="T13" fmla="*/ 0 h 13"/>
                <a:gd name="T14" fmla="*/ 8 w 52"/>
                <a:gd name="T15" fmla="*/ 0 h 13"/>
                <a:gd name="T16" fmla="*/ 8 w 52"/>
                <a:gd name="T17" fmla="*/ 0 h 13"/>
                <a:gd name="T18" fmla="*/ 12 w 52"/>
                <a:gd name="T19" fmla="*/ 0 h 13"/>
                <a:gd name="T20" fmla="*/ 12 w 52"/>
                <a:gd name="T21" fmla="*/ 0 h 13"/>
                <a:gd name="T22" fmla="*/ 12 w 52"/>
                <a:gd name="T23" fmla="*/ 0 h 13"/>
                <a:gd name="T24" fmla="*/ 12 w 52"/>
                <a:gd name="T25" fmla="*/ 5 h 13"/>
                <a:gd name="T26" fmla="*/ 12 w 52"/>
                <a:gd name="T27" fmla="*/ 5 h 13"/>
                <a:gd name="T28" fmla="*/ 16 w 52"/>
                <a:gd name="T29" fmla="*/ 5 h 13"/>
                <a:gd name="T30" fmla="*/ 16 w 52"/>
                <a:gd name="T31" fmla="*/ 5 h 13"/>
                <a:gd name="T32" fmla="*/ 16 w 52"/>
                <a:gd name="T33" fmla="*/ 5 h 13"/>
                <a:gd name="T34" fmla="*/ 16 w 52"/>
                <a:gd name="T35" fmla="*/ 5 h 13"/>
                <a:gd name="T36" fmla="*/ 16 w 52"/>
                <a:gd name="T37" fmla="*/ 5 h 13"/>
                <a:gd name="T38" fmla="*/ 20 w 52"/>
                <a:gd name="T39" fmla="*/ 5 h 13"/>
                <a:gd name="T40" fmla="*/ 20 w 52"/>
                <a:gd name="T41" fmla="*/ 5 h 13"/>
                <a:gd name="T42" fmla="*/ 20 w 52"/>
                <a:gd name="T43" fmla="*/ 5 h 13"/>
                <a:gd name="T44" fmla="*/ 20 w 52"/>
                <a:gd name="T45" fmla="*/ 5 h 13"/>
                <a:gd name="T46" fmla="*/ 20 w 52"/>
                <a:gd name="T47" fmla="*/ 5 h 13"/>
                <a:gd name="T48" fmla="*/ 24 w 52"/>
                <a:gd name="T49" fmla="*/ 5 h 13"/>
                <a:gd name="T50" fmla="*/ 24 w 52"/>
                <a:gd name="T51" fmla="*/ 5 h 13"/>
                <a:gd name="T52" fmla="*/ 24 w 52"/>
                <a:gd name="T53" fmla="*/ 5 h 13"/>
                <a:gd name="T54" fmla="*/ 24 w 52"/>
                <a:gd name="T55" fmla="*/ 9 h 13"/>
                <a:gd name="T56" fmla="*/ 28 w 52"/>
                <a:gd name="T57" fmla="*/ 9 h 13"/>
                <a:gd name="T58" fmla="*/ 28 w 52"/>
                <a:gd name="T59" fmla="*/ 9 h 13"/>
                <a:gd name="T60" fmla="*/ 28 w 52"/>
                <a:gd name="T61" fmla="*/ 9 h 13"/>
                <a:gd name="T62" fmla="*/ 28 w 52"/>
                <a:gd name="T63" fmla="*/ 9 h 13"/>
                <a:gd name="T64" fmla="*/ 28 w 52"/>
                <a:gd name="T65" fmla="*/ 9 h 13"/>
                <a:gd name="T66" fmla="*/ 32 w 52"/>
                <a:gd name="T67" fmla="*/ 9 h 13"/>
                <a:gd name="T68" fmla="*/ 32 w 52"/>
                <a:gd name="T69" fmla="*/ 9 h 13"/>
                <a:gd name="T70" fmla="*/ 32 w 52"/>
                <a:gd name="T71" fmla="*/ 9 h 13"/>
                <a:gd name="T72" fmla="*/ 32 w 52"/>
                <a:gd name="T73" fmla="*/ 9 h 13"/>
                <a:gd name="T74" fmla="*/ 32 w 52"/>
                <a:gd name="T75" fmla="*/ 9 h 13"/>
                <a:gd name="T76" fmla="*/ 36 w 52"/>
                <a:gd name="T77" fmla="*/ 9 h 13"/>
                <a:gd name="T78" fmla="*/ 36 w 52"/>
                <a:gd name="T79" fmla="*/ 9 h 13"/>
                <a:gd name="T80" fmla="*/ 36 w 52"/>
                <a:gd name="T81" fmla="*/ 9 h 13"/>
                <a:gd name="T82" fmla="*/ 36 w 52"/>
                <a:gd name="T83" fmla="*/ 9 h 13"/>
                <a:gd name="T84" fmla="*/ 36 w 52"/>
                <a:gd name="T85" fmla="*/ 9 h 13"/>
                <a:gd name="T86" fmla="*/ 40 w 52"/>
                <a:gd name="T87" fmla="*/ 13 h 13"/>
                <a:gd name="T88" fmla="*/ 40 w 52"/>
                <a:gd name="T89" fmla="*/ 13 h 13"/>
                <a:gd name="T90" fmla="*/ 40 w 52"/>
                <a:gd name="T91" fmla="*/ 13 h 13"/>
                <a:gd name="T92" fmla="*/ 40 w 52"/>
                <a:gd name="T93" fmla="*/ 13 h 13"/>
                <a:gd name="T94" fmla="*/ 44 w 52"/>
                <a:gd name="T95" fmla="*/ 13 h 13"/>
                <a:gd name="T96" fmla="*/ 44 w 52"/>
                <a:gd name="T97" fmla="*/ 13 h 13"/>
                <a:gd name="T98" fmla="*/ 44 w 52"/>
                <a:gd name="T99" fmla="*/ 13 h 13"/>
                <a:gd name="T100" fmla="*/ 44 w 52"/>
                <a:gd name="T101" fmla="*/ 13 h 13"/>
                <a:gd name="T102" fmla="*/ 44 w 52"/>
                <a:gd name="T103" fmla="*/ 13 h 13"/>
                <a:gd name="T104" fmla="*/ 48 w 52"/>
                <a:gd name="T105" fmla="*/ 13 h 13"/>
                <a:gd name="T106" fmla="*/ 48 w 52"/>
                <a:gd name="T107" fmla="*/ 13 h 13"/>
                <a:gd name="T108" fmla="*/ 48 w 52"/>
                <a:gd name="T109" fmla="*/ 13 h 13"/>
                <a:gd name="T110" fmla="*/ 48 w 52"/>
                <a:gd name="T111" fmla="*/ 13 h 13"/>
                <a:gd name="T112" fmla="*/ 48 w 52"/>
                <a:gd name="T113" fmla="*/ 13 h 13"/>
                <a:gd name="T114" fmla="*/ 52 w 52"/>
                <a:gd name="T115" fmla="*/ 13 h 13"/>
                <a:gd name="T116" fmla="*/ 52 w 52"/>
                <a:gd name="T117" fmla="*/ 13 h 13"/>
                <a:gd name="T118" fmla="*/ 52 w 52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26"/>
            <p:cNvSpPr>
              <a:spLocks/>
            </p:cNvSpPr>
            <p:nvPr/>
          </p:nvSpPr>
          <p:spPr bwMode="auto">
            <a:xfrm>
              <a:off x="2462" y="1333"/>
              <a:ext cx="52" cy="17"/>
            </a:xfrm>
            <a:custGeom>
              <a:avLst/>
              <a:gdLst>
                <a:gd name="T0" fmla="*/ 0 w 52"/>
                <a:gd name="T1" fmla="*/ 0 h 17"/>
                <a:gd name="T2" fmla="*/ 4 w 52"/>
                <a:gd name="T3" fmla="*/ 4 h 17"/>
                <a:gd name="T4" fmla="*/ 4 w 52"/>
                <a:gd name="T5" fmla="*/ 4 h 17"/>
                <a:gd name="T6" fmla="*/ 4 w 52"/>
                <a:gd name="T7" fmla="*/ 4 h 17"/>
                <a:gd name="T8" fmla="*/ 4 w 52"/>
                <a:gd name="T9" fmla="*/ 4 h 17"/>
                <a:gd name="T10" fmla="*/ 4 w 52"/>
                <a:gd name="T11" fmla="*/ 4 h 17"/>
                <a:gd name="T12" fmla="*/ 8 w 52"/>
                <a:gd name="T13" fmla="*/ 4 h 17"/>
                <a:gd name="T14" fmla="*/ 8 w 52"/>
                <a:gd name="T15" fmla="*/ 4 h 17"/>
                <a:gd name="T16" fmla="*/ 8 w 52"/>
                <a:gd name="T17" fmla="*/ 4 h 17"/>
                <a:gd name="T18" fmla="*/ 8 w 52"/>
                <a:gd name="T19" fmla="*/ 4 h 17"/>
                <a:gd name="T20" fmla="*/ 8 w 52"/>
                <a:gd name="T21" fmla="*/ 4 h 17"/>
                <a:gd name="T22" fmla="*/ 12 w 52"/>
                <a:gd name="T23" fmla="*/ 4 h 17"/>
                <a:gd name="T24" fmla="*/ 12 w 52"/>
                <a:gd name="T25" fmla="*/ 4 h 17"/>
                <a:gd name="T26" fmla="*/ 12 w 52"/>
                <a:gd name="T27" fmla="*/ 4 h 17"/>
                <a:gd name="T28" fmla="*/ 12 w 52"/>
                <a:gd name="T29" fmla="*/ 4 h 17"/>
                <a:gd name="T30" fmla="*/ 16 w 52"/>
                <a:gd name="T31" fmla="*/ 4 h 17"/>
                <a:gd name="T32" fmla="*/ 16 w 52"/>
                <a:gd name="T33" fmla="*/ 4 h 17"/>
                <a:gd name="T34" fmla="*/ 16 w 52"/>
                <a:gd name="T35" fmla="*/ 4 h 17"/>
                <a:gd name="T36" fmla="*/ 16 w 52"/>
                <a:gd name="T37" fmla="*/ 4 h 17"/>
                <a:gd name="T38" fmla="*/ 16 w 52"/>
                <a:gd name="T39" fmla="*/ 9 h 17"/>
                <a:gd name="T40" fmla="*/ 20 w 52"/>
                <a:gd name="T41" fmla="*/ 9 h 17"/>
                <a:gd name="T42" fmla="*/ 20 w 52"/>
                <a:gd name="T43" fmla="*/ 9 h 17"/>
                <a:gd name="T44" fmla="*/ 20 w 52"/>
                <a:gd name="T45" fmla="*/ 9 h 17"/>
                <a:gd name="T46" fmla="*/ 20 w 52"/>
                <a:gd name="T47" fmla="*/ 9 h 17"/>
                <a:gd name="T48" fmla="*/ 20 w 52"/>
                <a:gd name="T49" fmla="*/ 9 h 17"/>
                <a:gd name="T50" fmla="*/ 24 w 52"/>
                <a:gd name="T51" fmla="*/ 9 h 17"/>
                <a:gd name="T52" fmla="*/ 24 w 52"/>
                <a:gd name="T53" fmla="*/ 9 h 17"/>
                <a:gd name="T54" fmla="*/ 24 w 52"/>
                <a:gd name="T55" fmla="*/ 9 h 17"/>
                <a:gd name="T56" fmla="*/ 24 w 52"/>
                <a:gd name="T57" fmla="*/ 9 h 17"/>
                <a:gd name="T58" fmla="*/ 24 w 52"/>
                <a:gd name="T59" fmla="*/ 9 h 17"/>
                <a:gd name="T60" fmla="*/ 28 w 52"/>
                <a:gd name="T61" fmla="*/ 9 h 17"/>
                <a:gd name="T62" fmla="*/ 28 w 52"/>
                <a:gd name="T63" fmla="*/ 9 h 17"/>
                <a:gd name="T64" fmla="*/ 28 w 52"/>
                <a:gd name="T65" fmla="*/ 9 h 17"/>
                <a:gd name="T66" fmla="*/ 28 w 52"/>
                <a:gd name="T67" fmla="*/ 9 h 17"/>
                <a:gd name="T68" fmla="*/ 32 w 52"/>
                <a:gd name="T69" fmla="*/ 9 h 17"/>
                <a:gd name="T70" fmla="*/ 32 w 52"/>
                <a:gd name="T71" fmla="*/ 9 h 17"/>
                <a:gd name="T72" fmla="*/ 32 w 52"/>
                <a:gd name="T73" fmla="*/ 9 h 17"/>
                <a:gd name="T74" fmla="*/ 32 w 52"/>
                <a:gd name="T75" fmla="*/ 9 h 17"/>
                <a:gd name="T76" fmla="*/ 32 w 52"/>
                <a:gd name="T77" fmla="*/ 13 h 17"/>
                <a:gd name="T78" fmla="*/ 36 w 52"/>
                <a:gd name="T79" fmla="*/ 13 h 17"/>
                <a:gd name="T80" fmla="*/ 36 w 52"/>
                <a:gd name="T81" fmla="*/ 13 h 17"/>
                <a:gd name="T82" fmla="*/ 36 w 52"/>
                <a:gd name="T83" fmla="*/ 13 h 17"/>
                <a:gd name="T84" fmla="*/ 36 w 52"/>
                <a:gd name="T85" fmla="*/ 13 h 17"/>
                <a:gd name="T86" fmla="*/ 36 w 52"/>
                <a:gd name="T87" fmla="*/ 13 h 17"/>
                <a:gd name="T88" fmla="*/ 40 w 52"/>
                <a:gd name="T89" fmla="*/ 13 h 17"/>
                <a:gd name="T90" fmla="*/ 40 w 52"/>
                <a:gd name="T91" fmla="*/ 13 h 17"/>
                <a:gd name="T92" fmla="*/ 40 w 52"/>
                <a:gd name="T93" fmla="*/ 13 h 17"/>
                <a:gd name="T94" fmla="*/ 40 w 52"/>
                <a:gd name="T95" fmla="*/ 13 h 17"/>
                <a:gd name="T96" fmla="*/ 40 w 52"/>
                <a:gd name="T97" fmla="*/ 13 h 17"/>
                <a:gd name="T98" fmla="*/ 44 w 52"/>
                <a:gd name="T99" fmla="*/ 13 h 17"/>
                <a:gd name="T100" fmla="*/ 44 w 52"/>
                <a:gd name="T101" fmla="*/ 13 h 17"/>
                <a:gd name="T102" fmla="*/ 44 w 52"/>
                <a:gd name="T103" fmla="*/ 13 h 17"/>
                <a:gd name="T104" fmla="*/ 44 w 52"/>
                <a:gd name="T105" fmla="*/ 13 h 17"/>
                <a:gd name="T106" fmla="*/ 48 w 52"/>
                <a:gd name="T107" fmla="*/ 13 h 17"/>
                <a:gd name="T108" fmla="*/ 48 w 52"/>
                <a:gd name="T109" fmla="*/ 13 h 17"/>
                <a:gd name="T110" fmla="*/ 48 w 52"/>
                <a:gd name="T111" fmla="*/ 13 h 17"/>
                <a:gd name="T112" fmla="*/ 48 w 52"/>
                <a:gd name="T113" fmla="*/ 13 h 17"/>
                <a:gd name="T114" fmla="*/ 48 w 52"/>
                <a:gd name="T115" fmla="*/ 13 h 17"/>
                <a:gd name="T116" fmla="*/ 52 w 52"/>
                <a:gd name="T117" fmla="*/ 17 h 17"/>
                <a:gd name="T118" fmla="*/ 52 w 52"/>
                <a:gd name="T1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7"/>
            <p:cNvSpPr>
              <a:spLocks/>
            </p:cNvSpPr>
            <p:nvPr/>
          </p:nvSpPr>
          <p:spPr bwMode="auto">
            <a:xfrm>
              <a:off x="2514" y="1350"/>
              <a:ext cx="51" cy="13"/>
            </a:xfrm>
            <a:custGeom>
              <a:avLst/>
              <a:gdLst>
                <a:gd name="T0" fmla="*/ 0 w 51"/>
                <a:gd name="T1" fmla="*/ 0 h 13"/>
                <a:gd name="T2" fmla="*/ 0 w 51"/>
                <a:gd name="T3" fmla="*/ 0 h 13"/>
                <a:gd name="T4" fmla="*/ 0 w 51"/>
                <a:gd name="T5" fmla="*/ 0 h 13"/>
                <a:gd name="T6" fmla="*/ 4 w 51"/>
                <a:gd name="T7" fmla="*/ 0 h 13"/>
                <a:gd name="T8" fmla="*/ 4 w 51"/>
                <a:gd name="T9" fmla="*/ 0 h 13"/>
                <a:gd name="T10" fmla="*/ 4 w 51"/>
                <a:gd name="T11" fmla="*/ 0 h 13"/>
                <a:gd name="T12" fmla="*/ 4 w 51"/>
                <a:gd name="T13" fmla="*/ 0 h 13"/>
                <a:gd name="T14" fmla="*/ 8 w 51"/>
                <a:gd name="T15" fmla="*/ 0 h 13"/>
                <a:gd name="T16" fmla="*/ 8 w 51"/>
                <a:gd name="T17" fmla="*/ 0 h 13"/>
                <a:gd name="T18" fmla="*/ 8 w 51"/>
                <a:gd name="T19" fmla="*/ 0 h 13"/>
                <a:gd name="T20" fmla="*/ 8 w 51"/>
                <a:gd name="T21" fmla="*/ 0 h 13"/>
                <a:gd name="T22" fmla="*/ 8 w 51"/>
                <a:gd name="T23" fmla="*/ 0 h 13"/>
                <a:gd name="T24" fmla="*/ 12 w 51"/>
                <a:gd name="T25" fmla="*/ 0 h 13"/>
                <a:gd name="T26" fmla="*/ 12 w 51"/>
                <a:gd name="T27" fmla="*/ 0 h 13"/>
                <a:gd name="T28" fmla="*/ 12 w 51"/>
                <a:gd name="T29" fmla="*/ 0 h 13"/>
                <a:gd name="T30" fmla="*/ 12 w 51"/>
                <a:gd name="T31" fmla="*/ 0 h 13"/>
                <a:gd name="T32" fmla="*/ 12 w 51"/>
                <a:gd name="T33" fmla="*/ 0 h 13"/>
                <a:gd name="T34" fmla="*/ 16 w 51"/>
                <a:gd name="T35" fmla="*/ 4 h 13"/>
                <a:gd name="T36" fmla="*/ 16 w 51"/>
                <a:gd name="T37" fmla="*/ 4 h 13"/>
                <a:gd name="T38" fmla="*/ 16 w 51"/>
                <a:gd name="T39" fmla="*/ 4 h 13"/>
                <a:gd name="T40" fmla="*/ 16 w 51"/>
                <a:gd name="T41" fmla="*/ 4 h 13"/>
                <a:gd name="T42" fmla="*/ 16 w 51"/>
                <a:gd name="T43" fmla="*/ 4 h 13"/>
                <a:gd name="T44" fmla="*/ 20 w 51"/>
                <a:gd name="T45" fmla="*/ 4 h 13"/>
                <a:gd name="T46" fmla="*/ 20 w 51"/>
                <a:gd name="T47" fmla="*/ 4 h 13"/>
                <a:gd name="T48" fmla="*/ 20 w 51"/>
                <a:gd name="T49" fmla="*/ 4 h 13"/>
                <a:gd name="T50" fmla="*/ 20 w 51"/>
                <a:gd name="T51" fmla="*/ 4 h 13"/>
                <a:gd name="T52" fmla="*/ 24 w 51"/>
                <a:gd name="T53" fmla="*/ 4 h 13"/>
                <a:gd name="T54" fmla="*/ 24 w 51"/>
                <a:gd name="T55" fmla="*/ 4 h 13"/>
                <a:gd name="T56" fmla="*/ 24 w 51"/>
                <a:gd name="T57" fmla="*/ 4 h 13"/>
                <a:gd name="T58" fmla="*/ 24 w 51"/>
                <a:gd name="T59" fmla="*/ 4 h 13"/>
                <a:gd name="T60" fmla="*/ 24 w 51"/>
                <a:gd name="T61" fmla="*/ 4 h 13"/>
                <a:gd name="T62" fmla="*/ 28 w 51"/>
                <a:gd name="T63" fmla="*/ 4 h 13"/>
                <a:gd name="T64" fmla="*/ 28 w 51"/>
                <a:gd name="T65" fmla="*/ 4 h 13"/>
                <a:gd name="T66" fmla="*/ 28 w 51"/>
                <a:gd name="T67" fmla="*/ 4 h 13"/>
                <a:gd name="T68" fmla="*/ 28 w 51"/>
                <a:gd name="T69" fmla="*/ 4 h 13"/>
                <a:gd name="T70" fmla="*/ 28 w 51"/>
                <a:gd name="T71" fmla="*/ 4 h 13"/>
                <a:gd name="T72" fmla="*/ 32 w 51"/>
                <a:gd name="T73" fmla="*/ 4 h 13"/>
                <a:gd name="T74" fmla="*/ 32 w 51"/>
                <a:gd name="T75" fmla="*/ 8 h 13"/>
                <a:gd name="T76" fmla="*/ 32 w 51"/>
                <a:gd name="T77" fmla="*/ 8 h 13"/>
                <a:gd name="T78" fmla="*/ 32 w 51"/>
                <a:gd name="T79" fmla="*/ 8 h 13"/>
                <a:gd name="T80" fmla="*/ 32 w 51"/>
                <a:gd name="T81" fmla="*/ 8 h 13"/>
                <a:gd name="T82" fmla="*/ 36 w 51"/>
                <a:gd name="T83" fmla="*/ 8 h 13"/>
                <a:gd name="T84" fmla="*/ 36 w 51"/>
                <a:gd name="T85" fmla="*/ 8 h 13"/>
                <a:gd name="T86" fmla="*/ 36 w 51"/>
                <a:gd name="T87" fmla="*/ 8 h 13"/>
                <a:gd name="T88" fmla="*/ 36 w 51"/>
                <a:gd name="T89" fmla="*/ 8 h 13"/>
                <a:gd name="T90" fmla="*/ 40 w 51"/>
                <a:gd name="T91" fmla="*/ 8 h 13"/>
                <a:gd name="T92" fmla="*/ 40 w 51"/>
                <a:gd name="T93" fmla="*/ 8 h 13"/>
                <a:gd name="T94" fmla="*/ 40 w 51"/>
                <a:gd name="T95" fmla="*/ 8 h 13"/>
                <a:gd name="T96" fmla="*/ 40 w 51"/>
                <a:gd name="T97" fmla="*/ 8 h 13"/>
                <a:gd name="T98" fmla="*/ 40 w 51"/>
                <a:gd name="T99" fmla="*/ 8 h 13"/>
                <a:gd name="T100" fmla="*/ 43 w 51"/>
                <a:gd name="T101" fmla="*/ 8 h 13"/>
                <a:gd name="T102" fmla="*/ 43 w 51"/>
                <a:gd name="T103" fmla="*/ 8 h 13"/>
                <a:gd name="T104" fmla="*/ 43 w 51"/>
                <a:gd name="T105" fmla="*/ 8 h 13"/>
                <a:gd name="T106" fmla="*/ 43 w 51"/>
                <a:gd name="T107" fmla="*/ 8 h 13"/>
                <a:gd name="T108" fmla="*/ 43 w 51"/>
                <a:gd name="T109" fmla="*/ 8 h 13"/>
                <a:gd name="T110" fmla="*/ 47 w 51"/>
                <a:gd name="T111" fmla="*/ 13 h 13"/>
                <a:gd name="T112" fmla="*/ 47 w 51"/>
                <a:gd name="T113" fmla="*/ 13 h 13"/>
                <a:gd name="T114" fmla="*/ 47 w 51"/>
                <a:gd name="T115" fmla="*/ 13 h 13"/>
                <a:gd name="T116" fmla="*/ 47 w 51"/>
                <a:gd name="T117" fmla="*/ 13 h 13"/>
                <a:gd name="T118" fmla="*/ 47 w 51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28"/>
            <p:cNvSpPr>
              <a:spLocks/>
            </p:cNvSpPr>
            <p:nvPr/>
          </p:nvSpPr>
          <p:spPr bwMode="auto">
            <a:xfrm>
              <a:off x="2565" y="1363"/>
              <a:ext cx="48" cy="12"/>
            </a:xfrm>
            <a:custGeom>
              <a:avLst/>
              <a:gdLst>
                <a:gd name="T0" fmla="*/ 0 w 48"/>
                <a:gd name="T1" fmla="*/ 0 h 12"/>
                <a:gd name="T2" fmla="*/ 0 w 48"/>
                <a:gd name="T3" fmla="*/ 0 h 12"/>
                <a:gd name="T4" fmla="*/ 0 w 48"/>
                <a:gd name="T5" fmla="*/ 0 h 12"/>
                <a:gd name="T6" fmla="*/ 0 w 48"/>
                <a:gd name="T7" fmla="*/ 0 h 12"/>
                <a:gd name="T8" fmla="*/ 4 w 48"/>
                <a:gd name="T9" fmla="*/ 0 h 12"/>
                <a:gd name="T10" fmla="*/ 4 w 48"/>
                <a:gd name="T11" fmla="*/ 0 h 12"/>
                <a:gd name="T12" fmla="*/ 4 w 48"/>
                <a:gd name="T13" fmla="*/ 0 h 12"/>
                <a:gd name="T14" fmla="*/ 4 w 48"/>
                <a:gd name="T15" fmla="*/ 0 h 12"/>
                <a:gd name="T16" fmla="*/ 4 w 48"/>
                <a:gd name="T17" fmla="*/ 0 h 12"/>
                <a:gd name="T18" fmla="*/ 8 w 48"/>
                <a:gd name="T19" fmla="*/ 0 h 12"/>
                <a:gd name="T20" fmla="*/ 8 w 48"/>
                <a:gd name="T21" fmla="*/ 0 h 12"/>
                <a:gd name="T22" fmla="*/ 8 w 48"/>
                <a:gd name="T23" fmla="*/ 0 h 12"/>
                <a:gd name="T24" fmla="*/ 8 w 48"/>
                <a:gd name="T25" fmla="*/ 0 h 12"/>
                <a:gd name="T26" fmla="*/ 8 w 48"/>
                <a:gd name="T27" fmla="*/ 4 h 12"/>
                <a:gd name="T28" fmla="*/ 12 w 48"/>
                <a:gd name="T29" fmla="*/ 4 h 12"/>
                <a:gd name="T30" fmla="*/ 12 w 48"/>
                <a:gd name="T31" fmla="*/ 4 h 12"/>
                <a:gd name="T32" fmla="*/ 12 w 48"/>
                <a:gd name="T33" fmla="*/ 4 h 12"/>
                <a:gd name="T34" fmla="*/ 12 w 48"/>
                <a:gd name="T35" fmla="*/ 4 h 12"/>
                <a:gd name="T36" fmla="*/ 16 w 48"/>
                <a:gd name="T37" fmla="*/ 4 h 12"/>
                <a:gd name="T38" fmla="*/ 16 w 48"/>
                <a:gd name="T39" fmla="*/ 4 h 12"/>
                <a:gd name="T40" fmla="*/ 16 w 48"/>
                <a:gd name="T41" fmla="*/ 4 h 12"/>
                <a:gd name="T42" fmla="*/ 16 w 48"/>
                <a:gd name="T43" fmla="*/ 4 h 12"/>
                <a:gd name="T44" fmla="*/ 16 w 48"/>
                <a:gd name="T45" fmla="*/ 4 h 12"/>
                <a:gd name="T46" fmla="*/ 20 w 48"/>
                <a:gd name="T47" fmla="*/ 4 h 12"/>
                <a:gd name="T48" fmla="*/ 20 w 48"/>
                <a:gd name="T49" fmla="*/ 4 h 12"/>
                <a:gd name="T50" fmla="*/ 20 w 48"/>
                <a:gd name="T51" fmla="*/ 4 h 12"/>
                <a:gd name="T52" fmla="*/ 20 w 48"/>
                <a:gd name="T53" fmla="*/ 4 h 12"/>
                <a:gd name="T54" fmla="*/ 20 w 48"/>
                <a:gd name="T55" fmla="*/ 4 h 12"/>
                <a:gd name="T56" fmla="*/ 24 w 48"/>
                <a:gd name="T57" fmla="*/ 4 h 12"/>
                <a:gd name="T58" fmla="*/ 24 w 48"/>
                <a:gd name="T59" fmla="*/ 4 h 12"/>
                <a:gd name="T60" fmla="*/ 24 w 48"/>
                <a:gd name="T61" fmla="*/ 4 h 12"/>
                <a:gd name="T62" fmla="*/ 24 w 48"/>
                <a:gd name="T63" fmla="*/ 4 h 12"/>
                <a:gd name="T64" fmla="*/ 28 w 48"/>
                <a:gd name="T65" fmla="*/ 4 h 12"/>
                <a:gd name="T66" fmla="*/ 28 w 48"/>
                <a:gd name="T67" fmla="*/ 8 h 12"/>
                <a:gd name="T68" fmla="*/ 28 w 48"/>
                <a:gd name="T69" fmla="*/ 8 h 12"/>
                <a:gd name="T70" fmla="*/ 28 w 48"/>
                <a:gd name="T71" fmla="*/ 8 h 12"/>
                <a:gd name="T72" fmla="*/ 28 w 48"/>
                <a:gd name="T73" fmla="*/ 8 h 12"/>
                <a:gd name="T74" fmla="*/ 32 w 48"/>
                <a:gd name="T75" fmla="*/ 8 h 12"/>
                <a:gd name="T76" fmla="*/ 32 w 48"/>
                <a:gd name="T77" fmla="*/ 8 h 12"/>
                <a:gd name="T78" fmla="*/ 32 w 48"/>
                <a:gd name="T79" fmla="*/ 8 h 12"/>
                <a:gd name="T80" fmla="*/ 32 w 48"/>
                <a:gd name="T81" fmla="*/ 8 h 12"/>
                <a:gd name="T82" fmla="*/ 32 w 48"/>
                <a:gd name="T83" fmla="*/ 8 h 12"/>
                <a:gd name="T84" fmla="*/ 36 w 48"/>
                <a:gd name="T85" fmla="*/ 8 h 12"/>
                <a:gd name="T86" fmla="*/ 36 w 48"/>
                <a:gd name="T87" fmla="*/ 8 h 12"/>
                <a:gd name="T88" fmla="*/ 36 w 48"/>
                <a:gd name="T89" fmla="*/ 8 h 12"/>
                <a:gd name="T90" fmla="*/ 36 w 48"/>
                <a:gd name="T91" fmla="*/ 8 h 12"/>
                <a:gd name="T92" fmla="*/ 36 w 48"/>
                <a:gd name="T93" fmla="*/ 8 h 12"/>
                <a:gd name="T94" fmla="*/ 40 w 48"/>
                <a:gd name="T95" fmla="*/ 8 h 12"/>
                <a:gd name="T96" fmla="*/ 40 w 48"/>
                <a:gd name="T97" fmla="*/ 8 h 12"/>
                <a:gd name="T98" fmla="*/ 40 w 48"/>
                <a:gd name="T99" fmla="*/ 8 h 12"/>
                <a:gd name="T100" fmla="*/ 40 w 48"/>
                <a:gd name="T101" fmla="*/ 8 h 12"/>
                <a:gd name="T102" fmla="*/ 44 w 48"/>
                <a:gd name="T103" fmla="*/ 8 h 12"/>
                <a:gd name="T104" fmla="*/ 44 w 48"/>
                <a:gd name="T105" fmla="*/ 8 h 12"/>
                <a:gd name="T106" fmla="*/ 44 w 48"/>
                <a:gd name="T107" fmla="*/ 12 h 12"/>
                <a:gd name="T108" fmla="*/ 44 w 48"/>
                <a:gd name="T109" fmla="*/ 12 h 12"/>
                <a:gd name="T110" fmla="*/ 44 w 48"/>
                <a:gd name="T111" fmla="*/ 12 h 12"/>
                <a:gd name="T112" fmla="*/ 48 w 48"/>
                <a:gd name="T113" fmla="*/ 12 h 12"/>
                <a:gd name="T114" fmla="*/ 48 w 48"/>
                <a:gd name="T115" fmla="*/ 12 h 12"/>
                <a:gd name="T116" fmla="*/ 48 w 48"/>
                <a:gd name="T117" fmla="*/ 12 h 12"/>
                <a:gd name="T118" fmla="*/ 48 w 48"/>
                <a:gd name="T1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29"/>
            <p:cNvSpPr>
              <a:spLocks/>
            </p:cNvSpPr>
            <p:nvPr/>
          </p:nvSpPr>
          <p:spPr bwMode="auto">
            <a:xfrm>
              <a:off x="2613" y="1375"/>
              <a:ext cx="52" cy="13"/>
            </a:xfrm>
            <a:custGeom>
              <a:avLst/>
              <a:gdLst>
                <a:gd name="T0" fmla="*/ 0 w 52"/>
                <a:gd name="T1" fmla="*/ 0 h 13"/>
                <a:gd name="T2" fmla="*/ 4 w 52"/>
                <a:gd name="T3" fmla="*/ 0 h 13"/>
                <a:gd name="T4" fmla="*/ 4 w 52"/>
                <a:gd name="T5" fmla="*/ 0 h 13"/>
                <a:gd name="T6" fmla="*/ 4 w 52"/>
                <a:gd name="T7" fmla="*/ 0 h 13"/>
                <a:gd name="T8" fmla="*/ 4 w 52"/>
                <a:gd name="T9" fmla="*/ 0 h 13"/>
                <a:gd name="T10" fmla="*/ 8 w 52"/>
                <a:gd name="T11" fmla="*/ 0 h 13"/>
                <a:gd name="T12" fmla="*/ 8 w 52"/>
                <a:gd name="T13" fmla="*/ 0 h 13"/>
                <a:gd name="T14" fmla="*/ 8 w 52"/>
                <a:gd name="T15" fmla="*/ 0 h 13"/>
                <a:gd name="T16" fmla="*/ 8 w 52"/>
                <a:gd name="T17" fmla="*/ 0 h 13"/>
                <a:gd name="T18" fmla="*/ 8 w 52"/>
                <a:gd name="T19" fmla="*/ 0 h 13"/>
                <a:gd name="T20" fmla="*/ 12 w 52"/>
                <a:gd name="T21" fmla="*/ 0 h 13"/>
                <a:gd name="T22" fmla="*/ 12 w 52"/>
                <a:gd name="T23" fmla="*/ 5 h 13"/>
                <a:gd name="T24" fmla="*/ 12 w 52"/>
                <a:gd name="T25" fmla="*/ 5 h 13"/>
                <a:gd name="T26" fmla="*/ 12 w 52"/>
                <a:gd name="T27" fmla="*/ 5 h 13"/>
                <a:gd name="T28" fmla="*/ 12 w 52"/>
                <a:gd name="T29" fmla="*/ 5 h 13"/>
                <a:gd name="T30" fmla="*/ 16 w 52"/>
                <a:gd name="T31" fmla="*/ 5 h 13"/>
                <a:gd name="T32" fmla="*/ 16 w 52"/>
                <a:gd name="T33" fmla="*/ 5 h 13"/>
                <a:gd name="T34" fmla="*/ 16 w 52"/>
                <a:gd name="T35" fmla="*/ 5 h 13"/>
                <a:gd name="T36" fmla="*/ 16 w 52"/>
                <a:gd name="T37" fmla="*/ 5 h 13"/>
                <a:gd name="T38" fmla="*/ 16 w 52"/>
                <a:gd name="T39" fmla="*/ 5 h 13"/>
                <a:gd name="T40" fmla="*/ 20 w 52"/>
                <a:gd name="T41" fmla="*/ 5 h 13"/>
                <a:gd name="T42" fmla="*/ 20 w 52"/>
                <a:gd name="T43" fmla="*/ 5 h 13"/>
                <a:gd name="T44" fmla="*/ 20 w 52"/>
                <a:gd name="T45" fmla="*/ 5 h 13"/>
                <a:gd name="T46" fmla="*/ 20 w 52"/>
                <a:gd name="T47" fmla="*/ 5 h 13"/>
                <a:gd name="T48" fmla="*/ 24 w 52"/>
                <a:gd name="T49" fmla="*/ 5 h 13"/>
                <a:gd name="T50" fmla="*/ 24 w 52"/>
                <a:gd name="T51" fmla="*/ 5 h 13"/>
                <a:gd name="T52" fmla="*/ 24 w 52"/>
                <a:gd name="T53" fmla="*/ 5 h 13"/>
                <a:gd name="T54" fmla="*/ 24 w 52"/>
                <a:gd name="T55" fmla="*/ 5 h 13"/>
                <a:gd name="T56" fmla="*/ 24 w 52"/>
                <a:gd name="T57" fmla="*/ 5 h 13"/>
                <a:gd name="T58" fmla="*/ 28 w 52"/>
                <a:gd name="T59" fmla="*/ 5 h 13"/>
                <a:gd name="T60" fmla="*/ 28 w 52"/>
                <a:gd name="T61" fmla="*/ 9 h 13"/>
                <a:gd name="T62" fmla="*/ 28 w 52"/>
                <a:gd name="T63" fmla="*/ 9 h 13"/>
                <a:gd name="T64" fmla="*/ 28 w 52"/>
                <a:gd name="T65" fmla="*/ 9 h 13"/>
                <a:gd name="T66" fmla="*/ 28 w 52"/>
                <a:gd name="T67" fmla="*/ 9 h 13"/>
                <a:gd name="T68" fmla="*/ 32 w 52"/>
                <a:gd name="T69" fmla="*/ 9 h 13"/>
                <a:gd name="T70" fmla="*/ 32 w 52"/>
                <a:gd name="T71" fmla="*/ 9 h 13"/>
                <a:gd name="T72" fmla="*/ 32 w 52"/>
                <a:gd name="T73" fmla="*/ 9 h 13"/>
                <a:gd name="T74" fmla="*/ 32 w 52"/>
                <a:gd name="T75" fmla="*/ 9 h 13"/>
                <a:gd name="T76" fmla="*/ 32 w 52"/>
                <a:gd name="T77" fmla="*/ 9 h 13"/>
                <a:gd name="T78" fmla="*/ 36 w 52"/>
                <a:gd name="T79" fmla="*/ 9 h 13"/>
                <a:gd name="T80" fmla="*/ 36 w 52"/>
                <a:gd name="T81" fmla="*/ 9 h 13"/>
                <a:gd name="T82" fmla="*/ 36 w 52"/>
                <a:gd name="T83" fmla="*/ 9 h 13"/>
                <a:gd name="T84" fmla="*/ 36 w 52"/>
                <a:gd name="T85" fmla="*/ 9 h 13"/>
                <a:gd name="T86" fmla="*/ 40 w 52"/>
                <a:gd name="T87" fmla="*/ 9 h 13"/>
                <a:gd name="T88" fmla="*/ 40 w 52"/>
                <a:gd name="T89" fmla="*/ 9 h 13"/>
                <a:gd name="T90" fmla="*/ 40 w 52"/>
                <a:gd name="T91" fmla="*/ 9 h 13"/>
                <a:gd name="T92" fmla="*/ 40 w 52"/>
                <a:gd name="T93" fmla="*/ 9 h 13"/>
                <a:gd name="T94" fmla="*/ 40 w 52"/>
                <a:gd name="T95" fmla="*/ 9 h 13"/>
                <a:gd name="T96" fmla="*/ 44 w 52"/>
                <a:gd name="T97" fmla="*/ 9 h 13"/>
                <a:gd name="T98" fmla="*/ 44 w 52"/>
                <a:gd name="T99" fmla="*/ 9 h 13"/>
                <a:gd name="T100" fmla="*/ 44 w 52"/>
                <a:gd name="T101" fmla="*/ 13 h 13"/>
                <a:gd name="T102" fmla="*/ 44 w 52"/>
                <a:gd name="T103" fmla="*/ 13 h 13"/>
                <a:gd name="T104" fmla="*/ 44 w 52"/>
                <a:gd name="T105" fmla="*/ 13 h 13"/>
                <a:gd name="T106" fmla="*/ 48 w 52"/>
                <a:gd name="T107" fmla="*/ 13 h 13"/>
                <a:gd name="T108" fmla="*/ 48 w 52"/>
                <a:gd name="T109" fmla="*/ 13 h 13"/>
                <a:gd name="T110" fmla="*/ 48 w 52"/>
                <a:gd name="T111" fmla="*/ 13 h 13"/>
                <a:gd name="T112" fmla="*/ 48 w 52"/>
                <a:gd name="T113" fmla="*/ 13 h 13"/>
                <a:gd name="T114" fmla="*/ 48 w 52"/>
                <a:gd name="T115" fmla="*/ 13 h 13"/>
                <a:gd name="T116" fmla="*/ 52 w 52"/>
                <a:gd name="T117" fmla="*/ 13 h 13"/>
                <a:gd name="T118" fmla="*/ 52 w 52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30"/>
            <p:cNvSpPr>
              <a:spLocks/>
            </p:cNvSpPr>
            <p:nvPr/>
          </p:nvSpPr>
          <p:spPr bwMode="auto">
            <a:xfrm>
              <a:off x="2665" y="1388"/>
              <a:ext cx="52" cy="13"/>
            </a:xfrm>
            <a:custGeom>
              <a:avLst/>
              <a:gdLst>
                <a:gd name="T0" fmla="*/ 0 w 52"/>
                <a:gd name="T1" fmla="*/ 0 h 13"/>
                <a:gd name="T2" fmla="*/ 0 w 52"/>
                <a:gd name="T3" fmla="*/ 0 h 13"/>
                <a:gd name="T4" fmla="*/ 4 w 52"/>
                <a:gd name="T5" fmla="*/ 0 h 13"/>
                <a:gd name="T6" fmla="*/ 4 w 52"/>
                <a:gd name="T7" fmla="*/ 0 h 13"/>
                <a:gd name="T8" fmla="*/ 4 w 52"/>
                <a:gd name="T9" fmla="*/ 0 h 13"/>
                <a:gd name="T10" fmla="*/ 4 w 52"/>
                <a:gd name="T11" fmla="*/ 0 h 13"/>
                <a:gd name="T12" fmla="*/ 4 w 52"/>
                <a:gd name="T13" fmla="*/ 0 h 13"/>
                <a:gd name="T14" fmla="*/ 8 w 52"/>
                <a:gd name="T15" fmla="*/ 0 h 13"/>
                <a:gd name="T16" fmla="*/ 8 w 52"/>
                <a:gd name="T17" fmla="*/ 0 h 13"/>
                <a:gd name="T18" fmla="*/ 8 w 52"/>
                <a:gd name="T19" fmla="*/ 4 h 13"/>
                <a:gd name="T20" fmla="*/ 8 w 52"/>
                <a:gd name="T21" fmla="*/ 4 h 13"/>
                <a:gd name="T22" fmla="*/ 8 w 52"/>
                <a:gd name="T23" fmla="*/ 4 h 13"/>
                <a:gd name="T24" fmla="*/ 12 w 52"/>
                <a:gd name="T25" fmla="*/ 4 h 13"/>
                <a:gd name="T26" fmla="*/ 12 w 52"/>
                <a:gd name="T27" fmla="*/ 4 h 13"/>
                <a:gd name="T28" fmla="*/ 12 w 52"/>
                <a:gd name="T29" fmla="*/ 4 h 13"/>
                <a:gd name="T30" fmla="*/ 12 w 52"/>
                <a:gd name="T31" fmla="*/ 4 h 13"/>
                <a:gd name="T32" fmla="*/ 16 w 52"/>
                <a:gd name="T33" fmla="*/ 4 h 13"/>
                <a:gd name="T34" fmla="*/ 16 w 52"/>
                <a:gd name="T35" fmla="*/ 4 h 13"/>
                <a:gd name="T36" fmla="*/ 16 w 52"/>
                <a:gd name="T37" fmla="*/ 4 h 13"/>
                <a:gd name="T38" fmla="*/ 16 w 52"/>
                <a:gd name="T39" fmla="*/ 4 h 13"/>
                <a:gd name="T40" fmla="*/ 16 w 52"/>
                <a:gd name="T41" fmla="*/ 4 h 13"/>
                <a:gd name="T42" fmla="*/ 20 w 52"/>
                <a:gd name="T43" fmla="*/ 4 h 13"/>
                <a:gd name="T44" fmla="*/ 20 w 52"/>
                <a:gd name="T45" fmla="*/ 4 h 13"/>
                <a:gd name="T46" fmla="*/ 20 w 52"/>
                <a:gd name="T47" fmla="*/ 4 h 13"/>
                <a:gd name="T48" fmla="*/ 20 w 52"/>
                <a:gd name="T49" fmla="*/ 4 h 13"/>
                <a:gd name="T50" fmla="*/ 20 w 52"/>
                <a:gd name="T51" fmla="*/ 4 h 13"/>
                <a:gd name="T52" fmla="*/ 24 w 52"/>
                <a:gd name="T53" fmla="*/ 4 h 13"/>
                <a:gd name="T54" fmla="*/ 24 w 52"/>
                <a:gd name="T55" fmla="*/ 4 h 13"/>
                <a:gd name="T56" fmla="*/ 24 w 52"/>
                <a:gd name="T57" fmla="*/ 4 h 13"/>
                <a:gd name="T58" fmla="*/ 24 w 52"/>
                <a:gd name="T59" fmla="*/ 9 h 13"/>
                <a:gd name="T60" fmla="*/ 24 w 52"/>
                <a:gd name="T61" fmla="*/ 9 h 13"/>
                <a:gd name="T62" fmla="*/ 28 w 52"/>
                <a:gd name="T63" fmla="*/ 9 h 13"/>
                <a:gd name="T64" fmla="*/ 28 w 52"/>
                <a:gd name="T65" fmla="*/ 9 h 13"/>
                <a:gd name="T66" fmla="*/ 28 w 52"/>
                <a:gd name="T67" fmla="*/ 9 h 13"/>
                <a:gd name="T68" fmla="*/ 28 w 52"/>
                <a:gd name="T69" fmla="*/ 9 h 13"/>
                <a:gd name="T70" fmla="*/ 32 w 52"/>
                <a:gd name="T71" fmla="*/ 9 h 13"/>
                <a:gd name="T72" fmla="*/ 32 w 52"/>
                <a:gd name="T73" fmla="*/ 9 h 13"/>
                <a:gd name="T74" fmla="*/ 32 w 52"/>
                <a:gd name="T75" fmla="*/ 9 h 13"/>
                <a:gd name="T76" fmla="*/ 32 w 52"/>
                <a:gd name="T77" fmla="*/ 9 h 13"/>
                <a:gd name="T78" fmla="*/ 32 w 52"/>
                <a:gd name="T79" fmla="*/ 9 h 13"/>
                <a:gd name="T80" fmla="*/ 36 w 52"/>
                <a:gd name="T81" fmla="*/ 9 h 13"/>
                <a:gd name="T82" fmla="*/ 36 w 52"/>
                <a:gd name="T83" fmla="*/ 9 h 13"/>
                <a:gd name="T84" fmla="*/ 36 w 52"/>
                <a:gd name="T85" fmla="*/ 9 h 13"/>
                <a:gd name="T86" fmla="*/ 36 w 52"/>
                <a:gd name="T87" fmla="*/ 9 h 13"/>
                <a:gd name="T88" fmla="*/ 36 w 52"/>
                <a:gd name="T89" fmla="*/ 9 h 13"/>
                <a:gd name="T90" fmla="*/ 40 w 52"/>
                <a:gd name="T91" fmla="*/ 9 h 13"/>
                <a:gd name="T92" fmla="*/ 40 w 52"/>
                <a:gd name="T93" fmla="*/ 9 h 13"/>
                <a:gd name="T94" fmla="*/ 40 w 52"/>
                <a:gd name="T95" fmla="*/ 9 h 13"/>
                <a:gd name="T96" fmla="*/ 40 w 52"/>
                <a:gd name="T97" fmla="*/ 9 h 13"/>
                <a:gd name="T98" fmla="*/ 44 w 52"/>
                <a:gd name="T99" fmla="*/ 9 h 13"/>
                <a:gd name="T100" fmla="*/ 44 w 52"/>
                <a:gd name="T101" fmla="*/ 9 h 13"/>
                <a:gd name="T102" fmla="*/ 44 w 52"/>
                <a:gd name="T103" fmla="*/ 13 h 13"/>
                <a:gd name="T104" fmla="*/ 44 w 52"/>
                <a:gd name="T105" fmla="*/ 13 h 13"/>
                <a:gd name="T106" fmla="*/ 44 w 52"/>
                <a:gd name="T107" fmla="*/ 13 h 13"/>
                <a:gd name="T108" fmla="*/ 48 w 52"/>
                <a:gd name="T109" fmla="*/ 13 h 13"/>
                <a:gd name="T110" fmla="*/ 48 w 52"/>
                <a:gd name="T111" fmla="*/ 13 h 13"/>
                <a:gd name="T112" fmla="*/ 48 w 52"/>
                <a:gd name="T113" fmla="*/ 13 h 13"/>
                <a:gd name="T114" fmla="*/ 48 w 52"/>
                <a:gd name="T115" fmla="*/ 13 h 13"/>
                <a:gd name="T116" fmla="*/ 48 w 52"/>
                <a:gd name="T117" fmla="*/ 13 h 13"/>
                <a:gd name="T118" fmla="*/ 52 w 52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31"/>
            <p:cNvSpPr>
              <a:spLocks/>
            </p:cNvSpPr>
            <p:nvPr/>
          </p:nvSpPr>
          <p:spPr bwMode="auto">
            <a:xfrm>
              <a:off x="2717" y="1401"/>
              <a:ext cx="48" cy="13"/>
            </a:xfrm>
            <a:custGeom>
              <a:avLst/>
              <a:gdLst>
                <a:gd name="T0" fmla="*/ 0 w 48"/>
                <a:gd name="T1" fmla="*/ 0 h 13"/>
                <a:gd name="T2" fmla="*/ 0 w 48"/>
                <a:gd name="T3" fmla="*/ 0 h 13"/>
                <a:gd name="T4" fmla="*/ 0 w 48"/>
                <a:gd name="T5" fmla="*/ 0 h 13"/>
                <a:gd name="T6" fmla="*/ 0 w 48"/>
                <a:gd name="T7" fmla="*/ 0 h 13"/>
                <a:gd name="T8" fmla="*/ 4 w 48"/>
                <a:gd name="T9" fmla="*/ 0 h 13"/>
                <a:gd name="T10" fmla="*/ 4 w 48"/>
                <a:gd name="T11" fmla="*/ 0 h 13"/>
                <a:gd name="T12" fmla="*/ 4 w 48"/>
                <a:gd name="T13" fmla="*/ 0 h 13"/>
                <a:gd name="T14" fmla="*/ 4 w 48"/>
                <a:gd name="T15" fmla="*/ 0 h 13"/>
                <a:gd name="T16" fmla="*/ 8 w 48"/>
                <a:gd name="T17" fmla="*/ 0 h 13"/>
                <a:gd name="T18" fmla="*/ 8 w 48"/>
                <a:gd name="T19" fmla="*/ 0 h 13"/>
                <a:gd name="T20" fmla="*/ 8 w 48"/>
                <a:gd name="T21" fmla="*/ 4 h 13"/>
                <a:gd name="T22" fmla="*/ 8 w 48"/>
                <a:gd name="T23" fmla="*/ 4 h 13"/>
                <a:gd name="T24" fmla="*/ 8 w 48"/>
                <a:gd name="T25" fmla="*/ 4 h 13"/>
                <a:gd name="T26" fmla="*/ 12 w 48"/>
                <a:gd name="T27" fmla="*/ 4 h 13"/>
                <a:gd name="T28" fmla="*/ 12 w 48"/>
                <a:gd name="T29" fmla="*/ 4 h 13"/>
                <a:gd name="T30" fmla="*/ 12 w 48"/>
                <a:gd name="T31" fmla="*/ 4 h 13"/>
                <a:gd name="T32" fmla="*/ 12 w 48"/>
                <a:gd name="T33" fmla="*/ 4 h 13"/>
                <a:gd name="T34" fmla="*/ 12 w 48"/>
                <a:gd name="T35" fmla="*/ 4 h 13"/>
                <a:gd name="T36" fmla="*/ 16 w 48"/>
                <a:gd name="T37" fmla="*/ 4 h 13"/>
                <a:gd name="T38" fmla="*/ 16 w 48"/>
                <a:gd name="T39" fmla="*/ 4 h 13"/>
                <a:gd name="T40" fmla="*/ 16 w 48"/>
                <a:gd name="T41" fmla="*/ 4 h 13"/>
                <a:gd name="T42" fmla="*/ 16 w 48"/>
                <a:gd name="T43" fmla="*/ 4 h 13"/>
                <a:gd name="T44" fmla="*/ 20 w 48"/>
                <a:gd name="T45" fmla="*/ 4 h 13"/>
                <a:gd name="T46" fmla="*/ 20 w 48"/>
                <a:gd name="T47" fmla="*/ 4 h 13"/>
                <a:gd name="T48" fmla="*/ 20 w 48"/>
                <a:gd name="T49" fmla="*/ 4 h 13"/>
                <a:gd name="T50" fmla="*/ 20 w 48"/>
                <a:gd name="T51" fmla="*/ 4 h 13"/>
                <a:gd name="T52" fmla="*/ 20 w 48"/>
                <a:gd name="T53" fmla="*/ 4 h 13"/>
                <a:gd name="T54" fmla="*/ 24 w 48"/>
                <a:gd name="T55" fmla="*/ 4 h 13"/>
                <a:gd name="T56" fmla="*/ 24 w 48"/>
                <a:gd name="T57" fmla="*/ 4 h 13"/>
                <a:gd name="T58" fmla="*/ 24 w 48"/>
                <a:gd name="T59" fmla="*/ 4 h 13"/>
                <a:gd name="T60" fmla="*/ 24 w 48"/>
                <a:gd name="T61" fmla="*/ 4 h 13"/>
                <a:gd name="T62" fmla="*/ 24 w 48"/>
                <a:gd name="T63" fmla="*/ 4 h 13"/>
                <a:gd name="T64" fmla="*/ 28 w 48"/>
                <a:gd name="T65" fmla="*/ 8 h 13"/>
                <a:gd name="T66" fmla="*/ 28 w 48"/>
                <a:gd name="T67" fmla="*/ 8 h 13"/>
                <a:gd name="T68" fmla="*/ 28 w 48"/>
                <a:gd name="T69" fmla="*/ 8 h 13"/>
                <a:gd name="T70" fmla="*/ 28 w 48"/>
                <a:gd name="T71" fmla="*/ 8 h 13"/>
                <a:gd name="T72" fmla="*/ 28 w 48"/>
                <a:gd name="T73" fmla="*/ 8 h 13"/>
                <a:gd name="T74" fmla="*/ 32 w 48"/>
                <a:gd name="T75" fmla="*/ 8 h 13"/>
                <a:gd name="T76" fmla="*/ 32 w 48"/>
                <a:gd name="T77" fmla="*/ 8 h 13"/>
                <a:gd name="T78" fmla="*/ 32 w 48"/>
                <a:gd name="T79" fmla="*/ 8 h 13"/>
                <a:gd name="T80" fmla="*/ 32 w 48"/>
                <a:gd name="T81" fmla="*/ 8 h 13"/>
                <a:gd name="T82" fmla="*/ 36 w 48"/>
                <a:gd name="T83" fmla="*/ 8 h 13"/>
                <a:gd name="T84" fmla="*/ 36 w 48"/>
                <a:gd name="T85" fmla="*/ 8 h 13"/>
                <a:gd name="T86" fmla="*/ 36 w 48"/>
                <a:gd name="T87" fmla="*/ 8 h 13"/>
                <a:gd name="T88" fmla="*/ 36 w 48"/>
                <a:gd name="T89" fmla="*/ 8 h 13"/>
                <a:gd name="T90" fmla="*/ 36 w 48"/>
                <a:gd name="T91" fmla="*/ 8 h 13"/>
                <a:gd name="T92" fmla="*/ 40 w 48"/>
                <a:gd name="T93" fmla="*/ 8 h 13"/>
                <a:gd name="T94" fmla="*/ 40 w 48"/>
                <a:gd name="T95" fmla="*/ 8 h 13"/>
                <a:gd name="T96" fmla="*/ 40 w 48"/>
                <a:gd name="T97" fmla="*/ 8 h 13"/>
                <a:gd name="T98" fmla="*/ 40 w 48"/>
                <a:gd name="T99" fmla="*/ 8 h 13"/>
                <a:gd name="T100" fmla="*/ 40 w 48"/>
                <a:gd name="T101" fmla="*/ 8 h 13"/>
                <a:gd name="T102" fmla="*/ 44 w 48"/>
                <a:gd name="T103" fmla="*/ 13 h 13"/>
                <a:gd name="T104" fmla="*/ 44 w 48"/>
                <a:gd name="T105" fmla="*/ 13 h 13"/>
                <a:gd name="T106" fmla="*/ 44 w 48"/>
                <a:gd name="T107" fmla="*/ 13 h 13"/>
                <a:gd name="T108" fmla="*/ 44 w 48"/>
                <a:gd name="T109" fmla="*/ 13 h 13"/>
                <a:gd name="T110" fmla="*/ 44 w 48"/>
                <a:gd name="T111" fmla="*/ 13 h 13"/>
                <a:gd name="T112" fmla="*/ 48 w 48"/>
                <a:gd name="T113" fmla="*/ 13 h 13"/>
                <a:gd name="T114" fmla="*/ 48 w 48"/>
                <a:gd name="T115" fmla="*/ 13 h 13"/>
                <a:gd name="T116" fmla="*/ 48 w 48"/>
                <a:gd name="T117" fmla="*/ 13 h 13"/>
                <a:gd name="T118" fmla="*/ 48 w 48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32"/>
            <p:cNvSpPr>
              <a:spLocks/>
            </p:cNvSpPr>
            <p:nvPr/>
          </p:nvSpPr>
          <p:spPr bwMode="auto">
            <a:xfrm>
              <a:off x="2765" y="1414"/>
              <a:ext cx="52" cy="12"/>
            </a:xfrm>
            <a:custGeom>
              <a:avLst/>
              <a:gdLst>
                <a:gd name="T0" fmla="*/ 4 w 52"/>
                <a:gd name="T1" fmla="*/ 0 h 12"/>
                <a:gd name="T2" fmla="*/ 4 w 52"/>
                <a:gd name="T3" fmla="*/ 0 h 12"/>
                <a:gd name="T4" fmla="*/ 4 w 52"/>
                <a:gd name="T5" fmla="*/ 0 h 12"/>
                <a:gd name="T6" fmla="*/ 4 w 52"/>
                <a:gd name="T7" fmla="*/ 0 h 12"/>
                <a:gd name="T8" fmla="*/ 4 w 52"/>
                <a:gd name="T9" fmla="*/ 0 h 12"/>
                <a:gd name="T10" fmla="*/ 8 w 52"/>
                <a:gd name="T11" fmla="*/ 0 h 12"/>
                <a:gd name="T12" fmla="*/ 8 w 52"/>
                <a:gd name="T13" fmla="*/ 0 h 12"/>
                <a:gd name="T14" fmla="*/ 8 w 52"/>
                <a:gd name="T15" fmla="*/ 0 h 12"/>
                <a:gd name="T16" fmla="*/ 8 w 52"/>
                <a:gd name="T17" fmla="*/ 0 h 12"/>
                <a:gd name="T18" fmla="*/ 8 w 52"/>
                <a:gd name="T19" fmla="*/ 0 h 12"/>
                <a:gd name="T20" fmla="*/ 12 w 52"/>
                <a:gd name="T21" fmla="*/ 0 h 12"/>
                <a:gd name="T22" fmla="*/ 12 w 52"/>
                <a:gd name="T23" fmla="*/ 0 h 12"/>
                <a:gd name="T24" fmla="*/ 12 w 52"/>
                <a:gd name="T25" fmla="*/ 4 h 12"/>
                <a:gd name="T26" fmla="*/ 12 w 52"/>
                <a:gd name="T27" fmla="*/ 4 h 12"/>
                <a:gd name="T28" fmla="*/ 16 w 52"/>
                <a:gd name="T29" fmla="*/ 4 h 12"/>
                <a:gd name="T30" fmla="*/ 16 w 52"/>
                <a:gd name="T31" fmla="*/ 4 h 12"/>
                <a:gd name="T32" fmla="*/ 16 w 52"/>
                <a:gd name="T33" fmla="*/ 4 h 12"/>
                <a:gd name="T34" fmla="*/ 16 w 52"/>
                <a:gd name="T35" fmla="*/ 4 h 12"/>
                <a:gd name="T36" fmla="*/ 16 w 52"/>
                <a:gd name="T37" fmla="*/ 4 h 12"/>
                <a:gd name="T38" fmla="*/ 20 w 52"/>
                <a:gd name="T39" fmla="*/ 4 h 12"/>
                <a:gd name="T40" fmla="*/ 20 w 52"/>
                <a:gd name="T41" fmla="*/ 4 h 12"/>
                <a:gd name="T42" fmla="*/ 20 w 52"/>
                <a:gd name="T43" fmla="*/ 4 h 12"/>
                <a:gd name="T44" fmla="*/ 20 w 52"/>
                <a:gd name="T45" fmla="*/ 4 h 12"/>
                <a:gd name="T46" fmla="*/ 20 w 52"/>
                <a:gd name="T47" fmla="*/ 4 h 12"/>
                <a:gd name="T48" fmla="*/ 24 w 52"/>
                <a:gd name="T49" fmla="*/ 4 h 12"/>
                <a:gd name="T50" fmla="*/ 24 w 52"/>
                <a:gd name="T51" fmla="*/ 4 h 12"/>
                <a:gd name="T52" fmla="*/ 24 w 52"/>
                <a:gd name="T53" fmla="*/ 4 h 12"/>
                <a:gd name="T54" fmla="*/ 24 w 52"/>
                <a:gd name="T55" fmla="*/ 4 h 12"/>
                <a:gd name="T56" fmla="*/ 24 w 52"/>
                <a:gd name="T57" fmla="*/ 4 h 12"/>
                <a:gd name="T58" fmla="*/ 28 w 52"/>
                <a:gd name="T59" fmla="*/ 4 h 12"/>
                <a:gd name="T60" fmla="*/ 28 w 52"/>
                <a:gd name="T61" fmla="*/ 4 h 12"/>
                <a:gd name="T62" fmla="*/ 28 w 52"/>
                <a:gd name="T63" fmla="*/ 4 h 12"/>
                <a:gd name="T64" fmla="*/ 28 w 52"/>
                <a:gd name="T65" fmla="*/ 4 h 12"/>
                <a:gd name="T66" fmla="*/ 32 w 52"/>
                <a:gd name="T67" fmla="*/ 8 h 12"/>
                <a:gd name="T68" fmla="*/ 32 w 52"/>
                <a:gd name="T69" fmla="*/ 8 h 12"/>
                <a:gd name="T70" fmla="*/ 32 w 52"/>
                <a:gd name="T71" fmla="*/ 8 h 12"/>
                <a:gd name="T72" fmla="*/ 32 w 52"/>
                <a:gd name="T73" fmla="*/ 8 h 12"/>
                <a:gd name="T74" fmla="*/ 32 w 52"/>
                <a:gd name="T75" fmla="*/ 8 h 12"/>
                <a:gd name="T76" fmla="*/ 36 w 52"/>
                <a:gd name="T77" fmla="*/ 8 h 12"/>
                <a:gd name="T78" fmla="*/ 36 w 52"/>
                <a:gd name="T79" fmla="*/ 8 h 12"/>
                <a:gd name="T80" fmla="*/ 36 w 52"/>
                <a:gd name="T81" fmla="*/ 8 h 12"/>
                <a:gd name="T82" fmla="*/ 36 w 52"/>
                <a:gd name="T83" fmla="*/ 8 h 12"/>
                <a:gd name="T84" fmla="*/ 36 w 52"/>
                <a:gd name="T85" fmla="*/ 8 h 12"/>
                <a:gd name="T86" fmla="*/ 40 w 52"/>
                <a:gd name="T87" fmla="*/ 8 h 12"/>
                <a:gd name="T88" fmla="*/ 40 w 52"/>
                <a:gd name="T89" fmla="*/ 8 h 12"/>
                <a:gd name="T90" fmla="*/ 40 w 52"/>
                <a:gd name="T91" fmla="*/ 8 h 12"/>
                <a:gd name="T92" fmla="*/ 40 w 52"/>
                <a:gd name="T93" fmla="*/ 8 h 12"/>
                <a:gd name="T94" fmla="*/ 40 w 52"/>
                <a:gd name="T95" fmla="*/ 8 h 12"/>
                <a:gd name="T96" fmla="*/ 44 w 52"/>
                <a:gd name="T97" fmla="*/ 8 h 12"/>
                <a:gd name="T98" fmla="*/ 44 w 52"/>
                <a:gd name="T99" fmla="*/ 8 h 12"/>
                <a:gd name="T100" fmla="*/ 44 w 52"/>
                <a:gd name="T101" fmla="*/ 8 h 12"/>
                <a:gd name="T102" fmla="*/ 44 w 52"/>
                <a:gd name="T103" fmla="*/ 8 h 12"/>
                <a:gd name="T104" fmla="*/ 48 w 52"/>
                <a:gd name="T105" fmla="*/ 8 h 12"/>
                <a:gd name="T106" fmla="*/ 48 w 52"/>
                <a:gd name="T107" fmla="*/ 8 h 12"/>
                <a:gd name="T108" fmla="*/ 48 w 52"/>
                <a:gd name="T109" fmla="*/ 8 h 12"/>
                <a:gd name="T110" fmla="*/ 48 w 52"/>
                <a:gd name="T111" fmla="*/ 8 h 12"/>
                <a:gd name="T112" fmla="*/ 48 w 52"/>
                <a:gd name="T113" fmla="*/ 12 h 12"/>
                <a:gd name="T114" fmla="*/ 52 w 52"/>
                <a:gd name="T115" fmla="*/ 12 h 12"/>
                <a:gd name="T116" fmla="*/ 52 w 52"/>
                <a:gd name="T117" fmla="*/ 12 h 12"/>
                <a:gd name="T118" fmla="*/ 52 w 52"/>
                <a:gd name="T1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33"/>
            <p:cNvSpPr>
              <a:spLocks/>
            </p:cNvSpPr>
            <p:nvPr/>
          </p:nvSpPr>
          <p:spPr bwMode="auto">
            <a:xfrm>
              <a:off x="2817" y="1426"/>
              <a:ext cx="52" cy="9"/>
            </a:xfrm>
            <a:custGeom>
              <a:avLst/>
              <a:gdLst>
                <a:gd name="T0" fmla="*/ 0 w 52"/>
                <a:gd name="T1" fmla="*/ 0 h 9"/>
                <a:gd name="T2" fmla="*/ 0 w 52"/>
                <a:gd name="T3" fmla="*/ 0 h 9"/>
                <a:gd name="T4" fmla="*/ 4 w 52"/>
                <a:gd name="T5" fmla="*/ 0 h 9"/>
                <a:gd name="T6" fmla="*/ 4 w 52"/>
                <a:gd name="T7" fmla="*/ 0 h 9"/>
                <a:gd name="T8" fmla="*/ 4 w 52"/>
                <a:gd name="T9" fmla="*/ 0 h 9"/>
                <a:gd name="T10" fmla="*/ 4 w 52"/>
                <a:gd name="T11" fmla="*/ 0 h 9"/>
                <a:gd name="T12" fmla="*/ 8 w 52"/>
                <a:gd name="T13" fmla="*/ 0 h 9"/>
                <a:gd name="T14" fmla="*/ 8 w 52"/>
                <a:gd name="T15" fmla="*/ 0 h 9"/>
                <a:gd name="T16" fmla="*/ 8 w 52"/>
                <a:gd name="T17" fmla="*/ 0 h 9"/>
                <a:gd name="T18" fmla="*/ 8 w 52"/>
                <a:gd name="T19" fmla="*/ 0 h 9"/>
                <a:gd name="T20" fmla="*/ 8 w 52"/>
                <a:gd name="T21" fmla="*/ 0 h 9"/>
                <a:gd name="T22" fmla="*/ 12 w 52"/>
                <a:gd name="T23" fmla="*/ 0 h 9"/>
                <a:gd name="T24" fmla="*/ 12 w 52"/>
                <a:gd name="T25" fmla="*/ 0 h 9"/>
                <a:gd name="T26" fmla="*/ 12 w 52"/>
                <a:gd name="T27" fmla="*/ 0 h 9"/>
                <a:gd name="T28" fmla="*/ 12 w 52"/>
                <a:gd name="T29" fmla="*/ 0 h 9"/>
                <a:gd name="T30" fmla="*/ 12 w 52"/>
                <a:gd name="T31" fmla="*/ 0 h 9"/>
                <a:gd name="T32" fmla="*/ 16 w 52"/>
                <a:gd name="T33" fmla="*/ 0 h 9"/>
                <a:gd name="T34" fmla="*/ 16 w 52"/>
                <a:gd name="T35" fmla="*/ 0 h 9"/>
                <a:gd name="T36" fmla="*/ 16 w 52"/>
                <a:gd name="T37" fmla="*/ 5 h 9"/>
                <a:gd name="T38" fmla="*/ 16 w 52"/>
                <a:gd name="T39" fmla="*/ 5 h 9"/>
                <a:gd name="T40" fmla="*/ 16 w 52"/>
                <a:gd name="T41" fmla="*/ 5 h 9"/>
                <a:gd name="T42" fmla="*/ 20 w 52"/>
                <a:gd name="T43" fmla="*/ 5 h 9"/>
                <a:gd name="T44" fmla="*/ 20 w 52"/>
                <a:gd name="T45" fmla="*/ 5 h 9"/>
                <a:gd name="T46" fmla="*/ 20 w 52"/>
                <a:gd name="T47" fmla="*/ 5 h 9"/>
                <a:gd name="T48" fmla="*/ 20 w 52"/>
                <a:gd name="T49" fmla="*/ 5 h 9"/>
                <a:gd name="T50" fmla="*/ 24 w 52"/>
                <a:gd name="T51" fmla="*/ 5 h 9"/>
                <a:gd name="T52" fmla="*/ 24 w 52"/>
                <a:gd name="T53" fmla="*/ 5 h 9"/>
                <a:gd name="T54" fmla="*/ 24 w 52"/>
                <a:gd name="T55" fmla="*/ 5 h 9"/>
                <a:gd name="T56" fmla="*/ 24 w 52"/>
                <a:gd name="T57" fmla="*/ 5 h 9"/>
                <a:gd name="T58" fmla="*/ 24 w 52"/>
                <a:gd name="T59" fmla="*/ 5 h 9"/>
                <a:gd name="T60" fmla="*/ 28 w 52"/>
                <a:gd name="T61" fmla="*/ 5 h 9"/>
                <a:gd name="T62" fmla="*/ 28 w 52"/>
                <a:gd name="T63" fmla="*/ 5 h 9"/>
                <a:gd name="T64" fmla="*/ 28 w 52"/>
                <a:gd name="T65" fmla="*/ 5 h 9"/>
                <a:gd name="T66" fmla="*/ 28 w 52"/>
                <a:gd name="T67" fmla="*/ 5 h 9"/>
                <a:gd name="T68" fmla="*/ 28 w 52"/>
                <a:gd name="T69" fmla="*/ 5 h 9"/>
                <a:gd name="T70" fmla="*/ 32 w 52"/>
                <a:gd name="T71" fmla="*/ 5 h 9"/>
                <a:gd name="T72" fmla="*/ 32 w 52"/>
                <a:gd name="T73" fmla="*/ 5 h 9"/>
                <a:gd name="T74" fmla="*/ 32 w 52"/>
                <a:gd name="T75" fmla="*/ 5 h 9"/>
                <a:gd name="T76" fmla="*/ 32 w 52"/>
                <a:gd name="T77" fmla="*/ 5 h 9"/>
                <a:gd name="T78" fmla="*/ 36 w 52"/>
                <a:gd name="T79" fmla="*/ 5 h 9"/>
                <a:gd name="T80" fmla="*/ 36 w 52"/>
                <a:gd name="T81" fmla="*/ 9 h 9"/>
                <a:gd name="T82" fmla="*/ 36 w 52"/>
                <a:gd name="T83" fmla="*/ 9 h 9"/>
                <a:gd name="T84" fmla="*/ 36 w 52"/>
                <a:gd name="T85" fmla="*/ 9 h 9"/>
                <a:gd name="T86" fmla="*/ 36 w 52"/>
                <a:gd name="T87" fmla="*/ 9 h 9"/>
                <a:gd name="T88" fmla="*/ 40 w 52"/>
                <a:gd name="T89" fmla="*/ 9 h 9"/>
                <a:gd name="T90" fmla="*/ 40 w 52"/>
                <a:gd name="T91" fmla="*/ 9 h 9"/>
                <a:gd name="T92" fmla="*/ 40 w 52"/>
                <a:gd name="T93" fmla="*/ 9 h 9"/>
                <a:gd name="T94" fmla="*/ 40 w 52"/>
                <a:gd name="T95" fmla="*/ 9 h 9"/>
                <a:gd name="T96" fmla="*/ 40 w 52"/>
                <a:gd name="T97" fmla="*/ 9 h 9"/>
                <a:gd name="T98" fmla="*/ 44 w 52"/>
                <a:gd name="T99" fmla="*/ 9 h 9"/>
                <a:gd name="T100" fmla="*/ 44 w 52"/>
                <a:gd name="T101" fmla="*/ 9 h 9"/>
                <a:gd name="T102" fmla="*/ 44 w 52"/>
                <a:gd name="T103" fmla="*/ 9 h 9"/>
                <a:gd name="T104" fmla="*/ 44 w 52"/>
                <a:gd name="T105" fmla="*/ 9 h 9"/>
                <a:gd name="T106" fmla="*/ 44 w 52"/>
                <a:gd name="T107" fmla="*/ 9 h 9"/>
                <a:gd name="T108" fmla="*/ 48 w 52"/>
                <a:gd name="T109" fmla="*/ 9 h 9"/>
                <a:gd name="T110" fmla="*/ 48 w 52"/>
                <a:gd name="T111" fmla="*/ 9 h 9"/>
                <a:gd name="T112" fmla="*/ 48 w 52"/>
                <a:gd name="T113" fmla="*/ 9 h 9"/>
                <a:gd name="T114" fmla="*/ 48 w 52"/>
                <a:gd name="T115" fmla="*/ 9 h 9"/>
                <a:gd name="T116" fmla="*/ 52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34"/>
            <p:cNvSpPr>
              <a:spLocks/>
            </p:cNvSpPr>
            <p:nvPr/>
          </p:nvSpPr>
          <p:spPr bwMode="auto">
            <a:xfrm>
              <a:off x="2869" y="1435"/>
              <a:ext cx="47" cy="12"/>
            </a:xfrm>
            <a:custGeom>
              <a:avLst/>
              <a:gdLst>
                <a:gd name="T0" fmla="*/ 0 w 47"/>
                <a:gd name="T1" fmla="*/ 0 h 12"/>
                <a:gd name="T2" fmla="*/ 0 w 47"/>
                <a:gd name="T3" fmla="*/ 0 h 12"/>
                <a:gd name="T4" fmla="*/ 0 w 47"/>
                <a:gd name="T5" fmla="*/ 0 h 12"/>
                <a:gd name="T6" fmla="*/ 3 w 47"/>
                <a:gd name="T7" fmla="*/ 4 h 12"/>
                <a:gd name="T8" fmla="*/ 3 w 47"/>
                <a:gd name="T9" fmla="*/ 4 h 12"/>
                <a:gd name="T10" fmla="*/ 3 w 47"/>
                <a:gd name="T11" fmla="*/ 4 h 12"/>
                <a:gd name="T12" fmla="*/ 3 w 47"/>
                <a:gd name="T13" fmla="*/ 4 h 12"/>
                <a:gd name="T14" fmla="*/ 3 w 47"/>
                <a:gd name="T15" fmla="*/ 4 h 12"/>
                <a:gd name="T16" fmla="*/ 7 w 47"/>
                <a:gd name="T17" fmla="*/ 4 h 12"/>
                <a:gd name="T18" fmla="*/ 7 w 47"/>
                <a:gd name="T19" fmla="*/ 4 h 12"/>
                <a:gd name="T20" fmla="*/ 7 w 47"/>
                <a:gd name="T21" fmla="*/ 4 h 12"/>
                <a:gd name="T22" fmla="*/ 7 w 47"/>
                <a:gd name="T23" fmla="*/ 4 h 12"/>
                <a:gd name="T24" fmla="*/ 11 w 47"/>
                <a:gd name="T25" fmla="*/ 4 h 12"/>
                <a:gd name="T26" fmla="*/ 11 w 47"/>
                <a:gd name="T27" fmla="*/ 4 h 12"/>
                <a:gd name="T28" fmla="*/ 11 w 47"/>
                <a:gd name="T29" fmla="*/ 4 h 12"/>
                <a:gd name="T30" fmla="*/ 11 w 47"/>
                <a:gd name="T31" fmla="*/ 4 h 12"/>
                <a:gd name="T32" fmla="*/ 11 w 47"/>
                <a:gd name="T33" fmla="*/ 4 h 12"/>
                <a:gd name="T34" fmla="*/ 15 w 47"/>
                <a:gd name="T35" fmla="*/ 4 h 12"/>
                <a:gd name="T36" fmla="*/ 15 w 47"/>
                <a:gd name="T37" fmla="*/ 4 h 12"/>
                <a:gd name="T38" fmla="*/ 15 w 47"/>
                <a:gd name="T39" fmla="*/ 4 h 12"/>
                <a:gd name="T40" fmla="*/ 15 w 47"/>
                <a:gd name="T41" fmla="*/ 4 h 12"/>
                <a:gd name="T42" fmla="*/ 15 w 47"/>
                <a:gd name="T43" fmla="*/ 4 h 12"/>
                <a:gd name="T44" fmla="*/ 19 w 47"/>
                <a:gd name="T45" fmla="*/ 4 h 12"/>
                <a:gd name="T46" fmla="*/ 19 w 47"/>
                <a:gd name="T47" fmla="*/ 4 h 12"/>
                <a:gd name="T48" fmla="*/ 19 w 47"/>
                <a:gd name="T49" fmla="*/ 4 h 12"/>
                <a:gd name="T50" fmla="*/ 19 w 47"/>
                <a:gd name="T51" fmla="*/ 4 h 12"/>
                <a:gd name="T52" fmla="*/ 19 w 47"/>
                <a:gd name="T53" fmla="*/ 4 h 12"/>
                <a:gd name="T54" fmla="*/ 23 w 47"/>
                <a:gd name="T55" fmla="*/ 8 h 12"/>
                <a:gd name="T56" fmla="*/ 23 w 47"/>
                <a:gd name="T57" fmla="*/ 8 h 12"/>
                <a:gd name="T58" fmla="*/ 23 w 47"/>
                <a:gd name="T59" fmla="*/ 8 h 12"/>
                <a:gd name="T60" fmla="*/ 23 w 47"/>
                <a:gd name="T61" fmla="*/ 8 h 12"/>
                <a:gd name="T62" fmla="*/ 27 w 47"/>
                <a:gd name="T63" fmla="*/ 8 h 12"/>
                <a:gd name="T64" fmla="*/ 27 w 47"/>
                <a:gd name="T65" fmla="*/ 8 h 12"/>
                <a:gd name="T66" fmla="*/ 27 w 47"/>
                <a:gd name="T67" fmla="*/ 8 h 12"/>
                <a:gd name="T68" fmla="*/ 27 w 47"/>
                <a:gd name="T69" fmla="*/ 8 h 12"/>
                <a:gd name="T70" fmla="*/ 27 w 47"/>
                <a:gd name="T71" fmla="*/ 8 h 12"/>
                <a:gd name="T72" fmla="*/ 31 w 47"/>
                <a:gd name="T73" fmla="*/ 8 h 12"/>
                <a:gd name="T74" fmla="*/ 31 w 47"/>
                <a:gd name="T75" fmla="*/ 8 h 12"/>
                <a:gd name="T76" fmla="*/ 31 w 47"/>
                <a:gd name="T77" fmla="*/ 8 h 12"/>
                <a:gd name="T78" fmla="*/ 31 w 47"/>
                <a:gd name="T79" fmla="*/ 8 h 12"/>
                <a:gd name="T80" fmla="*/ 31 w 47"/>
                <a:gd name="T81" fmla="*/ 8 h 12"/>
                <a:gd name="T82" fmla="*/ 35 w 47"/>
                <a:gd name="T83" fmla="*/ 8 h 12"/>
                <a:gd name="T84" fmla="*/ 35 w 47"/>
                <a:gd name="T85" fmla="*/ 8 h 12"/>
                <a:gd name="T86" fmla="*/ 35 w 47"/>
                <a:gd name="T87" fmla="*/ 8 h 12"/>
                <a:gd name="T88" fmla="*/ 35 w 47"/>
                <a:gd name="T89" fmla="*/ 8 h 12"/>
                <a:gd name="T90" fmla="*/ 35 w 47"/>
                <a:gd name="T91" fmla="*/ 8 h 12"/>
                <a:gd name="T92" fmla="*/ 39 w 47"/>
                <a:gd name="T93" fmla="*/ 8 h 12"/>
                <a:gd name="T94" fmla="*/ 39 w 47"/>
                <a:gd name="T95" fmla="*/ 8 h 12"/>
                <a:gd name="T96" fmla="*/ 39 w 47"/>
                <a:gd name="T97" fmla="*/ 8 h 12"/>
                <a:gd name="T98" fmla="*/ 39 w 47"/>
                <a:gd name="T99" fmla="*/ 12 h 12"/>
                <a:gd name="T100" fmla="*/ 43 w 47"/>
                <a:gd name="T101" fmla="*/ 12 h 12"/>
                <a:gd name="T102" fmla="*/ 43 w 47"/>
                <a:gd name="T103" fmla="*/ 12 h 12"/>
                <a:gd name="T104" fmla="*/ 43 w 47"/>
                <a:gd name="T105" fmla="*/ 12 h 12"/>
                <a:gd name="T106" fmla="*/ 43 w 47"/>
                <a:gd name="T107" fmla="*/ 12 h 12"/>
                <a:gd name="T108" fmla="*/ 43 w 47"/>
                <a:gd name="T109" fmla="*/ 12 h 12"/>
                <a:gd name="T110" fmla="*/ 47 w 47"/>
                <a:gd name="T111" fmla="*/ 12 h 12"/>
                <a:gd name="T112" fmla="*/ 47 w 47"/>
                <a:gd name="T113" fmla="*/ 12 h 12"/>
                <a:gd name="T114" fmla="*/ 47 w 47"/>
                <a:gd name="T115" fmla="*/ 12 h 12"/>
                <a:gd name="T116" fmla="*/ 47 w 47"/>
                <a:gd name="T117" fmla="*/ 12 h 12"/>
                <a:gd name="T118" fmla="*/ 47 w 47"/>
                <a:gd name="T1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" h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35"/>
            <p:cNvSpPr>
              <a:spLocks/>
            </p:cNvSpPr>
            <p:nvPr/>
          </p:nvSpPr>
          <p:spPr bwMode="auto">
            <a:xfrm>
              <a:off x="2916" y="1447"/>
              <a:ext cx="52" cy="13"/>
            </a:xfrm>
            <a:custGeom>
              <a:avLst/>
              <a:gdLst>
                <a:gd name="T0" fmla="*/ 4 w 52"/>
                <a:gd name="T1" fmla="*/ 0 h 13"/>
                <a:gd name="T2" fmla="*/ 4 w 52"/>
                <a:gd name="T3" fmla="*/ 0 h 13"/>
                <a:gd name="T4" fmla="*/ 4 w 52"/>
                <a:gd name="T5" fmla="*/ 0 h 13"/>
                <a:gd name="T6" fmla="*/ 4 w 52"/>
                <a:gd name="T7" fmla="*/ 0 h 13"/>
                <a:gd name="T8" fmla="*/ 8 w 52"/>
                <a:gd name="T9" fmla="*/ 0 h 13"/>
                <a:gd name="T10" fmla="*/ 8 w 52"/>
                <a:gd name="T11" fmla="*/ 0 h 13"/>
                <a:gd name="T12" fmla="*/ 8 w 52"/>
                <a:gd name="T13" fmla="*/ 0 h 13"/>
                <a:gd name="T14" fmla="*/ 8 w 52"/>
                <a:gd name="T15" fmla="*/ 0 h 13"/>
                <a:gd name="T16" fmla="*/ 8 w 52"/>
                <a:gd name="T17" fmla="*/ 0 h 13"/>
                <a:gd name="T18" fmla="*/ 12 w 52"/>
                <a:gd name="T19" fmla="*/ 0 h 13"/>
                <a:gd name="T20" fmla="*/ 12 w 52"/>
                <a:gd name="T21" fmla="*/ 0 h 13"/>
                <a:gd name="T22" fmla="*/ 12 w 52"/>
                <a:gd name="T23" fmla="*/ 0 h 13"/>
                <a:gd name="T24" fmla="*/ 12 w 52"/>
                <a:gd name="T25" fmla="*/ 0 h 13"/>
                <a:gd name="T26" fmla="*/ 12 w 52"/>
                <a:gd name="T27" fmla="*/ 5 h 13"/>
                <a:gd name="T28" fmla="*/ 16 w 52"/>
                <a:gd name="T29" fmla="*/ 5 h 13"/>
                <a:gd name="T30" fmla="*/ 16 w 52"/>
                <a:gd name="T31" fmla="*/ 5 h 13"/>
                <a:gd name="T32" fmla="*/ 16 w 52"/>
                <a:gd name="T33" fmla="*/ 5 h 13"/>
                <a:gd name="T34" fmla="*/ 16 w 52"/>
                <a:gd name="T35" fmla="*/ 5 h 13"/>
                <a:gd name="T36" fmla="*/ 16 w 52"/>
                <a:gd name="T37" fmla="*/ 5 h 13"/>
                <a:gd name="T38" fmla="*/ 20 w 52"/>
                <a:gd name="T39" fmla="*/ 5 h 13"/>
                <a:gd name="T40" fmla="*/ 20 w 52"/>
                <a:gd name="T41" fmla="*/ 5 h 13"/>
                <a:gd name="T42" fmla="*/ 20 w 52"/>
                <a:gd name="T43" fmla="*/ 5 h 13"/>
                <a:gd name="T44" fmla="*/ 20 w 52"/>
                <a:gd name="T45" fmla="*/ 5 h 13"/>
                <a:gd name="T46" fmla="*/ 24 w 52"/>
                <a:gd name="T47" fmla="*/ 5 h 13"/>
                <a:gd name="T48" fmla="*/ 24 w 52"/>
                <a:gd name="T49" fmla="*/ 5 h 13"/>
                <a:gd name="T50" fmla="*/ 24 w 52"/>
                <a:gd name="T51" fmla="*/ 5 h 13"/>
                <a:gd name="T52" fmla="*/ 24 w 52"/>
                <a:gd name="T53" fmla="*/ 5 h 13"/>
                <a:gd name="T54" fmla="*/ 24 w 52"/>
                <a:gd name="T55" fmla="*/ 5 h 13"/>
                <a:gd name="T56" fmla="*/ 28 w 52"/>
                <a:gd name="T57" fmla="*/ 5 h 13"/>
                <a:gd name="T58" fmla="*/ 28 w 52"/>
                <a:gd name="T59" fmla="*/ 5 h 13"/>
                <a:gd name="T60" fmla="*/ 28 w 52"/>
                <a:gd name="T61" fmla="*/ 5 h 13"/>
                <a:gd name="T62" fmla="*/ 28 w 52"/>
                <a:gd name="T63" fmla="*/ 5 h 13"/>
                <a:gd name="T64" fmla="*/ 28 w 52"/>
                <a:gd name="T65" fmla="*/ 5 h 13"/>
                <a:gd name="T66" fmla="*/ 32 w 52"/>
                <a:gd name="T67" fmla="*/ 5 h 13"/>
                <a:gd name="T68" fmla="*/ 32 w 52"/>
                <a:gd name="T69" fmla="*/ 5 h 13"/>
                <a:gd name="T70" fmla="*/ 32 w 52"/>
                <a:gd name="T71" fmla="*/ 5 h 13"/>
                <a:gd name="T72" fmla="*/ 32 w 52"/>
                <a:gd name="T73" fmla="*/ 5 h 13"/>
                <a:gd name="T74" fmla="*/ 32 w 52"/>
                <a:gd name="T75" fmla="*/ 5 h 13"/>
                <a:gd name="T76" fmla="*/ 36 w 52"/>
                <a:gd name="T77" fmla="*/ 9 h 13"/>
                <a:gd name="T78" fmla="*/ 36 w 52"/>
                <a:gd name="T79" fmla="*/ 9 h 13"/>
                <a:gd name="T80" fmla="*/ 36 w 52"/>
                <a:gd name="T81" fmla="*/ 9 h 13"/>
                <a:gd name="T82" fmla="*/ 36 w 52"/>
                <a:gd name="T83" fmla="*/ 9 h 13"/>
                <a:gd name="T84" fmla="*/ 40 w 52"/>
                <a:gd name="T85" fmla="*/ 9 h 13"/>
                <a:gd name="T86" fmla="*/ 40 w 52"/>
                <a:gd name="T87" fmla="*/ 9 h 13"/>
                <a:gd name="T88" fmla="*/ 40 w 52"/>
                <a:gd name="T89" fmla="*/ 9 h 13"/>
                <a:gd name="T90" fmla="*/ 40 w 52"/>
                <a:gd name="T91" fmla="*/ 9 h 13"/>
                <a:gd name="T92" fmla="*/ 40 w 52"/>
                <a:gd name="T93" fmla="*/ 9 h 13"/>
                <a:gd name="T94" fmla="*/ 44 w 52"/>
                <a:gd name="T95" fmla="*/ 9 h 13"/>
                <a:gd name="T96" fmla="*/ 44 w 52"/>
                <a:gd name="T97" fmla="*/ 9 h 13"/>
                <a:gd name="T98" fmla="*/ 44 w 52"/>
                <a:gd name="T99" fmla="*/ 9 h 13"/>
                <a:gd name="T100" fmla="*/ 44 w 52"/>
                <a:gd name="T101" fmla="*/ 9 h 13"/>
                <a:gd name="T102" fmla="*/ 44 w 52"/>
                <a:gd name="T103" fmla="*/ 9 h 13"/>
                <a:gd name="T104" fmla="*/ 48 w 52"/>
                <a:gd name="T105" fmla="*/ 9 h 13"/>
                <a:gd name="T106" fmla="*/ 48 w 52"/>
                <a:gd name="T107" fmla="*/ 9 h 13"/>
                <a:gd name="T108" fmla="*/ 48 w 52"/>
                <a:gd name="T109" fmla="*/ 9 h 13"/>
                <a:gd name="T110" fmla="*/ 48 w 52"/>
                <a:gd name="T111" fmla="*/ 9 h 13"/>
                <a:gd name="T112" fmla="*/ 52 w 52"/>
                <a:gd name="T113" fmla="*/ 9 h 13"/>
                <a:gd name="T114" fmla="*/ 52 w 52"/>
                <a:gd name="T115" fmla="*/ 9 h 13"/>
                <a:gd name="T116" fmla="*/ 52 w 52"/>
                <a:gd name="T117" fmla="*/ 9 h 13"/>
                <a:gd name="T118" fmla="*/ 52 w 52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3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36"/>
            <p:cNvSpPr>
              <a:spLocks/>
            </p:cNvSpPr>
            <p:nvPr/>
          </p:nvSpPr>
          <p:spPr bwMode="auto">
            <a:xfrm>
              <a:off x="2968" y="1460"/>
              <a:ext cx="52" cy="9"/>
            </a:xfrm>
            <a:custGeom>
              <a:avLst/>
              <a:gdLst>
                <a:gd name="T0" fmla="*/ 0 w 52"/>
                <a:gd name="T1" fmla="*/ 0 h 9"/>
                <a:gd name="T2" fmla="*/ 4 w 52"/>
                <a:gd name="T3" fmla="*/ 0 h 9"/>
                <a:gd name="T4" fmla="*/ 4 w 52"/>
                <a:gd name="T5" fmla="*/ 0 h 9"/>
                <a:gd name="T6" fmla="*/ 4 w 52"/>
                <a:gd name="T7" fmla="*/ 0 h 9"/>
                <a:gd name="T8" fmla="*/ 4 w 52"/>
                <a:gd name="T9" fmla="*/ 0 h 9"/>
                <a:gd name="T10" fmla="*/ 4 w 52"/>
                <a:gd name="T11" fmla="*/ 0 h 9"/>
                <a:gd name="T12" fmla="*/ 8 w 52"/>
                <a:gd name="T13" fmla="*/ 0 h 9"/>
                <a:gd name="T14" fmla="*/ 8 w 52"/>
                <a:gd name="T15" fmla="*/ 0 h 9"/>
                <a:gd name="T16" fmla="*/ 8 w 52"/>
                <a:gd name="T17" fmla="*/ 0 h 9"/>
                <a:gd name="T18" fmla="*/ 8 w 52"/>
                <a:gd name="T19" fmla="*/ 0 h 9"/>
                <a:gd name="T20" fmla="*/ 12 w 52"/>
                <a:gd name="T21" fmla="*/ 0 h 9"/>
                <a:gd name="T22" fmla="*/ 12 w 52"/>
                <a:gd name="T23" fmla="*/ 0 h 9"/>
                <a:gd name="T24" fmla="*/ 12 w 52"/>
                <a:gd name="T25" fmla="*/ 0 h 9"/>
                <a:gd name="T26" fmla="*/ 12 w 52"/>
                <a:gd name="T27" fmla="*/ 0 h 9"/>
                <a:gd name="T28" fmla="*/ 12 w 52"/>
                <a:gd name="T29" fmla="*/ 0 h 9"/>
                <a:gd name="T30" fmla="*/ 16 w 52"/>
                <a:gd name="T31" fmla="*/ 0 h 9"/>
                <a:gd name="T32" fmla="*/ 16 w 52"/>
                <a:gd name="T33" fmla="*/ 0 h 9"/>
                <a:gd name="T34" fmla="*/ 16 w 52"/>
                <a:gd name="T35" fmla="*/ 0 h 9"/>
                <a:gd name="T36" fmla="*/ 16 w 52"/>
                <a:gd name="T37" fmla="*/ 0 h 9"/>
                <a:gd name="T38" fmla="*/ 16 w 52"/>
                <a:gd name="T39" fmla="*/ 0 h 9"/>
                <a:gd name="T40" fmla="*/ 20 w 52"/>
                <a:gd name="T41" fmla="*/ 0 h 9"/>
                <a:gd name="T42" fmla="*/ 20 w 52"/>
                <a:gd name="T43" fmla="*/ 0 h 9"/>
                <a:gd name="T44" fmla="*/ 20 w 52"/>
                <a:gd name="T45" fmla="*/ 4 h 9"/>
                <a:gd name="T46" fmla="*/ 20 w 52"/>
                <a:gd name="T47" fmla="*/ 4 h 9"/>
                <a:gd name="T48" fmla="*/ 20 w 52"/>
                <a:gd name="T49" fmla="*/ 4 h 9"/>
                <a:gd name="T50" fmla="*/ 24 w 52"/>
                <a:gd name="T51" fmla="*/ 4 h 9"/>
                <a:gd name="T52" fmla="*/ 24 w 52"/>
                <a:gd name="T53" fmla="*/ 4 h 9"/>
                <a:gd name="T54" fmla="*/ 24 w 52"/>
                <a:gd name="T55" fmla="*/ 4 h 9"/>
                <a:gd name="T56" fmla="*/ 24 w 52"/>
                <a:gd name="T57" fmla="*/ 4 h 9"/>
                <a:gd name="T58" fmla="*/ 28 w 52"/>
                <a:gd name="T59" fmla="*/ 4 h 9"/>
                <a:gd name="T60" fmla="*/ 28 w 52"/>
                <a:gd name="T61" fmla="*/ 4 h 9"/>
                <a:gd name="T62" fmla="*/ 28 w 52"/>
                <a:gd name="T63" fmla="*/ 4 h 9"/>
                <a:gd name="T64" fmla="*/ 28 w 52"/>
                <a:gd name="T65" fmla="*/ 4 h 9"/>
                <a:gd name="T66" fmla="*/ 28 w 52"/>
                <a:gd name="T67" fmla="*/ 4 h 9"/>
                <a:gd name="T68" fmla="*/ 32 w 52"/>
                <a:gd name="T69" fmla="*/ 4 h 9"/>
                <a:gd name="T70" fmla="*/ 32 w 52"/>
                <a:gd name="T71" fmla="*/ 4 h 9"/>
                <a:gd name="T72" fmla="*/ 32 w 52"/>
                <a:gd name="T73" fmla="*/ 4 h 9"/>
                <a:gd name="T74" fmla="*/ 32 w 52"/>
                <a:gd name="T75" fmla="*/ 4 h 9"/>
                <a:gd name="T76" fmla="*/ 32 w 52"/>
                <a:gd name="T77" fmla="*/ 4 h 9"/>
                <a:gd name="T78" fmla="*/ 36 w 52"/>
                <a:gd name="T79" fmla="*/ 4 h 9"/>
                <a:gd name="T80" fmla="*/ 36 w 52"/>
                <a:gd name="T81" fmla="*/ 4 h 9"/>
                <a:gd name="T82" fmla="*/ 36 w 52"/>
                <a:gd name="T83" fmla="*/ 4 h 9"/>
                <a:gd name="T84" fmla="*/ 36 w 52"/>
                <a:gd name="T85" fmla="*/ 4 h 9"/>
                <a:gd name="T86" fmla="*/ 36 w 52"/>
                <a:gd name="T87" fmla="*/ 4 h 9"/>
                <a:gd name="T88" fmla="*/ 40 w 52"/>
                <a:gd name="T89" fmla="*/ 9 h 9"/>
                <a:gd name="T90" fmla="*/ 40 w 52"/>
                <a:gd name="T91" fmla="*/ 9 h 9"/>
                <a:gd name="T92" fmla="*/ 40 w 52"/>
                <a:gd name="T93" fmla="*/ 9 h 9"/>
                <a:gd name="T94" fmla="*/ 40 w 52"/>
                <a:gd name="T95" fmla="*/ 9 h 9"/>
                <a:gd name="T96" fmla="*/ 44 w 52"/>
                <a:gd name="T97" fmla="*/ 9 h 9"/>
                <a:gd name="T98" fmla="*/ 44 w 52"/>
                <a:gd name="T99" fmla="*/ 9 h 9"/>
                <a:gd name="T100" fmla="*/ 44 w 52"/>
                <a:gd name="T101" fmla="*/ 9 h 9"/>
                <a:gd name="T102" fmla="*/ 44 w 52"/>
                <a:gd name="T103" fmla="*/ 9 h 9"/>
                <a:gd name="T104" fmla="*/ 44 w 52"/>
                <a:gd name="T105" fmla="*/ 9 h 9"/>
                <a:gd name="T106" fmla="*/ 48 w 52"/>
                <a:gd name="T107" fmla="*/ 9 h 9"/>
                <a:gd name="T108" fmla="*/ 48 w 52"/>
                <a:gd name="T109" fmla="*/ 9 h 9"/>
                <a:gd name="T110" fmla="*/ 48 w 52"/>
                <a:gd name="T111" fmla="*/ 9 h 9"/>
                <a:gd name="T112" fmla="*/ 48 w 52"/>
                <a:gd name="T113" fmla="*/ 9 h 9"/>
                <a:gd name="T114" fmla="*/ 48 w 52"/>
                <a:gd name="T115" fmla="*/ 9 h 9"/>
                <a:gd name="T116" fmla="*/ 52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37"/>
            <p:cNvSpPr>
              <a:spLocks/>
            </p:cNvSpPr>
            <p:nvPr/>
          </p:nvSpPr>
          <p:spPr bwMode="auto">
            <a:xfrm>
              <a:off x="3020" y="1469"/>
              <a:ext cx="52" cy="12"/>
            </a:xfrm>
            <a:custGeom>
              <a:avLst/>
              <a:gdLst>
                <a:gd name="T0" fmla="*/ 0 w 52"/>
                <a:gd name="T1" fmla="*/ 0 h 12"/>
                <a:gd name="T2" fmla="*/ 0 w 52"/>
                <a:gd name="T3" fmla="*/ 0 h 12"/>
                <a:gd name="T4" fmla="*/ 4 w 52"/>
                <a:gd name="T5" fmla="*/ 0 h 12"/>
                <a:gd name="T6" fmla="*/ 4 w 52"/>
                <a:gd name="T7" fmla="*/ 0 h 12"/>
                <a:gd name="T8" fmla="*/ 4 w 52"/>
                <a:gd name="T9" fmla="*/ 0 h 12"/>
                <a:gd name="T10" fmla="*/ 4 w 52"/>
                <a:gd name="T11" fmla="*/ 4 h 12"/>
                <a:gd name="T12" fmla="*/ 4 w 52"/>
                <a:gd name="T13" fmla="*/ 4 h 12"/>
                <a:gd name="T14" fmla="*/ 8 w 52"/>
                <a:gd name="T15" fmla="*/ 4 h 12"/>
                <a:gd name="T16" fmla="*/ 8 w 52"/>
                <a:gd name="T17" fmla="*/ 4 h 12"/>
                <a:gd name="T18" fmla="*/ 8 w 52"/>
                <a:gd name="T19" fmla="*/ 4 h 12"/>
                <a:gd name="T20" fmla="*/ 8 w 52"/>
                <a:gd name="T21" fmla="*/ 4 h 12"/>
                <a:gd name="T22" fmla="*/ 8 w 52"/>
                <a:gd name="T23" fmla="*/ 4 h 12"/>
                <a:gd name="T24" fmla="*/ 12 w 52"/>
                <a:gd name="T25" fmla="*/ 4 h 12"/>
                <a:gd name="T26" fmla="*/ 12 w 52"/>
                <a:gd name="T27" fmla="*/ 4 h 12"/>
                <a:gd name="T28" fmla="*/ 12 w 52"/>
                <a:gd name="T29" fmla="*/ 4 h 12"/>
                <a:gd name="T30" fmla="*/ 12 w 52"/>
                <a:gd name="T31" fmla="*/ 4 h 12"/>
                <a:gd name="T32" fmla="*/ 12 w 52"/>
                <a:gd name="T33" fmla="*/ 4 h 12"/>
                <a:gd name="T34" fmla="*/ 16 w 52"/>
                <a:gd name="T35" fmla="*/ 4 h 12"/>
                <a:gd name="T36" fmla="*/ 16 w 52"/>
                <a:gd name="T37" fmla="*/ 4 h 12"/>
                <a:gd name="T38" fmla="*/ 16 w 52"/>
                <a:gd name="T39" fmla="*/ 4 h 12"/>
                <a:gd name="T40" fmla="*/ 16 w 52"/>
                <a:gd name="T41" fmla="*/ 4 h 12"/>
                <a:gd name="T42" fmla="*/ 20 w 52"/>
                <a:gd name="T43" fmla="*/ 4 h 12"/>
                <a:gd name="T44" fmla="*/ 20 w 52"/>
                <a:gd name="T45" fmla="*/ 4 h 12"/>
                <a:gd name="T46" fmla="*/ 20 w 52"/>
                <a:gd name="T47" fmla="*/ 4 h 12"/>
                <a:gd name="T48" fmla="*/ 20 w 52"/>
                <a:gd name="T49" fmla="*/ 4 h 12"/>
                <a:gd name="T50" fmla="*/ 20 w 52"/>
                <a:gd name="T51" fmla="*/ 4 h 12"/>
                <a:gd name="T52" fmla="*/ 24 w 52"/>
                <a:gd name="T53" fmla="*/ 8 h 12"/>
                <a:gd name="T54" fmla="*/ 24 w 52"/>
                <a:gd name="T55" fmla="*/ 8 h 12"/>
                <a:gd name="T56" fmla="*/ 24 w 52"/>
                <a:gd name="T57" fmla="*/ 8 h 12"/>
                <a:gd name="T58" fmla="*/ 24 w 52"/>
                <a:gd name="T59" fmla="*/ 8 h 12"/>
                <a:gd name="T60" fmla="*/ 24 w 52"/>
                <a:gd name="T61" fmla="*/ 8 h 12"/>
                <a:gd name="T62" fmla="*/ 28 w 52"/>
                <a:gd name="T63" fmla="*/ 8 h 12"/>
                <a:gd name="T64" fmla="*/ 28 w 52"/>
                <a:gd name="T65" fmla="*/ 8 h 12"/>
                <a:gd name="T66" fmla="*/ 28 w 52"/>
                <a:gd name="T67" fmla="*/ 8 h 12"/>
                <a:gd name="T68" fmla="*/ 28 w 52"/>
                <a:gd name="T69" fmla="*/ 8 h 12"/>
                <a:gd name="T70" fmla="*/ 28 w 52"/>
                <a:gd name="T71" fmla="*/ 8 h 12"/>
                <a:gd name="T72" fmla="*/ 32 w 52"/>
                <a:gd name="T73" fmla="*/ 8 h 12"/>
                <a:gd name="T74" fmla="*/ 32 w 52"/>
                <a:gd name="T75" fmla="*/ 8 h 12"/>
                <a:gd name="T76" fmla="*/ 32 w 52"/>
                <a:gd name="T77" fmla="*/ 8 h 12"/>
                <a:gd name="T78" fmla="*/ 32 w 52"/>
                <a:gd name="T79" fmla="*/ 8 h 12"/>
                <a:gd name="T80" fmla="*/ 36 w 52"/>
                <a:gd name="T81" fmla="*/ 8 h 12"/>
                <a:gd name="T82" fmla="*/ 36 w 52"/>
                <a:gd name="T83" fmla="*/ 8 h 12"/>
                <a:gd name="T84" fmla="*/ 36 w 52"/>
                <a:gd name="T85" fmla="*/ 8 h 12"/>
                <a:gd name="T86" fmla="*/ 36 w 52"/>
                <a:gd name="T87" fmla="*/ 8 h 12"/>
                <a:gd name="T88" fmla="*/ 36 w 52"/>
                <a:gd name="T89" fmla="*/ 8 h 12"/>
                <a:gd name="T90" fmla="*/ 40 w 52"/>
                <a:gd name="T91" fmla="*/ 12 h 12"/>
                <a:gd name="T92" fmla="*/ 40 w 52"/>
                <a:gd name="T93" fmla="*/ 12 h 12"/>
                <a:gd name="T94" fmla="*/ 40 w 52"/>
                <a:gd name="T95" fmla="*/ 12 h 12"/>
                <a:gd name="T96" fmla="*/ 40 w 52"/>
                <a:gd name="T97" fmla="*/ 12 h 12"/>
                <a:gd name="T98" fmla="*/ 40 w 52"/>
                <a:gd name="T99" fmla="*/ 12 h 12"/>
                <a:gd name="T100" fmla="*/ 44 w 52"/>
                <a:gd name="T101" fmla="*/ 12 h 12"/>
                <a:gd name="T102" fmla="*/ 44 w 52"/>
                <a:gd name="T103" fmla="*/ 12 h 12"/>
                <a:gd name="T104" fmla="*/ 44 w 52"/>
                <a:gd name="T105" fmla="*/ 12 h 12"/>
                <a:gd name="T106" fmla="*/ 44 w 52"/>
                <a:gd name="T107" fmla="*/ 12 h 12"/>
                <a:gd name="T108" fmla="*/ 48 w 52"/>
                <a:gd name="T109" fmla="*/ 12 h 12"/>
                <a:gd name="T110" fmla="*/ 48 w 52"/>
                <a:gd name="T111" fmla="*/ 12 h 12"/>
                <a:gd name="T112" fmla="*/ 48 w 52"/>
                <a:gd name="T113" fmla="*/ 12 h 12"/>
                <a:gd name="T114" fmla="*/ 48 w 52"/>
                <a:gd name="T115" fmla="*/ 12 h 12"/>
                <a:gd name="T116" fmla="*/ 48 w 52"/>
                <a:gd name="T117" fmla="*/ 12 h 12"/>
                <a:gd name="T118" fmla="*/ 52 w 52"/>
                <a:gd name="T1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38"/>
            <p:cNvSpPr>
              <a:spLocks/>
            </p:cNvSpPr>
            <p:nvPr/>
          </p:nvSpPr>
          <p:spPr bwMode="auto">
            <a:xfrm>
              <a:off x="3072" y="1481"/>
              <a:ext cx="48" cy="13"/>
            </a:xfrm>
            <a:custGeom>
              <a:avLst/>
              <a:gdLst>
                <a:gd name="T0" fmla="*/ 0 w 48"/>
                <a:gd name="T1" fmla="*/ 0 h 13"/>
                <a:gd name="T2" fmla="*/ 0 w 48"/>
                <a:gd name="T3" fmla="*/ 0 h 13"/>
                <a:gd name="T4" fmla="*/ 0 w 48"/>
                <a:gd name="T5" fmla="*/ 0 h 13"/>
                <a:gd name="T6" fmla="*/ 0 w 48"/>
                <a:gd name="T7" fmla="*/ 0 h 13"/>
                <a:gd name="T8" fmla="*/ 4 w 48"/>
                <a:gd name="T9" fmla="*/ 0 h 13"/>
                <a:gd name="T10" fmla="*/ 4 w 48"/>
                <a:gd name="T11" fmla="*/ 0 h 13"/>
                <a:gd name="T12" fmla="*/ 4 w 48"/>
                <a:gd name="T13" fmla="*/ 5 h 13"/>
                <a:gd name="T14" fmla="*/ 4 w 48"/>
                <a:gd name="T15" fmla="*/ 5 h 13"/>
                <a:gd name="T16" fmla="*/ 4 w 48"/>
                <a:gd name="T17" fmla="*/ 5 h 13"/>
                <a:gd name="T18" fmla="*/ 8 w 48"/>
                <a:gd name="T19" fmla="*/ 5 h 13"/>
                <a:gd name="T20" fmla="*/ 8 w 48"/>
                <a:gd name="T21" fmla="*/ 5 h 13"/>
                <a:gd name="T22" fmla="*/ 8 w 48"/>
                <a:gd name="T23" fmla="*/ 5 h 13"/>
                <a:gd name="T24" fmla="*/ 8 w 48"/>
                <a:gd name="T25" fmla="*/ 5 h 13"/>
                <a:gd name="T26" fmla="*/ 12 w 48"/>
                <a:gd name="T27" fmla="*/ 5 h 13"/>
                <a:gd name="T28" fmla="*/ 12 w 48"/>
                <a:gd name="T29" fmla="*/ 5 h 13"/>
                <a:gd name="T30" fmla="*/ 12 w 48"/>
                <a:gd name="T31" fmla="*/ 5 h 13"/>
                <a:gd name="T32" fmla="*/ 12 w 48"/>
                <a:gd name="T33" fmla="*/ 5 h 13"/>
                <a:gd name="T34" fmla="*/ 12 w 48"/>
                <a:gd name="T35" fmla="*/ 5 h 13"/>
                <a:gd name="T36" fmla="*/ 16 w 48"/>
                <a:gd name="T37" fmla="*/ 5 h 13"/>
                <a:gd name="T38" fmla="*/ 16 w 48"/>
                <a:gd name="T39" fmla="*/ 5 h 13"/>
                <a:gd name="T40" fmla="*/ 16 w 48"/>
                <a:gd name="T41" fmla="*/ 5 h 13"/>
                <a:gd name="T42" fmla="*/ 16 w 48"/>
                <a:gd name="T43" fmla="*/ 5 h 13"/>
                <a:gd name="T44" fmla="*/ 16 w 48"/>
                <a:gd name="T45" fmla="*/ 5 h 13"/>
                <a:gd name="T46" fmla="*/ 20 w 48"/>
                <a:gd name="T47" fmla="*/ 5 h 13"/>
                <a:gd name="T48" fmla="*/ 20 w 48"/>
                <a:gd name="T49" fmla="*/ 5 h 13"/>
                <a:gd name="T50" fmla="*/ 20 w 48"/>
                <a:gd name="T51" fmla="*/ 5 h 13"/>
                <a:gd name="T52" fmla="*/ 20 w 48"/>
                <a:gd name="T53" fmla="*/ 9 h 13"/>
                <a:gd name="T54" fmla="*/ 24 w 48"/>
                <a:gd name="T55" fmla="*/ 9 h 13"/>
                <a:gd name="T56" fmla="*/ 24 w 48"/>
                <a:gd name="T57" fmla="*/ 9 h 13"/>
                <a:gd name="T58" fmla="*/ 24 w 48"/>
                <a:gd name="T59" fmla="*/ 9 h 13"/>
                <a:gd name="T60" fmla="*/ 24 w 48"/>
                <a:gd name="T61" fmla="*/ 9 h 13"/>
                <a:gd name="T62" fmla="*/ 24 w 48"/>
                <a:gd name="T63" fmla="*/ 9 h 13"/>
                <a:gd name="T64" fmla="*/ 28 w 48"/>
                <a:gd name="T65" fmla="*/ 9 h 13"/>
                <a:gd name="T66" fmla="*/ 28 w 48"/>
                <a:gd name="T67" fmla="*/ 9 h 13"/>
                <a:gd name="T68" fmla="*/ 28 w 48"/>
                <a:gd name="T69" fmla="*/ 9 h 13"/>
                <a:gd name="T70" fmla="*/ 28 w 48"/>
                <a:gd name="T71" fmla="*/ 9 h 13"/>
                <a:gd name="T72" fmla="*/ 28 w 48"/>
                <a:gd name="T73" fmla="*/ 9 h 13"/>
                <a:gd name="T74" fmla="*/ 32 w 48"/>
                <a:gd name="T75" fmla="*/ 9 h 13"/>
                <a:gd name="T76" fmla="*/ 32 w 48"/>
                <a:gd name="T77" fmla="*/ 9 h 13"/>
                <a:gd name="T78" fmla="*/ 32 w 48"/>
                <a:gd name="T79" fmla="*/ 9 h 13"/>
                <a:gd name="T80" fmla="*/ 32 w 48"/>
                <a:gd name="T81" fmla="*/ 9 h 13"/>
                <a:gd name="T82" fmla="*/ 32 w 48"/>
                <a:gd name="T83" fmla="*/ 9 h 13"/>
                <a:gd name="T84" fmla="*/ 36 w 48"/>
                <a:gd name="T85" fmla="*/ 9 h 13"/>
                <a:gd name="T86" fmla="*/ 36 w 48"/>
                <a:gd name="T87" fmla="*/ 9 h 13"/>
                <a:gd name="T88" fmla="*/ 36 w 48"/>
                <a:gd name="T89" fmla="*/ 9 h 13"/>
                <a:gd name="T90" fmla="*/ 36 w 48"/>
                <a:gd name="T91" fmla="*/ 9 h 13"/>
                <a:gd name="T92" fmla="*/ 40 w 48"/>
                <a:gd name="T93" fmla="*/ 13 h 13"/>
                <a:gd name="T94" fmla="*/ 40 w 48"/>
                <a:gd name="T95" fmla="*/ 13 h 13"/>
                <a:gd name="T96" fmla="*/ 40 w 48"/>
                <a:gd name="T97" fmla="*/ 13 h 13"/>
                <a:gd name="T98" fmla="*/ 40 w 48"/>
                <a:gd name="T99" fmla="*/ 13 h 13"/>
                <a:gd name="T100" fmla="*/ 40 w 48"/>
                <a:gd name="T101" fmla="*/ 13 h 13"/>
                <a:gd name="T102" fmla="*/ 44 w 48"/>
                <a:gd name="T103" fmla="*/ 13 h 13"/>
                <a:gd name="T104" fmla="*/ 44 w 48"/>
                <a:gd name="T105" fmla="*/ 13 h 13"/>
                <a:gd name="T106" fmla="*/ 44 w 48"/>
                <a:gd name="T107" fmla="*/ 13 h 13"/>
                <a:gd name="T108" fmla="*/ 44 w 48"/>
                <a:gd name="T109" fmla="*/ 13 h 13"/>
                <a:gd name="T110" fmla="*/ 44 w 48"/>
                <a:gd name="T111" fmla="*/ 13 h 13"/>
                <a:gd name="T112" fmla="*/ 48 w 48"/>
                <a:gd name="T113" fmla="*/ 13 h 13"/>
                <a:gd name="T114" fmla="*/ 48 w 48"/>
                <a:gd name="T115" fmla="*/ 13 h 13"/>
                <a:gd name="T116" fmla="*/ 48 w 48"/>
                <a:gd name="T117" fmla="*/ 13 h 13"/>
                <a:gd name="T118" fmla="*/ 48 w 48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39"/>
            <p:cNvSpPr>
              <a:spLocks/>
            </p:cNvSpPr>
            <p:nvPr/>
          </p:nvSpPr>
          <p:spPr bwMode="auto">
            <a:xfrm>
              <a:off x="3120" y="1494"/>
              <a:ext cx="52" cy="13"/>
            </a:xfrm>
            <a:custGeom>
              <a:avLst/>
              <a:gdLst>
                <a:gd name="T0" fmla="*/ 4 w 52"/>
                <a:gd name="T1" fmla="*/ 0 h 13"/>
                <a:gd name="T2" fmla="*/ 4 w 52"/>
                <a:gd name="T3" fmla="*/ 0 h 13"/>
                <a:gd name="T4" fmla="*/ 4 w 52"/>
                <a:gd name="T5" fmla="*/ 0 h 13"/>
                <a:gd name="T6" fmla="*/ 4 w 52"/>
                <a:gd name="T7" fmla="*/ 0 h 13"/>
                <a:gd name="T8" fmla="*/ 4 w 52"/>
                <a:gd name="T9" fmla="*/ 4 h 13"/>
                <a:gd name="T10" fmla="*/ 8 w 52"/>
                <a:gd name="T11" fmla="*/ 4 h 13"/>
                <a:gd name="T12" fmla="*/ 8 w 52"/>
                <a:gd name="T13" fmla="*/ 4 h 13"/>
                <a:gd name="T14" fmla="*/ 8 w 52"/>
                <a:gd name="T15" fmla="*/ 4 h 13"/>
                <a:gd name="T16" fmla="*/ 8 w 52"/>
                <a:gd name="T17" fmla="*/ 4 h 13"/>
                <a:gd name="T18" fmla="*/ 8 w 52"/>
                <a:gd name="T19" fmla="*/ 4 h 13"/>
                <a:gd name="T20" fmla="*/ 12 w 52"/>
                <a:gd name="T21" fmla="*/ 4 h 13"/>
                <a:gd name="T22" fmla="*/ 12 w 52"/>
                <a:gd name="T23" fmla="*/ 4 h 13"/>
                <a:gd name="T24" fmla="*/ 12 w 52"/>
                <a:gd name="T25" fmla="*/ 4 h 13"/>
                <a:gd name="T26" fmla="*/ 12 w 52"/>
                <a:gd name="T27" fmla="*/ 4 h 13"/>
                <a:gd name="T28" fmla="*/ 12 w 52"/>
                <a:gd name="T29" fmla="*/ 4 h 13"/>
                <a:gd name="T30" fmla="*/ 16 w 52"/>
                <a:gd name="T31" fmla="*/ 4 h 13"/>
                <a:gd name="T32" fmla="*/ 16 w 52"/>
                <a:gd name="T33" fmla="*/ 4 h 13"/>
                <a:gd name="T34" fmla="*/ 16 w 52"/>
                <a:gd name="T35" fmla="*/ 4 h 13"/>
                <a:gd name="T36" fmla="*/ 16 w 52"/>
                <a:gd name="T37" fmla="*/ 4 h 13"/>
                <a:gd name="T38" fmla="*/ 20 w 52"/>
                <a:gd name="T39" fmla="*/ 4 h 13"/>
                <a:gd name="T40" fmla="*/ 20 w 52"/>
                <a:gd name="T41" fmla="*/ 4 h 13"/>
                <a:gd name="T42" fmla="*/ 20 w 52"/>
                <a:gd name="T43" fmla="*/ 4 h 13"/>
                <a:gd name="T44" fmla="*/ 20 w 52"/>
                <a:gd name="T45" fmla="*/ 4 h 13"/>
                <a:gd name="T46" fmla="*/ 20 w 52"/>
                <a:gd name="T47" fmla="*/ 4 h 13"/>
                <a:gd name="T48" fmla="*/ 24 w 52"/>
                <a:gd name="T49" fmla="*/ 4 h 13"/>
                <a:gd name="T50" fmla="*/ 24 w 52"/>
                <a:gd name="T51" fmla="*/ 9 h 13"/>
                <a:gd name="T52" fmla="*/ 24 w 52"/>
                <a:gd name="T53" fmla="*/ 9 h 13"/>
                <a:gd name="T54" fmla="*/ 24 w 52"/>
                <a:gd name="T55" fmla="*/ 9 h 13"/>
                <a:gd name="T56" fmla="*/ 24 w 52"/>
                <a:gd name="T57" fmla="*/ 9 h 13"/>
                <a:gd name="T58" fmla="*/ 28 w 52"/>
                <a:gd name="T59" fmla="*/ 9 h 13"/>
                <a:gd name="T60" fmla="*/ 28 w 52"/>
                <a:gd name="T61" fmla="*/ 9 h 13"/>
                <a:gd name="T62" fmla="*/ 28 w 52"/>
                <a:gd name="T63" fmla="*/ 9 h 13"/>
                <a:gd name="T64" fmla="*/ 28 w 52"/>
                <a:gd name="T65" fmla="*/ 9 h 13"/>
                <a:gd name="T66" fmla="*/ 28 w 52"/>
                <a:gd name="T67" fmla="*/ 9 h 13"/>
                <a:gd name="T68" fmla="*/ 32 w 52"/>
                <a:gd name="T69" fmla="*/ 9 h 13"/>
                <a:gd name="T70" fmla="*/ 32 w 52"/>
                <a:gd name="T71" fmla="*/ 9 h 13"/>
                <a:gd name="T72" fmla="*/ 32 w 52"/>
                <a:gd name="T73" fmla="*/ 9 h 13"/>
                <a:gd name="T74" fmla="*/ 32 w 52"/>
                <a:gd name="T75" fmla="*/ 9 h 13"/>
                <a:gd name="T76" fmla="*/ 36 w 52"/>
                <a:gd name="T77" fmla="*/ 9 h 13"/>
                <a:gd name="T78" fmla="*/ 36 w 52"/>
                <a:gd name="T79" fmla="*/ 9 h 13"/>
                <a:gd name="T80" fmla="*/ 36 w 52"/>
                <a:gd name="T81" fmla="*/ 9 h 13"/>
                <a:gd name="T82" fmla="*/ 36 w 52"/>
                <a:gd name="T83" fmla="*/ 9 h 13"/>
                <a:gd name="T84" fmla="*/ 36 w 52"/>
                <a:gd name="T85" fmla="*/ 9 h 13"/>
                <a:gd name="T86" fmla="*/ 40 w 52"/>
                <a:gd name="T87" fmla="*/ 9 h 13"/>
                <a:gd name="T88" fmla="*/ 40 w 52"/>
                <a:gd name="T89" fmla="*/ 13 h 13"/>
                <a:gd name="T90" fmla="*/ 40 w 52"/>
                <a:gd name="T91" fmla="*/ 13 h 13"/>
                <a:gd name="T92" fmla="*/ 40 w 52"/>
                <a:gd name="T93" fmla="*/ 13 h 13"/>
                <a:gd name="T94" fmla="*/ 40 w 52"/>
                <a:gd name="T95" fmla="*/ 13 h 13"/>
                <a:gd name="T96" fmla="*/ 44 w 52"/>
                <a:gd name="T97" fmla="*/ 13 h 13"/>
                <a:gd name="T98" fmla="*/ 44 w 52"/>
                <a:gd name="T99" fmla="*/ 13 h 13"/>
                <a:gd name="T100" fmla="*/ 44 w 52"/>
                <a:gd name="T101" fmla="*/ 13 h 13"/>
                <a:gd name="T102" fmla="*/ 44 w 52"/>
                <a:gd name="T103" fmla="*/ 13 h 13"/>
                <a:gd name="T104" fmla="*/ 44 w 52"/>
                <a:gd name="T105" fmla="*/ 13 h 13"/>
                <a:gd name="T106" fmla="*/ 48 w 52"/>
                <a:gd name="T107" fmla="*/ 13 h 13"/>
                <a:gd name="T108" fmla="*/ 48 w 52"/>
                <a:gd name="T109" fmla="*/ 13 h 13"/>
                <a:gd name="T110" fmla="*/ 48 w 52"/>
                <a:gd name="T111" fmla="*/ 13 h 13"/>
                <a:gd name="T112" fmla="*/ 48 w 52"/>
                <a:gd name="T113" fmla="*/ 13 h 13"/>
                <a:gd name="T114" fmla="*/ 52 w 52"/>
                <a:gd name="T115" fmla="*/ 13 h 13"/>
                <a:gd name="T116" fmla="*/ 52 w 52"/>
                <a:gd name="T117" fmla="*/ 13 h 13"/>
                <a:gd name="T118" fmla="*/ 52 w 52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40"/>
            <p:cNvSpPr>
              <a:spLocks/>
            </p:cNvSpPr>
            <p:nvPr/>
          </p:nvSpPr>
          <p:spPr bwMode="auto">
            <a:xfrm>
              <a:off x="3172" y="1507"/>
              <a:ext cx="51" cy="13"/>
            </a:xfrm>
            <a:custGeom>
              <a:avLst/>
              <a:gdLst>
                <a:gd name="T0" fmla="*/ 0 w 51"/>
                <a:gd name="T1" fmla="*/ 0 h 13"/>
                <a:gd name="T2" fmla="*/ 0 w 51"/>
                <a:gd name="T3" fmla="*/ 0 h 13"/>
                <a:gd name="T4" fmla="*/ 4 w 51"/>
                <a:gd name="T5" fmla="*/ 0 h 13"/>
                <a:gd name="T6" fmla="*/ 4 w 51"/>
                <a:gd name="T7" fmla="*/ 0 h 13"/>
                <a:gd name="T8" fmla="*/ 4 w 51"/>
                <a:gd name="T9" fmla="*/ 0 h 13"/>
                <a:gd name="T10" fmla="*/ 4 w 51"/>
                <a:gd name="T11" fmla="*/ 4 h 13"/>
                <a:gd name="T12" fmla="*/ 4 w 51"/>
                <a:gd name="T13" fmla="*/ 4 h 13"/>
                <a:gd name="T14" fmla="*/ 8 w 51"/>
                <a:gd name="T15" fmla="*/ 4 h 13"/>
                <a:gd name="T16" fmla="*/ 8 w 51"/>
                <a:gd name="T17" fmla="*/ 4 h 13"/>
                <a:gd name="T18" fmla="*/ 8 w 51"/>
                <a:gd name="T19" fmla="*/ 4 h 13"/>
                <a:gd name="T20" fmla="*/ 8 w 51"/>
                <a:gd name="T21" fmla="*/ 4 h 13"/>
                <a:gd name="T22" fmla="*/ 11 w 51"/>
                <a:gd name="T23" fmla="*/ 4 h 13"/>
                <a:gd name="T24" fmla="*/ 11 w 51"/>
                <a:gd name="T25" fmla="*/ 4 h 13"/>
                <a:gd name="T26" fmla="*/ 11 w 51"/>
                <a:gd name="T27" fmla="*/ 4 h 13"/>
                <a:gd name="T28" fmla="*/ 11 w 51"/>
                <a:gd name="T29" fmla="*/ 4 h 13"/>
                <a:gd name="T30" fmla="*/ 11 w 51"/>
                <a:gd name="T31" fmla="*/ 4 h 13"/>
                <a:gd name="T32" fmla="*/ 15 w 51"/>
                <a:gd name="T33" fmla="*/ 4 h 13"/>
                <a:gd name="T34" fmla="*/ 15 w 51"/>
                <a:gd name="T35" fmla="*/ 4 h 13"/>
                <a:gd name="T36" fmla="*/ 15 w 51"/>
                <a:gd name="T37" fmla="*/ 4 h 13"/>
                <a:gd name="T38" fmla="*/ 15 w 51"/>
                <a:gd name="T39" fmla="*/ 4 h 13"/>
                <a:gd name="T40" fmla="*/ 15 w 51"/>
                <a:gd name="T41" fmla="*/ 4 h 13"/>
                <a:gd name="T42" fmla="*/ 19 w 51"/>
                <a:gd name="T43" fmla="*/ 4 h 13"/>
                <a:gd name="T44" fmla="*/ 19 w 51"/>
                <a:gd name="T45" fmla="*/ 4 h 13"/>
                <a:gd name="T46" fmla="*/ 19 w 51"/>
                <a:gd name="T47" fmla="*/ 8 h 13"/>
                <a:gd name="T48" fmla="*/ 19 w 51"/>
                <a:gd name="T49" fmla="*/ 8 h 13"/>
                <a:gd name="T50" fmla="*/ 19 w 51"/>
                <a:gd name="T51" fmla="*/ 8 h 13"/>
                <a:gd name="T52" fmla="*/ 23 w 51"/>
                <a:gd name="T53" fmla="*/ 8 h 13"/>
                <a:gd name="T54" fmla="*/ 23 w 51"/>
                <a:gd name="T55" fmla="*/ 8 h 13"/>
                <a:gd name="T56" fmla="*/ 23 w 51"/>
                <a:gd name="T57" fmla="*/ 8 h 13"/>
                <a:gd name="T58" fmla="*/ 23 w 51"/>
                <a:gd name="T59" fmla="*/ 8 h 13"/>
                <a:gd name="T60" fmla="*/ 27 w 51"/>
                <a:gd name="T61" fmla="*/ 8 h 13"/>
                <a:gd name="T62" fmla="*/ 27 w 51"/>
                <a:gd name="T63" fmla="*/ 8 h 13"/>
                <a:gd name="T64" fmla="*/ 27 w 51"/>
                <a:gd name="T65" fmla="*/ 8 h 13"/>
                <a:gd name="T66" fmla="*/ 27 w 51"/>
                <a:gd name="T67" fmla="*/ 8 h 13"/>
                <a:gd name="T68" fmla="*/ 27 w 51"/>
                <a:gd name="T69" fmla="*/ 8 h 13"/>
                <a:gd name="T70" fmla="*/ 31 w 51"/>
                <a:gd name="T71" fmla="*/ 8 h 13"/>
                <a:gd name="T72" fmla="*/ 31 w 51"/>
                <a:gd name="T73" fmla="*/ 8 h 13"/>
                <a:gd name="T74" fmla="*/ 31 w 51"/>
                <a:gd name="T75" fmla="*/ 8 h 13"/>
                <a:gd name="T76" fmla="*/ 31 w 51"/>
                <a:gd name="T77" fmla="*/ 8 h 13"/>
                <a:gd name="T78" fmla="*/ 31 w 51"/>
                <a:gd name="T79" fmla="*/ 8 h 13"/>
                <a:gd name="T80" fmla="*/ 35 w 51"/>
                <a:gd name="T81" fmla="*/ 8 h 13"/>
                <a:gd name="T82" fmla="*/ 35 w 51"/>
                <a:gd name="T83" fmla="*/ 8 h 13"/>
                <a:gd name="T84" fmla="*/ 35 w 51"/>
                <a:gd name="T85" fmla="*/ 8 h 13"/>
                <a:gd name="T86" fmla="*/ 35 w 51"/>
                <a:gd name="T87" fmla="*/ 13 h 13"/>
                <a:gd name="T88" fmla="*/ 39 w 51"/>
                <a:gd name="T89" fmla="*/ 13 h 13"/>
                <a:gd name="T90" fmla="*/ 39 w 51"/>
                <a:gd name="T91" fmla="*/ 13 h 13"/>
                <a:gd name="T92" fmla="*/ 39 w 51"/>
                <a:gd name="T93" fmla="*/ 13 h 13"/>
                <a:gd name="T94" fmla="*/ 39 w 51"/>
                <a:gd name="T95" fmla="*/ 13 h 13"/>
                <a:gd name="T96" fmla="*/ 39 w 51"/>
                <a:gd name="T97" fmla="*/ 13 h 13"/>
                <a:gd name="T98" fmla="*/ 43 w 51"/>
                <a:gd name="T99" fmla="*/ 13 h 13"/>
                <a:gd name="T100" fmla="*/ 43 w 51"/>
                <a:gd name="T101" fmla="*/ 13 h 13"/>
                <a:gd name="T102" fmla="*/ 43 w 51"/>
                <a:gd name="T103" fmla="*/ 13 h 13"/>
                <a:gd name="T104" fmla="*/ 43 w 51"/>
                <a:gd name="T105" fmla="*/ 13 h 13"/>
                <a:gd name="T106" fmla="*/ 43 w 51"/>
                <a:gd name="T107" fmla="*/ 13 h 13"/>
                <a:gd name="T108" fmla="*/ 47 w 51"/>
                <a:gd name="T109" fmla="*/ 13 h 13"/>
                <a:gd name="T110" fmla="*/ 47 w 51"/>
                <a:gd name="T111" fmla="*/ 13 h 13"/>
                <a:gd name="T112" fmla="*/ 47 w 51"/>
                <a:gd name="T113" fmla="*/ 13 h 13"/>
                <a:gd name="T114" fmla="*/ 47 w 51"/>
                <a:gd name="T115" fmla="*/ 13 h 13"/>
                <a:gd name="T116" fmla="*/ 47 w 51"/>
                <a:gd name="T117" fmla="*/ 13 h 13"/>
                <a:gd name="T118" fmla="*/ 51 w 51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5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39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41"/>
            <p:cNvSpPr>
              <a:spLocks/>
            </p:cNvSpPr>
            <p:nvPr/>
          </p:nvSpPr>
          <p:spPr bwMode="auto">
            <a:xfrm>
              <a:off x="3223" y="1520"/>
              <a:ext cx="48" cy="16"/>
            </a:xfrm>
            <a:custGeom>
              <a:avLst/>
              <a:gdLst>
                <a:gd name="T0" fmla="*/ 0 w 48"/>
                <a:gd name="T1" fmla="*/ 0 h 16"/>
                <a:gd name="T2" fmla="*/ 0 w 48"/>
                <a:gd name="T3" fmla="*/ 4 h 16"/>
                <a:gd name="T4" fmla="*/ 0 w 48"/>
                <a:gd name="T5" fmla="*/ 4 h 16"/>
                <a:gd name="T6" fmla="*/ 4 w 48"/>
                <a:gd name="T7" fmla="*/ 4 h 16"/>
                <a:gd name="T8" fmla="*/ 4 w 48"/>
                <a:gd name="T9" fmla="*/ 4 h 16"/>
                <a:gd name="T10" fmla="*/ 4 w 48"/>
                <a:gd name="T11" fmla="*/ 4 h 16"/>
                <a:gd name="T12" fmla="*/ 4 w 48"/>
                <a:gd name="T13" fmla="*/ 4 h 16"/>
                <a:gd name="T14" fmla="*/ 4 w 48"/>
                <a:gd name="T15" fmla="*/ 4 h 16"/>
                <a:gd name="T16" fmla="*/ 8 w 48"/>
                <a:gd name="T17" fmla="*/ 4 h 16"/>
                <a:gd name="T18" fmla="*/ 8 w 48"/>
                <a:gd name="T19" fmla="*/ 4 h 16"/>
                <a:gd name="T20" fmla="*/ 8 w 48"/>
                <a:gd name="T21" fmla="*/ 4 h 16"/>
                <a:gd name="T22" fmla="*/ 8 w 48"/>
                <a:gd name="T23" fmla="*/ 4 h 16"/>
                <a:gd name="T24" fmla="*/ 8 w 48"/>
                <a:gd name="T25" fmla="*/ 4 h 16"/>
                <a:gd name="T26" fmla="*/ 12 w 48"/>
                <a:gd name="T27" fmla="*/ 4 h 16"/>
                <a:gd name="T28" fmla="*/ 12 w 48"/>
                <a:gd name="T29" fmla="*/ 4 h 16"/>
                <a:gd name="T30" fmla="*/ 12 w 48"/>
                <a:gd name="T31" fmla="*/ 4 h 16"/>
                <a:gd name="T32" fmla="*/ 12 w 48"/>
                <a:gd name="T33" fmla="*/ 4 h 16"/>
                <a:gd name="T34" fmla="*/ 16 w 48"/>
                <a:gd name="T35" fmla="*/ 4 h 16"/>
                <a:gd name="T36" fmla="*/ 16 w 48"/>
                <a:gd name="T37" fmla="*/ 4 h 16"/>
                <a:gd name="T38" fmla="*/ 16 w 48"/>
                <a:gd name="T39" fmla="*/ 4 h 16"/>
                <a:gd name="T40" fmla="*/ 16 w 48"/>
                <a:gd name="T41" fmla="*/ 8 h 16"/>
                <a:gd name="T42" fmla="*/ 16 w 48"/>
                <a:gd name="T43" fmla="*/ 8 h 16"/>
                <a:gd name="T44" fmla="*/ 20 w 48"/>
                <a:gd name="T45" fmla="*/ 8 h 16"/>
                <a:gd name="T46" fmla="*/ 20 w 48"/>
                <a:gd name="T47" fmla="*/ 8 h 16"/>
                <a:gd name="T48" fmla="*/ 20 w 48"/>
                <a:gd name="T49" fmla="*/ 8 h 16"/>
                <a:gd name="T50" fmla="*/ 20 w 48"/>
                <a:gd name="T51" fmla="*/ 8 h 16"/>
                <a:gd name="T52" fmla="*/ 20 w 48"/>
                <a:gd name="T53" fmla="*/ 8 h 16"/>
                <a:gd name="T54" fmla="*/ 24 w 48"/>
                <a:gd name="T55" fmla="*/ 8 h 16"/>
                <a:gd name="T56" fmla="*/ 24 w 48"/>
                <a:gd name="T57" fmla="*/ 8 h 16"/>
                <a:gd name="T58" fmla="*/ 24 w 48"/>
                <a:gd name="T59" fmla="*/ 8 h 16"/>
                <a:gd name="T60" fmla="*/ 24 w 48"/>
                <a:gd name="T61" fmla="*/ 8 h 16"/>
                <a:gd name="T62" fmla="*/ 24 w 48"/>
                <a:gd name="T63" fmla="*/ 8 h 16"/>
                <a:gd name="T64" fmla="*/ 28 w 48"/>
                <a:gd name="T65" fmla="*/ 8 h 16"/>
                <a:gd name="T66" fmla="*/ 28 w 48"/>
                <a:gd name="T67" fmla="*/ 8 h 16"/>
                <a:gd name="T68" fmla="*/ 28 w 48"/>
                <a:gd name="T69" fmla="*/ 8 h 16"/>
                <a:gd name="T70" fmla="*/ 28 w 48"/>
                <a:gd name="T71" fmla="*/ 8 h 16"/>
                <a:gd name="T72" fmla="*/ 32 w 48"/>
                <a:gd name="T73" fmla="*/ 8 h 16"/>
                <a:gd name="T74" fmla="*/ 32 w 48"/>
                <a:gd name="T75" fmla="*/ 8 h 16"/>
                <a:gd name="T76" fmla="*/ 32 w 48"/>
                <a:gd name="T77" fmla="*/ 8 h 16"/>
                <a:gd name="T78" fmla="*/ 32 w 48"/>
                <a:gd name="T79" fmla="*/ 8 h 16"/>
                <a:gd name="T80" fmla="*/ 32 w 48"/>
                <a:gd name="T81" fmla="*/ 12 h 16"/>
                <a:gd name="T82" fmla="*/ 36 w 48"/>
                <a:gd name="T83" fmla="*/ 12 h 16"/>
                <a:gd name="T84" fmla="*/ 36 w 48"/>
                <a:gd name="T85" fmla="*/ 12 h 16"/>
                <a:gd name="T86" fmla="*/ 36 w 48"/>
                <a:gd name="T87" fmla="*/ 12 h 16"/>
                <a:gd name="T88" fmla="*/ 36 w 48"/>
                <a:gd name="T89" fmla="*/ 12 h 16"/>
                <a:gd name="T90" fmla="*/ 36 w 48"/>
                <a:gd name="T91" fmla="*/ 12 h 16"/>
                <a:gd name="T92" fmla="*/ 40 w 48"/>
                <a:gd name="T93" fmla="*/ 12 h 16"/>
                <a:gd name="T94" fmla="*/ 40 w 48"/>
                <a:gd name="T95" fmla="*/ 12 h 16"/>
                <a:gd name="T96" fmla="*/ 40 w 48"/>
                <a:gd name="T97" fmla="*/ 12 h 16"/>
                <a:gd name="T98" fmla="*/ 40 w 48"/>
                <a:gd name="T99" fmla="*/ 12 h 16"/>
                <a:gd name="T100" fmla="*/ 40 w 48"/>
                <a:gd name="T101" fmla="*/ 12 h 16"/>
                <a:gd name="T102" fmla="*/ 44 w 48"/>
                <a:gd name="T103" fmla="*/ 12 h 16"/>
                <a:gd name="T104" fmla="*/ 44 w 48"/>
                <a:gd name="T105" fmla="*/ 12 h 16"/>
                <a:gd name="T106" fmla="*/ 44 w 48"/>
                <a:gd name="T107" fmla="*/ 12 h 16"/>
                <a:gd name="T108" fmla="*/ 44 w 48"/>
                <a:gd name="T109" fmla="*/ 12 h 16"/>
                <a:gd name="T110" fmla="*/ 48 w 48"/>
                <a:gd name="T111" fmla="*/ 12 h 16"/>
                <a:gd name="T112" fmla="*/ 48 w 48"/>
                <a:gd name="T113" fmla="*/ 12 h 16"/>
                <a:gd name="T114" fmla="*/ 48 w 48"/>
                <a:gd name="T115" fmla="*/ 12 h 16"/>
                <a:gd name="T116" fmla="*/ 48 w 48"/>
                <a:gd name="T117" fmla="*/ 12 h 16"/>
                <a:gd name="T118" fmla="*/ 48 w 48"/>
                <a:gd name="T11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1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42"/>
            <p:cNvSpPr>
              <a:spLocks/>
            </p:cNvSpPr>
            <p:nvPr/>
          </p:nvSpPr>
          <p:spPr bwMode="auto">
            <a:xfrm>
              <a:off x="3271" y="1536"/>
              <a:ext cx="52" cy="13"/>
            </a:xfrm>
            <a:custGeom>
              <a:avLst/>
              <a:gdLst>
                <a:gd name="T0" fmla="*/ 4 w 52"/>
                <a:gd name="T1" fmla="*/ 0 h 13"/>
                <a:gd name="T2" fmla="*/ 4 w 52"/>
                <a:gd name="T3" fmla="*/ 0 h 13"/>
                <a:gd name="T4" fmla="*/ 4 w 52"/>
                <a:gd name="T5" fmla="*/ 0 h 13"/>
                <a:gd name="T6" fmla="*/ 4 w 52"/>
                <a:gd name="T7" fmla="*/ 0 h 13"/>
                <a:gd name="T8" fmla="*/ 4 w 52"/>
                <a:gd name="T9" fmla="*/ 0 h 13"/>
                <a:gd name="T10" fmla="*/ 8 w 52"/>
                <a:gd name="T11" fmla="*/ 0 h 13"/>
                <a:gd name="T12" fmla="*/ 8 w 52"/>
                <a:gd name="T13" fmla="*/ 0 h 13"/>
                <a:gd name="T14" fmla="*/ 8 w 52"/>
                <a:gd name="T15" fmla="*/ 0 h 13"/>
                <a:gd name="T16" fmla="*/ 8 w 52"/>
                <a:gd name="T17" fmla="*/ 0 h 13"/>
                <a:gd name="T18" fmla="*/ 12 w 52"/>
                <a:gd name="T19" fmla="*/ 0 h 13"/>
                <a:gd name="T20" fmla="*/ 12 w 52"/>
                <a:gd name="T21" fmla="*/ 0 h 13"/>
                <a:gd name="T22" fmla="*/ 12 w 52"/>
                <a:gd name="T23" fmla="*/ 0 h 13"/>
                <a:gd name="T24" fmla="*/ 12 w 52"/>
                <a:gd name="T25" fmla="*/ 0 h 13"/>
                <a:gd name="T26" fmla="*/ 12 w 52"/>
                <a:gd name="T27" fmla="*/ 0 h 13"/>
                <a:gd name="T28" fmla="*/ 16 w 52"/>
                <a:gd name="T29" fmla="*/ 0 h 13"/>
                <a:gd name="T30" fmla="*/ 16 w 52"/>
                <a:gd name="T31" fmla="*/ 0 h 13"/>
                <a:gd name="T32" fmla="*/ 16 w 52"/>
                <a:gd name="T33" fmla="*/ 0 h 13"/>
                <a:gd name="T34" fmla="*/ 16 w 52"/>
                <a:gd name="T35" fmla="*/ 0 h 13"/>
                <a:gd name="T36" fmla="*/ 16 w 52"/>
                <a:gd name="T37" fmla="*/ 5 h 13"/>
                <a:gd name="T38" fmla="*/ 20 w 52"/>
                <a:gd name="T39" fmla="*/ 5 h 13"/>
                <a:gd name="T40" fmla="*/ 20 w 52"/>
                <a:gd name="T41" fmla="*/ 5 h 13"/>
                <a:gd name="T42" fmla="*/ 20 w 52"/>
                <a:gd name="T43" fmla="*/ 5 h 13"/>
                <a:gd name="T44" fmla="*/ 20 w 52"/>
                <a:gd name="T45" fmla="*/ 5 h 13"/>
                <a:gd name="T46" fmla="*/ 20 w 52"/>
                <a:gd name="T47" fmla="*/ 5 h 13"/>
                <a:gd name="T48" fmla="*/ 24 w 52"/>
                <a:gd name="T49" fmla="*/ 5 h 13"/>
                <a:gd name="T50" fmla="*/ 24 w 52"/>
                <a:gd name="T51" fmla="*/ 5 h 13"/>
                <a:gd name="T52" fmla="*/ 24 w 52"/>
                <a:gd name="T53" fmla="*/ 5 h 13"/>
                <a:gd name="T54" fmla="*/ 24 w 52"/>
                <a:gd name="T55" fmla="*/ 5 h 13"/>
                <a:gd name="T56" fmla="*/ 28 w 52"/>
                <a:gd name="T57" fmla="*/ 5 h 13"/>
                <a:gd name="T58" fmla="*/ 28 w 52"/>
                <a:gd name="T59" fmla="*/ 5 h 13"/>
                <a:gd name="T60" fmla="*/ 28 w 52"/>
                <a:gd name="T61" fmla="*/ 5 h 13"/>
                <a:gd name="T62" fmla="*/ 28 w 52"/>
                <a:gd name="T63" fmla="*/ 5 h 13"/>
                <a:gd name="T64" fmla="*/ 28 w 52"/>
                <a:gd name="T65" fmla="*/ 5 h 13"/>
                <a:gd name="T66" fmla="*/ 32 w 52"/>
                <a:gd name="T67" fmla="*/ 5 h 13"/>
                <a:gd name="T68" fmla="*/ 32 w 52"/>
                <a:gd name="T69" fmla="*/ 5 h 13"/>
                <a:gd name="T70" fmla="*/ 32 w 52"/>
                <a:gd name="T71" fmla="*/ 9 h 13"/>
                <a:gd name="T72" fmla="*/ 32 w 52"/>
                <a:gd name="T73" fmla="*/ 9 h 13"/>
                <a:gd name="T74" fmla="*/ 32 w 52"/>
                <a:gd name="T75" fmla="*/ 9 h 13"/>
                <a:gd name="T76" fmla="*/ 36 w 52"/>
                <a:gd name="T77" fmla="*/ 9 h 13"/>
                <a:gd name="T78" fmla="*/ 36 w 52"/>
                <a:gd name="T79" fmla="*/ 9 h 13"/>
                <a:gd name="T80" fmla="*/ 36 w 52"/>
                <a:gd name="T81" fmla="*/ 9 h 13"/>
                <a:gd name="T82" fmla="*/ 36 w 52"/>
                <a:gd name="T83" fmla="*/ 9 h 13"/>
                <a:gd name="T84" fmla="*/ 36 w 52"/>
                <a:gd name="T85" fmla="*/ 9 h 13"/>
                <a:gd name="T86" fmla="*/ 40 w 52"/>
                <a:gd name="T87" fmla="*/ 9 h 13"/>
                <a:gd name="T88" fmla="*/ 40 w 52"/>
                <a:gd name="T89" fmla="*/ 9 h 13"/>
                <a:gd name="T90" fmla="*/ 40 w 52"/>
                <a:gd name="T91" fmla="*/ 9 h 13"/>
                <a:gd name="T92" fmla="*/ 40 w 52"/>
                <a:gd name="T93" fmla="*/ 9 h 13"/>
                <a:gd name="T94" fmla="*/ 44 w 52"/>
                <a:gd name="T95" fmla="*/ 9 h 13"/>
                <a:gd name="T96" fmla="*/ 44 w 52"/>
                <a:gd name="T97" fmla="*/ 9 h 13"/>
                <a:gd name="T98" fmla="*/ 44 w 52"/>
                <a:gd name="T99" fmla="*/ 9 h 13"/>
                <a:gd name="T100" fmla="*/ 44 w 52"/>
                <a:gd name="T101" fmla="*/ 13 h 13"/>
                <a:gd name="T102" fmla="*/ 44 w 52"/>
                <a:gd name="T103" fmla="*/ 13 h 13"/>
                <a:gd name="T104" fmla="*/ 48 w 52"/>
                <a:gd name="T105" fmla="*/ 13 h 13"/>
                <a:gd name="T106" fmla="*/ 48 w 52"/>
                <a:gd name="T107" fmla="*/ 13 h 13"/>
                <a:gd name="T108" fmla="*/ 48 w 52"/>
                <a:gd name="T109" fmla="*/ 13 h 13"/>
                <a:gd name="T110" fmla="*/ 48 w 52"/>
                <a:gd name="T111" fmla="*/ 13 h 13"/>
                <a:gd name="T112" fmla="*/ 48 w 52"/>
                <a:gd name="T113" fmla="*/ 13 h 13"/>
                <a:gd name="T114" fmla="*/ 52 w 52"/>
                <a:gd name="T115" fmla="*/ 13 h 13"/>
                <a:gd name="T116" fmla="*/ 52 w 52"/>
                <a:gd name="T117" fmla="*/ 13 h 13"/>
                <a:gd name="T118" fmla="*/ 52 w 52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43"/>
            <p:cNvSpPr>
              <a:spLocks/>
            </p:cNvSpPr>
            <p:nvPr/>
          </p:nvSpPr>
          <p:spPr bwMode="auto">
            <a:xfrm>
              <a:off x="3323" y="1549"/>
              <a:ext cx="52" cy="17"/>
            </a:xfrm>
            <a:custGeom>
              <a:avLst/>
              <a:gdLst>
                <a:gd name="T0" fmla="*/ 0 w 52"/>
                <a:gd name="T1" fmla="*/ 0 h 17"/>
                <a:gd name="T2" fmla="*/ 4 w 52"/>
                <a:gd name="T3" fmla="*/ 0 h 17"/>
                <a:gd name="T4" fmla="*/ 4 w 52"/>
                <a:gd name="T5" fmla="*/ 0 h 17"/>
                <a:gd name="T6" fmla="*/ 4 w 52"/>
                <a:gd name="T7" fmla="*/ 0 h 17"/>
                <a:gd name="T8" fmla="*/ 4 w 52"/>
                <a:gd name="T9" fmla="*/ 0 h 17"/>
                <a:gd name="T10" fmla="*/ 4 w 52"/>
                <a:gd name="T11" fmla="*/ 0 h 17"/>
                <a:gd name="T12" fmla="*/ 8 w 52"/>
                <a:gd name="T13" fmla="*/ 4 h 17"/>
                <a:gd name="T14" fmla="*/ 8 w 52"/>
                <a:gd name="T15" fmla="*/ 4 h 17"/>
                <a:gd name="T16" fmla="*/ 8 w 52"/>
                <a:gd name="T17" fmla="*/ 4 h 17"/>
                <a:gd name="T18" fmla="*/ 8 w 52"/>
                <a:gd name="T19" fmla="*/ 4 h 17"/>
                <a:gd name="T20" fmla="*/ 8 w 52"/>
                <a:gd name="T21" fmla="*/ 4 h 17"/>
                <a:gd name="T22" fmla="*/ 12 w 52"/>
                <a:gd name="T23" fmla="*/ 4 h 17"/>
                <a:gd name="T24" fmla="*/ 12 w 52"/>
                <a:gd name="T25" fmla="*/ 4 h 17"/>
                <a:gd name="T26" fmla="*/ 12 w 52"/>
                <a:gd name="T27" fmla="*/ 4 h 17"/>
                <a:gd name="T28" fmla="*/ 12 w 52"/>
                <a:gd name="T29" fmla="*/ 4 h 17"/>
                <a:gd name="T30" fmla="*/ 16 w 52"/>
                <a:gd name="T31" fmla="*/ 4 h 17"/>
                <a:gd name="T32" fmla="*/ 16 w 52"/>
                <a:gd name="T33" fmla="*/ 4 h 17"/>
                <a:gd name="T34" fmla="*/ 16 w 52"/>
                <a:gd name="T35" fmla="*/ 4 h 17"/>
                <a:gd name="T36" fmla="*/ 16 w 52"/>
                <a:gd name="T37" fmla="*/ 4 h 17"/>
                <a:gd name="T38" fmla="*/ 16 w 52"/>
                <a:gd name="T39" fmla="*/ 4 h 17"/>
                <a:gd name="T40" fmla="*/ 20 w 52"/>
                <a:gd name="T41" fmla="*/ 4 h 17"/>
                <a:gd name="T42" fmla="*/ 20 w 52"/>
                <a:gd name="T43" fmla="*/ 4 h 17"/>
                <a:gd name="T44" fmla="*/ 20 w 52"/>
                <a:gd name="T45" fmla="*/ 9 h 17"/>
                <a:gd name="T46" fmla="*/ 20 w 52"/>
                <a:gd name="T47" fmla="*/ 9 h 17"/>
                <a:gd name="T48" fmla="*/ 20 w 52"/>
                <a:gd name="T49" fmla="*/ 9 h 17"/>
                <a:gd name="T50" fmla="*/ 24 w 52"/>
                <a:gd name="T51" fmla="*/ 9 h 17"/>
                <a:gd name="T52" fmla="*/ 24 w 52"/>
                <a:gd name="T53" fmla="*/ 9 h 17"/>
                <a:gd name="T54" fmla="*/ 24 w 52"/>
                <a:gd name="T55" fmla="*/ 9 h 17"/>
                <a:gd name="T56" fmla="*/ 24 w 52"/>
                <a:gd name="T57" fmla="*/ 9 h 17"/>
                <a:gd name="T58" fmla="*/ 24 w 52"/>
                <a:gd name="T59" fmla="*/ 9 h 17"/>
                <a:gd name="T60" fmla="*/ 28 w 52"/>
                <a:gd name="T61" fmla="*/ 9 h 17"/>
                <a:gd name="T62" fmla="*/ 28 w 52"/>
                <a:gd name="T63" fmla="*/ 9 h 17"/>
                <a:gd name="T64" fmla="*/ 28 w 52"/>
                <a:gd name="T65" fmla="*/ 9 h 17"/>
                <a:gd name="T66" fmla="*/ 28 w 52"/>
                <a:gd name="T67" fmla="*/ 9 h 17"/>
                <a:gd name="T68" fmla="*/ 32 w 52"/>
                <a:gd name="T69" fmla="*/ 9 h 17"/>
                <a:gd name="T70" fmla="*/ 32 w 52"/>
                <a:gd name="T71" fmla="*/ 9 h 17"/>
                <a:gd name="T72" fmla="*/ 32 w 52"/>
                <a:gd name="T73" fmla="*/ 9 h 17"/>
                <a:gd name="T74" fmla="*/ 32 w 52"/>
                <a:gd name="T75" fmla="*/ 9 h 17"/>
                <a:gd name="T76" fmla="*/ 32 w 52"/>
                <a:gd name="T77" fmla="*/ 13 h 17"/>
                <a:gd name="T78" fmla="*/ 36 w 52"/>
                <a:gd name="T79" fmla="*/ 13 h 17"/>
                <a:gd name="T80" fmla="*/ 36 w 52"/>
                <a:gd name="T81" fmla="*/ 13 h 17"/>
                <a:gd name="T82" fmla="*/ 36 w 52"/>
                <a:gd name="T83" fmla="*/ 13 h 17"/>
                <a:gd name="T84" fmla="*/ 36 w 52"/>
                <a:gd name="T85" fmla="*/ 13 h 17"/>
                <a:gd name="T86" fmla="*/ 36 w 52"/>
                <a:gd name="T87" fmla="*/ 13 h 17"/>
                <a:gd name="T88" fmla="*/ 40 w 52"/>
                <a:gd name="T89" fmla="*/ 13 h 17"/>
                <a:gd name="T90" fmla="*/ 40 w 52"/>
                <a:gd name="T91" fmla="*/ 13 h 17"/>
                <a:gd name="T92" fmla="*/ 40 w 52"/>
                <a:gd name="T93" fmla="*/ 13 h 17"/>
                <a:gd name="T94" fmla="*/ 40 w 52"/>
                <a:gd name="T95" fmla="*/ 13 h 17"/>
                <a:gd name="T96" fmla="*/ 40 w 52"/>
                <a:gd name="T97" fmla="*/ 13 h 17"/>
                <a:gd name="T98" fmla="*/ 44 w 52"/>
                <a:gd name="T99" fmla="*/ 13 h 17"/>
                <a:gd name="T100" fmla="*/ 44 w 52"/>
                <a:gd name="T101" fmla="*/ 13 h 17"/>
                <a:gd name="T102" fmla="*/ 44 w 52"/>
                <a:gd name="T103" fmla="*/ 13 h 17"/>
                <a:gd name="T104" fmla="*/ 44 w 52"/>
                <a:gd name="T105" fmla="*/ 17 h 17"/>
                <a:gd name="T106" fmla="*/ 48 w 52"/>
                <a:gd name="T107" fmla="*/ 17 h 17"/>
                <a:gd name="T108" fmla="*/ 48 w 52"/>
                <a:gd name="T109" fmla="*/ 17 h 17"/>
                <a:gd name="T110" fmla="*/ 48 w 52"/>
                <a:gd name="T111" fmla="*/ 17 h 17"/>
                <a:gd name="T112" fmla="*/ 48 w 52"/>
                <a:gd name="T113" fmla="*/ 17 h 17"/>
                <a:gd name="T114" fmla="*/ 48 w 52"/>
                <a:gd name="T115" fmla="*/ 17 h 17"/>
                <a:gd name="T116" fmla="*/ 52 w 52"/>
                <a:gd name="T117" fmla="*/ 17 h 17"/>
                <a:gd name="T118" fmla="*/ 52 w 52"/>
                <a:gd name="T1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44"/>
            <p:cNvSpPr>
              <a:spLocks/>
            </p:cNvSpPr>
            <p:nvPr/>
          </p:nvSpPr>
          <p:spPr bwMode="auto">
            <a:xfrm>
              <a:off x="3375" y="1566"/>
              <a:ext cx="52" cy="21"/>
            </a:xfrm>
            <a:custGeom>
              <a:avLst/>
              <a:gdLst>
                <a:gd name="T0" fmla="*/ 0 w 52"/>
                <a:gd name="T1" fmla="*/ 0 h 21"/>
                <a:gd name="T2" fmla="*/ 0 w 52"/>
                <a:gd name="T3" fmla="*/ 0 h 21"/>
                <a:gd name="T4" fmla="*/ 0 w 52"/>
                <a:gd name="T5" fmla="*/ 0 h 21"/>
                <a:gd name="T6" fmla="*/ 4 w 52"/>
                <a:gd name="T7" fmla="*/ 0 h 21"/>
                <a:gd name="T8" fmla="*/ 4 w 52"/>
                <a:gd name="T9" fmla="*/ 0 h 21"/>
                <a:gd name="T10" fmla="*/ 4 w 52"/>
                <a:gd name="T11" fmla="*/ 0 h 21"/>
                <a:gd name="T12" fmla="*/ 4 w 52"/>
                <a:gd name="T13" fmla="*/ 4 h 21"/>
                <a:gd name="T14" fmla="*/ 8 w 52"/>
                <a:gd name="T15" fmla="*/ 4 h 21"/>
                <a:gd name="T16" fmla="*/ 8 w 52"/>
                <a:gd name="T17" fmla="*/ 4 h 21"/>
                <a:gd name="T18" fmla="*/ 8 w 52"/>
                <a:gd name="T19" fmla="*/ 4 h 21"/>
                <a:gd name="T20" fmla="*/ 8 w 52"/>
                <a:gd name="T21" fmla="*/ 4 h 21"/>
                <a:gd name="T22" fmla="*/ 8 w 52"/>
                <a:gd name="T23" fmla="*/ 4 h 21"/>
                <a:gd name="T24" fmla="*/ 12 w 52"/>
                <a:gd name="T25" fmla="*/ 4 h 21"/>
                <a:gd name="T26" fmla="*/ 12 w 52"/>
                <a:gd name="T27" fmla="*/ 4 h 21"/>
                <a:gd name="T28" fmla="*/ 12 w 52"/>
                <a:gd name="T29" fmla="*/ 4 h 21"/>
                <a:gd name="T30" fmla="*/ 12 w 52"/>
                <a:gd name="T31" fmla="*/ 4 h 21"/>
                <a:gd name="T32" fmla="*/ 12 w 52"/>
                <a:gd name="T33" fmla="*/ 4 h 21"/>
                <a:gd name="T34" fmla="*/ 16 w 52"/>
                <a:gd name="T35" fmla="*/ 4 h 21"/>
                <a:gd name="T36" fmla="*/ 16 w 52"/>
                <a:gd name="T37" fmla="*/ 4 h 21"/>
                <a:gd name="T38" fmla="*/ 16 w 52"/>
                <a:gd name="T39" fmla="*/ 9 h 21"/>
                <a:gd name="T40" fmla="*/ 16 w 52"/>
                <a:gd name="T41" fmla="*/ 9 h 21"/>
                <a:gd name="T42" fmla="*/ 16 w 52"/>
                <a:gd name="T43" fmla="*/ 9 h 21"/>
                <a:gd name="T44" fmla="*/ 20 w 52"/>
                <a:gd name="T45" fmla="*/ 9 h 21"/>
                <a:gd name="T46" fmla="*/ 20 w 52"/>
                <a:gd name="T47" fmla="*/ 9 h 21"/>
                <a:gd name="T48" fmla="*/ 20 w 52"/>
                <a:gd name="T49" fmla="*/ 9 h 21"/>
                <a:gd name="T50" fmla="*/ 20 w 52"/>
                <a:gd name="T51" fmla="*/ 9 h 21"/>
                <a:gd name="T52" fmla="*/ 24 w 52"/>
                <a:gd name="T53" fmla="*/ 9 h 21"/>
                <a:gd name="T54" fmla="*/ 24 w 52"/>
                <a:gd name="T55" fmla="*/ 9 h 21"/>
                <a:gd name="T56" fmla="*/ 24 w 52"/>
                <a:gd name="T57" fmla="*/ 9 h 21"/>
                <a:gd name="T58" fmla="*/ 24 w 52"/>
                <a:gd name="T59" fmla="*/ 9 h 21"/>
                <a:gd name="T60" fmla="*/ 24 w 52"/>
                <a:gd name="T61" fmla="*/ 9 h 21"/>
                <a:gd name="T62" fmla="*/ 28 w 52"/>
                <a:gd name="T63" fmla="*/ 13 h 21"/>
                <a:gd name="T64" fmla="*/ 28 w 52"/>
                <a:gd name="T65" fmla="*/ 13 h 21"/>
                <a:gd name="T66" fmla="*/ 28 w 52"/>
                <a:gd name="T67" fmla="*/ 13 h 21"/>
                <a:gd name="T68" fmla="*/ 28 w 52"/>
                <a:gd name="T69" fmla="*/ 13 h 21"/>
                <a:gd name="T70" fmla="*/ 28 w 52"/>
                <a:gd name="T71" fmla="*/ 13 h 21"/>
                <a:gd name="T72" fmla="*/ 32 w 52"/>
                <a:gd name="T73" fmla="*/ 13 h 21"/>
                <a:gd name="T74" fmla="*/ 32 w 52"/>
                <a:gd name="T75" fmla="*/ 13 h 21"/>
                <a:gd name="T76" fmla="*/ 32 w 52"/>
                <a:gd name="T77" fmla="*/ 13 h 21"/>
                <a:gd name="T78" fmla="*/ 32 w 52"/>
                <a:gd name="T79" fmla="*/ 13 h 21"/>
                <a:gd name="T80" fmla="*/ 32 w 52"/>
                <a:gd name="T81" fmla="*/ 13 h 21"/>
                <a:gd name="T82" fmla="*/ 36 w 52"/>
                <a:gd name="T83" fmla="*/ 13 h 21"/>
                <a:gd name="T84" fmla="*/ 36 w 52"/>
                <a:gd name="T85" fmla="*/ 13 h 21"/>
                <a:gd name="T86" fmla="*/ 36 w 52"/>
                <a:gd name="T87" fmla="*/ 13 h 21"/>
                <a:gd name="T88" fmla="*/ 36 w 52"/>
                <a:gd name="T89" fmla="*/ 17 h 21"/>
                <a:gd name="T90" fmla="*/ 40 w 52"/>
                <a:gd name="T91" fmla="*/ 17 h 21"/>
                <a:gd name="T92" fmla="*/ 40 w 52"/>
                <a:gd name="T93" fmla="*/ 17 h 21"/>
                <a:gd name="T94" fmla="*/ 40 w 52"/>
                <a:gd name="T95" fmla="*/ 17 h 21"/>
                <a:gd name="T96" fmla="*/ 40 w 52"/>
                <a:gd name="T97" fmla="*/ 17 h 21"/>
                <a:gd name="T98" fmla="*/ 40 w 52"/>
                <a:gd name="T99" fmla="*/ 17 h 21"/>
                <a:gd name="T100" fmla="*/ 44 w 52"/>
                <a:gd name="T101" fmla="*/ 17 h 21"/>
                <a:gd name="T102" fmla="*/ 44 w 52"/>
                <a:gd name="T103" fmla="*/ 17 h 21"/>
                <a:gd name="T104" fmla="*/ 44 w 52"/>
                <a:gd name="T105" fmla="*/ 17 h 21"/>
                <a:gd name="T106" fmla="*/ 44 w 52"/>
                <a:gd name="T107" fmla="*/ 17 h 21"/>
                <a:gd name="T108" fmla="*/ 44 w 52"/>
                <a:gd name="T109" fmla="*/ 17 h 21"/>
                <a:gd name="T110" fmla="*/ 48 w 52"/>
                <a:gd name="T111" fmla="*/ 21 h 21"/>
                <a:gd name="T112" fmla="*/ 48 w 52"/>
                <a:gd name="T113" fmla="*/ 21 h 21"/>
                <a:gd name="T114" fmla="*/ 48 w 52"/>
                <a:gd name="T115" fmla="*/ 21 h 21"/>
                <a:gd name="T116" fmla="*/ 48 w 52"/>
                <a:gd name="T117" fmla="*/ 21 h 21"/>
                <a:gd name="T118" fmla="*/ 48 w 52"/>
                <a:gd name="T1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2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45"/>
            <p:cNvSpPr>
              <a:spLocks/>
            </p:cNvSpPr>
            <p:nvPr/>
          </p:nvSpPr>
          <p:spPr bwMode="auto">
            <a:xfrm>
              <a:off x="3427" y="1587"/>
              <a:ext cx="48" cy="22"/>
            </a:xfrm>
            <a:custGeom>
              <a:avLst/>
              <a:gdLst>
                <a:gd name="T0" fmla="*/ 0 w 48"/>
                <a:gd name="T1" fmla="*/ 0 h 22"/>
                <a:gd name="T2" fmla="*/ 0 w 48"/>
                <a:gd name="T3" fmla="*/ 0 h 22"/>
                <a:gd name="T4" fmla="*/ 0 w 48"/>
                <a:gd name="T5" fmla="*/ 0 h 22"/>
                <a:gd name="T6" fmla="*/ 0 w 48"/>
                <a:gd name="T7" fmla="*/ 0 h 22"/>
                <a:gd name="T8" fmla="*/ 4 w 48"/>
                <a:gd name="T9" fmla="*/ 0 h 22"/>
                <a:gd name="T10" fmla="*/ 4 w 48"/>
                <a:gd name="T11" fmla="*/ 0 h 22"/>
                <a:gd name="T12" fmla="*/ 4 w 48"/>
                <a:gd name="T13" fmla="*/ 0 h 22"/>
                <a:gd name="T14" fmla="*/ 4 w 48"/>
                <a:gd name="T15" fmla="*/ 5 h 22"/>
                <a:gd name="T16" fmla="*/ 4 w 48"/>
                <a:gd name="T17" fmla="*/ 5 h 22"/>
                <a:gd name="T18" fmla="*/ 8 w 48"/>
                <a:gd name="T19" fmla="*/ 5 h 22"/>
                <a:gd name="T20" fmla="*/ 8 w 48"/>
                <a:gd name="T21" fmla="*/ 5 h 22"/>
                <a:gd name="T22" fmla="*/ 8 w 48"/>
                <a:gd name="T23" fmla="*/ 5 h 22"/>
                <a:gd name="T24" fmla="*/ 8 w 48"/>
                <a:gd name="T25" fmla="*/ 5 h 22"/>
                <a:gd name="T26" fmla="*/ 8 w 48"/>
                <a:gd name="T27" fmla="*/ 5 h 22"/>
                <a:gd name="T28" fmla="*/ 12 w 48"/>
                <a:gd name="T29" fmla="*/ 5 h 22"/>
                <a:gd name="T30" fmla="*/ 12 w 48"/>
                <a:gd name="T31" fmla="*/ 5 h 22"/>
                <a:gd name="T32" fmla="*/ 12 w 48"/>
                <a:gd name="T33" fmla="*/ 5 h 22"/>
                <a:gd name="T34" fmla="*/ 12 w 48"/>
                <a:gd name="T35" fmla="*/ 5 h 22"/>
                <a:gd name="T36" fmla="*/ 16 w 48"/>
                <a:gd name="T37" fmla="*/ 5 h 22"/>
                <a:gd name="T38" fmla="*/ 16 w 48"/>
                <a:gd name="T39" fmla="*/ 5 h 22"/>
                <a:gd name="T40" fmla="*/ 16 w 48"/>
                <a:gd name="T41" fmla="*/ 9 h 22"/>
                <a:gd name="T42" fmla="*/ 16 w 48"/>
                <a:gd name="T43" fmla="*/ 9 h 22"/>
                <a:gd name="T44" fmla="*/ 16 w 48"/>
                <a:gd name="T45" fmla="*/ 9 h 22"/>
                <a:gd name="T46" fmla="*/ 20 w 48"/>
                <a:gd name="T47" fmla="*/ 9 h 22"/>
                <a:gd name="T48" fmla="*/ 20 w 48"/>
                <a:gd name="T49" fmla="*/ 9 h 22"/>
                <a:gd name="T50" fmla="*/ 20 w 48"/>
                <a:gd name="T51" fmla="*/ 9 h 22"/>
                <a:gd name="T52" fmla="*/ 20 w 48"/>
                <a:gd name="T53" fmla="*/ 9 h 22"/>
                <a:gd name="T54" fmla="*/ 20 w 48"/>
                <a:gd name="T55" fmla="*/ 9 h 22"/>
                <a:gd name="T56" fmla="*/ 24 w 48"/>
                <a:gd name="T57" fmla="*/ 9 h 22"/>
                <a:gd name="T58" fmla="*/ 24 w 48"/>
                <a:gd name="T59" fmla="*/ 9 h 22"/>
                <a:gd name="T60" fmla="*/ 24 w 48"/>
                <a:gd name="T61" fmla="*/ 9 h 22"/>
                <a:gd name="T62" fmla="*/ 24 w 48"/>
                <a:gd name="T63" fmla="*/ 9 h 22"/>
                <a:gd name="T64" fmla="*/ 28 w 48"/>
                <a:gd name="T65" fmla="*/ 13 h 22"/>
                <a:gd name="T66" fmla="*/ 28 w 48"/>
                <a:gd name="T67" fmla="*/ 13 h 22"/>
                <a:gd name="T68" fmla="*/ 28 w 48"/>
                <a:gd name="T69" fmla="*/ 13 h 22"/>
                <a:gd name="T70" fmla="*/ 28 w 48"/>
                <a:gd name="T71" fmla="*/ 13 h 22"/>
                <a:gd name="T72" fmla="*/ 28 w 48"/>
                <a:gd name="T73" fmla="*/ 13 h 22"/>
                <a:gd name="T74" fmla="*/ 32 w 48"/>
                <a:gd name="T75" fmla="*/ 13 h 22"/>
                <a:gd name="T76" fmla="*/ 32 w 48"/>
                <a:gd name="T77" fmla="*/ 13 h 22"/>
                <a:gd name="T78" fmla="*/ 32 w 48"/>
                <a:gd name="T79" fmla="*/ 13 h 22"/>
                <a:gd name="T80" fmla="*/ 32 w 48"/>
                <a:gd name="T81" fmla="*/ 13 h 22"/>
                <a:gd name="T82" fmla="*/ 32 w 48"/>
                <a:gd name="T83" fmla="*/ 13 h 22"/>
                <a:gd name="T84" fmla="*/ 36 w 48"/>
                <a:gd name="T85" fmla="*/ 17 h 22"/>
                <a:gd name="T86" fmla="*/ 36 w 48"/>
                <a:gd name="T87" fmla="*/ 17 h 22"/>
                <a:gd name="T88" fmla="*/ 36 w 48"/>
                <a:gd name="T89" fmla="*/ 17 h 22"/>
                <a:gd name="T90" fmla="*/ 36 w 48"/>
                <a:gd name="T91" fmla="*/ 17 h 22"/>
                <a:gd name="T92" fmla="*/ 36 w 48"/>
                <a:gd name="T93" fmla="*/ 17 h 22"/>
                <a:gd name="T94" fmla="*/ 40 w 48"/>
                <a:gd name="T95" fmla="*/ 17 h 22"/>
                <a:gd name="T96" fmla="*/ 40 w 48"/>
                <a:gd name="T97" fmla="*/ 17 h 22"/>
                <a:gd name="T98" fmla="*/ 40 w 48"/>
                <a:gd name="T99" fmla="*/ 17 h 22"/>
                <a:gd name="T100" fmla="*/ 40 w 48"/>
                <a:gd name="T101" fmla="*/ 17 h 22"/>
                <a:gd name="T102" fmla="*/ 44 w 48"/>
                <a:gd name="T103" fmla="*/ 17 h 22"/>
                <a:gd name="T104" fmla="*/ 44 w 48"/>
                <a:gd name="T105" fmla="*/ 22 h 22"/>
                <a:gd name="T106" fmla="*/ 44 w 48"/>
                <a:gd name="T107" fmla="*/ 22 h 22"/>
                <a:gd name="T108" fmla="*/ 44 w 48"/>
                <a:gd name="T109" fmla="*/ 22 h 22"/>
                <a:gd name="T110" fmla="*/ 44 w 48"/>
                <a:gd name="T111" fmla="*/ 22 h 22"/>
                <a:gd name="T112" fmla="*/ 48 w 48"/>
                <a:gd name="T113" fmla="*/ 22 h 22"/>
                <a:gd name="T114" fmla="*/ 48 w 48"/>
                <a:gd name="T115" fmla="*/ 22 h 22"/>
                <a:gd name="T116" fmla="*/ 48 w 48"/>
                <a:gd name="T117" fmla="*/ 22 h 22"/>
                <a:gd name="T118" fmla="*/ 48 w 48"/>
                <a:gd name="T1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2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46"/>
            <p:cNvSpPr>
              <a:spLocks/>
            </p:cNvSpPr>
            <p:nvPr/>
          </p:nvSpPr>
          <p:spPr bwMode="auto">
            <a:xfrm>
              <a:off x="3475" y="1609"/>
              <a:ext cx="51" cy="29"/>
            </a:xfrm>
            <a:custGeom>
              <a:avLst/>
              <a:gdLst>
                <a:gd name="T0" fmla="*/ 0 w 51"/>
                <a:gd name="T1" fmla="*/ 0 h 29"/>
                <a:gd name="T2" fmla="*/ 4 w 51"/>
                <a:gd name="T3" fmla="*/ 4 h 29"/>
                <a:gd name="T4" fmla="*/ 4 w 51"/>
                <a:gd name="T5" fmla="*/ 4 h 29"/>
                <a:gd name="T6" fmla="*/ 4 w 51"/>
                <a:gd name="T7" fmla="*/ 4 h 29"/>
                <a:gd name="T8" fmla="*/ 4 w 51"/>
                <a:gd name="T9" fmla="*/ 4 h 29"/>
                <a:gd name="T10" fmla="*/ 8 w 51"/>
                <a:gd name="T11" fmla="*/ 4 h 29"/>
                <a:gd name="T12" fmla="*/ 8 w 51"/>
                <a:gd name="T13" fmla="*/ 4 h 29"/>
                <a:gd name="T14" fmla="*/ 8 w 51"/>
                <a:gd name="T15" fmla="*/ 4 h 29"/>
                <a:gd name="T16" fmla="*/ 8 w 51"/>
                <a:gd name="T17" fmla="*/ 4 h 29"/>
                <a:gd name="T18" fmla="*/ 8 w 51"/>
                <a:gd name="T19" fmla="*/ 4 h 29"/>
                <a:gd name="T20" fmla="*/ 12 w 51"/>
                <a:gd name="T21" fmla="*/ 8 h 29"/>
                <a:gd name="T22" fmla="*/ 12 w 51"/>
                <a:gd name="T23" fmla="*/ 8 h 29"/>
                <a:gd name="T24" fmla="*/ 12 w 51"/>
                <a:gd name="T25" fmla="*/ 8 h 29"/>
                <a:gd name="T26" fmla="*/ 12 w 51"/>
                <a:gd name="T27" fmla="*/ 8 h 29"/>
                <a:gd name="T28" fmla="*/ 12 w 51"/>
                <a:gd name="T29" fmla="*/ 8 h 29"/>
                <a:gd name="T30" fmla="*/ 16 w 51"/>
                <a:gd name="T31" fmla="*/ 8 h 29"/>
                <a:gd name="T32" fmla="*/ 16 w 51"/>
                <a:gd name="T33" fmla="*/ 8 h 29"/>
                <a:gd name="T34" fmla="*/ 16 w 51"/>
                <a:gd name="T35" fmla="*/ 8 h 29"/>
                <a:gd name="T36" fmla="*/ 16 w 51"/>
                <a:gd name="T37" fmla="*/ 8 h 29"/>
                <a:gd name="T38" fmla="*/ 16 w 51"/>
                <a:gd name="T39" fmla="*/ 12 h 29"/>
                <a:gd name="T40" fmla="*/ 20 w 51"/>
                <a:gd name="T41" fmla="*/ 12 h 29"/>
                <a:gd name="T42" fmla="*/ 20 w 51"/>
                <a:gd name="T43" fmla="*/ 12 h 29"/>
                <a:gd name="T44" fmla="*/ 20 w 51"/>
                <a:gd name="T45" fmla="*/ 12 h 29"/>
                <a:gd name="T46" fmla="*/ 20 w 51"/>
                <a:gd name="T47" fmla="*/ 12 h 29"/>
                <a:gd name="T48" fmla="*/ 23 w 51"/>
                <a:gd name="T49" fmla="*/ 12 h 29"/>
                <a:gd name="T50" fmla="*/ 23 w 51"/>
                <a:gd name="T51" fmla="*/ 12 h 29"/>
                <a:gd name="T52" fmla="*/ 23 w 51"/>
                <a:gd name="T53" fmla="*/ 12 h 29"/>
                <a:gd name="T54" fmla="*/ 23 w 51"/>
                <a:gd name="T55" fmla="*/ 12 h 29"/>
                <a:gd name="T56" fmla="*/ 23 w 51"/>
                <a:gd name="T57" fmla="*/ 12 h 29"/>
                <a:gd name="T58" fmla="*/ 27 w 51"/>
                <a:gd name="T59" fmla="*/ 16 h 29"/>
                <a:gd name="T60" fmla="*/ 27 w 51"/>
                <a:gd name="T61" fmla="*/ 16 h 29"/>
                <a:gd name="T62" fmla="*/ 27 w 51"/>
                <a:gd name="T63" fmla="*/ 16 h 29"/>
                <a:gd name="T64" fmla="*/ 27 w 51"/>
                <a:gd name="T65" fmla="*/ 16 h 29"/>
                <a:gd name="T66" fmla="*/ 27 w 51"/>
                <a:gd name="T67" fmla="*/ 16 h 29"/>
                <a:gd name="T68" fmla="*/ 31 w 51"/>
                <a:gd name="T69" fmla="*/ 16 h 29"/>
                <a:gd name="T70" fmla="*/ 31 w 51"/>
                <a:gd name="T71" fmla="*/ 16 h 29"/>
                <a:gd name="T72" fmla="*/ 31 w 51"/>
                <a:gd name="T73" fmla="*/ 16 h 29"/>
                <a:gd name="T74" fmla="*/ 31 w 51"/>
                <a:gd name="T75" fmla="*/ 16 h 29"/>
                <a:gd name="T76" fmla="*/ 31 w 51"/>
                <a:gd name="T77" fmla="*/ 21 h 29"/>
                <a:gd name="T78" fmla="*/ 35 w 51"/>
                <a:gd name="T79" fmla="*/ 21 h 29"/>
                <a:gd name="T80" fmla="*/ 35 w 51"/>
                <a:gd name="T81" fmla="*/ 21 h 29"/>
                <a:gd name="T82" fmla="*/ 35 w 51"/>
                <a:gd name="T83" fmla="*/ 21 h 29"/>
                <a:gd name="T84" fmla="*/ 35 w 51"/>
                <a:gd name="T85" fmla="*/ 21 h 29"/>
                <a:gd name="T86" fmla="*/ 39 w 51"/>
                <a:gd name="T87" fmla="*/ 21 h 29"/>
                <a:gd name="T88" fmla="*/ 39 w 51"/>
                <a:gd name="T89" fmla="*/ 21 h 29"/>
                <a:gd name="T90" fmla="*/ 39 w 51"/>
                <a:gd name="T91" fmla="*/ 21 h 29"/>
                <a:gd name="T92" fmla="*/ 39 w 51"/>
                <a:gd name="T93" fmla="*/ 25 h 29"/>
                <a:gd name="T94" fmla="*/ 39 w 51"/>
                <a:gd name="T95" fmla="*/ 25 h 29"/>
                <a:gd name="T96" fmla="*/ 43 w 51"/>
                <a:gd name="T97" fmla="*/ 25 h 29"/>
                <a:gd name="T98" fmla="*/ 43 w 51"/>
                <a:gd name="T99" fmla="*/ 25 h 29"/>
                <a:gd name="T100" fmla="*/ 43 w 51"/>
                <a:gd name="T101" fmla="*/ 25 h 29"/>
                <a:gd name="T102" fmla="*/ 43 w 51"/>
                <a:gd name="T103" fmla="*/ 25 h 29"/>
                <a:gd name="T104" fmla="*/ 43 w 51"/>
                <a:gd name="T105" fmla="*/ 25 h 29"/>
                <a:gd name="T106" fmla="*/ 47 w 51"/>
                <a:gd name="T107" fmla="*/ 25 h 29"/>
                <a:gd name="T108" fmla="*/ 47 w 51"/>
                <a:gd name="T109" fmla="*/ 25 h 29"/>
                <a:gd name="T110" fmla="*/ 47 w 51"/>
                <a:gd name="T111" fmla="*/ 29 h 29"/>
                <a:gd name="T112" fmla="*/ 47 w 51"/>
                <a:gd name="T113" fmla="*/ 29 h 29"/>
                <a:gd name="T114" fmla="*/ 47 w 51"/>
                <a:gd name="T115" fmla="*/ 29 h 29"/>
                <a:gd name="T116" fmla="*/ 51 w 51"/>
                <a:gd name="T117" fmla="*/ 29 h 29"/>
                <a:gd name="T118" fmla="*/ 51 w 51"/>
                <a:gd name="T11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2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1" y="2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47"/>
            <p:cNvSpPr>
              <a:spLocks/>
            </p:cNvSpPr>
            <p:nvPr/>
          </p:nvSpPr>
          <p:spPr bwMode="auto">
            <a:xfrm>
              <a:off x="3526" y="1638"/>
              <a:ext cx="52" cy="34"/>
            </a:xfrm>
            <a:custGeom>
              <a:avLst/>
              <a:gdLst>
                <a:gd name="T0" fmla="*/ 0 w 52"/>
                <a:gd name="T1" fmla="*/ 0 h 34"/>
                <a:gd name="T2" fmla="*/ 0 w 52"/>
                <a:gd name="T3" fmla="*/ 0 h 34"/>
                <a:gd name="T4" fmla="*/ 4 w 52"/>
                <a:gd name="T5" fmla="*/ 0 h 34"/>
                <a:gd name="T6" fmla="*/ 4 w 52"/>
                <a:gd name="T7" fmla="*/ 4 h 34"/>
                <a:gd name="T8" fmla="*/ 4 w 52"/>
                <a:gd name="T9" fmla="*/ 4 h 34"/>
                <a:gd name="T10" fmla="*/ 4 w 52"/>
                <a:gd name="T11" fmla="*/ 4 h 34"/>
                <a:gd name="T12" fmla="*/ 4 w 52"/>
                <a:gd name="T13" fmla="*/ 4 h 34"/>
                <a:gd name="T14" fmla="*/ 8 w 52"/>
                <a:gd name="T15" fmla="*/ 4 h 34"/>
                <a:gd name="T16" fmla="*/ 8 w 52"/>
                <a:gd name="T17" fmla="*/ 4 h 34"/>
                <a:gd name="T18" fmla="*/ 8 w 52"/>
                <a:gd name="T19" fmla="*/ 4 h 34"/>
                <a:gd name="T20" fmla="*/ 8 w 52"/>
                <a:gd name="T21" fmla="*/ 4 h 34"/>
                <a:gd name="T22" fmla="*/ 8 w 52"/>
                <a:gd name="T23" fmla="*/ 4 h 34"/>
                <a:gd name="T24" fmla="*/ 12 w 52"/>
                <a:gd name="T25" fmla="*/ 9 h 34"/>
                <a:gd name="T26" fmla="*/ 12 w 52"/>
                <a:gd name="T27" fmla="*/ 9 h 34"/>
                <a:gd name="T28" fmla="*/ 12 w 52"/>
                <a:gd name="T29" fmla="*/ 9 h 34"/>
                <a:gd name="T30" fmla="*/ 12 w 52"/>
                <a:gd name="T31" fmla="*/ 9 h 34"/>
                <a:gd name="T32" fmla="*/ 16 w 52"/>
                <a:gd name="T33" fmla="*/ 9 h 34"/>
                <a:gd name="T34" fmla="*/ 16 w 52"/>
                <a:gd name="T35" fmla="*/ 9 h 34"/>
                <a:gd name="T36" fmla="*/ 16 w 52"/>
                <a:gd name="T37" fmla="*/ 9 h 34"/>
                <a:gd name="T38" fmla="*/ 16 w 52"/>
                <a:gd name="T39" fmla="*/ 9 h 34"/>
                <a:gd name="T40" fmla="*/ 16 w 52"/>
                <a:gd name="T41" fmla="*/ 9 h 34"/>
                <a:gd name="T42" fmla="*/ 20 w 52"/>
                <a:gd name="T43" fmla="*/ 13 h 34"/>
                <a:gd name="T44" fmla="*/ 20 w 52"/>
                <a:gd name="T45" fmla="*/ 13 h 34"/>
                <a:gd name="T46" fmla="*/ 20 w 52"/>
                <a:gd name="T47" fmla="*/ 13 h 34"/>
                <a:gd name="T48" fmla="*/ 20 w 52"/>
                <a:gd name="T49" fmla="*/ 13 h 34"/>
                <a:gd name="T50" fmla="*/ 20 w 52"/>
                <a:gd name="T51" fmla="*/ 13 h 34"/>
                <a:gd name="T52" fmla="*/ 24 w 52"/>
                <a:gd name="T53" fmla="*/ 13 h 34"/>
                <a:gd name="T54" fmla="*/ 24 w 52"/>
                <a:gd name="T55" fmla="*/ 13 h 34"/>
                <a:gd name="T56" fmla="*/ 24 w 52"/>
                <a:gd name="T57" fmla="*/ 17 h 34"/>
                <a:gd name="T58" fmla="*/ 24 w 52"/>
                <a:gd name="T59" fmla="*/ 17 h 34"/>
                <a:gd name="T60" fmla="*/ 24 w 52"/>
                <a:gd name="T61" fmla="*/ 17 h 34"/>
                <a:gd name="T62" fmla="*/ 28 w 52"/>
                <a:gd name="T63" fmla="*/ 17 h 34"/>
                <a:gd name="T64" fmla="*/ 28 w 52"/>
                <a:gd name="T65" fmla="*/ 17 h 34"/>
                <a:gd name="T66" fmla="*/ 28 w 52"/>
                <a:gd name="T67" fmla="*/ 17 h 34"/>
                <a:gd name="T68" fmla="*/ 28 w 52"/>
                <a:gd name="T69" fmla="*/ 17 h 34"/>
                <a:gd name="T70" fmla="*/ 32 w 52"/>
                <a:gd name="T71" fmla="*/ 17 h 34"/>
                <a:gd name="T72" fmla="*/ 32 w 52"/>
                <a:gd name="T73" fmla="*/ 21 h 34"/>
                <a:gd name="T74" fmla="*/ 32 w 52"/>
                <a:gd name="T75" fmla="*/ 21 h 34"/>
                <a:gd name="T76" fmla="*/ 32 w 52"/>
                <a:gd name="T77" fmla="*/ 21 h 34"/>
                <a:gd name="T78" fmla="*/ 32 w 52"/>
                <a:gd name="T79" fmla="*/ 21 h 34"/>
                <a:gd name="T80" fmla="*/ 36 w 52"/>
                <a:gd name="T81" fmla="*/ 21 h 34"/>
                <a:gd name="T82" fmla="*/ 36 w 52"/>
                <a:gd name="T83" fmla="*/ 21 h 34"/>
                <a:gd name="T84" fmla="*/ 36 w 52"/>
                <a:gd name="T85" fmla="*/ 21 h 34"/>
                <a:gd name="T86" fmla="*/ 36 w 52"/>
                <a:gd name="T87" fmla="*/ 26 h 34"/>
                <a:gd name="T88" fmla="*/ 36 w 52"/>
                <a:gd name="T89" fmla="*/ 26 h 34"/>
                <a:gd name="T90" fmla="*/ 40 w 52"/>
                <a:gd name="T91" fmla="*/ 26 h 34"/>
                <a:gd name="T92" fmla="*/ 40 w 52"/>
                <a:gd name="T93" fmla="*/ 26 h 34"/>
                <a:gd name="T94" fmla="*/ 40 w 52"/>
                <a:gd name="T95" fmla="*/ 26 h 34"/>
                <a:gd name="T96" fmla="*/ 40 w 52"/>
                <a:gd name="T97" fmla="*/ 26 h 34"/>
                <a:gd name="T98" fmla="*/ 44 w 52"/>
                <a:gd name="T99" fmla="*/ 26 h 34"/>
                <a:gd name="T100" fmla="*/ 44 w 52"/>
                <a:gd name="T101" fmla="*/ 26 h 34"/>
                <a:gd name="T102" fmla="*/ 44 w 52"/>
                <a:gd name="T103" fmla="*/ 30 h 34"/>
                <a:gd name="T104" fmla="*/ 44 w 52"/>
                <a:gd name="T105" fmla="*/ 30 h 34"/>
                <a:gd name="T106" fmla="*/ 44 w 52"/>
                <a:gd name="T107" fmla="*/ 30 h 34"/>
                <a:gd name="T108" fmla="*/ 48 w 52"/>
                <a:gd name="T109" fmla="*/ 30 h 34"/>
                <a:gd name="T110" fmla="*/ 48 w 52"/>
                <a:gd name="T111" fmla="*/ 30 h 34"/>
                <a:gd name="T112" fmla="*/ 48 w 52"/>
                <a:gd name="T113" fmla="*/ 30 h 34"/>
                <a:gd name="T114" fmla="*/ 48 w 52"/>
                <a:gd name="T115" fmla="*/ 30 h 34"/>
                <a:gd name="T116" fmla="*/ 48 w 52"/>
                <a:gd name="T117" fmla="*/ 30 h 34"/>
                <a:gd name="T118" fmla="*/ 52 w 52"/>
                <a:gd name="T11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3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4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0"/>
                  </a:lnTo>
                  <a:lnTo>
                    <a:pt x="48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48"/>
            <p:cNvSpPr>
              <a:spLocks/>
            </p:cNvSpPr>
            <p:nvPr/>
          </p:nvSpPr>
          <p:spPr bwMode="auto">
            <a:xfrm>
              <a:off x="3578" y="1672"/>
              <a:ext cx="48" cy="38"/>
            </a:xfrm>
            <a:custGeom>
              <a:avLst/>
              <a:gdLst>
                <a:gd name="T0" fmla="*/ 0 w 48"/>
                <a:gd name="T1" fmla="*/ 0 h 38"/>
                <a:gd name="T2" fmla="*/ 0 w 48"/>
                <a:gd name="T3" fmla="*/ 0 h 38"/>
                <a:gd name="T4" fmla="*/ 0 w 48"/>
                <a:gd name="T5" fmla="*/ 0 h 38"/>
                <a:gd name="T6" fmla="*/ 0 w 48"/>
                <a:gd name="T7" fmla="*/ 0 h 38"/>
                <a:gd name="T8" fmla="*/ 4 w 48"/>
                <a:gd name="T9" fmla="*/ 0 h 38"/>
                <a:gd name="T10" fmla="*/ 4 w 48"/>
                <a:gd name="T11" fmla="*/ 0 h 38"/>
                <a:gd name="T12" fmla="*/ 4 w 48"/>
                <a:gd name="T13" fmla="*/ 0 h 38"/>
                <a:gd name="T14" fmla="*/ 4 w 48"/>
                <a:gd name="T15" fmla="*/ 4 h 38"/>
                <a:gd name="T16" fmla="*/ 8 w 48"/>
                <a:gd name="T17" fmla="*/ 4 h 38"/>
                <a:gd name="T18" fmla="*/ 8 w 48"/>
                <a:gd name="T19" fmla="*/ 4 h 38"/>
                <a:gd name="T20" fmla="*/ 8 w 48"/>
                <a:gd name="T21" fmla="*/ 4 h 38"/>
                <a:gd name="T22" fmla="*/ 8 w 48"/>
                <a:gd name="T23" fmla="*/ 4 h 38"/>
                <a:gd name="T24" fmla="*/ 8 w 48"/>
                <a:gd name="T25" fmla="*/ 4 h 38"/>
                <a:gd name="T26" fmla="*/ 12 w 48"/>
                <a:gd name="T27" fmla="*/ 4 h 38"/>
                <a:gd name="T28" fmla="*/ 12 w 48"/>
                <a:gd name="T29" fmla="*/ 9 h 38"/>
                <a:gd name="T30" fmla="*/ 12 w 48"/>
                <a:gd name="T31" fmla="*/ 9 h 38"/>
                <a:gd name="T32" fmla="*/ 12 w 48"/>
                <a:gd name="T33" fmla="*/ 9 h 38"/>
                <a:gd name="T34" fmla="*/ 12 w 48"/>
                <a:gd name="T35" fmla="*/ 9 h 38"/>
                <a:gd name="T36" fmla="*/ 16 w 48"/>
                <a:gd name="T37" fmla="*/ 9 h 38"/>
                <a:gd name="T38" fmla="*/ 16 w 48"/>
                <a:gd name="T39" fmla="*/ 9 h 38"/>
                <a:gd name="T40" fmla="*/ 16 w 48"/>
                <a:gd name="T41" fmla="*/ 9 h 38"/>
                <a:gd name="T42" fmla="*/ 16 w 48"/>
                <a:gd name="T43" fmla="*/ 13 h 38"/>
                <a:gd name="T44" fmla="*/ 20 w 48"/>
                <a:gd name="T45" fmla="*/ 13 h 38"/>
                <a:gd name="T46" fmla="*/ 20 w 48"/>
                <a:gd name="T47" fmla="*/ 13 h 38"/>
                <a:gd name="T48" fmla="*/ 20 w 48"/>
                <a:gd name="T49" fmla="*/ 13 h 38"/>
                <a:gd name="T50" fmla="*/ 20 w 48"/>
                <a:gd name="T51" fmla="*/ 13 h 38"/>
                <a:gd name="T52" fmla="*/ 20 w 48"/>
                <a:gd name="T53" fmla="*/ 13 h 38"/>
                <a:gd name="T54" fmla="*/ 24 w 48"/>
                <a:gd name="T55" fmla="*/ 17 h 38"/>
                <a:gd name="T56" fmla="*/ 24 w 48"/>
                <a:gd name="T57" fmla="*/ 17 h 38"/>
                <a:gd name="T58" fmla="*/ 24 w 48"/>
                <a:gd name="T59" fmla="*/ 17 h 38"/>
                <a:gd name="T60" fmla="*/ 24 w 48"/>
                <a:gd name="T61" fmla="*/ 17 h 38"/>
                <a:gd name="T62" fmla="*/ 24 w 48"/>
                <a:gd name="T63" fmla="*/ 17 h 38"/>
                <a:gd name="T64" fmla="*/ 28 w 48"/>
                <a:gd name="T65" fmla="*/ 21 h 38"/>
                <a:gd name="T66" fmla="*/ 28 w 48"/>
                <a:gd name="T67" fmla="*/ 21 h 38"/>
                <a:gd name="T68" fmla="*/ 28 w 48"/>
                <a:gd name="T69" fmla="*/ 21 h 38"/>
                <a:gd name="T70" fmla="*/ 28 w 48"/>
                <a:gd name="T71" fmla="*/ 21 h 38"/>
                <a:gd name="T72" fmla="*/ 28 w 48"/>
                <a:gd name="T73" fmla="*/ 21 h 38"/>
                <a:gd name="T74" fmla="*/ 32 w 48"/>
                <a:gd name="T75" fmla="*/ 21 h 38"/>
                <a:gd name="T76" fmla="*/ 32 w 48"/>
                <a:gd name="T77" fmla="*/ 21 h 38"/>
                <a:gd name="T78" fmla="*/ 32 w 48"/>
                <a:gd name="T79" fmla="*/ 25 h 38"/>
                <a:gd name="T80" fmla="*/ 32 w 48"/>
                <a:gd name="T81" fmla="*/ 25 h 38"/>
                <a:gd name="T82" fmla="*/ 36 w 48"/>
                <a:gd name="T83" fmla="*/ 25 h 38"/>
                <a:gd name="T84" fmla="*/ 36 w 48"/>
                <a:gd name="T85" fmla="*/ 25 h 38"/>
                <a:gd name="T86" fmla="*/ 36 w 48"/>
                <a:gd name="T87" fmla="*/ 25 h 38"/>
                <a:gd name="T88" fmla="*/ 36 w 48"/>
                <a:gd name="T89" fmla="*/ 30 h 38"/>
                <a:gd name="T90" fmla="*/ 36 w 48"/>
                <a:gd name="T91" fmla="*/ 30 h 38"/>
                <a:gd name="T92" fmla="*/ 40 w 48"/>
                <a:gd name="T93" fmla="*/ 30 h 38"/>
                <a:gd name="T94" fmla="*/ 40 w 48"/>
                <a:gd name="T95" fmla="*/ 30 h 38"/>
                <a:gd name="T96" fmla="*/ 40 w 48"/>
                <a:gd name="T97" fmla="*/ 30 h 38"/>
                <a:gd name="T98" fmla="*/ 40 w 48"/>
                <a:gd name="T99" fmla="*/ 30 h 38"/>
                <a:gd name="T100" fmla="*/ 40 w 48"/>
                <a:gd name="T101" fmla="*/ 34 h 38"/>
                <a:gd name="T102" fmla="*/ 44 w 48"/>
                <a:gd name="T103" fmla="*/ 34 h 38"/>
                <a:gd name="T104" fmla="*/ 44 w 48"/>
                <a:gd name="T105" fmla="*/ 34 h 38"/>
                <a:gd name="T106" fmla="*/ 44 w 48"/>
                <a:gd name="T107" fmla="*/ 34 h 38"/>
                <a:gd name="T108" fmla="*/ 44 w 48"/>
                <a:gd name="T109" fmla="*/ 34 h 38"/>
                <a:gd name="T110" fmla="*/ 44 w 48"/>
                <a:gd name="T111" fmla="*/ 34 h 38"/>
                <a:gd name="T112" fmla="*/ 48 w 48"/>
                <a:gd name="T113" fmla="*/ 38 h 38"/>
                <a:gd name="T114" fmla="*/ 48 w 48"/>
                <a:gd name="T115" fmla="*/ 38 h 38"/>
                <a:gd name="T116" fmla="*/ 48 w 48"/>
                <a:gd name="T117" fmla="*/ 38 h 38"/>
                <a:gd name="T118" fmla="*/ 48 w 48"/>
                <a:gd name="T11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4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49"/>
            <p:cNvSpPr>
              <a:spLocks/>
            </p:cNvSpPr>
            <p:nvPr/>
          </p:nvSpPr>
          <p:spPr bwMode="auto">
            <a:xfrm>
              <a:off x="3626" y="1710"/>
              <a:ext cx="52" cy="55"/>
            </a:xfrm>
            <a:custGeom>
              <a:avLst/>
              <a:gdLst>
                <a:gd name="T0" fmla="*/ 4 w 52"/>
                <a:gd name="T1" fmla="*/ 4 h 55"/>
                <a:gd name="T2" fmla="*/ 4 w 52"/>
                <a:gd name="T3" fmla="*/ 4 h 55"/>
                <a:gd name="T4" fmla="*/ 4 w 52"/>
                <a:gd name="T5" fmla="*/ 4 h 55"/>
                <a:gd name="T6" fmla="*/ 4 w 52"/>
                <a:gd name="T7" fmla="*/ 4 h 55"/>
                <a:gd name="T8" fmla="*/ 4 w 52"/>
                <a:gd name="T9" fmla="*/ 4 h 55"/>
                <a:gd name="T10" fmla="*/ 8 w 52"/>
                <a:gd name="T11" fmla="*/ 9 h 55"/>
                <a:gd name="T12" fmla="*/ 8 w 52"/>
                <a:gd name="T13" fmla="*/ 9 h 55"/>
                <a:gd name="T14" fmla="*/ 8 w 52"/>
                <a:gd name="T15" fmla="*/ 9 h 55"/>
                <a:gd name="T16" fmla="*/ 8 w 52"/>
                <a:gd name="T17" fmla="*/ 9 h 55"/>
                <a:gd name="T18" fmla="*/ 8 w 52"/>
                <a:gd name="T19" fmla="*/ 9 h 55"/>
                <a:gd name="T20" fmla="*/ 12 w 52"/>
                <a:gd name="T21" fmla="*/ 9 h 55"/>
                <a:gd name="T22" fmla="*/ 12 w 52"/>
                <a:gd name="T23" fmla="*/ 13 h 55"/>
                <a:gd name="T24" fmla="*/ 12 w 52"/>
                <a:gd name="T25" fmla="*/ 13 h 55"/>
                <a:gd name="T26" fmla="*/ 12 w 52"/>
                <a:gd name="T27" fmla="*/ 13 h 55"/>
                <a:gd name="T28" fmla="*/ 16 w 52"/>
                <a:gd name="T29" fmla="*/ 13 h 55"/>
                <a:gd name="T30" fmla="*/ 16 w 52"/>
                <a:gd name="T31" fmla="*/ 13 h 55"/>
                <a:gd name="T32" fmla="*/ 16 w 52"/>
                <a:gd name="T33" fmla="*/ 17 h 55"/>
                <a:gd name="T34" fmla="*/ 16 w 52"/>
                <a:gd name="T35" fmla="*/ 17 h 55"/>
                <a:gd name="T36" fmla="*/ 16 w 52"/>
                <a:gd name="T37" fmla="*/ 17 h 55"/>
                <a:gd name="T38" fmla="*/ 20 w 52"/>
                <a:gd name="T39" fmla="*/ 17 h 55"/>
                <a:gd name="T40" fmla="*/ 20 w 52"/>
                <a:gd name="T41" fmla="*/ 21 h 55"/>
                <a:gd name="T42" fmla="*/ 20 w 52"/>
                <a:gd name="T43" fmla="*/ 21 h 55"/>
                <a:gd name="T44" fmla="*/ 20 w 52"/>
                <a:gd name="T45" fmla="*/ 21 h 55"/>
                <a:gd name="T46" fmla="*/ 20 w 52"/>
                <a:gd name="T47" fmla="*/ 21 h 55"/>
                <a:gd name="T48" fmla="*/ 24 w 52"/>
                <a:gd name="T49" fmla="*/ 21 h 55"/>
                <a:gd name="T50" fmla="*/ 24 w 52"/>
                <a:gd name="T51" fmla="*/ 26 h 55"/>
                <a:gd name="T52" fmla="*/ 24 w 52"/>
                <a:gd name="T53" fmla="*/ 26 h 55"/>
                <a:gd name="T54" fmla="*/ 24 w 52"/>
                <a:gd name="T55" fmla="*/ 26 h 55"/>
                <a:gd name="T56" fmla="*/ 24 w 52"/>
                <a:gd name="T57" fmla="*/ 26 h 55"/>
                <a:gd name="T58" fmla="*/ 28 w 52"/>
                <a:gd name="T59" fmla="*/ 26 h 55"/>
                <a:gd name="T60" fmla="*/ 28 w 52"/>
                <a:gd name="T61" fmla="*/ 30 h 55"/>
                <a:gd name="T62" fmla="*/ 28 w 52"/>
                <a:gd name="T63" fmla="*/ 30 h 55"/>
                <a:gd name="T64" fmla="*/ 28 w 52"/>
                <a:gd name="T65" fmla="*/ 30 h 55"/>
                <a:gd name="T66" fmla="*/ 32 w 52"/>
                <a:gd name="T67" fmla="*/ 30 h 55"/>
                <a:gd name="T68" fmla="*/ 32 w 52"/>
                <a:gd name="T69" fmla="*/ 34 h 55"/>
                <a:gd name="T70" fmla="*/ 32 w 52"/>
                <a:gd name="T71" fmla="*/ 34 h 55"/>
                <a:gd name="T72" fmla="*/ 32 w 52"/>
                <a:gd name="T73" fmla="*/ 34 h 55"/>
                <a:gd name="T74" fmla="*/ 32 w 52"/>
                <a:gd name="T75" fmla="*/ 34 h 55"/>
                <a:gd name="T76" fmla="*/ 36 w 52"/>
                <a:gd name="T77" fmla="*/ 34 h 55"/>
                <a:gd name="T78" fmla="*/ 36 w 52"/>
                <a:gd name="T79" fmla="*/ 34 h 55"/>
                <a:gd name="T80" fmla="*/ 36 w 52"/>
                <a:gd name="T81" fmla="*/ 38 h 55"/>
                <a:gd name="T82" fmla="*/ 36 w 52"/>
                <a:gd name="T83" fmla="*/ 38 h 55"/>
                <a:gd name="T84" fmla="*/ 36 w 52"/>
                <a:gd name="T85" fmla="*/ 38 h 55"/>
                <a:gd name="T86" fmla="*/ 40 w 52"/>
                <a:gd name="T87" fmla="*/ 38 h 55"/>
                <a:gd name="T88" fmla="*/ 40 w 52"/>
                <a:gd name="T89" fmla="*/ 38 h 55"/>
                <a:gd name="T90" fmla="*/ 40 w 52"/>
                <a:gd name="T91" fmla="*/ 43 h 55"/>
                <a:gd name="T92" fmla="*/ 40 w 52"/>
                <a:gd name="T93" fmla="*/ 43 h 55"/>
                <a:gd name="T94" fmla="*/ 40 w 52"/>
                <a:gd name="T95" fmla="*/ 43 h 55"/>
                <a:gd name="T96" fmla="*/ 44 w 52"/>
                <a:gd name="T97" fmla="*/ 43 h 55"/>
                <a:gd name="T98" fmla="*/ 44 w 52"/>
                <a:gd name="T99" fmla="*/ 43 h 55"/>
                <a:gd name="T100" fmla="*/ 44 w 52"/>
                <a:gd name="T101" fmla="*/ 47 h 55"/>
                <a:gd name="T102" fmla="*/ 44 w 52"/>
                <a:gd name="T103" fmla="*/ 47 h 55"/>
                <a:gd name="T104" fmla="*/ 48 w 52"/>
                <a:gd name="T105" fmla="*/ 47 h 55"/>
                <a:gd name="T106" fmla="*/ 48 w 52"/>
                <a:gd name="T107" fmla="*/ 47 h 55"/>
                <a:gd name="T108" fmla="*/ 48 w 52"/>
                <a:gd name="T109" fmla="*/ 51 h 55"/>
                <a:gd name="T110" fmla="*/ 48 w 52"/>
                <a:gd name="T111" fmla="*/ 51 h 55"/>
                <a:gd name="T112" fmla="*/ 48 w 52"/>
                <a:gd name="T113" fmla="*/ 51 h 55"/>
                <a:gd name="T114" fmla="*/ 52 w 52"/>
                <a:gd name="T115" fmla="*/ 51 h 55"/>
                <a:gd name="T116" fmla="*/ 52 w 52"/>
                <a:gd name="T117" fmla="*/ 51 h 55"/>
                <a:gd name="T118" fmla="*/ 52 w 52"/>
                <a:gd name="T11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5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50"/>
            <p:cNvSpPr>
              <a:spLocks/>
            </p:cNvSpPr>
            <p:nvPr/>
          </p:nvSpPr>
          <p:spPr bwMode="auto">
            <a:xfrm>
              <a:off x="3678" y="1765"/>
              <a:ext cx="52" cy="77"/>
            </a:xfrm>
            <a:custGeom>
              <a:avLst/>
              <a:gdLst>
                <a:gd name="T0" fmla="*/ 0 w 52"/>
                <a:gd name="T1" fmla="*/ 0 h 77"/>
                <a:gd name="T2" fmla="*/ 0 w 52"/>
                <a:gd name="T3" fmla="*/ 0 h 77"/>
                <a:gd name="T4" fmla="*/ 4 w 52"/>
                <a:gd name="T5" fmla="*/ 0 h 77"/>
                <a:gd name="T6" fmla="*/ 4 w 52"/>
                <a:gd name="T7" fmla="*/ 5 h 77"/>
                <a:gd name="T8" fmla="*/ 4 w 52"/>
                <a:gd name="T9" fmla="*/ 5 h 77"/>
                <a:gd name="T10" fmla="*/ 4 w 52"/>
                <a:gd name="T11" fmla="*/ 5 h 77"/>
                <a:gd name="T12" fmla="*/ 8 w 52"/>
                <a:gd name="T13" fmla="*/ 5 h 77"/>
                <a:gd name="T14" fmla="*/ 8 w 52"/>
                <a:gd name="T15" fmla="*/ 5 h 77"/>
                <a:gd name="T16" fmla="*/ 8 w 52"/>
                <a:gd name="T17" fmla="*/ 9 h 77"/>
                <a:gd name="T18" fmla="*/ 8 w 52"/>
                <a:gd name="T19" fmla="*/ 9 h 77"/>
                <a:gd name="T20" fmla="*/ 8 w 52"/>
                <a:gd name="T21" fmla="*/ 9 h 77"/>
                <a:gd name="T22" fmla="*/ 12 w 52"/>
                <a:gd name="T23" fmla="*/ 9 h 77"/>
                <a:gd name="T24" fmla="*/ 12 w 52"/>
                <a:gd name="T25" fmla="*/ 13 h 77"/>
                <a:gd name="T26" fmla="*/ 12 w 52"/>
                <a:gd name="T27" fmla="*/ 13 h 77"/>
                <a:gd name="T28" fmla="*/ 12 w 52"/>
                <a:gd name="T29" fmla="*/ 13 h 77"/>
                <a:gd name="T30" fmla="*/ 12 w 52"/>
                <a:gd name="T31" fmla="*/ 13 h 77"/>
                <a:gd name="T32" fmla="*/ 16 w 52"/>
                <a:gd name="T33" fmla="*/ 17 h 77"/>
                <a:gd name="T34" fmla="*/ 16 w 52"/>
                <a:gd name="T35" fmla="*/ 17 h 77"/>
                <a:gd name="T36" fmla="*/ 16 w 52"/>
                <a:gd name="T37" fmla="*/ 17 h 77"/>
                <a:gd name="T38" fmla="*/ 16 w 52"/>
                <a:gd name="T39" fmla="*/ 17 h 77"/>
                <a:gd name="T40" fmla="*/ 16 w 52"/>
                <a:gd name="T41" fmla="*/ 21 h 77"/>
                <a:gd name="T42" fmla="*/ 20 w 52"/>
                <a:gd name="T43" fmla="*/ 21 h 77"/>
                <a:gd name="T44" fmla="*/ 20 w 52"/>
                <a:gd name="T45" fmla="*/ 21 h 77"/>
                <a:gd name="T46" fmla="*/ 20 w 52"/>
                <a:gd name="T47" fmla="*/ 21 h 77"/>
                <a:gd name="T48" fmla="*/ 20 w 52"/>
                <a:gd name="T49" fmla="*/ 21 h 77"/>
                <a:gd name="T50" fmla="*/ 24 w 52"/>
                <a:gd name="T51" fmla="*/ 26 h 77"/>
                <a:gd name="T52" fmla="*/ 24 w 52"/>
                <a:gd name="T53" fmla="*/ 26 h 77"/>
                <a:gd name="T54" fmla="*/ 24 w 52"/>
                <a:gd name="T55" fmla="*/ 26 h 77"/>
                <a:gd name="T56" fmla="*/ 24 w 52"/>
                <a:gd name="T57" fmla="*/ 30 h 77"/>
                <a:gd name="T58" fmla="*/ 24 w 52"/>
                <a:gd name="T59" fmla="*/ 30 h 77"/>
                <a:gd name="T60" fmla="*/ 28 w 52"/>
                <a:gd name="T61" fmla="*/ 30 h 77"/>
                <a:gd name="T62" fmla="*/ 28 w 52"/>
                <a:gd name="T63" fmla="*/ 34 h 77"/>
                <a:gd name="T64" fmla="*/ 28 w 52"/>
                <a:gd name="T65" fmla="*/ 34 h 77"/>
                <a:gd name="T66" fmla="*/ 28 w 52"/>
                <a:gd name="T67" fmla="*/ 34 h 77"/>
                <a:gd name="T68" fmla="*/ 28 w 52"/>
                <a:gd name="T69" fmla="*/ 38 h 77"/>
                <a:gd name="T70" fmla="*/ 32 w 52"/>
                <a:gd name="T71" fmla="*/ 38 h 77"/>
                <a:gd name="T72" fmla="*/ 32 w 52"/>
                <a:gd name="T73" fmla="*/ 38 h 77"/>
                <a:gd name="T74" fmla="*/ 32 w 52"/>
                <a:gd name="T75" fmla="*/ 43 h 77"/>
                <a:gd name="T76" fmla="*/ 32 w 52"/>
                <a:gd name="T77" fmla="*/ 43 h 77"/>
                <a:gd name="T78" fmla="*/ 36 w 52"/>
                <a:gd name="T79" fmla="*/ 43 h 77"/>
                <a:gd name="T80" fmla="*/ 36 w 52"/>
                <a:gd name="T81" fmla="*/ 47 h 77"/>
                <a:gd name="T82" fmla="*/ 36 w 52"/>
                <a:gd name="T83" fmla="*/ 47 h 77"/>
                <a:gd name="T84" fmla="*/ 36 w 52"/>
                <a:gd name="T85" fmla="*/ 51 h 77"/>
                <a:gd name="T86" fmla="*/ 36 w 52"/>
                <a:gd name="T87" fmla="*/ 51 h 77"/>
                <a:gd name="T88" fmla="*/ 40 w 52"/>
                <a:gd name="T89" fmla="*/ 51 h 77"/>
                <a:gd name="T90" fmla="*/ 40 w 52"/>
                <a:gd name="T91" fmla="*/ 55 h 77"/>
                <a:gd name="T92" fmla="*/ 40 w 52"/>
                <a:gd name="T93" fmla="*/ 55 h 77"/>
                <a:gd name="T94" fmla="*/ 40 w 52"/>
                <a:gd name="T95" fmla="*/ 60 h 77"/>
                <a:gd name="T96" fmla="*/ 40 w 52"/>
                <a:gd name="T97" fmla="*/ 60 h 77"/>
                <a:gd name="T98" fmla="*/ 44 w 52"/>
                <a:gd name="T99" fmla="*/ 60 h 77"/>
                <a:gd name="T100" fmla="*/ 44 w 52"/>
                <a:gd name="T101" fmla="*/ 64 h 77"/>
                <a:gd name="T102" fmla="*/ 44 w 52"/>
                <a:gd name="T103" fmla="*/ 64 h 77"/>
                <a:gd name="T104" fmla="*/ 44 w 52"/>
                <a:gd name="T105" fmla="*/ 64 h 77"/>
                <a:gd name="T106" fmla="*/ 44 w 52"/>
                <a:gd name="T107" fmla="*/ 68 h 77"/>
                <a:gd name="T108" fmla="*/ 48 w 52"/>
                <a:gd name="T109" fmla="*/ 68 h 77"/>
                <a:gd name="T110" fmla="*/ 48 w 52"/>
                <a:gd name="T111" fmla="*/ 68 h 77"/>
                <a:gd name="T112" fmla="*/ 48 w 52"/>
                <a:gd name="T113" fmla="*/ 72 h 77"/>
                <a:gd name="T114" fmla="*/ 48 w 52"/>
                <a:gd name="T115" fmla="*/ 72 h 77"/>
                <a:gd name="T116" fmla="*/ 52 w 52"/>
                <a:gd name="T117" fmla="*/ 72 h 77"/>
                <a:gd name="T118" fmla="*/ 52 w 52"/>
                <a:gd name="T11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7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36" y="51"/>
                  </a:lnTo>
                  <a:lnTo>
                    <a:pt x="40" y="51"/>
                  </a:lnTo>
                  <a:lnTo>
                    <a:pt x="40" y="51"/>
                  </a:lnTo>
                  <a:lnTo>
                    <a:pt x="40" y="51"/>
                  </a:lnTo>
                  <a:lnTo>
                    <a:pt x="40" y="51"/>
                  </a:lnTo>
                  <a:lnTo>
                    <a:pt x="40" y="51"/>
                  </a:lnTo>
                  <a:lnTo>
                    <a:pt x="40" y="51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  <a:lnTo>
                    <a:pt x="52" y="7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51"/>
            <p:cNvSpPr>
              <a:spLocks/>
            </p:cNvSpPr>
            <p:nvPr/>
          </p:nvSpPr>
          <p:spPr bwMode="auto">
            <a:xfrm>
              <a:off x="3730" y="1842"/>
              <a:ext cx="48" cy="224"/>
            </a:xfrm>
            <a:custGeom>
              <a:avLst/>
              <a:gdLst>
                <a:gd name="T0" fmla="*/ 0 w 48"/>
                <a:gd name="T1" fmla="*/ 0 h 224"/>
                <a:gd name="T2" fmla="*/ 0 w 48"/>
                <a:gd name="T3" fmla="*/ 0 h 224"/>
                <a:gd name="T4" fmla="*/ 0 w 48"/>
                <a:gd name="T5" fmla="*/ 4 h 224"/>
                <a:gd name="T6" fmla="*/ 4 w 48"/>
                <a:gd name="T7" fmla="*/ 4 h 224"/>
                <a:gd name="T8" fmla="*/ 4 w 48"/>
                <a:gd name="T9" fmla="*/ 4 h 224"/>
                <a:gd name="T10" fmla="*/ 4 w 48"/>
                <a:gd name="T11" fmla="*/ 8 h 224"/>
                <a:gd name="T12" fmla="*/ 4 w 48"/>
                <a:gd name="T13" fmla="*/ 8 h 224"/>
                <a:gd name="T14" fmla="*/ 4 w 48"/>
                <a:gd name="T15" fmla="*/ 8 h 224"/>
                <a:gd name="T16" fmla="*/ 8 w 48"/>
                <a:gd name="T17" fmla="*/ 12 h 224"/>
                <a:gd name="T18" fmla="*/ 8 w 48"/>
                <a:gd name="T19" fmla="*/ 12 h 224"/>
                <a:gd name="T20" fmla="*/ 8 w 48"/>
                <a:gd name="T21" fmla="*/ 12 h 224"/>
                <a:gd name="T22" fmla="*/ 8 w 48"/>
                <a:gd name="T23" fmla="*/ 17 h 224"/>
                <a:gd name="T24" fmla="*/ 12 w 48"/>
                <a:gd name="T25" fmla="*/ 17 h 224"/>
                <a:gd name="T26" fmla="*/ 12 w 48"/>
                <a:gd name="T27" fmla="*/ 21 h 224"/>
                <a:gd name="T28" fmla="*/ 12 w 48"/>
                <a:gd name="T29" fmla="*/ 21 h 224"/>
                <a:gd name="T30" fmla="*/ 12 w 48"/>
                <a:gd name="T31" fmla="*/ 21 h 224"/>
                <a:gd name="T32" fmla="*/ 12 w 48"/>
                <a:gd name="T33" fmla="*/ 25 h 224"/>
                <a:gd name="T34" fmla="*/ 16 w 48"/>
                <a:gd name="T35" fmla="*/ 25 h 224"/>
                <a:gd name="T36" fmla="*/ 16 w 48"/>
                <a:gd name="T37" fmla="*/ 29 h 224"/>
                <a:gd name="T38" fmla="*/ 16 w 48"/>
                <a:gd name="T39" fmla="*/ 29 h 224"/>
                <a:gd name="T40" fmla="*/ 16 w 48"/>
                <a:gd name="T41" fmla="*/ 33 h 224"/>
                <a:gd name="T42" fmla="*/ 16 w 48"/>
                <a:gd name="T43" fmla="*/ 33 h 224"/>
                <a:gd name="T44" fmla="*/ 20 w 48"/>
                <a:gd name="T45" fmla="*/ 33 h 224"/>
                <a:gd name="T46" fmla="*/ 20 w 48"/>
                <a:gd name="T47" fmla="*/ 38 h 224"/>
                <a:gd name="T48" fmla="*/ 20 w 48"/>
                <a:gd name="T49" fmla="*/ 38 h 224"/>
                <a:gd name="T50" fmla="*/ 20 w 48"/>
                <a:gd name="T51" fmla="*/ 42 h 224"/>
                <a:gd name="T52" fmla="*/ 20 w 48"/>
                <a:gd name="T53" fmla="*/ 46 h 224"/>
                <a:gd name="T54" fmla="*/ 24 w 48"/>
                <a:gd name="T55" fmla="*/ 50 h 224"/>
                <a:gd name="T56" fmla="*/ 24 w 48"/>
                <a:gd name="T57" fmla="*/ 50 h 224"/>
                <a:gd name="T58" fmla="*/ 24 w 48"/>
                <a:gd name="T59" fmla="*/ 55 h 224"/>
                <a:gd name="T60" fmla="*/ 24 w 48"/>
                <a:gd name="T61" fmla="*/ 55 h 224"/>
                <a:gd name="T62" fmla="*/ 28 w 48"/>
                <a:gd name="T63" fmla="*/ 59 h 224"/>
                <a:gd name="T64" fmla="*/ 28 w 48"/>
                <a:gd name="T65" fmla="*/ 63 h 224"/>
                <a:gd name="T66" fmla="*/ 28 w 48"/>
                <a:gd name="T67" fmla="*/ 63 h 224"/>
                <a:gd name="T68" fmla="*/ 28 w 48"/>
                <a:gd name="T69" fmla="*/ 67 h 224"/>
                <a:gd name="T70" fmla="*/ 28 w 48"/>
                <a:gd name="T71" fmla="*/ 72 h 224"/>
                <a:gd name="T72" fmla="*/ 32 w 48"/>
                <a:gd name="T73" fmla="*/ 76 h 224"/>
                <a:gd name="T74" fmla="*/ 32 w 48"/>
                <a:gd name="T75" fmla="*/ 76 h 224"/>
                <a:gd name="T76" fmla="*/ 32 w 48"/>
                <a:gd name="T77" fmla="*/ 80 h 224"/>
                <a:gd name="T78" fmla="*/ 32 w 48"/>
                <a:gd name="T79" fmla="*/ 89 h 224"/>
                <a:gd name="T80" fmla="*/ 32 w 48"/>
                <a:gd name="T81" fmla="*/ 89 h 224"/>
                <a:gd name="T82" fmla="*/ 36 w 48"/>
                <a:gd name="T83" fmla="*/ 93 h 224"/>
                <a:gd name="T84" fmla="*/ 36 w 48"/>
                <a:gd name="T85" fmla="*/ 97 h 224"/>
                <a:gd name="T86" fmla="*/ 36 w 48"/>
                <a:gd name="T87" fmla="*/ 101 h 224"/>
                <a:gd name="T88" fmla="*/ 36 w 48"/>
                <a:gd name="T89" fmla="*/ 106 h 224"/>
                <a:gd name="T90" fmla="*/ 36 w 48"/>
                <a:gd name="T91" fmla="*/ 114 h 224"/>
                <a:gd name="T92" fmla="*/ 40 w 48"/>
                <a:gd name="T93" fmla="*/ 122 h 224"/>
                <a:gd name="T94" fmla="*/ 40 w 48"/>
                <a:gd name="T95" fmla="*/ 127 h 224"/>
                <a:gd name="T96" fmla="*/ 40 w 48"/>
                <a:gd name="T97" fmla="*/ 135 h 224"/>
                <a:gd name="T98" fmla="*/ 40 w 48"/>
                <a:gd name="T99" fmla="*/ 139 h 224"/>
                <a:gd name="T100" fmla="*/ 44 w 48"/>
                <a:gd name="T101" fmla="*/ 148 h 224"/>
                <a:gd name="T102" fmla="*/ 44 w 48"/>
                <a:gd name="T103" fmla="*/ 156 h 224"/>
                <a:gd name="T104" fmla="*/ 44 w 48"/>
                <a:gd name="T105" fmla="*/ 165 h 224"/>
                <a:gd name="T106" fmla="*/ 44 w 48"/>
                <a:gd name="T107" fmla="*/ 169 h 224"/>
                <a:gd name="T108" fmla="*/ 44 w 48"/>
                <a:gd name="T109" fmla="*/ 178 h 224"/>
                <a:gd name="T110" fmla="*/ 48 w 48"/>
                <a:gd name="T111" fmla="*/ 182 h 224"/>
                <a:gd name="T112" fmla="*/ 48 w 48"/>
                <a:gd name="T113" fmla="*/ 195 h 224"/>
                <a:gd name="T114" fmla="*/ 48 w 48"/>
                <a:gd name="T115" fmla="*/ 203 h 224"/>
                <a:gd name="T116" fmla="*/ 48 w 48"/>
                <a:gd name="T117" fmla="*/ 216 h 224"/>
                <a:gd name="T118" fmla="*/ 48 w 48"/>
                <a:gd name="T119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22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0" y="131"/>
                  </a:lnTo>
                  <a:lnTo>
                    <a:pt x="40" y="131"/>
                  </a:lnTo>
                  <a:lnTo>
                    <a:pt x="40" y="131"/>
                  </a:lnTo>
                  <a:lnTo>
                    <a:pt x="40" y="131"/>
                  </a:lnTo>
                  <a:lnTo>
                    <a:pt x="40" y="131"/>
                  </a:lnTo>
                  <a:lnTo>
                    <a:pt x="40" y="131"/>
                  </a:lnTo>
                  <a:lnTo>
                    <a:pt x="40" y="131"/>
                  </a:lnTo>
                  <a:lnTo>
                    <a:pt x="40" y="131"/>
                  </a:lnTo>
                  <a:lnTo>
                    <a:pt x="40" y="131"/>
                  </a:lnTo>
                  <a:lnTo>
                    <a:pt x="40" y="131"/>
                  </a:lnTo>
                  <a:lnTo>
                    <a:pt x="40" y="135"/>
                  </a:lnTo>
                  <a:lnTo>
                    <a:pt x="40" y="135"/>
                  </a:lnTo>
                  <a:lnTo>
                    <a:pt x="40" y="135"/>
                  </a:lnTo>
                  <a:lnTo>
                    <a:pt x="40" y="135"/>
                  </a:lnTo>
                  <a:lnTo>
                    <a:pt x="40" y="135"/>
                  </a:lnTo>
                  <a:lnTo>
                    <a:pt x="40" y="135"/>
                  </a:lnTo>
                  <a:lnTo>
                    <a:pt x="40" y="135"/>
                  </a:lnTo>
                  <a:lnTo>
                    <a:pt x="40" y="135"/>
                  </a:lnTo>
                  <a:lnTo>
                    <a:pt x="40" y="135"/>
                  </a:lnTo>
                  <a:lnTo>
                    <a:pt x="40" y="135"/>
                  </a:lnTo>
                  <a:lnTo>
                    <a:pt x="40" y="135"/>
                  </a:lnTo>
                  <a:lnTo>
                    <a:pt x="40" y="135"/>
                  </a:lnTo>
                  <a:lnTo>
                    <a:pt x="40" y="135"/>
                  </a:lnTo>
                  <a:lnTo>
                    <a:pt x="40" y="135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40" y="148"/>
                  </a:lnTo>
                  <a:lnTo>
                    <a:pt x="40" y="148"/>
                  </a:lnTo>
                  <a:lnTo>
                    <a:pt x="40" y="148"/>
                  </a:lnTo>
                  <a:lnTo>
                    <a:pt x="40" y="148"/>
                  </a:lnTo>
                  <a:lnTo>
                    <a:pt x="40" y="148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4" y="156"/>
                  </a:lnTo>
                  <a:lnTo>
                    <a:pt x="44" y="156"/>
                  </a:lnTo>
                  <a:lnTo>
                    <a:pt x="44" y="156"/>
                  </a:lnTo>
                  <a:lnTo>
                    <a:pt x="44" y="156"/>
                  </a:lnTo>
                  <a:lnTo>
                    <a:pt x="44" y="156"/>
                  </a:lnTo>
                  <a:lnTo>
                    <a:pt x="44" y="156"/>
                  </a:lnTo>
                  <a:lnTo>
                    <a:pt x="44" y="156"/>
                  </a:lnTo>
                  <a:lnTo>
                    <a:pt x="44" y="156"/>
                  </a:lnTo>
                  <a:lnTo>
                    <a:pt x="44" y="156"/>
                  </a:lnTo>
                  <a:lnTo>
                    <a:pt x="44" y="156"/>
                  </a:lnTo>
                  <a:lnTo>
                    <a:pt x="44" y="156"/>
                  </a:lnTo>
                  <a:lnTo>
                    <a:pt x="44" y="161"/>
                  </a:lnTo>
                  <a:lnTo>
                    <a:pt x="44" y="161"/>
                  </a:lnTo>
                  <a:lnTo>
                    <a:pt x="44" y="161"/>
                  </a:lnTo>
                  <a:lnTo>
                    <a:pt x="44" y="161"/>
                  </a:lnTo>
                  <a:lnTo>
                    <a:pt x="44" y="161"/>
                  </a:lnTo>
                  <a:lnTo>
                    <a:pt x="44" y="161"/>
                  </a:lnTo>
                  <a:lnTo>
                    <a:pt x="44" y="161"/>
                  </a:lnTo>
                  <a:lnTo>
                    <a:pt x="44" y="161"/>
                  </a:lnTo>
                  <a:lnTo>
                    <a:pt x="44" y="161"/>
                  </a:lnTo>
                  <a:lnTo>
                    <a:pt x="44" y="161"/>
                  </a:lnTo>
                  <a:lnTo>
                    <a:pt x="44" y="161"/>
                  </a:lnTo>
                  <a:lnTo>
                    <a:pt x="44" y="161"/>
                  </a:lnTo>
                  <a:lnTo>
                    <a:pt x="44" y="161"/>
                  </a:lnTo>
                  <a:lnTo>
                    <a:pt x="44" y="165"/>
                  </a:lnTo>
                  <a:lnTo>
                    <a:pt x="44" y="165"/>
                  </a:lnTo>
                  <a:lnTo>
                    <a:pt x="44" y="165"/>
                  </a:lnTo>
                  <a:lnTo>
                    <a:pt x="44" y="165"/>
                  </a:lnTo>
                  <a:lnTo>
                    <a:pt x="44" y="165"/>
                  </a:lnTo>
                  <a:lnTo>
                    <a:pt x="44" y="165"/>
                  </a:lnTo>
                  <a:lnTo>
                    <a:pt x="44" y="165"/>
                  </a:lnTo>
                  <a:lnTo>
                    <a:pt x="44" y="165"/>
                  </a:lnTo>
                  <a:lnTo>
                    <a:pt x="44" y="165"/>
                  </a:lnTo>
                  <a:lnTo>
                    <a:pt x="44" y="165"/>
                  </a:lnTo>
                  <a:lnTo>
                    <a:pt x="44" y="165"/>
                  </a:lnTo>
                  <a:lnTo>
                    <a:pt x="44" y="165"/>
                  </a:lnTo>
                  <a:lnTo>
                    <a:pt x="44" y="165"/>
                  </a:lnTo>
                  <a:lnTo>
                    <a:pt x="44" y="169"/>
                  </a:lnTo>
                  <a:lnTo>
                    <a:pt x="44" y="169"/>
                  </a:lnTo>
                  <a:lnTo>
                    <a:pt x="44" y="169"/>
                  </a:lnTo>
                  <a:lnTo>
                    <a:pt x="44" y="169"/>
                  </a:lnTo>
                  <a:lnTo>
                    <a:pt x="44" y="169"/>
                  </a:lnTo>
                  <a:lnTo>
                    <a:pt x="44" y="169"/>
                  </a:lnTo>
                  <a:lnTo>
                    <a:pt x="44" y="169"/>
                  </a:lnTo>
                  <a:lnTo>
                    <a:pt x="44" y="169"/>
                  </a:lnTo>
                  <a:lnTo>
                    <a:pt x="44" y="169"/>
                  </a:lnTo>
                  <a:lnTo>
                    <a:pt x="44" y="169"/>
                  </a:lnTo>
                  <a:lnTo>
                    <a:pt x="44" y="169"/>
                  </a:lnTo>
                  <a:lnTo>
                    <a:pt x="44" y="169"/>
                  </a:lnTo>
                  <a:lnTo>
                    <a:pt x="44" y="173"/>
                  </a:lnTo>
                  <a:lnTo>
                    <a:pt x="44" y="173"/>
                  </a:lnTo>
                  <a:lnTo>
                    <a:pt x="44" y="173"/>
                  </a:lnTo>
                  <a:lnTo>
                    <a:pt x="44" y="173"/>
                  </a:lnTo>
                  <a:lnTo>
                    <a:pt x="44" y="173"/>
                  </a:lnTo>
                  <a:lnTo>
                    <a:pt x="44" y="173"/>
                  </a:lnTo>
                  <a:lnTo>
                    <a:pt x="44" y="178"/>
                  </a:lnTo>
                  <a:lnTo>
                    <a:pt x="44" y="178"/>
                  </a:lnTo>
                  <a:lnTo>
                    <a:pt x="44" y="178"/>
                  </a:lnTo>
                  <a:lnTo>
                    <a:pt x="44" y="178"/>
                  </a:lnTo>
                  <a:lnTo>
                    <a:pt x="44" y="178"/>
                  </a:lnTo>
                  <a:lnTo>
                    <a:pt x="44" y="178"/>
                  </a:lnTo>
                  <a:lnTo>
                    <a:pt x="44" y="178"/>
                  </a:lnTo>
                  <a:lnTo>
                    <a:pt x="44" y="178"/>
                  </a:lnTo>
                  <a:lnTo>
                    <a:pt x="44" y="178"/>
                  </a:lnTo>
                  <a:lnTo>
                    <a:pt x="44" y="178"/>
                  </a:lnTo>
                  <a:lnTo>
                    <a:pt x="44" y="178"/>
                  </a:lnTo>
                  <a:lnTo>
                    <a:pt x="44" y="178"/>
                  </a:lnTo>
                  <a:lnTo>
                    <a:pt x="44" y="182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48" y="186"/>
                  </a:lnTo>
                  <a:lnTo>
                    <a:pt x="48" y="186"/>
                  </a:lnTo>
                  <a:lnTo>
                    <a:pt x="48" y="186"/>
                  </a:lnTo>
                  <a:lnTo>
                    <a:pt x="48" y="186"/>
                  </a:lnTo>
                  <a:lnTo>
                    <a:pt x="48" y="186"/>
                  </a:lnTo>
                  <a:lnTo>
                    <a:pt x="48" y="186"/>
                  </a:lnTo>
                  <a:lnTo>
                    <a:pt x="48" y="186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5"/>
                  </a:lnTo>
                  <a:lnTo>
                    <a:pt x="48" y="195"/>
                  </a:lnTo>
                  <a:lnTo>
                    <a:pt x="48" y="195"/>
                  </a:lnTo>
                  <a:lnTo>
                    <a:pt x="48" y="195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203"/>
                  </a:lnTo>
                  <a:lnTo>
                    <a:pt x="48" y="203"/>
                  </a:lnTo>
                  <a:lnTo>
                    <a:pt x="48" y="203"/>
                  </a:lnTo>
                  <a:lnTo>
                    <a:pt x="48" y="203"/>
                  </a:lnTo>
                  <a:lnTo>
                    <a:pt x="48" y="203"/>
                  </a:lnTo>
                  <a:lnTo>
                    <a:pt x="48" y="203"/>
                  </a:lnTo>
                  <a:lnTo>
                    <a:pt x="48" y="203"/>
                  </a:lnTo>
                  <a:lnTo>
                    <a:pt x="48" y="203"/>
                  </a:lnTo>
                  <a:lnTo>
                    <a:pt x="48" y="203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48" y="220"/>
                  </a:lnTo>
                  <a:lnTo>
                    <a:pt x="48" y="220"/>
                  </a:lnTo>
                  <a:lnTo>
                    <a:pt x="48" y="220"/>
                  </a:lnTo>
                  <a:lnTo>
                    <a:pt x="48" y="220"/>
                  </a:lnTo>
                  <a:lnTo>
                    <a:pt x="48" y="220"/>
                  </a:lnTo>
                  <a:lnTo>
                    <a:pt x="48" y="220"/>
                  </a:lnTo>
                  <a:lnTo>
                    <a:pt x="48" y="220"/>
                  </a:lnTo>
                  <a:lnTo>
                    <a:pt x="48" y="220"/>
                  </a:lnTo>
                  <a:lnTo>
                    <a:pt x="48" y="220"/>
                  </a:lnTo>
                  <a:lnTo>
                    <a:pt x="48" y="220"/>
                  </a:lnTo>
                  <a:lnTo>
                    <a:pt x="48" y="224"/>
                  </a:lnTo>
                  <a:lnTo>
                    <a:pt x="48" y="224"/>
                  </a:lnTo>
                  <a:lnTo>
                    <a:pt x="48" y="224"/>
                  </a:lnTo>
                  <a:lnTo>
                    <a:pt x="48" y="224"/>
                  </a:lnTo>
                  <a:lnTo>
                    <a:pt x="48" y="224"/>
                  </a:lnTo>
                  <a:lnTo>
                    <a:pt x="48" y="22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52"/>
            <p:cNvSpPr>
              <a:spLocks/>
            </p:cNvSpPr>
            <p:nvPr/>
          </p:nvSpPr>
          <p:spPr bwMode="auto">
            <a:xfrm>
              <a:off x="3746" y="1748"/>
              <a:ext cx="44" cy="492"/>
            </a:xfrm>
            <a:custGeom>
              <a:avLst/>
              <a:gdLst>
                <a:gd name="T0" fmla="*/ 36 w 44"/>
                <a:gd name="T1" fmla="*/ 331 h 492"/>
                <a:gd name="T2" fmla="*/ 36 w 44"/>
                <a:gd name="T3" fmla="*/ 335 h 492"/>
                <a:gd name="T4" fmla="*/ 36 w 44"/>
                <a:gd name="T5" fmla="*/ 344 h 492"/>
                <a:gd name="T6" fmla="*/ 36 w 44"/>
                <a:gd name="T7" fmla="*/ 352 h 492"/>
                <a:gd name="T8" fmla="*/ 40 w 44"/>
                <a:gd name="T9" fmla="*/ 365 h 492"/>
                <a:gd name="T10" fmla="*/ 40 w 44"/>
                <a:gd name="T11" fmla="*/ 382 h 492"/>
                <a:gd name="T12" fmla="*/ 40 w 44"/>
                <a:gd name="T13" fmla="*/ 411 h 492"/>
                <a:gd name="T14" fmla="*/ 40 w 44"/>
                <a:gd name="T15" fmla="*/ 433 h 492"/>
                <a:gd name="T16" fmla="*/ 40 w 44"/>
                <a:gd name="T17" fmla="*/ 467 h 492"/>
                <a:gd name="T18" fmla="*/ 40 w 44"/>
                <a:gd name="T19" fmla="*/ 0 h 492"/>
                <a:gd name="T20" fmla="*/ 40 w 44"/>
                <a:gd name="T21" fmla="*/ 0 h 492"/>
                <a:gd name="T22" fmla="*/ 40 w 44"/>
                <a:gd name="T23" fmla="*/ 0 h 492"/>
                <a:gd name="T24" fmla="*/ 40 w 44"/>
                <a:gd name="T25" fmla="*/ 0 h 492"/>
                <a:gd name="T26" fmla="*/ 40 w 44"/>
                <a:gd name="T27" fmla="*/ 0 h 492"/>
                <a:gd name="T28" fmla="*/ 36 w 44"/>
                <a:gd name="T29" fmla="*/ 0 h 492"/>
                <a:gd name="T30" fmla="*/ 36 w 44"/>
                <a:gd name="T31" fmla="*/ 0 h 492"/>
                <a:gd name="T32" fmla="*/ 36 w 44"/>
                <a:gd name="T33" fmla="*/ 0 h 492"/>
                <a:gd name="T34" fmla="*/ 36 w 44"/>
                <a:gd name="T35" fmla="*/ 0 h 492"/>
                <a:gd name="T36" fmla="*/ 36 w 44"/>
                <a:gd name="T37" fmla="*/ 0 h 492"/>
                <a:gd name="T38" fmla="*/ 32 w 44"/>
                <a:gd name="T39" fmla="*/ 0 h 492"/>
                <a:gd name="T40" fmla="*/ 32 w 44"/>
                <a:gd name="T41" fmla="*/ 0 h 492"/>
                <a:gd name="T42" fmla="*/ 32 w 44"/>
                <a:gd name="T43" fmla="*/ 0 h 492"/>
                <a:gd name="T44" fmla="*/ 32 w 44"/>
                <a:gd name="T45" fmla="*/ 0 h 492"/>
                <a:gd name="T46" fmla="*/ 28 w 44"/>
                <a:gd name="T47" fmla="*/ 0 h 492"/>
                <a:gd name="T48" fmla="*/ 28 w 44"/>
                <a:gd name="T49" fmla="*/ 0 h 492"/>
                <a:gd name="T50" fmla="*/ 28 w 44"/>
                <a:gd name="T51" fmla="*/ 0 h 492"/>
                <a:gd name="T52" fmla="*/ 28 w 44"/>
                <a:gd name="T53" fmla="*/ 0 h 492"/>
                <a:gd name="T54" fmla="*/ 28 w 44"/>
                <a:gd name="T55" fmla="*/ 0 h 492"/>
                <a:gd name="T56" fmla="*/ 24 w 44"/>
                <a:gd name="T57" fmla="*/ 0 h 492"/>
                <a:gd name="T58" fmla="*/ 24 w 44"/>
                <a:gd name="T59" fmla="*/ 0 h 492"/>
                <a:gd name="T60" fmla="*/ 24 w 44"/>
                <a:gd name="T61" fmla="*/ 0 h 492"/>
                <a:gd name="T62" fmla="*/ 24 w 44"/>
                <a:gd name="T63" fmla="*/ 0 h 492"/>
                <a:gd name="T64" fmla="*/ 24 w 44"/>
                <a:gd name="T65" fmla="*/ 0 h 492"/>
                <a:gd name="T66" fmla="*/ 20 w 44"/>
                <a:gd name="T67" fmla="*/ 0 h 492"/>
                <a:gd name="T68" fmla="*/ 20 w 44"/>
                <a:gd name="T69" fmla="*/ 0 h 492"/>
                <a:gd name="T70" fmla="*/ 20 w 44"/>
                <a:gd name="T71" fmla="*/ 0 h 492"/>
                <a:gd name="T72" fmla="*/ 20 w 44"/>
                <a:gd name="T73" fmla="*/ 0 h 492"/>
                <a:gd name="T74" fmla="*/ 20 w 44"/>
                <a:gd name="T75" fmla="*/ 0 h 492"/>
                <a:gd name="T76" fmla="*/ 16 w 44"/>
                <a:gd name="T77" fmla="*/ 0 h 492"/>
                <a:gd name="T78" fmla="*/ 16 w 44"/>
                <a:gd name="T79" fmla="*/ 0 h 492"/>
                <a:gd name="T80" fmla="*/ 16 w 44"/>
                <a:gd name="T81" fmla="*/ 0 h 492"/>
                <a:gd name="T82" fmla="*/ 16 w 44"/>
                <a:gd name="T83" fmla="*/ 0 h 492"/>
                <a:gd name="T84" fmla="*/ 12 w 44"/>
                <a:gd name="T85" fmla="*/ 0 h 492"/>
                <a:gd name="T86" fmla="*/ 12 w 44"/>
                <a:gd name="T87" fmla="*/ 0 h 492"/>
                <a:gd name="T88" fmla="*/ 12 w 44"/>
                <a:gd name="T89" fmla="*/ 0 h 492"/>
                <a:gd name="T90" fmla="*/ 12 w 44"/>
                <a:gd name="T91" fmla="*/ 0 h 492"/>
                <a:gd name="T92" fmla="*/ 12 w 44"/>
                <a:gd name="T93" fmla="*/ 0 h 492"/>
                <a:gd name="T94" fmla="*/ 8 w 44"/>
                <a:gd name="T95" fmla="*/ 0 h 492"/>
                <a:gd name="T96" fmla="*/ 8 w 44"/>
                <a:gd name="T97" fmla="*/ 0 h 492"/>
                <a:gd name="T98" fmla="*/ 8 w 44"/>
                <a:gd name="T99" fmla="*/ 0 h 492"/>
                <a:gd name="T100" fmla="*/ 8 w 44"/>
                <a:gd name="T101" fmla="*/ 0 h 492"/>
                <a:gd name="T102" fmla="*/ 8 w 44"/>
                <a:gd name="T103" fmla="*/ 0 h 492"/>
                <a:gd name="T104" fmla="*/ 4 w 44"/>
                <a:gd name="T105" fmla="*/ 0 h 492"/>
                <a:gd name="T106" fmla="*/ 4 w 44"/>
                <a:gd name="T107" fmla="*/ 0 h 492"/>
                <a:gd name="T108" fmla="*/ 4 w 44"/>
                <a:gd name="T109" fmla="*/ 0 h 492"/>
                <a:gd name="T110" fmla="*/ 4 w 44"/>
                <a:gd name="T111" fmla="*/ 0 h 492"/>
                <a:gd name="T112" fmla="*/ 4 w 44"/>
                <a:gd name="T113" fmla="*/ 0 h 492"/>
                <a:gd name="T114" fmla="*/ 0 w 44"/>
                <a:gd name="T115" fmla="*/ 0 h 492"/>
                <a:gd name="T116" fmla="*/ 0 w 44"/>
                <a:gd name="T117" fmla="*/ 0 h 492"/>
                <a:gd name="T118" fmla="*/ 0 w 44"/>
                <a:gd name="T119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" h="492">
                  <a:moveTo>
                    <a:pt x="32" y="318"/>
                  </a:moveTo>
                  <a:lnTo>
                    <a:pt x="36" y="318"/>
                  </a:lnTo>
                  <a:lnTo>
                    <a:pt x="36" y="318"/>
                  </a:lnTo>
                  <a:lnTo>
                    <a:pt x="36" y="318"/>
                  </a:lnTo>
                  <a:lnTo>
                    <a:pt x="36" y="318"/>
                  </a:lnTo>
                  <a:lnTo>
                    <a:pt x="36" y="318"/>
                  </a:lnTo>
                  <a:lnTo>
                    <a:pt x="36" y="322"/>
                  </a:lnTo>
                  <a:lnTo>
                    <a:pt x="36" y="322"/>
                  </a:lnTo>
                  <a:lnTo>
                    <a:pt x="36" y="322"/>
                  </a:lnTo>
                  <a:lnTo>
                    <a:pt x="36" y="322"/>
                  </a:lnTo>
                  <a:lnTo>
                    <a:pt x="36" y="322"/>
                  </a:lnTo>
                  <a:lnTo>
                    <a:pt x="36" y="322"/>
                  </a:lnTo>
                  <a:lnTo>
                    <a:pt x="36" y="327"/>
                  </a:lnTo>
                  <a:lnTo>
                    <a:pt x="36" y="327"/>
                  </a:lnTo>
                  <a:lnTo>
                    <a:pt x="36" y="327"/>
                  </a:lnTo>
                  <a:lnTo>
                    <a:pt x="36" y="331"/>
                  </a:lnTo>
                  <a:lnTo>
                    <a:pt x="36" y="331"/>
                  </a:lnTo>
                  <a:lnTo>
                    <a:pt x="36" y="331"/>
                  </a:lnTo>
                  <a:lnTo>
                    <a:pt x="36" y="331"/>
                  </a:lnTo>
                  <a:lnTo>
                    <a:pt x="36" y="331"/>
                  </a:lnTo>
                  <a:lnTo>
                    <a:pt x="36" y="331"/>
                  </a:lnTo>
                  <a:lnTo>
                    <a:pt x="36" y="335"/>
                  </a:lnTo>
                  <a:lnTo>
                    <a:pt x="36" y="335"/>
                  </a:lnTo>
                  <a:lnTo>
                    <a:pt x="36" y="335"/>
                  </a:lnTo>
                  <a:lnTo>
                    <a:pt x="36" y="335"/>
                  </a:lnTo>
                  <a:lnTo>
                    <a:pt x="36" y="335"/>
                  </a:lnTo>
                  <a:lnTo>
                    <a:pt x="36" y="335"/>
                  </a:lnTo>
                  <a:lnTo>
                    <a:pt x="36" y="335"/>
                  </a:lnTo>
                  <a:lnTo>
                    <a:pt x="36" y="335"/>
                  </a:lnTo>
                  <a:lnTo>
                    <a:pt x="36" y="335"/>
                  </a:lnTo>
                  <a:lnTo>
                    <a:pt x="36" y="335"/>
                  </a:lnTo>
                  <a:lnTo>
                    <a:pt x="36" y="335"/>
                  </a:lnTo>
                  <a:lnTo>
                    <a:pt x="36" y="335"/>
                  </a:lnTo>
                  <a:lnTo>
                    <a:pt x="36" y="335"/>
                  </a:lnTo>
                  <a:lnTo>
                    <a:pt x="36" y="335"/>
                  </a:lnTo>
                  <a:lnTo>
                    <a:pt x="36" y="339"/>
                  </a:lnTo>
                  <a:lnTo>
                    <a:pt x="36" y="339"/>
                  </a:lnTo>
                  <a:lnTo>
                    <a:pt x="36" y="339"/>
                  </a:lnTo>
                  <a:lnTo>
                    <a:pt x="36" y="339"/>
                  </a:lnTo>
                  <a:lnTo>
                    <a:pt x="36" y="339"/>
                  </a:lnTo>
                  <a:lnTo>
                    <a:pt x="36" y="339"/>
                  </a:lnTo>
                  <a:lnTo>
                    <a:pt x="36" y="339"/>
                  </a:lnTo>
                  <a:lnTo>
                    <a:pt x="36" y="339"/>
                  </a:lnTo>
                  <a:lnTo>
                    <a:pt x="36" y="339"/>
                  </a:lnTo>
                  <a:lnTo>
                    <a:pt x="36" y="344"/>
                  </a:lnTo>
                  <a:lnTo>
                    <a:pt x="36" y="344"/>
                  </a:lnTo>
                  <a:lnTo>
                    <a:pt x="36" y="344"/>
                  </a:lnTo>
                  <a:lnTo>
                    <a:pt x="36" y="344"/>
                  </a:lnTo>
                  <a:lnTo>
                    <a:pt x="36" y="344"/>
                  </a:lnTo>
                  <a:lnTo>
                    <a:pt x="36" y="344"/>
                  </a:lnTo>
                  <a:lnTo>
                    <a:pt x="36" y="344"/>
                  </a:lnTo>
                  <a:lnTo>
                    <a:pt x="36" y="344"/>
                  </a:lnTo>
                  <a:lnTo>
                    <a:pt x="36" y="344"/>
                  </a:lnTo>
                  <a:lnTo>
                    <a:pt x="36" y="344"/>
                  </a:lnTo>
                  <a:lnTo>
                    <a:pt x="36" y="344"/>
                  </a:lnTo>
                  <a:lnTo>
                    <a:pt x="36" y="344"/>
                  </a:lnTo>
                  <a:lnTo>
                    <a:pt x="36" y="344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6" y="352"/>
                  </a:lnTo>
                  <a:lnTo>
                    <a:pt x="36" y="352"/>
                  </a:lnTo>
                  <a:lnTo>
                    <a:pt x="36" y="352"/>
                  </a:lnTo>
                  <a:lnTo>
                    <a:pt x="36" y="352"/>
                  </a:lnTo>
                  <a:lnTo>
                    <a:pt x="36" y="352"/>
                  </a:lnTo>
                  <a:lnTo>
                    <a:pt x="36" y="352"/>
                  </a:lnTo>
                  <a:lnTo>
                    <a:pt x="36" y="352"/>
                  </a:lnTo>
                  <a:lnTo>
                    <a:pt x="36" y="356"/>
                  </a:lnTo>
                  <a:lnTo>
                    <a:pt x="36" y="356"/>
                  </a:lnTo>
                  <a:lnTo>
                    <a:pt x="36" y="356"/>
                  </a:lnTo>
                  <a:lnTo>
                    <a:pt x="36" y="361"/>
                  </a:lnTo>
                  <a:lnTo>
                    <a:pt x="36" y="361"/>
                  </a:lnTo>
                  <a:lnTo>
                    <a:pt x="36" y="361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40" y="365"/>
                  </a:lnTo>
                  <a:lnTo>
                    <a:pt x="40" y="365"/>
                  </a:lnTo>
                  <a:lnTo>
                    <a:pt x="40" y="365"/>
                  </a:lnTo>
                  <a:lnTo>
                    <a:pt x="40" y="369"/>
                  </a:lnTo>
                  <a:lnTo>
                    <a:pt x="40" y="369"/>
                  </a:lnTo>
                  <a:lnTo>
                    <a:pt x="40" y="369"/>
                  </a:lnTo>
                  <a:lnTo>
                    <a:pt x="40" y="369"/>
                  </a:lnTo>
                  <a:lnTo>
                    <a:pt x="40" y="369"/>
                  </a:lnTo>
                  <a:lnTo>
                    <a:pt x="40" y="373"/>
                  </a:lnTo>
                  <a:lnTo>
                    <a:pt x="40" y="373"/>
                  </a:lnTo>
                  <a:lnTo>
                    <a:pt x="40" y="373"/>
                  </a:lnTo>
                  <a:lnTo>
                    <a:pt x="40" y="373"/>
                  </a:lnTo>
                  <a:lnTo>
                    <a:pt x="40" y="373"/>
                  </a:lnTo>
                  <a:lnTo>
                    <a:pt x="40" y="373"/>
                  </a:lnTo>
                  <a:lnTo>
                    <a:pt x="40" y="378"/>
                  </a:lnTo>
                  <a:lnTo>
                    <a:pt x="40" y="378"/>
                  </a:lnTo>
                  <a:lnTo>
                    <a:pt x="40" y="378"/>
                  </a:lnTo>
                  <a:lnTo>
                    <a:pt x="40" y="382"/>
                  </a:lnTo>
                  <a:lnTo>
                    <a:pt x="40" y="382"/>
                  </a:lnTo>
                  <a:lnTo>
                    <a:pt x="40" y="382"/>
                  </a:lnTo>
                  <a:lnTo>
                    <a:pt x="40" y="382"/>
                  </a:lnTo>
                  <a:lnTo>
                    <a:pt x="40" y="382"/>
                  </a:lnTo>
                  <a:lnTo>
                    <a:pt x="40" y="394"/>
                  </a:lnTo>
                  <a:lnTo>
                    <a:pt x="40" y="394"/>
                  </a:lnTo>
                  <a:lnTo>
                    <a:pt x="40" y="394"/>
                  </a:lnTo>
                  <a:lnTo>
                    <a:pt x="40" y="399"/>
                  </a:lnTo>
                  <a:lnTo>
                    <a:pt x="40" y="403"/>
                  </a:lnTo>
                  <a:lnTo>
                    <a:pt x="40" y="407"/>
                  </a:lnTo>
                  <a:lnTo>
                    <a:pt x="40" y="407"/>
                  </a:lnTo>
                  <a:lnTo>
                    <a:pt x="40" y="407"/>
                  </a:lnTo>
                  <a:lnTo>
                    <a:pt x="40" y="407"/>
                  </a:lnTo>
                  <a:lnTo>
                    <a:pt x="40" y="407"/>
                  </a:lnTo>
                  <a:lnTo>
                    <a:pt x="40" y="407"/>
                  </a:lnTo>
                  <a:lnTo>
                    <a:pt x="40" y="407"/>
                  </a:lnTo>
                  <a:lnTo>
                    <a:pt x="40" y="411"/>
                  </a:lnTo>
                  <a:lnTo>
                    <a:pt x="40" y="411"/>
                  </a:lnTo>
                  <a:lnTo>
                    <a:pt x="40" y="411"/>
                  </a:lnTo>
                  <a:lnTo>
                    <a:pt x="40" y="411"/>
                  </a:lnTo>
                  <a:lnTo>
                    <a:pt x="40" y="416"/>
                  </a:lnTo>
                  <a:lnTo>
                    <a:pt x="40" y="416"/>
                  </a:lnTo>
                  <a:lnTo>
                    <a:pt x="40" y="420"/>
                  </a:lnTo>
                  <a:lnTo>
                    <a:pt x="40" y="420"/>
                  </a:lnTo>
                  <a:lnTo>
                    <a:pt x="40" y="420"/>
                  </a:lnTo>
                  <a:lnTo>
                    <a:pt x="40" y="420"/>
                  </a:lnTo>
                  <a:lnTo>
                    <a:pt x="40" y="420"/>
                  </a:lnTo>
                  <a:lnTo>
                    <a:pt x="40" y="424"/>
                  </a:lnTo>
                  <a:lnTo>
                    <a:pt x="40" y="424"/>
                  </a:lnTo>
                  <a:lnTo>
                    <a:pt x="40" y="424"/>
                  </a:lnTo>
                  <a:lnTo>
                    <a:pt x="40" y="424"/>
                  </a:lnTo>
                  <a:lnTo>
                    <a:pt x="40" y="424"/>
                  </a:lnTo>
                  <a:lnTo>
                    <a:pt x="40" y="428"/>
                  </a:lnTo>
                  <a:lnTo>
                    <a:pt x="40" y="428"/>
                  </a:lnTo>
                  <a:lnTo>
                    <a:pt x="40" y="428"/>
                  </a:lnTo>
                  <a:lnTo>
                    <a:pt x="40" y="433"/>
                  </a:lnTo>
                  <a:lnTo>
                    <a:pt x="40" y="437"/>
                  </a:lnTo>
                  <a:lnTo>
                    <a:pt x="40" y="445"/>
                  </a:lnTo>
                  <a:lnTo>
                    <a:pt x="40" y="445"/>
                  </a:lnTo>
                  <a:lnTo>
                    <a:pt x="40" y="454"/>
                  </a:lnTo>
                  <a:lnTo>
                    <a:pt x="40" y="454"/>
                  </a:lnTo>
                  <a:lnTo>
                    <a:pt x="40" y="458"/>
                  </a:lnTo>
                  <a:lnTo>
                    <a:pt x="40" y="458"/>
                  </a:lnTo>
                  <a:lnTo>
                    <a:pt x="40" y="458"/>
                  </a:lnTo>
                  <a:lnTo>
                    <a:pt x="40" y="458"/>
                  </a:lnTo>
                  <a:lnTo>
                    <a:pt x="40" y="458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0" y="467"/>
                  </a:lnTo>
                  <a:lnTo>
                    <a:pt x="40" y="467"/>
                  </a:lnTo>
                  <a:lnTo>
                    <a:pt x="40" y="467"/>
                  </a:lnTo>
                  <a:lnTo>
                    <a:pt x="40" y="471"/>
                  </a:lnTo>
                  <a:lnTo>
                    <a:pt x="40" y="475"/>
                  </a:lnTo>
                  <a:lnTo>
                    <a:pt x="40" y="479"/>
                  </a:lnTo>
                  <a:lnTo>
                    <a:pt x="40" y="479"/>
                  </a:lnTo>
                  <a:lnTo>
                    <a:pt x="40" y="483"/>
                  </a:lnTo>
                  <a:lnTo>
                    <a:pt x="40" y="483"/>
                  </a:lnTo>
                  <a:lnTo>
                    <a:pt x="40" y="483"/>
                  </a:lnTo>
                  <a:lnTo>
                    <a:pt x="40" y="488"/>
                  </a:lnTo>
                  <a:lnTo>
                    <a:pt x="44" y="49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53"/>
            <p:cNvSpPr>
              <a:spLocks/>
            </p:cNvSpPr>
            <p:nvPr/>
          </p:nvSpPr>
          <p:spPr bwMode="auto">
            <a:xfrm>
              <a:off x="3694" y="1748"/>
              <a:ext cx="52" cy="0"/>
            </a:xfrm>
            <a:custGeom>
              <a:avLst/>
              <a:gdLst>
                <a:gd name="T0" fmla="*/ 52 w 52"/>
                <a:gd name="T1" fmla="*/ 48 w 52"/>
                <a:gd name="T2" fmla="*/ 48 w 52"/>
                <a:gd name="T3" fmla="*/ 48 w 52"/>
                <a:gd name="T4" fmla="*/ 48 w 52"/>
                <a:gd name="T5" fmla="*/ 48 w 52"/>
                <a:gd name="T6" fmla="*/ 44 w 52"/>
                <a:gd name="T7" fmla="*/ 44 w 52"/>
                <a:gd name="T8" fmla="*/ 44 w 52"/>
                <a:gd name="T9" fmla="*/ 44 w 52"/>
                <a:gd name="T10" fmla="*/ 44 w 52"/>
                <a:gd name="T11" fmla="*/ 40 w 52"/>
                <a:gd name="T12" fmla="*/ 40 w 52"/>
                <a:gd name="T13" fmla="*/ 40 w 52"/>
                <a:gd name="T14" fmla="*/ 40 w 52"/>
                <a:gd name="T15" fmla="*/ 36 w 52"/>
                <a:gd name="T16" fmla="*/ 36 w 52"/>
                <a:gd name="T17" fmla="*/ 36 w 52"/>
                <a:gd name="T18" fmla="*/ 36 w 52"/>
                <a:gd name="T19" fmla="*/ 36 w 52"/>
                <a:gd name="T20" fmla="*/ 32 w 52"/>
                <a:gd name="T21" fmla="*/ 32 w 52"/>
                <a:gd name="T22" fmla="*/ 32 w 52"/>
                <a:gd name="T23" fmla="*/ 32 w 52"/>
                <a:gd name="T24" fmla="*/ 32 w 52"/>
                <a:gd name="T25" fmla="*/ 28 w 52"/>
                <a:gd name="T26" fmla="*/ 28 w 52"/>
                <a:gd name="T27" fmla="*/ 28 w 52"/>
                <a:gd name="T28" fmla="*/ 28 w 52"/>
                <a:gd name="T29" fmla="*/ 24 w 52"/>
                <a:gd name="T30" fmla="*/ 24 w 52"/>
                <a:gd name="T31" fmla="*/ 24 w 52"/>
                <a:gd name="T32" fmla="*/ 24 w 52"/>
                <a:gd name="T33" fmla="*/ 24 w 52"/>
                <a:gd name="T34" fmla="*/ 20 w 52"/>
                <a:gd name="T35" fmla="*/ 20 w 52"/>
                <a:gd name="T36" fmla="*/ 20 w 52"/>
                <a:gd name="T37" fmla="*/ 20 w 52"/>
                <a:gd name="T38" fmla="*/ 20 w 52"/>
                <a:gd name="T39" fmla="*/ 16 w 52"/>
                <a:gd name="T40" fmla="*/ 16 w 52"/>
                <a:gd name="T41" fmla="*/ 16 w 52"/>
                <a:gd name="T42" fmla="*/ 16 w 52"/>
                <a:gd name="T43" fmla="*/ 16 w 52"/>
                <a:gd name="T44" fmla="*/ 12 w 52"/>
                <a:gd name="T45" fmla="*/ 12 w 52"/>
                <a:gd name="T46" fmla="*/ 12 w 52"/>
                <a:gd name="T47" fmla="*/ 12 w 52"/>
                <a:gd name="T48" fmla="*/ 8 w 52"/>
                <a:gd name="T49" fmla="*/ 8 w 52"/>
                <a:gd name="T50" fmla="*/ 8 w 52"/>
                <a:gd name="T51" fmla="*/ 8 w 52"/>
                <a:gd name="T52" fmla="*/ 8 w 52"/>
                <a:gd name="T53" fmla="*/ 4 w 52"/>
                <a:gd name="T54" fmla="*/ 4 w 52"/>
                <a:gd name="T55" fmla="*/ 4 w 52"/>
                <a:gd name="T56" fmla="*/ 4 w 52"/>
                <a:gd name="T57" fmla="*/ 4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54"/>
            <p:cNvSpPr>
              <a:spLocks/>
            </p:cNvSpPr>
            <p:nvPr/>
          </p:nvSpPr>
          <p:spPr bwMode="auto">
            <a:xfrm>
              <a:off x="3642" y="1748"/>
              <a:ext cx="52" cy="0"/>
            </a:xfrm>
            <a:custGeom>
              <a:avLst/>
              <a:gdLst>
                <a:gd name="T0" fmla="*/ 52 w 52"/>
                <a:gd name="T1" fmla="*/ 52 w 52"/>
                <a:gd name="T2" fmla="*/ 48 w 52"/>
                <a:gd name="T3" fmla="*/ 48 w 52"/>
                <a:gd name="T4" fmla="*/ 48 w 52"/>
                <a:gd name="T5" fmla="*/ 48 w 52"/>
                <a:gd name="T6" fmla="*/ 48 w 52"/>
                <a:gd name="T7" fmla="*/ 44 w 52"/>
                <a:gd name="T8" fmla="*/ 44 w 52"/>
                <a:gd name="T9" fmla="*/ 44 w 52"/>
                <a:gd name="T10" fmla="*/ 44 w 52"/>
                <a:gd name="T11" fmla="*/ 44 w 52"/>
                <a:gd name="T12" fmla="*/ 40 w 52"/>
                <a:gd name="T13" fmla="*/ 40 w 52"/>
                <a:gd name="T14" fmla="*/ 40 w 52"/>
                <a:gd name="T15" fmla="*/ 40 w 52"/>
                <a:gd name="T16" fmla="*/ 40 w 52"/>
                <a:gd name="T17" fmla="*/ 36 w 52"/>
                <a:gd name="T18" fmla="*/ 36 w 52"/>
                <a:gd name="T19" fmla="*/ 36 w 52"/>
                <a:gd name="T20" fmla="*/ 36 w 52"/>
                <a:gd name="T21" fmla="*/ 32 w 52"/>
                <a:gd name="T22" fmla="*/ 32 w 52"/>
                <a:gd name="T23" fmla="*/ 32 w 52"/>
                <a:gd name="T24" fmla="*/ 32 w 52"/>
                <a:gd name="T25" fmla="*/ 32 w 52"/>
                <a:gd name="T26" fmla="*/ 28 w 52"/>
                <a:gd name="T27" fmla="*/ 28 w 52"/>
                <a:gd name="T28" fmla="*/ 28 w 52"/>
                <a:gd name="T29" fmla="*/ 28 w 52"/>
                <a:gd name="T30" fmla="*/ 28 w 52"/>
                <a:gd name="T31" fmla="*/ 24 w 52"/>
                <a:gd name="T32" fmla="*/ 24 w 52"/>
                <a:gd name="T33" fmla="*/ 24 w 52"/>
                <a:gd name="T34" fmla="*/ 24 w 52"/>
                <a:gd name="T35" fmla="*/ 24 w 52"/>
                <a:gd name="T36" fmla="*/ 20 w 52"/>
                <a:gd name="T37" fmla="*/ 20 w 52"/>
                <a:gd name="T38" fmla="*/ 20 w 52"/>
                <a:gd name="T39" fmla="*/ 20 w 52"/>
                <a:gd name="T40" fmla="*/ 16 w 52"/>
                <a:gd name="T41" fmla="*/ 16 w 52"/>
                <a:gd name="T42" fmla="*/ 16 w 52"/>
                <a:gd name="T43" fmla="*/ 16 w 52"/>
                <a:gd name="T44" fmla="*/ 16 w 52"/>
                <a:gd name="T45" fmla="*/ 12 w 52"/>
                <a:gd name="T46" fmla="*/ 12 w 52"/>
                <a:gd name="T47" fmla="*/ 12 w 52"/>
                <a:gd name="T48" fmla="*/ 12 w 52"/>
                <a:gd name="T49" fmla="*/ 12 w 52"/>
                <a:gd name="T50" fmla="*/ 8 w 52"/>
                <a:gd name="T51" fmla="*/ 8 w 52"/>
                <a:gd name="T52" fmla="*/ 8 w 52"/>
                <a:gd name="T53" fmla="*/ 8 w 52"/>
                <a:gd name="T54" fmla="*/ 8 w 52"/>
                <a:gd name="T55" fmla="*/ 4 w 52"/>
                <a:gd name="T56" fmla="*/ 4 w 52"/>
                <a:gd name="T57" fmla="*/ 4 w 52"/>
                <a:gd name="T58" fmla="*/ 4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55"/>
            <p:cNvSpPr>
              <a:spLocks/>
            </p:cNvSpPr>
            <p:nvPr/>
          </p:nvSpPr>
          <p:spPr bwMode="auto">
            <a:xfrm>
              <a:off x="3594" y="1748"/>
              <a:ext cx="48" cy="0"/>
            </a:xfrm>
            <a:custGeom>
              <a:avLst/>
              <a:gdLst>
                <a:gd name="T0" fmla="*/ 48 w 48"/>
                <a:gd name="T1" fmla="*/ 48 w 48"/>
                <a:gd name="T2" fmla="*/ 48 w 48"/>
                <a:gd name="T3" fmla="*/ 48 w 48"/>
                <a:gd name="T4" fmla="*/ 44 w 48"/>
                <a:gd name="T5" fmla="*/ 44 w 48"/>
                <a:gd name="T6" fmla="*/ 44 w 48"/>
                <a:gd name="T7" fmla="*/ 44 w 48"/>
                <a:gd name="T8" fmla="*/ 44 w 48"/>
                <a:gd name="T9" fmla="*/ 40 w 48"/>
                <a:gd name="T10" fmla="*/ 40 w 48"/>
                <a:gd name="T11" fmla="*/ 40 w 48"/>
                <a:gd name="T12" fmla="*/ 40 w 48"/>
                <a:gd name="T13" fmla="*/ 36 w 48"/>
                <a:gd name="T14" fmla="*/ 36 w 48"/>
                <a:gd name="T15" fmla="*/ 36 w 48"/>
                <a:gd name="T16" fmla="*/ 36 w 48"/>
                <a:gd name="T17" fmla="*/ 36 w 48"/>
                <a:gd name="T18" fmla="*/ 32 w 48"/>
                <a:gd name="T19" fmla="*/ 32 w 48"/>
                <a:gd name="T20" fmla="*/ 32 w 48"/>
                <a:gd name="T21" fmla="*/ 32 w 48"/>
                <a:gd name="T22" fmla="*/ 32 w 48"/>
                <a:gd name="T23" fmla="*/ 28 w 48"/>
                <a:gd name="T24" fmla="*/ 28 w 48"/>
                <a:gd name="T25" fmla="*/ 28 w 48"/>
                <a:gd name="T26" fmla="*/ 28 w 48"/>
                <a:gd name="T27" fmla="*/ 28 w 48"/>
                <a:gd name="T28" fmla="*/ 24 w 48"/>
                <a:gd name="T29" fmla="*/ 24 w 48"/>
                <a:gd name="T30" fmla="*/ 24 w 48"/>
                <a:gd name="T31" fmla="*/ 24 w 48"/>
                <a:gd name="T32" fmla="*/ 20 w 48"/>
                <a:gd name="T33" fmla="*/ 20 w 48"/>
                <a:gd name="T34" fmla="*/ 20 w 48"/>
                <a:gd name="T35" fmla="*/ 20 w 48"/>
                <a:gd name="T36" fmla="*/ 20 w 48"/>
                <a:gd name="T37" fmla="*/ 16 w 48"/>
                <a:gd name="T38" fmla="*/ 16 w 48"/>
                <a:gd name="T39" fmla="*/ 16 w 48"/>
                <a:gd name="T40" fmla="*/ 16 w 48"/>
                <a:gd name="T41" fmla="*/ 16 w 48"/>
                <a:gd name="T42" fmla="*/ 12 w 48"/>
                <a:gd name="T43" fmla="*/ 12 w 48"/>
                <a:gd name="T44" fmla="*/ 12 w 48"/>
                <a:gd name="T45" fmla="*/ 12 w 48"/>
                <a:gd name="T46" fmla="*/ 8 w 48"/>
                <a:gd name="T47" fmla="*/ 8 w 48"/>
                <a:gd name="T48" fmla="*/ 8 w 48"/>
                <a:gd name="T49" fmla="*/ 8 w 48"/>
                <a:gd name="T50" fmla="*/ 8 w 48"/>
                <a:gd name="T51" fmla="*/ 4 w 48"/>
                <a:gd name="T52" fmla="*/ 4 w 48"/>
                <a:gd name="T53" fmla="*/ 4 w 48"/>
                <a:gd name="T54" fmla="*/ 4 w 48"/>
                <a:gd name="T55" fmla="*/ 4 w 48"/>
                <a:gd name="T56" fmla="*/ 0 w 48"/>
                <a:gd name="T57" fmla="*/ 0 w 48"/>
                <a:gd name="T58" fmla="*/ 0 w 48"/>
                <a:gd name="T59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56"/>
            <p:cNvSpPr>
              <a:spLocks/>
            </p:cNvSpPr>
            <p:nvPr/>
          </p:nvSpPr>
          <p:spPr bwMode="auto">
            <a:xfrm>
              <a:off x="3542" y="1748"/>
              <a:ext cx="52" cy="0"/>
            </a:xfrm>
            <a:custGeom>
              <a:avLst/>
              <a:gdLst>
                <a:gd name="T0" fmla="*/ 52 w 52"/>
                <a:gd name="T1" fmla="*/ 48 w 52"/>
                <a:gd name="T2" fmla="*/ 48 w 52"/>
                <a:gd name="T3" fmla="*/ 48 w 52"/>
                <a:gd name="T4" fmla="*/ 48 w 52"/>
                <a:gd name="T5" fmla="*/ 44 w 52"/>
                <a:gd name="T6" fmla="*/ 44 w 52"/>
                <a:gd name="T7" fmla="*/ 44 w 52"/>
                <a:gd name="T8" fmla="*/ 44 w 52"/>
                <a:gd name="T9" fmla="*/ 44 w 52"/>
                <a:gd name="T10" fmla="*/ 40 w 52"/>
                <a:gd name="T11" fmla="*/ 40 w 52"/>
                <a:gd name="T12" fmla="*/ 40 w 52"/>
                <a:gd name="T13" fmla="*/ 40 w 52"/>
                <a:gd name="T14" fmla="*/ 40 w 52"/>
                <a:gd name="T15" fmla="*/ 36 w 52"/>
                <a:gd name="T16" fmla="*/ 36 w 52"/>
                <a:gd name="T17" fmla="*/ 36 w 52"/>
                <a:gd name="T18" fmla="*/ 36 w 52"/>
                <a:gd name="T19" fmla="*/ 32 w 52"/>
                <a:gd name="T20" fmla="*/ 32 w 52"/>
                <a:gd name="T21" fmla="*/ 32 w 52"/>
                <a:gd name="T22" fmla="*/ 32 w 52"/>
                <a:gd name="T23" fmla="*/ 32 w 52"/>
                <a:gd name="T24" fmla="*/ 28 w 52"/>
                <a:gd name="T25" fmla="*/ 28 w 52"/>
                <a:gd name="T26" fmla="*/ 28 w 52"/>
                <a:gd name="T27" fmla="*/ 28 w 52"/>
                <a:gd name="T28" fmla="*/ 28 w 52"/>
                <a:gd name="T29" fmla="*/ 24 w 52"/>
                <a:gd name="T30" fmla="*/ 24 w 52"/>
                <a:gd name="T31" fmla="*/ 24 w 52"/>
                <a:gd name="T32" fmla="*/ 24 w 52"/>
                <a:gd name="T33" fmla="*/ 24 w 52"/>
                <a:gd name="T34" fmla="*/ 20 w 52"/>
                <a:gd name="T35" fmla="*/ 20 w 52"/>
                <a:gd name="T36" fmla="*/ 20 w 52"/>
                <a:gd name="T37" fmla="*/ 20 w 52"/>
                <a:gd name="T38" fmla="*/ 16 w 52"/>
                <a:gd name="T39" fmla="*/ 16 w 52"/>
                <a:gd name="T40" fmla="*/ 16 w 52"/>
                <a:gd name="T41" fmla="*/ 16 w 52"/>
                <a:gd name="T42" fmla="*/ 16 w 52"/>
                <a:gd name="T43" fmla="*/ 12 w 52"/>
                <a:gd name="T44" fmla="*/ 12 w 52"/>
                <a:gd name="T45" fmla="*/ 12 w 52"/>
                <a:gd name="T46" fmla="*/ 12 w 52"/>
                <a:gd name="T47" fmla="*/ 12 w 52"/>
                <a:gd name="T48" fmla="*/ 8 w 52"/>
                <a:gd name="T49" fmla="*/ 8 w 52"/>
                <a:gd name="T50" fmla="*/ 8 w 52"/>
                <a:gd name="T51" fmla="*/ 8 w 52"/>
                <a:gd name="T52" fmla="*/ 8 w 52"/>
                <a:gd name="T53" fmla="*/ 4 w 52"/>
                <a:gd name="T54" fmla="*/ 4 w 52"/>
                <a:gd name="T55" fmla="*/ 4 w 52"/>
                <a:gd name="T56" fmla="*/ 4 w 52"/>
                <a:gd name="T57" fmla="*/ 0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57"/>
            <p:cNvSpPr>
              <a:spLocks/>
            </p:cNvSpPr>
            <p:nvPr/>
          </p:nvSpPr>
          <p:spPr bwMode="auto">
            <a:xfrm>
              <a:off x="3491" y="1748"/>
              <a:ext cx="51" cy="0"/>
            </a:xfrm>
            <a:custGeom>
              <a:avLst/>
              <a:gdLst>
                <a:gd name="T0" fmla="*/ 51 w 51"/>
                <a:gd name="T1" fmla="*/ 51 w 51"/>
                <a:gd name="T2" fmla="*/ 47 w 51"/>
                <a:gd name="T3" fmla="*/ 47 w 51"/>
                <a:gd name="T4" fmla="*/ 47 w 51"/>
                <a:gd name="T5" fmla="*/ 47 w 51"/>
                <a:gd name="T6" fmla="*/ 47 w 51"/>
                <a:gd name="T7" fmla="*/ 43 w 51"/>
                <a:gd name="T8" fmla="*/ 43 w 51"/>
                <a:gd name="T9" fmla="*/ 43 w 51"/>
                <a:gd name="T10" fmla="*/ 43 w 51"/>
                <a:gd name="T11" fmla="*/ 39 w 51"/>
                <a:gd name="T12" fmla="*/ 39 w 51"/>
                <a:gd name="T13" fmla="*/ 39 w 51"/>
                <a:gd name="T14" fmla="*/ 39 w 51"/>
                <a:gd name="T15" fmla="*/ 39 w 51"/>
                <a:gd name="T16" fmla="*/ 35 w 51"/>
                <a:gd name="T17" fmla="*/ 35 w 51"/>
                <a:gd name="T18" fmla="*/ 35 w 51"/>
                <a:gd name="T19" fmla="*/ 35 w 51"/>
                <a:gd name="T20" fmla="*/ 35 w 51"/>
                <a:gd name="T21" fmla="*/ 31 w 51"/>
                <a:gd name="T22" fmla="*/ 31 w 51"/>
                <a:gd name="T23" fmla="*/ 31 w 51"/>
                <a:gd name="T24" fmla="*/ 31 w 51"/>
                <a:gd name="T25" fmla="*/ 31 w 51"/>
                <a:gd name="T26" fmla="*/ 27 w 51"/>
                <a:gd name="T27" fmla="*/ 27 w 51"/>
                <a:gd name="T28" fmla="*/ 27 w 51"/>
                <a:gd name="T29" fmla="*/ 27 w 51"/>
                <a:gd name="T30" fmla="*/ 23 w 51"/>
                <a:gd name="T31" fmla="*/ 23 w 51"/>
                <a:gd name="T32" fmla="*/ 23 w 51"/>
                <a:gd name="T33" fmla="*/ 23 w 51"/>
                <a:gd name="T34" fmla="*/ 23 w 51"/>
                <a:gd name="T35" fmla="*/ 19 w 51"/>
                <a:gd name="T36" fmla="*/ 19 w 51"/>
                <a:gd name="T37" fmla="*/ 19 w 51"/>
                <a:gd name="T38" fmla="*/ 19 w 51"/>
                <a:gd name="T39" fmla="*/ 19 w 51"/>
                <a:gd name="T40" fmla="*/ 15 w 51"/>
                <a:gd name="T41" fmla="*/ 15 w 51"/>
                <a:gd name="T42" fmla="*/ 15 w 51"/>
                <a:gd name="T43" fmla="*/ 15 w 51"/>
                <a:gd name="T44" fmla="*/ 15 w 51"/>
                <a:gd name="T45" fmla="*/ 11 w 51"/>
                <a:gd name="T46" fmla="*/ 11 w 51"/>
                <a:gd name="T47" fmla="*/ 11 w 51"/>
                <a:gd name="T48" fmla="*/ 11 w 51"/>
                <a:gd name="T49" fmla="*/ 7 w 51"/>
                <a:gd name="T50" fmla="*/ 7 w 51"/>
                <a:gd name="T51" fmla="*/ 7 w 51"/>
                <a:gd name="T52" fmla="*/ 7 w 51"/>
                <a:gd name="T53" fmla="*/ 7 w 51"/>
                <a:gd name="T54" fmla="*/ 4 w 51"/>
                <a:gd name="T55" fmla="*/ 4 w 51"/>
                <a:gd name="T56" fmla="*/ 4 w 51"/>
                <a:gd name="T57" fmla="*/ 4 w 51"/>
                <a:gd name="T58" fmla="*/ 4 w 51"/>
                <a:gd name="T59" fmla="*/ 0 w 5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1">
                  <a:moveTo>
                    <a:pt x="51" y="0"/>
                  </a:move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58"/>
            <p:cNvSpPr>
              <a:spLocks/>
            </p:cNvSpPr>
            <p:nvPr/>
          </p:nvSpPr>
          <p:spPr bwMode="auto">
            <a:xfrm>
              <a:off x="3443" y="1748"/>
              <a:ext cx="48" cy="0"/>
            </a:xfrm>
            <a:custGeom>
              <a:avLst/>
              <a:gdLst>
                <a:gd name="T0" fmla="*/ 48 w 48"/>
                <a:gd name="T1" fmla="*/ 48 w 48"/>
                <a:gd name="T2" fmla="*/ 48 w 48"/>
                <a:gd name="T3" fmla="*/ 44 w 48"/>
                <a:gd name="T4" fmla="*/ 44 w 48"/>
                <a:gd name="T5" fmla="*/ 44 w 48"/>
                <a:gd name="T6" fmla="*/ 44 w 48"/>
                <a:gd name="T7" fmla="*/ 44 w 48"/>
                <a:gd name="T8" fmla="*/ 40 w 48"/>
                <a:gd name="T9" fmla="*/ 40 w 48"/>
                <a:gd name="T10" fmla="*/ 40 w 48"/>
                <a:gd name="T11" fmla="*/ 40 w 48"/>
                <a:gd name="T12" fmla="*/ 40 w 48"/>
                <a:gd name="T13" fmla="*/ 36 w 48"/>
                <a:gd name="T14" fmla="*/ 36 w 48"/>
                <a:gd name="T15" fmla="*/ 36 w 48"/>
                <a:gd name="T16" fmla="*/ 36 w 48"/>
                <a:gd name="T17" fmla="*/ 36 w 48"/>
                <a:gd name="T18" fmla="*/ 32 w 48"/>
                <a:gd name="T19" fmla="*/ 32 w 48"/>
                <a:gd name="T20" fmla="*/ 32 w 48"/>
                <a:gd name="T21" fmla="*/ 32 w 48"/>
                <a:gd name="T22" fmla="*/ 28 w 48"/>
                <a:gd name="T23" fmla="*/ 28 w 48"/>
                <a:gd name="T24" fmla="*/ 28 w 48"/>
                <a:gd name="T25" fmla="*/ 28 w 48"/>
                <a:gd name="T26" fmla="*/ 28 w 48"/>
                <a:gd name="T27" fmla="*/ 24 w 48"/>
                <a:gd name="T28" fmla="*/ 24 w 48"/>
                <a:gd name="T29" fmla="*/ 24 w 48"/>
                <a:gd name="T30" fmla="*/ 24 w 48"/>
                <a:gd name="T31" fmla="*/ 24 w 48"/>
                <a:gd name="T32" fmla="*/ 20 w 48"/>
                <a:gd name="T33" fmla="*/ 20 w 48"/>
                <a:gd name="T34" fmla="*/ 20 w 48"/>
                <a:gd name="T35" fmla="*/ 20 w 48"/>
                <a:gd name="T36" fmla="*/ 16 w 48"/>
                <a:gd name="T37" fmla="*/ 16 w 48"/>
                <a:gd name="T38" fmla="*/ 16 w 48"/>
                <a:gd name="T39" fmla="*/ 16 w 48"/>
                <a:gd name="T40" fmla="*/ 16 w 48"/>
                <a:gd name="T41" fmla="*/ 12 w 48"/>
                <a:gd name="T42" fmla="*/ 12 w 48"/>
                <a:gd name="T43" fmla="*/ 12 w 48"/>
                <a:gd name="T44" fmla="*/ 12 w 48"/>
                <a:gd name="T45" fmla="*/ 12 w 48"/>
                <a:gd name="T46" fmla="*/ 8 w 48"/>
                <a:gd name="T47" fmla="*/ 8 w 48"/>
                <a:gd name="T48" fmla="*/ 8 w 48"/>
                <a:gd name="T49" fmla="*/ 8 w 48"/>
                <a:gd name="T50" fmla="*/ 8 w 48"/>
                <a:gd name="T51" fmla="*/ 4 w 48"/>
                <a:gd name="T52" fmla="*/ 4 w 48"/>
                <a:gd name="T53" fmla="*/ 4 w 48"/>
                <a:gd name="T54" fmla="*/ 4 w 48"/>
                <a:gd name="T55" fmla="*/ 0 w 48"/>
                <a:gd name="T56" fmla="*/ 0 w 48"/>
                <a:gd name="T57" fmla="*/ 0 w 48"/>
                <a:gd name="T58" fmla="*/ 0 w 48"/>
                <a:gd name="T59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59"/>
            <p:cNvSpPr>
              <a:spLocks/>
            </p:cNvSpPr>
            <p:nvPr/>
          </p:nvSpPr>
          <p:spPr bwMode="auto">
            <a:xfrm>
              <a:off x="3391" y="1748"/>
              <a:ext cx="52" cy="0"/>
            </a:xfrm>
            <a:custGeom>
              <a:avLst/>
              <a:gdLst>
                <a:gd name="T0" fmla="*/ 48 w 52"/>
                <a:gd name="T1" fmla="*/ 48 w 52"/>
                <a:gd name="T2" fmla="*/ 48 w 52"/>
                <a:gd name="T3" fmla="*/ 48 w 52"/>
                <a:gd name="T4" fmla="*/ 48 w 52"/>
                <a:gd name="T5" fmla="*/ 44 w 52"/>
                <a:gd name="T6" fmla="*/ 44 w 52"/>
                <a:gd name="T7" fmla="*/ 44 w 52"/>
                <a:gd name="T8" fmla="*/ 44 w 52"/>
                <a:gd name="T9" fmla="*/ 40 w 52"/>
                <a:gd name="T10" fmla="*/ 40 w 52"/>
                <a:gd name="T11" fmla="*/ 40 w 52"/>
                <a:gd name="T12" fmla="*/ 40 w 52"/>
                <a:gd name="T13" fmla="*/ 40 w 52"/>
                <a:gd name="T14" fmla="*/ 36 w 52"/>
                <a:gd name="T15" fmla="*/ 36 w 52"/>
                <a:gd name="T16" fmla="*/ 36 w 52"/>
                <a:gd name="T17" fmla="*/ 36 w 52"/>
                <a:gd name="T18" fmla="*/ 36 w 52"/>
                <a:gd name="T19" fmla="*/ 32 w 52"/>
                <a:gd name="T20" fmla="*/ 32 w 52"/>
                <a:gd name="T21" fmla="*/ 32 w 52"/>
                <a:gd name="T22" fmla="*/ 32 w 52"/>
                <a:gd name="T23" fmla="*/ 32 w 52"/>
                <a:gd name="T24" fmla="*/ 28 w 52"/>
                <a:gd name="T25" fmla="*/ 28 w 52"/>
                <a:gd name="T26" fmla="*/ 28 w 52"/>
                <a:gd name="T27" fmla="*/ 28 w 52"/>
                <a:gd name="T28" fmla="*/ 24 w 52"/>
                <a:gd name="T29" fmla="*/ 24 w 52"/>
                <a:gd name="T30" fmla="*/ 24 w 52"/>
                <a:gd name="T31" fmla="*/ 24 w 52"/>
                <a:gd name="T32" fmla="*/ 24 w 52"/>
                <a:gd name="T33" fmla="*/ 20 w 52"/>
                <a:gd name="T34" fmla="*/ 20 w 52"/>
                <a:gd name="T35" fmla="*/ 20 w 52"/>
                <a:gd name="T36" fmla="*/ 20 w 52"/>
                <a:gd name="T37" fmla="*/ 20 w 52"/>
                <a:gd name="T38" fmla="*/ 16 w 52"/>
                <a:gd name="T39" fmla="*/ 16 w 52"/>
                <a:gd name="T40" fmla="*/ 16 w 52"/>
                <a:gd name="T41" fmla="*/ 16 w 52"/>
                <a:gd name="T42" fmla="*/ 16 w 52"/>
                <a:gd name="T43" fmla="*/ 12 w 52"/>
                <a:gd name="T44" fmla="*/ 12 w 52"/>
                <a:gd name="T45" fmla="*/ 12 w 52"/>
                <a:gd name="T46" fmla="*/ 12 w 52"/>
                <a:gd name="T47" fmla="*/ 8 w 52"/>
                <a:gd name="T48" fmla="*/ 8 w 52"/>
                <a:gd name="T49" fmla="*/ 8 w 52"/>
                <a:gd name="T50" fmla="*/ 8 w 52"/>
                <a:gd name="T51" fmla="*/ 8 w 52"/>
                <a:gd name="T52" fmla="*/ 4 w 52"/>
                <a:gd name="T53" fmla="*/ 4 w 52"/>
                <a:gd name="T54" fmla="*/ 4 w 52"/>
                <a:gd name="T55" fmla="*/ 4 w 52"/>
                <a:gd name="T56" fmla="*/ 4 w 52"/>
                <a:gd name="T57" fmla="*/ 0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60"/>
            <p:cNvSpPr>
              <a:spLocks/>
            </p:cNvSpPr>
            <p:nvPr/>
          </p:nvSpPr>
          <p:spPr bwMode="auto">
            <a:xfrm>
              <a:off x="3339" y="1748"/>
              <a:ext cx="52" cy="0"/>
            </a:xfrm>
            <a:custGeom>
              <a:avLst/>
              <a:gdLst>
                <a:gd name="T0" fmla="*/ 52 w 52"/>
                <a:gd name="T1" fmla="*/ 48 w 52"/>
                <a:gd name="T2" fmla="*/ 48 w 52"/>
                <a:gd name="T3" fmla="*/ 48 w 52"/>
                <a:gd name="T4" fmla="*/ 48 w 52"/>
                <a:gd name="T5" fmla="*/ 48 w 52"/>
                <a:gd name="T6" fmla="*/ 44 w 52"/>
                <a:gd name="T7" fmla="*/ 44 w 52"/>
                <a:gd name="T8" fmla="*/ 44 w 52"/>
                <a:gd name="T9" fmla="*/ 44 w 52"/>
                <a:gd name="T10" fmla="*/ 44 w 52"/>
                <a:gd name="T11" fmla="*/ 40 w 52"/>
                <a:gd name="T12" fmla="*/ 40 w 52"/>
                <a:gd name="T13" fmla="*/ 40 w 52"/>
                <a:gd name="T14" fmla="*/ 40 w 52"/>
                <a:gd name="T15" fmla="*/ 40 w 52"/>
                <a:gd name="T16" fmla="*/ 36 w 52"/>
                <a:gd name="T17" fmla="*/ 36 w 52"/>
                <a:gd name="T18" fmla="*/ 36 w 52"/>
                <a:gd name="T19" fmla="*/ 36 w 52"/>
                <a:gd name="T20" fmla="*/ 32 w 52"/>
                <a:gd name="T21" fmla="*/ 32 w 52"/>
                <a:gd name="T22" fmla="*/ 32 w 52"/>
                <a:gd name="T23" fmla="*/ 32 w 52"/>
                <a:gd name="T24" fmla="*/ 32 w 52"/>
                <a:gd name="T25" fmla="*/ 28 w 52"/>
                <a:gd name="T26" fmla="*/ 28 w 52"/>
                <a:gd name="T27" fmla="*/ 28 w 52"/>
                <a:gd name="T28" fmla="*/ 28 w 52"/>
                <a:gd name="T29" fmla="*/ 28 w 52"/>
                <a:gd name="T30" fmla="*/ 24 w 52"/>
                <a:gd name="T31" fmla="*/ 24 w 52"/>
                <a:gd name="T32" fmla="*/ 24 w 52"/>
                <a:gd name="T33" fmla="*/ 24 w 52"/>
                <a:gd name="T34" fmla="*/ 20 w 52"/>
                <a:gd name="T35" fmla="*/ 20 w 52"/>
                <a:gd name="T36" fmla="*/ 20 w 52"/>
                <a:gd name="T37" fmla="*/ 20 w 52"/>
                <a:gd name="T38" fmla="*/ 20 w 52"/>
                <a:gd name="T39" fmla="*/ 16 w 52"/>
                <a:gd name="T40" fmla="*/ 16 w 52"/>
                <a:gd name="T41" fmla="*/ 16 w 52"/>
                <a:gd name="T42" fmla="*/ 16 w 52"/>
                <a:gd name="T43" fmla="*/ 16 w 52"/>
                <a:gd name="T44" fmla="*/ 12 w 52"/>
                <a:gd name="T45" fmla="*/ 12 w 52"/>
                <a:gd name="T46" fmla="*/ 12 w 52"/>
                <a:gd name="T47" fmla="*/ 12 w 52"/>
                <a:gd name="T48" fmla="*/ 12 w 52"/>
                <a:gd name="T49" fmla="*/ 8 w 52"/>
                <a:gd name="T50" fmla="*/ 8 w 52"/>
                <a:gd name="T51" fmla="*/ 8 w 52"/>
                <a:gd name="T52" fmla="*/ 8 w 52"/>
                <a:gd name="T53" fmla="*/ 4 w 52"/>
                <a:gd name="T54" fmla="*/ 4 w 52"/>
                <a:gd name="T55" fmla="*/ 4 w 52"/>
                <a:gd name="T56" fmla="*/ 4 w 52"/>
                <a:gd name="T57" fmla="*/ 4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61"/>
            <p:cNvSpPr>
              <a:spLocks/>
            </p:cNvSpPr>
            <p:nvPr/>
          </p:nvSpPr>
          <p:spPr bwMode="auto">
            <a:xfrm>
              <a:off x="3287" y="1748"/>
              <a:ext cx="52" cy="0"/>
            </a:xfrm>
            <a:custGeom>
              <a:avLst/>
              <a:gdLst>
                <a:gd name="T0" fmla="*/ 52 w 52"/>
                <a:gd name="T1" fmla="*/ 52 w 52"/>
                <a:gd name="T2" fmla="*/ 52 w 52"/>
                <a:gd name="T3" fmla="*/ 48 w 52"/>
                <a:gd name="T4" fmla="*/ 48 w 52"/>
                <a:gd name="T5" fmla="*/ 48 w 52"/>
                <a:gd name="T6" fmla="*/ 48 w 52"/>
                <a:gd name="T7" fmla="*/ 44 w 52"/>
                <a:gd name="T8" fmla="*/ 44 w 52"/>
                <a:gd name="T9" fmla="*/ 44 w 52"/>
                <a:gd name="T10" fmla="*/ 44 w 52"/>
                <a:gd name="T11" fmla="*/ 44 w 52"/>
                <a:gd name="T12" fmla="*/ 40 w 52"/>
                <a:gd name="T13" fmla="*/ 40 w 52"/>
                <a:gd name="T14" fmla="*/ 40 w 52"/>
                <a:gd name="T15" fmla="*/ 40 w 52"/>
                <a:gd name="T16" fmla="*/ 40 w 52"/>
                <a:gd name="T17" fmla="*/ 36 w 52"/>
                <a:gd name="T18" fmla="*/ 36 w 52"/>
                <a:gd name="T19" fmla="*/ 36 w 52"/>
                <a:gd name="T20" fmla="*/ 36 w 52"/>
                <a:gd name="T21" fmla="*/ 36 w 52"/>
                <a:gd name="T22" fmla="*/ 32 w 52"/>
                <a:gd name="T23" fmla="*/ 32 w 52"/>
                <a:gd name="T24" fmla="*/ 32 w 52"/>
                <a:gd name="T25" fmla="*/ 32 w 52"/>
                <a:gd name="T26" fmla="*/ 28 w 52"/>
                <a:gd name="T27" fmla="*/ 28 w 52"/>
                <a:gd name="T28" fmla="*/ 28 w 52"/>
                <a:gd name="T29" fmla="*/ 28 w 52"/>
                <a:gd name="T30" fmla="*/ 28 w 52"/>
                <a:gd name="T31" fmla="*/ 24 w 52"/>
                <a:gd name="T32" fmla="*/ 24 w 52"/>
                <a:gd name="T33" fmla="*/ 24 w 52"/>
                <a:gd name="T34" fmla="*/ 24 w 52"/>
                <a:gd name="T35" fmla="*/ 24 w 52"/>
                <a:gd name="T36" fmla="*/ 20 w 52"/>
                <a:gd name="T37" fmla="*/ 20 w 52"/>
                <a:gd name="T38" fmla="*/ 20 w 52"/>
                <a:gd name="T39" fmla="*/ 20 w 52"/>
                <a:gd name="T40" fmla="*/ 20 w 52"/>
                <a:gd name="T41" fmla="*/ 16 w 52"/>
                <a:gd name="T42" fmla="*/ 16 w 52"/>
                <a:gd name="T43" fmla="*/ 16 w 52"/>
                <a:gd name="T44" fmla="*/ 16 w 52"/>
                <a:gd name="T45" fmla="*/ 12 w 52"/>
                <a:gd name="T46" fmla="*/ 12 w 52"/>
                <a:gd name="T47" fmla="*/ 12 w 52"/>
                <a:gd name="T48" fmla="*/ 12 w 52"/>
                <a:gd name="T49" fmla="*/ 12 w 52"/>
                <a:gd name="T50" fmla="*/ 8 w 52"/>
                <a:gd name="T51" fmla="*/ 8 w 52"/>
                <a:gd name="T52" fmla="*/ 8 w 52"/>
                <a:gd name="T53" fmla="*/ 8 w 52"/>
                <a:gd name="T54" fmla="*/ 8 w 52"/>
                <a:gd name="T55" fmla="*/ 4 w 52"/>
                <a:gd name="T56" fmla="*/ 4 w 52"/>
                <a:gd name="T57" fmla="*/ 4 w 52"/>
                <a:gd name="T58" fmla="*/ 4 w 52"/>
                <a:gd name="T59" fmla="*/ 4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62"/>
            <p:cNvSpPr>
              <a:spLocks/>
            </p:cNvSpPr>
            <p:nvPr/>
          </p:nvSpPr>
          <p:spPr bwMode="auto">
            <a:xfrm>
              <a:off x="3239" y="1748"/>
              <a:ext cx="48" cy="0"/>
            </a:xfrm>
            <a:custGeom>
              <a:avLst/>
              <a:gdLst>
                <a:gd name="T0" fmla="*/ 48 w 48"/>
                <a:gd name="T1" fmla="*/ 48 w 48"/>
                <a:gd name="T2" fmla="*/ 48 w 48"/>
                <a:gd name="T3" fmla="*/ 48 w 48"/>
                <a:gd name="T4" fmla="*/ 44 w 48"/>
                <a:gd name="T5" fmla="*/ 44 w 48"/>
                <a:gd name="T6" fmla="*/ 44 w 48"/>
                <a:gd name="T7" fmla="*/ 44 w 48"/>
                <a:gd name="T8" fmla="*/ 44 w 48"/>
                <a:gd name="T9" fmla="*/ 40 w 48"/>
                <a:gd name="T10" fmla="*/ 40 w 48"/>
                <a:gd name="T11" fmla="*/ 40 w 48"/>
                <a:gd name="T12" fmla="*/ 40 w 48"/>
                <a:gd name="T13" fmla="*/ 40 w 48"/>
                <a:gd name="T14" fmla="*/ 36 w 48"/>
                <a:gd name="T15" fmla="*/ 36 w 48"/>
                <a:gd name="T16" fmla="*/ 36 w 48"/>
                <a:gd name="T17" fmla="*/ 36 w 48"/>
                <a:gd name="T18" fmla="*/ 32 w 48"/>
                <a:gd name="T19" fmla="*/ 32 w 48"/>
                <a:gd name="T20" fmla="*/ 32 w 48"/>
                <a:gd name="T21" fmla="*/ 32 w 48"/>
                <a:gd name="T22" fmla="*/ 32 w 48"/>
                <a:gd name="T23" fmla="*/ 28 w 48"/>
                <a:gd name="T24" fmla="*/ 28 w 48"/>
                <a:gd name="T25" fmla="*/ 28 w 48"/>
                <a:gd name="T26" fmla="*/ 28 w 48"/>
                <a:gd name="T27" fmla="*/ 28 w 48"/>
                <a:gd name="T28" fmla="*/ 24 w 48"/>
                <a:gd name="T29" fmla="*/ 24 w 48"/>
                <a:gd name="T30" fmla="*/ 24 w 48"/>
                <a:gd name="T31" fmla="*/ 24 w 48"/>
                <a:gd name="T32" fmla="*/ 24 w 48"/>
                <a:gd name="T33" fmla="*/ 20 w 48"/>
                <a:gd name="T34" fmla="*/ 20 w 48"/>
                <a:gd name="T35" fmla="*/ 20 w 48"/>
                <a:gd name="T36" fmla="*/ 20 w 48"/>
                <a:gd name="T37" fmla="*/ 16 w 48"/>
                <a:gd name="T38" fmla="*/ 16 w 48"/>
                <a:gd name="T39" fmla="*/ 16 w 48"/>
                <a:gd name="T40" fmla="*/ 16 w 48"/>
                <a:gd name="T41" fmla="*/ 16 w 48"/>
                <a:gd name="T42" fmla="*/ 12 w 48"/>
                <a:gd name="T43" fmla="*/ 12 w 48"/>
                <a:gd name="T44" fmla="*/ 12 w 48"/>
                <a:gd name="T45" fmla="*/ 12 w 48"/>
                <a:gd name="T46" fmla="*/ 12 w 48"/>
                <a:gd name="T47" fmla="*/ 8 w 48"/>
                <a:gd name="T48" fmla="*/ 8 w 48"/>
                <a:gd name="T49" fmla="*/ 8 w 48"/>
                <a:gd name="T50" fmla="*/ 8 w 48"/>
                <a:gd name="T51" fmla="*/ 4 w 48"/>
                <a:gd name="T52" fmla="*/ 4 w 48"/>
                <a:gd name="T53" fmla="*/ 4 w 48"/>
                <a:gd name="T54" fmla="*/ 4 w 48"/>
                <a:gd name="T55" fmla="*/ 4 w 48"/>
                <a:gd name="T56" fmla="*/ 0 w 48"/>
                <a:gd name="T57" fmla="*/ 0 w 48"/>
                <a:gd name="T58" fmla="*/ 0 w 48"/>
                <a:gd name="T59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63"/>
            <p:cNvSpPr>
              <a:spLocks/>
            </p:cNvSpPr>
            <p:nvPr/>
          </p:nvSpPr>
          <p:spPr bwMode="auto">
            <a:xfrm>
              <a:off x="3187" y="1748"/>
              <a:ext cx="52" cy="0"/>
            </a:xfrm>
            <a:custGeom>
              <a:avLst/>
              <a:gdLst>
                <a:gd name="T0" fmla="*/ 52 w 52"/>
                <a:gd name="T1" fmla="*/ 48 w 52"/>
                <a:gd name="T2" fmla="*/ 48 w 52"/>
                <a:gd name="T3" fmla="*/ 48 w 52"/>
                <a:gd name="T4" fmla="*/ 48 w 52"/>
                <a:gd name="T5" fmla="*/ 48 w 52"/>
                <a:gd name="T6" fmla="*/ 44 w 52"/>
                <a:gd name="T7" fmla="*/ 44 w 52"/>
                <a:gd name="T8" fmla="*/ 44 w 52"/>
                <a:gd name="T9" fmla="*/ 44 w 52"/>
                <a:gd name="T10" fmla="*/ 40 w 52"/>
                <a:gd name="T11" fmla="*/ 40 w 52"/>
                <a:gd name="T12" fmla="*/ 40 w 52"/>
                <a:gd name="T13" fmla="*/ 40 w 52"/>
                <a:gd name="T14" fmla="*/ 40 w 52"/>
                <a:gd name="T15" fmla="*/ 36 w 52"/>
                <a:gd name="T16" fmla="*/ 36 w 52"/>
                <a:gd name="T17" fmla="*/ 36 w 52"/>
                <a:gd name="T18" fmla="*/ 36 w 52"/>
                <a:gd name="T19" fmla="*/ 36 w 52"/>
                <a:gd name="T20" fmla="*/ 32 w 52"/>
                <a:gd name="T21" fmla="*/ 32 w 52"/>
                <a:gd name="T22" fmla="*/ 32 w 52"/>
                <a:gd name="T23" fmla="*/ 32 w 52"/>
                <a:gd name="T24" fmla="*/ 28 w 52"/>
                <a:gd name="T25" fmla="*/ 28 w 52"/>
                <a:gd name="T26" fmla="*/ 28 w 52"/>
                <a:gd name="T27" fmla="*/ 28 w 52"/>
                <a:gd name="T28" fmla="*/ 28 w 52"/>
                <a:gd name="T29" fmla="*/ 24 w 52"/>
                <a:gd name="T30" fmla="*/ 24 w 52"/>
                <a:gd name="T31" fmla="*/ 24 w 52"/>
                <a:gd name="T32" fmla="*/ 24 w 52"/>
                <a:gd name="T33" fmla="*/ 24 w 52"/>
                <a:gd name="T34" fmla="*/ 20 w 52"/>
                <a:gd name="T35" fmla="*/ 20 w 52"/>
                <a:gd name="T36" fmla="*/ 20 w 52"/>
                <a:gd name="T37" fmla="*/ 20 w 52"/>
                <a:gd name="T38" fmla="*/ 20 w 52"/>
                <a:gd name="T39" fmla="*/ 16 w 52"/>
                <a:gd name="T40" fmla="*/ 16 w 52"/>
                <a:gd name="T41" fmla="*/ 16 w 52"/>
                <a:gd name="T42" fmla="*/ 16 w 52"/>
                <a:gd name="T43" fmla="*/ 12 w 52"/>
                <a:gd name="T44" fmla="*/ 12 w 52"/>
                <a:gd name="T45" fmla="*/ 12 w 52"/>
                <a:gd name="T46" fmla="*/ 12 w 52"/>
                <a:gd name="T47" fmla="*/ 12 w 52"/>
                <a:gd name="T48" fmla="*/ 8 w 52"/>
                <a:gd name="T49" fmla="*/ 8 w 52"/>
                <a:gd name="T50" fmla="*/ 8 w 52"/>
                <a:gd name="T51" fmla="*/ 8 w 52"/>
                <a:gd name="T52" fmla="*/ 8 w 52"/>
                <a:gd name="T53" fmla="*/ 4 w 52"/>
                <a:gd name="T54" fmla="*/ 4 w 52"/>
                <a:gd name="T55" fmla="*/ 4 w 52"/>
                <a:gd name="T56" fmla="*/ 4 w 52"/>
                <a:gd name="T57" fmla="*/ 4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64"/>
            <p:cNvSpPr>
              <a:spLocks/>
            </p:cNvSpPr>
            <p:nvPr/>
          </p:nvSpPr>
          <p:spPr bwMode="auto">
            <a:xfrm>
              <a:off x="3136" y="1748"/>
              <a:ext cx="51" cy="0"/>
            </a:xfrm>
            <a:custGeom>
              <a:avLst/>
              <a:gdLst>
                <a:gd name="T0" fmla="*/ 51 w 51"/>
                <a:gd name="T1" fmla="*/ 51 w 51"/>
                <a:gd name="T2" fmla="*/ 47 w 51"/>
                <a:gd name="T3" fmla="*/ 47 w 51"/>
                <a:gd name="T4" fmla="*/ 47 w 51"/>
                <a:gd name="T5" fmla="*/ 47 w 51"/>
                <a:gd name="T6" fmla="*/ 47 w 51"/>
                <a:gd name="T7" fmla="*/ 44 w 51"/>
                <a:gd name="T8" fmla="*/ 44 w 51"/>
                <a:gd name="T9" fmla="*/ 44 w 51"/>
                <a:gd name="T10" fmla="*/ 44 w 51"/>
                <a:gd name="T11" fmla="*/ 44 w 51"/>
                <a:gd name="T12" fmla="*/ 40 w 51"/>
                <a:gd name="T13" fmla="*/ 40 w 51"/>
                <a:gd name="T14" fmla="*/ 40 w 51"/>
                <a:gd name="T15" fmla="*/ 40 w 51"/>
                <a:gd name="T16" fmla="*/ 36 w 51"/>
                <a:gd name="T17" fmla="*/ 36 w 51"/>
                <a:gd name="T18" fmla="*/ 36 w 51"/>
                <a:gd name="T19" fmla="*/ 36 w 51"/>
                <a:gd name="T20" fmla="*/ 36 w 51"/>
                <a:gd name="T21" fmla="*/ 32 w 51"/>
                <a:gd name="T22" fmla="*/ 32 w 51"/>
                <a:gd name="T23" fmla="*/ 32 w 51"/>
                <a:gd name="T24" fmla="*/ 32 w 51"/>
                <a:gd name="T25" fmla="*/ 32 w 51"/>
                <a:gd name="T26" fmla="*/ 28 w 51"/>
                <a:gd name="T27" fmla="*/ 28 w 51"/>
                <a:gd name="T28" fmla="*/ 28 w 51"/>
                <a:gd name="T29" fmla="*/ 28 w 51"/>
                <a:gd name="T30" fmla="*/ 28 w 51"/>
                <a:gd name="T31" fmla="*/ 24 w 51"/>
                <a:gd name="T32" fmla="*/ 24 w 51"/>
                <a:gd name="T33" fmla="*/ 24 w 51"/>
                <a:gd name="T34" fmla="*/ 24 w 51"/>
                <a:gd name="T35" fmla="*/ 20 w 51"/>
                <a:gd name="T36" fmla="*/ 20 w 51"/>
                <a:gd name="T37" fmla="*/ 20 w 51"/>
                <a:gd name="T38" fmla="*/ 20 w 51"/>
                <a:gd name="T39" fmla="*/ 20 w 51"/>
                <a:gd name="T40" fmla="*/ 16 w 51"/>
                <a:gd name="T41" fmla="*/ 16 w 51"/>
                <a:gd name="T42" fmla="*/ 16 w 51"/>
                <a:gd name="T43" fmla="*/ 16 w 51"/>
                <a:gd name="T44" fmla="*/ 16 w 51"/>
                <a:gd name="T45" fmla="*/ 12 w 51"/>
                <a:gd name="T46" fmla="*/ 12 w 51"/>
                <a:gd name="T47" fmla="*/ 12 w 51"/>
                <a:gd name="T48" fmla="*/ 12 w 51"/>
                <a:gd name="T49" fmla="*/ 12 w 51"/>
                <a:gd name="T50" fmla="*/ 8 w 51"/>
                <a:gd name="T51" fmla="*/ 8 w 51"/>
                <a:gd name="T52" fmla="*/ 8 w 51"/>
                <a:gd name="T53" fmla="*/ 8 w 51"/>
                <a:gd name="T54" fmla="*/ 4 w 51"/>
                <a:gd name="T55" fmla="*/ 4 w 51"/>
                <a:gd name="T56" fmla="*/ 4 w 51"/>
                <a:gd name="T57" fmla="*/ 4 w 51"/>
                <a:gd name="T58" fmla="*/ 4 w 51"/>
                <a:gd name="T59" fmla="*/ 0 w 5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1">
                  <a:moveTo>
                    <a:pt x="51" y="0"/>
                  </a:move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65"/>
            <p:cNvSpPr>
              <a:spLocks/>
            </p:cNvSpPr>
            <p:nvPr/>
          </p:nvSpPr>
          <p:spPr bwMode="auto">
            <a:xfrm>
              <a:off x="3088" y="1748"/>
              <a:ext cx="48" cy="0"/>
            </a:xfrm>
            <a:custGeom>
              <a:avLst/>
              <a:gdLst>
                <a:gd name="T0" fmla="*/ 48 w 48"/>
                <a:gd name="T1" fmla="*/ 48 w 48"/>
                <a:gd name="T2" fmla="*/ 48 w 48"/>
                <a:gd name="T3" fmla="*/ 48 w 48"/>
                <a:gd name="T4" fmla="*/ 44 w 48"/>
                <a:gd name="T5" fmla="*/ 44 w 48"/>
                <a:gd name="T6" fmla="*/ 44 w 48"/>
                <a:gd name="T7" fmla="*/ 44 w 48"/>
                <a:gd name="T8" fmla="*/ 40 w 48"/>
                <a:gd name="T9" fmla="*/ 40 w 48"/>
                <a:gd name="T10" fmla="*/ 40 w 48"/>
                <a:gd name="T11" fmla="*/ 40 w 48"/>
                <a:gd name="T12" fmla="*/ 40 w 48"/>
                <a:gd name="T13" fmla="*/ 36 w 48"/>
                <a:gd name="T14" fmla="*/ 36 w 48"/>
                <a:gd name="T15" fmla="*/ 36 w 48"/>
                <a:gd name="T16" fmla="*/ 36 w 48"/>
                <a:gd name="T17" fmla="*/ 36 w 48"/>
                <a:gd name="T18" fmla="*/ 32 w 48"/>
                <a:gd name="T19" fmla="*/ 32 w 48"/>
                <a:gd name="T20" fmla="*/ 32 w 48"/>
                <a:gd name="T21" fmla="*/ 32 w 48"/>
                <a:gd name="T22" fmla="*/ 32 w 48"/>
                <a:gd name="T23" fmla="*/ 28 w 48"/>
                <a:gd name="T24" fmla="*/ 28 w 48"/>
                <a:gd name="T25" fmla="*/ 28 w 48"/>
                <a:gd name="T26" fmla="*/ 28 w 48"/>
                <a:gd name="T27" fmla="*/ 24 w 48"/>
                <a:gd name="T28" fmla="*/ 24 w 48"/>
                <a:gd name="T29" fmla="*/ 24 w 48"/>
                <a:gd name="T30" fmla="*/ 24 w 48"/>
                <a:gd name="T31" fmla="*/ 24 w 48"/>
                <a:gd name="T32" fmla="*/ 20 w 48"/>
                <a:gd name="T33" fmla="*/ 20 w 48"/>
                <a:gd name="T34" fmla="*/ 20 w 48"/>
                <a:gd name="T35" fmla="*/ 20 w 48"/>
                <a:gd name="T36" fmla="*/ 20 w 48"/>
                <a:gd name="T37" fmla="*/ 16 w 48"/>
                <a:gd name="T38" fmla="*/ 16 w 48"/>
                <a:gd name="T39" fmla="*/ 16 w 48"/>
                <a:gd name="T40" fmla="*/ 16 w 48"/>
                <a:gd name="T41" fmla="*/ 12 w 48"/>
                <a:gd name="T42" fmla="*/ 12 w 48"/>
                <a:gd name="T43" fmla="*/ 12 w 48"/>
                <a:gd name="T44" fmla="*/ 12 w 48"/>
                <a:gd name="T45" fmla="*/ 12 w 48"/>
                <a:gd name="T46" fmla="*/ 8 w 48"/>
                <a:gd name="T47" fmla="*/ 8 w 48"/>
                <a:gd name="T48" fmla="*/ 8 w 48"/>
                <a:gd name="T49" fmla="*/ 8 w 48"/>
                <a:gd name="T50" fmla="*/ 8 w 48"/>
                <a:gd name="T51" fmla="*/ 4 w 48"/>
                <a:gd name="T52" fmla="*/ 4 w 48"/>
                <a:gd name="T53" fmla="*/ 4 w 48"/>
                <a:gd name="T54" fmla="*/ 4 w 48"/>
                <a:gd name="T55" fmla="*/ 4 w 48"/>
                <a:gd name="T56" fmla="*/ 0 w 48"/>
                <a:gd name="T57" fmla="*/ 0 w 48"/>
                <a:gd name="T58" fmla="*/ 0 w 48"/>
                <a:gd name="T59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66"/>
            <p:cNvSpPr>
              <a:spLocks/>
            </p:cNvSpPr>
            <p:nvPr/>
          </p:nvSpPr>
          <p:spPr bwMode="auto">
            <a:xfrm>
              <a:off x="3036" y="1748"/>
              <a:ext cx="52" cy="0"/>
            </a:xfrm>
            <a:custGeom>
              <a:avLst/>
              <a:gdLst>
                <a:gd name="T0" fmla="*/ 48 w 52"/>
                <a:gd name="T1" fmla="*/ 48 w 52"/>
                <a:gd name="T2" fmla="*/ 48 w 52"/>
                <a:gd name="T3" fmla="*/ 48 w 52"/>
                <a:gd name="T4" fmla="*/ 48 w 52"/>
                <a:gd name="T5" fmla="*/ 44 w 52"/>
                <a:gd name="T6" fmla="*/ 44 w 52"/>
                <a:gd name="T7" fmla="*/ 44 w 52"/>
                <a:gd name="T8" fmla="*/ 44 w 52"/>
                <a:gd name="T9" fmla="*/ 44 w 52"/>
                <a:gd name="T10" fmla="*/ 40 w 52"/>
                <a:gd name="T11" fmla="*/ 40 w 52"/>
                <a:gd name="T12" fmla="*/ 40 w 52"/>
                <a:gd name="T13" fmla="*/ 40 w 52"/>
                <a:gd name="T14" fmla="*/ 36 w 52"/>
                <a:gd name="T15" fmla="*/ 36 w 52"/>
                <a:gd name="T16" fmla="*/ 36 w 52"/>
                <a:gd name="T17" fmla="*/ 36 w 52"/>
                <a:gd name="T18" fmla="*/ 36 w 52"/>
                <a:gd name="T19" fmla="*/ 32 w 52"/>
                <a:gd name="T20" fmla="*/ 32 w 52"/>
                <a:gd name="T21" fmla="*/ 32 w 52"/>
                <a:gd name="T22" fmla="*/ 32 w 52"/>
                <a:gd name="T23" fmla="*/ 32 w 52"/>
                <a:gd name="T24" fmla="*/ 28 w 52"/>
                <a:gd name="T25" fmla="*/ 28 w 52"/>
                <a:gd name="T26" fmla="*/ 28 w 52"/>
                <a:gd name="T27" fmla="*/ 28 w 52"/>
                <a:gd name="T28" fmla="*/ 28 w 52"/>
                <a:gd name="T29" fmla="*/ 24 w 52"/>
                <a:gd name="T30" fmla="*/ 24 w 52"/>
                <a:gd name="T31" fmla="*/ 24 w 52"/>
                <a:gd name="T32" fmla="*/ 24 w 52"/>
                <a:gd name="T33" fmla="*/ 20 w 52"/>
                <a:gd name="T34" fmla="*/ 20 w 52"/>
                <a:gd name="T35" fmla="*/ 20 w 52"/>
                <a:gd name="T36" fmla="*/ 20 w 52"/>
                <a:gd name="T37" fmla="*/ 20 w 52"/>
                <a:gd name="T38" fmla="*/ 16 w 52"/>
                <a:gd name="T39" fmla="*/ 16 w 52"/>
                <a:gd name="T40" fmla="*/ 16 w 52"/>
                <a:gd name="T41" fmla="*/ 16 w 52"/>
                <a:gd name="T42" fmla="*/ 16 w 52"/>
                <a:gd name="T43" fmla="*/ 12 w 52"/>
                <a:gd name="T44" fmla="*/ 12 w 52"/>
                <a:gd name="T45" fmla="*/ 12 w 52"/>
                <a:gd name="T46" fmla="*/ 12 w 52"/>
                <a:gd name="T47" fmla="*/ 12 w 52"/>
                <a:gd name="T48" fmla="*/ 8 w 52"/>
                <a:gd name="T49" fmla="*/ 8 w 52"/>
                <a:gd name="T50" fmla="*/ 8 w 52"/>
                <a:gd name="T51" fmla="*/ 8 w 52"/>
                <a:gd name="T52" fmla="*/ 4 w 52"/>
                <a:gd name="T53" fmla="*/ 4 w 52"/>
                <a:gd name="T54" fmla="*/ 4 w 52"/>
                <a:gd name="T55" fmla="*/ 4 w 52"/>
                <a:gd name="T56" fmla="*/ 4 w 52"/>
                <a:gd name="T57" fmla="*/ 0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67"/>
            <p:cNvSpPr>
              <a:spLocks/>
            </p:cNvSpPr>
            <p:nvPr/>
          </p:nvSpPr>
          <p:spPr bwMode="auto">
            <a:xfrm>
              <a:off x="2984" y="1748"/>
              <a:ext cx="52" cy="0"/>
            </a:xfrm>
            <a:custGeom>
              <a:avLst/>
              <a:gdLst>
                <a:gd name="T0" fmla="*/ 52 w 52"/>
                <a:gd name="T1" fmla="*/ 52 w 52"/>
                <a:gd name="T2" fmla="*/ 48 w 52"/>
                <a:gd name="T3" fmla="*/ 48 w 52"/>
                <a:gd name="T4" fmla="*/ 48 w 52"/>
                <a:gd name="T5" fmla="*/ 48 w 52"/>
                <a:gd name="T6" fmla="*/ 44 w 52"/>
                <a:gd name="T7" fmla="*/ 44 w 52"/>
                <a:gd name="T8" fmla="*/ 44 w 52"/>
                <a:gd name="T9" fmla="*/ 44 w 52"/>
                <a:gd name="T10" fmla="*/ 44 w 52"/>
                <a:gd name="T11" fmla="*/ 40 w 52"/>
                <a:gd name="T12" fmla="*/ 40 w 52"/>
                <a:gd name="T13" fmla="*/ 40 w 52"/>
                <a:gd name="T14" fmla="*/ 40 w 52"/>
                <a:gd name="T15" fmla="*/ 40 w 52"/>
                <a:gd name="T16" fmla="*/ 36 w 52"/>
                <a:gd name="T17" fmla="*/ 36 w 52"/>
                <a:gd name="T18" fmla="*/ 36 w 52"/>
                <a:gd name="T19" fmla="*/ 36 w 52"/>
                <a:gd name="T20" fmla="*/ 36 w 52"/>
                <a:gd name="T21" fmla="*/ 32 w 52"/>
                <a:gd name="T22" fmla="*/ 32 w 52"/>
                <a:gd name="T23" fmla="*/ 32 w 52"/>
                <a:gd name="T24" fmla="*/ 32 w 52"/>
                <a:gd name="T25" fmla="*/ 28 w 52"/>
                <a:gd name="T26" fmla="*/ 28 w 52"/>
                <a:gd name="T27" fmla="*/ 28 w 52"/>
                <a:gd name="T28" fmla="*/ 28 w 52"/>
                <a:gd name="T29" fmla="*/ 28 w 52"/>
                <a:gd name="T30" fmla="*/ 24 w 52"/>
                <a:gd name="T31" fmla="*/ 24 w 52"/>
                <a:gd name="T32" fmla="*/ 24 w 52"/>
                <a:gd name="T33" fmla="*/ 24 w 52"/>
                <a:gd name="T34" fmla="*/ 24 w 52"/>
                <a:gd name="T35" fmla="*/ 20 w 52"/>
                <a:gd name="T36" fmla="*/ 20 w 52"/>
                <a:gd name="T37" fmla="*/ 20 w 52"/>
                <a:gd name="T38" fmla="*/ 20 w 52"/>
                <a:gd name="T39" fmla="*/ 20 w 52"/>
                <a:gd name="T40" fmla="*/ 16 w 52"/>
                <a:gd name="T41" fmla="*/ 16 w 52"/>
                <a:gd name="T42" fmla="*/ 16 w 52"/>
                <a:gd name="T43" fmla="*/ 16 w 52"/>
                <a:gd name="T44" fmla="*/ 12 w 52"/>
                <a:gd name="T45" fmla="*/ 12 w 52"/>
                <a:gd name="T46" fmla="*/ 12 w 52"/>
                <a:gd name="T47" fmla="*/ 12 w 52"/>
                <a:gd name="T48" fmla="*/ 12 w 52"/>
                <a:gd name="T49" fmla="*/ 8 w 52"/>
                <a:gd name="T50" fmla="*/ 8 w 52"/>
                <a:gd name="T51" fmla="*/ 8 w 52"/>
                <a:gd name="T52" fmla="*/ 8 w 52"/>
                <a:gd name="T53" fmla="*/ 8 w 52"/>
                <a:gd name="T54" fmla="*/ 4 w 52"/>
                <a:gd name="T55" fmla="*/ 4 w 52"/>
                <a:gd name="T56" fmla="*/ 4 w 52"/>
                <a:gd name="T57" fmla="*/ 4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68"/>
            <p:cNvSpPr>
              <a:spLocks/>
            </p:cNvSpPr>
            <p:nvPr/>
          </p:nvSpPr>
          <p:spPr bwMode="auto">
            <a:xfrm>
              <a:off x="2936" y="1748"/>
              <a:ext cx="48" cy="0"/>
            </a:xfrm>
            <a:custGeom>
              <a:avLst/>
              <a:gdLst>
                <a:gd name="T0" fmla="*/ 48 w 48"/>
                <a:gd name="T1" fmla="*/ 48 w 48"/>
                <a:gd name="T2" fmla="*/ 48 w 48"/>
                <a:gd name="T3" fmla="*/ 44 w 48"/>
                <a:gd name="T4" fmla="*/ 44 w 48"/>
                <a:gd name="T5" fmla="*/ 44 w 48"/>
                <a:gd name="T6" fmla="*/ 44 w 48"/>
                <a:gd name="T7" fmla="*/ 44 w 48"/>
                <a:gd name="T8" fmla="*/ 40 w 48"/>
                <a:gd name="T9" fmla="*/ 40 w 48"/>
                <a:gd name="T10" fmla="*/ 40 w 48"/>
                <a:gd name="T11" fmla="*/ 40 w 48"/>
                <a:gd name="T12" fmla="*/ 36 w 48"/>
                <a:gd name="T13" fmla="*/ 36 w 48"/>
                <a:gd name="T14" fmla="*/ 36 w 48"/>
                <a:gd name="T15" fmla="*/ 36 w 48"/>
                <a:gd name="T16" fmla="*/ 36 w 48"/>
                <a:gd name="T17" fmla="*/ 32 w 48"/>
                <a:gd name="T18" fmla="*/ 32 w 48"/>
                <a:gd name="T19" fmla="*/ 32 w 48"/>
                <a:gd name="T20" fmla="*/ 32 w 48"/>
                <a:gd name="T21" fmla="*/ 32 w 48"/>
                <a:gd name="T22" fmla="*/ 28 w 48"/>
                <a:gd name="T23" fmla="*/ 28 w 48"/>
                <a:gd name="T24" fmla="*/ 28 w 48"/>
                <a:gd name="T25" fmla="*/ 28 w 48"/>
                <a:gd name="T26" fmla="*/ 28 w 48"/>
                <a:gd name="T27" fmla="*/ 24 w 48"/>
                <a:gd name="T28" fmla="*/ 24 w 48"/>
                <a:gd name="T29" fmla="*/ 24 w 48"/>
                <a:gd name="T30" fmla="*/ 24 w 48"/>
                <a:gd name="T31" fmla="*/ 20 w 48"/>
                <a:gd name="T32" fmla="*/ 20 w 48"/>
                <a:gd name="T33" fmla="*/ 20 w 48"/>
                <a:gd name="T34" fmla="*/ 20 w 48"/>
                <a:gd name="T35" fmla="*/ 20 w 48"/>
                <a:gd name="T36" fmla="*/ 16 w 48"/>
                <a:gd name="T37" fmla="*/ 16 w 48"/>
                <a:gd name="T38" fmla="*/ 16 w 48"/>
                <a:gd name="T39" fmla="*/ 16 w 48"/>
                <a:gd name="T40" fmla="*/ 16 w 48"/>
                <a:gd name="T41" fmla="*/ 12 w 48"/>
                <a:gd name="T42" fmla="*/ 12 w 48"/>
                <a:gd name="T43" fmla="*/ 12 w 48"/>
                <a:gd name="T44" fmla="*/ 12 w 48"/>
                <a:gd name="T45" fmla="*/ 12 w 48"/>
                <a:gd name="T46" fmla="*/ 8 w 48"/>
                <a:gd name="T47" fmla="*/ 8 w 48"/>
                <a:gd name="T48" fmla="*/ 8 w 48"/>
                <a:gd name="T49" fmla="*/ 8 w 48"/>
                <a:gd name="T50" fmla="*/ 4 w 48"/>
                <a:gd name="T51" fmla="*/ 4 w 48"/>
                <a:gd name="T52" fmla="*/ 4 w 48"/>
                <a:gd name="T53" fmla="*/ 4 w 48"/>
                <a:gd name="T54" fmla="*/ 4 w 48"/>
                <a:gd name="T55" fmla="*/ 0 w 48"/>
                <a:gd name="T56" fmla="*/ 0 w 48"/>
                <a:gd name="T57" fmla="*/ 0 w 48"/>
                <a:gd name="T58" fmla="*/ 0 w 48"/>
                <a:gd name="T59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69"/>
            <p:cNvSpPr>
              <a:spLocks/>
            </p:cNvSpPr>
            <p:nvPr/>
          </p:nvSpPr>
          <p:spPr bwMode="auto">
            <a:xfrm>
              <a:off x="2884" y="1748"/>
              <a:ext cx="52" cy="0"/>
            </a:xfrm>
            <a:custGeom>
              <a:avLst/>
              <a:gdLst>
                <a:gd name="T0" fmla="*/ 48 w 52"/>
                <a:gd name="T1" fmla="*/ 48 w 52"/>
                <a:gd name="T2" fmla="*/ 48 w 52"/>
                <a:gd name="T3" fmla="*/ 48 w 52"/>
                <a:gd name="T4" fmla="*/ 44 w 52"/>
                <a:gd name="T5" fmla="*/ 44 w 52"/>
                <a:gd name="T6" fmla="*/ 44 w 52"/>
                <a:gd name="T7" fmla="*/ 44 w 52"/>
                <a:gd name="T8" fmla="*/ 44 w 52"/>
                <a:gd name="T9" fmla="*/ 40 w 52"/>
                <a:gd name="T10" fmla="*/ 40 w 52"/>
                <a:gd name="T11" fmla="*/ 40 w 52"/>
                <a:gd name="T12" fmla="*/ 40 w 52"/>
                <a:gd name="T13" fmla="*/ 40 w 52"/>
                <a:gd name="T14" fmla="*/ 36 w 52"/>
                <a:gd name="T15" fmla="*/ 36 w 52"/>
                <a:gd name="T16" fmla="*/ 36 w 52"/>
                <a:gd name="T17" fmla="*/ 36 w 52"/>
                <a:gd name="T18" fmla="*/ 36 w 52"/>
                <a:gd name="T19" fmla="*/ 32 w 52"/>
                <a:gd name="T20" fmla="*/ 32 w 52"/>
                <a:gd name="T21" fmla="*/ 32 w 52"/>
                <a:gd name="T22" fmla="*/ 32 w 52"/>
                <a:gd name="T23" fmla="*/ 28 w 52"/>
                <a:gd name="T24" fmla="*/ 28 w 52"/>
                <a:gd name="T25" fmla="*/ 28 w 52"/>
                <a:gd name="T26" fmla="*/ 28 w 52"/>
                <a:gd name="T27" fmla="*/ 28 w 52"/>
                <a:gd name="T28" fmla="*/ 24 w 52"/>
                <a:gd name="T29" fmla="*/ 24 w 52"/>
                <a:gd name="T30" fmla="*/ 24 w 52"/>
                <a:gd name="T31" fmla="*/ 24 w 52"/>
                <a:gd name="T32" fmla="*/ 24 w 52"/>
                <a:gd name="T33" fmla="*/ 20 w 52"/>
                <a:gd name="T34" fmla="*/ 20 w 52"/>
                <a:gd name="T35" fmla="*/ 20 w 52"/>
                <a:gd name="T36" fmla="*/ 20 w 52"/>
                <a:gd name="T37" fmla="*/ 20 w 52"/>
                <a:gd name="T38" fmla="*/ 16 w 52"/>
                <a:gd name="T39" fmla="*/ 16 w 52"/>
                <a:gd name="T40" fmla="*/ 16 w 52"/>
                <a:gd name="T41" fmla="*/ 16 w 52"/>
                <a:gd name="T42" fmla="*/ 12 w 52"/>
                <a:gd name="T43" fmla="*/ 12 w 52"/>
                <a:gd name="T44" fmla="*/ 12 w 52"/>
                <a:gd name="T45" fmla="*/ 12 w 52"/>
                <a:gd name="T46" fmla="*/ 12 w 52"/>
                <a:gd name="T47" fmla="*/ 8 w 52"/>
                <a:gd name="T48" fmla="*/ 8 w 52"/>
                <a:gd name="T49" fmla="*/ 8 w 52"/>
                <a:gd name="T50" fmla="*/ 8 w 52"/>
                <a:gd name="T51" fmla="*/ 8 w 52"/>
                <a:gd name="T52" fmla="*/ 4 w 52"/>
                <a:gd name="T53" fmla="*/ 4 w 52"/>
                <a:gd name="T54" fmla="*/ 4 w 52"/>
                <a:gd name="T55" fmla="*/ 4 w 52"/>
                <a:gd name="T56" fmla="*/ 4 w 52"/>
                <a:gd name="T57" fmla="*/ 0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70"/>
            <p:cNvSpPr>
              <a:spLocks/>
            </p:cNvSpPr>
            <p:nvPr/>
          </p:nvSpPr>
          <p:spPr bwMode="auto">
            <a:xfrm>
              <a:off x="2833" y="1748"/>
              <a:ext cx="51" cy="0"/>
            </a:xfrm>
            <a:custGeom>
              <a:avLst/>
              <a:gdLst>
                <a:gd name="T0" fmla="*/ 51 w 51"/>
                <a:gd name="T1" fmla="*/ 47 w 51"/>
                <a:gd name="T2" fmla="*/ 47 w 51"/>
                <a:gd name="T3" fmla="*/ 47 w 51"/>
                <a:gd name="T4" fmla="*/ 47 w 51"/>
                <a:gd name="T5" fmla="*/ 47 w 51"/>
                <a:gd name="T6" fmla="*/ 43 w 51"/>
                <a:gd name="T7" fmla="*/ 43 w 51"/>
                <a:gd name="T8" fmla="*/ 43 w 51"/>
                <a:gd name="T9" fmla="*/ 43 w 51"/>
                <a:gd name="T10" fmla="*/ 43 w 51"/>
                <a:gd name="T11" fmla="*/ 39 w 51"/>
                <a:gd name="T12" fmla="*/ 39 w 51"/>
                <a:gd name="T13" fmla="*/ 39 w 51"/>
                <a:gd name="T14" fmla="*/ 39 w 51"/>
                <a:gd name="T15" fmla="*/ 36 w 51"/>
                <a:gd name="T16" fmla="*/ 36 w 51"/>
                <a:gd name="T17" fmla="*/ 36 w 51"/>
                <a:gd name="T18" fmla="*/ 36 w 51"/>
                <a:gd name="T19" fmla="*/ 36 w 51"/>
                <a:gd name="T20" fmla="*/ 32 w 51"/>
                <a:gd name="T21" fmla="*/ 32 w 51"/>
                <a:gd name="T22" fmla="*/ 32 w 51"/>
                <a:gd name="T23" fmla="*/ 32 w 51"/>
                <a:gd name="T24" fmla="*/ 32 w 51"/>
                <a:gd name="T25" fmla="*/ 28 w 51"/>
                <a:gd name="T26" fmla="*/ 28 w 51"/>
                <a:gd name="T27" fmla="*/ 28 w 51"/>
                <a:gd name="T28" fmla="*/ 28 w 51"/>
                <a:gd name="T29" fmla="*/ 24 w 51"/>
                <a:gd name="T30" fmla="*/ 24 w 51"/>
                <a:gd name="T31" fmla="*/ 24 w 51"/>
                <a:gd name="T32" fmla="*/ 24 w 51"/>
                <a:gd name="T33" fmla="*/ 24 w 51"/>
                <a:gd name="T34" fmla="*/ 20 w 51"/>
                <a:gd name="T35" fmla="*/ 20 w 51"/>
                <a:gd name="T36" fmla="*/ 20 w 51"/>
                <a:gd name="T37" fmla="*/ 20 w 51"/>
                <a:gd name="T38" fmla="*/ 20 w 51"/>
                <a:gd name="T39" fmla="*/ 16 w 51"/>
                <a:gd name="T40" fmla="*/ 16 w 51"/>
                <a:gd name="T41" fmla="*/ 16 w 51"/>
                <a:gd name="T42" fmla="*/ 16 w 51"/>
                <a:gd name="T43" fmla="*/ 16 w 51"/>
                <a:gd name="T44" fmla="*/ 12 w 51"/>
                <a:gd name="T45" fmla="*/ 12 w 51"/>
                <a:gd name="T46" fmla="*/ 12 w 51"/>
                <a:gd name="T47" fmla="*/ 12 w 51"/>
                <a:gd name="T48" fmla="*/ 8 w 51"/>
                <a:gd name="T49" fmla="*/ 8 w 51"/>
                <a:gd name="T50" fmla="*/ 8 w 51"/>
                <a:gd name="T51" fmla="*/ 8 w 51"/>
                <a:gd name="T52" fmla="*/ 8 w 51"/>
                <a:gd name="T53" fmla="*/ 4 w 51"/>
                <a:gd name="T54" fmla="*/ 4 w 51"/>
                <a:gd name="T55" fmla="*/ 4 w 51"/>
                <a:gd name="T56" fmla="*/ 4 w 51"/>
                <a:gd name="T57" fmla="*/ 4 w 51"/>
                <a:gd name="T58" fmla="*/ 0 w 51"/>
                <a:gd name="T59" fmla="*/ 0 w 5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1">
                  <a:moveTo>
                    <a:pt x="51" y="0"/>
                  </a:move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71"/>
            <p:cNvSpPr>
              <a:spLocks/>
            </p:cNvSpPr>
            <p:nvPr/>
          </p:nvSpPr>
          <p:spPr bwMode="auto">
            <a:xfrm>
              <a:off x="2781" y="1748"/>
              <a:ext cx="52" cy="0"/>
            </a:xfrm>
            <a:custGeom>
              <a:avLst/>
              <a:gdLst>
                <a:gd name="T0" fmla="*/ 52 w 52"/>
                <a:gd name="T1" fmla="*/ 52 w 52"/>
                <a:gd name="T2" fmla="*/ 48 w 52"/>
                <a:gd name="T3" fmla="*/ 48 w 52"/>
                <a:gd name="T4" fmla="*/ 48 w 52"/>
                <a:gd name="T5" fmla="*/ 48 w 52"/>
                <a:gd name="T6" fmla="*/ 48 w 52"/>
                <a:gd name="T7" fmla="*/ 44 w 52"/>
                <a:gd name="T8" fmla="*/ 44 w 52"/>
                <a:gd name="T9" fmla="*/ 44 w 52"/>
                <a:gd name="T10" fmla="*/ 44 w 52"/>
                <a:gd name="T11" fmla="*/ 44 w 52"/>
                <a:gd name="T12" fmla="*/ 40 w 52"/>
                <a:gd name="T13" fmla="*/ 40 w 52"/>
                <a:gd name="T14" fmla="*/ 40 w 52"/>
                <a:gd name="T15" fmla="*/ 40 w 52"/>
                <a:gd name="T16" fmla="*/ 40 w 52"/>
                <a:gd name="T17" fmla="*/ 36 w 52"/>
                <a:gd name="T18" fmla="*/ 36 w 52"/>
                <a:gd name="T19" fmla="*/ 36 w 52"/>
                <a:gd name="T20" fmla="*/ 36 w 52"/>
                <a:gd name="T21" fmla="*/ 32 w 52"/>
                <a:gd name="T22" fmla="*/ 32 w 52"/>
                <a:gd name="T23" fmla="*/ 32 w 52"/>
                <a:gd name="T24" fmla="*/ 32 w 52"/>
                <a:gd name="T25" fmla="*/ 32 w 52"/>
                <a:gd name="T26" fmla="*/ 28 w 52"/>
                <a:gd name="T27" fmla="*/ 28 w 52"/>
                <a:gd name="T28" fmla="*/ 28 w 52"/>
                <a:gd name="T29" fmla="*/ 28 w 52"/>
                <a:gd name="T30" fmla="*/ 28 w 52"/>
                <a:gd name="T31" fmla="*/ 24 w 52"/>
                <a:gd name="T32" fmla="*/ 24 w 52"/>
                <a:gd name="T33" fmla="*/ 24 w 52"/>
                <a:gd name="T34" fmla="*/ 24 w 52"/>
                <a:gd name="T35" fmla="*/ 24 w 52"/>
                <a:gd name="T36" fmla="*/ 20 w 52"/>
                <a:gd name="T37" fmla="*/ 20 w 52"/>
                <a:gd name="T38" fmla="*/ 20 w 52"/>
                <a:gd name="T39" fmla="*/ 20 w 52"/>
                <a:gd name="T40" fmla="*/ 16 w 52"/>
                <a:gd name="T41" fmla="*/ 16 w 52"/>
                <a:gd name="T42" fmla="*/ 16 w 52"/>
                <a:gd name="T43" fmla="*/ 16 w 52"/>
                <a:gd name="T44" fmla="*/ 16 w 52"/>
                <a:gd name="T45" fmla="*/ 12 w 52"/>
                <a:gd name="T46" fmla="*/ 12 w 52"/>
                <a:gd name="T47" fmla="*/ 12 w 52"/>
                <a:gd name="T48" fmla="*/ 12 w 52"/>
                <a:gd name="T49" fmla="*/ 12 w 52"/>
                <a:gd name="T50" fmla="*/ 8 w 52"/>
                <a:gd name="T51" fmla="*/ 8 w 52"/>
                <a:gd name="T52" fmla="*/ 8 w 52"/>
                <a:gd name="T53" fmla="*/ 8 w 52"/>
                <a:gd name="T54" fmla="*/ 8 w 52"/>
                <a:gd name="T55" fmla="*/ 4 w 52"/>
                <a:gd name="T56" fmla="*/ 4 w 52"/>
                <a:gd name="T57" fmla="*/ 4 w 52"/>
                <a:gd name="T58" fmla="*/ 4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72"/>
            <p:cNvSpPr>
              <a:spLocks/>
            </p:cNvSpPr>
            <p:nvPr/>
          </p:nvSpPr>
          <p:spPr bwMode="auto">
            <a:xfrm>
              <a:off x="2733" y="1748"/>
              <a:ext cx="48" cy="0"/>
            </a:xfrm>
            <a:custGeom>
              <a:avLst/>
              <a:gdLst>
                <a:gd name="T0" fmla="*/ 48 w 48"/>
                <a:gd name="T1" fmla="*/ 48 w 48"/>
                <a:gd name="T2" fmla="*/ 48 w 48"/>
                <a:gd name="T3" fmla="*/ 48 w 48"/>
                <a:gd name="T4" fmla="*/ 44 w 48"/>
                <a:gd name="T5" fmla="*/ 44 w 48"/>
                <a:gd name="T6" fmla="*/ 44 w 48"/>
                <a:gd name="T7" fmla="*/ 44 w 48"/>
                <a:gd name="T8" fmla="*/ 44 w 48"/>
                <a:gd name="T9" fmla="*/ 40 w 48"/>
                <a:gd name="T10" fmla="*/ 40 w 48"/>
                <a:gd name="T11" fmla="*/ 40 w 48"/>
                <a:gd name="T12" fmla="*/ 40 w 48"/>
                <a:gd name="T13" fmla="*/ 36 w 48"/>
                <a:gd name="T14" fmla="*/ 36 w 48"/>
                <a:gd name="T15" fmla="*/ 36 w 48"/>
                <a:gd name="T16" fmla="*/ 36 w 48"/>
                <a:gd name="T17" fmla="*/ 36 w 48"/>
                <a:gd name="T18" fmla="*/ 32 w 48"/>
                <a:gd name="T19" fmla="*/ 32 w 48"/>
                <a:gd name="T20" fmla="*/ 32 w 48"/>
                <a:gd name="T21" fmla="*/ 32 w 48"/>
                <a:gd name="T22" fmla="*/ 32 w 48"/>
                <a:gd name="T23" fmla="*/ 28 w 48"/>
                <a:gd name="T24" fmla="*/ 28 w 48"/>
                <a:gd name="T25" fmla="*/ 28 w 48"/>
                <a:gd name="T26" fmla="*/ 28 w 48"/>
                <a:gd name="T27" fmla="*/ 28 w 48"/>
                <a:gd name="T28" fmla="*/ 24 w 48"/>
                <a:gd name="T29" fmla="*/ 24 w 48"/>
                <a:gd name="T30" fmla="*/ 24 w 48"/>
                <a:gd name="T31" fmla="*/ 24 w 48"/>
                <a:gd name="T32" fmla="*/ 20 w 48"/>
                <a:gd name="T33" fmla="*/ 20 w 48"/>
                <a:gd name="T34" fmla="*/ 20 w 48"/>
                <a:gd name="T35" fmla="*/ 20 w 48"/>
                <a:gd name="T36" fmla="*/ 20 w 48"/>
                <a:gd name="T37" fmla="*/ 16 w 48"/>
                <a:gd name="T38" fmla="*/ 16 w 48"/>
                <a:gd name="T39" fmla="*/ 16 w 48"/>
                <a:gd name="T40" fmla="*/ 16 w 48"/>
                <a:gd name="T41" fmla="*/ 16 w 48"/>
                <a:gd name="T42" fmla="*/ 12 w 48"/>
                <a:gd name="T43" fmla="*/ 12 w 48"/>
                <a:gd name="T44" fmla="*/ 12 w 48"/>
                <a:gd name="T45" fmla="*/ 12 w 48"/>
                <a:gd name="T46" fmla="*/ 8 w 48"/>
                <a:gd name="T47" fmla="*/ 8 w 48"/>
                <a:gd name="T48" fmla="*/ 8 w 48"/>
                <a:gd name="T49" fmla="*/ 8 w 48"/>
                <a:gd name="T50" fmla="*/ 8 w 48"/>
                <a:gd name="T51" fmla="*/ 4 w 48"/>
                <a:gd name="T52" fmla="*/ 4 w 48"/>
                <a:gd name="T53" fmla="*/ 4 w 48"/>
                <a:gd name="T54" fmla="*/ 4 w 48"/>
                <a:gd name="T55" fmla="*/ 4 w 48"/>
                <a:gd name="T56" fmla="*/ 0 w 48"/>
                <a:gd name="T57" fmla="*/ 0 w 48"/>
                <a:gd name="T58" fmla="*/ 0 w 48"/>
                <a:gd name="T59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73"/>
            <p:cNvSpPr>
              <a:spLocks/>
            </p:cNvSpPr>
            <p:nvPr/>
          </p:nvSpPr>
          <p:spPr bwMode="auto">
            <a:xfrm>
              <a:off x="2681" y="1748"/>
              <a:ext cx="52" cy="0"/>
            </a:xfrm>
            <a:custGeom>
              <a:avLst/>
              <a:gdLst>
                <a:gd name="T0" fmla="*/ 52 w 52"/>
                <a:gd name="T1" fmla="*/ 48 w 52"/>
                <a:gd name="T2" fmla="*/ 48 w 52"/>
                <a:gd name="T3" fmla="*/ 48 w 52"/>
                <a:gd name="T4" fmla="*/ 48 w 52"/>
                <a:gd name="T5" fmla="*/ 44 w 52"/>
                <a:gd name="T6" fmla="*/ 44 w 52"/>
                <a:gd name="T7" fmla="*/ 44 w 52"/>
                <a:gd name="T8" fmla="*/ 44 w 52"/>
                <a:gd name="T9" fmla="*/ 44 w 52"/>
                <a:gd name="T10" fmla="*/ 40 w 52"/>
                <a:gd name="T11" fmla="*/ 40 w 52"/>
                <a:gd name="T12" fmla="*/ 40 w 52"/>
                <a:gd name="T13" fmla="*/ 40 w 52"/>
                <a:gd name="T14" fmla="*/ 40 w 52"/>
                <a:gd name="T15" fmla="*/ 36 w 52"/>
                <a:gd name="T16" fmla="*/ 36 w 52"/>
                <a:gd name="T17" fmla="*/ 36 w 52"/>
                <a:gd name="T18" fmla="*/ 36 w 52"/>
                <a:gd name="T19" fmla="*/ 32 w 52"/>
                <a:gd name="T20" fmla="*/ 32 w 52"/>
                <a:gd name="T21" fmla="*/ 32 w 52"/>
                <a:gd name="T22" fmla="*/ 32 w 52"/>
                <a:gd name="T23" fmla="*/ 32 w 52"/>
                <a:gd name="T24" fmla="*/ 28 w 52"/>
                <a:gd name="T25" fmla="*/ 28 w 52"/>
                <a:gd name="T26" fmla="*/ 28 w 52"/>
                <a:gd name="T27" fmla="*/ 28 w 52"/>
                <a:gd name="T28" fmla="*/ 28 w 52"/>
                <a:gd name="T29" fmla="*/ 24 w 52"/>
                <a:gd name="T30" fmla="*/ 24 w 52"/>
                <a:gd name="T31" fmla="*/ 24 w 52"/>
                <a:gd name="T32" fmla="*/ 24 w 52"/>
                <a:gd name="T33" fmla="*/ 24 w 52"/>
                <a:gd name="T34" fmla="*/ 20 w 52"/>
                <a:gd name="T35" fmla="*/ 20 w 52"/>
                <a:gd name="T36" fmla="*/ 20 w 52"/>
                <a:gd name="T37" fmla="*/ 20 w 52"/>
                <a:gd name="T38" fmla="*/ 16 w 52"/>
                <a:gd name="T39" fmla="*/ 16 w 52"/>
                <a:gd name="T40" fmla="*/ 16 w 52"/>
                <a:gd name="T41" fmla="*/ 16 w 52"/>
                <a:gd name="T42" fmla="*/ 16 w 52"/>
                <a:gd name="T43" fmla="*/ 12 w 52"/>
                <a:gd name="T44" fmla="*/ 12 w 52"/>
                <a:gd name="T45" fmla="*/ 12 w 52"/>
                <a:gd name="T46" fmla="*/ 12 w 52"/>
                <a:gd name="T47" fmla="*/ 12 w 52"/>
                <a:gd name="T48" fmla="*/ 8 w 52"/>
                <a:gd name="T49" fmla="*/ 8 w 52"/>
                <a:gd name="T50" fmla="*/ 8 w 52"/>
                <a:gd name="T51" fmla="*/ 8 w 52"/>
                <a:gd name="T52" fmla="*/ 8 w 52"/>
                <a:gd name="T53" fmla="*/ 4 w 52"/>
                <a:gd name="T54" fmla="*/ 4 w 52"/>
                <a:gd name="T55" fmla="*/ 4 w 52"/>
                <a:gd name="T56" fmla="*/ 4 w 52"/>
                <a:gd name="T57" fmla="*/ 0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74"/>
            <p:cNvSpPr>
              <a:spLocks/>
            </p:cNvSpPr>
            <p:nvPr/>
          </p:nvSpPr>
          <p:spPr bwMode="auto">
            <a:xfrm>
              <a:off x="2629" y="1748"/>
              <a:ext cx="52" cy="0"/>
            </a:xfrm>
            <a:custGeom>
              <a:avLst/>
              <a:gdLst>
                <a:gd name="T0" fmla="*/ 52 w 52"/>
                <a:gd name="T1" fmla="*/ 52 w 52"/>
                <a:gd name="T2" fmla="*/ 48 w 52"/>
                <a:gd name="T3" fmla="*/ 48 w 52"/>
                <a:gd name="T4" fmla="*/ 48 w 52"/>
                <a:gd name="T5" fmla="*/ 48 w 52"/>
                <a:gd name="T6" fmla="*/ 48 w 52"/>
                <a:gd name="T7" fmla="*/ 44 w 52"/>
                <a:gd name="T8" fmla="*/ 44 w 52"/>
                <a:gd name="T9" fmla="*/ 44 w 52"/>
                <a:gd name="T10" fmla="*/ 44 w 52"/>
                <a:gd name="T11" fmla="*/ 40 w 52"/>
                <a:gd name="T12" fmla="*/ 40 w 52"/>
                <a:gd name="T13" fmla="*/ 40 w 52"/>
                <a:gd name="T14" fmla="*/ 40 w 52"/>
                <a:gd name="T15" fmla="*/ 40 w 52"/>
                <a:gd name="T16" fmla="*/ 36 w 52"/>
                <a:gd name="T17" fmla="*/ 36 w 52"/>
                <a:gd name="T18" fmla="*/ 36 w 52"/>
                <a:gd name="T19" fmla="*/ 36 w 52"/>
                <a:gd name="T20" fmla="*/ 36 w 52"/>
                <a:gd name="T21" fmla="*/ 32 w 52"/>
                <a:gd name="T22" fmla="*/ 32 w 52"/>
                <a:gd name="T23" fmla="*/ 32 w 52"/>
                <a:gd name="T24" fmla="*/ 32 w 52"/>
                <a:gd name="T25" fmla="*/ 32 w 52"/>
                <a:gd name="T26" fmla="*/ 28 w 52"/>
                <a:gd name="T27" fmla="*/ 28 w 52"/>
                <a:gd name="T28" fmla="*/ 28 w 52"/>
                <a:gd name="T29" fmla="*/ 28 w 52"/>
                <a:gd name="T30" fmla="*/ 24 w 52"/>
                <a:gd name="T31" fmla="*/ 24 w 52"/>
                <a:gd name="T32" fmla="*/ 24 w 52"/>
                <a:gd name="T33" fmla="*/ 24 w 52"/>
                <a:gd name="T34" fmla="*/ 24 w 52"/>
                <a:gd name="T35" fmla="*/ 20 w 52"/>
                <a:gd name="T36" fmla="*/ 20 w 52"/>
                <a:gd name="T37" fmla="*/ 20 w 52"/>
                <a:gd name="T38" fmla="*/ 20 w 52"/>
                <a:gd name="T39" fmla="*/ 20 w 52"/>
                <a:gd name="T40" fmla="*/ 16 w 52"/>
                <a:gd name="T41" fmla="*/ 16 w 52"/>
                <a:gd name="T42" fmla="*/ 16 w 52"/>
                <a:gd name="T43" fmla="*/ 16 w 52"/>
                <a:gd name="T44" fmla="*/ 16 w 52"/>
                <a:gd name="T45" fmla="*/ 12 w 52"/>
                <a:gd name="T46" fmla="*/ 12 w 52"/>
                <a:gd name="T47" fmla="*/ 12 w 52"/>
                <a:gd name="T48" fmla="*/ 12 w 52"/>
                <a:gd name="T49" fmla="*/ 8 w 52"/>
                <a:gd name="T50" fmla="*/ 8 w 52"/>
                <a:gd name="T51" fmla="*/ 8 w 52"/>
                <a:gd name="T52" fmla="*/ 8 w 52"/>
                <a:gd name="T53" fmla="*/ 8 w 52"/>
                <a:gd name="T54" fmla="*/ 4 w 52"/>
                <a:gd name="T55" fmla="*/ 4 w 52"/>
                <a:gd name="T56" fmla="*/ 4 w 52"/>
                <a:gd name="T57" fmla="*/ 4 w 52"/>
                <a:gd name="T58" fmla="*/ 4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75"/>
            <p:cNvSpPr>
              <a:spLocks/>
            </p:cNvSpPr>
            <p:nvPr/>
          </p:nvSpPr>
          <p:spPr bwMode="auto">
            <a:xfrm>
              <a:off x="2581" y="1748"/>
              <a:ext cx="48" cy="0"/>
            </a:xfrm>
            <a:custGeom>
              <a:avLst/>
              <a:gdLst>
                <a:gd name="T0" fmla="*/ 48 w 48"/>
                <a:gd name="T1" fmla="*/ 48 w 48"/>
                <a:gd name="T2" fmla="*/ 48 w 48"/>
                <a:gd name="T3" fmla="*/ 44 w 48"/>
                <a:gd name="T4" fmla="*/ 44 w 48"/>
                <a:gd name="T5" fmla="*/ 44 w 48"/>
                <a:gd name="T6" fmla="*/ 44 w 48"/>
                <a:gd name="T7" fmla="*/ 44 w 48"/>
                <a:gd name="T8" fmla="*/ 40 w 48"/>
                <a:gd name="T9" fmla="*/ 40 w 48"/>
                <a:gd name="T10" fmla="*/ 40 w 48"/>
                <a:gd name="T11" fmla="*/ 40 w 48"/>
                <a:gd name="T12" fmla="*/ 40 w 48"/>
                <a:gd name="T13" fmla="*/ 36 w 48"/>
                <a:gd name="T14" fmla="*/ 36 w 48"/>
                <a:gd name="T15" fmla="*/ 36 w 48"/>
                <a:gd name="T16" fmla="*/ 36 w 48"/>
                <a:gd name="T17" fmla="*/ 36 w 48"/>
                <a:gd name="T18" fmla="*/ 32 w 48"/>
                <a:gd name="T19" fmla="*/ 32 w 48"/>
                <a:gd name="T20" fmla="*/ 32 w 48"/>
                <a:gd name="T21" fmla="*/ 32 w 48"/>
                <a:gd name="T22" fmla="*/ 28 w 48"/>
                <a:gd name="T23" fmla="*/ 28 w 48"/>
                <a:gd name="T24" fmla="*/ 28 w 48"/>
                <a:gd name="T25" fmla="*/ 28 w 48"/>
                <a:gd name="T26" fmla="*/ 28 w 48"/>
                <a:gd name="T27" fmla="*/ 24 w 48"/>
                <a:gd name="T28" fmla="*/ 24 w 48"/>
                <a:gd name="T29" fmla="*/ 24 w 48"/>
                <a:gd name="T30" fmla="*/ 24 w 48"/>
                <a:gd name="T31" fmla="*/ 24 w 48"/>
                <a:gd name="T32" fmla="*/ 20 w 48"/>
                <a:gd name="T33" fmla="*/ 20 w 48"/>
                <a:gd name="T34" fmla="*/ 20 w 48"/>
                <a:gd name="T35" fmla="*/ 20 w 48"/>
                <a:gd name="T36" fmla="*/ 16 w 48"/>
                <a:gd name="T37" fmla="*/ 16 w 48"/>
                <a:gd name="T38" fmla="*/ 16 w 48"/>
                <a:gd name="T39" fmla="*/ 16 w 48"/>
                <a:gd name="T40" fmla="*/ 16 w 48"/>
                <a:gd name="T41" fmla="*/ 12 w 48"/>
                <a:gd name="T42" fmla="*/ 12 w 48"/>
                <a:gd name="T43" fmla="*/ 12 w 48"/>
                <a:gd name="T44" fmla="*/ 12 w 48"/>
                <a:gd name="T45" fmla="*/ 12 w 48"/>
                <a:gd name="T46" fmla="*/ 8 w 48"/>
                <a:gd name="T47" fmla="*/ 8 w 48"/>
                <a:gd name="T48" fmla="*/ 8 w 48"/>
                <a:gd name="T49" fmla="*/ 8 w 48"/>
                <a:gd name="T50" fmla="*/ 8 w 48"/>
                <a:gd name="T51" fmla="*/ 4 w 48"/>
                <a:gd name="T52" fmla="*/ 4 w 48"/>
                <a:gd name="T53" fmla="*/ 4 w 48"/>
                <a:gd name="T54" fmla="*/ 4 w 48"/>
                <a:gd name="T55" fmla="*/ 0 w 48"/>
                <a:gd name="T56" fmla="*/ 0 w 48"/>
                <a:gd name="T57" fmla="*/ 0 w 48"/>
                <a:gd name="T58" fmla="*/ 0 w 48"/>
                <a:gd name="T59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76"/>
            <p:cNvSpPr>
              <a:spLocks/>
            </p:cNvSpPr>
            <p:nvPr/>
          </p:nvSpPr>
          <p:spPr bwMode="auto">
            <a:xfrm>
              <a:off x="2530" y="1748"/>
              <a:ext cx="51" cy="0"/>
            </a:xfrm>
            <a:custGeom>
              <a:avLst/>
              <a:gdLst>
                <a:gd name="T0" fmla="*/ 47 w 51"/>
                <a:gd name="T1" fmla="*/ 47 w 51"/>
                <a:gd name="T2" fmla="*/ 47 w 51"/>
                <a:gd name="T3" fmla="*/ 47 w 51"/>
                <a:gd name="T4" fmla="*/ 47 w 51"/>
                <a:gd name="T5" fmla="*/ 43 w 51"/>
                <a:gd name="T6" fmla="*/ 43 w 51"/>
                <a:gd name="T7" fmla="*/ 43 w 51"/>
                <a:gd name="T8" fmla="*/ 43 w 51"/>
                <a:gd name="T9" fmla="*/ 39 w 51"/>
                <a:gd name="T10" fmla="*/ 39 w 51"/>
                <a:gd name="T11" fmla="*/ 39 w 51"/>
                <a:gd name="T12" fmla="*/ 39 w 51"/>
                <a:gd name="T13" fmla="*/ 39 w 51"/>
                <a:gd name="T14" fmla="*/ 35 w 51"/>
                <a:gd name="T15" fmla="*/ 35 w 51"/>
                <a:gd name="T16" fmla="*/ 35 w 51"/>
                <a:gd name="T17" fmla="*/ 35 w 51"/>
                <a:gd name="T18" fmla="*/ 35 w 51"/>
                <a:gd name="T19" fmla="*/ 31 w 51"/>
                <a:gd name="T20" fmla="*/ 31 w 51"/>
                <a:gd name="T21" fmla="*/ 31 w 51"/>
                <a:gd name="T22" fmla="*/ 31 w 51"/>
                <a:gd name="T23" fmla="*/ 31 w 51"/>
                <a:gd name="T24" fmla="*/ 27 w 51"/>
                <a:gd name="T25" fmla="*/ 27 w 51"/>
                <a:gd name="T26" fmla="*/ 27 w 51"/>
                <a:gd name="T27" fmla="*/ 27 w 51"/>
                <a:gd name="T28" fmla="*/ 24 w 51"/>
                <a:gd name="T29" fmla="*/ 24 w 51"/>
                <a:gd name="T30" fmla="*/ 24 w 51"/>
                <a:gd name="T31" fmla="*/ 24 w 51"/>
                <a:gd name="T32" fmla="*/ 24 w 51"/>
                <a:gd name="T33" fmla="*/ 20 w 51"/>
                <a:gd name="T34" fmla="*/ 20 w 51"/>
                <a:gd name="T35" fmla="*/ 20 w 51"/>
                <a:gd name="T36" fmla="*/ 20 w 51"/>
                <a:gd name="T37" fmla="*/ 20 w 51"/>
                <a:gd name="T38" fmla="*/ 16 w 51"/>
                <a:gd name="T39" fmla="*/ 16 w 51"/>
                <a:gd name="T40" fmla="*/ 16 w 51"/>
                <a:gd name="T41" fmla="*/ 16 w 51"/>
                <a:gd name="T42" fmla="*/ 16 w 51"/>
                <a:gd name="T43" fmla="*/ 12 w 51"/>
                <a:gd name="T44" fmla="*/ 12 w 51"/>
                <a:gd name="T45" fmla="*/ 12 w 51"/>
                <a:gd name="T46" fmla="*/ 12 w 51"/>
                <a:gd name="T47" fmla="*/ 8 w 51"/>
                <a:gd name="T48" fmla="*/ 8 w 51"/>
                <a:gd name="T49" fmla="*/ 8 w 51"/>
                <a:gd name="T50" fmla="*/ 8 w 51"/>
                <a:gd name="T51" fmla="*/ 8 w 51"/>
                <a:gd name="T52" fmla="*/ 4 w 51"/>
                <a:gd name="T53" fmla="*/ 4 w 51"/>
                <a:gd name="T54" fmla="*/ 4 w 51"/>
                <a:gd name="T55" fmla="*/ 4 w 51"/>
                <a:gd name="T56" fmla="*/ 4 w 51"/>
                <a:gd name="T57" fmla="*/ 0 w 51"/>
                <a:gd name="T58" fmla="*/ 0 w 51"/>
                <a:gd name="T59" fmla="*/ 0 w 5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1">
                  <a:moveTo>
                    <a:pt x="51" y="0"/>
                  </a:move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77"/>
            <p:cNvSpPr>
              <a:spLocks/>
            </p:cNvSpPr>
            <p:nvPr/>
          </p:nvSpPr>
          <p:spPr bwMode="auto">
            <a:xfrm>
              <a:off x="2478" y="1748"/>
              <a:ext cx="52" cy="0"/>
            </a:xfrm>
            <a:custGeom>
              <a:avLst/>
              <a:gdLst>
                <a:gd name="T0" fmla="*/ 52 w 52"/>
                <a:gd name="T1" fmla="*/ 48 w 52"/>
                <a:gd name="T2" fmla="*/ 48 w 52"/>
                <a:gd name="T3" fmla="*/ 48 w 52"/>
                <a:gd name="T4" fmla="*/ 48 w 52"/>
                <a:gd name="T5" fmla="*/ 48 w 52"/>
                <a:gd name="T6" fmla="*/ 44 w 52"/>
                <a:gd name="T7" fmla="*/ 44 w 52"/>
                <a:gd name="T8" fmla="*/ 44 w 52"/>
                <a:gd name="T9" fmla="*/ 44 w 52"/>
                <a:gd name="T10" fmla="*/ 44 w 52"/>
                <a:gd name="T11" fmla="*/ 40 w 52"/>
                <a:gd name="T12" fmla="*/ 40 w 52"/>
                <a:gd name="T13" fmla="*/ 40 w 52"/>
                <a:gd name="T14" fmla="*/ 40 w 52"/>
                <a:gd name="T15" fmla="*/ 40 w 52"/>
                <a:gd name="T16" fmla="*/ 36 w 52"/>
                <a:gd name="T17" fmla="*/ 36 w 52"/>
                <a:gd name="T18" fmla="*/ 36 w 52"/>
                <a:gd name="T19" fmla="*/ 36 w 52"/>
                <a:gd name="T20" fmla="*/ 32 w 52"/>
                <a:gd name="T21" fmla="*/ 32 w 52"/>
                <a:gd name="T22" fmla="*/ 32 w 52"/>
                <a:gd name="T23" fmla="*/ 32 w 52"/>
                <a:gd name="T24" fmla="*/ 32 w 52"/>
                <a:gd name="T25" fmla="*/ 28 w 52"/>
                <a:gd name="T26" fmla="*/ 28 w 52"/>
                <a:gd name="T27" fmla="*/ 28 w 52"/>
                <a:gd name="T28" fmla="*/ 28 w 52"/>
                <a:gd name="T29" fmla="*/ 28 w 52"/>
                <a:gd name="T30" fmla="*/ 24 w 52"/>
                <a:gd name="T31" fmla="*/ 24 w 52"/>
                <a:gd name="T32" fmla="*/ 24 w 52"/>
                <a:gd name="T33" fmla="*/ 24 w 52"/>
                <a:gd name="T34" fmla="*/ 20 w 52"/>
                <a:gd name="T35" fmla="*/ 20 w 52"/>
                <a:gd name="T36" fmla="*/ 20 w 52"/>
                <a:gd name="T37" fmla="*/ 20 w 52"/>
                <a:gd name="T38" fmla="*/ 20 w 52"/>
                <a:gd name="T39" fmla="*/ 16 w 52"/>
                <a:gd name="T40" fmla="*/ 16 w 52"/>
                <a:gd name="T41" fmla="*/ 16 w 52"/>
                <a:gd name="T42" fmla="*/ 16 w 52"/>
                <a:gd name="T43" fmla="*/ 16 w 52"/>
                <a:gd name="T44" fmla="*/ 12 w 52"/>
                <a:gd name="T45" fmla="*/ 12 w 52"/>
                <a:gd name="T46" fmla="*/ 12 w 52"/>
                <a:gd name="T47" fmla="*/ 12 w 52"/>
                <a:gd name="T48" fmla="*/ 12 w 52"/>
                <a:gd name="T49" fmla="*/ 8 w 52"/>
                <a:gd name="T50" fmla="*/ 8 w 52"/>
                <a:gd name="T51" fmla="*/ 8 w 52"/>
                <a:gd name="T52" fmla="*/ 8 w 52"/>
                <a:gd name="T53" fmla="*/ 4 w 52"/>
                <a:gd name="T54" fmla="*/ 4 w 52"/>
                <a:gd name="T55" fmla="*/ 4 w 52"/>
                <a:gd name="T56" fmla="*/ 4 w 52"/>
                <a:gd name="T57" fmla="*/ 4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78"/>
            <p:cNvSpPr>
              <a:spLocks/>
            </p:cNvSpPr>
            <p:nvPr/>
          </p:nvSpPr>
          <p:spPr bwMode="auto">
            <a:xfrm>
              <a:off x="2426" y="1748"/>
              <a:ext cx="52" cy="0"/>
            </a:xfrm>
            <a:custGeom>
              <a:avLst/>
              <a:gdLst>
                <a:gd name="T0" fmla="*/ 52 w 52"/>
                <a:gd name="T1" fmla="*/ 52 w 52"/>
                <a:gd name="T2" fmla="*/ 52 w 52"/>
                <a:gd name="T3" fmla="*/ 48 w 52"/>
                <a:gd name="T4" fmla="*/ 48 w 52"/>
                <a:gd name="T5" fmla="*/ 48 w 52"/>
                <a:gd name="T6" fmla="*/ 48 w 52"/>
                <a:gd name="T7" fmla="*/ 44 w 52"/>
                <a:gd name="T8" fmla="*/ 44 w 52"/>
                <a:gd name="T9" fmla="*/ 44 w 52"/>
                <a:gd name="T10" fmla="*/ 44 w 52"/>
                <a:gd name="T11" fmla="*/ 44 w 52"/>
                <a:gd name="T12" fmla="*/ 40 w 52"/>
                <a:gd name="T13" fmla="*/ 40 w 52"/>
                <a:gd name="T14" fmla="*/ 40 w 52"/>
                <a:gd name="T15" fmla="*/ 40 w 52"/>
                <a:gd name="T16" fmla="*/ 40 w 52"/>
                <a:gd name="T17" fmla="*/ 36 w 52"/>
                <a:gd name="T18" fmla="*/ 36 w 52"/>
                <a:gd name="T19" fmla="*/ 36 w 52"/>
                <a:gd name="T20" fmla="*/ 36 w 52"/>
                <a:gd name="T21" fmla="*/ 36 w 52"/>
                <a:gd name="T22" fmla="*/ 32 w 52"/>
                <a:gd name="T23" fmla="*/ 32 w 52"/>
                <a:gd name="T24" fmla="*/ 32 w 52"/>
                <a:gd name="T25" fmla="*/ 32 w 52"/>
                <a:gd name="T26" fmla="*/ 28 w 52"/>
                <a:gd name="T27" fmla="*/ 28 w 52"/>
                <a:gd name="T28" fmla="*/ 28 w 52"/>
                <a:gd name="T29" fmla="*/ 28 w 52"/>
                <a:gd name="T30" fmla="*/ 28 w 52"/>
                <a:gd name="T31" fmla="*/ 24 w 52"/>
                <a:gd name="T32" fmla="*/ 24 w 52"/>
                <a:gd name="T33" fmla="*/ 24 w 52"/>
                <a:gd name="T34" fmla="*/ 24 w 52"/>
                <a:gd name="T35" fmla="*/ 24 w 52"/>
                <a:gd name="T36" fmla="*/ 20 w 52"/>
                <a:gd name="T37" fmla="*/ 20 w 52"/>
                <a:gd name="T38" fmla="*/ 20 w 52"/>
                <a:gd name="T39" fmla="*/ 20 w 52"/>
                <a:gd name="T40" fmla="*/ 20 w 52"/>
                <a:gd name="T41" fmla="*/ 16 w 52"/>
                <a:gd name="T42" fmla="*/ 16 w 52"/>
                <a:gd name="T43" fmla="*/ 16 w 52"/>
                <a:gd name="T44" fmla="*/ 16 w 52"/>
                <a:gd name="T45" fmla="*/ 12 w 52"/>
                <a:gd name="T46" fmla="*/ 12 w 52"/>
                <a:gd name="T47" fmla="*/ 12 w 52"/>
                <a:gd name="T48" fmla="*/ 12 w 52"/>
                <a:gd name="T49" fmla="*/ 12 w 52"/>
                <a:gd name="T50" fmla="*/ 8 w 52"/>
                <a:gd name="T51" fmla="*/ 8 w 52"/>
                <a:gd name="T52" fmla="*/ 8 w 52"/>
                <a:gd name="T53" fmla="*/ 8 w 52"/>
                <a:gd name="T54" fmla="*/ 8 w 52"/>
                <a:gd name="T55" fmla="*/ 4 w 52"/>
                <a:gd name="T56" fmla="*/ 4 w 52"/>
                <a:gd name="T57" fmla="*/ 4 w 52"/>
                <a:gd name="T58" fmla="*/ 4 w 52"/>
                <a:gd name="T59" fmla="*/ 4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79"/>
            <p:cNvSpPr>
              <a:spLocks/>
            </p:cNvSpPr>
            <p:nvPr/>
          </p:nvSpPr>
          <p:spPr bwMode="auto">
            <a:xfrm>
              <a:off x="2378" y="1748"/>
              <a:ext cx="48" cy="0"/>
            </a:xfrm>
            <a:custGeom>
              <a:avLst/>
              <a:gdLst>
                <a:gd name="T0" fmla="*/ 48 w 48"/>
                <a:gd name="T1" fmla="*/ 48 w 48"/>
                <a:gd name="T2" fmla="*/ 48 w 48"/>
                <a:gd name="T3" fmla="*/ 48 w 48"/>
                <a:gd name="T4" fmla="*/ 44 w 48"/>
                <a:gd name="T5" fmla="*/ 44 w 48"/>
                <a:gd name="T6" fmla="*/ 44 w 48"/>
                <a:gd name="T7" fmla="*/ 44 w 48"/>
                <a:gd name="T8" fmla="*/ 44 w 48"/>
                <a:gd name="T9" fmla="*/ 40 w 48"/>
                <a:gd name="T10" fmla="*/ 40 w 48"/>
                <a:gd name="T11" fmla="*/ 40 w 48"/>
                <a:gd name="T12" fmla="*/ 40 w 48"/>
                <a:gd name="T13" fmla="*/ 40 w 48"/>
                <a:gd name="T14" fmla="*/ 36 w 48"/>
                <a:gd name="T15" fmla="*/ 36 w 48"/>
                <a:gd name="T16" fmla="*/ 36 w 48"/>
                <a:gd name="T17" fmla="*/ 36 w 48"/>
                <a:gd name="T18" fmla="*/ 32 w 48"/>
                <a:gd name="T19" fmla="*/ 32 w 48"/>
                <a:gd name="T20" fmla="*/ 32 w 48"/>
                <a:gd name="T21" fmla="*/ 32 w 48"/>
                <a:gd name="T22" fmla="*/ 32 w 48"/>
                <a:gd name="T23" fmla="*/ 28 w 48"/>
                <a:gd name="T24" fmla="*/ 28 w 48"/>
                <a:gd name="T25" fmla="*/ 28 w 48"/>
                <a:gd name="T26" fmla="*/ 28 w 48"/>
                <a:gd name="T27" fmla="*/ 28 w 48"/>
                <a:gd name="T28" fmla="*/ 24 w 48"/>
                <a:gd name="T29" fmla="*/ 24 w 48"/>
                <a:gd name="T30" fmla="*/ 24 w 48"/>
                <a:gd name="T31" fmla="*/ 24 w 48"/>
                <a:gd name="T32" fmla="*/ 24 w 48"/>
                <a:gd name="T33" fmla="*/ 20 w 48"/>
                <a:gd name="T34" fmla="*/ 20 w 48"/>
                <a:gd name="T35" fmla="*/ 20 w 48"/>
                <a:gd name="T36" fmla="*/ 20 w 48"/>
                <a:gd name="T37" fmla="*/ 16 w 48"/>
                <a:gd name="T38" fmla="*/ 16 w 48"/>
                <a:gd name="T39" fmla="*/ 16 w 48"/>
                <a:gd name="T40" fmla="*/ 16 w 48"/>
                <a:gd name="T41" fmla="*/ 16 w 48"/>
                <a:gd name="T42" fmla="*/ 12 w 48"/>
                <a:gd name="T43" fmla="*/ 12 w 48"/>
                <a:gd name="T44" fmla="*/ 12 w 48"/>
                <a:gd name="T45" fmla="*/ 12 w 48"/>
                <a:gd name="T46" fmla="*/ 12 w 48"/>
                <a:gd name="T47" fmla="*/ 8 w 48"/>
                <a:gd name="T48" fmla="*/ 8 w 48"/>
                <a:gd name="T49" fmla="*/ 8 w 48"/>
                <a:gd name="T50" fmla="*/ 8 w 48"/>
                <a:gd name="T51" fmla="*/ 4 w 48"/>
                <a:gd name="T52" fmla="*/ 4 w 48"/>
                <a:gd name="T53" fmla="*/ 4 w 48"/>
                <a:gd name="T54" fmla="*/ 4 w 48"/>
                <a:gd name="T55" fmla="*/ 4 w 48"/>
                <a:gd name="T56" fmla="*/ 0 w 48"/>
                <a:gd name="T57" fmla="*/ 0 w 48"/>
                <a:gd name="T58" fmla="*/ 0 w 48"/>
                <a:gd name="T59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80"/>
            <p:cNvSpPr>
              <a:spLocks/>
            </p:cNvSpPr>
            <p:nvPr/>
          </p:nvSpPr>
          <p:spPr bwMode="auto">
            <a:xfrm>
              <a:off x="2326" y="1748"/>
              <a:ext cx="52" cy="0"/>
            </a:xfrm>
            <a:custGeom>
              <a:avLst/>
              <a:gdLst>
                <a:gd name="T0" fmla="*/ 52 w 52"/>
                <a:gd name="T1" fmla="*/ 48 w 52"/>
                <a:gd name="T2" fmla="*/ 48 w 52"/>
                <a:gd name="T3" fmla="*/ 48 w 52"/>
                <a:gd name="T4" fmla="*/ 48 w 52"/>
                <a:gd name="T5" fmla="*/ 48 w 52"/>
                <a:gd name="T6" fmla="*/ 44 w 52"/>
                <a:gd name="T7" fmla="*/ 44 w 52"/>
                <a:gd name="T8" fmla="*/ 44 w 52"/>
                <a:gd name="T9" fmla="*/ 44 w 52"/>
                <a:gd name="T10" fmla="*/ 40 w 52"/>
                <a:gd name="T11" fmla="*/ 40 w 52"/>
                <a:gd name="T12" fmla="*/ 40 w 52"/>
                <a:gd name="T13" fmla="*/ 40 w 52"/>
                <a:gd name="T14" fmla="*/ 40 w 52"/>
                <a:gd name="T15" fmla="*/ 36 w 52"/>
                <a:gd name="T16" fmla="*/ 36 w 52"/>
                <a:gd name="T17" fmla="*/ 36 w 52"/>
                <a:gd name="T18" fmla="*/ 36 w 52"/>
                <a:gd name="T19" fmla="*/ 36 w 52"/>
                <a:gd name="T20" fmla="*/ 32 w 52"/>
                <a:gd name="T21" fmla="*/ 32 w 52"/>
                <a:gd name="T22" fmla="*/ 32 w 52"/>
                <a:gd name="T23" fmla="*/ 32 w 52"/>
                <a:gd name="T24" fmla="*/ 28 w 52"/>
                <a:gd name="T25" fmla="*/ 28 w 52"/>
                <a:gd name="T26" fmla="*/ 28 w 52"/>
                <a:gd name="T27" fmla="*/ 28 w 52"/>
                <a:gd name="T28" fmla="*/ 28 w 52"/>
                <a:gd name="T29" fmla="*/ 24 w 52"/>
                <a:gd name="T30" fmla="*/ 24 w 52"/>
                <a:gd name="T31" fmla="*/ 24 w 52"/>
                <a:gd name="T32" fmla="*/ 24 w 52"/>
                <a:gd name="T33" fmla="*/ 24 w 52"/>
                <a:gd name="T34" fmla="*/ 20 w 52"/>
                <a:gd name="T35" fmla="*/ 20 w 52"/>
                <a:gd name="T36" fmla="*/ 20 w 52"/>
                <a:gd name="T37" fmla="*/ 20 w 52"/>
                <a:gd name="T38" fmla="*/ 20 w 52"/>
                <a:gd name="T39" fmla="*/ 16 w 52"/>
                <a:gd name="T40" fmla="*/ 16 w 52"/>
                <a:gd name="T41" fmla="*/ 16 w 52"/>
                <a:gd name="T42" fmla="*/ 16 w 52"/>
                <a:gd name="T43" fmla="*/ 12 w 52"/>
                <a:gd name="T44" fmla="*/ 12 w 52"/>
                <a:gd name="T45" fmla="*/ 12 w 52"/>
                <a:gd name="T46" fmla="*/ 12 w 52"/>
                <a:gd name="T47" fmla="*/ 12 w 52"/>
                <a:gd name="T48" fmla="*/ 8 w 52"/>
                <a:gd name="T49" fmla="*/ 8 w 52"/>
                <a:gd name="T50" fmla="*/ 8 w 52"/>
                <a:gd name="T51" fmla="*/ 8 w 52"/>
                <a:gd name="T52" fmla="*/ 8 w 52"/>
                <a:gd name="T53" fmla="*/ 4 w 52"/>
                <a:gd name="T54" fmla="*/ 4 w 52"/>
                <a:gd name="T55" fmla="*/ 4 w 52"/>
                <a:gd name="T56" fmla="*/ 4 w 52"/>
                <a:gd name="T57" fmla="*/ 4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81"/>
            <p:cNvSpPr>
              <a:spLocks/>
            </p:cNvSpPr>
            <p:nvPr/>
          </p:nvSpPr>
          <p:spPr bwMode="auto">
            <a:xfrm>
              <a:off x="2274" y="1748"/>
              <a:ext cx="52" cy="0"/>
            </a:xfrm>
            <a:custGeom>
              <a:avLst/>
              <a:gdLst>
                <a:gd name="T0" fmla="*/ 52 w 52"/>
                <a:gd name="T1" fmla="*/ 52 w 52"/>
                <a:gd name="T2" fmla="*/ 48 w 52"/>
                <a:gd name="T3" fmla="*/ 48 w 52"/>
                <a:gd name="T4" fmla="*/ 48 w 52"/>
                <a:gd name="T5" fmla="*/ 48 w 52"/>
                <a:gd name="T6" fmla="*/ 48 w 52"/>
                <a:gd name="T7" fmla="*/ 44 w 52"/>
                <a:gd name="T8" fmla="*/ 44 w 52"/>
                <a:gd name="T9" fmla="*/ 44 w 52"/>
                <a:gd name="T10" fmla="*/ 44 w 52"/>
                <a:gd name="T11" fmla="*/ 44 w 52"/>
                <a:gd name="T12" fmla="*/ 40 w 52"/>
                <a:gd name="T13" fmla="*/ 40 w 52"/>
                <a:gd name="T14" fmla="*/ 40 w 52"/>
                <a:gd name="T15" fmla="*/ 40 w 52"/>
                <a:gd name="T16" fmla="*/ 36 w 52"/>
                <a:gd name="T17" fmla="*/ 36 w 52"/>
                <a:gd name="T18" fmla="*/ 36 w 52"/>
                <a:gd name="T19" fmla="*/ 36 w 52"/>
                <a:gd name="T20" fmla="*/ 36 w 52"/>
                <a:gd name="T21" fmla="*/ 32 w 52"/>
                <a:gd name="T22" fmla="*/ 32 w 52"/>
                <a:gd name="T23" fmla="*/ 32 w 52"/>
                <a:gd name="T24" fmla="*/ 32 w 52"/>
                <a:gd name="T25" fmla="*/ 32 w 52"/>
                <a:gd name="T26" fmla="*/ 28 w 52"/>
                <a:gd name="T27" fmla="*/ 28 w 52"/>
                <a:gd name="T28" fmla="*/ 28 w 52"/>
                <a:gd name="T29" fmla="*/ 28 w 52"/>
                <a:gd name="T30" fmla="*/ 28 w 52"/>
                <a:gd name="T31" fmla="*/ 24 w 52"/>
                <a:gd name="T32" fmla="*/ 24 w 52"/>
                <a:gd name="T33" fmla="*/ 24 w 52"/>
                <a:gd name="T34" fmla="*/ 24 w 52"/>
                <a:gd name="T35" fmla="*/ 20 w 52"/>
                <a:gd name="T36" fmla="*/ 20 w 52"/>
                <a:gd name="T37" fmla="*/ 20 w 52"/>
                <a:gd name="T38" fmla="*/ 20 w 52"/>
                <a:gd name="T39" fmla="*/ 20 w 52"/>
                <a:gd name="T40" fmla="*/ 16 w 52"/>
                <a:gd name="T41" fmla="*/ 16 w 52"/>
                <a:gd name="T42" fmla="*/ 16 w 52"/>
                <a:gd name="T43" fmla="*/ 16 w 52"/>
                <a:gd name="T44" fmla="*/ 16 w 52"/>
                <a:gd name="T45" fmla="*/ 12 w 52"/>
                <a:gd name="T46" fmla="*/ 12 w 52"/>
                <a:gd name="T47" fmla="*/ 12 w 52"/>
                <a:gd name="T48" fmla="*/ 12 w 52"/>
                <a:gd name="T49" fmla="*/ 12 w 52"/>
                <a:gd name="T50" fmla="*/ 8 w 52"/>
                <a:gd name="T51" fmla="*/ 8 w 52"/>
                <a:gd name="T52" fmla="*/ 8 w 52"/>
                <a:gd name="T53" fmla="*/ 8 w 52"/>
                <a:gd name="T54" fmla="*/ 4 w 52"/>
                <a:gd name="T55" fmla="*/ 4 w 52"/>
                <a:gd name="T56" fmla="*/ 4 w 52"/>
                <a:gd name="T57" fmla="*/ 4 w 52"/>
                <a:gd name="T58" fmla="*/ 4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82"/>
            <p:cNvSpPr>
              <a:spLocks/>
            </p:cNvSpPr>
            <p:nvPr/>
          </p:nvSpPr>
          <p:spPr bwMode="auto">
            <a:xfrm>
              <a:off x="2227" y="1748"/>
              <a:ext cx="47" cy="0"/>
            </a:xfrm>
            <a:custGeom>
              <a:avLst/>
              <a:gdLst>
                <a:gd name="T0" fmla="*/ 47 w 47"/>
                <a:gd name="T1" fmla="*/ 47 w 47"/>
                <a:gd name="T2" fmla="*/ 47 w 47"/>
                <a:gd name="T3" fmla="*/ 47 w 47"/>
                <a:gd name="T4" fmla="*/ 43 w 47"/>
                <a:gd name="T5" fmla="*/ 43 w 47"/>
                <a:gd name="T6" fmla="*/ 43 w 47"/>
                <a:gd name="T7" fmla="*/ 43 w 47"/>
                <a:gd name="T8" fmla="*/ 39 w 47"/>
                <a:gd name="T9" fmla="*/ 39 w 47"/>
                <a:gd name="T10" fmla="*/ 39 w 47"/>
                <a:gd name="T11" fmla="*/ 39 w 47"/>
                <a:gd name="T12" fmla="*/ 39 w 47"/>
                <a:gd name="T13" fmla="*/ 35 w 47"/>
                <a:gd name="T14" fmla="*/ 35 w 47"/>
                <a:gd name="T15" fmla="*/ 35 w 47"/>
                <a:gd name="T16" fmla="*/ 35 w 47"/>
                <a:gd name="T17" fmla="*/ 35 w 47"/>
                <a:gd name="T18" fmla="*/ 31 w 47"/>
                <a:gd name="T19" fmla="*/ 31 w 47"/>
                <a:gd name="T20" fmla="*/ 31 w 47"/>
                <a:gd name="T21" fmla="*/ 31 w 47"/>
                <a:gd name="T22" fmla="*/ 31 w 47"/>
                <a:gd name="T23" fmla="*/ 27 w 47"/>
                <a:gd name="T24" fmla="*/ 27 w 47"/>
                <a:gd name="T25" fmla="*/ 27 w 47"/>
                <a:gd name="T26" fmla="*/ 27 w 47"/>
                <a:gd name="T27" fmla="*/ 23 w 47"/>
                <a:gd name="T28" fmla="*/ 23 w 47"/>
                <a:gd name="T29" fmla="*/ 23 w 47"/>
                <a:gd name="T30" fmla="*/ 23 w 47"/>
                <a:gd name="T31" fmla="*/ 23 w 47"/>
                <a:gd name="T32" fmla="*/ 19 w 47"/>
                <a:gd name="T33" fmla="*/ 19 w 47"/>
                <a:gd name="T34" fmla="*/ 19 w 47"/>
                <a:gd name="T35" fmla="*/ 19 w 47"/>
                <a:gd name="T36" fmla="*/ 19 w 47"/>
                <a:gd name="T37" fmla="*/ 15 w 47"/>
                <a:gd name="T38" fmla="*/ 15 w 47"/>
                <a:gd name="T39" fmla="*/ 15 w 47"/>
                <a:gd name="T40" fmla="*/ 15 w 47"/>
                <a:gd name="T41" fmla="*/ 12 w 47"/>
                <a:gd name="T42" fmla="*/ 12 w 47"/>
                <a:gd name="T43" fmla="*/ 12 w 47"/>
                <a:gd name="T44" fmla="*/ 12 w 47"/>
                <a:gd name="T45" fmla="*/ 12 w 47"/>
                <a:gd name="T46" fmla="*/ 8 w 47"/>
                <a:gd name="T47" fmla="*/ 8 w 47"/>
                <a:gd name="T48" fmla="*/ 8 w 47"/>
                <a:gd name="T49" fmla="*/ 8 w 47"/>
                <a:gd name="T50" fmla="*/ 8 w 47"/>
                <a:gd name="T51" fmla="*/ 4 w 47"/>
                <a:gd name="T52" fmla="*/ 4 w 47"/>
                <a:gd name="T53" fmla="*/ 4 w 47"/>
                <a:gd name="T54" fmla="*/ 4 w 47"/>
                <a:gd name="T55" fmla="*/ 4 w 47"/>
                <a:gd name="T56" fmla="*/ 0 w 47"/>
                <a:gd name="T57" fmla="*/ 0 w 47"/>
                <a:gd name="T58" fmla="*/ 0 w 47"/>
                <a:gd name="T59" fmla="*/ 0 w 4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47">
                  <a:moveTo>
                    <a:pt x="47" y="0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83"/>
            <p:cNvSpPr>
              <a:spLocks/>
            </p:cNvSpPr>
            <p:nvPr/>
          </p:nvSpPr>
          <p:spPr bwMode="auto">
            <a:xfrm>
              <a:off x="2175" y="1748"/>
              <a:ext cx="52" cy="0"/>
            </a:xfrm>
            <a:custGeom>
              <a:avLst/>
              <a:gdLst>
                <a:gd name="T0" fmla="*/ 48 w 52"/>
                <a:gd name="T1" fmla="*/ 48 w 52"/>
                <a:gd name="T2" fmla="*/ 48 w 52"/>
                <a:gd name="T3" fmla="*/ 48 w 52"/>
                <a:gd name="T4" fmla="*/ 48 w 52"/>
                <a:gd name="T5" fmla="*/ 44 w 52"/>
                <a:gd name="T6" fmla="*/ 44 w 52"/>
                <a:gd name="T7" fmla="*/ 44 w 52"/>
                <a:gd name="T8" fmla="*/ 44 w 52"/>
                <a:gd name="T9" fmla="*/ 44 w 52"/>
                <a:gd name="T10" fmla="*/ 40 w 52"/>
                <a:gd name="T11" fmla="*/ 40 w 52"/>
                <a:gd name="T12" fmla="*/ 40 w 52"/>
                <a:gd name="T13" fmla="*/ 40 w 52"/>
                <a:gd name="T14" fmla="*/ 36 w 52"/>
                <a:gd name="T15" fmla="*/ 36 w 52"/>
                <a:gd name="T16" fmla="*/ 36 w 52"/>
                <a:gd name="T17" fmla="*/ 36 w 52"/>
                <a:gd name="T18" fmla="*/ 36 w 52"/>
                <a:gd name="T19" fmla="*/ 32 w 52"/>
                <a:gd name="T20" fmla="*/ 32 w 52"/>
                <a:gd name="T21" fmla="*/ 32 w 52"/>
                <a:gd name="T22" fmla="*/ 32 w 52"/>
                <a:gd name="T23" fmla="*/ 32 w 52"/>
                <a:gd name="T24" fmla="*/ 28 w 52"/>
                <a:gd name="T25" fmla="*/ 28 w 52"/>
                <a:gd name="T26" fmla="*/ 28 w 52"/>
                <a:gd name="T27" fmla="*/ 28 w 52"/>
                <a:gd name="T28" fmla="*/ 28 w 52"/>
                <a:gd name="T29" fmla="*/ 24 w 52"/>
                <a:gd name="T30" fmla="*/ 24 w 52"/>
                <a:gd name="T31" fmla="*/ 24 w 52"/>
                <a:gd name="T32" fmla="*/ 24 w 52"/>
                <a:gd name="T33" fmla="*/ 20 w 52"/>
                <a:gd name="T34" fmla="*/ 20 w 52"/>
                <a:gd name="T35" fmla="*/ 20 w 52"/>
                <a:gd name="T36" fmla="*/ 20 w 52"/>
                <a:gd name="T37" fmla="*/ 20 w 52"/>
                <a:gd name="T38" fmla="*/ 16 w 52"/>
                <a:gd name="T39" fmla="*/ 16 w 52"/>
                <a:gd name="T40" fmla="*/ 16 w 52"/>
                <a:gd name="T41" fmla="*/ 16 w 52"/>
                <a:gd name="T42" fmla="*/ 16 w 52"/>
                <a:gd name="T43" fmla="*/ 12 w 52"/>
                <a:gd name="T44" fmla="*/ 12 w 52"/>
                <a:gd name="T45" fmla="*/ 12 w 52"/>
                <a:gd name="T46" fmla="*/ 12 w 52"/>
                <a:gd name="T47" fmla="*/ 12 w 52"/>
                <a:gd name="T48" fmla="*/ 8 w 52"/>
                <a:gd name="T49" fmla="*/ 8 w 52"/>
                <a:gd name="T50" fmla="*/ 8 w 52"/>
                <a:gd name="T51" fmla="*/ 8 w 52"/>
                <a:gd name="T52" fmla="*/ 4 w 52"/>
                <a:gd name="T53" fmla="*/ 4 w 52"/>
                <a:gd name="T54" fmla="*/ 4 w 52"/>
                <a:gd name="T55" fmla="*/ 4 w 52"/>
                <a:gd name="T56" fmla="*/ 4 w 52"/>
                <a:gd name="T57" fmla="*/ 0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84"/>
            <p:cNvSpPr>
              <a:spLocks/>
            </p:cNvSpPr>
            <p:nvPr/>
          </p:nvSpPr>
          <p:spPr bwMode="auto">
            <a:xfrm>
              <a:off x="2123" y="1748"/>
              <a:ext cx="52" cy="0"/>
            </a:xfrm>
            <a:custGeom>
              <a:avLst/>
              <a:gdLst>
                <a:gd name="T0" fmla="*/ 52 w 52"/>
                <a:gd name="T1" fmla="*/ 52 w 52"/>
                <a:gd name="T2" fmla="*/ 48 w 52"/>
                <a:gd name="T3" fmla="*/ 48 w 52"/>
                <a:gd name="T4" fmla="*/ 48 w 52"/>
                <a:gd name="T5" fmla="*/ 48 w 52"/>
                <a:gd name="T6" fmla="*/ 44 w 52"/>
                <a:gd name="T7" fmla="*/ 44 w 52"/>
                <a:gd name="T8" fmla="*/ 44 w 52"/>
                <a:gd name="T9" fmla="*/ 44 w 52"/>
                <a:gd name="T10" fmla="*/ 44 w 52"/>
                <a:gd name="T11" fmla="*/ 40 w 52"/>
                <a:gd name="T12" fmla="*/ 40 w 52"/>
                <a:gd name="T13" fmla="*/ 40 w 52"/>
                <a:gd name="T14" fmla="*/ 40 w 52"/>
                <a:gd name="T15" fmla="*/ 40 w 52"/>
                <a:gd name="T16" fmla="*/ 36 w 52"/>
                <a:gd name="T17" fmla="*/ 36 w 52"/>
                <a:gd name="T18" fmla="*/ 36 w 52"/>
                <a:gd name="T19" fmla="*/ 36 w 52"/>
                <a:gd name="T20" fmla="*/ 36 w 52"/>
                <a:gd name="T21" fmla="*/ 32 w 52"/>
                <a:gd name="T22" fmla="*/ 32 w 52"/>
                <a:gd name="T23" fmla="*/ 32 w 52"/>
                <a:gd name="T24" fmla="*/ 32 w 52"/>
                <a:gd name="T25" fmla="*/ 28 w 52"/>
                <a:gd name="T26" fmla="*/ 28 w 52"/>
                <a:gd name="T27" fmla="*/ 28 w 52"/>
                <a:gd name="T28" fmla="*/ 28 w 52"/>
                <a:gd name="T29" fmla="*/ 28 w 52"/>
                <a:gd name="T30" fmla="*/ 24 w 52"/>
                <a:gd name="T31" fmla="*/ 24 w 52"/>
                <a:gd name="T32" fmla="*/ 24 w 52"/>
                <a:gd name="T33" fmla="*/ 24 w 52"/>
                <a:gd name="T34" fmla="*/ 24 w 52"/>
                <a:gd name="T35" fmla="*/ 20 w 52"/>
                <a:gd name="T36" fmla="*/ 20 w 52"/>
                <a:gd name="T37" fmla="*/ 20 w 52"/>
                <a:gd name="T38" fmla="*/ 20 w 52"/>
                <a:gd name="T39" fmla="*/ 20 w 52"/>
                <a:gd name="T40" fmla="*/ 16 w 52"/>
                <a:gd name="T41" fmla="*/ 16 w 52"/>
                <a:gd name="T42" fmla="*/ 16 w 52"/>
                <a:gd name="T43" fmla="*/ 16 w 52"/>
                <a:gd name="T44" fmla="*/ 12 w 52"/>
                <a:gd name="T45" fmla="*/ 12 w 52"/>
                <a:gd name="T46" fmla="*/ 12 w 52"/>
                <a:gd name="T47" fmla="*/ 12 w 52"/>
                <a:gd name="T48" fmla="*/ 12 w 52"/>
                <a:gd name="T49" fmla="*/ 8 w 52"/>
                <a:gd name="T50" fmla="*/ 8 w 52"/>
                <a:gd name="T51" fmla="*/ 8 w 52"/>
                <a:gd name="T52" fmla="*/ 8 w 52"/>
                <a:gd name="T53" fmla="*/ 8 w 52"/>
                <a:gd name="T54" fmla="*/ 4 w 52"/>
                <a:gd name="T55" fmla="*/ 4 w 52"/>
                <a:gd name="T56" fmla="*/ 4 w 52"/>
                <a:gd name="T57" fmla="*/ 4 w 52"/>
                <a:gd name="T58" fmla="*/ 0 w 52"/>
                <a:gd name="T59" fmla="*/ 0 w 5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52">
                  <a:moveTo>
                    <a:pt x="52" y="0"/>
                  </a:move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85"/>
            <p:cNvSpPr>
              <a:spLocks/>
            </p:cNvSpPr>
            <p:nvPr/>
          </p:nvSpPr>
          <p:spPr bwMode="auto">
            <a:xfrm>
              <a:off x="2075" y="1748"/>
              <a:ext cx="48" cy="0"/>
            </a:xfrm>
            <a:custGeom>
              <a:avLst/>
              <a:gdLst>
                <a:gd name="T0" fmla="*/ 48 w 48"/>
                <a:gd name="T1" fmla="*/ 48 w 48"/>
                <a:gd name="T2" fmla="*/ 48 w 48"/>
                <a:gd name="T3" fmla="*/ 44 w 48"/>
                <a:gd name="T4" fmla="*/ 44 w 48"/>
                <a:gd name="T5" fmla="*/ 44 w 48"/>
                <a:gd name="T6" fmla="*/ 44 w 48"/>
                <a:gd name="T7" fmla="*/ 44 w 48"/>
                <a:gd name="T8" fmla="*/ 40 w 48"/>
                <a:gd name="T9" fmla="*/ 40 w 48"/>
                <a:gd name="T10" fmla="*/ 40 w 48"/>
                <a:gd name="T11" fmla="*/ 40 w 48"/>
                <a:gd name="T12" fmla="*/ 36 w 48"/>
                <a:gd name="T13" fmla="*/ 36 w 48"/>
                <a:gd name="T14" fmla="*/ 36 w 48"/>
                <a:gd name="T15" fmla="*/ 36 w 48"/>
                <a:gd name="T16" fmla="*/ 36 w 48"/>
                <a:gd name="T17" fmla="*/ 32 w 48"/>
                <a:gd name="T18" fmla="*/ 32 w 48"/>
                <a:gd name="T19" fmla="*/ 32 w 48"/>
                <a:gd name="T20" fmla="*/ 32 w 48"/>
                <a:gd name="T21" fmla="*/ 32 w 48"/>
                <a:gd name="T22" fmla="*/ 28 w 48"/>
                <a:gd name="T23" fmla="*/ 28 w 48"/>
                <a:gd name="T24" fmla="*/ 28 w 48"/>
                <a:gd name="T25" fmla="*/ 28 w 48"/>
                <a:gd name="T26" fmla="*/ 28 w 48"/>
                <a:gd name="T27" fmla="*/ 24 w 48"/>
                <a:gd name="T28" fmla="*/ 24 w 48"/>
                <a:gd name="T29" fmla="*/ 24 w 48"/>
                <a:gd name="T30" fmla="*/ 24 w 48"/>
                <a:gd name="T31" fmla="*/ 20 w 48"/>
                <a:gd name="T32" fmla="*/ 20 w 48"/>
                <a:gd name="T33" fmla="*/ 20 w 48"/>
                <a:gd name="T34" fmla="*/ 20 w 48"/>
                <a:gd name="T35" fmla="*/ 20 w 48"/>
                <a:gd name="T36" fmla="*/ 16 w 48"/>
                <a:gd name="T37" fmla="*/ 16 w 48"/>
                <a:gd name="T38" fmla="*/ 16 w 48"/>
                <a:gd name="T39" fmla="*/ 16 w 48"/>
                <a:gd name="T40" fmla="*/ 16 w 48"/>
                <a:gd name="T41" fmla="*/ 12 w 48"/>
                <a:gd name="T42" fmla="*/ 12 w 48"/>
                <a:gd name="T43" fmla="*/ 12 w 48"/>
                <a:gd name="T44" fmla="*/ 12 w 48"/>
                <a:gd name="T45" fmla="*/ 12 w 48"/>
                <a:gd name="T46" fmla="*/ 8 w 48"/>
                <a:gd name="T47" fmla="*/ 8 w 48"/>
                <a:gd name="T48" fmla="*/ 8 w 48"/>
                <a:gd name="T49" fmla="*/ 8 w 48"/>
                <a:gd name="T50" fmla="*/ 4 w 48"/>
                <a:gd name="T51" fmla="*/ 4 w 48"/>
                <a:gd name="T52" fmla="*/ 4 w 48"/>
                <a:gd name="T53" fmla="*/ 4 w 48"/>
                <a:gd name="T54" fmla="*/ 4 w 48"/>
                <a:gd name="T55" fmla="*/ 0 w 48"/>
                <a:gd name="T56" fmla="*/ 0 w 48"/>
                <a:gd name="T57" fmla="*/ 0 w 48"/>
                <a:gd name="T58" fmla="*/ 0 w 48"/>
                <a:gd name="T59" fmla="*/ 0 w 4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48">
                  <a:moveTo>
                    <a:pt x="48" y="0"/>
                  </a:move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86"/>
            <p:cNvSpPr>
              <a:spLocks/>
            </p:cNvSpPr>
            <p:nvPr/>
          </p:nvSpPr>
          <p:spPr bwMode="auto">
            <a:xfrm>
              <a:off x="2059" y="1748"/>
              <a:ext cx="16" cy="0"/>
            </a:xfrm>
            <a:custGeom>
              <a:avLst/>
              <a:gdLst>
                <a:gd name="T0" fmla="*/ 12 w 16"/>
                <a:gd name="T1" fmla="*/ 12 w 16"/>
                <a:gd name="T2" fmla="*/ 12 w 16"/>
                <a:gd name="T3" fmla="*/ 12 w 16"/>
                <a:gd name="T4" fmla="*/ 12 w 16"/>
                <a:gd name="T5" fmla="*/ 12 w 16"/>
                <a:gd name="T6" fmla="*/ 12 w 16"/>
                <a:gd name="T7" fmla="*/ 12 w 16"/>
                <a:gd name="T8" fmla="*/ 12 w 16"/>
                <a:gd name="T9" fmla="*/ 12 w 16"/>
                <a:gd name="T10" fmla="*/ 12 w 16"/>
                <a:gd name="T11" fmla="*/ 12 w 16"/>
                <a:gd name="T12" fmla="*/ 12 w 16"/>
                <a:gd name="T13" fmla="*/ 8 w 16"/>
                <a:gd name="T14" fmla="*/ 8 w 16"/>
                <a:gd name="T15" fmla="*/ 8 w 16"/>
                <a:gd name="T16" fmla="*/ 8 w 16"/>
                <a:gd name="T17" fmla="*/ 8 w 16"/>
                <a:gd name="T18" fmla="*/ 8 w 16"/>
                <a:gd name="T19" fmla="*/ 8 w 16"/>
                <a:gd name="T20" fmla="*/ 8 w 16"/>
                <a:gd name="T21" fmla="*/ 8 w 16"/>
                <a:gd name="T22" fmla="*/ 8 w 16"/>
                <a:gd name="T23" fmla="*/ 8 w 16"/>
                <a:gd name="T24" fmla="*/ 8 w 16"/>
                <a:gd name="T25" fmla="*/ 8 w 16"/>
                <a:gd name="T26" fmla="*/ 8 w 16"/>
                <a:gd name="T27" fmla="*/ 4 w 16"/>
                <a:gd name="T28" fmla="*/ 4 w 16"/>
                <a:gd name="T29" fmla="*/ 4 w 16"/>
                <a:gd name="T30" fmla="*/ 4 w 16"/>
                <a:gd name="T31" fmla="*/ 4 w 16"/>
                <a:gd name="T32" fmla="*/ 4 w 16"/>
                <a:gd name="T33" fmla="*/ 4 w 16"/>
                <a:gd name="T34" fmla="*/ 4 w 16"/>
                <a:gd name="T35" fmla="*/ 4 w 16"/>
                <a:gd name="T36" fmla="*/ 4 w 16"/>
                <a:gd name="T37" fmla="*/ 4 w 16"/>
                <a:gd name="T38" fmla="*/ 4 w 16"/>
                <a:gd name="T39" fmla="*/ 4 w 16"/>
                <a:gd name="T40" fmla="*/ 0 w 16"/>
                <a:gd name="T41" fmla="*/ 0 w 16"/>
                <a:gd name="T42" fmla="*/ 0 w 16"/>
                <a:gd name="T43" fmla="*/ 0 w 16"/>
                <a:gd name="T44" fmla="*/ 0 w 16"/>
                <a:gd name="T45" fmla="*/ 0 w 16"/>
                <a:gd name="T46" fmla="*/ 0 w 16"/>
                <a:gd name="T47" fmla="*/ 0 w 16"/>
                <a:gd name="T48" fmla="*/ 0 w 16"/>
                <a:gd name="T49" fmla="*/ 0 w 16"/>
                <a:gd name="T50" fmla="*/ 0 w 16"/>
                <a:gd name="T51" fmla="*/ 0 w 16"/>
                <a:gd name="T52" fmla="*/ 0 w 16"/>
                <a:gd name="T53" fmla="*/ 0 w 1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</a:cxnLst>
              <a:rect l="0" t="0" r="r" b="b"/>
              <a:pathLst>
                <a:path w="16">
                  <a:moveTo>
                    <a:pt x="16" y="0"/>
                  </a:move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88"/>
            <p:cNvSpPr>
              <a:spLocks/>
            </p:cNvSpPr>
            <p:nvPr/>
          </p:nvSpPr>
          <p:spPr bwMode="auto">
            <a:xfrm>
              <a:off x="2059" y="1070"/>
              <a:ext cx="48" cy="43"/>
            </a:xfrm>
            <a:custGeom>
              <a:avLst/>
              <a:gdLst>
                <a:gd name="T0" fmla="*/ 0 w 48"/>
                <a:gd name="T1" fmla="*/ 5 h 43"/>
                <a:gd name="T2" fmla="*/ 0 w 48"/>
                <a:gd name="T3" fmla="*/ 9 h 43"/>
                <a:gd name="T4" fmla="*/ 0 w 48"/>
                <a:gd name="T5" fmla="*/ 9 h 43"/>
                <a:gd name="T6" fmla="*/ 0 w 48"/>
                <a:gd name="T7" fmla="*/ 13 h 43"/>
                <a:gd name="T8" fmla="*/ 4 w 48"/>
                <a:gd name="T9" fmla="*/ 13 h 43"/>
                <a:gd name="T10" fmla="*/ 4 w 48"/>
                <a:gd name="T11" fmla="*/ 17 h 43"/>
                <a:gd name="T12" fmla="*/ 4 w 48"/>
                <a:gd name="T13" fmla="*/ 17 h 43"/>
                <a:gd name="T14" fmla="*/ 4 w 48"/>
                <a:gd name="T15" fmla="*/ 17 h 43"/>
                <a:gd name="T16" fmla="*/ 4 w 48"/>
                <a:gd name="T17" fmla="*/ 17 h 43"/>
                <a:gd name="T18" fmla="*/ 8 w 48"/>
                <a:gd name="T19" fmla="*/ 21 h 43"/>
                <a:gd name="T20" fmla="*/ 8 w 48"/>
                <a:gd name="T21" fmla="*/ 21 h 43"/>
                <a:gd name="T22" fmla="*/ 8 w 48"/>
                <a:gd name="T23" fmla="*/ 21 h 43"/>
                <a:gd name="T24" fmla="*/ 8 w 48"/>
                <a:gd name="T25" fmla="*/ 21 h 43"/>
                <a:gd name="T26" fmla="*/ 8 w 48"/>
                <a:gd name="T27" fmla="*/ 21 h 43"/>
                <a:gd name="T28" fmla="*/ 12 w 48"/>
                <a:gd name="T29" fmla="*/ 26 h 43"/>
                <a:gd name="T30" fmla="*/ 12 w 48"/>
                <a:gd name="T31" fmla="*/ 26 h 43"/>
                <a:gd name="T32" fmla="*/ 12 w 48"/>
                <a:gd name="T33" fmla="*/ 26 h 43"/>
                <a:gd name="T34" fmla="*/ 12 w 48"/>
                <a:gd name="T35" fmla="*/ 26 h 43"/>
                <a:gd name="T36" fmla="*/ 12 w 48"/>
                <a:gd name="T37" fmla="*/ 26 h 43"/>
                <a:gd name="T38" fmla="*/ 16 w 48"/>
                <a:gd name="T39" fmla="*/ 26 h 43"/>
                <a:gd name="T40" fmla="*/ 16 w 48"/>
                <a:gd name="T41" fmla="*/ 26 h 43"/>
                <a:gd name="T42" fmla="*/ 16 w 48"/>
                <a:gd name="T43" fmla="*/ 30 h 43"/>
                <a:gd name="T44" fmla="*/ 16 w 48"/>
                <a:gd name="T45" fmla="*/ 30 h 43"/>
                <a:gd name="T46" fmla="*/ 20 w 48"/>
                <a:gd name="T47" fmla="*/ 30 h 43"/>
                <a:gd name="T48" fmla="*/ 20 w 48"/>
                <a:gd name="T49" fmla="*/ 30 h 43"/>
                <a:gd name="T50" fmla="*/ 20 w 48"/>
                <a:gd name="T51" fmla="*/ 30 h 43"/>
                <a:gd name="T52" fmla="*/ 20 w 48"/>
                <a:gd name="T53" fmla="*/ 30 h 43"/>
                <a:gd name="T54" fmla="*/ 20 w 48"/>
                <a:gd name="T55" fmla="*/ 30 h 43"/>
                <a:gd name="T56" fmla="*/ 24 w 48"/>
                <a:gd name="T57" fmla="*/ 30 h 43"/>
                <a:gd name="T58" fmla="*/ 24 w 48"/>
                <a:gd name="T59" fmla="*/ 30 h 43"/>
                <a:gd name="T60" fmla="*/ 24 w 48"/>
                <a:gd name="T61" fmla="*/ 34 h 43"/>
                <a:gd name="T62" fmla="*/ 24 w 48"/>
                <a:gd name="T63" fmla="*/ 34 h 43"/>
                <a:gd name="T64" fmla="*/ 24 w 48"/>
                <a:gd name="T65" fmla="*/ 34 h 43"/>
                <a:gd name="T66" fmla="*/ 28 w 48"/>
                <a:gd name="T67" fmla="*/ 34 h 43"/>
                <a:gd name="T68" fmla="*/ 28 w 48"/>
                <a:gd name="T69" fmla="*/ 34 h 43"/>
                <a:gd name="T70" fmla="*/ 28 w 48"/>
                <a:gd name="T71" fmla="*/ 34 h 43"/>
                <a:gd name="T72" fmla="*/ 28 w 48"/>
                <a:gd name="T73" fmla="*/ 34 h 43"/>
                <a:gd name="T74" fmla="*/ 28 w 48"/>
                <a:gd name="T75" fmla="*/ 34 h 43"/>
                <a:gd name="T76" fmla="*/ 32 w 48"/>
                <a:gd name="T77" fmla="*/ 34 h 43"/>
                <a:gd name="T78" fmla="*/ 32 w 48"/>
                <a:gd name="T79" fmla="*/ 34 h 43"/>
                <a:gd name="T80" fmla="*/ 32 w 48"/>
                <a:gd name="T81" fmla="*/ 34 h 43"/>
                <a:gd name="T82" fmla="*/ 32 w 48"/>
                <a:gd name="T83" fmla="*/ 34 h 43"/>
                <a:gd name="T84" fmla="*/ 36 w 48"/>
                <a:gd name="T85" fmla="*/ 34 h 43"/>
                <a:gd name="T86" fmla="*/ 36 w 48"/>
                <a:gd name="T87" fmla="*/ 38 h 43"/>
                <a:gd name="T88" fmla="*/ 36 w 48"/>
                <a:gd name="T89" fmla="*/ 38 h 43"/>
                <a:gd name="T90" fmla="*/ 36 w 48"/>
                <a:gd name="T91" fmla="*/ 38 h 43"/>
                <a:gd name="T92" fmla="*/ 36 w 48"/>
                <a:gd name="T93" fmla="*/ 38 h 43"/>
                <a:gd name="T94" fmla="*/ 40 w 48"/>
                <a:gd name="T95" fmla="*/ 38 h 43"/>
                <a:gd name="T96" fmla="*/ 40 w 48"/>
                <a:gd name="T97" fmla="*/ 38 h 43"/>
                <a:gd name="T98" fmla="*/ 40 w 48"/>
                <a:gd name="T99" fmla="*/ 38 h 43"/>
                <a:gd name="T100" fmla="*/ 40 w 48"/>
                <a:gd name="T101" fmla="*/ 38 h 43"/>
                <a:gd name="T102" fmla="*/ 40 w 48"/>
                <a:gd name="T103" fmla="*/ 38 h 43"/>
                <a:gd name="T104" fmla="*/ 44 w 48"/>
                <a:gd name="T105" fmla="*/ 38 h 43"/>
                <a:gd name="T106" fmla="*/ 44 w 48"/>
                <a:gd name="T107" fmla="*/ 38 h 43"/>
                <a:gd name="T108" fmla="*/ 44 w 48"/>
                <a:gd name="T109" fmla="*/ 38 h 43"/>
                <a:gd name="T110" fmla="*/ 44 w 48"/>
                <a:gd name="T111" fmla="*/ 38 h 43"/>
                <a:gd name="T112" fmla="*/ 48 w 48"/>
                <a:gd name="T113" fmla="*/ 38 h 43"/>
                <a:gd name="T114" fmla="*/ 48 w 48"/>
                <a:gd name="T115" fmla="*/ 38 h 43"/>
                <a:gd name="T116" fmla="*/ 48 w 48"/>
                <a:gd name="T117" fmla="*/ 43 h 43"/>
                <a:gd name="T118" fmla="*/ 48 w 48"/>
                <a:gd name="T11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43">
                  <a:moveTo>
                    <a:pt x="0" y="4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8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89"/>
            <p:cNvSpPr>
              <a:spLocks/>
            </p:cNvSpPr>
            <p:nvPr/>
          </p:nvSpPr>
          <p:spPr bwMode="auto">
            <a:xfrm>
              <a:off x="2107" y="1113"/>
              <a:ext cx="52" cy="8"/>
            </a:xfrm>
            <a:custGeom>
              <a:avLst/>
              <a:gdLst>
                <a:gd name="T0" fmla="*/ 0 w 52"/>
                <a:gd name="T1" fmla="*/ 0 h 8"/>
                <a:gd name="T2" fmla="*/ 4 w 52"/>
                <a:gd name="T3" fmla="*/ 0 h 8"/>
                <a:gd name="T4" fmla="*/ 4 w 52"/>
                <a:gd name="T5" fmla="*/ 0 h 8"/>
                <a:gd name="T6" fmla="*/ 4 w 52"/>
                <a:gd name="T7" fmla="*/ 0 h 8"/>
                <a:gd name="T8" fmla="*/ 4 w 52"/>
                <a:gd name="T9" fmla="*/ 0 h 8"/>
                <a:gd name="T10" fmla="*/ 4 w 52"/>
                <a:gd name="T11" fmla="*/ 0 h 8"/>
                <a:gd name="T12" fmla="*/ 8 w 52"/>
                <a:gd name="T13" fmla="*/ 0 h 8"/>
                <a:gd name="T14" fmla="*/ 8 w 52"/>
                <a:gd name="T15" fmla="*/ 0 h 8"/>
                <a:gd name="T16" fmla="*/ 8 w 52"/>
                <a:gd name="T17" fmla="*/ 0 h 8"/>
                <a:gd name="T18" fmla="*/ 8 w 52"/>
                <a:gd name="T19" fmla="*/ 0 h 8"/>
                <a:gd name="T20" fmla="*/ 12 w 52"/>
                <a:gd name="T21" fmla="*/ 0 h 8"/>
                <a:gd name="T22" fmla="*/ 12 w 52"/>
                <a:gd name="T23" fmla="*/ 0 h 8"/>
                <a:gd name="T24" fmla="*/ 12 w 52"/>
                <a:gd name="T25" fmla="*/ 0 h 8"/>
                <a:gd name="T26" fmla="*/ 12 w 52"/>
                <a:gd name="T27" fmla="*/ 0 h 8"/>
                <a:gd name="T28" fmla="*/ 12 w 52"/>
                <a:gd name="T29" fmla="*/ 0 h 8"/>
                <a:gd name="T30" fmla="*/ 16 w 52"/>
                <a:gd name="T31" fmla="*/ 0 h 8"/>
                <a:gd name="T32" fmla="*/ 16 w 52"/>
                <a:gd name="T33" fmla="*/ 0 h 8"/>
                <a:gd name="T34" fmla="*/ 16 w 52"/>
                <a:gd name="T35" fmla="*/ 0 h 8"/>
                <a:gd name="T36" fmla="*/ 16 w 52"/>
                <a:gd name="T37" fmla="*/ 0 h 8"/>
                <a:gd name="T38" fmla="*/ 16 w 52"/>
                <a:gd name="T39" fmla="*/ 0 h 8"/>
                <a:gd name="T40" fmla="*/ 20 w 52"/>
                <a:gd name="T41" fmla="*/ 0 h 8"/>
                <a:gd name="T42" fmla="*/ 20 w 52"/>
                <a:gd name="T43" fmla="*/ 0 h 8"/>
                <a:gd name="T44" fmla="*/ 20 w 52"/>
                <a:gd name="T45" fmla="*/ 4 h 8"/>
                <a:gd name="T46" fmla="*/ 20 w 52"/>
                <a:gd name="T47" fmla="*/ 4 h 8"/>
                <a:gd name="T48" fmla="*/ 20 w 52"/>
                <a:gd name="T49" fmla="*/ 4 h 8"/>
                <a:gd name="T50" fmla="*/ 24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4 w 52"/>
                <a:gd name="T57" fmla="*/ 4 h 8"/>
                <a:gd name="T58" fmla="*/ 28 w 52"/>
                <a:gd name="T59" fmla="*/ 4 h 8"/>
                <a:gd name="T60" fmla="*/ 28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28 w 52"/>
                <a:gd name="T67" fmla="*/ 4 h 8"/>
                <a:gd name="T68" fmla="*/ 32 w 52"/>
                <a:gd name="T69" fmla="*/ 4 h 8"/>
                <a:gd name="T70" fmla="*/ 32 w 52"/>
                <a:gd name="T71" fmla="*/ 4 h 8"/>
                <a:gd name="T72" fmla="*/ 32 w 52"/>
                <a:gd name="T73" fmla="*/ 4 h 8"/>
                <a:gd name="T74" fmla="*/ 32 w 52"/>
                <a:gd name="T75" fmla="*/ 4 h 8"/>
                <a:gd name="T76" fmla="*/ 32 w 52"/>
                <a:gd name="T77" fmla="*/ 4 h 8"/>
                <a:gd name="T78" fmla="*/ 36 w 52"/>
                <a:gd name="T79" fmla="*/ 4 h 8"/>
                <a:gd name="T80" fmla="*/ 36 w 52"/>
                <a:gd name="T81" fmla="*/ 8 h 8"/>
                <a:gd name="T82" fmla="*/ 36 w 52"/>
                <a:gd name="T83" fmla="*/ 8 h 8"/>
                <a:gd name="T84" fmla="*/ 36 w 52"/>
                <a:gd name="T85" fmla="*/ 8 h 8"/>
                <a:gd name="T86" fmla="*/ 36 w 52"/>
                <a:gd name="T87" fmla="*/ 8 h 8"/>
                <a:gd name="T88" fmla="*/ 40 w 52"/>
                <a:gd name="T89" fmla="*/ 8 h 8"/>
                <a:gd name="T90" fmla="*/ 40 w 52"/>
                <a:gd name="T91" fmla="*/ 8 h 8"/>
                <a:gd name="T92" fmla="*/ 40 w 52"/>
                <a:gd name="T93" fmla="*/ 8 h 8"/>
                <a:gd name="T94" fmla="*/ 40 w 52"/>
                <a:gd name="T95" fmla="*/ 8 h 8"/>
                <a:gd name="T96" fmla="*/ 44 w 52"/>
                <a:gd name="T97" fmla="*/ 8 h 8"/>
                <a:gd name="T98" fmla="*/ 44 w 52"/>
                <a:gd name="T99" fmla="*/ 8 h 8"/>
                <a:gd name="T100" fmla="*/ 44 w 52"/>
                <a:gd name="T101" fmla="*/ 8 h 8"/>
                <a:gd name="T102" fmla="*/ 44 w 52"/>
                <a:gd name="T103" fmla="*/ 8 h 8"/>
                <a:gd name="T104" fmla="*/ 44 w 52"/>
                <a:gd name="T105" fmla="*/ 8 h 8"/>
                <a:gd name="T106" fmla="*/ 48 w 52"/>
                <a:gd name="T107" fmla="*/ 8 h 8"/>
                <a:gd name="T108" fmla="*/ 48 w 52"/>
                <a:gd name="T109" fmla="*/ 8 h 8"/>
                <a:gd name="T110" fmla="*/ 48 w 52"/>
                <a:gd name="T111" fmla="*/ 8 h 8"/>
                <a:gd name="T112" fmla="*/ 48 w 52"/>
                <a:gd name="T113" fmla="*/ 8 h 8"/>
                <a:gd name="T114" fmla="*/ 48 w 52"/>
                <a:gd name="T115" fmla="*/ 8 h 8"/>
                <a:gd name="T116" fmla="*/ 52 w 52"/>
                <a:gd name="T117" fmla="*/ 8 h 8"/>
                <a:gd name="T118" fmla="*/ 52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90"/>
            <p:cNvSpPr>
              <a:spLocks/>
            </p:cNvSpPr>
            <p:nvPr/>
          </p:nvSpPr>
          <p:spPr bwMode="auto">
            <a:xfrm>
              <a:off x="2159" y="1121"/>
              <a:ext cx="52" cy="13"/>
            </a:xfrm>
            <a:custGeom>
              <a:avLst/>
              <a:gdLst>
                <a:gd name="T0" fmla="*/ 0 w 52"/>
                <a:gd name="T1" fmla="*/ 0 h 13"/>
                <a:gd name="T2" fmla="*/ 0 w 52"/>
                <a:gd name="T3" fmla="*/ 0 h 13"/>
                <a:gd name="T4" fmla="*/ 4 w 52"/>
                <a:gd name="T5" fmla="*/ 4 h 13"/>
                <a:gd name="T6" fmla="*/ 4 w 52"/>
                <a:gd name="T7" fmla="*/ 4 h 13"/>
                <a:gd name="T8" fmla="*/ 4 w 52"/>
                <a:gd name="T9" fmla="*/ 4 h 13"/>
                <a:gd name="T10" fmla="*/ 4 w 52"/>
                <a:gd name="T11" fmla="*/ 4 h 13"/>
                <a:gd name="T12" fmla="*/ 4 w 52"/>
                <a:gd name="T13" fmla="*/ 4 h 13"/>
                <a:gd name="T14" fmla="*/ 8 w 52"/>
                <a:gd name="T15" fmla="*/ 4 h 13"/>
                <a:gd name="T16" fmla="*/ 8 w 52"/>
                <a:gd name="T17" fmla="*/ 4 h 13"/>
                <a:gd name="T18" fmla="*/ 8 w 52"/>
                <a:gd name="T19" fmla="*/ 4 h 13"/>
                <a:gd name="T20" fmla="*/ 8 w 52"/>
                <a:gd name="T21" fmla="*/ 4 h 13"/>
                <a:gd name="T22" fmla="*/ 8 w 52"/>
                <a:gd name="T23" fmla="*/ 4 h 13"/>
                <a:gd name="T24" fmla="*/ 12 w 52"/>
                <a:gd name="T25" fmla="*/ 4 h 13"/>
                <a:gd name="T26" fmla="*/ 12 w 52"/>
                <a:gd name="T27" fmla="*/ 4 h 13"/>
                <a:gd name="T28" fmla="*/ 12 w 52"/>
                <a:gd name="T29" fmla="*/ 4 h 13"/>
                <a:gd name="T30" fmla="*/ 12 w 52"/>
                <a:gd name="T31" fmla="*/ 4 h 13"/>
                <a:gd name="T32" fmla="*/ 12 w 52"/>
                <a:gd name="T33" fmla="*/ 4 h 13"/>
                <a:gd name="T34" fmla="*/ 16 w 52"/>
                <a:gd name="T35" fmla="*/ 4 h 13"/>
                <a:gd name="T36" fmla="*/ 16 w 52"/>
                <a:gd name="T37" fmla="*/ 4 h 13"/>
                <a:gd name="T38" fmla="*/ 16 w 52"/>
                <a:gd name="T39" fmla="*/ 4 h 13"/>
                <a:gd name="T40" fmla="*/ 16 w 52"/>
                <a:gd name="T41" fmla="*/ 4 h 13"/>
                <a:gd name="T42" fmla="*/ 20 w 52"/>
                <a:gd name="T43" fmla="*/ 4 h 13"/>
                <a:gd name="T44" fmla="*/ 20 w 52"/>
                <a:gd name="T45" fmla="*/ 4 h 13"/>
                <a:gd name="T46" fmla="*/ 20 w 52"/>
                <a:gd name="T47" fmla="*/ 4 h 13"/>
                <a:gd name="T48" fmla="*/ 20 w 52"/>
                <a:gd name="T49" fmla="*/ 4 h 13"/>
                <a:gd name="T50" fmla="*/ 20 w 52"/>
                <a:gd name="T51" fmla="*/ 4 h 13"/>
                <a:gd name="T52" fmla="*/ 24 w 52"/>
                <a:gd name="T53" fmla="*/ 4 h 13"/>
                <a:gd name="T54" fmla="*/ 24 w 52"/>
                <a:gd name="T55" fmla="*/ 9 h 13"/>
                <a:gd name="T56" fmla="*/ 24 w 52"/>
                <a:gd name="T57" fmla="*/ 9 h 13"/>
                <a:gd name="T58" fmla="*/ 24 w 52"/>
                <a:gd name="T59" fmla="*/ 9 h 13"/>
                <a:gd name="T60" fmla="*/ 24 w 52"/>
                <a:gd name="T61" fmla="*/ 9 h 13"/>
                <a:gd name="T62" fmla="*/ 28 w 52"/>
                <a:gd name="T63" fmla="*/ 9 h 13"/>
                <a:gd name="T64" fmla="*/ 28 w 52"/>
                <a:gd name="T65" fmla="*/ 9 h 13"/>
                <a:gd name="T66" fmla="*/ 28 w 52"/>
                <a:gd name="T67" fmla="*/ 9 h 13"/>
                <a:gd name="T68" fmla="*/ 28 w 52"/>
                <a:gd name="T69" fmla="*/ 9 h 13"/>
                <a:gd name="T70" fmla="*/ 28 w 52"/>
                <a:gd name="T71" fmla="*/ 9 h 13"/>
                <a:gd name="T72" fmla="*/ 32 w 52"/>
                <a:gd name="T73" fmla="*/ 9 h 13"/>
                <a:gd name="T74" fmla="*/ 32 w 52"/>
                <a:gd name="T75" fmla="*/ 9 h 13"/>
                <a:gd name="T76" fmla="*/ 32 w 52"/>
                <a:gd name="T77" fmla="*/ 9 h 13"/>
                <a:gd name="T78" fmla="*/ 32 w 52"/>
                <a:gd name="T79" fmla="*/ 9 h 13"/>
                <a:gd name="T80" fmla="*/ 36 w 52"/>
                <a:gd name="T81" fmla="*/ 9 h 13"/>
                <a:gd name="T82" fmla="*/ 36 w 52"/>
                <a:gd name="T83" fmla="*/ 9 h 13"/>
                <a:gd name="T84" fmla="*/ 36 w 52"/>
                <a:gd name="T85" fmla="*/ 9 h 13"/>
                <a:gd name="T86" fmla="*/ 36 w 52"/>
                <a:gd name="T87" fmla="*/ 9 h 13"/>
                <a:gd name="T88" fmla="*/ 36 w 52"/>
                <a:gd name="T89" fmla="*/ 9 h 13"/>
                <a:gd name="T90" fmla="*/ 40 w 52"/>
                <a:gd name="T91" fmla="*/ 9 h 13"/>
                <a:gd name="T92" fmla="*/ 40 w 52"/>
                <a:gd name="T93" fmla="*/ 9 h 13"/>
                <a:gd name="T94" fmla="*/ 40 w 52"/>
                <a:gd name="T95" fmla="*/ 9 h 13"/>
                <a:gd name="T96" fmla="*/ 40 w 52"/>
                <a:gd name="T97" fmla="*/ 9 h 13"/>
                <a:gd name="T98" fmla="*/ 40 w 52"/>
                <a:gd name="T99" fmla="*/ 9 h 13"/>
                <a:gd name="T100" fmla="*/ 44 w 52"/>
                <a:gd name="T101" fmla="*/ 13 h 13"/>
                <a:gd name="T102" fmla="*/ 44 w 52"/>
                <a:gd name="T103" fmla="*/ 13 h 13"/>
                <a:gd name="T104" fmla="*/ 44 w 52"/>
                <a:gd name="T105" fmla="*/ 13 h 13"/>
                <a:gd name="T106" fmla="*/ 44 w 52"/>
                <a:gd name="T107" fmla="*/ 13 h 13"/>
                <a:gd name="T108" fmla="*/ 44 w 52"/>
                <a:gd name="T109" fmla="*/ 13 h 13"/>
                <a:gd name="T110" fmla="*/ 48 w 52"/>
                <a:gd name="T111" fmla="*/ 13 h 13"/>
                <a:gd name="T112" fmla="*/ 48 w 52"/>
                <a:gd name="T113" fmla="*/ 13 h 13"/>
                <a:gd name="T114" fmla="*/ 48 w 52"/>
                <a:gd name="T115" fmla="*/ 13 h 13"/>
                <a:gd name="T116" fmla="*/ 48 w 52"/>
                <a:gd name="T117" fmla="*/ 13 h 13"/>
                <a:gd name="T118" fmla="*/ 52 w 52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91"/>
            <p:cNvSpPr>
              <a:spLocks/>
            </p:cNvSpPr>
            <p:nvPr/>
          </p:nvSpPr>
          <p:spPr bwMode="auto">
            <a:xfrm>
              <a:off x="2211" y="1134"/>
              <a:ext cx="47" cy="13"/>
            </a:xfrm>
            <a:custGeom>
              <a:avLst/>
              <a:gdLst>
                <a:gd name="T0" fmla="*/ 0 w 47"/>
                <a:gd name="T1" fmla="*/ 0 h 13"/>
                <a:gd name="T2" fmla="*/ 0 w 47"/>
                <a:gd name="T3" fmla="*/ 0 h 13"/>
                <a:gd name="T4" fmla="*/ 0 w 47"/>
                <a:gd name="T5" fmla="*/ 0 h 13"/>
                <a:gd name="T6" fmla="*/ 0 w 47"/>
                <a:gd name="T7" fmla="*/ 0 h 13"/>
                <a:gd name="T8" fmla="*/ 4 w 47"/>
                <a:gd name="T9" fmla="*/ 0 h 13"/>
                <a:gd name="T10" fmla="*/ 4 w 47"/>
                <a:gd name="T11" fmla="*/ 0 h 13"/>
                <a:gd name="T12" fmla="*/ 4 w 47"/>
                <a:gd name="T13" fmla="*/ 0 h 13"/>
                <a:gd name="T14" fmla="*/ 4 w 47"/>
                <a:gd name="T15" fmla="*/ 0 h 13"/>
                <a:gd name="T16" fmla="*/ 4 w 47"/>
                <a:gd name="T17" fmla="*/ 0 h 13"/>
                <a:gd name="T18" fmla="*/ 8 w 47"/>
                <a:gd name="T19" fmla="*/ 0 h 13"/>
                <a:gd name="T20" fmla="*/ 8 w 47"/>
                <a:gd name="T21" fmla="*/ 0 h 13"/>
                <a:gd name="T22" fmla="*/ 8 w 47"/>
                <a:gd name="T23" fmla="*/ 4 h 13"/>
                <a:gd name="T24" fmla="*/ 8 w 47"/>
                <a:gd name="T25" fmla="*/ 4 h 13"/>
                <a:gd name="T26" fmla="*/ 12 w 47"/>
                <a:gd name="T27" fmla="*/ 4 h 13"/>
                <a:gd name="T28" fmla="*/ 12 w 47"/>
                <a:gd name="T29" fmla="*/ 4 h 13"/>
                <a:gd name="T30" fmla="*/ 12 w 47"/>
                <a:gd name="T31" fmla="*/ 4 h 13"/>
                <a:gd name="T32" fmla="*/ 12 w 47"/>
                <a:gd name="T33" fmla="*/ 4 h 13"/>
                <a:gd name="T34" fmla="*/ 12 w 47"/>
                <a:gd name="T35" fmla="*/ 4 h 13"/>
                <a:gd name="T36" fmla="*/ 16 w 47"/>
                <a:gd name="T37" fmla="*/ 4 h 13"/>
                <a:gd name="T38" fmla="*/ 16 w 47"/>
                <a:gd name="T39" fmla="*/ 4 h 13"/>
                <a:gd name="T40" fmla="*/ 16 w 47"/>
                <a:gd name="T41" fmla="*/ 4 h 13"/>
                <a:gd name="T42" fmla="*/ 16 w 47"/>
                <a:gd name="T43" fmla="*/ 4 h 13"/>
                <a:gd name="T44" fmla="*/ 16 w 47"/>
                <a:gd name="T45" fmla="*/ 4 h 13"/>
                <a:gd name="T46" fmla="*/ 20 w 47"/>
                <a:gd name="T47" fmla="*/ 4 h 13"/>
                <a:gd name="T48" fmla="*/ 20 w 47"/>
                <a:gd name="T49" fmla="*/ 4 h 13"/>
                <a:gd name="T50" fmla="*/ 20 w 47"/>
                <a:gd name="T51" fmla="*/ 4 h 13"/>
                <a:gd name="T52" fmla="*/ 20 w 47"/>
                <a:gd name="T53" fmla="*/ 4 h 13"/>
                <a:gd name="T54" fmla="*/ 24 w 47"/>
                <a:gd name="T55" fmla="*/ 4 h 13"/>
                <a:gd name="T56" fmla="*/ 24 w 47"/>
                <a:gd name="T57" fmla="*/ 4 h 13"/>
                <a:gd name="T58" fmla="*/ 24 w 47"/>
                <a:gd name="T59" fmla="*/ 4 h 13"/>
                <a:gd name="T60" fmla="*/ 24 w 47"/>
                <a:gd name="T61" fmla="*/ 4 h 13"/>
                <a:gd name="T62" fmla="*/ 24 w 47"/>
                <a:gd name="T63" fmla="*/ 4 h 13"/>
                <a:gd name="T64" fmla="*/ 28 w 47"/>
                <a:gd name="T65" fmla="*/ 4 h 13"/>
                <a:gd name="T66" fmla="*/ 28 w 47"/>
                <a:gd name="T67" fmla="*/ 8 h 13"/>
                <a:gd name="T68" fmla="*/ 28 w 47"/>
                <a:gd name="T69" fmla="*/ 8 h 13"/>
                <a:gd name="T70" fmla="*/ 28 w 47"/>
                <a:gd name="T71" fmla="*/ 8 h 13"/>
                <a:gd name="T72" fmla="*/ 28 w 47"/>
                <a:gd name="T73" fmla="*/ 8 h 13"/>
                <a:gd name="T74" fmla="*/ 31 w 47"/>
                <a:gd name="T75" fmla="*/ 8 h 13"/>
                <a:gd name="T76" fmla="*/ 31 w 47"/>
                <a:gd name="T77" fmla="*/ 8 h 13"/>
                <a:gd name="T78" fmla="*/ 31 w 47"/>
                <a:gd name="T79" fmla="*/ 8 h 13"/>
                <a:gd name="T80" fmla="*/ 31 w 47"/>
                <a:gd name="T81" fmla="*/ 8 h 13"/>
                <a:gd name="T82" fmla="*/ 31 w 47"/>
                <a:gd name="T83" fmla="*/ 8 h 13"/>
                <a:gd name="T84" fmla="*/ 35 w 47"/>
                <a:gd name="T85" fmla="*/ 8 h 13"/>
                <a:gd name="T86" fmla="*/ 35 w 47"/>
                <a:gd name="T87" fmla="*/ 8 h 13"/>
                <a:gd name="T88" fmla="*/ 35 w 47"/>
                <a:gd name="T89" fmla="*/ 8 h 13"/>
                <a:gd name="T90" fmla="*/ 35 w 47"/>
                <a:gd name="T91" fmla="*/ 8 h 13"/>
                <a:gd name="T92" fmla="*/ 39 w 47"/>
                <a:gd name="T93" fmla="*/ 8 h 13"/>
                <a:gd name="T94" fmla="*/ 39 w 47"/>
                <a:gd name="T95" fmla="*/ 8 h 13"/>
                <a:gd name="T96" fmla="*/ 39 w 47"/>
                <a:gd name="T97" fmla="*/ 8 h 13"/>
                <a:gd name="T98" fmla="*/ 39 w 47"/>
                <a:gd name="T99" fmla="*/ 8 h 13"/>
                <a:gd name="T100" fmla="*/ 39 w 47"/>
                <a:gd name="T101" fmla="*/ 8 h 13"/>
                <a:gd name="T102" fmla="*/ 43 w 47"/>
                <a:gd name="T103" fmla="*/ 8 h 13"/>
                <a:gd name="T104" fmla="*/ 43 w 47"/>
                <a:gd name="T105" fmla="*/ 8 h 13"/>
                <a:gd name="T106" fmla="*/ 43 w 47"/>
                <a:gd name="T107" fmla="*/ 8 h 13"/>
                <a:gd name="T108" fmla="*/ 43 w 47"/>
                <a:gd name="T109" fmla="*/ 8 h 13"/>
                <a:gd name="T110" fmla="*/ 43 w 47"/>
                <a:gd name="T111" fmla="*/ 8 h 13"/>
                <a:gd name="T112" fmla="*/ 47 w 47"/>
                <a:gd name="T113" fmla="*/ 13 h 13"/>
                <a:gd name="T114" fmla="*/ 47 w 47"/>
                <a:gd name="T115" fmla="*/ 13 h 13"/>
                <a:gd name="T116" fmla="*/ 47 w 47"/>
                <a:gd name="T117" fmla="*/ 13 h 13"/>
                <a:gd name="T118" fmla="*/ 47 w 47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92"/>
            <p:cNvSpPr>
              <a:spLocks/>
            </p:cNvSpPr>
            <p:nvPr/>
          </p:nvSpPr>
          <p:spPr bwMode="auto">
            <a:xfrm>
              <a:off x="2258" y="1147"/>
              <a:ext cx="52" cy="8"/>
            </a:xfrm>
            <a:custGeom>
              <a:avLst/>
              <a:gdLst>
                <a:gd name="T0" fmla="*/ 4 w 52"/>
                <a:gd name="T1" fmla="*/ 0 h 8"/>
                <a:gd name="T2" fmla="*/ 4 w 52"/>
                <a:gd name="T3" fmla="*/ 0 h 8"/>
                <a:gd name="T4" fmla="*/ 4 w 52"/>
                <a:gd name="T5" fmla="*/ 0 h 8"/>
                <a:gd name="T6" fmla="*/ 4 w 52"/>
                <a:gd name="T7" fmla="*/ 0 h 8"/>
                <a:gd name="T8" fmla="*/ 4 w 52"/>
                <a:gd name="T9" fmla="*/ 0 h 8"/>
                <a:gd name="T10" fmla="*/ 8 w 52"/>
                <a:gd name="T11" fmla="*/ 0 h 8"/>
                <a:gd name="T12" fmla="*/ 8 w 52"/>
                <a:gd name="T13" fmla="*/ 0 h 8"/>
                <a:gd name="T14" fmla="*/ 8 w 52"/>
                <a:gd name="T15" fmla="*/ 0 h 8"/>
                <a:gd name="T16" fmla="*/ 8 w 52"/>
                <a:gd name="T17" fmla="*/ 0 h 8"/>
                <a:gd name="T18" fmla="*/ 8 w 52"/>
                <a:gd name="T19" fmla="*/ 0 h 8"/>
                <a:gd name="T20" fmla="*/ 12 w 52"/>
                <a:gd name="T21" fmla="*/ 0 h 8"/>
                <a:gd name="T22" fmla="*/ 12 w 52"/>
                <a:gd name="T23" fmla="*/ 0 h 8"/>
                <a:gd name="T24" fmla="*/ 12 w 52"/>
                <a:gd name="T25" fmla="*/ 0 h 8"/>
                <a:gd name="T26" fmla="*/ 12 w 52"/>
                <a:gd name="T27" fmla="*/ 0 h 8"/>
                <a:gd name="T28" fmla="*/ 12 w 52"/>
                <a:gd name="T29" fmla="*/ 0 h 8"/>
                <a:gd name="T30" fmla="*/ 16 w 52"/>
                <a:gd name="T31" fmla="*/ 0 h 8"/>
                <a:gd name="T32" fmla="*/ 16 w 52"/>
                <a:gd name="T33" fmla="*/ 0 h 8"/>
                <a:gd name="T34" fmla="*/ 16 w 52"/>
                <a:gd name="T35" fmla="*/ 0 h 8"/>
                <a:gd name="T36" fmla="*/ 16 w 52"/>
                <a:gd name="T37" fmla="*/ 0 h 8"/>
                <a:gd name="T38" fmla="*/ 20 w 52"/>
                <a:gd name="T39" fmla="*/ 0 h 8"/>
                <a:gd name="T40" fmla="*/ 20 w 52"/>
                <a:gd name="T41" fmla="*/ 0 h 8"/>
                <a:gd name="T42" fmla="*/ 20 w 52"/>
                <a:gd name="T43" fmla="*/ 0 h 8"/>
                <a:gd name="T44" fmla="*/ 20 w 52"/>
                <a:gd name="T45" fmla="*/ 4 h 8"/>
                <a:gd name="T46" fmla="*/ 20 w 52"/>
                <a:gd name="T47" fmla="*/ 4 h 8"/>
                <a:gd name="T48" fmla="*/ 24 w 52"/>
                <a:gd name="T49" fmla="*/ 4 h 8"/>
                <a:gd name="T50" fmla="*/ 24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4 w 52"/>
                <a:gd name="T57" fmla="*/ 4 h 8"/>
                <a:gd name="T58" fmla="*/ 28 w 52"/>
                <a:gd name="T59" fmla="*/ 4 h 8"/>
                <a:gd name="T60" fmla="*/ 28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28 w 52"/>
                <a:gd name="T67" fmla="*/ 4 h 8"/>
                <a:gd name="T68" fmla="*/ 32 w 52"/>
                <a:gd name="T69" fmla="*/ 4 h 8"/>
                <a:gd name="T70" fmla="*/ 32 w 52"/>
                <a:gd name="T71" fmla="*/ 4 h 8"/>
                <a:gd name="T72" fmla="*/ 32 w 52"/>
                <a:gd name="T73" fmla="*/ 4 h 8"/>
                <a:gd name="T74" fmla="*/ 32 w 52"/>
                <a:gd name="T75" fmla="*/ 4 h 8"/>
                <a:gd name="T76" fmla="*/ 36 w 52"/>
                <a:gd name="T77" fmla="*/ 4 h 8"/>
                <a:gd name="T78" fmla="*/ 36 w 52"/>
                <a:gd name="T79" fmla="*/ 4 h 8"/>
                <a:gd name="T80" fmla="*/ 36 w 52"/>
                <a:gd name="T81" fmla="*/ 4 h 8"/>
                <a:gd name="T82" fmla="*/ 36 w 52"/>
                <a:gd name="T83" fmla="*/ 4 h 8"/>
                <a:gd name="T84" fmla="*/ 36 w 52"/>
                <a:gd name="T85" fmla="*/ 4 h 8"/>
                <a:gd name="T86" fmla="*/ 40 w 52"/>
                <a:gd name="T87" fmla="*/ 4 h 8"/>
                <a:gd name="T88" fmla="*/ 40 w 52"/>
                <a:gd name="T89" fmla="*/ 8 h 8"/>
                <a:gd name="T90" fmla="*/ 40 w 52"/>
                <a:gd name="T91" fmla="*/ 8 h 8"/>
                <a:gd name="T92" fmla="*/ 40 w 52"/>
                <a:gd name="T93" fmla="*/ 8 h 8"/>
                <a:gd name="T94" fmla="*/ 40 w 52"/>
                <a:gd name="T95" fmla="*/ 8 h 8"/>
                <a:gd name="T96" fmla="*/ 44 w 52"/>
                <a:gd name="T97" fmla="*/ 8 h 8"/>
                <a:gd name="T98" fmla="*/ 44 w 52"/>
                <a:gd name="T99" fmla="*/ 8 h 8"/>
                <a:gd name="T100" fmla="*/ 44 w 52"/>
                <a:gd name="T101" fmla="*/ 8 h 8"/>
                <a:gd name="T102" fmla="*/ 44 w 52"/>
                <a:gd name="T103" fmla="*/ 8 h 8"/>
                <a:gd name="T104" fmla="*/ 44 w 52"/>
                <a:gd name="T105" fmla="*/ 8 h 8"/>
                <a:gd name="T106" fmla="*/ 48 w 52"/>
                <a:gd name="T107" fmla="*/ 8 h 8"/>
                <a:gd name="T108" fmla="*/ 48 w 52"/>
                <a:gd name="T109" fmla="*/ 8 h 8"/>
                <a:gd name="T110" fmla="*/ 48 w 52"/>
                <a:gd name="T111" fmla="*/ 8 h 8"/>
                <a:gd name="T112" fmla="*/ 48 w 52"/>
                <a:gd name="T113" fmla="*/ 8 h 8"/>
                <a:gd name="T114" fmla="*/ 52 w 52"/>
                <a:gd name="T115" fmla="*/ 8 h 8"/>
                <a:gd name="T116" fmla="*/ 52 w 52"/>
                <a:gd name="T117" fmla="*/ 8 h 8"/>
                <a:gd name="T118" fmla="*/ 52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93"/>
            <p:cNvSpPr>
              <a:spLocks/>
            </p:cNvSpPr>
            <p:nvPr/>
          </p:nvSpPr>
          <p:spPr bwMode="auto">
            <a:xfrm>
              <a:off x="2310" y="1155"/>
              <a:ext cx="52" cy="9"/>
            </a:xfrm>
            <a:custGeom>
              <a:avLst/>
              <a:gdLst>
                <a:gd name="T0" fmla="*/ 0 w 52"/>
                <a:gd name="T1" fmla="*/ 0 h 9"/>
                <a:gd name="T2" fmla="*/ 0 w 52"/>
                <a:gd name="T3" fmla="*/ 0 h 9"/>
                <a:gd name="T4" fmla="*/ 4 w 52"/>
                <a:gd name="T5" fmla="*/ 0 h 9"/>
                <a:gd name="T6" fmla="*/ 4 w 52"/>
                <a:gd name="T7" fmla="*/ 0 h 9"/>
                <a:gd name="T8" fmla="*/ 4 w 52"/>
                <a:gd name="T9" fmla="*/ 0 h 9"/>
                <a:gd name="T10" fmla="*/ 4 w 52"/>
                <a:gd name="T11" fmla="*/ 0 h 9"/>
                <a:gd name="T12" fmla="*/ 4 w 52"/>
                <a:gd name="T13" fmla="*/ 0 h 9"/>
                <a:gd name="T14" fmla="*/ 8 w 52"/>
                <a:gd name="T15" fmla="*/ 0 h 9"/>
                <a:gd name="T16" fmla="*/ 8 w 52"/>
                <a:gd name="T17" fmla="*/ 0 h 9"/>
                <a:gd name="T18" fmla="*/ 8 w 52"/>
                <a:gd name="T19" fmla="*/ 4 h 9"/>
                <a:gd name="T20" fmla="*/ 8 w 52"/>
                <a:gd name="T21" fmla="*/ 4 h 9"/>
                <a:gd name="T22" fmla="*/ 12 w 52"/>
                <a:gd name="T23" fmla="*/ 4 h 9"/>
                <a:gd name="T24" fmla="*/ 12 w 52"/>
                <a:gd name="T25" fmla="*/ 4 h 9"/>
                <a:gd name="T26" fmla="*/ 12 w 52"/>
                <a:gd name="T27" fmla="*/ 4 h 9"/>
                <a:gd name="T28" fmla="*/ 12 w 52"/>
                <a:gd name="T29" fmla="*/ 4 h 9"/>
                <a:gd name="T30" fmla="*/ 12 w 52"/>
                <a:gd name="T31" fmla="*/ 4 h 9"/>
                <a:gd name="T32" fmla="*/ 16 w 52"/>
                <a:gd name="T33" fmla="*/ 4 h 9"/>
                <a:gd name="T34" fmla="*/ 16 w 52"/>
                <a:gd name="T35" fmla="*/ 4 h 9"/>
                <a:gd name="T36" fmla="*/ 16 w 52"/>
                <a:gd name="T37" fmla="*/ 4 h 9"/>
                <a:gd name="T38" fmla="*/ 16 w 52"/>
                <a:gd name="T39" fmla="*/ 4 h 9"/>
                <a:gd name="T40" fmla="*/ 16 w 52"/>
                <a:gd name="T41" fmla="*/ 4 h 9"/>
                <a:gd name="T42" fmla="*/ 20 w 52"/>
                <a:gd name="T43" fmla="*/ 4 h 9"/>
                <a:gd name="T44" fmla="*/ 20 w 52"/>
                <a:gd name="T45" fmla="*/ 4 h 9"/>
                <a:gd name="T46" fmla="*/ 20 w 52"/>
                <a:gd name="T47" fmla="*/ 4 h 9"/>
                <a:gd name="T48" fmla="*/ 20 w 52"/>
                <a:gd name="T49" fmla="*/ 4 h 9"/>
                <a:gd name="T50" fmla="*/ 20 w 52"/>
                <a:gd name="T51" fmla="*/ 4 h 9"/>
                <a:gd name="T52" fmla="*/ 24 w 52"/>
                <a:gd name="T53" fmla="*/ 4 h 9"/>
                <a:gd name="T54" fmla="*/ 24 w 52"/>
                <a:gd name="T55" fmla="*/ 4 h 9"/>
                <a:gd name="T56" fmla="*/ 24 w 52"/>
                <a:gd name="T57" fmla="*/ 4 h 9"/>
                <a:gd name="T58" fmla="*/ 24 w 52"/>
                <a:gd name="T59" fmla="*/ 4 h 9"/>
                <a:gd name="T60" fmla="*/ 28 w 52"/>
                <a:gd name="T61" fmla="*/ 4 h 9"/>
                <a:gd name="T62" fmla="*/ 28 w 52"/>
                <a:gd name="T63" fmla="*/ 4 h 9"/>
                <a:gd name="T64" fmla="*/ 28 w 52"/>
                <a:gd name="T65" fmla="*/ 4 h 9"/>
                <a:gd name="T66" fmla="*/ 28 w 52"/>
                <a:gd name="T67" fmla="*/ 4 h 9"/>
                <a:gd name="T68" fmla="*/ 28 w 52"/>
                <a:gd name="T69" fmla="*/ 4 h 9"/>
                <a:gd name="T70" fmla="*/ 32 w 52"/>
                <a:gd name="T71" fmla="*/ 9 h 9"/>
                <a:gd name="T72" fmla="*/ 32 w 52"/>
                <a:gd name="T73" fmla="*/ 9 h 9"/>
                <a:gd name="T74" fmla="*/ 32 w 52"/>
                <a:gd name="T75" fmla="*/ 9 h 9"/>
                <a:gd name="T76" fmla="*/ 32 w 52"/>
                <a:gd name="T77" fmla="*/ 9 h 9"/>
                <a:gd name="T78" fmla="*/ 32 w 52"/>
                <a:gd name="T79" fmla="*/ 9 h 9"/>
                <a:gd name="T80" fmla="*/ 36 w 52"/>
                <a:gd name="T81" fmla="*/ 9 h 9"/>
                <a:gd name="T82" fmla="*/ 36 w 52"/>
                <a:gd name="T83" fmla="*/ 9 h 9"/>
                <a:gd name="T84" fmla="*/ 36 w 52"/>
                <a:gd name="T85" fmla="*/ 9 h 9"/>
                <a:gd name="T86" fmla="*/ 36 w 52"/>
                <a:gd name="T87" fmla="*/ 9 h 9"/>
                <a:gd name="T88" fmla="*/ 40 w 52"/>
                <a:gd name="T89" fmla="*/ 9 h 9"/>
                <a:gd name="T90" fmla="*/ 40 w 52"/>
                <a:gd name="T91" fmla="*/ 9 h 9"/>
                <a:gd name="T92" fmla="*/ 40 w 52"/>
                <a:gd name="T93" fmla="*/ 9 h 9"/>
                <a:gd name="T94" fmla="*/ 40 w 52"/>
                <a:gd name="T95" fmla="*/ 9 h 9"/>
                <a:gd name="T96" fmla="*/ 40 w 52"/>
                <a:gd name="T97" fmla="*/ 9 h 9"/>
                <a:gd name="T98" fmla="*/ 44 w 52"/>
                <a:gd name="T99" fmla="*/ 9 h 9"/>
                <a:gd name="T100" fmla="*/ 44 w 52"/>
                <a:gd name="T101" fmla="*/ 9 h 9"/>
                <a:gd name="T102" fmla="*/ 44 w 52"/>
                <a:gd name="T103" fmla="*/ 9 h 9"/>
                <a:gd name="T104" fmla="*/ 44 w 52"/>
                <a:gd name="T105" fmla="*/ 9 h 9"/>
                <a:gd name="T106" fmla="*/ 44 w 52"/>
                <a:gd name="T107" fmla="*/ 9 h 9"/>
                <a:gd name="T108" fmla="*/ 48 w 52"/>
                <a:gd name="T109" fmla="*/ 9 h 9"/>
                <a:gd name="T110" fmla="*/ 48 w 52"/>
                <a:gd name="T111" fmla="*/ 9 h 9"/>
                <a:gd name="T112" fmla="*/ 48 w 52"/>
                <a:gd name="T113" fmla="*/ 9 h 9"/>
                <a:gd name="T114" fmla="*/ 48 w 52"/>
                <a:gd name="T115" fmla="*/ 9 h 9"/>
                <a:gd name="T116" fmla="*/ 48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94"/>
            <p:cNvSpPr>
              <a:spLocks/>
            </p:cNvSpPr>
            <p:nvPr/>
          </p:nvSpPr>
          <p:spPr bwMode="auto">
            <a:xfrm>
              <a:off x="2362" y="1164"/>
              <a:ext cx="48" cy="8"/>
            </a:xfrm>
            <a:custGeom>
              <a:avLst/>
              <a:gdLst>
                <a:gd name="T0" fmla="*/ 0 w 48"/>
                <a:gd name="T1" fmla="*/ 0 h 8"/>
                <a:gd name="T2" fmla="*/ 0 w 48"/>
                <a:gd name="T3" fmla="*/ 0 h 8"/>
                <a:gd name="T4" fmla="*/ 0 w 48"/>
                <a:gd name="T5" fmla="*/ 4 h 8"/>
                <a:gd name="T6" fmla="*/ 4 w 48"/>
                <a:gd name="T7" fmla="*/ 4 h 8"/>
                <a:gd name="T8" fmla="*/ 4 w 48"/>
                <a:gd name="T9" fmla="*/ 4 h 8"/>
                <a:gd name="T10" fmla="*/ 4 w 48"/>
                <a:gd name="T11" fmla="*/ 4 h 8"/>
                <a:gd name="T12" fmla="*/ 4 w 48"/>
                <a:gd name="T13" fmla="*/ 4 h 8"/>
                <a:gd name="T14" fmla="*/ 4 w 48"/>
                <a:gd name="T15" fmla="*/ 4 h 8"/>
                <a:gd name="T16" fmla="*/ 8 w 48"/>
                <a:gd name="T17" fmla="*/ 4 h 8"/>
                <a:gd name="T18" fmla="*/ 8 w 48"/>
                <a:gd name="T19" fmla="*/ 4 h 8"/>
                <a:gd name="T20" fmla="*/ 8 w 48"/>
                <a:gd name="T21" fmla="*/ 4 h 8"/>
                <a:gd name="T22" fmla="*/ 8 w 48"/>
                <a:gd name="T23" fmla="*/ 4 h 8"/>
                <a:gd name="T24" fmla="*/ 8 w 48"/>
                <a:gd name="T25" fmla="*/ 4 h 8"/>
                <a:gd name="T26" fmla="*/ 12 w 48"/>
                <a:gd name="T27" fmla="*/ 4 h 8"/>
                <a:gd name="T28" fmla="*/ 12 w 48"/>
                <a:gd name="T29" fmla="*/ 4 h 8"/>
                <a:gd name="T30" fmla="*/ 12 w 48"/>
                <a:gd name="T31" fmla="*/ 4 h 8"/>
                <a:gd name="T32" fmla="*/ 12 w 48"/>
                <a:gd name="T33" fmla="*/ 4 h 8"/>
                <a:gd name="T34" fmla="*/ 16 w 48"/>
                <a:gd name="T35" fmla="*/ 4 h 8"/>
                <a:gd name="T36" fmla="*/ 16 w 48"/>
                <a:gd name="T37" fmla="*/ 4 h 8"/>
                <a:gd name="T38" fmla="*/ 16 w 48"/>
                <a:gd name="T39" fmla="*/ 4 h 8"/>
                <a:gd name="T40" fmla="*/ 16 w 48"/>
                <a:gd name="T41" fmla="*/ 4 h 8"/>
                <a:gd name="T42" fmla="*/ 16 w 48"/>
                <a:gd name="T43" fmla="*/ 4 h 8"/>
                <a:gd name="T44" fmla="*/ 20 w 48"/>
                <a:gd name="T45" fmla="*/ 4 h 8"/>
                <a:gd name="T46" fmla="*/ 20 w 48"/>
                <a:gd name="T47" fmla="*/ 4 h 8"/>
                <a:gd name="T48" fmla="*/ 20 w 48"/>
                <a:gd name="T49" fmla="*/ 4 h 8"/>
                <a:gd name="T50" fmla="*/ 20 w 48"/>
                <a:gd name="T51" fmla="*/ 4 h 8"/>
                <a:gd name="T52" fmla="*/ 20 w 48"/>
                <a:gd name="T53" fmla="*/ 4 h 8"/>
                <a:gd name="T54" fmla="*/ 24 w 48"/>
                <a:gd name="T55" fmla="*/ 4 h 8"/>
                <a:gd name="T56" fmla="*/ 24 w 48"/>
                <a:gd name="T57" fmla="*/ 4 h 8"/>
                <a:gd name="T58" fmla="*/ 24 w 48"/>
                <a:gd name="T59" fmla="*/ 4 h 8"/>
                <a:gd name="T60" fmla="*/ 24 w 48"/>
                <a:gd name="T61" fmla="*/ 4 h 8"/>
                <a:gd name="T62" fmla="*/ 24 w 48"/>
                <a:gd name="T63" fmla="*/ 8 h 8"/>
                <a:gd name="T64" fmla="*/ 28 w 48"/>
                <a:gd name="T65" fmla="*/ 8 h 8"/>
                <a:gd name="T66" fmla="*/ 28 w 48"/>
                <a:gd name="T67" fmla="*/ 8 h 8"/>
                <a:gd name="T68" fmla="*/ 28 w 48"/>
                <a:gd name="T69" fmla="*/ 8 h 8"/>
                <a:gd name="T70" fmla="*/ 28 w 48"/>
                <a:gd name="T71" fmla="*/ 8 h 8"/>
                <a:gd name="T72" fmla="*/ 32 w 48"/>
                <a:gd name="T73" fmla="*/ 8 h 8"/>
                <a:gd name="T74" fmla="*/ 32 w 48"/>
                <a:gd name="T75" fmla="*/ 8 h 8"/>
                <a:gd name="T76" fmla="*/ 32 w 48"/>
                <a:gd name="T77" fmla="*/ 8 h 8"/>
                <a:gd name="T78" fmla="*/ 32 w 48"/>
                <a:gd name="T79" fmla="*/ 8 h 8"/>
                <a:gd name="T80" fmla="*/ 32 w 48"/>
                <a:gd name="T81" fmla="*/ 8 h 8"/>
                <a:gd name="T82" fmla="*/ 36 w 48"/>
                <a:gd name="T83" fmla="*/ 8 h 8"/>
                <a:gd name="T84" fmla="*/ 36 w 48"/>
                <a:gd name="T85" fmla="*/ 8 h 8"/>
                <a:gd name="T86" fmla="*/ 36 w 48"/>
                <a:gd name="T87" fmla="*/ 8 h 8"/>
                <a:gd name="T88" fmla="*/ 36 w 48"/>
                <a:gd name="T89" fmla="*/ 8 h 8"/>
                <a:gd name="T90" fmla="*/ 36 w 48"/>
                <a:gd name="T91" fmla="*/ 8 h 8"/>
                <a:gd name="T92" fmla="*/ 40 w 48"/>
                <a:gd name="T93" fmla="*/ 8 h 8"/>
                <a:gd name="T94" fmla="*/ 40 w 48"/>
                <a:gd name="T95" fmla="*/ 8 h 8"/>
                <a:gd name="T96" fmla="*/ 40 w 48"/>
                <a:gd name="T97" fmla="*/ 8 h 8"/>
                <a:gd name="T98" fmla="*/ 40 w 48"/>
                <a:gd name="T99" fmla="*/ 8 h 8"/>
                <a:gd name="T100" fmla="*/ 40 w 48"/>
                <a:gd name="T101" fmla="*/ 8 h 8"/>
                <a:gd name="T102" fmla="*/ 44 w 48"/>
                <a:gd name="T103" fmla="*/ 8 h 8"/>
                <a:gd name="T104" fmla="*/ 44 w 48"/>
                <a:gd name="T105" fmla="*/ 8 h 8"/>
                <a:gd name="T106" fmla="*/ 44 w 48"/>
                <a:gd name="T107" fmla="*/ 8 h 8"/>
                <a:gd name="T108" fmla="*/ 44 w 48"/>
                <a:gd name="T109" fmla="*/ 8 h 8"/>
                <a:gd name="T110" fmla="*/ 48 w 48"/>
                <a:gd name="T111" fmla="*/ 8 h 8"/>
                <a:gd name="T112" fmla="*/ 48 w 48"/>
                <a:gd name="T113" fmla="*/ 8 h 8"/>
                <a:gd name="T114" fmla="*/ 48 w 48"/>
                <a:gd name="T115" fmla="*/ 8 h 8"/>
                <a:gd name="T116" fmla="*/ 48 w 48"/>
                <a:gd name="T117" fmla="*/ 8 h 8"/>
                <a:gd name="T118" fmla="*/ 48 w 48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95"/>
            <p:cNvSpPr>
              <a:spLocks/>
            </p:cNvSpPr>
            <p:nvPr/>
          </p:nvSpPr>
          <p:spPr bwMode="auto">
            <a:xfrm>
              <a:off x="2410" y="1172"/>
              <a:ext cx="52" cy="8"/>
            </a:xfrm>
            <a:custGeom>
              <a:avLst/>
              <a:gdLst>
                <a:gd name="T0" fmla="*/ 4 w 52"/>
                <a:gd name="T1" fmla="*/ 0 h 8"/>
                <a:gd name="T2" fmla="*/ 4 w 52"/>
                <a:gd name="T3" fmla="*/ 0 h 8"/>
                <a:gd name="T4" fmla="*/ 4 w 52"/>
                <a:gd name="T5" fmla="*/ 0 h 8"/>
                <a:gd name="T6" fmla="*/ 4 w 52"/>
                <a:gd name="T7" fmla="*/ 4 h 8"/>
                <a:gd name="T8" fmla="*/ 4 w 52"/>
                <a:gd name="T9" fmla="*/ 4 h 8"/>
                <a:gd name="T10" fmla="*/ 8 w 52"/>
                <a:gd name="T11" fmla="*/ 4 h 8"/>
                <a:gd name="T12" fmla="*/ 8 w 52"/>
                <a:gd name="T13" fmla="*/ 4 h 8"/>
                <a:gd name="T14" fmla="*/ 8 w 52"/>
                <a:gd name="T15" fmla="*/ 4 h 8"/>
                <a:gd name="T16" fmla="*/ 8 w 52"/>
                <a:gd name="T17" fmla="*/ 4 h 8"/>
                <a:gd name="T18" fmla="*/ 12 w 52"/>
                <a:gd name="T19" fmla="*/ 4 h 8"/>
                <a:gd name="T20" fmla="*/ 12 w 52"/>
                <a:gd name="T21" fmla="*/ 4 h 8"/>
                <a:gd name="T22" fmla="*/ 12 w 52"/>
                <a:gd name="T23" fmla="*/ 4 h 8"/>
                <a:gd name="T24" fmla="*/ 12 w 52"/>
                <a:gd name="T25" fmla="*/ 4 h 8"/>
                <a:gd name="T26" fmla="*/ 12 w 52"/>
                <a:gd name="T27" fmla="*/ 4 h 8"/>
                <a:gd name="T28" fmla="*/ 16 w 52"/>
                <a:gd name="T29" fmla="*/ 4 h 8"/>
                <a:gd name="T30" fmla="*/ 16 w 52"/>
                <a:gd name="T31" fmla="*/ 4 h 8"/>
                <a:gd name="T32" fmla="*/ 16 w 52"/>
                <a:gd name="T33" fmla="*/ 4 h 8"/>
                <a:gd name="T34" fmla="*/ 16 w 52"/>
                <a:gd name="T35" fmla="*/ 4 h 8"/>
                <a:gd name="T36" fmla="*/ 16 w 52"/>
                <a:gd name="T37" fmla="*/ 4 h 8"/>
                <a:gd name="T38" fmla="*/ 20 w 52"/>
                <a:gd name="T39" fmla="*/ 4 h 8"/>
                <a:gd name="T40" fmla="*/ 20 w 52"/>
                <a:gd name="T41" fmla="*/ 4 h 8"/>
                <a:gd name="T42" fmla="*/ 20 w 52"/>
                <a:gd name="T43" fmla="*/ 4 h 8"/>
                <a:gd name="T44" fmla="*/ 20 w 52"/>
                <a:gd name="T45" fmla="*/ 4 h 8"/>
                <a:gd name="T46" fmla="*/ 20 w 52"/>
                <a:gd name="T47" fmla="*/ 4 h 8"/>
                <a:gd name="T48" fmla="*/ 24 w 52"/>
                <a:gd name="T49" fmla="*/ 4 h 8"/>
                <a:gd name="T50" fmla="*/ 24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8 w 52"/>
                <a:gd name="T57" fmla="*/ 4 h 8"/>
                <a:gd name="T58" fmla="*/ 28 w 52"/>
                <a:gd name="T59" fmla="*/ 4 h 8"/>
                <a:gd name="T60" fmla="*/ 28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32 w 52"/>
                <a:gd name="T67" fmla="*/ 8 h 8"/>
                <a:gd name="T68" fmla="*/ 32 w 52"/>
                <a:gd name="T69" fmla="*/ 8 h 8"/>
                <a:gd name="T70" fmla="*/ 32 w 52"/>
                <a:gd name="T71" fmla="*/ 8 h 8"/>
                <a:gd name="T72" fmla="*/ 32 w 52"/>
                <a:gd name="T73" fmla="*/ 8 h 8"/>
                <a:gd name="T74" fmla="*/ 32 w 52"/>
                <a:gd name="T75" fmla="*/ 8 h 8"/>
                <a:gd name="T76" fmla="*/ 36 w 52"/>
                <a:gd name="T77" fmla="*/ 8 h 8"/>
                <a:gd name="T78" fmla="*/ 36 w 52"/>
                <a:gd name="T79" fmla="*/ 8 h 8"/>
                <a:gd name="T80" fmla="*/ 36 w 52"/>
                <a:gd name="T81" fmla="*/ 8 h 8"/>
                <a:gd name="T82" fmla="*/ 36 w 52"/>
                <a:gd name="T83" fmla="*/ 8 h 8"/>
                <a:gd name="T84" fmla="*/ 36 w 52"/>
                <a:gd name="T85" fmla="*/ 8 h 8"/>
                <a:gd name="T86" fmla="*/ 40 w 52"/>
                <a:gd name="T87" fmla="*/ 8 h 8"/>
                <a:gd name="T88" fmla="*/ 40 w 52"/>
                <a:gd name="T89" fmla="*/ 8 h 8"/>
                <a:gd name="T90" fmla="*/ 40 w 52"/>
                <a:gd name="T91" fmla="*/ 8 h 8"/>
                <a:gd name="T92" fmla="*/ 40 w 52"/>
                <a:gd name="T93" fmla="*/ 8 h 8"/>
                <a:gd name="T94" fmla="*/ 44 w 52"/>
                <a:gd name="T95" fmla="*/ 8 h 8"/>
                <a:gd name="T96" fmla="*/ 44 w 52"/>
                <a:gd name="T97" fmla="*/ 8 h 8"/>
                <a:gd name="T98" fmla="*/ 44 w 52"/>
                <a:gd name="T99" fmla="*/ 8 h 8"/>
                <a:gd name="T100" fmla="*/ 44 w 52"/>
                <a:gd name="T101" fmla="*/ 8 h 8"/>
                <a:gd name="T102" fmla="*/ 44 w 52"/>
                <a:gd name="T103" fmla="*/ 8 h 8"/>
                <a:gd name="T104" fmla="*/ 48 w 52"/>
                <a:gd name="T105" fmla="*/ 8 h 8"/>
                <a:gd name="T106" fmla="*/ 48 w 52"/>
                <a:gd name="T107" fmla="*/ 8 h 8"/>
                <a:gd name="T108" fmla="*/ 48 w 52"/>
                <a:gd name="T109" fmla="*/ 8 h 8"/>
                <a:gd name="T110" fmla="*/ 48 w 52"/>
                <a:gd name="T111" fmla="*/ 8 h 8"/>
                <a:gd name="T112" fmla="*/ 48 w 52"/>
                <a:gd name="T113" fmla="*/ 8 h 8"/>
                <a:gd name="T114" fmla="*/ 52 w 52"/>
                <a:gd name="T115" fmla="*/ 8 h 8"/>
                <a:gd name="T116" fmla="*/ 52 w 52"/>
                <a:gd name="T117" fmla="*/ 8 h 8"/>
                <a:gd name="T118" fmla="*/ 52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96"/>
            <p:cNvSpPr>
              <a:spLocks/>
            </p:cNvSpPr>
            <p:nvPr/>
          </p:nvSpPr>
          <p:spPr bwMode="auto">
            <a:xfrm>
              <a:off x="2462" y="1180"/>
              <a:ext cx="52" cy="9"/>
            </a:xfrm>
            <a:custGeom>
              <a:avLst/>
              <a:gdLst>
                <a:gd name="T0" fmla="*/ 0 w 52"/>
                <a:gd name="T1" fmla="*/ 0 h 9"/>
                <a:gd name="T2" fmla="*/ 4 w 52"/>
                <a:gd name="T3" fmla="*/ 0 h 9"/>
                <a:gd name="T4" fmla="*/ 4 w 52"/>
                <a:gd name="T5" fmla="*/ 0 h 9"/>
                <a:gd name="T6" fmla="*/ 4 w 52"/>
                <a:gd name="T7" fmla="*/ 0 h 9"/>
                <a:gd name="T8" fmla="*/ 4 w 52"/>
                <a:gd name="T9" fmla="*/ 5 h 9"/>
                <a:gd name="T10" fmla="*/ 4 w 52"/>
                <a:gd name="T11" fmla="*/ 5 h 9"/>
                <a:gd name="T12" fmla="*/ 8 w 52"/>
                <a:gd name="T13" fmla="*/ 5 h 9"/>
                <a:gd name="T14" fmla="*/ 8 w 52"/>
                <a:gd name="T15" fmla="*/ 5 h 9"/>
                <a:gd name="T16" fmla="*/ 8 w 52"/>
                <a:gd name="T17" fmla="*/ 5 h 9"/>
                <a:gd name="T18" fmla="*/ 8 w 52"/>
                <a:gd name="T19" fmla="*/ 5 h 9"/>
                <a:gd name="T20" fmla="*/ 8 w 52"/>
                <a:gd name="T21" fmla="*/ 5 h 9"/>
                <a:gd name="T22" fmla="*/ 12 w 52"/>
                <a:gd name="T23" fmla="*/ 5 h 9"/>
                <a:gd name="T24" fmla="*/ 12 w 52"/>
                <a:gd name="T25" fmla="*/ 5 h 9"/>
                <a:gd name="T26" fmla="*/ 12 w 52"/>
                <a:gd name="T27" fmla="*/ 5 h 9"/>
                <a:gd name="T28" fmla="*/ 12 w 52"/>
                <a:gd name="T29" fmla="*/ 5 h 9"/>
                <a:gd name="T30" fmla="*/ 16 w 52"/>
                <a:gd name="T31" fmla="*/ 5 h 9"/>
                <a:gd name="T32" fmla="*/ 16 w 52"/>
                <a:gd name="T33" fmla="*/ 5 h 9"/>
                <a:gd name="T34" fmla="*/ 16 w 52"/>
                <a:gd name="T35" fmla="*/ 5 h 9"/>
                <a:gd name="T36" fmla="*/ 16 w 52"/>
                <a:gd name="T37" fmla="*/ 5 h 9"/>
                <a:gd name="T38" fmla="*/ 16 w 52"/>
                <a:gd name="T39" fmla="*/ 5 h 9"/>
                <a:gd name="T40" fmla="*/ 20 w 52"/>
                <a:gd name="T41" fmla="*/ 5 h 9"/>
                <a:gd name="T42" fmla="*/ 20 w 52"/>
                <a:gd name="T43" fmla="*/ 5 h 9"/>
                <a:gd name="T44" fmla="*/ 20 w 52"/>
                <a:gd name="T45" fmla="*/ 5 h 9"/>
                <a:gd name="T46" fmla="*/ 20 w 52"/>
                <a:gd name="T47" fmla="*/ 5 h 9"/>
                <a:gd name="T48" fmla="*/ 20 w 52"/>
                <a:gd name="T49" fmla="*/ 5 h 9"/>
                <a:gd name="T50" fmla="*/ 24 w 52"/>
                <a:gd name="T51" fmla="*/ 5 h 9"/>
                <a:gd name="T52" fmla="*/ 24 w 52"/>
                <a:gd name="T53" fmla="*/ 5 h 9"/>
                <a:gd name="T54" fmla="*/ 24 w 52"/>
                <a:gd name="T55" fmla="*/ 5 h 9"/>
                <a:gd name="T56" fmla="*/ 24 w 52"/>
                <a:gd name="T57" fmla="*/ 5 h 9"/>
                <a:gd name="T58" fmla="*/ 24 w 52"/>
                <a:gd name="T59" fmla="*/ 5 h 9"/>
                <a:gd name="T60" fmla="*/ 28 w 52"/>
                <a:gd name="T61" fmla="*/ 5 h 9"/>
                <a:gd name="T62" fmla="*/ 28 w 52"/>
                <a:gd name="T63" fmla="*/ 5 h 9"/>
                <a:gd name="T64" fmla="*/ 28 w 52"/>
                <a:gd name="T65" fmla="*/ 5 h 9"/>
                <a:gd name="T66" fmla="*/ 28 w 52"/>
                <a:gd name="T67" fmla="*/ 5 h 9"/>
                <a:gd name="T68" fmla="*/ 32 w 52"/>
                <a:gd name="T69" fmla="*/ 9 h 9"/>
                <a:gd name="T70" fmla="*/ 32 w 52"/>
                <a:gd name="T71" fmla="*/ 9 h 9"/>
                <a:gd name="T72" fmla="*/ 32 w 52"/>
                <a:gd name="T73" fmla="*/ 9 h 9"/>
                <a:gd name="T74" fmla="*/ 32 w 52"/>
                <a:gd name="T75" fmla="*/ 9 h 9"/>
                <a:gd name="T76" fmla="*/ 32 w 52"/>
                <a:gd name="T77" fmla="*/ 9 h 9"/>
                <a:gd name="T78" fmla="*/ 36 w 52"/>
                <a:gd name="T79" fmla="*/ 9 h 9"/>
                <a:gd name="T80" fmla="*/ 36 w 52"/>
                <a:gd name="T81" fmla="*/ 9 h 9"/>
                <a:gd name="T82" fmla="*/ 36 w 52"/>
                <a:gd name="T83" fmla="*/ 9 h 9"/>
                <a:gd name="T84" fmla="*/ 36 w 52"/>
                <a:gd name="T85" fmla="*/ 9 h 9"/>
                <a:gd name="T86" fmla="*/ 36 w 52"/>
                <a:gd name="T87" fmla="*/ 9 h 9"/>
                <a:gd name="T88" fmla="*/ 40 w 52"/>
                <a:gd name="T89" fmla="*/ 9 h 9"/>
                <a:gd name="T90" fmla="*/ 40 w 52"/>
                <a:gd name="T91" fmla="*/ 9 h 9"/>
                <a:gd name="T92" fmla="*/ 40 w 52"/>
                <a:gd name="T93" fmla="*/ 9 h 9"/>
                <a:gd name="T94" fmla="*/ 40 w 52"/>
                <a:gd name="T95" fmla="*/ 9 h 9"/>
                <a:gd name="T96" fmla="*/ 40 w 52"/>
                <a:gd name="T97" fmla="*/ 9 h 9"/>
                <a:gd name="T98" fmla="*/ 44 w 52"/>
                <a:gd name="T99" fmla="*/ 9 h 9"/>
                <a:gd name="T100" fmla="*/ 44 w 52"/>
                <a:gd name="T101" fmla="*/ 9 h 9"/>
                <a:gd name="T102" fmla="*/ 44 w 52"/>
                <a:gd name="T103" fmla="*/ 9 h 9"/>
                <a:gd name="T104" fmla="*/ 44 w 52"/>
                <a:gd name="T105" fmla="*/ 9 h 9"/>
                <a:gd name="T106" fmla="*/ 48 w 52"/>
                <a:gd name="T107" fmla="*/ 9 h 9"/>
                <a:gd name="T108" fmla="*/ 48 w 52"/>
                <a:gd name="T109" fmla="*/ 9 h 9"/>
                <a:gd name="T110" fmla="*/ 48 w 52"/>
                <a:gd name="T111" fmla="*/ 9 h 9"/>
                <a:gd name="T112" fmla="*/ 48 w 52"/>
                <a:gd name="T113" fmla="*/ 9 h 9"/>
                <a:gd name="T114" fmla="*/ 48 w 52"/>
                <a:gd name="T115" fmla="*/ 9 h 9"/>
                <a:gd name="T116" fmla="*/ 52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97"/>
            <p:cNvSpPr>
              <a:spLocks/>
            </p:cNvSpPr>
            <p:nvPr/>
          </p:nvSpPr>
          <p:spPr bwMode="auto">
            <a:xfrm>
              <a:off x="2514" y="1189"/>
              <a:ext cx="51" cy="8"/>
            </a:xfrm>
            <a:custGeom>
              <a:avLst/>
              <a:gdLst>
                <a:gd name="T0" fmla="*/ 0 w 51"/>
                <a:gd name="T1" fmla="*/ 0 h 8"/>
                <a:gd name="T2" fmla="*/ 0 w 51"/>
                <a:gd name="T3" fmla="*/ 0 h 8"/>
                <a:gd name="T4" fmla="*/ 0 w 51"/>
                <a:gd name="T5" fmla="*/ 0 h 8"/>
                <a:gd name="T6" fmla="*/ 4 w 51"/>
                <a:gd name="T7" fmla="*/ 0 h 8"/>
                <a:gd name="T8" fmla="*/ 4 w 51"/>
                <a:gd name="T9" fmla="*/ 0 h 8"/>
                <a:gd name="T10" fmla="*/ 4 w 51"/>
                <a:gd name="T11" fmla="*/ 4 h 8"/>
                <a:gd name="T12" fmla="*/ 4 w 51"/>
                <a:gd name="T13" fmla="*/ 4 h 8"/>
                <a:gd name="T14" fmla="*/ 8 w 51"/>
                <a:gd name="T15" fmla="*/ 4 h 8"/>
                <a:gd name="T16" fmla="*/ 8 w 51"/>
                <a:gd name="T17" fmla="*/ 4 h 8"/>
                <a:gd name="T18" fmla="*/ 8 w 51"/>
                <a:gd name="T19" fmla="*/ 4 h 8"/>
                <a:gd name="T20" fmla="*/ 8 w 51"/>
                <a:gd name="T21" fmla="*/ 4 h 8"/>
                <a:gd name="T22" fmla="*/ 8 w 51"/>
                <a:gd name="T23" fmla="*/ 4 h 8"/>
                <a:gd name="T24" fmla="*/ 12 w 51"/>
                <a:gd name="T25" fmla="*/ 4 h 8"/>
                <a:gd name="T26" fmla="*/ 12 w 51"/>
                <a:gd name="T27" fmla="*/ 4 h 8"/>
                <a:gd name="T28" fmla="*/ 12 w 51"/>
                <a:gd name="T29" fmla="*/ 4 h 8"/>
                <a:gd name="T30" fmla="*/ 12 w 51"/>
                <a:gd name="T31" fmla="*/ 4 h 8"/>
                <a:gd name="T32" fmla="*/ 12 w 51"/>
                <a:gd name="T33" fmla="*/ 4 h 8"/>
                <a:gd name="T34" fmla="*/ 16 w 51"/>
                <a:gd name="T35" fmla="*/ 4 h 8"/>
                <a:gd name="T36" fmla="*/ 16 w 51"/>
                <a:gd name="T37" fmla="*/ 4 h 8"/>
                <a:gd name="T38" fmla="*/ 16 w 51"/>
                <a:gd name="T39" fmla="*/ 4 h 8"/>
                <a:gd name="T40" fmla="*/ 16 w 51"/>
                <a:gd name="T41" fmla="*/ 4 h 8"/>
                <a:gd name="T42" fmla="*/ 16 w 51"/>
                <a:gd name="T43" fmla="*/ 4 h 8"/>
                <a:gd name="T44" fmla="*/ 20 w 51"/>
                <a:gd name="T45" fmla="*/ 4 h 8"/>
                <a:gd name="T46" fmla="*/ 20 w 51"/>
                <a:gd name="T47" fmla="*/ 4 h 8"/>
                <a:gd name="T48" fmla="*/ 20 w 51"/>
                <a:gd name="T49" fmla="*/ 4 h 8"/>
                <a:gd name="T50" fmla="*/ 20 w 51"/>
                <a:gd name="T51" fmla="*/ 4 h 8"/>
                <a:gd name="T52" fmla="*/ 24 w 51"/>
                <a:gd name="T53" fmla="*/ 4 h 8"/>
                <a:gd name="T54" fmla="*/ 24 w 51"/>
                <a:gd name="T55" fmla="*/ 4 h 8"/>
                <a:gd name="T56" fmla="*/ 24 w 51"/>
                <a:gd name="T57" fmla="*/ 4 h 8"/>
                <a:gd name="T58" fmla="*/ 24 w 51"/>
                <a:gd name="T59" fmla="*/ 4 h 8"/>
                <a:gd name="T60" fmla="*/ 24 w 51"/>
                <a:gd name="T61" fmla="*/ 4 h 8"/>
                <a:gd name="T62" fmla="*/ 28 w 51"/>
                <a:gd name="T63" fmla="*/ 4 h 8"/>
                <a:gd name="T64" fmla="*/ 28 w 51"/>
                <a:gd name="T65" fmla="*/ 4 h 8"/>
                <a:gd name="T66" fmla="*/ 28 w 51"/>
                <a:gd name="T67" fmla="*/ 4 h 8"/>
                <a:gd name="T68" fmla="*/ 28 w 51"/>
                <a:gd name="T69" fmla="*/ 4 h 8"/>
                <a:gd name="T70" fmla="*/ 28 w 51"/>
                <a:gd name="T71" fmla="*/ 4 h 8"/>
                <a:gd name="T72" fmla="*/ 32 w 51"/>
                <a:gd name="T73" fmla="*/ 8 h 8"/>
                <a:gd name="T74" fmla="*/ 32 w 51"/>
                <a:gd name="T75" fmla="*/ 8 h 8"/>
                <a:gd name="T76" fmla="*/ 32 w 51"/>
                <a:gd name="T77" fmla="*/ 8 h 8"/>
                <a:gd name="T78" fmla="*/ 32 w 51"/>
                <a:gd name="T79" fmla="*/ 8 h 8"/>
                <a:gd name="T80" fmla="*/ 32 w 51"/>
                <a:gd name="T81" fmla="*/ 8 h 8"/>
                <a:gd name="T82" fmla="*/ 36 w 51"/>
                <a:gd name="T83" fmla="*/ 8 h 8"/>
                <a:gd name="T84" fmla="*/ 36 w 51"/>
                <a:gd name="T85" fmla="*/ 8 h 8"/>
                <a:gd name="T86" fmla="*/ 36 w 51"/>
                <a:gd name="T87" fmla="*/ 8 h 8"/>
                <a:gd name="T88" fmla="*/ 36 w 51"/>
                <a:gd name="T89" fmla="*/ 8 h 8"/>
                <a:gd name="T90" fmla="*/ 40 w 51"/>
                <a:gd name="T91" fmla="*/ 8 h 8"/>
                <a:gd name="T92" fmla="*/ 40 w 51"/>
                <a:gd name="T93" fmla="*/ 8 h 8"/>
                <a:gd name="T94" fmla="*/ 40 w 51"/>
                <a:gd name="T95" fmla="*/ 8 h 8"/>
                <a:gd name="T96" fmla="*/ 40 w 51"/>
                <a:gd name="T97" fmla="*/ 8 h 8"/>
                <a:gd name="T98" fmla="*/ 40 w 51"/>
                <a:gd name="T99" fmla="*/ 8 h 8"/>
                <a:gd name="T100" fmla="*/ 43 w 51"/>
                <a:gd name="T101" fmla="*/ 8 h 8"/>
                <a:gd name="T102" fmla="*/ 43 w 51"/>
                <a:gd name="T103" fmla="*/ 8 h 8"/>
                <a:gd name="T104" fmla="*/ 43 w 51"/>
                <a:gd name="T105" fmla="*/ 8 h 8"/>
                <a:gd name="T106" fmla="*/ 43 w 51"/>
                <a:gd name="T107" fmla="*/ 8 h 8"/>
                <a:gd name="T108" fmla="*/ 43 w 51"/>
                <a:gd name="T109" fmla="*/ 8 h 8"/>
                <a:gd name="T110" fmla="*/ 47 w 51"/>
                <a:gd name="T111" fmla="*/ 8 h 8"/>
                <a:gd name="T112" fmla="*/ 47 w 51"/>
                <a:gd name="T113" fmla="*/ 8 h 8"/>
                <a:gd name="T114" fmla="*/ 47 w 51"/>
                <a:gd name="T115" fmla="*/ 8 h 8"/>
                <a:gd name="T116" fmla="*/ 47 w 51"/>
                <a:gd name="T117" fmla="*/ 8 h 8"/>
                <a:gd name="T118" fmla="*/ 47 w 51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98"/>
            <p:cNvSpPr>
              <a:spLocks/>
            </p:cNvSpPr>
            <p:nvPr/>
          </p:nvSpPr>
          <p:spPr bwMode="auto">
            <a:xfrm>
              <a:off x="2565" y="1197"/>
              <a:ext cx="48" cy="9"/>
            </a:xfrm>
            <a:custGeom>
              <a:avLst/>
              <a:gdLst>
                <a:gd name="T0" fmla="*/ 0 w 48"/>
                <a:gd name="T1" fmla="*/ 0 h 9"/>
                <a:gd name="T2" fmla="*/ 0 w 48"/>
                <a:gd name="T3" fmla="*/ 0 h 9"/>
                <a:gd name="T4" fmla="*/ 0 w 48"/>
                <a:gd name="T5" fmla="*/ 0 h 9"/>
                <a:gd name="T6" fmla="*/ 0 w 48"/>
                <a:gd name="T7" fmla="*/ 0 h 9"/>
                <a:gd name="T8" fmla="*/ 4 w 48"/>
                <a:gd name="T9" fmla="*/ 0 h 9"/>
                <a:gd name="T10" fmla="*/ 4 w 48"/>
                <a:gd name="T11" fmla="*/ 0 h 9"/>
                <a:gd name="T12" fmla="*/ 4 w 48"/>
                <a:gd name="T13" fmla="*/ 0 h 9"/>
                <a:gd name="T14" fmla="*/ 4 w 48"/>
                <a:gd name="T15" fmla="*/ 5 h 9"/>
                <a:gd name="T16" fmla="*/ 4 w 48"/>
                <a:gd name="T17" fmla="*/ 5 h 9"/>
                <a:gd name="T18" fmla="*/ 8 w 48"/>
                <a:gd name="T19" fmla="*/ 5 h 9"/>
                <a:gd name="T20" fmla="*/ 8 w 48"/>
                <a:gd name="T21" fmla="*/ 5 h 9"/>
                <a:gd name="T22" fmla="*/ 8 w 48"/>
                <a:gd name="T23" fmla="*/ 5 h 9"/>
                <a:gd name="T24" fmla="*/ 8 w 48"/>
                <a:gd name="T25" fmla="*/ 5 h 9"/>
                <a:gd name="T26" fmla="*/ 8 w 48"/>
                <a:gd name="T27" fmla="*/ 5 h 9"/>
                <a:gd name="T28" fmla="*/ 12 w 48"/>
                <a:gd name="T29" fmla="*/ 5 h 9"/>
                <a:gd name="T30" fmla="*/ 12 w 48"/>
                <a:gd name="T31" fmla="*/ 5 h 9"/>
                <a:gd name="T32" fmla="*/ 12 w 48"/>
                <a:gd name="T33" fmla="*/ 5 h 9"/>
                <a:gd name="T34" fmla="*/ 12 w 48"/>
                <a:gd name="T35" fmla="*/ 5 h 9"/>
                <a:gd name="T36" fmla="*/ 16 w 48"/>
                <a:gd name="T37" fmla="*/ 5 h 9"/>
                <a:gd name="T38" fmla="*/ 16 w 48"/>
                <a:gd name="T39" fmla="*/ 5 h 9"/>
                <a:gd name="T40" fmla="*/ 16 w 48"/>
                <a:gd name="T41" fmla="*/ 5 h 9"/>
                <a:gd name="T42" fmla="*/ 16 w 48"/>
                <a:gd name="T43" fmla="*/ 5 h 9"/>
                <a:gd name="T44" fmla="*/ 16 w 48"/>
                <a:gd name="T45" fmla="*/ 5 h 9"/>
                <a:gd name="T46" fmla="*/ 20 w 48"/>
                <a:gd name="T47" fmla="*/ 5 h 9"/>
                <a:gd name="T48" fmla="*/ 20 w 48"/>
                <a:gd name="T49" fmla="*/ 5 h 9"/>
                <a:gd name="T50" fmla="*/ 20 w 48"/>
                <a:gd name="T51" fmla="*/ 5 h 9"/>
                <a:gd name="T52" fmla="*/ 20 w 48"/>
                <a:gd name="T53" fmla="*/ 5 h 9"/>
                <a:gd name="T54" fmla="*/ 20 w 48"/>
                <a:gd name="T55" fmla="*/ 5 h 9"/>
                <a:gd name="T56" fmla="*/ 24 w 48"/>
                <a:gd name="T57" fmla="*/ 5 h 9"/>
                <a:gd name="T58" fmla="*/ 24 w 48"/>
                <a:gd name="T59" fmla="*/ 5 h 9"/>
                <a:gd name="T60" fmla="*/ 24 w 48"/>
                <a:gd name="T61" fmla="*/ 5 h 9"/>
                <a:gd name="T62" fmla="*/ 24 w 48"/>
                <a:gd name="T63" fmla="*/ 5 h 9"/>
                <a:gd name="T64" fmla="*/ 28 w 48"/>
                <a:gd name="T65" fmla="*/ 5 h 9"/>
                <a:gd name="T66" fmla="*/ 28 w 48"/>
                <a:gd name="T67" fmla="*/ 5 h 9"/>
                <a:gd name="T68" fmla="*/ 28 w 48"/>
                <a:gd name="T69" fmla="*/ 5 h 9"/>
                <a:gd name="T70" fmla="*/ 28 w 48"/>
                <a:gd name="T71" fmla="*/ 5 h 9"/>
                <a:gd name="T72" fmla="*/ 28 w 48"/>
                <a:gd name="T73" fmla="*/ 5 h 9"/>
                <a:gd name="T74" fmla="*/ 32 w 48"/>
                <a:gd name="T75" fmla="*/ 5 h 9"/>
                <a:gd name="T76" fmla="*/ 32 w 48"/>
                <a:gd name="T77" fmla="*/ 9 h 9"/>
                <a:gd name="T78" fmla="*/ 32 w 48"/>
                <a:gd name="T79" fmla="*/ 9 h 9"/>
                <a:gd name="T80" fmla="*/ 32 w 48"/>
                <a:gd name="T81" fmla="*/ 9 h 9"/>
                <a:gd name="T82" fmla="*/ 32 w 48"/>
                <a:gd name="T83" fmla="*/ 9 h 9"/>
                <a:gd name="T84" fmla="*/ 36 w 48"/>
                <a:gd name="T85" fmla="*/ 9 h 9"/>
                <a:gd name="T86" fmla="*/ 36 w 48"/>
                <a:gd name="T87" fmla="*/ 9 h 9"/>
                <a:gd name="T88" fmla="*/ 36 w 48"/>
                <a:gd name="T89" fmla="*/ 9 h 9"/>
                <a:gd name="T90" fmla="*/ 36 w 48"/>
                <a:gd name="T91" fmla="*/ 9 h 9"/>
                <a:gd name="T92" fmla="*/ 36 w 48"/>
                <a:gd name="T93" fmla="*/ 9 h 9"/>
                <a:gd name="T94" fmla="*/ 40 w 48"/>
                <a:gd name="T95" fmla="*/ 9 h 9"/>
                <a:gd name="T96" fmla="*/ 40 w 48"/>
                <a:gd name="T97" fmla="*/ 9 h 9"/>
                <a:gd name="T98" fmla="*/ 40 w 48"/>
                <a:gd name="T99" fmla="*/ 9 h 9"/>
                <a:gd name="T100" fmla="*/ 40 w 48"/>
                <a:gd name="T101" fmla="*/ 9 h 9"/>
                <a:gd name="T102" fmla="*/ 44 w 48"/>
                <a:gd name="T103" fmla="*/ 9 h 9"/>
                <a:gd name="T104" fmla="*/ 44 w 48"/>
                <a:gd name="T105" fmla="*/ 9 h 9"/>
                <a:gd name="T106" fmla="*/ 44 w 48"/>
                <a:gd name="T107" fmla="*/ 9 h 9"/>
                <a:gd name="T108" fmla="*/ 44 w 48"/>
                <a:gd name="T109" fmla="*/ 9 h 9"/>
                <a:gd name="T110" fmla="*/ 44 w 48"/>
                <a:gd name="T111" fmla="*/ 9 h 9"/>
                <a:gd name="T112" fmla="*/ 48 w 48"/>
                <a:gd name="T113" fmla="*/ 9 h 9"/>
                <a:gd name="T114" fmla="*/ 48 w 48"/>
                <a:gd name="T115" fmla="*/ 9 h 9"/>
                <a:gd name="T116" fmla="*/ 48 w 48"/>
                <a:gd name="T117" fmla="*/ 9 h 9"/>
                <a:gd name="T118" fmla="*/ 48 w 48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99"/>
            <p:cNvSpPr>
              <a:spLocks/>
            </p:cNvSpPr>
            <p:nvPr/>
          </p:nvSpPr>
          <p:spPr bwMode="auto">
            <a:xfrm>
              <a:off x="2613" y="1206"/>
              <a:ext cx="52" cy="8"/>
            </a:xfrm>
            <a:custGeom>
              <a:avLst/>
              <a:gdLst>
                <a:gd name="T0" fmla="*/ 0 w 52"/>
                <a:gd name="T1" fmla="*/ 0 h 8"/>
                <a:gd name="T2" fmla="*/ 4 w 52"/>
                <a:gd name="T3" fmla="*/ 0 h 8"/>
                <a:gd name="T4" fmla="*/ 4 w 52"/>
                <a:gd name="T5" fmla="*/ 0 h 8"/>
                <a:gd name="T6" fmla="*/ 4 w 52"/>
                <a:gd name="T7" fmla="*/ 0 h 8"/>
                <a:gd name="T8" fmla="*/ 4 w 52"/>
                <a:gd name="T9" fmla="*/ 0 h 8"/>
                <a:gd name="T10" fmla="*/ 8 w 52"/>
                <a:gd name="T11" fmla="*/ 0 h 8"/>
                <a:gd name="T12" fmla="*/ 8 w 52"/>
                <a:gd name="T13" fmla="*/ 0 h 8"/>
                <a:gd name="T14" fmla="*/ 8 w 52"/>
                <a:gd name="T15" fmla="*/ 0 h 8"/>
                <a:gd name="T16" fmla="*/ 8 w 52"/>
                <a:gd name="T17" fmla="*/ 0 h 8"/>
                <a:gd name="T18" fmla="*/ 8 w 52"/>
                <a:gd name="T19" fmla="*/ 0 h 8"/>
                <a:gd name="T20" fmla="*/ 12 w 52"/>
                <a:gd name="T21" fmla="*/ 4 h 8"/>
                <a:gd name="T22" fmla="*/ 12 w 52"/>
                <a:gd name="T23" fmla="*/ 4 h 8"/>
                <a:gd name="T24" fmla="*/ 12 w 52"/>
                <a:gd name="T25" fmla="*/ 4 h 8"/>
                <a:gd name="T26" fmla="*/ 12 w 52"/>
                <a:gd name="T27" fmla="*/ 4 h 8"/>
                <a:gd name="T28" fmla="*/ 12 w 52"/>
                <a:gd name="T29" fmla="*/ 4 h 8"/>
                <a:gd name="T30" fmla="*/ 16 w 52"/>
                <a:gd name="T31" fmla="*/ 4 h 8"/>
                <a:gd name="T32" fmla="*/ 16 w 52"/>
                <a:gd name="T33" fmla="*/ 4 h 8"/>
                <a:gd name="T34" fmla="*/ 16 w 52"/>
                <a:gd name="T35" fmla="*/ 4 h 8"/>
                <a:gd name="T36" fmla="*/ 16 w 52"/>
                <a:gd name="T37" fmla="*/ 4 h 8"/>
                <a:gd name="T38" fmla="*/ 16 w 52"/>
                <a:gd name="T39" fmla="*/ 4 h 8"/>
                <a:gd name="T40" fmla="*/ 20 w 52"/>
                <a:gd name="T41" fmla="*/ 4 h 8"/>
                <a:gd name="T42" fmla="*/ 20 w 52"/>
                <a:gd name="T43" fmla="*/ 4 h 8"/>
                <a:gd name="T44" fmla="*/ 20 w 52"/>
                <a:gd name="T45" fmla="*/ 4 h 8"/>
                <a:gd name="T46" fmla="*/ 20 w 52"/>
                <a:gd name="T47" fmla="*/ 4 h 8"/>
                <a:gd name="T48" fmla="*/ 24 w 52"/>
                <a:gd name="T49" fmla="*/ 4 h 8"/>
                <a:gd name="T50" fmla="*/ 24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4 w 52"/>
                <a:gd name="T57" fmla="*/ 4 h 8"/>
                <a:gd name="T58" fmla="*/ 28 w 52"/>
                <a:gd name="T59" fmla="*/ 4 h 8"/>
                <a:gd name="T60" fmla="*/ 28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28 w 52"/>
                <a:gd name="T67" fmla="*/ 4 h 8"/>
                <a:gd name="T68" fmla="*/ 32 w 52"/>
                <a:gd name="T69" fmla="*/ 4 h 8"/>
                <a:gd name="T70" fmla="*/ 32 w 52"/>
                <a:gd name="T71" fmla="*/ 4 h 8"/>
                <a:gd name="T72" fmla="*/ 32 w 52"/>
                <a:gd name="T73" fmla="*/ 4 h 8"/>
                <a:gd name="T74" fmla="*/ 32 w 52"/>
                <a:gd name="T75" fmla="*/ 4 h 8"/>
                <a:gd name="T76" fmla="*/ 32 w 52"/>
                <a:gd name="T77" fmla="*/ 4 h 8"/>
                <a:gd name="T78" fmla="*/ 36 w 52"/>
                <a:gd name="T79" fmla="*/ 4 h 8"/>
                <a:gd name="T80" fmla="*/ 36 w 52"/>
                <a:gd name="T81" fmla="*/ 4 h 8"/>
                <a:gd name="T82" fmla="*/ 36 w 52"/>
                <a:gd name="T83" fmla="*/ 4 h 8"/>
                <a:gd name="T84" fmla="*/ 36 w 52"/>
                <a:gd name="T85" fmla="*/ 8 h 8"/>
                <a:gd name="T86" fmla="*/ 40 w 52"/>
                <a:gd name="T87" fmla="*/ 8 h 8"/>
                <a:gd name="T88" fmla="*/ 40 w 52"/>
                <a:gd name="T89" fmla="*/ 8 h 8"/>
                <a:gd name="T90" fmla="*/ 40 w 52"/>
                <a:gd name="T91" fmla="*/ 8 h 8"/>
                <a:gd name="T92" fmla="*/ 40 w 52"/>
                <a:gd name="T93" fmla="*/ 8 h 8"/>
                <a:gd name="T94" fmla="*/ 40 w 52"/>
                <a:gd name="T95" fmla="*/ 8 h 8"/>
                <a:gd name="T96" fmla="*/ 44 w 52"/>
                <a:gd name="T97" fmla="*/ 8 h 8"/>
                <a:gd name="T98" fmla="*/ 44 w 52"/>
                <a:gd name="T99" fmla="*/ 8 h 8"/>
                <a:gd name="T100" fmla="*/ 44 w 52"/>
                <a:gd name="T101" fmla="*/ 8 h 8"/>
                <a:gd name="T102" fmla="*/ 44 w 52"/>
                <a:gd name="T103" fmla="*/ 8 h 8"/>
                <a:gd name="T104" fmla="*/ 44 w 52"/>
                <a:gd name="T105" fmla="*/ 8 h 8"/>
                <a:gd name="T106" fmla="*/ 48 w 52"/>
                <a:gd name="T107" fmla="*/ 8 h 8"/>
                <a:gd name="T108" fmla="*/ 48 w 52"/>
                <a:gd name="T109" fmla="*/ 8 h 8"/>
                <a:gd name="T110" fmla="*/ 48 w 52"/>
                <a:gd name="T111" fmla="*/ 8 h 8"/>
                <a:gd name="T112" fmla="*/ 48 w 52"/>
                <a:gd name="T113" fmla="*/ 8 h 8"/>
                <a:gd name="T114" fmla="*/ 48 w 52"/>
                <a:gd name="T115" fmla="*/ 8 h 8"/>
                <a:gd name="T116" fmla="*/ 52 w 52"/>
                <a:gd name="T117" fmla="*/ 8 h 8"/>
                <a:gd name="T118" fmla="*/ 52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100"/>
            <p:cNvSpPr>
              <a:spLocks/>
            </p:cNvSpPr>
            <p:nvPr/>
          </p:nvSpPr>
          <p:spPr bwMode="auto">
            <a:xfrm>
              <a:off x="2665" y="1214"/>
              <a:ext cx="52" cy="9"/>
            </a:xfrm>
            <a:custGeom>
              <a:avLst/>
              <a:gdLst>
                <a:gd name="T0" fmla="*/ 0 w 52"/>
                <a:gd name="T1" fmla="*/ 0 h 9"/>
                <a:gd name="T2" fmla="*/ 0 w 52"/>
                <a:gd name="T3" fmla="*/ 0 h 9"/>
                <a:gd name="T4" fmla="*/ 4 w 52"/>
                <a:gd name="T5" fmla="*/ 0 h 9"/>
                <a:gd name="T6" fmla="*/ 4 w 52"/>
                <a:gd name="T7" fmla="*/ 0 h 9"/>
                <a:gd name="T8" fmla="*/ 4 w 52"/>
                <a:gd name="T9" fmla="*/ 0 h 9"/>
                <a:gd name="T10" fmla="*/ 4 w 52"/>
                <a:gd name="T11" fmla="*/ 0 h 9"/>
                <a:gd name="T12" fmla="*/ 4 w 52"/>
                <a:gd name="T13" fmla="*/ 0 h 9"/>
                <a:gd name="T14" fmla="*/ 8 w 52"/>
                <a:gd name="T15" fmla="*/ 0 h 9"/>
                <a:gd name="T16" fmla="*/ 8 w 52"/>
                <a:gd name="T17" fmla="*/ 0 h 9"/>
                <a:gd name="T18" fmla="*/ 8 w 52"/>
                <a:gd name="T19" fmla="*/ 0 h 9"/>
                <a:gd name="T20" fmla="*/ 8 w 52"/>
                <a:gd name="T21" fmla="*/ 0 h 9"/>
                <a:gd name="T22" fmla="*/ 8 w 52"/>
                <a:gd name="T23" fmla="*/ 0 h 9"/>
                <a:gd name="T24" fmla="*/ 12 w 52"/>
                <a:gd name="T25" fmla="*/ 0 h 9"/>
                <a:gd name="T26" fmla="*/ 12 w 52"/>
                <a:gd name="T27" fmla="*/ 0 h 9"/>
                <a:gd name="T28" fmla="*/ 12 w 52"/>
                <a:gd name="T29" fmla="*/ 5 h 9"/>
                <a:gd name="T30" fmla="*/ 12 w 52"/>
                <a:gd name="T31" fmla="*/ 5 h 9"/>
                <a:gd name="T32" fmla="*/ 16 w 52"/>
                <a:gd name="T33" fmla="*/ 5 h 9"/>
                <a:gd name="T34" fmla="*/ 16 w 52"/>
                <a:gd name="T35" fmla="*/ 5 h 9"/>
                <a:gd name="T36" fmla="*/ 16 w 52"/>
                <a:gd name="T37" fmla="*/ 5 h 9"/>
                <a:gd name="T38" fmla="*/ 16 w 52"/>
                <a:gd name="T39" fmla="*/ 5 h 9"/>
                <a:gd name="T40" fmla="*/ 16 w 52"/>
                <a:gd name="T41" fmla="*/ 5 h 9"/>
                <a:gd name="T42" fmla="*/ 20 w 52"/>
                <a:gd name="T43" fmla="*/ 5 h 9"/>
                <a:gd name="T44" fmla="*/ 20 w 52"/>
                <a:gd name="T45" fmla="*/ 5 h 9"/>
                <a:gd name="T46" fmla="*/ 20 w 52"/>
                <a:gd name="T47" fmla="*/ 5 h 9"/>
                <a:gd name="T48" fmla="*/ 20 w 52"/>
                <a:gd name="T49" fmla="*/ 5 h 9"/>
                <a:gd name="T50" fmla="*/ 20 w 52"/>
                <a:gd name="T51" fmla="*/ 5 h 9"/>
                <a:gd name="T52" fmla="*/ 24 w 52"/>
                <a:gd name="T53" fmla="*/ 5 h 9"/>
                <a:gd name="T54" fmla="*/ 24 w 52"/>
                <a:gd name="T55" fmla="*/ 5 h 9"/>
                <a:gd name="T56" fmla="*/ 24 w 52"/>
                <a:gd name="T57" fmla="*/ 5 h 9"/>
                <a:gd name="T58" fmla="*/ 24 w 52"/>
                <a:gd name="T59" fmla="*/ 5 h 9"/>
                <a:gd name="T60" fmla="*/ 24 w 52"/>
                <a:gd name="T61" fmla="*/ 5 h 9"/>
                <a:gd name="T62" fmla="*/ 28 w 52"/>
                <a:gd name="T63" fmla="*/ 5 h 9"/>
                <a:gd name="T64" fmla="*/ 28 w 52"/>
                <a:gd name="T65" fmla="*/ 5 h 9"/>
                <a:gd name="T66" fmla="*/ 28 w 52"/>
                <a:gd name="T67" fmla="*/ 5 h 9"/>
                <a:gd name="T68" fmla="*/ 28 w 52"/>
                <a:gd name="T69" fmla="*/ 5 h 9"/>
                <a:gd name="T70" fmla="*/ 32 w 52"/>
                <a:gd name="T71" fmla="*/ 5 h 9"/>
                <a:gd name="T72" fmla="*/ 32 w 52"/>
                <a:gd name="T73" fmla="*/ 5 h 9"/>
                <a:gd name="T74" fmla="*/ 32 w 52"/>
                <a:gd name="T75" fmla="*/ 5 h 9"/>
                <a:gd name="T76" fmla="*/ 32 w 52"/>
                <a:gd name="T77" fmla="*/ 5 h 9"/>
                <a:gd name="T78" fmla="*/ 32 w 52"/>
                <a:gd name="T79" fmla="*/ 5 h 9"/>
                <a:gd name="T80" fmla="*/ 36 w 52"/>
                <a:gd name="T81" fmla="*/ 5 h 9"/>
                <a:gd name="T82" fmla="*/ 36 w 52"/>
                <a:gd name="T83" fmla="*/ 5 h 9"/>
                <a:gd name="T84" fmla="*/ 36 w 52"/>
                <a:gd name="T85" fmla="*/ 5 h 9"/>
                <a:gd name="T86" fmla="*/ 36 w 52"/>
                <a:gd name="T87" fmla="*/ 5 h 9"/>
                <a:gd name="T88" fmla="*/ 36 w 52"/>
                <a:gd name="T89" fmla="*/ 5 h 9"/>
                <a:gd name="T90" fmla="*/ 40 w 52"/>
                <a:gd name="T91" fmla="*/ 5 h 9"/>
                <a:gd name="T92" fmla="*/ 40 w 52"/>
                <a:gd name="T93" fmla="*/ 5 h 9"/>
                <a:gd name="T94" fmla="*/ 40 w 52"/>
                <a:gd name="T95" fmla="*/ 9 h 9"/>
                <a:gd name="T96" fmla="*/ 40 w 52"/>
                <a:gd name="T97" fmla="*/ 9 h 9"/>
                <a:gd name="T98" fmla="*/ 44 w 52"/>
                <a:gd name="T99" fmla="*/ 9 h 9"/>
                <a:gd name="T100" fmla="*/ 44 w 52"/>
                <a:gd name="T101" fmla="*/ 9 h 9"/>
                <a:gd name="T102" fmla="*/ 44 w 52"/>
                <a:gd name="T103" fmla="*/ 9 h 9"/>
                <a:gd name="T104" fmla="*/ 44 w 52"/>
                <a:gd name="T105" fmla="*/ 9 h 9"/>
                <a:gd name="T106" fmla="*/ 44 w 52"/>
                <a:gd name="T107" fmla="*/ 9 h 9"/>
                <a:gd name="T108" fmla="*/ 48 w 52"/>
                <a:gd name="T109" fmla="*/ 9 h 9"/>
                <a:gd name="T110" fmla="*/ 48 w 52"/>
                <a:gd name="T111" fmla="*/ 9 h 9"/>
                <a:gd name="T112" fmla="*/ 48 w 52"/>
                <a:gd name="T113" fmla="*/ 9 h 9"/>
                <a:gd name="T114" fmla="*/ 48 w 52"/>
                <a:gd name="T115" fmla="*/ 9 h 9"/>
                <a:gd name="T116" fmla="*/ 48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101"/>
            <p:cNvSpPr>
              <a:spLocks/>
            </p:cNvSpPr>
            <p:nvPr/>
          </p:nvSpPr>
          <p:spPr bwMode="auto">
            <a:xfrm>
              <a:off x="2717" y="1223"/>
              <a:ext cx="48" cy="8"/>
            </a:xfrm>
            <a:custGeom>
              <a:avLst/>
              <a:gdLst>
                <a:gd name="T0" fmla="*/ 0 w 48"/>
                <a:gd name="T1" fmla="*/ 0 h 8"/>
                <a:gd name="T2" fmla="*/ 0 w 48"/>
                <a:gd name="T3" fmla="*/ 0 h 8"/>
                <a:gd name="T4" fmla="*/ 0 w 48"/>
                <a:gd name="T5" fmla="*/ 0 h 8"/>
                <a:gd name="T6" fmla="*/ 0 w 48"/>
                <a:gd name="T7" fmla="*/ 0 h 8"/>
                <a:gd name="T8" fmla="*/ 4 w 48"/>
                <a:gd name="T9" fmla="*/ 0 h 8"/>
                <a:gd name="T10" fmla="*/ 4 w 48"/>
                <a:gd name="T11" fmla="*/ 0 h 8"/>
                <a:gd name="T12" fmla="*/ 4 w 48"/>
                <a:gd name="T13" fmla="*/ 0 h 8"/>
                <a:gd name="T14" fmla="*/ 4 w 48"/>
                <a:gd name="T15" fmla="*/ 0 h 8"/>
                <a:gd name="T16" fmla="*/ 8 w 48"/>
                <a:gd name="T17" fmla="*/ 0 h 8"/>
                <a:gd name="T18" fmla="*/ 8 w 48"/>
                <a:gd name="T19" fmla="*/ 0 h 8"/>
                <a:gd name="T20" fmla="*/ 8 w 48"/>
                <a:gd name="T21" fmla="*/ 0 h 8"/>
                <a:gd name="T22" fmla="*/ 8 w 48"/>
                <a:gd name="T23" fmla="*/ 0 h 8"/>
                <a:gd name="T24" fmla="*/ 8 w 48"/>
                <a:gd name="T25" fmla="*/ 0 h 8"/>
                <a:gd name="T26" fmla="*/ 12 w 48"/>
                <a:gd name="T27" fmla="*/ 0 h 8"/>
                <a:gd name="T28" fmla="*/ 12 w 48"/>
                <a:gd name="T29" fmla="*/ 0 h 8"/>
                <a:gd name="T30" fmla="*/ 12 w 48"/>
                <a:gd name="T31" fmla="*/ 0 h 8"/>
                <a:gd name="T32" fmla="*/ 12 w 48"/>
                <a:gd name="T33" fmla="*/ 0 h 8"/>
                <a:gd name="T34" fmla="*/ 12 w 48"/>
                <a:gd name="T35" fmla="*/ 0 h 8"/>
                <a:gd name="T36" fmla="*/ 16 w 48"/>
                <a:gd name="T37" fmla="*/ 0 h 8"/>
                <a:gd name="T38" fmla="*/ 16 w 48"/>
                <a:gd name="T39" fmla="*/ 4 h 8"/>
                <a:gd name="T40" fmla="*/ 16 w 48"/>
                <a:gd name="T41" fmla="*/ 4 h 8"/>
                <a:gd name="T42" fmla="*/ 16 w 48"/>
                <a:gd name="T43" fmla="*/ 4 h 8"/>
                <a:gd name="T44" fmla="*/ 20 w 48"/>
                <a:gd name="T45" fmla="*/ 4 h 8"/>
                <a:gd name="T46" fmla="*/ 20 w 48"/>
                <a:gd name="T47" fmla="*/ 4 h 8"/>
                <a:gd name="T48" fmla="*/ 20 w 48"/>
                <a:gd name="T49" fmla="*/ 4 h 8"/>
                <a:gd name="T50" fmla="*/ 20 w 48"/>
                <a:gd name="T51" fmla="*/ 4 h 8"/>
                <a:gd name="T52" fmla="*/ 20 w 48"/>
                <a:gd name="T53" fmla="*/ 4 h 8"/>
                <a:gd name="T54" fmla="*/ 24 w 48"/>
                <a:gd name="T55" fmla="*/ 4 h 8"/>
                <a:gd name="T56" fmla="*/ 24 w 48"/>
                <a:gd name="T57" fmla="*/ 4 h 8"/>
                <a:gd name="T58" fmla="*/ 24 w 48"/>
                <a:gd name="T59" fmla="*/ 4 h 8"/>
                <a:gd name="T60" fmla="*/ 24 w 48"/>
                <a:gd name="T61" fmla="*/ 4 h 8"/>
                <a:gd name="T62" fmla="*/ 24 w 48"/>
                <a:gd name="T63" fmla="*/ 4 h 8"/>
                <a:gd name="T64" fmla="*/ 28 w 48"/>
                <a:gd name="T65" fmla="*/ 4 h 8"/>
                <a:gd name="T66" fmla="*/ 28 w 48"/>
                <a:gd name="T67" fmla="*/ 4 h 8"/>
                <a:gd name="T68" fmla="*/ 28 w 48"/>
                <a:gd name="T69" fmla="*/ 4 h 8"/>
                <a:gd name="T70" fmla="*/ 28 w 48"/>
                <a:gd name="T71" fmla="*/ 4 h 8"/>
                <a:gd name="T72" fmla="*/ 28 w 48"/>
                <a:gd name="T73" fmla="*/ 4 h 8"/>
                <a:gd name="T74" fmla="*/ 32 w 48"/>
                <a:gd name="T75" fmla="*/ 4 h 8"/>
                <a:gd name="T76" fmla="*/ 32 w 48"/>
                <a:gd name="T77" fmla="*/ 4 h 8"/>
                <a:gd name="T78" fmla="*/ 32 w 48"/>
                <a:gd name="T79" fmla="*/ 4 h 8"/>
                <a:gd name="T80" fmla="*/ 32 w 48"/>
                <a:gd name="T81" fmla="*/ 4 h 8"/>
                <a:gd name="T82" fmla="*/ 36 w 48"/>
                <a:gd name="T83" fmla="*/ 4 h 8"/>
                <a:gd name="T84" fmla="*/ 36 w 48"/>
                <a:gd name="T85" fmla="*/ 4 h 8"/>
                <a:gd name="T86" fmla="*/ 36 w 48"/>
                <a:gd name="T87" fmla="*/ 4 h 8"/>
                <a:gd name="T88" fmla="*/ 36 w 48"/>
                <a:gd name="T89" fmla="*/ 4 h 8"/>
                <a:gd name="T90" fmla="*/ 36 w 48"/>
                <a:gd name="T91" fmla="*/ 4 h 8"/>
                <a:gd name="T92" fmla="*/ 40 w 48"/>
                <a:gd name="T93" fmla="*/ 4 h 8"/>
                <a:gd name="T94" fmla="*/ 40 w 48"/>
                <a:gd name="T95" fmla="*/ 4 h 8"/>
                <a:gd name="T96" fmla="*/ 40 w 48"/>
                <a:gd name="T97" fmla="*/ 4 h 8"/>
                <a:gd name="T98" fmla="*/ 40 w 48"/>
                <a:gd name="T99" fmla="*/ 4 h 8"/>
                <a:gd name="T100" fmla="*/ 40 w 48"/>
                <a:gd name="T101" fmla="*/ 4 h 8"/>
                <a:gd name="T102" fmla="*/ 44 w 48"/>
                <a:gd name="T103" fmla="*/ 8 h 8"/>
                <a:gd name="T104" fmla="*/ 44 w 48"/>
                <a:gd name="T105" fmla="*/ 8 h 8"/>
                <a:gd name="T106" fmla="*/ 44 w 48"/>
                <a:gd name="T107" fmla="*/ 8 h 8"/>
                <a:gd name="T108" fmla="*/ 44 w 48"/>
                <a:gd name="T109" fmla="*/ 8 h 8"/>
                <a:gd name="T110" fmla="*/ 44 w 48"/>
                <a:gd name="T111" fmla="*/ 8 h 8"/>
                <a:gd name="T112" fmla="*/ 48 w 48"/>
                <a:gd name="T113" fmla="*/ 8 h 8"/>
                <a:gd name="T114" fmla="*/ 48 w 48"/>
                <a:gd name="T115" fmla="*/ 8 h 8"/>
                <a:gd name="T116" fmla="*/ 48 w 48"/>
                <a:gd name="T117" fmla="*/ 8 h 8"/>
                <a:gd name="T118" fmla="*/ 48 w 48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102"/>
            <p:cNvSpPr>
              <a:spLocks/>
            </p:cNvSpPr>
            <p:nvPr/>
          </p:nvSpPr>
          <p:spPr bwMode="auto">
            <a:xfrm>
              <a:off x="2765" y="1231"/>
              <a:ext cx="52" cy="9"/>
            </a:xfrm>
            <a:custGeom>
              <a:avLst/>
              <a:gdLst>
                <a:gd name="T0" fmla="*/ 4 w 52"/>
                <a:gd name="T1" fmla="*/ 0 h 9"/>
                <a:gd name="T2" fmla="*/ 4 w 52"/>
                <a:gd name="T3" fmla="*/ 0 h 9"/>
                <a:gd name="T4" fmla="*/ 4 w 52"/>
                <a:gd name="T5" fmla="*/ 0 h 9"/>
                <a:gd name="T6" fmla="*/ 4 w 52"/>
                <a:gd name="T7" fmla="*/ 0 h 9"/>
                <a:gd name="T8" fmla="*/ 4 w 52"/>
                <a:gd name="T9" fmla="*/ 0 h 9"/>
                <a:gd name="T10" fmla="*/ 8 w 52"/>
                <a:gd name="T11" fmla="*/ 0 h 9"/>
                <a:gd name="T12" fmla="*/ 8 w 52"/>
                <a:gd name="T13" fmla="*/ 0 h 9"/>
                <a:gd name="T14" fmla="*/ 8 w 52"/>
                <a:gd name="T15" fmla="*/ 0 h 9"/>
                <a:gd name="T16" fmla="*/ 8 w 52"/>
                <a:gd name="T17" fmla="*/ 0 h 9"/>
                <a:gd name="T18" fmla="*/ 8 w 52"/>
                <a:gd name="T19" fmla="*/ 0 h 9"/>
                <a:gd name="T20" fmla="*/ 12 w 52"/>
                <a:gd name="T21" fmla="*/ 0 h 9"/>
                <a:gd name="T22" fmla="*/ 12 w 52"/>
                <a:gd name="T23" fmla="*/ 0 h 9"/>
                <a:gd name="T24" fmla="*/ 12 w 52"/>
                <a:gd name="T25" fmla="*/ 0 h 9"/>
                <a:gd name="T26" fmla="*/ 12 w 52"/>
                <a:gd name="T27" fmla="*/ 0 h 9"/>
                <a:gd name="T28" fmla="*/ 16 w 52"/>
                <a:gd name="T29" fmla="*/ 0 h 9"/>
                <a:gd name="T30" fmla="*/ 16 w 52"/>
                <a:gd name="T31" fmla="*/ 0 h 9"/>
                <a:gd name="T32" fmla="*/ 16 w 52"/>
                <a:gd name="T33" fmla="*/ 0 h 9"/>
                <a:gd name="T34" fmla="*/ 16 w 52"/>
                <a:gd name="T35" fmla="*/ 0 h 9"/>
                <a:gd name="T36" fmla="*/ 16 w 52"/>
                <a:gd name="T37" fmla="*/ 0 h 9"/>
                <a:gd name="T38" fmla="*/ 20 w 52"/>
                <a:gd name="T39" fmla="*/ 0 h 9"/>
                <a:gd name="T40" fmla="*/ 20 w 52"/>
                <a:gd name="T41" fmla="*/ 5 h 9"/>
                <a:gd name="T42" fmla="*/ 20 w 52"/>
                <a:gd name="T43" fmla="*/ 5 h 9"/>
                <a:gd name="T44" fmla="*/ 20 w 52"/>
                <a:gd name="T45" fmla="*/ 5 h 9"/>
                <a:gd name="T46" fmla="*/ 20 w 52"/>
                <a:gd name="T47" fmla="*/ 5 h 9"/>
                <a:gd name="T48" fmla="*/ 24 w 52"/>
                <a:gd name="T49" fmla="*/ 5 h 9"/>
                <a:gd name="T50" fmla="*/ 24 w 52"/>
                <a:gd name="T51" fmla="*/ 5 h 9"/>
                <a:gd name="T52" fmla="*/ 24 w 52"/>
                <a:gd name="T53" fmla="*/ 5 h 9"/>
                <a:gd name="T54" fmla="*/ 24 w 52"/>
                <a:gd name="T55" fmla="*/ 5 h 9"/>
                <a:gd name="T56" fmla="*/ 24 w 52"/>
                <a:gd name="T57" fmla="*/ 5 h 9"/>
                <a:gd name="T58" fmla="*/ 28 w 52"/>
                <a:gd name="T59" fmla="*/ 5 h 9"/>
                <a:gd name="T60" fmla="*/ 28 w 52"/>
                <a:gd name="T61" fmla="*/ 5 h 9"/>
                <a:gd name="T62" fmla="*/ 28 w 52"/>
                <a:gd name="T63" fmla="*/ 5 h 9"/>
                <a:gd name="T64" fmla="*/ 28 w 52"/>
                <a:gd name="T65" fmla="*/ 5 h 9"/>
                <a:gd name="T66" fmla="*/ 32 w 52"/>
                <a:gd name="T67" fmla="*/ 5 h 9"/>
                <a:gd name="T68" fmla="*/ 32 w 52"/>
                <a:gd name="T69" fmla="*/ 5 h 9"/>
                <a:gd name="T70" fmla="*/ 32 w 52"/>
                <a:gd name="T71" fmla="*/ 5 h 9"/>
                <a:gd name="T72" fmla="*/ 32 w 52"/>
                <a:gd name="T73" fmla="*/ 5 h 9"/>
                <a:gd name="T74" fmla="*/ 32 w 52"/>
                <a:gd name="T75" fmla="*/ 5 h 9"/>
                <a:gd name="T76" fmla="*/ 36 w 52"/>
                <a:gd name="T77" fmla="*/ 5 h 9"/>
                <a:gd name="T78" fmla="*/ 36 w 52"/>
                <a:gd name="T79" fmla="*/ 5 h 9"/>
                <a:gd name="T80" fmla="*/ 36 w 52"/>
                <a:gd name="T81" fmla="*/ 5 h 9"/>
                <a:gd name="T82" fmla="*/ 36 w 52"/>
                <a:gd name="T83" fmla="*/ 5 h 9"/>
                <a:gd name="T84" fmla="*/ 36 w 52"/>
                <a:gd name="T85" fmla="*/ 5 h 9"/>
                <a:gd name="T86" fmla="*/ 40 w 52"/>
                <a:gd name="T87" fmla="*/ 5 h 9"/>
                <a:gd name="T88" fmla="*/ 40 w 52"/>
                <a:gd name="T89" fmla="*/ 5 h 9"/>
                <a:gd name="T90" fmla="*/ 40 w 52"/>
                <a:gd name="T91" fmla="*/ 5 h 9"/>
                <a:gd name="T92" fmla="*/ 40 w 52"/>
                <a:gd name="T93" fmla="*/ 9 h 9"/>
                <a:gd name="T94" fmla="*/ 40 w 52"/>
                <a:gd name="T95" fmla="*/ 9 h 9"/>
                <a:gd name="T96" fmla="*/ 44 w 52"/>
                <a:gd name="T97" fmla="*/ 9 h 9"/>
                <a:gd name="T98" fmla="*/ 44 w 52"/>
                <a:gd name="T99" fmla="*/ 9 h 9"/>
                <a:gd name="T100" fmla="*/ 44 w 52"/>
                <a:gd name="T101" fmla="*/ 9 h 9"/>
                <a:gd name="T102" fmla="*/ 44 w 52"/>
                <a:gd name="T103" fmla="*/ 9 h 9"/>
                <a:gd name="T104" fmla="*/ 48 w 52"/>
                <a:gd name="T105" fmla="*/ 9 h 9"/>
                <a:gd name="T106" fmla="*/ 48 w 52"/>
                <a:gd name="T107" fmla="*/ 9 h 9"/>
                <a:gd name="T108" fmla="*/ 48 w 52"/>
                <a:gd name="T109" fmla="*/ 9 h 9"/>
                <a:gd name="T110" fmla="*/ 48 w 52"/>
                <a:gd name="T111" fmla="*/ 9 h 9"/>
                <a:gd name="T112" fmla="*/ 48 w 52"/>
                <a:gd name="T113" fmla="*/ 9 h 9"/>
                <a:gd name="T114" fmla="*/ 52 w 52"/>
                <a:gd name="T115" fmla="*/ 9 h 9"/>
                <a:gd name="T116" fmla="*/ 52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103"/>
            <p:cNvSpPr>
              <a:spLocks/>
            </p:cNvSpPr>
            <p:nvPr/>
          </p:nvSpPr>
          <p:spPr bwMode="auto">
            <a:xfrm>
              <a:off x="2817" y="1240"/>
              <a:ext cx="52" cy="8"/>
            </a:xfrm>
            <a:custGeom>
              <a:avLst/>
              <a:gdLst>
                <a:gd name="T0" fmla="*/ 0 w 52"/>
                <a:gd name="T1" fmla="*/ 0 h 8"/>
                <a:gd name="T2" fmla="*/ 0 w 52"/>
                <a:gd name="T3" fmla="*/ 0 h 8"/>
                <a:gd name="T4" fmla="*/ 4 w 52"/>
                <a:gd name="T5" fmla="*/ 0 h 8"/>
                <a:gd name="T6" fmla="*/ 4 w 52"/>
                <a:gd name="T7" fmla="*/ 0 h 8"/>
                <a:gd name="T8" fmla="*/ 4 w 52"/>
                <a:gd name="T9" fmla="*/ 0 h 8"/>
                <a:gd name="T10" fmla="*/ 4 w 52"/>
                <a:gd name="T11" fmla="*/ 0 h 8"/>
                <a:gd name="T12" fmla="*/ 8 w 52"/>
                <a:gd name="T13" fmla="*/ 0 h 8"/>
                <a:gd name="T14" fmla="*/ 8 w 52"/>
                <a:gd name="T15" fmla="*/ 0 h 8"/>
                <a:gd name="T16" fmla="*/ 8 w 52"/>
                <a:gd name="T17" fmla="*/ 0 h 8"/>
                <a:gd name="T18" fmla="*/ 8 w 52"/>
                <a:gd name="T19" fmla="*/ 0 h 8"/>
                <a:gd name="T20" fmla="*/ 8 w 52"/>
                <a:gd name="T21" fmla="*/ 0 h 8"/>
                <a:gd name="T22" fmla="*/ 12 w 52"/>
                <a:gd name="T23" fmla="*/ 0 h 8"/>
                <a:gd name="T24" fmla="*/ 12 w 52"/>
                <a:gd name="T25" fmla="*/ 0 h 8"/>
                <a:gd name="T26" fmla="*/ 12 w 52"/>
                <a:gd name="T27" fmla="*/ 4 h 8"/>
                <a:gd name="T28" fmla="*/ 12 w 52"/>
                <a:gd name="T29" fmla="*/ 4 h 8"/>
                <a:gd name="T30" fmla="*/ 12 w 52"/>
                <a:gd name="T31" fmla="*/ 4 h 8"/>
                <a:gd name="T32" fmla="*/ 16 w 52"/>
                <a:gd name="T33" fmla="*/ 4 h 8"/>
                <a:gd name="T34" fmla="*/ 16 w 52"/>
                <a:gd name="T35" fmla="*/ 4 h 8"/>
                <a:gd name="T36" fmla="*/ 16 w 52"/>
                <a:gd name="T37" fmla="*/ 4 h 8"/>
                <a:gd name="T38" fmla="*/ 16 w 52"/>
                <a:gd name="T39" fmla="*/ 4 h 8"/>
                <a:gd name="T40" fmla="*/ 16 w 52"/>
                <a:gd name="T41" fmla="*/ 4 h 8"/>
                <a:gd name="T42" fmla="*/ 20 w 52"/>
                <a:gd name="T43" fmla="*/ 4 h 8"/>
                <a:gd name="T44" fmla="*/ 20 w 52"/>
                <a:gd name="T45" fmla="*/ 4 h 8"/>
                <a:gd name="T46" fmla="*/ 20 w 52"/>
                <a:gd name="T47" fmla="*/ 4 h 8"/>
                <a:gd name="T48" fmla="*/ 20 w 52"/>
                <a:gd name="T49" fmla="*/ 4 h 8"/>
                <a:gd name="T50" fmla="*/ 24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4 w 52"/>
                <a:gd name="T57" fmla="*/ 4 h 8"/>
                <a:gd name="T58" fmla="*/ 24 w 52"/>
                <a:gd name="T59" fmla="*/ 4 h 8"/>
                <a:gd name="T60" fmla="*/ 28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28 w 52"/>
                <a:gd name="T67" fmla="*/ 4 h 8"/>
                <a:gd name="T68" fmla="*/ 28 w 52"/>
                <a:gd name="T69" fmla="*/ 4 h 8"/>
                <a:gd name="T70" fmla="*/ 32 w 52"/>
                <a:gd name="T71" fmla="*/ 4 h 8"/>
                <a:gd name="T72" fmla="*/ 32 w 52"/>
                <a:gd name="T73" fmla="*/ 4 h 8"/>
                <a:gd name="T74" fmla="*/ 32 w 52"/>
                <a:gd name="T75" fmla="*/ 4 h 8"/>
                <a:gd name="T76" fmla="*/ 32 w 52"/>
                <a:gd name="T77" fmla="*/ 4 h 8"/>
                <a:gd name="T78" fmla="*/ 36 w 52"/>
                <a:gd name="T79" fmla="*/ 4 h 8"/>
                <a:gd name="T80" fmla="*/ 36 w 52"/>
                <a:gd name="T81" fmla="*/ 8 h 8"/>
                <a:gd name="T82" fmla="*/ 36 w 52"/>
                <a:gd name="T83" fmla="*/ 8 h 8"/>
                <a:gd name="T84" fmla="*/ 36 w 52"/>
                <a:gd name="T85" fmla="*/ 8 h 8"/>
                <a:gd name="T86" fmla="*/ 36 w 52"/>
                <a:gd name="T87" fmla="*/ 8 h 8"/>
                <a:gd name="T88" fmla="*/ 40 w 52"/>
                <a:gd name="T89" fmla="*/ 8 h 8"/>
                <a:gd name="T90" fmla="*/ 40 w 52"/>
                <a:gd name="T91" fmla="*/ 8 h 8"/>
                <a:gd name="T92" fmla="*/ 40 w 52"/>
                <a:gd name="T93" fmla="*/ 8 h 8"/>
                <a:gd name="T94" fmla="*/ 40 w 52"/>
                <a:gd name="T95" fmla="*/ 8 h 8"/>
                <a:gd name="T96" fmla="*/ 40 w 52"/>
                <a:gd name="T97" fmla="*/ 8 h 8"/>
                <a:gd name="T98" fmla="*/ 44 w 52"/>
                <a:gd name="T99" fmla="*/ 8 h 8"/>
                <a:gd name="T100" fmla="*/ 44 w 52"/>
                <a:gd name="T101" fmla="*/ 8 h 8"/>
                <a:gd name="T102" fmla="*/ 44 w 52"/>
                <a:gd name="T103" fmla="*/ 8 h 8"/>
                <a:gd name="T104" fmla="*/ 44 w 52"/>
                <a:gd name="T105" fmla="*/ 8 h 8"/>
                <a:gd name="T106" fmla="*/ 44 w 52"/>
                <a:gd name="T107" fmla="*/ 8 h 8"/>
                <a:gd name="T108" fmla="*/ 48 w 52"/>
                <a:gd name="T109" fmla="*/ 8 h 8"/>
                <a:gd name="T110" fmla="*/ 48 w 52"/>
                <a:gd name="T111" fmla="*/ 8 h 8"/>
                <a:gd name="T112" fmla="*/ 48 w 52"/>
                <a:gd name="T113" fmla="*/ 8 h 8"/>
                <a:gd name="T114" fmla="*/ 48 w 52"/>
                <a:gd name="T115" fmla="*/ 8 h 8"/>
                <a:gd name="T116" fmla="*/ 52 w 52"/>
                <a:gd name="T117" fmla="*/ 8 h 8"/>
                <a:gd name="T118" fmla="*/ 52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104"/>
            <p:cNvSpPr>
              <a:spLocks/>
            </p:cNvSpPr>
            <p:nvPr/>
          </p:nvSpPr>
          <p:spPr bwMode="auto">
            <a:xfrm>
              <a:off x="2869" y="1248"/>
              <a:ext cx="47" cy="13"/>
            </a:xfrm>
            <a:custGeom>
              <a:avLst/>
              <a:gdLst>
                <a:gd name="T0" fmla="*/ 0 w 47"/>
                <a:gd name="T1" fmla="*/ 0 h 13"/>
                <a:gd name="T2" fmla="*/ 0 w 47"/>
                <a:gd name="T3" fmla="*/ 0 h 13"/>
                <a:gd name="T4" fmla="*/ 0 w 47"/>
                <a:gd name="T5" fmla="*/ 0 h 13"/>
                <a:gd name="T6" fmla="*/ 3 w 47"/>
                <a:gd name="T7" fmla="*/ 0 h 13"/>
                <a:gd name="T8" fmla="*/ 3 w 47"/>
                <a:gd name="T9" fmla="*/ 0 h 13"/>
                <a:gd name="T10" fmla="*/ 3 w 47"/>
                <a:gd name="T11" fmla="*/ 0 h 13"/>
                <a:gd name="T12" fmla="*/ 3 w 47"/>
                <a:gd name="T13" fmla="*/ 5 h 13"/>
                <a:gd name="T14" fmla="*/ 3 w 47"/>
                <a:gd name="T15" fmla="*/ 5 h 13"/>
                <a:gd name="T16" fmla="*/ 7 w 47"/>
                <a:gd name="T17" fmla="*/ 5 h 13"/>
                <a:gd name="T18" fmla="*/ 7 w 47"/>
                <a:gd name="T19" fmla="*/ 5 h 13"/>
                <a:gd name="T20" fmla="*/ 7 w 47"/>
                <a:gd name="T21" fmla="*/ 5 h 13"/>
                <a:gd name="T22" fmla="*/ 7 w 47"/>
                <a:gd name="T23" fmla="*/ 5 h 13"/>
                <a:gd name="T24" fmla="*/ 11 w 47"/>
                <a:gd name="T25" fmla="*/ 5 h 13"/>
                <a:gd name="T26" fmla="*/ 11 w 47"/>
                <a:gd name="T27" fmla="*/ 5 h 13"/>
                <a:gd name="T28" fmla="*/ 11 w 47"/>
                <a:gd name="T29" fmla="*/ 5 h 13"/>
                <a:gd name="T30" fmla="*/ 11 w 47"/>
                <a:gd name="T31" fmla="*/ 5 h 13"/>
                <a:gd name="T32" fmla="*/ 11 w 47"/>
                <a:gd name="T33" fmla="*/ 5 h 13"/>
                <a:gd name="T34" fmla="*/ 15 w 47"/>
                <a:gd name="T35" fmla="*/ 5 h 13"/>
                <a:gd name="T36" fmla="*/ 15 w 47"/>
                <a:gd name="T37" fmla="*/ 5 h 13"/>
                <a:gd name="T38" fmla="*/ 15 w 47"/>
                <a:gd name="T39" fmla="*/ 5 h 13"/>
                <a:gd name="T40" fmla="*/ 15 w 47"/>
                <a:gd name="T41" fmla="*/ 5 h 13"/>
                <a:gd name="T42" fmla="*/ 15 w 47"/>
                <a:gd name="T43" fmla="*/ 5 h 13"/>
                <a:gd name="T44" fmla="*/ 19 w 47"/>
                <a:gd name="T45" fmla="*/ 5 h 13"/>
                <a:gd name="T46" fmla="*/ 19 w 47"/>
                <a:gd name="T47" fmla="*/ 5 h 13"/>
                <a:gd name="T48" fmla="*/ 19 w 47"/>
                <a:gd name="T49" fmla="*/ 5 h 13"/>
                <a:gd name="T50" fmla="*/ 19 w 47"/>
                <a:gd name="T51" fmla="*/ 5 h 13"/>
                <a:gd name="T52" fmla="*/ 19 w 47"/>
                <a:gd name="T53" fmla="*/ 5 h 13"/>
                <a:gd name="T54" fmla="*/ 23 w 47"/>
                <a:gd name="T55" fmla="*/ 5 h 13"/>
                <a:gd name="T56" fmla="*/ 23 w 47"/>
                <a:gd name="T57" fmla="*/ 5 h 13"/>
                <a:gd name="T58" fmla="*/ 23 w 47"/>
                <a:gd name="T59" fmla="*/ 5 h 13"/>
                <a:gd name="T60" fmla="*/ 23 w 47"/>
                <a:gd name="T61" fmla="*/ 5 h 13"/>
                <a:gd name="T62" fmla="*/ 27 w 47"/>
                <a:gd name="T63" fmla="*/ 5 h 13"/>
                <a:gd name="T64" fmla="*/ 27 w 47"/>
                <a:gd name="T65" fmla="*/ 9 h 13"/>
                <a:gd name="T66" fmla="*/ 27 w 47"/>
                <a:gd name="T67" fmla="*/ 9 h 13"/>
                <a:gd name="T68" fmla="*/ 27 w 47"/>
                <a:gd name="T69" fmla="*/ 9 h 13"/>
                <a:gd name="T70" fmla="*/ 27 w 47"/>
                <a:gd name="T71" fmla="*/ 9 h 13"/>
                <a:gd name="T72" fmla="*/ 31 w 47"/>
                <a:gd name="T73" fmla="*/ 9 h 13"/>
                <a:gd name="T74" fmla="*/ 31 w 47"/>
                <a:gd name="T75" fmla="*/ 9 h 13"/>
                <a:gd name="T76" fmla="*/ 31 w 47"/>
                <a:gd name="T77" fmla="*/ 9 h 13"/>
                <a:gd name="T78" fmla="*/ 31 w 47"/>
                <a:gd name="T79" fmla="*/ 9 h 13"/>
                <a:gd name="T80" fmla="*/ 31 w 47"/>
                <a:gd name="T81" fmla="*/ 9 h 13"/>
                <a:gd name="T82" fmla="*/ 35 w 47"/>
                <a:gd name="T83" fmla="*/ 9 h 13"/>
                <a:gd name="T84" fmla="*/ 35 w 47"/>
                <a:gd name="T85" fmla="*/ 9 h 13"/>
                <a:gd name="T86" fmla="*/ 35 w 47"/>
                <a:gd name="T87" fmla="*/ 9 h 13"/>
                <a:gd name="T88" fmla="*/ 35 w 47"/>
                <a:gd name="T89" fmla="*/ 9 h 13"/>
                <a:gd name="T90" fmla="*/ 35 w 47"/>
                <a:gd name="T91" fmla="*/ 9 h 13"/>
                <a:gd name="T92" fmla="*/ 39 w 47"/>
                <a:gd name="T93" fmla="*/ 9 h 13"/>
                <a:gd name="T94" fmla="*/ 39 w 47"/>
                <a:gd name="T95" fmla="*/ 9 h 13"/>
                <a:gd name="T96" fmla="*/ 39 w 47"/>
                <a:gd name="T97" fmla="*/ 9 h 13"/>
                <a:gd name="T98" fmla="*/ 39 w 47"/>
                <a:gd name="T99" fmla="*/ 9 h 13"/>
                <a:gd name="T100" fmla="*/ 43 w 47"/>
                <a:gd name="T101" fmla="*/ 9 h 13"/>
                <a:gd name="T102" fmla="*/ 43 w 47"/>
                <a:gd name="T103" fmla="*/ 9 h 13"/>
                <a:gd name="T104" fmla="*/ 43 w 47"/>
                <a:gd name="T105" fmla="*/ 9 h 13"/>
                <a:gd name="T106" fmla="*/ 43 w 47"/>
                <a:gd name="T107" fmla="*/ 9 h 13"/>
                <a:gd name="T108" fmla="*/ 43 w 47"/>
                <a:gd name="T109" fmla="*/ 9 h 13"/>
                <a:gd name="T110" fmla="*/ 47 w 47"/>
                <a:gd name="T111" fmla="*/ 9 h 13"/>
                <a:gd name="T112" fmla="*/ 47 w 47"/>
                <a:gd name="T113" fmla="*/ 9 h 13"/>
                <a:gd name="T114" fmla="*/ 47 w 47"/>
                <a:gd name="T115" fmla="*/ 9 h 13"/>
                <a:gd name="T116" fmla="*/ 47 w 47"/>
                <a:gd name="T117" fmla="*/ 9 h 13"/>
                <a:gd name="T118" fmla="*/ 47 w 47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105"/>
            <p:cNvSpPr>
              <a:spLocks/>
            </p:cNvSpPr>
            <p:nvPr/>
          </p:nvSpPr>
          <p:spPr bwMode="auto">
            <a:xfrm>
              <a:off x="2916" y="1261"/>
              <a:ext cx="52" cy="8"/>
            </a:xfrm>
            <a:custGeom>
              <a:avLst/>
              <a:gdLst>
                <a:gd name="T0" fmla="*/ 4 w 52"/>
                <a:gd name="T1" fmla="*/ 0 h 8"/>
                <a:gd name="T2" fmla="*/ 4 w 52"/>
                <a:gd name="T3" fmla="*/ 0 h 8"/>
                <a:gd name="T4" fmla="*/ 4 w 52"/>
                <a:gd name="T5" fmla="*/ 0 h 8"/>
                <a:gd name="T6" fmla="*/ 4 w 52"/>
                <a:gd name="T7" fmla="*/ 0 h 8"/>
                <a:gd name="T8" fmla="*/ 8 w 52"/>
                <a:gd name="T9" fmla="*/ 0 h 8"/>
                <a:gd name="T10" fmla="*/ 8 w 52"/>
                <a:gd name="T11" fmla="*/ 0 h 8"/>
                <a:gd name="T12" fmla="*/ 8 w 52"/>
                <a:gd name="T13" fmla="*/ 0 h 8"/>
                <a:gd name="T14" fmla="*/ 8 w 52"/>
                <a:gd name="T15" fmla="*/ 0 h 8"/>
                <a:gd name="T16" fmla="*/ 8 w 52"/>
                <a:gd name="T17" fmla="*/ 0 h 8"/>
                <a:gd name="T18" fmla="*/ 12 w 52"/>
                <a:gd name="T19" fmla="*/ 0 h 8"/>
                <a:gd name="T20" fmla="*/ 12 w 52"/>
                <a:gd name="T21" fmla="*/ 0 h 8"/>
                <a:gd name="T22" fmla="*/ 12 w 52"/>
                <a:gd name="T23" fmla="*/ 0 h 8"/>
                <a:gd name="T24" fmla="*/ 12 w 52"/>
                <a:gd name="T25" fmla="*/ 0 h 8"/>
                <a:gd name="T26" fmla="*/ 12 w 52"/>
                <a:gd name="T27" fmla="*/ 0 h 8"/>
                <a:gd name="T28" fmla="*/ 16 w 52"/>
                <a:gd name="T29" fmla="*/ 0 h 8"/>
                <a:gd name="T30" fmla="*/ 16 w 52"/>
                <a:gd name="T31" fmla="*/ 0 h 8"/>
                <a:gd name="T32" fmla="*/ 16 w 52"/>
                <a:gd name="T33" fmla="*/ 0 h 8"/>
                <a:gd name="T34" fmla="*/ 16 w 52"/>
                <a:gd name="T35" fmla="*/ 0 h 8"/>
                <a:gd name="T36" fmla="*/ 16 w 52"/>
                <a:gd name="T37" fmla="*/ 0 h 8"/>
                <a:gd name="T38" fmla="*/ 20 w 52"/>
                <a:gd name="T39" fmla="*/ 0 h 8"/>
                <a:gd name="T40" fmla="*/ 20 w 52"/>
                <a:gd name="T41" fmla="*/ 0 h 8"/>
                <a:gd name="T42" fmla="*/ 20 w 52"/>
                <a:gd name="T43" fmla="*/ 0 h 8"/>
                <a:gd name="T44" fmla="*/ 20 w 52"/>
                <a:gd name="T45" fmla="*/ 0 h 8"/>
                <a:gd name="T46" fmla="*/ 24 w 52"/>
                <a:gd name="T47" fmla="*/ 0 h 8"/>
                <a:gd name="T48" fmla="*/ 24 w 52"/>
                <a:gd name="T49" fmla="*/ 0 h 8"/>
                <a:gd name="T50" fmla="*/ 24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8 w 52"/>
                <a:gd name="T57" fmla="*/ 4 h 8"/>
                <a:gd name="T58" fmla="*/ 28 w 52"/>
                <a:gd name="T59" fmla="*/ 4 h 8"/>
                <a:gd name="T60" fmla="*/ 28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32 w 52"/>
                <a:gd name="T67" fmla="*/ 4 h 8"/>
                <a:gd name="T68" fmla="*/ 32 w 52"/>
                <a:gd name="T69" fmla="*/ 4 h 8"/>
                <a:gd name="T70" fmla="*/ 32 w 52"/>
                <a:gd name="T71" fmla="*/ 4 h 8"/>
                <a:gd name="T72" fmla="*/ 32 w 52"/>
                <a:gd name="T73" fmla="*/ 4 h 8"/>
                <a:gd name="T74" fmla="*/ 32 w 52"/>
                <a:gd name="T75" fmla="*/ 4 h 8"/>
                <a:gd name="T76" fmla="*/ 36 w 52"/>
                <a:gd name="T77" fmla="*/ 4 h 8"/>
                <a:gd name="T78" fmla="*/ 36 w 52"/>
                <a:gd name="T79" fmla="*/ 4 h 8"/>
                <a:gd name="T80" fmla="*/ 36 w 52"/>
                <a:gd name="T81" fmla="*/ 4 h 8"/>
                <a:gd name="T82" fmla="*/ 36 w 52"/>
                <a:gd name="T83" fmla="*/ 4 h 8"/>
                <a:gd name="T84" fmla="*/ 40 w 52"/>
                <a:gd name="T85" fmla="*/ 4 h 8"/>
                <a:gd name="T86" fmla="*/ 40 w 52"/>
                <a:gd name="T87" fmla="*/ 4 h 8"/>
                <a:gd name="T88" fmla="*/ 40 w 52"/>
                <a:gd name="T89" fmla="*/ 4 h 8"/>
                <a:gd name="T90" fmla="*/ 40 w 52"/>
                <a:gd name="T91" fmla="*/ 4 h 8"/>
                <a:gd name="T92" fmla="*/ 40 w 52"/>
                <a:gd name="T93" fmla="*/ 4 h 8"/>
                <a:gd name="T94" fmla="*/ 44 w 52"/>
                <a:gd name="T95" fmla="*/ 4 h 8"/>
                <a:gd name="T96" fmla="*/ 44 w 52"/>
                <a:gd name="T97" fmla="*/ 4 h 8"/>
                <a:gd name="T98" fmla="*/ 44 w 52"/>
                <a:gd name="T99" fmla="*/ 4 h 8"/>
                <a:gd name="T100" fmla="*/ 44 w 52"/>
                <a:gd name="T101" fmla="*/ 4 h 8"/>
                <a:gd name="T102" fmla="*/ 44 w 52"/>
                <a:gd name="T103" fmla="*/ 8 h 8"/>
                <a:gd name="T104" fmla="*/ 48 w 52"/>
                <a:gd name="T105" fmla="*/ 8 h 8"/>
                <a:gd name="T106" fmla="*/ 48 w 52"/>
                <a:gd name="T107" fmla="*/ 8 h 8"/>
                <a:gd name="T108" fmla="*/ 48 w 52"/>
                <a:gd name="T109" fmla="*/ 8 h 8"/>
                <a:gd name="T110" fmla="*/ 48 w 52"/>
                <a:gd name="T111" fmla="*/ 8 h 8"/>
                <a:gd name="T112" fmla="*/ 52 w 52"/>
                <a:gd name="T113" fmla="*/ 8 h 8"/>
                <a:gd name="T114" fmla="*/ 52 w 52"/>
                <a:gd name="T115" fmla="*/ 8 h 8"/>
                <a:gd name="T116" fmla="*/ 52 w 52"/>
                <a:gd name="T117" fmla="*/ 8 h 8"/>
                <a:gd name="T118" fmla="*/ 52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106"/>
            <p:cNvSpPr>
              <a:spLocks/>
            </p:cNvSpPr>
            <p:nvPr/>
          </p:nvSpPr>
          <p:spPr bwMode="auto">
            <a:xfrm>
              <a:off x="2968" y="1269"/>
              <a:ext cx="52" cy="9"/>
            </a:xfrm>
            <a:custGeom>
              <a:avLst/>
              <a:gdLst>
                <a:gd name="T0" fmla="*/ 0 w 52"/>
                <a:gd name="T1" fmla="*/ 0 h 9"/>
                <a:gd name="T2" fmla="*/ 4 w 52"/>
                <a:gd name="T3" fmla="*/ 0 h 9"/>
                <a:gd name="T4" fmla="*/ 4 w 52"/>
                <a:gd name="T5" fmla="*/ 0 h 9"/>
                <a:gd name="T6" fmla="*/ 4 w 52"/>
                <a:gd name="T7" fmla="*/ 0 h 9"/>
                <a:gd name="T8" fmla="*/ 4 w 52"/>
                <a:gd name="T9" fmla="*/ 0 h 9"/>
                <a:gd name="T10" fmla="*/ 4 w 52"/>
                <a:gd name="T11" fmla="*/ 0 h 9"/>
                <a:gd name="T12" fmla="*/ 8 w 52"/>
                <a:gd name="T13" fmla="*/ 0 h 9"/>
                <a:gd name="T14" fmla="*/ 8 w 52"/>
                <a:gd name="T15" fmla="*/ 0 h 9"/>
                <a:gd name="T16" fmla="*/ 8 w 52"/>
                <a:gd name="T17" fmla="*/ 0 h 9"/>
                <a:gd name="T18" fmla="*/ 8 w 52"/>
                <a:gd name="T19" fmla="*/ 0 h 9"/>
                <a:gd name="T20" fmla="*/ 12 w 52"/>
                <a:gd name="T21" fmla="*/ 0 h 9"/>
                <a:gd name="T22" fmla="*/ 12 w 52"/>
                <a:gd name="T23" fmla="*/ 0 h 9"/>
                <a:gd name="T24" fmla="*/ 12 w 52"/>
                <a:gd name="T25" fmla="*/ 0 h 9"/>
                <a:gd name="T26" fmla="*/ 12 w 52"/>
                <a:gd name="T27" fmla="*/ 0 h 9"/>
                <a:gd name="T28" fmla="*/ 12 w 52"/>
                <a:gd name="T29" fmla="*/ 0 h 9"/>
                <a:gd name="T30" fmla="*/ 16 w 52"/>
                <a:gd name="T31" fmla="*/ 0 h 9"/>
                <a:gd name="T32" fmla="*/ 16 w 52"/>
                <a:gd name="T33" fmla="*/ 5 h 9"/>
                <a:gd name="T34" fmla="*/ 16 w 52"/>
                <a:gd name="T35" fmla="*/ 5 h 9"/>
                <a:gd name="T36" fmla="*/ 16 w 52"/>
                <a:gd name="T37" fmla="*/ 5 h 9"/>
                <a:gd name="T38" fmla="*/ 16 w 52"/>
                <a:gd name="T39" fmla="*/ 5 h 9"/>
                <a:gd name="T40" fmla="*/ 20 w 52"/>
                <a:gd name="T41" fmla="*/ 5 h 9"/>
                <a:gd name="T42" fmla="*/ 20 w 52"/>
                <a:gd name="T43" fmla="*/ 5 h 9"/>
                <a:gd name="T44" fmla="*/ 20 w 52"/>
                <a:gd name="T45" fmla="*/ 5 h 9"/>
                <a:gd name="T46" fmla="*/ 20 w 52"/>
                <a:gd name="T47" fmla="*/ 5 h 9"/>
                <a:gd name="T48" fmla="*/ 20 w 52"/>
                <a:gd name="T49" fmla="*/ 5 h 9"/>
                <a:gd name="T50" fmla="*/ 24 w 52"/>
                <a:gd name="T51" fmla="*/ 5 h 9"/>
                <a:gd name="T52" fmla="*/ 24 w 52"/>
                <a:gd name="T53" fmla="*/ 5 h 9"/>
                <a:gd name="T54" fmla="*/ 24 w 52"/>
                <a:gd name="T55" fmla="*/ 5 h 9"/>
                <a:gd name="T56" fmla="*/ 24 w 52"/>
                <a:gd name="T57" fmla="*/ 5 h 9"/>
                <a:gd name="T58" fmla="*/ 28 w 52"/>
                <a:gd name="T59" fmla="*/ 5 h 9"/>
                <a:gd name="T60" fmla="*/ 28 w 52"/>
                <a:gd name="T61" fmla="*/ 5 h 9"/>
                <a:gd name="T62" fmla="*/ 28 w 52"/>
                <a:gd name="T63" fmla="*/ 5 h 9"/>
                <a:gd name="T64" fmla="*/ 28 w 52"/>
                <a:gd name="T65" fmla="*/ 5 h 9"/>
                <a:gd name="T66" fmla="*/ 28 w 52"/>
                <a:gd name="T67" fmla="*/ 5 h 9"/>
                <a:gd name="T68" fmla="*/ 32 w 52"/>
                <a:gd name="T69" fmla="*/ 5 h 9"/>
                <a:gd name="T70" fmla="*/ 32 w 52"/>
                <a:gd name="T71" fmla="*/ 5 h 9"/>
                <a:gd name="T72" fmla="*/ 32 w 52"/>
                <a:gd name="T73" fmla="*/ 5 h 9"/>
                <a:gd name="T74" fmla="*/ 32 w 52"/>
                <a:gd name="T75" fmla="*/ 5 h 9"/>
                <a:gd name="T76" fmla="*/ 32 w 52"/>
                <a:gd name="T77" fmla="*/ 5 h 9"/>
                <a:gd name="T78" fmla="*/ 36 w 52"/>
                <a:gd name="T79" fmla="*/ 5 h 9"/>
                <a:gd name="T80" fmla="*/ 36 w 52"/>
                <a:gd name="T81" fmla="*/ 5 h 9"/>
                <a:gd name="T82" fmla="*/ 36 w 52"/>
                <a:gd name="T83" fmla="*/ 5 h 9"/>
                <a:gd name="T84" fmla="*/ 36 w 52"/>
                <a:gd name="T85" fmla="*/ 5 h 9"/>
                <a:gd name="T86" fmla="*/ 36 w 52"/>
                <a:gd name="T87" fmla="*/ 5 h 9"/>
                <a:gd name="T88" fmla="*/ 40 w 52"/>
                <a:gd name="T89" fmla="*/ 9 h 9"/>
                <a:gd name="T90" fmla="*/ 40 w 52"/>
                <a:gd name="T91" fmla="*/ 9 h 9"/>
                <a:gd name="T92" fmla="*/ 40 w 52"/>
                <a:gd name="T93" fmla="*/ 9 h 9"/>
                <a:gd name="T94" fmla="*/ 40 w 52"/>
                <a:gd name="T95" fmla="*/ 9 h 9"/>
                <a:gd name="T96" fmla="*/ 44 w 52"/>
                <a:gd name="T97" fmla="*/ 9 h 9"/>
                <a:gd name="T98" fmla="*/ 44 w 52"/>
                <a:gd name="T99" fmla="*/ 9 h 9"/>
                <a:gd name="T100" fmla="*/ 44 w 52"/>
                <a:gd name="T101" fmla="*/ 9 h 9"/>
                <a:gd name="T102" fmla="*/ 44 w 52"/>
                <a:gd name="T103" fmla="*/ 9 h 9"/>
                <a:gd name="T104" fmla="*/ 44 w 52"/>
                <a:gd name="T105" fmla="*/ 9 h 9"/>
                <a:gd name="T106" fmla="*/ 48 w 52"/>
                <a:gd name="T107" fmla="*/ 9 h 9"/>
                <a:gd name="T108" fmla="*/ 48 w 52"/>
                <a:gd name="T109" fmla="*/ 9 h 9"/>
                <a:gd name="T110" fmla="*/ 48 w 52"/>
                <a:gd name="T111" fmla="*/ 9 h 9"/>
                <a:gd name="T112" fmla="*/ 48 w 52"/>
                <a:gd name="T113" fmla="*/ 9 h 9"/>
                <a:gd name="T114" fmla="*/ 48 w 52"/>
                <a:gd name="T115" fmla="*/ 9 h 9"/>
                <a:gd name="T116" fmla="*/ 52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107"/>
            <p:cNvSpPr>
              <a:spLocks/>
            </p:cNvSpPr>
            <p:nvPr/>
          </p:nvSpPr>
          <p:spPr bwMode="auto">
            <a:xfrm>
              <a:off x="3020" y="1278"/>
              <a:ext cx="52" cy="8"/>
            </a:xfrm>
            <a:custGeom>
              <a:avLst/>
              <a:gdLst>
                <a:gd name="T0" fmla="*/ 0 w 52"/>
                <a:gd name="T1" fmla="*/ 0 h 8"/>
                <a:gd name="T2" fmla="*/ 0 w 52"/>
                <a:gd name="T3" fmla="*/ 0 h 8"/>
                <a:gd name="T4" fmla="*/ 4 w 52"/>
                <a:gd name="T5" fmla="*/ 0 h 8"/>
                <a:gd name="T6" fmla="*/ 4 w 52"/>
                <a:gd name="T7" fmla="*/ 0 h 8"/>
                <a:gd name="T8" fmla="*/ 4 w 52"/>
                <a:gd name="T9" fmla="*/ 0 h 8"/>
                <a:gd name="T10" fmla="*/ 4 w 52"/>
                <a:gd name="T11" fmla="*/ 0 h 8"/>
                <a:gd name="T12" fmla="*/ 4 w 52"/>
                <a:gd name="T13" fmla="*/ 0 h 8"/>
                <a:gd name="T14" fmla="*/ 8 w 52"/>
                <a:gd name="T15" fmla="*/ 0 h 8"/>
                <a:gd name="T16" fmla="*/ 8 w 52"/>
                <a:gd name="T17" fmla="*/ 0 h 8"/>
                <a:gd name="T18" fmla="*/ 8 w 52"/>
                <a:gd name="T19" fmla="*/ 0 h 8"/>
                <a:gd name="T20" fmla="*/ 8 w 52"/>
                <a:gd name="T21" fmla="*/ 4 h 8"/>
                <a:gd name="T22" fmla="*/ 8 w 52"/>
                <a:gd name="T23" fmla="*/ 4 h 8"/>
                <a:gd name="T24" fmla="*/ 12 w 52"/>
                <a:gd name="T25" fmla="*/ 4 h 8"/>
                <a:gd name="T26" fmla="*/ 12 w 52"/>
                <a:gd name="T27" fmla="*/ 4 h 8"/>
                <a:gd name="T28" fmla="*/ 12 w 52"/>
                <a:gd name="T29" fmla="*/ 4 h 8"/>
                <a:gd name="T30" fmla="*/ 12 w 52"/>
                <a:gd name="T31" fmla="*/ 4 h 8"/>
                <a:gd name="T32" fmla="*/ 12 w 52"/>
                <a:gd name="T33" fmla="*/ 4 h 8"/>
                <a:gd name="T34" fmla="*/ 16 w 52"/>
                <a:gd name="T35" fmla="*/ 4 h 8"/>
                <a:gd name="T36" fmla="*/ 16 w 52"/>
                <a:gd name="T37" fmla="*/ 4 h 8"/>
                <a:gd name="T38" fmla="*/ 16 w 52"/>
                <a:gd name="T39" fmla="*/ 4 h 8"/>
                <a:gd name="T40" fmla="*/ 16 w 52"/>
                <a:gd name="T41" fmla="*/ 4 h 8"/>
                <a:gd name="T42" fmla="*/ 20 w 52"/>
                <a:gd name="T43" fmla="*/ 4 h 8"/>
                <a:gd name="T44" fmla="*/ 20 w 52"/>
                <a:gd name="T45" fmla="*/ 4 h 8"/>
                <a:gd name="T46" fmla="*/ 20 w 52"/>
                <a:gd name="T47" fmla="*/ 4 h 8"/>
                <a:gd name="T48" fmla="*/ 20 w 52"/>
                <a:gd name="T49" fmla="*/ 4 h 8"/>
                <a:gd name="T50" fmla="*/ 20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4 w 52"/>
                <a:gd name="T57" fmla="*/ 4 h 8"/>
                <a:gd name="T58" fmla="*/ 24 w 52"/>
                <a:gd name="T59" fmla="*/ 4 h 8"/>
                <a:gd name="T60" fmla="*/ 24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28 w 52"/>
                <a:gd name="T67" fmla="*/ 4 h 8"/>
                <a:gd name="T68" fmla="*/ 28 w 52"/>
                <a:gd name="T69" fmla="*/ 4 h 8"/>
                <a:gd name="T70" fmla="*/ 28 w 52"/>
                <a:gd name="T71" fmla="*/ 4 h 8"/>
                <a:gd name="T72" fmla="*/ 32 w 52"/>
                <a:gd name="T73" fmla="*/ 4 h 8"/>
                <a:gd name="T74" fmla="*/ 32 w 52"/>
                <a:gd name="T75" fmla="*/ 4 h 8"/>
                <a:gd name="T76" fmla="*/ 32 w 52"/>
                <a:gd name="T77" fmla="*/ 4 h 8"/>
                <a:gd name="T78" fmla="*/ 32 w 52"/>
                <a:gd name="T79" fmla="*/ 4 h 8"/>
                <a:gd name="T80" fmla="*/ 36 w 52"/>
                <a:gd name="T81" fmla="*/ 4 h 8"/>
                <a:gd name="T82" fmla="*/ 36 w 52"/>
                <a:gd name="T83" fmla="*/ 8 h 8"/>
                <a:gd name="T84" fmla="*/ 36 w 52"/>
                <a:gd name="T85" fmla="*/ 8 h 8"/>
                <a:gd name="T86" fmla="*/ 36 w 52"/>
                <a:gd name="T87" fmla="*/ 8 h 8"/>
                <a:gd name="T88" fmla="*/ 36 w 52"/>
                <a:gd name="T89" fmla="*/ 8 h 8"/>
                <a:gd name="T90" fmla="*/ 40 w 52"/>
                <a:gd name="T91" fmla="*/ 8 h 8"/>
                <a:gd name="T92" fmla="*/ 40 w 52"/>
                <a:gd name="T93" fmla="*/ 8 h 8"/>
                <a:gd name="T94" fmla="*/ 40 w 52"/>
                <a:gd name="T95" fmla="*/ 8 h 8"/>
                <a:gd name="T96" fmla="*/ 40 w 52"/>
                <a:gd name="T97" fmla="*/ 8 h 8"/>
                <a:gd name="T98" fmla="*/ 40 w 52"/>
                <a:gd name="T99" fmla="*/ 8 h 8"/>
                <a:gd name="T100" fmla="*/ 44 w 52"/>
                <a:gd name="T101" fmla="*/ 8 h 8"/>
                <a:gd name="T102" fmla="*/ 44 w 52"/>
                <a:gd name="T103" fmla="*/ 8 h 8"/>
                <a:gd name="T104" fmla="*/ 44 w 52"/>
                <a:gd name="T105" fmla="*/ 8 h 8"/>
                <a:gd name="T106" fmla="*/ 44 w 52"/>
                <a:gd name="T107" fmla="*/ 8 h 8"/>
                <a:gd name="T108" fmla="*/ 48 w 52"/>
                <a:gd name="T109" fmla="*/ 8 h 8"/>
                <a:gd name="T110" fmla="*/ 48 w 52"/>
                <a:gd name="T111" fmla="*/ 8 h 8"/>
                <a:gd name="T112" fmla="*/ 48 w 52"/>
                <a:gd name="T113" fmla="*/ 8 h 8"/>
                <a:gd name="T114" fmla="*/ 48 w 52"/>
                <a:gd name="T115" fmla="*/ 8 h 8"/>
                <a:gd name="T116" fmla="*/ 48 w 52"/>
                <a:gd name="T117" fmla="*/ 8 h 8"/>
                <a:gd name="T118" fmla="*/ 52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108"/>
            <p:cNvSpPr>
              <a:spLocks/>
            </p:cNvSpPr>
            <p:nvPr/>
          </p:nvSpPr>
          <p:spPr bwMode="auto">
            <a:xfrm>
              <a:off x="3072" y="1286"/>
              <a:ext cx="48" cy="9"/>
            </a:xfrm>
            <a:custGeom>
              <a:avLst/>
              <a:gdLst>
                <a:gd name="T0" fmla="*/ 0 w 48"/>
                <a:gd name="T1" fmla="*/ 0 h 9"/>
                <a:gd name="T2" fmla="*/ 0 w 48"/>
                <a:gd name="T3" fmla="*/ 0 h 9"/>
                <a:gd name="T4" fmla="*/ 0 w 48"/>
                <a:gd name="T5" fmla="*/ 0 h 9"/>
                <a:gd name="T6" fmla="*/ 0 w 48"/>
                <a:gd name="T7" fmla="*/ 0 h 9"/>
                <a:gd name="T8" fmla="*/ 4 w 48"/>
                <a:gd name="T9" fmla="*/ 0 h 9"/>
                <a:gd name="T10" fmla="*/ 4 w 48"/>
                <a:gd name="T11" fmla="*/ 0 h 9"/>
                <a:gd name="T12" fmla="*/ 4 w 48"/>
                <a:gd name="T13" fmla="*/ 0 h 9"/>
                <a:gd name="T14" fmla="*/ 4 w 48"/>
                <a:gd name="T15" fmla="*/ 0 h 9"/>
                <a:gd name="T16" fmla="*/ 4 w 48"/>
                <a:gd name="T17" fmla="*/ 0 h 9"/>
                <a:gd name="T18" fmla="*/ 8 w 48"/>
                <a:gd name="T19" fmla="*/ 0 h 9"/>
                <a:gd name="T20" fmla="*/ 8 w 48"/>
                <a:gd name="T21" fmla="*/ 5 h 9"/>
                <a:gd name="T22" fmla="*/ 8 w 48"/>
                <a:gd name="T23" fmla="*/ 5 h 9"/>
                <a:gd name="T24" fmla="*/ 8 w 48"/>
                <a:gd name="T25" fmla="*/ 5 h 9"/>
                <a:gd name="T26" fmla="*/ 12 w 48"/>
                <a:gd name="T27" fmla="*/ 5 h 9"/>
                <a:gd name="T28" fmla="*/ 12 w 48"/>
                <a:gd name="T29" fmla="*/ 5 h 9"/>
                <a:gd name="T30" fmla="*/ 12 w 48"/>
                <a:gd name="T31" fmla="*/ 5 h 9"/>
                <a:gd name="T32" fmla="*/ 12 w 48"/>
                <a:gd name="T33" fmla="*/ 5 h 9"/>
                <a:gd name="T34" fmla="*/ 12 w 48"/>
                <a:gd name="T35" fmla="*/ 5 h 9"/>
                <a:gd name="T36" fmla="*/ 16 w 48"/>
                <a:gd name="T37" fmla="*/ 5 h 9"/>
                <a:gd name="T38" fmla="*/ 16 w 48"/>
                <a:gd name="T39" fmla="*/ 5 h 9"/>
                <a:gd name="T40" fmla="*/ 16 w 48"/>
                <a:gd name="T41" fmla="*/ 5 h 9"/>
                <a:gd name="T42" fmla="*/ 16 w 48"/>
                <a:gd name="T43" fmla="*/ 5 h 9"/>
                <a:gd name="T44" fmla="*/ 16 w 48"/>
                <a:gd name="T45" fmla="*/ 5 h 9"/>
                <a:gd name="T46" fmla="*/ 20 w 48"/>
                <a:gd name="T47" fmla="*/ 5 h 9"/>
                <a:gd name="T48" fmla="*/ 20 w 48"/>
                <a:gd name="T49" fmla="*/ 5 h 9"/>
                <a:gd name="T50" fmla="*/ 20 w 48"/>
                <a:gd name="T51" fmla="*/ 5 h 9"/>
                <a:gd name="T52" fmla="*/ 20 w 48"/>
                <a:gd name="T53" fmla="*/ 5 h 9"/>
                <a:gd name="T54" fmla="*/ 24 w 48"/>
                <a:gd name="T55" fmla="*/ 5 h 9"/>
                <a:gd name="T56" fmla="*/ 24 w 48"/>
                <a:gd name="T57" fmla="*/ 5 h 9"/>
                <a:gd name="T58" fmla="*/ 24 w 48"/>
                <a:gd name="T59" fmla="*/ 5 h 9"/>
                <a:gd name="T60" fmla="*/ 24 w 48"/>
                <a:gd name="T61" fmla="*/ 5 h 9"/>
                <a:gd name="T62" fmla="*/ 24 w 48"/>
                <a:gd name="T63" fmla="*/ 5 h 9"/>
                <a:gd name="T64" fmla="*/ 28 w 48"/>
                <a:gd name="T65" fmla="*/ 5 h 9"/>
                <a:gd name="T66" fmla="*/ 28 w 48"/>
                <a:gd name="T67" fmla="*/ 5 h 9"/>
                <a:gd name="T68" fmla="*/ 28 w 48"/>
                <a:gd name="T69" fmla="*/ 5 h 9"/>
                <a:gd name="T70" fmla="*/ 28 w 48"/>
                <a:gd name="T71" fmla="*/ 5 h 9"/>
                <a:gd name="T72" fmla="*/ 28 w 48"/>
                <a:gd name="T73" fmla="*/ 5 h 9"/>
                <a:gd name="T74" fmla="*/ 32 w 48"/>
                <a:gd name="T75" fmla="*/ 5 h 9"/>
                <a:gd name="T76" fmla="*/ 32 w 48"/>
                <a:gd name="T77" fmla="*/ 5 h 9"/>
                <a:gd name="T78" fmla="*/ 32 w 48"/>
                <a:gd name="T79" fmla="*/ 9 h 9"/>
                <a:gd name="T80" fmla="*/ 32 w 48"/>
                <a:gd name="T81" fmla="*/ 9 h 9"/>
                <a:gd name="T82" fmla="*/ 32 w 48"/>
                <a:gd name="T83" fmla="*/ 9 h 9"/>
                <a:gd name="T84" fmla="*/ 36 w 48"/>
                <a:gd name="T85" fmla="*/ 9 h 9"/>
                <a:gd name="T86" fmla="*/ 36 w 48"/>
                <a:gd name="T87" fmla="*/ 9 h 9"/>
                <a:gd name="T88" fmla="*/ 36 w 48"/>
                <a:gd name="T89" fmla="*/ 9 h 9"/>
                <a:gd name="T90" fmla="*/ 36 w 48"/>
                <a:gd name="T91" fmla="*/ 9 h 9"/>
                <a:gd name="T92" fmla="*/ 40 w 48"/>
                <a:gd name="T93" fmla="*/ 9 h 9"/>
                <a:gd name="T94" fmla="*/ 40 w 48"/>
                <a:gd name="T95" fmla="*/ 9 h 9"/>
                <a:gd name="T96" fmla="*/ 40 w 48"/>
                <a:gd name="T97" fmla="*/ 9 h 9"/>
                <a:gd name="T98" fmla="*/ 40 w 48"/>
                <a:gd name="T99" fmla="*/ 9 h 9"/>
                <a:gd name="T100" fmla="*/ 40 w 48"/>
                <a:gd name="T101" fmla="*/ 9 h 9"/>
                <a:gd name="T102" fmla="*/ 44 w 48"/>
                <a:gd name="T103" fmla="*/ 9 h 9"/>
                <a:gd name="T104" fmla="*/ 44 w 48"/>
                <a:gd name="T105" fmla="*/ 9 h 9"/>
                <a:gd name="T106" fmla="*/ 44 w 48"/>
                <a:gd name="T107" fmla="*/ 9 h 9"/>
                <a:gd name="T108" fmla="*/ 44 w 48"/>
                <a:gd name="T109" fmla="*/ 9 h 9"/>
                <a:gd name="T110" fmla="*/ 44 w 48"/>
                <a:gd name="T111" fmla="*/ 9 h 9"/>
                <a:gd name="T112" fmla="*/ 48 w 48"/>
                <a:gd name="T113" fmla="*/ 9 h 9"/>
                <a:gd name="T114" fmla="*/ 48 w 48"/>
                <a:gd name="T115" fmla="*/ 9 h 9"/>
                <a:gd name="T116" fmla="*/ 48 w 48"/>
                <a:gd name="T117" fmla="*/ 9 h 9"/>
                <a:gd name="T118" fmla="*/ 48 w 48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09"/>
            <p:cNvSpPr>
              <a:spLocks/>
            </p:cNvSpPr>
            <p:nvPr/>
          </p:nvSpPr>
          <p:spPr bwMode="auto">
            <a:xfrm>
              <a:off x="3120" y="1295"/>
              <a:ext cx="52" cy="8"/>
            </a:xfrm>
            <a:custGeom>
              <a:avLst/>
              <a:gdLst>
                <a:gd name="T0" fmla="*/ 4 w 52"/>
                <a:gd name="T1" fmla="*/ 0 h 8"/>
                <a:gd name="T2" fmla="*/ 4 w 52"/>
                <a:gd name="T3" fmla="*/ 0 h 8"/>
                <a:gd name="T4" fmla="*/ 4 w 52"/>
                <a:gd name="T5" fmla="*/ 0 h 8"/>
                <a:gd name="T6" fmla="*/ 4 w 52"/>
                <a:gd name="T7" fmla="*/ 0 h 8"/>
                <a:gd name="T8" fmla="*/ 4 w 52"/>
                <a:gd name="T9" fmla="*/ 0 h 8"/>
                <a:gd name="T10" fmla="*/ 8 w 52"/>
                <a:gd name="T11" fmla="*/ 0 h 8"/>
                <a:gd name="T12" fmla="*/ 8 w 52"/>
                <a:gd name="T13" fmla="*/ 0 h 8"/>
                <a:gd name="T14" fmla="*/ 8 w 52"/>
                <a:gd name="T15" fmla="*/ 0 h 8"/>
                <a:gd name="T16" fmla="*/ 8 w 52"/>
                <a:gd name="T17" fmla="*/ 4 h 8"/>
                <a:gd name="T18" fmla="*/ 8 w 52"/>
                <a:gd name="T19" fmla="*/ 4 h 8"/>
                <a:gd name="T20" fmla="*/ 12 w 52"/>
                <a:gd name="T21" fmla="*/ 4 h 8"/>
                <a:gd name="T22" fmla="*/ 12 w 52"/>
                <a:gd name="T23" fmla="*/ 4 h 8"/>
                <a:gd name="T24" fmla="*/ 12 w 52"/>
                <a:gd name="T25" fmla="*/ 4 h 8"/>
                <a:gd name="T26" fmla="*/ 12 w 52"/>
                <a:gd name="T27" fmla="*/ 4 h 8"/>
                <a:gd name="T28" fmla="*/ 12 w 52"/>
                <a:gd name="T29" fmla="*/ 4 h 8"/>
                <a:gd name="T30" fmla="*/ 16 w 52"/>
                <a:gd name="T31" fmla="*/ 4 h 8"/>
                <a:gd name="T32" fmla="*/ 16 w 52"/>
                <a:gd name="T33" fmla="*/ 4 h 8"/>
                <a:gd name="T34" fmla="*/ 16 w 52"/>
                <a:gd name="T35" fmla="*/ 4 h 8"/>
                <a:gd name="T36" fmla="*/ 16 w 52"/>
                <a:gd name="T37" fmla="*/ 4 h 8"/>
                <a:gd name="T38" fmla="*/ 20 w 52"/>
                <a:gd name="T39" fmla="*/ 4 h 8"/>
                <a:gd name="T40" fmla="*/ 20 w 52"/>
                <a:gd name="T41" fmla="*/ 4 h 8"/>
                <a:gd name="T42" fmla="*/ 20 w 52"/>
                <a:gd name="T43" fmla="*/ 4 h 8"/>
                <a:gd name="T44" fmla="*/ 20 w 52"/>
                <a:gd name="T45" fmla="*/ 4 h 8"/>
                <a:gd name="T46" fmla="*/ 20 w 52"/>
                <a:gd name="T47" fmla="*/ 4 h 8"/>
                <a:gd name="T48" fmla="*/ 24 w 52"/>
                <a:gd name="T49" fmla="*/ 4 h 8"/>
                <a:gd name="T50" fmla="*/ 24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4 w 52"/>
                <a:gd name="T57" fmla="*/ 4 h 8"/>
                <a:gd name="T58" fmla="*/ 28 w 52"/>
                <a:gd name="T59" fmla="*/ 4 h 8"/>
                <a:gd name="T60" fmla="*/ 28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28 w 52"/>
                <a:gd name="T67" fmla="*/ 4 h 8"/>
                <a:gd name="T68" fmla="*/ 32 w 52"/>
                <a:gd name="T69" fmla="*/ 4 h 8"/>
                <a:gd name="T70" fmla="*/ 32 w 52"/>
                <a:gd name="T71" fmla="*/ 4 h 8"/>
                <a:gd name="T72" fmla="*/ 32 w 52"/>
                <a:gd name="T73" fmla="*/ 8 h 8"/>
                <a:gd name="T74" fmla="*/ 32 w 52"/>
                <a:gd name="T75" fmla="*/ 8 h 8"/>
                <a:gd name="T76" fmla="*/ 36 w 52"/>
                <a:gd name="T77" fmla="*/ 8 h 8"/>
                <a:gd name="T78" fmla="*/ 36 w 52"/>
                <a:gd name="T79" fmla="*/ 8 h 8"/>
                <a:gd name="T80" fmla="*/ 36 w 52"/>
                <a:gd name="T81" fmla="*/ 8 h 8"/>
                <a:gd name="T82" fmla="*/ 36 w 52"/>
                <a:gd name="T83" fmla="*/ 8 h 8"/>
                <a:gd name="T84" fmla="*/ 36 w 52"/>
                <a:gd name="T85" fmla="*/ 8 h 8"/>
                <a:gd name="T86" fmla="*/ 40 w 52"/>
                <a:gd name="T87" fmla="*/ 8 h 8"/>
                <a:gd name="T88" fmla="*/ 40 w 52"/>
                <a:gd name="T89" fmla="*/ 8 h 8"/>
                <a:gd name="T90" fmla="*/ 40 w 52"/>
                <a:gd name="T91" fmla="*/ 8 h 8"/>
                <a:gd name="T92" fmla="*/ 40 w 52"/>
                <a:gd name="T93" fmla="*/ 8 h 8"/>
                <a:gd name="T94" fmla="*/ 40 w 52"/>
                <a:gd name="T95" fmla="*/ 8 h 8"/>
                <a:gd name="T96" fmla="*/ 44 w 52"/>
                <a:gd name="T97" fmla="*/ 8 h 8"/>
                <a:gd name="T98" fmla="*/ 44 w 52"/>
                <a:gd name="T99" fmla="*/ 8 h 8"/>
                <a:gd name="T100" fmla="*/ 44 w 52"/>
                <a:gd name="T101" fmla="*/ 8 h 8"/>
                <a:gd name="T102" fmla="*/ 44 w 52"/>
                <a:gd name="T103" fmla="*/ 8 h 8"/>
                <a:gd name="T104" fmla="*/ 44 w 52"/>
                <a:gd name="T105" fmla="*/ 8 h 8"/>
                <a:gd name="T106" fmla="*/ 48 w 52"/>
                <a:gd name="T107" fmla="*/ 8 h 8"/>
                <a:gd name="T108" fmla="*/ 48 w 52"/>
                <a:gd name="T109" fmla="*/ 8 h 8"/>
                <a:gd name="T110" fmla="*/ 48 w 52"/>
                <a:gd name="T111" fmla="*/ 8 h 8"/>
                <a:gd name="T112" fmla="*/ 48 w 52"/>
                <a:gd name="T113" fmla="*/ 8 h 8"/>
                <a:gd name="T114" fmla="*/ 52 w 52"/>
                <a:gd name="T115" fmla="*/ 8 h 8"/>
                <a:gd name="T116" fmla="*/ 52 w 52"/>
                <a:gd name="T117" fmla="*/ 8 h 8"/>
                <a:gd name="T118" fmla="*/ 52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110"/>
            <p:cNvSpPr>
              <a:spLocks/>
            </p:cNvSpPr>
            <p:nvPr/>
          </p:nvSpPr>
          <p:spPr bwMode="auto">
            <a:xfrm>
              <a:off x="3172" y="1303"/>
              <a:ext cx="51" cy="13"/>
            </a:xfrm>
            <a:custGeom>
              <a:avLst/>
              <a:gdLst>
                <a:gd name="T0" fmla="*/ 0 w 51"/>
                <a:gd name="T1" fmla="*/ 0 h 13"/>
                <a:gd name="T2" fmla="*/ 0 w 51"/>
                <a:gd name="T3" fmla="*/ 0 h 13"/>
                <a:gd name="T4" fmla="*/ 4 w 51"/>
                <a:gd name="T5" fmla="*/ 0 h 13"/>
                <a:gd name="T6" fmla="*/ 4 w 51"/>
                <a:gd name="T7" fmla="*/ 5 h 13"/>
                <a:gd name="T8" fmla="*/ 4 w 51"/>
                <a:gd name="T9" fmla="*/ 5 h 13"/>
                <a:gd name="T10" fmla="*/ 4 w 51"/>
                <a:gd name="T11" fmla="*/ 5 h 13"/>
                <a:gd name="T12" fmla="*/ 4 w 51"/>
                <a:gd name="T13" fmla="*/ 5 h 13"/>
                <a:gd name="T14" fmla="*/ 8 w 51"/>
                <a:gd name="T15" fmla="*/ 5 h 13"/>
                <a:gd name="T16" fmla="*/ 8 w 51"/>
                <a:gd name="T17" fmla="*/ 5 h 13"/>
                <a:gd name="T18" fmla="*/ 8 w 51"/>
                <a:gd name="T19" fmla="*/ 5 h 13"/>
                <a:gd name="T20" fmla="*/ 8 w 51"/>
                <a:gd name="T21" fmla="*/ 5 h 13"/>
                <a:gd name="T22" fmla="*/ 11 w 51"/>
                <a:gd name="T23" fmla="*/ 5 h 13"/>
                <a:gd name="T24" fmla="*/ 11 w 51"/>
                <a:gd name="T25" fmla="*/ 5 h 13"/>
                <a:gd name="T26" fmla="*/ 11 w 51"/>
                <a:gd name="T27" fmla="*/ 5 h 13"/>
                <a:gd name="T28" fmla="*/ 11 w 51"/>
                <a:gd name="T29" fmla="*/ 5 h 13"/>
                <a:gd name="T30" fmla="*/ 11 w 51"/>
                <a:gd name="T31" fmla="*/ 5 h 13"/>
                <a:gd name="T32" fmla="*/ 15 w 51"/>
                <a:gd name="T33" fmla="*/ 5 h 13"/>
                <a:gd name="T34" fmla="*/ 15 w 51"/>
                <a:gd name="T35" fmla="*/ 5 h 13"/>
                <a:gd name="T36" fmla="*/ 15 w 51"/>
                <a:gd name="T37" fmla="*/ 5 h 13"/>
                <a:gd name="T38" fmla="*/ 15 w 51"/>
                <a:gd name="T39" fmla="*/ 5 h 13"/>
                <a:gd name="T40" fmla="*/ 15 w 51"/>
                <a:gd name="T41" fmla="*/ 5 h 13"/>
                <a:gd name="T42" fmla="*/ 19 w 51"/>
                <a:gd name="T43" fmla="*/ 5 h 13"/>
                <a:gd name="T44" fmla="*/ 19 w 51"/>
                <a:gd name="T45" fmla="*/ 5 h 13"/>
                <a:gd name="T46" fmla="*/ 19 w 51"/>
                <a:gd name="T47" fmla="*/ 5 h 13"/>
                <a:gd name="T48" fmla="*/ 19 w 51"/>
                <a:gd name="T49" fmla="*/ 5 h 13"/>
                <a:gd name="T50" fmla="*/ 19 w 51"/>
                <a:gd name="T51" fmla="*/ 5 h 13"/>
                <a:gd name="T52" fmla="*/ 23 w 51"/>
                <a:gd name="T53" fmla="*/ 5 h 13"/>
                <a:gd name="T54" fmla="*/ 23 w 51"/>
                <a:gd name="T55" fmla="*/ 5 h 13"/>
                <a:gd name="T56" fmla="*/ 23 w 51"/>
                <a:gd name="T57" fmla="*/ 5 h 13"/>
                <a:gd name="T58" fmla="*/ 23 w 51"/>
                <a:gd name="T59" fmla="*/ 9 h 13"/>
                <a:gd name="T60" fmla="*/ 27 w 51"/>
                <a:gd name="T61" fmla="*/ 9 h 13"/>
                <a:gd name="T62" fmla="*/ 27 w 51"/>
                <a:gd name="T63" fmla="*/ 9 h 13"/>
                <a:gd name="T64" fmla="*/ 27 w 51"/>
                <a:gd name="T65" fmla="*/ 9 h 13"/>
                <a:gd name="T66" fmla="*/ 27 w 51"/>
                <a:gd name="T67" fmla="*/ 9 h 13"/>
                <a:gd name="T68" fmla="*/ 27 w 51"/>
                <a:gd name="T69" fmla="*/ 9 h 13"/>
                <a:gd name="T70" fmla="*/ 31 w 51"/>
                <a:gd name="T71" fmla="*/ 9 h 13"/>
                <a:gd name="T72" fmla="*/ 31 w 51"/>
                <a:gd name="T73" fmla="*/ 9 h 13"/>
                <a:gd name="T74" fmla="*/ 31 w 51"/>
                <a:gd name="T75" fmla="*/ 9 h 13"/>
                <a:gd name="T76" fmla="*/ 31 w 51"/>
                <a:gd name="T77" fmla="*/ 9 h 13"/>
                <a:gd name="T78" fmla="*/ 31 w 51"/>
                <a:gd name="T79" fmla="*/ 9 h 13"/>
                <a:gd name="T80" fmla="*/ 35 w 51"/>
                <a:gd name="T81" fmla="*/ 9 h 13"/>
                <a:gd name="T82" fmla="*/ 35 w 51"/>
                <a:gd name="T83" fmla="*/ 9 h 13"/>
                <a:gd name="T84" fmla="*/ 35 w 51"/>
                <a:gd name="T85" fmla="*/ 9 h 13"/>
                <a:gd name="T86" fmla="*/ 35 w 51"/>
                <a:gd name="T87" fmla="*/ 9 h 13"/>
                <a:gd name="T88" fmla="*/ 39 w 51"/>
                <a:gd name="T89" fmla="*/ 9 h 13"/>
                <a:gd name="T90" fmla="*/ 39 w 51"/>
                <a:gd name="T91" fmla="*/ 9 h 13"/>
                <a:gd name="T92" fmla="*/ 39 w 51"/>
                <a:gd name="T93" fmla="*/ 9 h 13"/>
                <a:gd name="T94" fmla="*/ 39 w 51"/>
                <a:gd name="T95" fmla="*/ 9 h 13"/>
                <a:gd name="T96" fmla="*/ 39 w 51"/>
                <a:gd name="T97" fmla="*/ 9 h 13"/>
                <a:gd name="T98" fmla="*/ 43 w 51"/>
                <a:gd name="T99" fmla="*/ 9 h 13"/>
                <a:gd name="T100" fmla="*/ 43 w 51"/>
                <a:gd name="T101" fmla="*/ 9 h 13"/>
                <a:gd name="T102" fmla="*/ 43 w 51"/>
                <a:gd name="T103" fmla="*/ 9 h 13"/>
                <a:gd name="T104" fmla="*/ 43 w 51"/>
                <a:gd name="T105" fmla="*/ 9 h 13"/>
                <a:gd name="T106" fmla="*/ 43 w 51"/>
                <a:gd name="T107" fmla="*/ 9 h 13"/>
                <a:gd name="T108" fmla="*/ 47 w 51"/>
                <a:gd name="T109" fmla="*/ 9 h 13"/>
                <a:gd name="T110" fmla="*/ 47 w 51"/>
                <a:gd name="T111" fmla="*/ 13 h 13"/>
                <a:gd name="T112" fmla="*/ 47 w 51"/>
                <a:gd name="T113" fmla="*/ 13 h 13"/>
                <a:gd name="T114" fmla="*/ 47 w 51"/>
                <a:gd name="T115" fmla="*/ 13 h 13"/>
                <a:gd name="T116" fmla="*/ 47 w 51"/>
                <a:gd name="T117" fmla="*/ 13 h 13"/>
                <a:gd name="T118" fmla="*/ 51 w 51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111"/>
            <p:cNvSpPr>
              <a:spLocks/>
            </p:cNvSpPr>
            <p:nvPr/>
          </p:nvSpPr>
          <p:spPr bwMode="auto">
            <a:xfrm>
              <a:off x="3223" y="1316"/>
              <a:ext cx="48" cy="9"/>
            </a:xfrm>
            <a:custGeom>
              <a:avLst/>
              <a:gdLst>
                <a:gd name="T0" fmla="*/ 0 w 48"/>
                <a:gd name="T1" fmla="*/ 0 h 9"/>
                <a:gd name="T2" fmla="*/ 0 w 48"/>
                <a:gd name="T3" fmla="*/ 0 h 9"/>
                <a:gd name="T4" fmla="*/ 0 w 48"/>
                <a:gd name="T5" fmla="*/ 0 h 9"/>
                <a:gd name="T6" fmla="*/ 4 w 48"/>
                <a:gd name="T7" fmla="*/ 0 h 9"/>
                <a:gd name="T8" fmla="*/ 4 w 48"/>
                <a:gd name="T9" fmla="*/ 0 h 9"/>
                <a:gd name="T10" fmla="*/ 4 w 48"/>
                <a:gd name="T11" fmla="*/ 0 h 9"/>
                <a:gd name="T12" fmla="*/ 4 w 48"/>
                <a:gd name="T13" fmla="*/ 0 h 9"/>
                <a:gd name="T14" fmla="*/ 4 w 48"/>
                <a:gd name="T15" fmla="*/ 0 h 9"/>
                <a:gd name="T16" fmla="*/ 8 w 48"/>
                <a:gd name="T17" fmla="*/ 0 h 9"/>
                <a:gd name="T18" fmla="*/ 8 w 48"/>
                <a:gd name="T19" fmla="*/ 0 h 9"/>
                <a:gd name="T20" fmla="*/ 8 w 48"/>
                <a:gd name="T21" fmla="*/ 0 h 9"/>
                <a:gd name="T22" fmla="*/ 8 w 48"/>
                <a:gd name="T23" fmla="*/ 0 h 9"/>
                <a:gd name="T24" fmla="*/ 8 w 48"/>
                <a:gd name="T25" fmla="*/ 0 h 9"/>
                <a:gd name="T26" fmla="*/ 12 w 48"/>
                <a:gd name="T27" fmla="*/ 0 h 9"/>
                <a:gd name="T28" fmla="*/ 12 w 48"/>
                <a:gd name="T29" fmla="*/ 0 h 9"/>
                <a:gd name="T30" fmla="*/ 12 w 48"/>
                <a:gd name="T31" fmla="*/ 0 h 9"/>
                <a:gd name="T32" fmla="*/ 12 w 48"/>
                <a:gd name="T33" fmla="*/ 0 h 9"/>
                <a:gd name="T34" fmla="*/ 16 w 48"/>
                <a:gd name="T35" fmla="*/ 0 h 9"/>
                <a:gd name="T36" fmla="*/ 16 w 48"/>
                <a:gd name="T37" fmla="*/ 0 h 9"/>
                <a:gd name="T38" fmla="*/ 16 w 48"/>
                <a:gd name="T39" fmla="*/ 0 h 9"/>
                <a:gd name="T40" fmla="*/ 16 w 48"/>
                <a:gd name="T41" fmla="*/ 0 h 9"/>
                <a:gd name="T42" fmla="*/ 16 w 48"/>
                <a:gd name="T43" fmla="*/ 0 h 9"/>
                <a:gd name="T44" fmla="*/ 20 w 48"/>
                <a:gd name="T45" fmla="*/ 0 h 9"/>
                <a:gd name="T46" fmla="*/ 20 w 48"/>
                <a:gd name="T47" fmla="*/ 0 h 9"/>
                <a:gd name="T48" fmla="*/ 20 w 48"/>
                <a:gd name="T49" fmla="*/ 0 h 9"/>
                <a:gd name="T50" fmla="*/ 20 w 48"/>
                <a:gd name="T51" fmla="*/ 4 h 9"/>
                <a:gd name="T52" fmla="*/ 20 w 48"/>
                <a:gd name="T53" fmla="*/ 4 h 9"/>
                <a:gd name="T54" fmla="*/ 24 w 48"/>
                <a:gd name="T55" fmla="*/ 4 h 9"/>
                <a:gd name="T56" fmla="*/ 24 w 48"/>
                <a:gd name="T57" fmla="*/ 4 h 9"/>
                <a:gd name="T58" fmla="*/ 24 w 48"/>
                <a:gd name="T59" fmla="*/ 4 h 9"/>
                <a:gd name="T60" fmla="*/ 24 w 48"/>
                <a:gd name="T61" fmla="*/ 4 h 9"/>
                <a:gd name="T62" fmla="*/ 24 w 48"/>
                <a:gd name="T63" fmla="*/ 4 h 9"/>
                <a:gd name="T64" fmla="*/ 28 w 48"/>
                <a:gd name="T65" fmla="*/ 4 h 9"/>
                <a:gd name="T66" fmla="*/ 28 w 48"/>
                <a:gd name="T67" fmla="*/ 4 h 9"/>
                <a:gd name="T68" fmla="*/ 28 w 48"/>
                <a:gd name="T69" fmla="*/ 4 h 9"/>
                <a:gd name="T70" fmla="*/ 28 w 48"/>
                <a:gd name="T71" fmla="*/ 4 h 9"/>
                <a:gd name="T72" fmla="*/ 32 w 48"/>
                <a:gd name="T73" fmla="*/ 4 h 9"/>
                <a:gd name="T74" fmla="*/ 32 w 48"/>
                <a:gd name="T75" fmla="*/ 4 h 9"/>
                <a:gd name="T76" fmla="*/ 32 w 48"/>
                <a:gd name="T77" fmla="*/ 4 h 9"/>
                <a:gd name="T78" fmla="*/ 32 w 48"/>
                <a:gd name="T79" fmla="*/ 4 h 9"/>
                <a:gd name="T80" fmla="*/ 32 w 48"/>
                <a:gd name="T81" fmla="*/ 4 h 9"/>
                <a:gd name="T82" fmla="*/ 36 w 48"/>
                <a:gd name="T83" fmla="*/ 4 h 9"/>
                <a:gd name="T84" fmla="*/ 36 w 48"/>
                <a:gd name="T85" fmla="*/ 4 h 9"/>
                <a:gd name="T86" fmla="*/ 36 w 48"/>
                <a:gd name="T87" fmla="*/ 4 h 9"/>
                <a:gd name="T88" fmla="*/ 36 w 48"/>
                <a:gd name="T89" fmla="*/ 4 h 9"/>
                <a:gd name="T90" fmla="*/ 36 w 48"/>
                <a:gd name="T91" fmla="*/ 4 h 9"/>
                <a:gd name="T92" fmla="*/ 40 w 48"/>
                <a:gd name="T93" fmla="*/ 4 h 9"/>
                <a:gd name="T94" fmla="*/ 40 w 48"/>
                <a:gd name="T95" fmla="*/ 4 h 9"/>
                <a:gd name="T96" fmla="*/ 40 w 48"/>
                <a:gd name="T97" fmla="*/ 4 h 9"/>
                <a:gd name="T98" fmla="*/ 40 w 48"/>
                <a:gd name="T99" fmla="*/ 4 h 9"/>
                <a:gd name="T100" fmla="*/ 40 w 48"/>
                <a:gd name="T101" fmla="*/ 4 h 9"/>
                <a:gd name="T102" fmla="*/ 44 w 48"/>
                <a:gd name="T103" fmla="*/ 4 h 9"/>
                <a:gd name="T104" fmla="*/ 44 w 48"/>
                <a:gd name="T105" fmla="*/ 4 h 9"/>
                <a:gd name="T106" fmla="*/ 44 w 48"/>
                <a:gd name="T107" fmla="*/ 4 h 9"/>
                <a:gd name="T108" fmla="*/ 44 w 48"/>
                <a:gd name="T109" fmla="*/ 4 h 9"/>
                <a:gd name="T110" fmla="*/ 48 w 48"/>
                <a:gd name="T111" fmla="*/ 4 h 9"/>
                <a:gd name="T112" fmla="*/ 48 w 48"/>
                <a:gd name="T113" fmla="*/ 4 h 9"/>
                <a:gd name="T114" fmla="*/ 48 w 48"/>
                <a:gd name="T115" fmla="*/ 9 h 9"/>
                <a:gd name="T116" fmla="*/ 48 w 48"/>
                <a:gd name="T117" fmla="*/ 9 h 9"/>
                <a:gd name="T118" fmla="*/ 48 w 48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12"/>
            <p:cNvSpPr>
              <a:spLocks/>
            </p:cNvSpPr>
            <p:nvPr/>
          </p:nvSpPr>
          <p:spPr bwMode="auto">
            <a:xfrm>
              <a:off x="3271" y="1325"/>
              <a:ext cx="52" cy="8"/>
            </a:xfrm>
            <a:custGeom>
              <a:avLst/>
              <a:gdLst>
                <a:gd name="T0" fmla="*/ 4 w 52"/>
                <a:gd name="T1" fmla="*/ 0 h 8"/>
                <a:gd name="T2" fmla="*/ 4 w 52"/>
                <a:gd name="T3" fmla="*/ 0 h 8"/>
                <a:gd name="T4" fmla="*/ 4 w 52"/>
                <a:gd name="T5" fmla="*/ 0 h 8"/>
                <a:gd name="T6" fmla="*/ 4 w 52"/>
                <a:gd name="T7" fmla="*/ 0 h 8"/>
                <a:gd name="T8" fmla="*/ 4 w 52"/>
                <a:gd name="T9" fmla="*/ 0 h 8"/>
                <a:gd name="T10" fmla="*/ 8 w 52"/>
                <a:gd name="T11" fmla="*/ 0 h 8"/>
                <a:gd name="T12" fmla="*/ 8 w 52"/>
                <a:gd name="T13" fmla="*/ 0 h 8"/>
                <a:gd name="T14" fmla="*/ 8 w 52"/>
                <a:gd name="T15" fmla="*/ 0 h 8"/>
                <a:gd name="T16" fmla="*/ 8 w 52"/>
                <a:gd name="T17" fmla="*/ 0 h 8"/>
                <a:gd name="T18" fmla="*/ 12 w 52"/>
                <a:gd name="T19" fmla="*/ 0 h 8"/>
                <a:gd name="T20" fmla="*/ 12 w 52"/>
                <a:gd name="T21" fmla="*/ 0 h 8"/>
                <a:gd name="T22" fmla="*/ 12 w 52"/>
                <a:gd name="T23" fmla="*/ 0 h 8"/>
                <a:gd name="T24" fmla="*/ 12 w 52"/>
                <a:gd name="T25" fmla="*/ 0 h 8"/>
                <a:gd name="T26" fmla="*/ 12 w 52"/>
                <a:gd name="T27" fmla="*/ 0 h 8"/>
                <a:gd name="T28" fmla="*/ 16 w 52"/>
                <a:gd name="T29" fmla="*/ 0 h 8"/>
                <a:gd name="T30" fmla="*/ 16 w 52"/>
                <a:gd name="T31" fmla="*/ 0 h 8"/>
                <a:gd name="T32" fmla="*/ 16 w 52"/>
                <a:gd name="T33" fmla="*/ 0 h 8"/>
                <a:gd name="T34" fmla="*/ 16 w 52"/>
                <a:gd name="T35" fmla="*/ 0 h 8"/>
                <a:gd name="T36" fmla="*/ 16 w 52"/>
                <a:gd name="T37" fmla="*/ 0 h 8"/>
                <a:gd name="T38" fmla="*/ 20 w 52"/>
                <a:gd name="T39" fmla="*/ 0 h 8"/>
                <a:gd name="T40" fmla="*/ 20 w 52"/>
                <a:gd name="T41" fmla="*/ 0 h 8"/>
                <a:gd name="T42" fmla="*/ 20 w 52"/>
                <a:gd name="T43" fmla="*/ 0 h 8"/>
                <a:gd name="T44" fmla="*/ 20 w 52"/>
                <a:gd name="T45" fmla="*/ 0 h 8"/>
                <a:gd name="T46" fmla="*/ 20 w 52"/>
                <a:gd name="T47" fmla="*/ 0 h 8"/>
                <a:gd name="T48" fmla="*/ 24 w 52"/>
                <a:gd name="T49" fmla="*/ 0 h 8"/>
                <a:gd name="T50" fmla="*/ 24 w 52"/>
                <a:gd name="T51" fmla="*/ 0 h 8"/>
                <a:gd name="T52" fmla="*/ 24 w 52"/>
                <a:gd name="T53" fmla="*/ 0 h 8"/>
                <a:gd name="T54" fmla="*/ 24 w 52"/>
                <a:gd name="T55" fmla="*/ 4 h 8"/>
                <a:gd name="T56" fmla="*/ 28 w 52"/>
                <a:gd name="T57" fmla="*/ 4 h 8"/>
                <a:gd name="T58" fmla="*/ 28 w 52"/>
                <a:gd name="T59" fmla="*/ 4 h 8"/>
                <a:gd name="T60" fmla="*/ 28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32 w 52"/>
                <a:gd name="T67" fmla="*/ 4 h 8"/>
                <a:gd name="T68" fmla="*/ 32 w 52"/>
                <a:gd name="T69" fmla="*/ 4 h 8"/>
                <a:gd name="T70" fmla="*/ 32 w 52"/>
                <a:gd name="T71" fmla="*/ 4 h 8"/>
                <a:gd name="T72" fmla="*/ 32 w 52"/>
                <a:gd name="T73" fmla="*/ 4 h 8"/>
                <a:gd name="T74" fmla="*/ 32 w 52"/>
                <a:gd name="T75" fmla="*/ 4 h 8"/>
                <a:gd name="T76" fmla="*/ 36 w 52"/>
                <a:gd name="T77" fmla="*/ 4 h 8"/>
                <a:gd name="T78" fmla="*/ 36 w 52"/>
                <a:gd name="T79" fmla="*/ 4 h 8"/>
                <a:gd name="T80" fmla="*/ 36 w 52"/>
                <a:gd name="T81" fmla="*/ 4 h 8"/>
                <a:gd name="T82" fmla="*/ 36 w 52"/>
                <a:gd name="T83" fmla="*/ 4 h 8"/>
                <a:gd name="T84" fmla="*/ 36 w 52"/>
                <a:gd name="T85" fmla="*/ 4 h 8"/>
                <a:gd name="T86" fmla="*/ 40 w 52"/>
                <a:gd name="T87" fmla="*/ 4 h 8"/>
                <a:gd name="T88" fmla="*/ 40 w 52"/>
                <a:gd name="T89" fmla="*/ 4 h 8"/>
                <a:gd name="T90" fmla="*/ 40 w 52"/>
                <a:gd name="T91" fmla="*/ 4 h 8"/>
                <a:gd name="T92" fmla="*/ 40 w 52"/>
                <a:gd name="T93" fmla="*/ 4 h 8"/>
                <a:gd name="T94" fmla="*/ 44 w 52"/>
                <a:gd name="T95" fmla="*/ 4 h 8"/>
                <a:gd name="T96" fmla="*/ 44 w 52"/>
                <a:gd name="T97" fmla="*/ 4 h 8"/>
                <a:gd name="T98" fmla="*/ 44 w 52"/>
                <a:gd name="T99" fmla="*/ 4 h 8"/>
                <a:gd name="T100" fmla="*/ 44 w 52"/>
                <a:gd name="T101" fmla="*/ 4 h 8"/>
                <a:gd name="T102" fmla="*/ 44 w 52"/>
                <a:gd name="T103" fmla="*/ 4 h 8"/>
                <a:gd name="T104" fmla="*/ 48 w 52"/>
                <a:gd name="T105" fmla="*/ 4 h 8"/>
                <a:gd name="T106" fmla="*/ 48 w 52"/>
                <a:gd name="T107" fmla="*/ 4 h 8"/>
                <a:gd name="T108" fmla="*/ 48 w 52"/>
                <a:gd name="T109" fmla="*/ 4 h 8"/>
                <a:gd name="T110" fmla="*/ 48 w 52"/>
                <a:gd name="T111" fmla="*/ 4 h 8"/>
                <a:gd name="T112" fmla="*/ 48 w 52"/>
                <a:gd name="T113" fmla="*/ 4 h 8"/>
                <a:gd name="T114" fmla="*/ 52 w 52"/>
                <a:gd name="T115" fmla="*/ 8 h 8"/>
                <a:gd name="T116" fmla="*/ 52 w 52"/>
                <a:gd name="T117" fmla="*/ 8 h 8"/>
                <a:gd name="T118" fmla="*/ 52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113"/>
            <p:cNvSpPr>
              <a:spLocks/>
            </p:cNvSpPr>
            <p:nvPr/>
          </p:nvSpPr>
          <p:spPr bwMode="auto">
            <a:xfrm>
              <a:off x="3323" y="1333"/>
              <a:ext cx="52" cy="9"/>
            </a:xfrm>
            <a:custGeom>
              <a:avLst/>
              <a:gdLst>
                <a:gd name="T0" fmla="*/ 0 w 52"/>
                <a:gd name="T1" fmla="*/ 0 h 9"/>
                <a:gd name="T2" fmla="*/ 4 w 52"/>
                <a:gd name="T3" fmla="*/ 0 h 9"/>
                <a:gd name="T4" fmla="*/ 4 w 52"/>
                <a:gd name="T5" fmla="*/ 0 h 9"/>
                <a:gd name="T6" fmla="*/ 4 w 52"/>
                <a:gd name="T7" fmla="*/ 0 h 9"/>
                <a:gd name="T8" fmla="*/ 4 w 52"/>
                <a:gd name="T9" fmla="*/ 0 h 9"/>
                <a:gd name="T10" fmla="*/ 4 w 52"/>
                <a:gd name="T11" fmla="*/ 0 h 9"/>
                <a:gd name="T12" fmla="*/ 8 w 52"/>
                <a:gd name="T13" fmla="*/ 0 h 9"/>
                <a:gd name="T14" fmla="*/ 8 w 52"/>
                <a:gd name="T15" fmla="*/ 0 h 9"/>
                <a:gd name="T16" fmla="*/ 8 w 52"/>
                <a:gd name="T17" fmla="*/ 0 h 9"/>
                <a:gd name="T18" fmla="*/ 8 w 52"/>
                <a:gd name="T19" fmla="*/ 0 h 9"/>
                <a:gd name="T20" fmla="*/ 8 w 52"/>
                <a:gd name="T21" fmla="*/ 0 h 9"/>
                <a:gd name="T22" fmla="*/ 12 w 52"/>
                <a:gd name="T23" fmla="*/ 0 h 9"/>
                <a:gd name="T24" fmla="*/ 12 w 52"/>
                <a:gd name="T25" fmla="*/ 0 h 9"/>
                <a:gd name="T26" fmla="*/ 12 w 52"/>
                <a:gd name="T27" fmla="*/ 0 h 9"/>
                <a:gd name="T28" fmla="*/ 12 w 52"/>
                <a:gd name="T29" fmla="*/ 0 h 9"/>
                <a:gd name="T30" fmla="*/ 16 w 52"/>
                <a:gd name="T31" fmla="*/ 0 h 9"/>
                <a:gd name="T32" fmla="*/ 16 w 52"/>
                <a:gd name="T33" fmla="*/ 0 h 9"/>
                <a:gd name="T34" fmla="*/ 16 w 52"/>
                <a:gd name="T35" fmla="*/ 0 h 9"/>
                <a:gd name="T36" fmla="*/ 16 w 52"/>
                <a:gd name="T37" fmla="*/ 0 h 9"/>
                <a:gd name="T38" fmla="*/ 16 w 52"/>
                <a:gd name="T39" fmla="*/ 0 h 9"/>
                <a:gd name="T40" fmla="*/ 20 w 52"/>
                <a:gd name="T41" fmla="*/ 0 h 9"/>
                <a:gd name="T42" fmla="*/ 20 w 52"/>
                <a:gd name="T43" fmla="*/ 0 h 9"/>
                <a:gd name="T44" fmla="*/ 20 w 52"/>
                <a:gd name="T45" fmla="*/ 0 h 9"/>
                <a:gd name="T46" fmla="*/ 20 w 52"/>
                <a:gd name="T47" fmla="*/ 0 h 9"/>
                <a:gd name="T48" fmla="*/ 20 w 52"/>
                <a:gd name="T49" fmla="*/ 0 h 9"/>
                <a:gd name="T50" fmla="*/ 24 w 52"/>
                <a:gd name="T51" fmla="*/ 0 h 9"/>
                <a:gd name="T52" fmla="*/ 24 w 52"/>
                <a:gd name="T53" fmla="*/ 4 h 9"/>
                <a:gd name="T54" fmla="*/ 24 w 52"/>
                <a:gd name="T55" fmla="*/ 4 h 9"/>
                <a:gd name="T56" fmla="*/ 24 w 52"/>
                <a:gd name="T57" fmla="*/ 4 h 9"/>
                <a:gd name="T58" fmla="*/ 24 w 52"/>
                <a:gd name="T59" fmla="*/ 4 h 9"/>
                <a:gd name="T60" fmla="*/ 28 w 52"/>
                <a:gd name="T61" fmla="*/ 4 h 9"/>
                <a:gd name="T62" fmla="*/ 28 w 52"/>
                <a:gd name="T63" fmla="*/ 4 h 9"/>
                <a:gd name="T64" fmla="*/ 28 w 52"/>
                <a:gd name="T65" fmla="*/ 4 h 9"/>
                <a:gd name="T66" fmla="*/ 28 w 52"/>
                <a:gd name="T67" fmla="*/ 4 h 9"/>
                <a:gd name="T68" fmla="*/ 32 w 52"/>
                <a:gd name="T69" fmla="*/ 4 h 9"/>
                <a:gd name="T70" fmla="*/ 32 w 52"/>
                <a:gd name="T71" fmla="*/ 4 h 9"/>
                <a:gd name="T72" fmla="*/ 32 w 52"/>
                <a:gd name="T73" fmla="*/ 4 h 9"/>
                <a:gd name="T74" fmla="*/ 32 w 52"/>
                <a:gd name="T75" fmla="*/ 4 h 9"/>
                <a:gd name="T76" fmla="*/ 32 w 52"/>
                <a:gd name="T77" fmla="*/ 4 h 9"/>
                <a:gd name="T78" fmla="*/ 36 w 52"/>
                <a:gd name="T79" fmla="*/ 4 h 9"/>
                <a:gd name="T80" fmla="*/ 36 w 52"/>
                <a:gd name="T81" fmla="*/ 4 h 9"/>
                <a:gd name="T82" fmla="*/ 36 w 52"/>
                <a:gd name="T83" fmla="*/ 4 h 9"/>
                <a:gd name="T84" fmla="*/ 36 w 52"/>
                <a:gd name="T85" fmla="*/ 4 h 9"/>
                <a:gd name="T86" fmla="*/ 36 w 52"/>
                <a:gd name="T87" fmla="*/ 4 h 9"/>
                <a:gd name="T88" fmla="*/ 40 w 52"/>
                <a:gd name="T89" fmla="*/ 4 h 9"/>
                <a:gd name="T90" fmla="*/ 40 w 52"/>
                <a:gd name="T91" fmla="*/ 4 h 9"/>
                <a:gd name="T92" fmla="*/ 40 w 52"/>
                <a:gd name="T93" fmla="*/ 4 h 9"/>
                <a:gd name="T94" fmla="*/ 40 w 52"/>
                <a:gd name="T95" fmla="*/ 4 h 9"/>
                <a:gd name="T96" fmla="*/ 40 w 52"/>
                <a:gd name="T97" fmla="*/ 4 h 9"/>
                <a:gd name="T98" fmla="*/ 44 w 52"/>
                <a:gd name="T99" fmla="*/ 4 h 9"/>
                <a:gd name="T100" fmla="*/ 44 w 52"/>
                <a:gd name="T101" fmla="*/ 4 h 9"/>
                <a:gd name="T102" fmla="*/ 44 w 52"/>
                <a:gd name="T103" fmla="*/ 4 h 9"/>
                <a:gd name="T104" fmla="*/ 44 w 52"/>
                <a:gd name="T105" fmla="*/ 4 h 9"/>
                <a:gd name="T106" fmla="*/ 48 w 52"/>
                <a:gd name="T107" fmla="*/ 4 h 9"/>
                <a:gd name="T108" fmla="*/ 48 w 52"/>
                <a:gd name="T109" fmla="*/ 4 h 9"/>
                <a:gd name="T110" fmla="*/ 48 w 52"/>
                <a:gd name="T111" fmla="*/ 9 h 9"/>
                <a:gd name="T112" fmla="*/ 48 w 52"/>
                <a:gd name="T113" fmla="*/ 9 h 9"/>
                <a:gd name="T114" fmla="*/ 48 w 52"/>
                <a:gd name="T115" fmla="*/ 9 h 9"/>
                <a:gd name="T116" fmla="*/ 52 w 52"/>
                <a:gd name="T117" fmla="*/ 9 h 9"/>
                <a:gd name="T118" fmla="*/ 52 w 52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2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114"/>
            <p:cNvSpPr>
              <a:spLocks/>
            </p:cNvSpPr>
            <p:nvPr/>
          </p:nvSpPr>
          <p:spPr bwMode="auto">
            <a:xfrm>
              <a:off x="3375" y="1342"/>
              <a:ext cx="52" cy="8"/>
            </a:xfrm>
            <a:custGeom>
              <a:avLst/>
              <a:gdLst>
                <a:gd name="T0" fmla="*/ 0 w 52"/>
                <a:gd name="T1" fmla="*/ 0 h 8"/>
                <a:gd name="T2" fmla="*/ 0 w 52"/>
                <a:gd name="T3" fmla="*/ 0 h 8"/>
                <a:gd name="T4" fmla="*/ 0 w 52"/>
                <a:gd name="T5" fmla="*/ 0 h 8"/>
                <a:gd name="T6" fmla="*/ 4 w 52"/>
                <a:gd name="T7" fmla="*/ 0 h 8"/>
                <a:gd name="T8" fmla="*/ 4 w 52"/>
                <a:gd name="T9" fmla="*/ 0 h 8"/>
                <a:gd name="T10" fmla="*/ 4 w 52"/>
                <a:gd name="T11" fmla="*/ 0 h 8"/>
                <a:gd name="T12" fmla="*/ 4 w 52"/>
                <a:gd name="T13" fmla="*/ 0 h 8"/>
                <a:gd name="T14" fmla="*/ 8 w 52"/>
                <a:gd name="T15" fmla="*/ 0 h 8"/>
                <a:gd name="T16" fmla="*/ 8 w 52"/>
                <a:gd name="T17" fmla="*/ 0 h 8"/>
                <a:gd name="T18" fmla="*/ 8 w 52"/>
                <a:gd name="T19" fmla="*/ 0 h 8"/>
                <a:gd name="T20" fmla="*/ 8 w 52"/>
                <a:gd name="T21" fmla="*/ 0 h 8"/>
                <a:gd name="T22" fmla="*/ 8 w 52"/>
                <a:gd name="T23" fmla="*/ 0 h 8"/>
                <a:gd name="T24" fmla="*/ 12 w 52"/>
                <a:gd name="T25" fmla="*/ 0 h 8"/>
                <a:gd name="T26" fmla="*/ 12 w 52"/>
                <a:gd name="T27" fmla="*/ 0 h 8"/>
                <a:gd name="T28" fmla="*/ 12 w 52"/>
                <a:gd name="T29" fmla="*/ 0 h 8"/>
                <a:gd name="T30" fmla="*/ 12 w 52"/>
                <a:gd name="T31" fmla="*/ 0 h 8"/>
                <a:gd name="T32" fmla="*/ 12 w 52"/>
                <a:gd name="T33" fmla="*/ 0 h 8"/>
                <a:gd name="T34" fmla="*/ 16 w 52"/>
                <a:gd name="T35" fmla="*/ 0 h 8"/>
                <a:gd name="T36" fmla="*/ 16 w 52"/>
                <a:gd name="T37" fmla="*/ 0 h 8"/>
                <a:gd name="T38" fmla="*/ 16 w 52"/>
                <a:gd name="T39" fmla="*/ 0 h 8"/>
                <a:gd name="T40" fmla="*/ 16 w 52"/>
                <a:gd name="T41" fmla="*/ 0 h 8"/>
                <a:gd name="T42" fmla="*/ 16 w 52"/>
                <a:gd name="T43" fmla="*/ 0 h 8"/>
                <a:gd name="T44" fmla="*/ 20 w 52"/>
                <a:gd name="T45" fmla="*/ 4 h 8"/>
                <a:gd name="T46" fmla="*/ 20 w 52"/>
                <a:gd name="T47" fmla="*/ 4 h 8"/>
                <a:gd name="T48" fmla="*/ 20 w 52"/>
                <a:gd name="T49" fmla="*/ 4 h 8"/>
                <a:gd name="T50" fmla="*/ 20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4 w 52"/>
                <a:gd name="T57" fmla="*/ 4 h 8"/>
                <a:gd name="T58" fmla="*/ 24 w 52"/>
                <a:gd name="T59" fmla="*/ 4 h 8"/>
                <a:gd name="T60" fmla="*/ 24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28 w 52"/>
                <a:gd name="T67" fmla="*/ 4 h 8"/>
                <a:gd name="T68" fmla="*/ 28 w 52"/>
                <a:gd name="T69" fmla="*/ 4 h 8"/>
                <a:gd name="T70" fmla="*/ 28 w 52"/>
                <a:gd name="T71" fmla="*/ 4 h 8"/>
                <a:gd name="T72" fmla="*/ 32 w 52"/>
                <a:gd name="T73" fmla="*/ 4 h 8"/>
                <a:gd name="T74" fmla="*/ 32 w 52"/>
                <a:gd name="T75" fmla="*/ 4 h 8"/>
                <a:gd name="T76" fmla="*/ 32 w 52"/>
                <a:gd name="T77" fmla="*/ 4 h 8"/>
                <a:gd name="T78" fmla="*/ 32 w 52"/>
                <a:gd name="T79" fmla="*/ 4 h 8"/>
                <a:gd name="T80" fmla="*/ 32 w 52"/>
                <a:gd name="T81" fmla="*/ 4 h 8"/>
                <a:gd name="T82" fmla="*/ 36 w 52"/>
                <a:gd name="T83" fmla="*/ 4 h 8"/>
                <a:gd name="T84" fmla="*/ 36 w 52"/>
                <a:gd name="T85" fmla="*/ 4 h 8"/>
                <a:gd name="T86" fmla="*/ 36 w 52"/>
                <a:gd name="T87" fmla="*/ 4 h 8"/>
                <a:gd name="T88" fmla="*/ 36 w 52"/>
                <a:gd name="T89" fmla="*/ 4 h 8"/>
                <a:gd name="T90" fmla="*/ 40 w 52"/>
                <a:gd name="T91" fmla="*/ 4 h 8"/>
                <a:gd name="T92" fmla="*/ 40 w 52"/>
                <a:gd name="T93" fmla="*/ 4 h 8"/>
                <a:gd name="T94" fmla="*/ 40 w 52"/>
                <a:gd name="T95" fmla="*/ 4 h 8"/>
                <a:gd name="T96" fmla="*/ 40 w 52"/>
                <a:gd name="T97" fmla="*/ 4 h 8"/>
                <a:gd name="T98" fmla="*/ 40 w 52"/>
                <a:gd name="T99" fmla="*/ 4 h 8"/>
                <a:gd name="T100" fmla="*/ 44 w 52"/>
                <a:gd name="T101" fmla="*/ 4 h 8"/>
                <a:gd name="T102" fmla="*/ 44 w 52"/>
                <a:gd name="T103" fmla="*/ 8 h 8"/>
                <a:gd name="T104" fmla="*/ 44 w 52"/>
                <a:gd name="T105" fmla="*/ 8 h 8"/>
                <a:gd name="T106" fmla="*/ 44 w 52"/>
                <a:gd name="T107" fmla="*/ 8 h 8"/>
                <a:gd name="T108" fmla="*/ 44 w 52"/>
                <a:gd name="T109" fmla="*/ 8 h 8"/>
                <a:gd name="T110" fmla="*/ 48 w 52"/>
                <a:gd name="T111" fmla="*/ 8 h 8"/>
                <a:gd name="T112" fmla="*/ 48 w 52"/>
                <a:gd name="T113" fmla="*/ 8 h 8"/>
                <a:gd name="T114" fmla="*/ 48 w 52"/>
                <a:gd name="T115" fmla="*/ 8 h 8"/>
                <a:gd name="T116" fmla="*/ 48 w 52"/>
                <a:gd name="T117" fmla="*/ 8 h 8"/>
                <a:gd name="T118" fmla="*/ 48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115"/>
            <p:cNvSpPr>
              <a:spLocks/>
            </p:cNvSpPr>
            <p:nvPr/>
          </p:nvSpPr>
          <p:spPr bwMode="auto">
            <a:xfrm>
              <a:off x="3427" y="1350"/>
              <a:ext cx="48" cy="8"/>
            </a:xfrm>
            <a:custGeom>
              <a:avLst/>
              <a:gdLst>
                <a:gd name="T0" fmla="*/ 0 w 48"/>
                <a:gd name="T1" fmla="*/ 0 h 8"/>
                <a:gd name="T2" fmla="*/ 0 w 48"/>
                <a:gd name="T3" fmla="*/ 0 h 8"/>
                <a:gd name="T4" fmla="*/ 0 w 48"/>
                <a:gd name="T5" fmla="*/ 0 h 8"/>
                <a:gd name="T6" fmla="*/ 0 w 48"/>
                <a:gd name="T7" fmla="*/ 0 h 8"/>
                <a:gd name="T8" fmla="*/ 4 w 48"/>
                <a:gd name="T9" fmla="*/ 0 h 8"/>
                <a:gd name="T10" fmla="*/ 4 w 48"/>
                <a:gd name="T11" fmla="*/ 0 h 8"/>
                <a:gd name="T12" fmla="*/ 4 w 48"/>
                <a:gd name="T13" fmla="*/ 0 h 8"/>
                <a:gd name="T14" fmla="*/ 4 w 48"/>
                <a:gd name="T15" fmla="*/ 0 h 8"/>
                <a:gd name="T16" fmla="*/ 4 w 48"/>
                <a:gd name="T17" fmla="*/ 0 h 8"/>
                <a:gd name="T18" fmla="*/ 8 w 48"/>
                <a:gd name="T19" fmla="*/ 0 h 8"/>
                <a:gd name="T20" fmla="*/ 8 w 48"/>
                <a:gd name="T21" fmla="*/ 0 h 8"/>
                <a:gd name="T22" fmla="*/ 8 w 48"/>
                <a:gd name="T23" fmla="*/ 0 h 8"/>
                <a:gd name="T24" fmla="*/ 8 w 48"/>
                <a:gd name="T25" fmla="*/ 0 h 8"/>
                <a:gd name="T26" fmla="*/ 8 w 48"/>
                <a:gd name="T27" fmla="*/ 0 h 8"/>
                <a:gd name="T28" fmla="*/ 12 w 48"/>
                <a:gd name="T29" fmla="*/ 0 h 8"/>
                <a:gd name="T30" fmla="*/ 12 w 48"/>
                <a:gd name="T31" fmla="*/ 0 h 8"/>
                <a:gd name="T32" fmla="*/ 12 w 48"/>
                <a:gd name="T33" fmla="*/ 0 h 8"/>
                <a:gd name="T34" fmla="*/ 12 w 48"/>
                <a:gd name="T35" fmla="*/ 0 h 8"/>
                <a:gd name="T36" fmla="*/ 16 w 48"/>
                <a:gd name="T37" fmla="*/ 0 h 8"/>
                <a:gd name="T38" fmla="*/ 16 w 48"/>
                <a:gd name="T39" fmla="*/ 0 h 8"/>
                <a:gd name="T40" fmla="*/ 16 w 48"/>
                <a:gd name="T41" fmla="*/ 4 h 8"/>
                <a:gd name="T42" fmla="*/ 16 w 48"/>
                <a:gd name="T43" fmla="*/ 4 h 8"/>
                <a:gd name="T44" fmla="*/ 16 w 48"/>
                <a:gd name="T45" fmla="*/ 4 h 8"/>
                <a:gd name="T46" fmla="*/ 20 w 48"/>
                <a:gd name="T47" fmla="*/ 4 h 8"/>
                <a:gd name="T48" fmla="*/ 20 w 48"/>
                <a:gd name="T49" fmla="*/ 4 h 8"/>
                <a:gd name="T50" fmla="*/ 20 w 48"/>
                <a:gd name="T51" fmla="*/ 4 h 8"/>
                <a:gd name="T52" fmla="*/ 20 w 48"/>
                <a:gd name="T53" fmla="*/ 4 h 8"/>
                <a:gd name="T54" fmla="*/ 20 w 48"/>
                <a:gd name="T55" fmla="*/ 4 h 8"/>
                <a:gd name="T56" fmla="*/ 24 w 48"/>
                <a:gd name="T57" fmla="*/ 4 h 8"/>
                <a:gd name="T58" fmla="*/ 24 w 48"/>
                <a:gd name="T59" fmla="*/ 4 h 8"/>
                <a:gd name="T60" fmla="*/ 24 w 48"/>
                <a:gd name="T61" fmla="*/ 4 h 8"/>
                <a:gd name="T62" fmla="*/ 24 w 48"/>
                <a:gd name="T63" fmla="*/ 4 h 8"/>
                <a:gd name="T64" fmla="*/ 28 w 48"/>
                <a:gd name="T65" fmla="*/ 4 h 8"/>
                <a:gd name="T66" fmla="*/ 28 w 48"/>
                <a:gd name="T67" fmla="*/ 4 h 8"/>
                <a:gd name="T68" fmla="*/ 28 w 48"/>
                <a:gd name="T69" fmla="*/ 4 h 8"/>
                <a:gd name="T70" fmla="*/ 28 w 48"/>
                <a:gd name="T71" fmla="*/ 4 h 8"/>
                <a:gd name="T72" fmla="*/ 28 w 48"/>
                <a:gd name="T73" fmla="*/ 4 h 8"/>
                <a:gd name="T74" fmla="*/ 32 w 48"/>
                <a:gd name="T75" fmla="*/ 4 h 8"/>
                <a:gd name="T76" fmla="*/ 32 w 48"/>
                <a:gd name="T77" fmla="*/ 4 h 8"/>
                <a:gd name="T78" fmla="*/ 32 w 48"/>
                <a:gd name="T79" fmla="*/ 4 h 8"/>
                <a:gd name="T80" fmla="*/ 32 w 48"/>
                <a:gd name="T81" fmla="*/ 4 h 8"/>
                <a:gd name="T82" fmla="*/ 32 w 48"/>
                <a:gd name="T83" fmla="*/ 4 h 8"/>
                <a:gd name="T84" fmla="*/ 36 w 48"/>
                <a:gd name="T85" fmla="*/ 4 h 8"/>
                <a:gd name="T86" fmla="*/ 36 w 48"/>
                <a:gd name="T87" fmla="*/ 4 h 8"/>
                <a:gd name="T88" fmla="*/ 36 w 48"/>
                <a:gd name="T89" fmla="*/ 4 h 8"/>
                <a:gd name="T90" fmla="*/ 36 w 48"/>
                <a:gd name="T91" fmla="*/ 4 h 8"/>
                <a:gd name="T92" fmla="*/ 36 w 48"/>
                <a:gd name="T93" fmla="*/ 4 h 8"/>
                <a:gd name="T94" fmla="*/ 40 w 48"/>
                <a:gd name="T95" fmla="*/ 4 h 8"/>
                <a:gd name="T96" fmla="*/ 40 w 48"/>
                <a:gd name="T97" fmla="*/ 4 h 8"/>
                <a:gd name="T98" fmla="*/ 40 w 48"/>
                <a:gd name="T99" fmla="*/ 8 h 8"/>
                <a:gd name="T100" fmla="*/ 40 w 48"/>
                <a:gd name="T101" fmla="*/ 8 h 8"/>
                <a:gd name="T102" fmla="*/ 44 w 48"/>
                <a:gd name="T103" fmla="*/ 8 h 8"/>
                <a:gd name="T104" fmla="*/ 44 w 48"/>
                <a:gd name="T105" fmla="*/ 8 h 8"/>
                <a:gd name="T106" fmla="*/ 44 w 48"/>
                <a:gd name="T107" fmla="*/ 8 h 8"/>
                <a:gd name="T108" fmla="*/ 44 w 48"/>
                <a:gd name="T109" fmla="*/ 8 h 8"/>
                <a:gd name="T110" fmla="*/ 44 w 48"/>
                <a:gd name="T111" fmla="*/ 8 h 8"/>
                <a:gd name="T112" fmla="*/ 48 w 48"/>
                <a:gd name="T113" fmla="*/ 8 h 8"/>
                <a:gd name="T114" fmla="*/ 48 w 48"/>
                <a:gd name="T115" fmla="*/ 8 h 8"/>
                <a:gd name="T116" fmla="*/ 48 w 48"/>
                <a:gd name="T117" fmla="*/ 8 h 8"/>
                <a:gd name="T118" fmla="*/ 48 w 48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116"/>
            <p:cNvSpPr>
              <a:spLocks/>
            </p:cNvSpPr>
            <p:nvPr/>
          </p:nvSpPr>
          <p:spPr bwMode="auto">
            <a:xfrm>
              <a:off x="3475" y="1358"/>
              <a:ext cx="51" cy="9"/>
            </a:xfrm>
            <a:custGeom>
              <a:avLst/>
              <a:gdLst>
                <a:gd name="T0" fmla="*/ 0 w 51"/>
                <a:gd name="T1" fmla="*/ 0 h 9"/>
                <a:gd name="T2" fmla="*/ 4 w 51"/>
                <a:gd name="T3" fmla="*/ 0 h 9"/>
                <a:gd name="T4" fmla="*/ 4 w 51"/>
                <a:gd name="T5" fmla="*/ 0 h 9"/>
                <a:gd name="T6" fmla="*/ 4 w 51"/>
                <a:gd name="T7" fmla="*/ 0 h 9"/>
                <a:gd name="T8" fmla="*/ 4 w 51"/>
                <a:gd name="T9" fmla="*/ 0 h 9"/>
                <a:gd name="T10" fmla="*/ 8 w 51"/>
                <a:gd name="T11" fmla="*/ 0 h 9"/>
                <a:gd name="T12" fmla="*/ 8 w 51"/>
                <a:gd name="T13" fmla="*/ 0 h 9"/>
                <a:gd name="T14" fmla="*/ 8 w 51"/>
                <a:gd name="T15" fmla="*/ 0 h 9"/>
                <a:gd name="T16" fmla="*/ 8 w 51"/>
                <a:gd name="T17" fmla="*/ 0 h 9"/>
                <a:gd name="T18" fmla="*/ 8 w 51"/>
                <a:gd name="T19" fmla="*/ 0 h 9"/>
                <a:gd name="T20" fmla="*/ 12 w 51"/>
                <a:gd name="T21" fmla="*/ 0 h 9"/>
                <a:gd name="T22" fmla="*/ 12 w 51"/>
                <a:gd name="T23" fmla="*/ 0 h 9"/>
                <a:gd name="T24" fmla="*/ 12 w 51"/>
                <a:gd name="T25" fmla="*/ 0 h 9"/>
                <a:gd name="T26" fmla="*/ 12 w 51"/>
                <a:gd name="T27" fmla="*/ 0 h 9"/>
                <a:gd name="T28" fmla="*/ 12 w 51"/>
                <a:gd name="T29" fmla="*/ 0 h 9"/>
                <a:gd name="T30" fmla="*/ 16 w 51"/>
                <a:gd name="T31" fmla="*/ 0 h 9"/>
                <a:gd name="T32" fmla="*/ 16 w 51"/>
                <a:gd name="T33" fmla="*/ 0 h 9"/>
                <a:gd name="T34" fmla="*/ 16 w 51"/>
                <a:gd name="T35" fmla="*/ 5 h 9"/>
                <a:gd name="T36" fmla="*/ 16 w 51"/>
                <a:gd name="T37" fmla="*/ 5 h 9"/>
                <a:gd name="T38" fmla="*/ 16 w 51"/>
                <a:gd name="T39" fmla="*/ 5 h 9"/>
                <a:gd name="T40" fmla="*/ 20 w 51"/>
                <a:gd name="T41" fmla="*/ 5 h 9"/>
                <a:gd name="T42" fmla="*/ 20 w 51"/>
                <a:gd name="T43" fmla="*/ 5 h 9"/>
                <a:gd name="T44" fmla="*/ 20 w 51"/>
                <a:gd name="T45" fmla="*/ 5 h 9"/>
                <a:gd name="T46" fmla="*/ 20 w 51"/>
                <a:gd name="T47" fmla="*/ 5 h 9"/>
                <a:gd name="T48" fmla="*/ 23 w 51"/>
                <a:gd name="T49" fmla="*/ 5 h 9"/>
                <a:gd name="T50" fmla="*/ 23 w 51"/>
                <a:gd name="T51" fmla="*/ 5 h 9"/>
                <a:gd name="T52" fmla="*/ 23 w 51"/>
                <a:gd name="T53" fmla="*/ 5 h 9"/>
                <a:gd name="T54" fmla="*/ 23 w 51"/>
                <a:gd name="T55" fmla="*/ 5 h 9"/>
                <a:gd name="T56" fmla="*/ 23 w 51"/>
                <a:gd name="T57" fmla="*/ 5 h 9"/>
                <a:gd name="T58" fmla="*/ 27 w 51"/>
                <a:gd name="T59" fmla="*/ 5 h 9"/>
                <a:gd name="T60" fmla="*/ 27 w 51"/>
                <a:gd name="T61" fmla="*/ 5 h 9"/>
                <a:gd name="T62" fmla="*/ 27 w 51"/>
                <a:gd name="T63" fmla="*/ 5 h 9"/>
                <a:gd name="T64" fmla="*/ 27 w 51"/>
                <a:gd name="T65" fmla="*/ 5 h 9"/>
                <a:gd name="T66" fmla="*/ 27 w 51"/>
                <a:gd name="T67" fmla="*/ 5 h 9"/>
                <a:gd name="T68" fmla="*/ 31 w 51"/>
                <a:gd name="T69" fmla="*/ 5 h 9"/>
                <a:gd name="T70" fmla="*/ 31 w 51"/>
                <a:gd name="T71" fmla="*/ 5 h 9"/>
                <a:gd name="T72" fmla="*/ 31 w 51"/>
                <a:gd name="T73" fmla="*/ 5 h 9"/>
                <a:gd name="T74" fmla="*/ 31 w 51"/>
                <a:gd name="T75" fmla="*/ 5 h 9"/>
                <a:gd name="T76" fmla="*/ 31 w 51"/>
                <a:gd name="T77" fmla="*/ 5 h 9"/>
                <a:gd name="T78" fmla="*/ 35 w 51"/>
                <a:gd name="T79" fmla="*/ 5 h 9"/>
                <a:gd name="T80" fmla="*/ 35 w 51"/>
                <a:gd name="T81" fmla="*/ 5 h 9"/>
                <a:gd name="T82" fmla="*/ 35 w 51"/>
                <a:gd name="T83" fmla="*/ 5 h 9"/>
                <a:gd name="T84" fmla="*/ 35 w 51"/>
                <a:gd name="T85" fmla="*/ 5 h 9"/>
                <a:gd name="T86" fmla="*/ 39 w 51"/>
                <a:gd name="T87" fmla="*/ 5 h 9"/>
                <a:gd name="T88" fmla="*/ 39 w 51"/>
                <a:gd name="T89" fmla="*/ 5 h 9"/>
                <a:gd name="T90" fmla="*/ 39 w 51"/>
                <a:gd name="T91" fmla="*/ 9 h 9"/>
                <a:gd name="T92" fmla="*/ 39 w 51"/>
                <a:gd name="T93" fmla="*/ 9 h 9"/>
                <a:gd name="T94" fmla="*/ 39 w 51"/>
                <a:gd name="T95" fmla="*/ 9 h 9"/>
                <a:gd name="T96" fmla="*/ 43 w 51"/>
                <a:gd name="T97" fmla="*/ 9 h 9"/>
                <a:gd name="T98" fmla="*/ 43 w 51"/>
                <a:gd name="T99" fmla="*/ 9 h 9"/>
                <a:gd name="T100" fmla="*/ 43 w 51"/>
                <a:gd name="T101" fmla="*/ 9 h 9"/>
                <a:gd name="T102" fmla="*/ 43 w 51"/>
                <a:gd name="T103" fmla="*/ 9 h 9"/>
                <a:gd name="T104" fmla="*/ 43 w 51"/>
                <a:gd name="T105" fmla="*/ 9 h 9"/>
                <a:gd name="T106" fmla="*/ 47 w 51"/>
                <a:gd name="T107" fmla="*/ 9 h 9"/>
                <a:gd name="T108" fmla="*/ 47 w 51"/>
                <a:gd name="T109" fmla="*/ 9 h 9"/>
                <a:gd name="T110" fmla="*/ 47 w 51"/>
                <a:gd name="T111" fmla="*/ 9 h 9"/>
                <a:gd name="T112" fmla="*/ 47 w 51"/>
                <a:gd name="T113" fmla="*/ 9 h 9"/>
                <a:gd name="T114" fmla="*/ 47 w 51"/>
                <a:gd name="T115" fmla="*/ 9 h 9"/>
                <a:gd name="T116" fmla="*/ 51 w 51"/>
                <a:gd name="T117" fmla="*/ 9 h 9"/>
                <a:gd name="T118" fmla="*/ 51 w 51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117"/>
            <p:cNvSpPr>
              <a:spLocks/>
            </p:cNvSpPr>
            <p:nvPr/>
          </p:nvSpPr>
          <p:spPr bwMode="auto">
            <a:xfrm>
              <a:off x="3526" y="1367"/>
              <a:ext cx="52" cy="8"/>
            </a:xfrm>
            <a:custGeom>
              <a:avLst/>
              <a:gdLst>
                <a:gd name="T0" fmla="*/ 0 w 52"/>
                <a:gd name="T1" fmla="*/ 0 h 8"/>
                <a:gd name="T2" fmla="*/ 0 w 52"/>
                <a:gd name="T3" fmla="*/ 0 h 8"/>
                <a:gd name="T4" fmla="*/ 4 w 52"/>
                <a:gd name="T5" fmla="*/ 0 h 8"/>
                <a:gd name="T6" fmla="*/ 4 w 52"/>
                <a:gd name="T7" fmla="*/ 0 h 8"/>
                <a:gd name="T8" fmla="*/ 4 w 52"/>
                <a:gd name="T9" fmla="*/ 0 h 8"/>
                <a:gd name="T10" fmla="*/ 4 w 52"/>
                <a:gd name="T11" fmla="*/ 0 h 8"/>
                <a:gd name="T12" fmla="*/ 4 w 52"/>
                <a:gd name="T13" fmla="*/ 0 h 8"/>
                <a:gd name="T14" fmla="*/ 8 w 52"/>
                <a:gd name="T15" fmla="*/ 0 h 8"/>
                <a:gd name="T16" fmla="*/ 8 w 52"/>
                <a:gd name="T17" fmla="*/ 0 h 8"/>
                <a:gd name="T18" fmla="*/ 8 w 52"/>
                <a:gd name="T19" fmla="*/ 0 h 8"/>
                <a:gd name="T20" fmla="*/ 8 w 52"/>
                <a:gd name="T21" fmla="*/ 0 h 8"/>
                <a:gd name="T22" fmla="*/ 8 w 52"/>
                <a:gd name="T23" fmla="*/ 0 h 8"/>
                <a:gd name="T24" fmla="*/ 12 w 52"/>
                <a:gd name="T25" fmla="*/ 0 h 8"/>
                <a:gd name="T26" fmla="*/ 12 w 52"/>
                <a:gd name="T27" fmla="*/ 0 h 8"/>
                <a:gd name="T28" fmla="*/ 12 w 52"/>
                <a:gd name="T29" fmla="*/ 0 h 8"/>
                <a:gd name="T30" fmla="*/ 12 w 52"/>
                <a:gd name="T31" fmla="*/ 4 h 8"/>
                <a:gd name="T32" fmla="*/ 16 w 52"/>
                <a:gd name="T33" fmla="*/ 4 h 8"/>
                <a:gd name="T34" fmla="*/ 16 w 52"/>
                <a:gd name="T35" fmla="*/ 4 h 8"/>
                <a:gd name="T36" fmla="*/ 16 w 52"/>
                <a:gd name="T37" fmla="*/ 4 h 8"/>
                <a:gd name="T38" fmla="*/ 16 w 52"/>
                <a:gd name="T39" fmla="*/ 4 h 8"/>
                <a:gd name="T40" fmla="*/ 16 w 52"/>
                <a:gd name="T41" fmla="*/ 4 h 8"/>
                <a:gd name="T42" fmla="*/ 20 w 52"/>
                <a:gd name="T43" fmla="*/ 4 h 8"/>
                <a:gd name="T44" fmla="*/ 20 w 52"/>
                <a:gd name="T45" fmla="*/ 4 h 8"/>
                <a:gd name="T46" fmla="*/ 20 w 52"/>
                <a:gd name="T47" fmla="*/ 4 h 8"/>
                <a:gd name="T48" fmla="*/ 20 w 52"/>
                <a:gd name="T49" fmla="*/ 4 h 8"/>
                <a:gd name="T50" fmla="*/ 20 w 52"/>
                <a:gd name="T51" fmla="*/ 4 h 8"/>
                <a:gd name="T52" fmla="*/ 24 w 52"/>
                <a:gd name="T53" fmla="*/ 4 h 8"/>
                <a:gd name="T54" fmla="*/ 24 w 52"/>
                <a:gd name="T55" fmla="*/ 4 h 8"/>
                <a:gd name="T56" fmla="*/ 24 w 52"/>
                <a:gd name="T57" fmla="*/ 4 h 8"/>
                <a:gd name="T58" fmla="*/ 24 w 52"/>
                <a:gd name="T59" fmla="*/ 4 h 8"/>
                <a:gd name="T60" fmla="*/ 24 w 52"/>
                <a:gd name="T61" fmla="*/ 4 h 8"/>
                <a:gd name="T62" fmla="*/ 28 w 52"/>
                <a:gd name="T63" fmla="*/ 4 h 8"/>
                <a:gd name="T64" fmla="*/ 28 w 52"/>
                <a:gd name="T65" fmla="*/ 4 h 8"/>
                <a:gd name="T66" fmla="*/ 28 w 52"/>
                <a:gd name="T67" fmla="*/ 4 h 8"/>
                <a:gd name="T68" fmla="*/ 28 w 52"/>
                <a:gd name="T69" fmla="*/ 4 h 8"/>
                <a:gd name="T70" fmla="*/ 32 w 52"/>
                <a:gd name="T71" fmla="*/ 4 h 8"/>
                <a:gd name="T72" fmla="*/ 32 w 52"/>
                <a:gd name="T73" fmla="*/ 4 h 8"/>
                <a:gd name="T74" fmla="*/ 32 w 52"/>
                <a:gd name="T75" fmla="*/ 4 h 8"/>
                <a:gd name="T76" fmla="*/ 32 w 52"/>
                <a:gd name="T77" fmla="*/ 4 h 8"/>
                <a:gd name="T78" fmla="*/ 32 w 52"/>
                <a:gd name="T79" fmla="*/ 4 h 8"/>
                <a:gd name="T80" fmla="*/ 36 w 52"/>
                <a:gd name="T81" fmla="*/ 4 h 8"/>
                <a:gd name="T82" fmla="*/ 36 w 52"/>
                <a:gd name="T83" fmla="*/ 4 h 8"/>
                <a:gd name="T84" fmla="*/ 36 w 52"/>
                <a:gd name="T85" fmla="*/ 4 h 8"/>
                <a:gd name="T86" fmla="*/ 36 w 52"/>
                <a:gd name="T87" fmla="*/ 4 h 8"/>
                <a:gd name="T88" fmla="*/ 36 w 52"/>
                <a:gd name="T89" fmla="*/ 4 h 8"/>
                <a:gd name="T90" fmla="*/ 40 w 52"/>
                <a:gd name="T91" fmla="*/ 4 h 8"/>
                <a:gd name="T92" fmla="*/ 40 w 52"/>
                <a:gd name="T93" fmla="*/ 8 h 8"/>
                <a:gd name="T94" fmla="*/ 40 w 52"/>
                <a:gd name="T95" fmla="*/ 8 h 8"/>
                <a:gd name="T96" fmla="*/ 40 w 52"/>
                <a:gd name="T97" fmla="*/ 8 h 8"/>
                <a:gd name="T98" fmla="*/ 44 w 52"/>
                <a:gd name="T99" fmla="*/ 8 h 8"/>
                <a:gd name="T100" fmla="*/ 44 w 52"/>
                <a:gd name="T101" fmla="*/ 8 h 8"/>
                <a:gd name="T102" fmla="*/ 44 w 52"/>
                <a:gd name="T103" fmla="*/ 8 h 8"/>
                <a:gd name="T104" fmla="*/ 44 w 52"/>
                <a:gd name="T105" fmla="*/ 8 h 8"/>
                <a:gd name="T106" fmla="*/ 44 w 52"/>
                <a:gd name="T107" fmla="*/ 8 h 8"/>
                <a:gd name="T108" fmla="*/ 48 w 52"/>
                <a:gd name="T109" fmla="*/ 8 h 8"/>
                <a:gd name="T110" fmla="*/ 48 w 52"/>
                <a:gd name="T111" fmla="*/ 8 h 8"/>
                <a:gd name="T112" fmla="*/ 48 w 52"/>
                <a:gd name="T113" fmla="*/ 8 h 8"/>
                <a:gd name="T114" fmla="*/ 48 w 52"/>
                <a:gd name="T115" fmla="*/ 8 h 8"/>
                <a:gd name="T116" fmla="*/ 48 w 52"/>
                <a:gd name="T117" fmla="*/ 8 h 8"/>
                <a:gd name="T118" fmla="*/ 52 w 52"/>
                <a:gd name="T1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118"/>
            <p:cNvSpPr>
              <a:spLocks/>
            </p:cNvSpPr>
            <p:nvPr/>
          </p:nvSpPr>
          <p:spPr bwMode="auto">
            <a:xfrm>
              <a:off x="3578" y="1375"/>
              <a:ext cx="48" cy="9"/>
            </a:xfrm>
            <a:custGeom>
              <a:avLst/>
              <a:gdLst>
                <a:gd name="T0" fmla="*/ 0 w 48"/>
                <a:gd name="T1" fmla="*/ 0 h 9"/>
                <a:gd name="T2" fmla="*/ 0 w 48"/>
                <a:gd name="T3" fmla="*/ 0 h 9"/>
                <a:gd name="T4" fmla="*/ 0 w 48"/>
                <a:gd name="T5" fmla="*/ 0 h 9"/>
                <a:gd name="T6" fmla="*/ 0 w 48"/>
                <a:gd name="T7" fmla="*/ 0 h 9"/>
                <a:gd name="T8" fmla="*/ 4 w 48"/>
                <a:gd name="T9" fmla="*/ 0 h 9"/>
                <a:gd name="T10" fmla="*/ 4 w 48"/>
                <a:gd name="T11" fmla="*/ 0 h 9"/>
                <a:gd name="T12" fmla="*/ 4 w 48"/>
                <a:gd name="T13" fmla="*/ 0 h 9"/>
                <a:gd name="T14" fmla="*/ 4 w 48"/>
                <a:gd name="T15" fmla="*/ 0 h 9"/>
                <a:gd name="T16" fmla="*/ 8 w 48"/>
                <a:gd name="T17" fmla="*/ 0 h 9"/>
                <a:gd name="T18" fmla="*/ 8 w 48"/>
                <a:gd name="T19" fmla="*/ 0 h 9"/>
                <a:gd name="T20" fmla="*/ 8 w 48"/>
                <a:gd name="T21" fmla="*/ 0 h 9"/>
                <a:gd name="T22" fmla="*/ 8 w 48"/>
                <a:gd name="T23" fmla="*/ 0 h 9"/>
                <a:gd name="T24" fmla="*/ 8 w 48"/>
                <a:gd name="T25" fmla="*/ 0 h 9"/>
                <a:gd name="T26" fmla="*/ 12 w 48"/>
                <a:gd name="T27" fmla="*/ 0 h 9"/>
                <a:gd name="T28" fmla="*/ 12 w 48"/>
                <a:gd name="T29" fmla="*/ 0 h 9"/>
                <a:gd name="T30" fmla="*/ 12 w 48"/>
                <a:gd name="T31" fmla="*/ 0 h 9"/>
                <a:gd name="T32" fmla="*/ 12 w 48"/>
                <a:gd name="T33" fmla="*/ 5 h 9"/>
                <a:gd name="T34" fmla="*/ 12 w 48"/>
                <a:gd name="T35" fmla="*/ 5 h 9"/>
                <a:gd name="T36" fmla="*/ 16 w 48"/>
                <a:gd name="T37" fmla="*/ 5 h 9"/>
                <a:gd name="T38" fmla="*/ 16 w 48"/>
                <a:gd name="T39" fmla="*/ 5 h 9"/>
                <a:gd name="T40" fmla="*/ 16 w 48"/>
                <a:gd name="T41" fmla="*/ 5 h 9"/>
                <a:gd name="T42" fmla="*/ 16 w 48"/>
                <a:gd name="T43" fmla="*/ 5 h 9"/>
                <a:gd name="T44" fmla="*/ 20 w 48"/>
                <a:gd name="T45" fmla="*/ 5 h 9"/>
                <a:gd name="T46" fmla="*/ 20 w 48"/>
                <a:gd name="T47" fmla="*/ 5 h 9"/>
                <a:gd name="T48" fmla="*/ 20 w 48"/>
                <a:gd name="T49" fmla="*/ 5 h 9"/>
                <a:gd name="T50" fmla="*/ 20 w 48"/>
                <a:gd name="T51" fmla="*/ 5 h 9"/>
                <a:gd name="T52" fmla="*/ 20 w 48"/>
                <a:gd name="T53" fmla="*/ 5 h 9"/>
                <a:gd name="T54" fmla="*/ 24 w 48"/>
                <a:gd name="T55" fmla="*/ 5 h 9"/>
                <a:gd name="T56" fmla="*/ 24 w 48"/>
                <a:gd name="T57" fmla="*/ 5 h 9"/>
                <a:gd name="T58" fmla="*/ 24 w 48"/>
                <a:gd name="T59" fmla="*/ 5 h 9"/>
                <a:gd name="T60" fmla="*/ 24 w 48"/>
                <a:gd name="T61" fmla="*/ 5 h 9"/>
                <a:gd name="T62" fmla="*/ 24 w 48"/>
                <a:gd name="T63" fmla="*/ 5 h 9"/>
                <a:gd name="T64" fmla="*/ 28 w 48"/>
                <a:gd name="T65" fmla="*/ 5 h 9"/>
                <a:gd name="T66" fmla="*/ 28 w 48"/>
                <a:gd name="T67" fmla="*/ 5 h 9"/>
                <a:gd name="T68" fmla="*/ 28 w 48"/>
                <a:gd name="T69" fmla="*/ 5 h 9"/>
                <a:gd name="T70" fmla="*/ 28 w 48"/>
                <a:gd name="T71" fmla="*/ 5 h 9"/>
                <a:gd name="T72" fmla="*/ 28 w 48"/>
                <a:gd name="T73" fmla="*/ 5 h 9"/>
                <a:gd name="T74" fmla="*/ 32 w 48"/>
                <a:gd name="T75" fmla="*/ 5 h 9"/>
                <a:gd name="T76" fmla="*/ 32 w 48"/>
                <a:gd name="T77" fmla="*/ 5 h 9"/>
                <a:gd name="T78" fmla="*/ 32 w 48"/>
                <a:gd name="T79" fmla="*/ 5 h 9"/>
                <a:gd name="T80" fmla="*/ 32 w 48"/>
                <a:gd name="T81" fmla="*/ 5 h 9"/>
                <a:gd name="T82" fmla="*/ 36 w 48"/>
                <a:gd name="T83" fmla="*/ 5 h 9"/>
                <a:gd name="T84" fmla="*/ 36 w 48"/>
                <a:gd name="T85" fmla="*/ 5 h 9"/>
                <a:gd name="T86" fmla="*/ 36 w 48"/>
                <a:gd name="T87" fmla="*/ 5 h 9"/>
                <a:gd name="T88" fmla="*/ 36 w 48"/>
                <a:gd name="T89" fmla="*/ 5 h 9"/>
                <a:gd name="T90" fmla="*/ 36 w 48"/>
                <a:gd name="T91" fmla="*/ 9 h 9"/>
                <a:gd name="T92" fmla="*/ 40 w 48"/>
                <a:gd name="T93" fmla="*/ 9 h 9"/>
                <a:gd name="T94" fmla="*/ 40 w 48"/>
                <a:gd name="T95" fmla="*/ 9 h 9"/>
                <a:gd name="T96" fmla="*/ 40 w 48"/>
                <a:gd name="T97" fmla="*/ 9 h 9"/>
                <a:gd name="T98" fmla="*/ 40 w 48"/>
                <a:gd name="T99" fmla="*/ 9 h 9"/>
                <a:gd name="T100" fmla="*/ 40 w 48"/>
                <a:gd name="T101" fmla="*/ 9 h 9"/>
                <a:gd name="T102" fmla="*/ 44 w 48"/>
                <a:gd name="T103" fmla="*/ 9 h 9"/>
                <a:gd name="T104" fmla="*/ 44 w 48"/>
                <a:gd name="T105" fmla="*/ 9 h 9"/>
                <a:gd name="T106" fmla="*/ 44 w 48"/>
                <a:gd name="T107" fmla="*/ 9 h 9"/>
                <a:gd name="T108" fmla="*/ 44 w 48"/>
                <a:gd name="T109" fmla="*/ 9 h 9"/>
                <a:gd name="T110" fmla="*/ 44 w 48"/>
                <a:gd name="T111" fmla="*/ 9 h 9"/>
                <a:gd name="T112" fmla="*/ 48 w 48"/>
                <a:gd name="T113" fmla="*/ 9 h 9"/>
                <a:gd name="T114" fmla="*/ 48 w 48"/>
                <a:gd name="T115" fmla="*/ 9 h 9"/>
                <a:gd name="T116" fmla="*/ 48 w 48"/>
                <a:gd name="T117" fmla="*/ 9 h 9"/>
                <a:gd name="T118" fmla="*/ 48 w 48"/>
                <a:gd name="T1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119"/>
            <p:cNvSpPr>
              <a:spLocks/>
            </p:cNvSpPr>
            <p:nvPr/>
          </p:nvSpPr>
          <p:spPr bwMode="auto">
            <a:xfrm>
              <a:off x="3626" y="1384"/>
              <a:ext cx="52" cy="13"/>
            </a:xfrm>
            <a:custGeom>
              <a:avLst/>
              <a:gdLst>
                <a:gd name="T0" fmla="*/ 4 w 52"/>
                <a:gd name="T1" fmla="*/ 0 h 13"/>
                <a:gd name="T2" fmla="*/ 4 w 52"/>
                <a:gd name="T3" fmla="*/ 0 h 13"/>
                <a:gd name="T4" fmla="*/ 4 w 52"/>
                <a:gd name="T5" fmla="*/ 0 h 13"/>
                <a:gd name="T6" fmla="*/ 4 w 52"/>
                <a:gd name="T7" fmla="*/ 0 h 13"/>
                <a:gd name="T8" fmla="*/ 4 w 52"/>
                <a:gd name="T9" fmla="*/ 0 h 13"/>
                <a:gd name="T10" fmla="*/ 8 w 52"/>
                <a:gd name="T11" fmla="*/ 0 h 13"/>
                <a:gd name="T12" fmla="*/ 8 w 52"/>
                <a:gd name="T13" fmla="*/ 0 h 13"/>
                <a:gd name="T14" fmla="*/ 8 w 52"/>
                <a:gd name="T15" fmla="*/ 0 h 13"/>
                <a:gd name="T16" fmla="*/ 8 w 52"/>
                <a:gd name="T17" fmla="*/ 0 h 13"/>
                <a:gd name="T18" fmla="*/ 8 w 52"/>
                <a:gd name="T19" fmla="*/ 0 h 13"/>
                <a:gd name="T20" fmla="*/ 12 w 52"/>
                <a:gd name="T21" fmla="*/ 0 h 13"/>
                <a:gd name="T22" fmla="*/ 12 w 52"/>
                <a:gd name="T23" fmla="*/ 0 h 13"/>
                <a:gd name="T24" fmla="*/ 12 w 52"/>
                <a:gd name="T25" fmla="*/ 4 h 13"/>
                <a:gd name="T26" fmla="*/ 12 w 52"/>
                <a:gd name="T27" fmla="*/ 4 h 13"/>
                <a:gd name="T28" fmla="*/ 16 w 52"/>
                <a:gd name="T29" fmla="*/ 4 h 13"/>
                <a:gd name="T30" fmla="*/ 16 w 52"/>
                <a:gd name="T31" fmla="*/ 4 h 13"/>
                <a:gd name="T32" fmla="*/ 16 w 52"/>
                <a:gd name="T33" fmla="*/ 4 h 13"/>
                <a:gd name="T34" fmla="*/ 16 w 52"/>
                <a:gd name="T35" fmla="*/ 4 h 13"/>
                <a:gd name="T36" fmla="*/ 16 w 52"/>
                <a:gd name="T37" fmla="*/ 4 h 13"/>
                <a:gd name="T38" fmla="*/ 20 w 52"/>
                <a:gd name="T39" fmla="*/ 4 h 13"/>
                <a:gd name="T40" fmla="*/ 20 w 52"/>
                <a:gd name="T41" fmla="*/ 4 h 13"/>
                <a:gd name="T42" fmla="*/ 20 w 52"/>
                <a:gd name="T43" fmla="*/ 4 h 13"/>
                <a:gd name="T44" fmla="*/ 20 w 52"/>
                <a:gd name="T45" fmla="*/ 4 h 13"/>
                <a:gd name="T46" fmla="*/ 20 w 52"/>
                <a:gd name="T47" fmla="*/ 4 h 13"/>
                <a:gd name="T48" fmla="*/ 24 w 52"/>
                <a:gd name="T49" fmla="*/ 4 h 13"/>
                <a:gd name="T50" fmla="*/ 24 w 52"/>
                <a:gd name="T51" fmla="*/ 4 h 13"/>
                <a:gd name="T52" fmla="*/ 24 w 52"/>
                <a:gd name="T53" fmla="*/ 4 h 13"/>
                <a:gd name="T54" fmla="*/ 24 w 52"/>
                <a:gd name="T55" fmla="*/ 4 h 13"/>
                <a:gd name="T56" fmla="*/ 24 w 52"/>
                <a:gd name="T57" fmla="*/ 4 h 13"/>
                <a:gd name="T58" fmla="*/ 28 w 52"/>
                <a:gd name="T59" fmla="*/ 4 h 13"/>
                <a:gd name="T60" fmla="*/ 28 w 52"/>
                <a:gd name="T61" fmla="*/ 4 h 13"/>
                <a:gd name="T62" fmla="*/ 28 w 52"/>
                <a:gd name="T63" fmla="*/ 4 h 13"/>
                <a:gd name="T64" fmla="*/ 28 w 52"/>
                <a:gd name="T65" fmla="*/ 4 h 13"/>
                <a:gd name="T66" fmla="*/ 32 w 52"/>
                <a:gd name="T67" fmla="*/ 4 h 13"/>
                <a:gd name="T68" fmla="*/ 32 w 52"/>
                <a:gd name="T69" fmla="*/ 8 h 13"/>
                <a:gd name="T70" fmla="*/ 32 w 52"/>
                <a:gd name="T71" fmla="*/ 8 h 13"/>
                <a:gd name="T72" fmla="*/ 32 w 52"/>
                <a:gd name="T73" fmla="*/ 8 h 13"/>
                <a:gd name="T74" fmla="*/ 32 w 52"/>
                <a:gd name="T75" fmla="*/ 8 h 13"/>
                <a:gd name="T76" fmla="*/ 36 w 52"/>
                <a:gd name="T77" fmla="*/ 8 h 13"/>
                <a:gd name="T78" fmla="*/ 36 w 52"/>
                <a:gd name="T79" fmla="*/ 8 h 13"/>
                <a:gd name="T80" fmla="*/ 36 w 52"/>
                <a:gd name="T81" fmla="*/ 8 h 13"/>
                <a:gd name="T82" fmla="*/ 36 w 52"/>
                <a:gd name="T83" fmla="*/ 8 h 13"/>
                <a:gd name="T84" fmla="*/ 36 w 52"/>
                <a:gd name="T85" fmla="*/ 8 h 13"/>
                <a:gd name="T86" fmla="*/ 40 w 52"/>
                <a:gd name="T87" fmla="*/ 8 h 13"/>
                <a:gd name="T88" fmla="*/ 40 w 52"/>
                <a:gd name="T89" fmla="*/ 8 h 13"/>
                <a:gd name="T90" fmla="*/ 40 w 52"/>
                <a:gd name="T91" fmla="*/ 8 h 13"/>
                <a:gd name="T92" fmla="*/ 40 w 52"/>
                <a:gd name="T93" fmla="*/ 8 h 13"/>
                <a:gd name="T94" fmla="*/ 40 w 52"/>
                <a:gd name="T95" fmla="*/ 8 h 13"/>
                <a:gd name="T96" fmla="*/ 44 w 52"/>
                <a:gd name="T97" fmla="*/ 8 h 13"/>
                <a:gd name="T98" fmla="*/ 44 w 52"/>
                <a:gd name="T99" fmla="*/ 8 h 13"/>
                <a:gd name="T100" fmla="*/ 44 w 52"/>
                <a:gd name="T101" fmla="*/ 8 h 13"/>
                <a:gd name="T102" fmla="*/ 44 w 52"/>
                <a:gd name="T103" fmla="*/ 8 h 13"/>
                <a:gd name="T104" fmla="*/ 48 w 52"/>
                <a:gd name="T105" fmla="*/ 8 h 13"/>
                <a:gd name="T106" fmla="*/ 48 w 52"/>
                <a:gd name="T107" fmla="*/ 8 h 13"/>
                <a:gd name="T108" fmla="*/ 48 w 52"/>
                <a:gd name="T109" fmla="*/ 13 h 13"/>
                <a:gd name="T110" fmla="*/ 48 w 52"/>
                <a:gd name="T111" fmla="*/ 13 h 13"/>
                <a:gd name="T112" fmla="*/ 48 w 52"/>
                <a:gd name="T113" fmla="*/ 13 h 13"/>
                <a:gd name="T114" fmla="*/ 52 w 52"/>
                <a:gd name="T115" fmla="*/ 13 h 13"/>
                <a:gd name="T116" fmla="*/ 52 w 52"/>
                <a:gd name="T117" fmla="*/ 13 h 13"/>
                <a:gd name="T118" fmla="*/ 52 w 52"/>
                <a:gd name="T1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120"/>
            <p:cNvSpPr>
              <a:spLocks/>
            </p:cNvSpPr>
            <p:nvPr/>
          </p:nvSpPr>
          <p:spPr bwMode="auto">
            <a:xfrm>
              <a:off x="3678" y="1397"/>
              <a:ext cx="52" cy="21"/>
            </a:xfrm>
            <a:custGeom>
              <a:avLst/>
              <a:gdLst>
                <a:gd name="T0" fmla="*/ 0 w 52"/>
                <a:gd name="T1" fmla="*/ 0 h 21"/>
                <a:gd name="T2" fmla="*/ 0 w 52"/>
                <a:gd name="T3" fmla="*/ 0 h 21"/>
                <a:gd name="T4" fmla="*/ 4 w 52"/>
                <a:gd name="T5" fmla="*/ 0 h 21"/>
                <a:gd name="T6" fmla="*/ 4 w 52"/>
                <a:gd name="T7" fmla="*/ 0 h 21"/>
                <a:gd name="T8" fmla="*/ 4 w 52"/>
                <a:gd name="T9" fmla="*/ 0 h 21"/>
                <a:gd name="T10" fmla="*/ 4 w 52"/>
                <a:gd name="T11" fmla="*/ 0 h 21"/>
                <a:gd name="T12" fmla="*/ 8 w 52"/>
                <a:gd name="T13" fmla="*/ 0 h 21"/>
                <a:gd name="T14" fmla="*/ 8 w 52"/>
                <a:gd name="T15" fmla="*/ 0 h 21"/>
                <a:gd name="T16" fmla="*/ 8 w 52"/>
                <a:gd name="T17" fmla="*/ 0 h 21"/>
                <a:gd name="T18" fmla="*/ 8 w 52"/>
                <a:gd name="T19" fmla="*/ 4 h 21"/>
                <a:gd name="T20" fmla="*/ 8 w 52"/>
                <a:gd name="T21" fmla="*/ 4 h 21"/>
                <a:gd name="T22" fmla="*/ 12 w 52"/>
                <a:gd name="T23" fmla="*/ 4 h 21"/>
                <a:gd name="T24" fmla="*/ 12 w 52"/>
                <a:gd name="T25" fmla="*/ 4 h 21"/>
                <a:gd name="T26" fmla="*/ 12 w 52"/>
                <a:gd name="T27" fmla="*/ 4 h 21"/>
                <a:gd name="T28" fmla="*/ 12 w 52"/>
                <a:gd name="T29" fmla="*/ 4 h 21"/>
                <a:gd name="T30" fmla="*/ 12 w 52"/>
                <a:gd name="T31" fmla="*/ 4 h 21"/>
                <a:gd name="T32" fmla="*/ 16 w 52"/>
                <a:gd name="T33" fmla="*/ 4 h 21"/>
                <a:gd name="T34" fmla="*/ 16 w 52"/>
                <a:gd name="T35" fmla="*/ 4 h 21"/>
                <a:gd name="T36" fmla="*/ 16 w 52"/>
                <a:gd name="T37" fmla="*/ 4 h 21"/>
                <a:gd name="T38" fmla="*/ 16 w 52"/>
                <a:gd name="T39" fmla="*/ 4 h 21"/>
                <a:gd name="T40" fmla="*/ 16 w 52"/>
                <a:gd name="T41" fmla="*/ 4 h 21"/>
                <a:gd name="T42" fmla="*/ 20 w 52"/>
                <a:gd name="T43" fmla="*/ 4 h 21"/>
                <a:gd name="T44" fmla="*/ 20 w 52"/>
                <a:gd name="T45" fmla="*/ 4 h 21"/>
                <a:gd name="T46" fmla="*/ 20 w 52"/>
                <a:gd name="T47" fmla="*/ 8 h 21"/>
                <a:gd name="T48" fmla="*/ 20 w 52"/>
                <a:gd name="T49" fmla="*/ 8 h 21"/>
                <a:gd name="T50" fmla="*/ 24 w 52"/>
                <a:gd name="T51" fmla="*/ 8 h 21"/>
                <a:gd name="T52" fmla="*/ 24 w 52"/>
                <a:gd name="T53" fmla="*/ 8 h 21"/>
                <a:gd name="T54" fmla="*/ 24 w 52"/>
                <a:gd name="T55" fmla="*/ 8 h 21"/>
                <a:gd name="T56" fmla="*/ 24 w 52"/>
                <a:gd name="T57" fmla="*/ 8 h 21"/>
                <a:gd name="T58" fmla="*/ 24 w 52"/>
                <a:gd name="T59" fmla="*/ 8 h 21"/>
                <a:gd name="T60" fmla="*/ 28 w 52"/>
                <a:gd name="T61" fmla="*/ 8 h 21"/>
                <a:gd name="T62" fmla="*/ 28 w 52"/>
                <a:gd name="T63" fmla="*/ 8 h 21"/>
                <a:gd name="T64" fmla="*/ 28 w 52"/>
                <a:gd name="T65" fmla="*/ 8 h 21"/>
                <a:gd name="T66" fmla="*/ 28 w 52"/>
                <a:gd name="T67" fmla="*/ 8 h 21"/>
                <a:gd name="T68" fmla="*/ 28 w 52"/>
                <a:gd name="T69" fmla="*/ 8 h 21"/>
                <a:gd name="T70" fmla="*/ 32 w 52"/>
                <a:gd name="T71" fmla="*/ 8 h 21"/>
                <a:gd name="T72" fmla="*/ 32 w 52"/>
                <a:gd name="T73" fmla="*/ 12 h 21"/>
                <a:gd name="T74" fmla="*/ 32 w 52"/>
                <a:gd name="T75" fmla="*/ 12 h 21"/>
                <a:gd name="T76" fmla="*/ 32 w 52"/>
                <a:gd name="T77" fmla="*/ 12 h 21"/>
                <a:gd name="T78" fmla="*/ 36 w 52"/>
                <a:gd name="T79" fmla="*/ 12 h 21"/>
                <a:gd name="T80" fmla="*/ 36 w 52"/>
                <a:gd name="T81" fmla="*/ 12 h 21"/>
                <a:gd name="T82" fmla="*/ 36 w 52"/>
                <a:gd name="T83" fmla="*/ 12 h 21"/>
                <a:gd name="T84" fmla="*/ 36 w 52"/>
                <a:gd name="T85" fmla="*/ 12 h 21"/>
                <a:gd name="T86" fmla="*/ 36 w 52"/>
                <a:gd name="T87" fmla="*/ 12 h 21"/>
                <a:gd name="T88" fmla="*/ 40 w 52"/>
                <a:gd name="T89" fmla="*/ 12 h 21"/>
                <a:gd name="T90" fmla="*/ 40 w 52"/>
                <a:gd name="T91" fmla="*/ 12 h 21"/>
                <a:gd name="T92" fmla="*/ 40 w 52"/>
                <a:gd name="T93" fmla="*/ 12 h 21"/>
                <a:gd name="T94" fmla="*/ 40 w 52"/>
                <a:gd name="T95" fmla="*/ 17 h 21"/>
                <a:gd name="T96" fmla="*/ 40 w 52"/>
                <a:gd name="T97" fmla="*/ 17 h 21"/>
                <a:gd name="T98" fmla="*/ 44 w 52"/>
                <a:gd name="T99" fmla="*/ 17 h 21"/>
                <a:gd name="T100" fmla="*/ 44 w 52"/>
                <a:gd name="T101" fmla="*/ 17 h 21"/>
                <a:gd name="T102" fmla="*/ 44 w 52"/>
                <a:gd name="T103" fmla="*/ 17 h 21"/>
                <a:gd name="T104" fmla="*/ 44 w 52"/>
                <a:gd name="T105" fmla="*/ 17 h 21"/>
                <a:gd name="T106" fmla="*/ 44 w 52"/>
                <a:gd name="T107" fmla="*/ 17 h 21"/>
                <a:gd name="T108" fmla="*/ 48 w 52"/>
                <a:gd name="T109" fmla="*/ 17 h 21"/>
                <a:gd name="T110" fmla="*/ 48 w 52"/>
                <a:gd name="T111" fmla="*/ 17 h 21"/>
                <a:gd name="T112" fmla="*/ 48 w 52"/>
                <a:gd name="T113" fmla="*/ 17 h 21"/>
                <a:gd name="T114" fmla="*/ 48 w 52"/>
                <a:gd name="T115" fmla="*/ 17 h 21"/>
                <a:gd name="T116" fmla="*/ 52 w 52"/>
                <a:gd name="T117" fmla="*/ 21 h 21"/>
                <a:gd name="T118" fmla="*/ 52 w 52"/>
                <a:gd name="T1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2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121"/>
            <p:cNvSpPr>
              <a:spLocks/>
            </p:cNvSpPr>
            <p:nvPr/>
          </p:nvSpPr>
          <p:spPr bwMode="auto">
            <a:xfrm>
              <a:off x="3730" y="1418"/>
              <a:ext cx="48" cy="34"/>
            </a:xfrm>
            <a:custGeom>
              <a:avLst/>
              <a:gdLst>
                <a:gd name="T0" fmla="*/ 0 w 48"/>
                <a:gd name="T1" fmla="*/ 0 h 34"/>
                <a:gd name="T2" fmla="*/ 0 w 48"/>
                <a:gd name="T3" fmla="*/ 0 h 34"/>
                <a:gd name="T4" fmla="*/ 0 w 48"/>
                <a:gd name="T5" fmla="*/ 0 h 34"/>
                <a:gd name="T6" fmla="*/ 4 w 48"/>
                <a:gd name="T7" fmla="*/ 0 h 34"/>
                <a:gd name="T8" fmla="*/ 4 w 48"/>
                <a:gd name="T9" fmla="*/ 0 h 34"/>
                <a:gd name="T10" fmla="*/ 4 w 48"/>
                <a:gd name="T11" fmla="*/ 0 h 34"/>
                <a:gd name="T12" fmla="*/ 4 w 48"/>
                <a:gd name="T13" fmla="*/ 0 h 34"/>
                <a:gd name="T14" fmla="*/ 4 w 48"/>
                <a:gd name="T15" fmla="*/ 0 h 34"/>
                <a:gd name="T16" fmla="*/ 8 w 48"/>
                <a:gd name="T17" fmla="*/ 0 h 34"/>
                <a:gd name="T18" fmla="*/ 8 w 48"/>
                <a:gd name="T19" fmla="*/ 4 h 34"/>
                <a:gd name="T20" fmla="*/ 8 w 48"/>
                <a:gd name="T21" fmla="*/ 4 h 34"/>
                <a:gd name="T22" fmla="*/ 8 w 48"/>
                <a:gd name="T23" fmla="*/ 4 h 34"/>
                <a:gd name="T24" fmla="*/ 12 w 48"/>
                <a:gd name="T25" fmla="*/ 4 h 34"/>
                <a:gd name="T26" fmla="*/ 12 w 48"/>
                <a:gd name="T27" fmla="*/ 4 h 34"/>
                <a:gd name="T28" fmla="*/ 12 w 48"/>
                <a:gd name="T29" fmla="*/ 4 h 34"/>
                <a:gd name="T30" fmla="*/ 12 w 48"/>
                <a:gd name="T31" fmla="*/ 4 h 34"/>
                <a:gd name="T32" fmla="*/ 12 w 48"/>
                <a:gd name="T33" fmla="*/ 4 h 34"/>
                <a:gd name="T34" fmla="*/ 16 w 48"/>
                <a:gd name="T35" fmla="*/ 4 h 34"/>
                <a:gd name="T36" fmla="*/ 16 w 48"/>
                <a:gd name="T37" fmla="*/ 4 h 34"/>
                <a:gd name="T38" fmla="*/ 16 w 48"/>
                <a:gd name="T39" fmla="*/ 8 h 34"/>
                <a:gd name="T40" fmla="*/ 16 w 48"/>
                <a:gd name="T41" fmla="*/ 8 h 34"/>
                <a:gd name="T42" fmla="*/ 16 w 48"/>
                <a:gd name="T43" fmla="*/ 8 h 34"/>
                <a:gd name="T44" fmla="*/ 20 w 48"/>
                <a:gd name="T45" fmla="*/ 8 h 34"/>
                <a:gd name="T46" fmla="*/ 20 w 48"/>
                <a:gd name="T47" fmla="*/ 8 h 34"/>
                <a:gd name="T48" fmla="*/ 20 w 48"/>
                <a:gd name="T49" fmla="*/ 8 h 34"/>
                <a:gd name="T50" fmla="*/ 20 w 48"/>
                <a:gd name="T51" fmla="*/ 8 h 34"/>
                <a:gd name="T52" fmla="*/ 20 w 48"/>
                <a:gd name="T53" fmla="*/ 8 h 34"/>
                <a:gd name="T54" fmla="*/ 24 w 48"/>
                <a:gd name="T55" fmla="*/ 8 h 34"/>
                <a:gd name="T56" fmla="*/ 24 w 48"/>
                <a:gd name="T57" fmla="*/ 13 h 34"/>
                <a:gd name="T58" fmla="*/ 24 w 48"/>
                <a:gd name="T59" fmla="*/ 13 h 34"/>
                <a:gd name="T60" fmla="*/ 24 w 48"/>
                <a:gd name="T61" fmla="*/ 13 h 34"/>
                <a:gd name="T62" fmla="*/ 28 w 48"/>
                <a:gd name="T63" fmla="*/ 13 h 34"/>
                <a:gd name="T64" fmla="*/ 28 w 48"/>
                <a:gd name="T65" fmla="*/ 13 h 34"/>
                <a:gd name="T66" fmla="*/ 28 w 48"/>
                <a:gd name="T67" fmla="*/ 13 h 34"/>
                <a:gd name="T68" fmla="*/ 28 w 48"/>
                <a:gd name="T69" fmla="*/ 13 h 34"/>
                <a:gd name="T70" fmla="*/ 28 w 48"/>
                <a:gd name="T71" fmla="*/ 13 h 34"/>
                <a:gd name="T72" fmla="*/ 32 w 48"/>
                <a:gd name="T73" fmla="*/ 17 h 34"/>
                <a:gd name="T74" fmla="*/ 32 w 48"/>
                <a:gd name="T75" fmla="*/ 17 h 34"/>
                <a:gd name="T76" fmla="*/ 32 w 48"/>
                <a:gd name="T77" fmla="*/ 17 h 34"/>
                <a:gd name="T78" fmla="*/ 32 w 48"/>
                <a:gd name="T79" fmla="*/ 17 h 34"/>
                <a:gd name="T80" fmla="*/ 32 w 48"/>
                <a:gd name="T81" fmla="*/ 17 h 34"/>
                <a:gd name="T82" fmla="*/ 36 w 48"/>
                <a:gd name="T83" fmla="*/ 21 h 34"/>
                <a:gd name="T84" fmla="*/ 36 w 48"/>
                <a:gd name="T85" fmla="*/ 21 h 34"/>
                <a:gd name="T86" fmla="*/ 36 w 48"/>
                <a:gd name="T87" fmla="*/ 21 h 34"/>
                <a:gd name="T88" fmla="*/ 36 w 48"/>
                <a:gd name="T89" fmla="*/ 21 h 34"/>
                <a:gd name="T90" fmla="*/ 36 w 48"/>
                <a:gd name="T91" fmla="*/ 21 h 34"/>
                <a:gd name="T92" fmla="*/ 40 w 48"/>
                <a:gd name="T93" fmla="*/ 21 h 34"/>
                <a:gd name="T94" fmla="*/ 40 w 48"/>
                <a:gd name="T95" fmla="*/ 21 h 34"/>
                <a:gd name="T96" fmla="*/ 40 w 48"/>
                <a:gd name="T97" fmla="*/ 21 h 34"/>
                <a:gd name="T98" fmla="*/ 40 w 48"/>
                <a:gd name="T99" fmla="*/ 25 h 34"/>
                <a:gd name="T100" fmla="*/ 44 w 48"/>
                <a:gd name="T101" fmla="*/ 25 h 34"/>
                <a:gd name="T102" fmla="*/ 44 w 48"/>
                <a:gd name="T103" fmla="*/ 25 h 34"/>
                <a:gd name="T104" fmla="*/ 44 w 48"/>
                <a:gd name="T105" fmla="*/ 25 h 34"/>
                <a:gd name="T106" fmla="*/ 44 w 48"/>
                <a:gd name="T107" fmla="*/ 29 h 34"/>
                <a:gd name="T108" fmla="*/ 44 w 48"/>
                <a:gd name="T109" fmla="*/ 29 h 34"/>
                <a:gd name="T110" fmla="*/ 48 w 48"/>
                <a:gd name="T111" fmla="*/ 29 h 34"/>
                <a:gd name="T112" fmla="*/ 48 w 48"/>
                <a:gd name="T113" fmla="*/ 29 h 34"/>
                <a:gd name="T114" fmla="*/ 48 w 48"/>
                <a:gd name="T115" fmla="*/ 29 h 34"/>
                <a:gd name="T116" fmla="*/ 48 w 48"/>
                <a:gd name="T117" fmla="*/ 34 h 34"/>
                <a:gd name="T118" fmla="*/ 48 w 48"/>
                <a:gd name="T11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3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122"/>
            <p:cNvSpPr>
              <a:spLocks/>
            </p:cNvSpPr>
            <p:nvPr/>
          </p:nvSpPr>
          <p:spPr bwMode="auto">
            <a:xfrm>
              <a:off x="3746" y="1452"/>
              <a:ext cx="44" cy="788"/>
            </a:xfrm>
            <a:custGeom>
              <a:avLst/>
              <a:gdLst>
                <a:gd name="T0" fmla="*/ 36 w 44"/>
                <a:gd name="T1" fmla="*/ 0 h 788"/>
                <a:gd name="T2" fmla="*/ 36 w 44"/>
                <a:gd name="T3" fmla="*/ 0 h 788"/>
                <a:gd name="T4" fmla="*/ 36 w 44"/>
                <a:gd name="T5" fmla="*/ 4 h 788"/>
                <a:gd name="T6" fmla="*/ 36 w 44"/>
                <a:gd name="T7" fmla="*/ 4 h 788"/>
                <a:gd name="T8" fmla="*/ 40 w 44"/>
                <a:gd name="T9" fmla="*/ 8 h 788"/>
                <a:gd name="T10" fmla="*/ 40 w 44"/>
                <a:gd name="T11" fmla="*/ 12 h 788"/>
                <a:gd name="T12" fmla="*/ 40 w 44"/>
                <a:gd name="T13" fmla="*/ 17 h 788"/>
                <a:gd name="T14" fmla="*/ 40 w 44"/>
                <a:gd name="T15" fmla="*/ 21 h 788"/>
                <a:gd name="T16" fmla="*/ 40 w 44"/>
                <a:gd name="T17" fmla="*/ 21 h 788"/>
                <a:gd name="T18" fmla="*/ 40 w 44"/>
                <a:gd name="T19" fmla="*/ 775 h 788"/>
                <a:gd name="T20" fmla="*/ 40 w 44"/>
                <a:gd name="T21" fmla="*/ 750 h 788"/>
                <a:gd name="T22" fmla="*/ 40 w 44"/>
                <a:gd name="T23" fmla="*/ 716 h 788"/>
                <a:gd name="T24" fmla="*/ 40 w 44"/>
                <a:gd name="T25" fmla="*/ 690 h 788"/>
                <a:gd name="T26" fmla="*/ 40 w 44"/>
                <a:gd name="T27" fmla="*/ 665 h 788"/>
                <a:gd name="T28" fmla="*/ 36 w 44"/>
                <a:gd name="T29" fmla="*/ 648 h 788"/>
                <a:gd name="T30" fmla="*/ 36 w 44"/>
                <a:gd name="T31" fmla="*/ 640 h 788"/>
                <a:gd name="T32" fmla="*/ 36 w 44"/>
                <a:gd name="T33" fmla="*/ 635 h 788"/>
                <a:gd name="T34" fmla="*/ 36 w 44"/>
                <a:gd name="T35" fmla="*/ 627 h 788"/>
                <a:gd name="T36" fmla="*/ 36 w 44"/>
                <a:gd name="T37" fmla="*/ 614 h 788"/>
                <a:gd name="T38" fmla="*/ 32 w 44"/>
                <a:gd name="T39" fmla="*/ 610 h 788"/>
                <a:gd name="T40" fmla="*/ 32 w 44"/>
                <a:gd name="T41" fmla="*/ 597 h 788"/>
                <a:gd name="T42" fmla="*/ 32 w 44"/>
                <a:gd name="T43" fmla="*/ 589 h 788"/>
                <a:gd name="T44" fmla="*/ 32 w 44"/>
                <a:gd name="T45" fmla="*/ 576 h 788"/>
                <a:gd name="T46" fmla="*/ 28 w 44"/>
                <a:gd name="T47" fmla="*/ 568 h 788"/>
                <a:gd name="T48" fmla="*/ 28 w 44"/>
                <a:gd name="T49" fmla="*/ 559 h 788"/>
                <a:gd name="T50" fmla="*/ 28 w 44"/>
                <a:gd name="T51" fmla="*/ 555 h 788"/>
                <a:gd name="T52" fmla="*/ 28 w 44"/>
                <a:gd name="T53" fmla="*/ 551 h 788"/>
                <a:gd name="T54" fmla="*/ 28 w 44"/>
                <a:gd name="T55" fmla="*/ 542 h 788"/>
                <a:gd name="T56" fmla="*/ 24 w 44"/>
                <a:gd name="T57" fmla="*/ 534 h 788"/>
                <a:gd name="T58" fmla="*/ 24 w 44"/>
                <a:gd name="T59" fmla="*/ 525 h 788"/>
                <a:gd name="T60" fmla="*/ 24 w 44"/>
                <a:gd name="T61" fmla="*/ 521 h 788"/>
                <a:gd name="T62" fmla="*/ 24 w 44"/>
                <a:gd name="T63" fmla="*/ 512 h 788"/>
                <a:gd name="T64" fmla="*/ 24 w 44"/>
                <a:gd name="T65" fmla="*/ 504 h 788"/>
                <a:gd name="T66" fmla="*/ 20 w 44"/>
                <a:gd name="T67" fmla="*/ 500 h 788"/>
                <a:gd name="T68" fmla="*/ 20 w 44"/>
                <a:gd name="T69" fmla="*/ 491 h 788"/>
                <a:gd name="T70" fmla="*/ 20 w 44"/>
                <a:gd name="T71" fmla="*/ 487 h 788"/>
                <a:gd name="T72" fmla="*/ 20 w 44"/>
                <a:gd name="T73" fmla="*/ 487 h 788"/>
                <a:gd name="T74" fmla="*/ 20 w 44"/>
                <a:gd name="T75" fmla="*/ 483 h 788"/>
                <a:gd name="T76" fmla="*/ 16 w 44"/>
                <a:gd name="T77" fmla="*/ 479 h 788"/>
                <a:gd name="T78" fmla="*/ 16 w 44"/>
                <a:gd name="T79" fmla="*/ 474 h 788"/>
                <a:gd name="T80" fmla="*/ 16 w 44"/>
                <a:gd name="T81" fmla="*/ 470 h 788"/>
                <a:gd name="T82" fmla="*/ 16 w 44"/>
                <a:gd name="T83" fmla="*/ 466 h 788"/>
                <a:gd name="T84" fmla="*/ 12 w 44"/>
                <a:gd name="T85" fmla="*/ 462 h 788"/>
                <a:gd name="T86" fmla="*/ 12 w 44"/>
                <a:gd name="T87" fmla="*/ 457 h 788"/>
                <a:gd name="T88" fmla="*/ 12 w 44"/>
                <a:gd name="T89" fmla="*/ 453 h 788"/>
                <a:gd name="T90" fmla="*/ 12 w 44"/>
                <a:gd name="T91" fmla="*/ 453 h 788"/>
                <a:gd name="T92" fmla="*/ 12 w 44"/>
                <a:gd name="T93" fmla="*/ 449 h 788"/>
                <a:gd name="T94" fmla="*/ 8 w 44"/>
                <a:gd name="T95" fmla="*/ 445 h 788"/>
                <a:gd name="T96" fmla="*/ 8 w 44"/>
                <a:gd name="T97" fmla="*/ 445 h 788"/>
                <a:gd name="T98" fmla="*/ 8 w 44"/>
                <a:gd name="T99" fmla="*/ 440 h 788"/>
                <a:gd name="T100" fmla="*/ 8 w 44"/>
                <a:gd name="T101" fmla="*/ 440 h 788"/>
                <a:gd name="T102" fmla="*/ 8 w 44"/>
                <a:gd name="T103" fmla="*/ 436 h 788"/>
                <a:gd name="T104" fmla="*/ 4 w 44"/>
                <a:gd name="T105" fmla="*/ 432 h 788"/>
                <a:gd name="T106" fmla="*/ 4 w 44"/>
                <a:gd name="T107" fmla="*/ 432 h 788"/>
                <a:gd name="T108" fmla="*/ 4 w 44"/>
                <a:gd name="T109" fmla="*/ 428 h 788"/>
                <a:gd name="T110" fmla="*/ 4 w 44"/>
                <a:gd name="T111" fmla="*/ 428 h 788"/>
                <a:gd name="T112" fmla="*/ 4 w 44"/>
                <a:gd name="T113" fmla="*/ 423 h 788"/>
                <a:gd name="T114" fmla="*/ 0 w 44"/>
                <a:gd name="T115" fmla="*/ 423 h 788"/>
                <a:gd name="T116" fmla="*/ 0 w 44"/>
                <a:gd name="T117" fmla="*/ 419 h 788"/>
                <a:gd name="T118" fmla="*/ 0 w 44"/>
                <a:gd name="T119" fmla="*/ 419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" h="788">
                  <a:moveTo>
                    <a:pt x="32" y="0"/>
                  </a:move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4" y="29"/>
                  </a:lnTo>
                  <a:lnTo>
                    <a:pt x="44" y="788"/>
                  </a:lnTo>
                  <a:lnTo>
                    <a:pt x="40" y="784"/>
                  </a:lnTo>
                  <a:lnTo>
                    <a:pt x="40" y="779"/>
                  </a:lnTo>
                  <a:lnTo>
                    <a:pt x="40" y="779"/>
                  </a:lnTo>
                  <a:lnTo>
                    <a:pt x="40" y="779"/>
                  </a:lnTo>
                  <a:lnTo>
                    <a:pt x="40" y="775"/>
                  </a:lnTo>
                  <a:lnTo>
                    <a:pt x="40" y="775"/>
                  </a:lnTo>
                  <a:lnTo>
                    <a:pt x="40" y="771"/>
                  </a:lnTo>
                  <a:lnTo>
                    <a:pt x="40" y="767"/>
                  </a:lnTo>
                  <a:lnTo>
                    <a:pt x="40" y="763"/>
                  </a:lnTo>
                  <a:lnTo>
                    <a:pt x="40" y="763"/>
                  </a:lnTo>
                  <a:lnTo>
                    <a:pt x="40" y="763"/>
                  </a:lnTo>
                  <a:lnTo>
                    <a:pt x="40" y="758"/>
                  </a:lnTo>
                  <a:lnTo>
                    <a:pt x="40" y="758"/>
                  </a:lnTo>
                  <a:lnTo>
                    <a:pt x="40" y="758"/>
                  </a:lnTo>
                  <a:lnTo>
                    <a:pt x="40" y="758"/>
                  </a:lnTo>
                  <a:lnTo>
                    <a:pt x="40" y="758"/>
                  </a:lnTo>
                  <a:lnTo>
                    <a:pt x="40" y="754"/>
                  </a:lnTo>
                  <a:lnTo>
                    <a:pt x="40" y="754"/>
                  </a:lnTo>
                  <a:lnTo>
                    <a:pt x="40" y="754"/>
                  </a:lnTo>
                  <a:lnTo>
                    <a:pt x="40" y="754"/>
                  </a:lnTo>
                  <a:lnTo>
                    <a:pt x="40" y="754"/>
                  </a:lnTo>
                  <a:lnTo>
                    <a:pt x="40" y="750"/>
                  </a:lnTo>
                  <a:lnTo>
                    <a:pt x="40" y="750"/>
                  </a:lnTo>
                  <a:lnTo>
                    <a:pt x="40" y="741"/>
                  </a:lnTo>
                  <a:lnTo>
                    <a:pt x="40" y="741"/>
                  </a:lnTo>
                  <a:lnTo>
                    <a:pt x="40" y="733"/>
                  </a:lnTo>
                  <a:lnTo>
                    <a:pt x="40" y="729"/>
                  </a:lnTo>
                  <a:lnTo>
                    <a:pt x="40" y="724"/>
                  </a:lnTo>
                  <a:lnTo>
                    <a:pt x="40" y="724"/>
                  </a:lnTo>
                  <a:lnTo>
                    <a:pt x="40" y="724"/>
                  </a:lnTo>
                  <a:lnTo>
                    <a:pt x="40" y="720"/>
                  </a:lnTo>
                  <a:lnTo>
                    <a:pt x="40" y="720"/>
                  </a:lnTo>
                  <a:lnTo>
                    <a:pt x="40" y="720"/>
                  </a:lnTo>
                  <a:lnTo>
                    <a:pt x="40" y="720"/>
                  </a:lnTo>
                  <a:lnTo>
                    <a:pt x="40" y="720"/>
                  </a:lnTo>
                  <a:lnTo>
                    <a:pt x="40" y="716"/>
                  </a:lnTo>
                  <a:lnTo>
                    <a:pt x="40" y="716"/>
                  </a:lnTo>
                  <a:lnTo>
                    <a:pt x="40" y="716"/>
                  </a:lnTo>
                  <a:lnTo>
                    <a:pt x="40" y="716"/>
                  </a:lnTo>
                  <a:lnTo>
                    <a:pt x="40" y="716"/>
                  </a:lnTo>
                  <a:lnTo>
                    <a:pt x="40" y="712"/>
                  </a:lnTo>
                  <a:lnTo>
                    <a:pt x="40" y="712"/>
                  </a:lnTo>
                  <a:lnTo>
                    <a:pt x="40" y="707"/>
                  </a:lnTo>
                  <a:lnTo>
                    <a:pt x="40" y="707"/>
                  </a:lnTo>
                  <a:lnTo>
                    <a:pt x="40" y="707"/>
                  </a:lnTo>
                  <a:lnTo>
                    <a:pt x="40" y="707"/>
                  </a:lnTo>
                  <a:lnTo>
                    <a:pt x="40" y="703"/>
                  </a:lnTo>
                  <a:lnTo>
                    <a:pt x="40" y="703"/>
                  </a:lnTo>
                  <a:lnTo>
                    <a:pt x="40" y="703"/>
                  </a:lnTo>
                  <a:lnTo>
                    <a:pt x="40" y="703"/>
                  </a:lnTo>
                  <a:lnTo>
                    <a:pt x="40" y="703"/>
                  </a:lnTo>
                  <a:lnTo>
                    <a:pt x="40" y="703"/>
                  </a:lnTo>
                  <a:lnTo>
                    <a:pt x="40" y="703"/>
                  </a:lnTo>
                  <a:lnTo>
                    <a:pt x="40" y="699"/>
                  </a:lnTo>
                  <a:lnTo>
                    <a:pt x="40" y="695"/>
                  </a:lnTo>
                  <a:lnTo>
                    <a:pt x="40" y="690"/>
                  </a:lnTo>
                  <a:lnTo>
                    <a:pt x="40" y="690"/>
                  </a:lnTo>
                  <a:lnTo>
                    <a:pt x="40" y="690"/>
                  </a:lnTo>
                  <a:lnTo>
                    <a:pt x="40" y="678"/>
                  </a:lnTo>
                  <a:lnTo>
                    <a:pt x="40" y="678"/>
                  </a:lnTo>
                  <a:lnTo>
                    <a:pt x="40" y="678"/>
                  </a:lnTo>
                  <a:lnTo>
                    <a:pt x="40" y="678"/>
                  </a:lnTo>
                  <a:lnTo>
                    <a:pt x="40" y="678"/>
                  </a:lnTo>
                  <a:lnTo>
                    <a:pt x="40" y="674"/>
                  </a:lnTo>
                  <a:lnTo>
                    <a:pt x="40" y="674"/>
                  </a:lnTo>
                  <a:lnTo>
                    <a:pt x="40" y="674"/>
                  </a:lnTo>
                  <a:lnTo>
                    <a:pt x="40" y="669"/>
                  </a:lnTo>
                  <a:lnTo>
                    <a:pt x="40" y="669"/>
                  </a:lnTo>
                  <a:lnTo>
                    <a:pt x="40" y="669"/>
                  </a:lnTo>
                  <a:lnTo>
                    <a:pt x="40" y="669"/>
                  </a:lnTo>
                  <a:lnTo>
                    <a:pt x="40" y="669"/>
                  </a:lnTo>
                  <a:lnTo>
                    <a:pt x="40" y="669"/>
                  </a:lnTo>
                  <a:lnTo>
                    <a:pt x="40" y="665"/>
                  </a:lnTo>
                  <a:lnTo>
                    <a:pt x="40" y="665"/>
                  </a:lnTo>
                  <a:lnTo>
                    <a:pt x="40" y="665"/>
                  </a:lnTo>
                  <a:lnTo>
                    <a:pt x="40" y="665"/>
                  </a:lnTo>
                  <a:lnTo>
                    <a:pt x="40" y="665"/>
                  </a:lnTo>
                  <a:lnTo>
                    <a:pt x="40" y="661"/>
                  </a:lnTo>
                  <a:lnTo>
                    <a:pt x="40" y="661"/>
                  </a:lnTo>
                  <a:lnTo>
                    <a:pt x="40" y="661"/>
                  </a:lnTo>
                  <a:lnTo>
                    <a:pt x="36" y="661"/>
                  </a:lnTo>
                  <a:lnTo>
                    <a:pt x="36" y="661"/>
                  </a:lnTo>
                  <a:lnTo>
                    <a:pt x="36" y="661"/>
                  </a:lnTo>
                  <a:lnTo>
                    <a:pt x="36" y="657"/>
                  </a:lnTo>
                  <a:lnTo>
                    <a:pt x="36" y="657"/>
                  </a:lnTo>
                  <a:lnTo>
                    <a:pt x="36" y="657"/>
                  </a:lnTo>
                  <a:lnTo>
                    <a:pt x="36" y="652"/>
                  </a:lnTo>
                  <a:lnTo>
                    <a:pt x="36" y="652"/>
                  </a:lnTo>
                  <a:lnTo>
                    <a:pt x="36" y="652"/>
                  </a:lnTo>
                  <a:lnTo>
                    <a:pt x="36" y="648"/>
                  </a:lnTo>
                  <a:lnTo>
                    <a:pt x="36" y="648"/>
                  </a:lnTo>
                  <a:lnTo>
                    <a:pt x="36" y="648"/>
                  </a:lnTo>
                  <a:lnTo>
                    <a:pt x="36" y="648"/>
                  </a:lnTo>
                  <a:lnTo>
                    <a:pt x="36" y="648"/>
                  </a:lnTo>
                  <a:lnTo>
                    <a:pt x="36" y="648"/>
                  </a:lnTo>
                  <a:lnTo>
                    <a:pt x="36" y="648"/>
                  </a:lnTo>
                  <a:lnTo>
                    <a:pt x="36" y="644"/>
                  </a:lnTo>
                  <a:lnTo>
                    <a:pt x="36" y="644"/>
                  </a:lnTo>
                  <a:lnTo>
                    <a:pt x="36" y="644"/>
                  </a:lnTo>
                  <a:lnTo>
                    <a:pt x="36" y="644"/>
                  </a:lnTo>
                  <a:lnTo>
                    <a:pt x="36" y="644"/>
                  </a:lnTo>
                  <a:lnTo>
                    <a:pt x="36" y="644"/>
                  </a:lnTo>
                  <a:lnTo>
                    <a:pt x="36" y="644"/>
                  </a:lnTo>
                  <a:lnTo>
                    <a:pt x="36" y="644"/>
                  </a:lnTo>
                  <a:lnTo>
                    <a:pt x="36" y="644"/>
                  </a:lnTo>
                  <a:lnTo>
                    <a:pt x="36" y="640"/>
                  </a:lnTo>
                  <a:lnTo>
                    <a:pt x="36" y="640"/>
                  </a:lnTo>
                  <a:lnTo>
                    <a:pt x="36" y="640"/>
                  </a:lnTo>
                  <a:lnTo>
                    <a:pt x="36" y="640"/>
                  </a:lnTo>
                  <a:lnTo>
                    <a:pt x="36" y="640"/>
                  </a:lnTo>
                  <a:lnTo>
                    <a:pt x="36" y="640"/>
                  </a:lnTo>
                  <a:lnTo>
                    <a:pt x="36" y="640"/>
                  </a:lnTo>
                  <a:lnTo>
                    <a:pt x="36" y="640"/>
                  </a:lnTo>
                  <a:lnTo>
                    <a:pt x="36" y="640"/>
                  </a:lnTo>
                  <a:lnTo>
                    <a:pt x="36" y="640"/>
                  </a:lnTo>
                  <a:lnTo>
                    <a:pt x="36" y="640"/>
                  </a:lnTo>
                  <a:lnTo>
                    <a:pt x="36" y="640"/>
                  </a:lnTo>
                  <a:lnTo>
                    <a:pt x="36" y="640"/>
                  </a:lnTo>
                  <a:lnTo>
                    <a:pt x="36" y="635"/>
                  </a:lnTo>
                  <a:lnTo>
                    <a:pt x="36" y="635"/>
                  </a:lnTo>
                  <a:lnTo>
                    <a:pt x="36" y="635"/>
                  </a:lnTo>
                  <a:lnTo>
                    <a:pt x="36" y="635"/>
                  </a:lnTo>
                  <a:lnTo>
                    <a:pt x="36" y="635"/>
                  </a:lnTo>
                  <a:lnTo>
                    <a:pt x="36" y="635"/>
                  </a:lnTo>
                  <a:lnTo>
                    <a:pt x="36" y="635"/>
                  </a:lnTo>
                  <a:lnTo>
                    <a:pt x="36" y="635"/>
                  </a:lnTo>
                  <a:lnTo>
                    <a:pt x="36" y="635"/>
                  </a:lnTo>
                  <a:lnTo>
                    <a:pt x="36" y="631"/>
                  </a:lnTo>
                  <a:lnTo>
                    <a:pt x="36" y="631"/>
                  </a:lnTo>
                  <a:lnTo>
                    <a:pt x="36" y="631"/>
                  </a:lnTo>
                  <a:lnTo>
                    <a:pt x="36" y="631"/>
                  </a:lnTo>
                  <a:lnTo>
                    <a:pt x="36" y="631"/>
                  </a:lnTo>
                  <a:lnTo>
                    <a:pt x="36" y="631"/>
                  </a:lnTo>
                  <a:lnTo>
                    <a:pt x="36" y="631"/>
                  </a:lnTo>
                  <a:lnTo>
                    <a:pt x="36" y="631"/>
                  </a:lnTo>
                  <a:lnTo>
                    <a:pt x="36" y="631"/>
                  </a:lnTo>
                  <a:lnTo>
                    <a:pt x="36" y="631"/>
                  </a:lnTo>
                  <a:lnTo>
                    <a:pt x="36" y="631"/>
                  </a:lnTo>
                  <a:lnTo>
                    <a:pt x="36" y="631"/>
                  </a:lnTo>
                  <a:lnTo>
                    <a:pt x="36" y="631"/>
                  </a:lnTo>
                  <a:lnTo>
                    <a:pt x="36" y="631"/>
                  </a:lnTo>
                  <a:lnTo>
                    <a:pt x="36" y="627"/>
                  </a:lnTo>
                  <a:lnTo>
                    <a:pt x="36" y="627"/>
                  </a:lnTo>
                  <a:lnTo>
                    <a:pt x="36" y="627"/>
                  </a:lnTo>
                  <a:lnTo>
                    <a:pt x="36" y="627"/>
                  </a:lnTo>
                  <a:lnTo>
                    <a:pt x="36" y="627"/>
                  </a:lnTo>
                  <a:lnTo>
                    <a:pt x="36" y="627"/>
                  </a:lnTo>
                  <a:lnTo>
                    <a:pt x="36" y="623"/>
                  </a:lnTo>
                  <a:lnTo>
                    <a:pt x="36" y="623"/>
                  </a:lnTo>
                  <a:lnTo>
                    <a:pt x="36" y="623"/>
                  </a:lnTo>
                  <a:lnTo>
                    <a:pt x="36" y="618"/>
                  </a:lnTo>
                  <a:lnTo>
                    <a:pt x="36" y="618"/>
                  </a:lnTo>
                  <a:lnTo>
                    <a:pt x="36" y="618"/>
                  </a:lnTo>
                  <a:lnTo>
                    <a:pt x="36" y="618"/>
                  </a:lnTo>
                  <a:lnTo>
                    <a:pt x="36" y="618"/>
                  </a:lnTo>
                  <a:lnTo>
                    <a:pt x="36" y="618"/>
                  </a:lnTo>
                  <a:lnTo>
                    <a:pt x="36" y="614"/>
                  </a:lnTo>
                  <a:lnTo>
                    <a:pt x="36" y="614"/>
                  </a:lnTo>
                  <a:lnTo>
                    <a:pt x="36" y="614"/>
                  </a:lnTo>
                  <a:lnTo>
                    <a:pt x="36" y="614"/>
                  </a:lnTo>
                  <a:lnTo>
                    <a:pt x="36" y="614"/>
                  </a:lnTo>
                  <a:lnTo>
                    <a:pt x="32" y="614"/>
                  </a:lnTo>
                  <a:lnTo>
                    <a:pt x="32" y="614"/>
                  </a:lnTo>
                  <a:lnTo>
                    <a:pt x="32" y="614"/>
                  </a:lnTo>
                  <a:lnTo>
                    <a:pt x="32" y="614"/>
                  </a:lnTo>
                  <a:lnTo>
                    <a:pt x="32" y="614"/>
                  </a:lnTo>
                  <a:lnTo>
                    <a:pt x="32" y="614"/>
                  </a:lnTo>
                  <a:lnTo>
                    <a:pt x="32" y="610"/>
                  </a:lnTo>
                  <a:lnTo>
                    <a:pt x="32" y="610"/>
                  </a:lnTo>
                  <a:lnTo>
                    <a:pt x="32" y="610"/>
                  </a:lnTo>
                  <a:lnTo>
                    <a:pt x="32" y="610"/>
                  </a:lnTo>
                  <a:lnTo>
                    <a:pt x="32" y="610"/>
                  </a:lnTo>
                  <a:lnTo>
                    <a:pt x="32" y="610"/>
                  </a:lnTo>
                  <a:lnTo>
                    <a:pt x="32" y="610"/>
                  </a:lnTo>
                  <a:lnTo>
                    <a:pt x="32" y="610"/>
                  </a:lnTo>
                  <a:lnTo>
                    <a:pt x="32" y="610"/>
                  </a:lnTo>
                  <a:lnTo>
                    <a:pt x="32" y="610"/>
                  </a:lnTo>
                  <a:lnTo>
                    <a:pt x="32" y="606"/>
                  </a:lnTo>
                  <a:lnTo>
                    <a:pt x="32" y="606"/>
                  </a:lnTo>
                  <a:lnTo>
                    <a:pt x="32" y="606"/>
                  </a:lnTo>
                  <a:lnTo>
                    <a:pt x="32" y="606"/>
                  </a:lnTo>
                  <a:lnTo>
                    <a:pt x="32" y="606"/>
                  </a:lnTo>
                  <a:lnTo>
                    <a:pt x="32" y="606"/>
                  </a:lnTo>
                  <a:lnTo>
                    <a:pt x="32" y="606"/>
                  </a:lnTo>
                  <a:lnTo>
                    <a:pt x="32" y="606"/>
                  </a:lnTo>
                  <a:lnTo>
                    <a:pt x="32" y="606"/>
                  </a:lnTo>
                  <a:lnTo>
                    <a:pt x="32" y="601"/>
                  </a:lnTo>
                  <a:lnTo>
                    <a:pt x="32" y="601"/>
                  </a:lnTo>
                  <a:lnTo>
                    <a:pt x="32" y="601"/>
                  </a:lnTo>
                  <a:lnTo>
                    <a:pt x="32" y="601"/>
                  </a:lnTo>
                  <a:lnTo>
                    <a:pt x="32" y="601"/>
                  </a:lnTo>
                  <a:lnTo>
                    <a:pt x="32" y="597"/>
                  </a:lnTo>
                  <a:lnTo>
                    <a:pt x="32" y="597"/>
                  </a:lnTo>
                  <a:lnTo>
                    <a:pt x="32" y="597"/>
                  </a:lnTo>
                  <a:lnTo>
                    <a:pt x="32" y="593"/>
                  </a:lnTo>
                  <a:lnTo>
                    <a:pt x="32" y="593"/>
                  </a:lnTo>
                  <a:lnTo>
                    <a:pt x="32" y="593"/>
                  </a:lnTo>
                  <a:lnTo>
                    <a:pt x="32" y="593"/>
                  </a:lnTo>
                  <a:lnTo>
                    <a:pt x="32" y="593"/>
                  </a:lnTo>
                  <a:lnTo>
                    <a:pt x="32" y="593"/>
                  </a:lnTo>
                  <a:lnTo>
                    <a:pt x="32" y="593"/>
                  </a:lnTo>
                  <a:lnTo>
                    <a:pt x="32" y="593"/>
                  </a:lnTo>
                  <a:lnTo>
                    <a:pt x="32" y="593"/>
                  </a:lnTo>
                  <a:lnTo>
                    <a:pt x="32" y="589"/>
                  </a:lnTo>
                  <a:lnTo>
                    <a:pt x="32" y="589"/>
                  </a:lnTo>
                  <a:lnTo>
                    <a:pt x="32" y="589"/>
                  </a:lnTo>
                  <a:lnTo>
                    <a:pt x="32" y="589"/>
                  </a:lnTo>
                  <a:lnTo>
                    <a:pt x="32" y="589"/>
                  </a:lnTo>
                  <a:lnTo>
                    <a:pt x="32" y="589"/>
                  </a:lnTo>
                  <a:lnTo>
                    <a:pt x="32" y="589"/>
                  </a:lnTo>
                  <a:lnTo>
                    <a:pt x="32" y="589"/>
                  </a:lnTo>
                  <a:lnTo>
                    <a:pt x="32" y="589"/>
                  </a:lnTo>
                  <a:lnTo>
                    <a:pt x="32" y="589"/>
                  </a:lnTo>
                  <a:lnTo>
                    <a:pt x="32" y="589"/>
                  </a:lnTo>
                  <a:lnTo>
                    <a:pt x="32" y="589"/>
                  </a:lnTo>
                  <a:lnTo>
                    <a:pt x="32" y="589"/>
                  </a:lnTo>
                  <a:lnTo>
                    <a:pt x="32" y="585"/>
                  </a:lnTo>
                  <a:lnTo>
                    <a:pt x="32" y="585"/>
                  </a:lnTo>
                  <a:lnTo>
                    <a:pt x="32" y="585"/>
                  </a:lnTo>
                  <a:lnTo>
                    <a:pt x="32" y="585"/>
                  </a:lnTo>
                  <a:lnTo>
                    <a:pt x="32" y="580"/>
                  </a:lnTo>
                  <a:lnTo>
                    <a:pt x="32" y="580"/>
                  </a:lnTo>
                  <a:lnTo>
                    <a:pt x="32" y="580"/>
                  </a:lnTo>
                  <a:lnTo>
                    <a:pt x="32" y="580"/>
                  </a:lnTo>
                  <a:lnTo>
                    <a:pt x="32" y="580"/>
                  </a:lnTo>
                  <a:lnTo>
                    <a:pt x="32" y="576"/>
                  </a:lnTo>
                  <a:lnTo>
                    <a:pt x="32" y="576"/>
                  </a:lnTo>
                  <a:lnTo>
                    <a:pt x="32" y="576"/>
                  </a:lnTo>
                  <a:lnTo>
                    <a:pt x="32" y="576"/>
                  </a:lnTo>
                  <a:lnTo>
                    <a:pt x="32" y="576"/>
                  </a:lnTo>
                  <a:lnTo>
                    <a:pt x="32" y="576"/>
                  </a:lnTo>
                  <a:lnTo>
                    <a:pt x="32" y="576"/>
                  </a:lnTo>
                  <a:lnTo>
                    <a:pt x="32" y="572"/>
                  </a:lnTo>
                  <a:lnTo>
                    <a:pt x="32" y="572"/>
                  </a:lnTo>
                  <a:lnTo>
                    <a:pt x="32" y="572"/>
                  </a:lnTo>
                  <a:lnTo>
                    <a:pt x="32" y="572"/>
                  </a:lnTo>
                  <a:lnTo>
                    <a:pt x="32" y="572"/>
                  </a:lnTo>
                  <a:lnTo>
                    <a:pt x="32" y="572"/>
                  </a:lnTo>
                  <a:lnTo>
                    <a:pt x="32" y="572"/>
                  </a:lnTo>
                  <a:lnTo>
                    <a:pt x="32" y="572"/>
                  </a:lnTo>
                  <a:lnTo>
                    <a:pt x="32" y="572"/>
                  </a:lnTo>
                  <a:lnTo>
                    <a:pt x="28" y="572"/>
                  </a:lnTo>
                  <a:lnTo>
                    <a:pt x="28" y="568"/>
                  </a:lnTo>
                  <a:lnTo>
                    <a:pt x="28" y="568"/>
                  </a:lnTo>
                  <a:lnTo>
                    <a:pt x="28" y="568"/>
                  </a:lnTo>
                  <a:lnTo>
                    <a:pt x="28" y="568"/>
                  </a:lnTo>
                  <a:lnTo>
                    <a:pt x="28" y="568"/>
                  </a:lnTo>
                  <a:lnTo>
                    <a:pt x="28" y="568"/>
                  </a:lnTo>
                  <a:lnTo>
                    <a:pt x="28" y="568"/>
                  </a:lnTo>
                  <a:lnTo>
                    <a:pt x="28" y="568"/>
                  </a:lnTo>
                  <a:lnTo>
                    <a:pt x="28" y="568"/>
                  </a:lnTo>
                  <a:lnTo>
                    <a:pt x="28" y="568"/>
                  </a:lnTo>
                  <a:lnTo>
                    <a:pt x="28" y="568"/>
                  </a:lnTo>
                  <a:lnTo>
                    <a:pt x="28" y="568"/>
                  </a:lnTo>
                  <a:lnTo>
                    <a:pt x="28" y="563"/>
                  </a:lnTo>
                  <a:lnTo>
                    <a:pt x="28" y="563"/>
                  </a:lnTo>
                  <a:lnTo>
                    <a:pt x="28" y="563"/>
                  </a:lnTo>
                  <a:lnTo>
                    <a:pt x="28" y="563"/>
                  </a:lnTo>
                  <a:lnTo>
                    <a:pt x="28" y="563"/>
                  </a:lnTo>
                  <a:lnTo>
                    <a:pt x="28" y="563"/>
                  </a:lnTo>
                  <a:lnTo>
                    <a:pt x="28" y="559"/>
                  </a:lnTo>
                  <a:lnTo>
                    <a:pt x="28" y="559"/>
                  </a:lnTo>
                  <a:lnTo>
                    <a:pt x="28" y="559"/>
                  </a:lnTo>
                  <a:lnTo>
                    <a:pt x="28" y="559"/>
                  </a:lnTo>
                  <a:lnTo>
                    <a:pt x="28" y="559"/>
                  </a:lnTo>
                  <a:lnTo>
                    <a:pt x="28" y="559"/>
                  </a:lnTo>
                  <a:lnTo>
                    <a:pt x="28" y="559"/>
                  </a:lnTo>
                  <a:lnTo>
                    <a:pt x="28" y="559"/>
                  </a:lnTo>
                  <a:lnTo>
                    <a:pt x="28" y="559"/>
                  </a:lnTo>
                  <a:lnTo>
                    <a:pt x="28" y="559"/>
                  </a:lnTo>
                  <a:lnTo>
                    <a:pt x="28" y="559"/>
                  </a:lnTo>
                  <a:lnTo>
                    <a:pt x="28" y="559"/>
                  </a:lnTo>
                  <a:lnTo>
                    <a:pt x="28" y="555"/>
                  </a:lnTo>
                  <a:lnTo>
                    <a:pt x="28" y="555"/>
                  </a:lnTo>
                  <a:lnTo>
                    <a:pt x="28" y="555"/>
                  </a:lnTo>
                  <a:lnTo>
                    <a:pt x="28" y="555"/>
                  </a:lnTo>
                  <a:lnTo>
                    <a:pt x="28" y="555"/>
                  </a:lnTo>
                  <a:lnTo>
                    <a:pt x="28" y="555"/>
                  </a:lnTo>
                  <a:lnTo>
                    <a:pt x="28" y="555"/>
                  </a:lnTo>
                  <a:lnTo>
                    <a:pt x="28" y="555"/>
                  </a:lnTo>
                  <a:lnTo>
                    <a:pt x="28" y="555"/>
                  </a:lnTo>
                  <a:lnTo>
                    <a:pt x="28" y="555"/>
                  </a:lnTo>
                  <a:lnTo>
                    <a:pt x="28" y="555"/>
                  </a:lnTo>
                  <a:lnTo>
                    <a:pt x="28" y="555"/>
                  </a:lnTo>
                  <a:lnTo>
                    <a:pt x="28" y="555"/>
                  </a:lnTo>
                  <a:lnTo>
                    <a:pt x="28" y="551"/>
                  </a:lnTo>
                  <a:lnTo>
                    <a:pt x="28" y="551"/>
                  </a:lnTo>
                  <a:lnTo>
                    <a:pt x="28" y="551"/>
                  </a:lnTo>
                  <a:lnTo>
                    <a:pt x="28" y="551"/>
                  </a:lnTo>
                  <a:lnTo>
                    <a:pt x="28" y="551"/>
                  </a:lnTo>
                  <a:lnTo>
                    <a:pt x="28" y="551"/>
                  </a:lnTo>
                  <a:lnTo>
                    <a:pt x="28" y="551"/>
                  </a:lnTo>
                  <a:lnTo>
                    <a:pt x="28" y="551"/>
                  </a:lnTo>
                  <a:lnTo>
                    <a:pt x="28" y="551"/>
                  </a:lnTo>
                  <a:lnTo>
                    <a:pt x="28" y="551"/>
                  </a:lnTo>
                  <a:lnTo>
                    <a:pt x="28" y="551"/>
                  </a:lnTo>
                  <a:lnTo>
                    <a:pt x="28" y="551"/>
                  </a:lnTo>
                  <a:lnTo>
                    <a:pt x="28" y="551"/>
                  </a:lnTo>
                  <a:lnTo>
                    <a:pt x="28" y="546"/>
                  </a:lnTo>
                  <a:lnTo>
                    <a:pt x="28" y="546"/>
                  </a:lnTo>
                  <a:lnTo>
                    <a:pt x="28" y="546"/>
                  </a:lnTo>
                  <a:lnTo>
                    <a:pt x="28" y="546"/>
                  </a:lnTo>
                  <a:lnTo>
                    <a:pt x="28" y="546"/>
                  </a:lnTo>
                  <a:lnTo>
                    <a:pt x="28" y="546"/>
                  </a:lnTo>
                  <a:lnTo>
                    <a:pt x="28" y="546"/>
                  </a:lnTo>
                  <a:lnTo>
                    <a:pt x="28" y="546"/>
                  </a:lnTo>
                  <a:lnTo>
                    <a:pt x="28" y="546"/>
                  </a:lnTo>
                  <a:lnTo>
                    <a:pt x="28" y="546"/>
                  </a:lnTo>
                  <a:lnTo>
                    <a:pt x="28" y="546"/>
                  </a:lnTo>
                  <a:lnTo>
                    <a:pt x="28" y="542"/>
                  </a:lnTo>
                  <a:lnTo>
                    <a:pt x="28" y="542"/>
                  </a:lnTo>
                  <a:lnTo>
                    <a:pt x="28" y="542"/>
                  </a:lnTo>
                  <a:lnTo>
                    <a:pt x="28" y="542"/>
                  </a:lnTo>
                  <a:lnTo>
                    <a:pt x="28" y="542"/>
                  </a:lnTo>
                  <a:lnTo>
                    <a:pt x="28" y="542"/>
                  </a:lnTo>
                  <a:lnTo>
                    <a:pt x="28" y="542"/>
                  </a:lnTo>
                  <a:lnTo>
                    <a:pt x="28" y="538"/>
                  </a:lnTo>
                  <a:lnTo>
                    <a:pt x="28" y="538"/>
                  </a:lnTo>
                  <a:lnTo>
                    <a:pt x="28" y="538"/>
                  </a:lnTo>
                  <a:lnTo>
                    <a:pt x="28" y="538"/>
                  </a:lnTo>
                  <a:lnTo>
                    <a:pt x="28" y="538"/>
                  </a:lnTo>
                  <a:lnTo>
                    <a:pt x="28" y="538"/>
                  </a:lnTo>
                  <a:lnTo>
                    <a:pt x="24" y="538"/>
                  </a:lnTo>
                  <a:lnTo>
                    <a:pt x="24" y="538"/>
                  </a:lnTo>
                  <a:lnTo>
                    <a:pt x="24" y="538"/>
                  </a:lnTo>
                  <a:lnTo>
                    <a:pt x="24" y="538"/>
                  </a:lnTo>
                  <a:lnTo>
                    <a:pt x="24" y="538"/>
                  </a:lnTo>
                  <a:lnTo>
                    <a:pt x="24" y="534"/>
                  </a:lnTo>
                  <a:lnTo>
                    <a:pt x="24" y="534"/>
                  </a:lnTo>
                  <a:lnTo>
                    <a:pt x="24" y="534"/>
                  </a:lnTo>
                  <a:lnTo>
                    <a:pt x="24" y="534"/>
                  </a:lnTo>
                  <a:lnTo>
                    <a:pt x="24" y="529"/>
                  </a:lnTo>
                  <a:lnTo>
                    <a:pt x="24" y="529"/>
                  </a:lnTo>
                  <a:lnTo>
                    <a:pt x="24" y="529"/>
                  </a:lnTo>
                  <a:lnTo>
                    <a:pt x="24" y="529"/>
                  </a:lnTo>
                  <a:lnTo>
                    <a:pt x="24" y="529"/>
                  </a:lnTo>
                  <a:lnTo>
                    <a:pt x="24" y="529"/>
                  </a:lnTo>
                  <a:lnTo>
                    <a:pt x="24" y="529"/>
                  </a:lnTo>
                  <a:lnTo>
                    <a:pt x="24" y="529"/>
                  </a:lnTo>
                  <a:lnTo>
                    <a:pt x="24" y="525"/>
                  </a:lnTo>
                  <a:lnTo>
                    <a:pt x="24" y="525"/>
                  </a:lnTo>
                  <a:lnTo>
                    <a:pt x="24" y="525"/>
                  </a:lnTo>
                  <a:lnTo>
                    <a:pt x="24" y="525"/>
                  </a:lnTo>
                  <a:lnTo>
                    <a:pt x="24" y="525"/>
                  </a:lnTo>
                  <a:lnTo>
                    <a:pt x="24" y="525"/>
                  </a:lnTo>
                  <a:lnTo>
                    <a:pt x="24" y="525"/>
                  </a:lnTo>
                  <a:lnTo>
                    <a:pt x="24" y="525"/>
                  </a:lnTo>
                  <a:lnTo>
                    <a:pt x="24" y="525"/>
                  </a:lnTo>
                  <a:lnTo>
                    <a:pt x="24" y="525"/>
                  </a:lnTo>
                  <a:lnTo>
                    <a:pt x="24" y="525"/>
                  </a:lnTo>
                  <a:lnTo>
                    <a:pt x="24" y="525"/>
                  </a:lnTo>
                  <a:lnTo>
                    <a:pt x="24" y="525"/>
                  </a:lnTo>
                  <a:lnTo>
                    <a:pt x="24" y="525"/>
                  </a:lnTo>
                  <a:lnTo>
                    <a:pt x="24" y="521"/>
                  </a:lnTo>
                  <a:lnTo>
                    <a:pt x="24" y="521"/>
                  </a:lnTo>
                  <a:lnTo>
                    <a:pt x="24" y="521"/>
                  </a:lnTo>
                  <a:lnTo>
                    <a:pt x="24" y="521"/>
                  </a:lnTo>
                  <a:lnTo>
                    <a:pt x="24" y="521"/>
                  </a:lnTo>
                  <a:lnTo>
                    <a:pt x="24" y="521"/>
                  </a:lnTo>
                  <a:lnTo>
                    <a:pt x="24" y="521"/>
                  </a:lnTo>
                  <a:lnTo>
                    <a:pt x="24" y="521"/>
                  </a:lnTo>
                  <a:lnTo>
                    <a:pt x="24" y="521"/>
                  </a:lnTo>
                  <a:lnTo>
                    <a:pt x="24" y="521"/>
                  </a:lnTo>
                  <a:lnTo>
                    <a:pt x="24" y="517"/>
                  </a:lnTo>
                  <a:lnTo>
                    <a:pt x="24" y="517"/>
                  </a:lnTo>
                  <a:lnTo>
                    <a:pt x="24" y="517"/>
                  </a:lnTo>
                  <a:lnTo>
                    <a:pt x="24" y="517"/>
                  </a:lnTo>
                  <a:lnTo>
                    <a:pt x="24" y="517"/>
                  </a:lnTo>
                  <a:lnTo>
                    <a:pt x="24" y="517"/>
                  </a:lnTo>
                  <a:lnTo>
                    <a:pt x="24" y="517"/>
                  </a:lnTo>
                  <a:lnTo>
                    <a:pt x="24" y="517"/>
                  </a:lnTo>
                  <a:lnTo>
                    <a:pt x="24" y="517"/>
                  </a:lnTo>
                  <a:lnTo>
                    <a:pt x="24" y="517"/>
                  </a:lnTo>
                  <a:lnTo>
                    <a:pt x="24" y="517"/>
                  </a:lnTo>
                  <a:lnTo>
                    <a:pt x="24" y="517"/>
                  </a:lnTo>
                  <a:lnTo>
                    <a:pt x="24" y="517"/>
                  </a:lnTo>
                  <a:lnTo>
                    <a:pt x="24" y="517"/>
                  </a:lnTo>
                  <a:lnTo>
                    <a:pt x="24" y="517"/>
                  </a:lnTo>
                  <a:lnTo>
                    <a:pt x="24" y="517"/>
                  </a:lnTo>
                  <a:lnTo>
                    <a:pt x="24" y="512"/>
                  </a:lnTo>
                  <a:lnTo>
                    <a:pt x="24" y="512"/>
                  </a:lnTo>
                  <a:lnTo>
                    <a:pt x="24" y="512"/>
                  </a:lnTo>
                  <a:lnTo>
                    <a:pt x="24" y="512"/>
                  </a:lnTo>
                  <a:lnTo>
                    <a:pt x="24" y="512"/>
                  </a:lnTo>
                  <a:lnTo>
                    <a:pt x="24" y="512"/>
                  </a:lnTo>
                  <a:lnTo>
                    <a:pt x="24" y="512"/>
                  </a:lnTo>
                  <a:lnTo>
                    <a:pt x="24" y="512"/>
                  </a:lnTo>
                  <a:lnTo>
                    <a:pt x="24" y="512"/>
                  </a:lnTo>
                  <a:lnTo>
                    <a:pt x="24" y="512"/>
                  </a:lnTo>
                  <a:lnTo>
                    <a:pt x="24" y="508"/>
                  </a:lnTo>
                  <a:lnTo>
                    <a:pt x="24" y="508"/>
                  </a:lnTo>
                  <a:lnTo>
                    <a:pt x="24" y="508"/>
                  </a:lnTo>
                  <a:lnTo>
                    <a:pt x="24" y="508"/>
                  </a:lnTo>
                  <a:lnTo>
                    <a:pt x="24" y="508"/>
                  </a:lnTo>
                  <a:lnTo>
                    <a:pt x="24" y="508"/>
                  </a:lnTo>
                  <a:lnTo>
                    <a:pt x="24" y="504"/>
                  </a:lnTo>
                  <a:lnTo>
                    <a:pt x="24" y="504"/>
                  </a:lnTo>
                  <a:lnTo>
                    <a:pt x="24" y="504"/>
                  </a:lnTo>
                  <a:lnTo>
                    <a:pt x="24" y="504"/>
                  </a:lnTo>
                  <a:lnTo>
                    <a:pt x="24" y="504"/>
                  </a:lnTo>
                  <a:lnTo>
                    <a:pt x="24" y="504"/>
                  </a:lnTo>
                  <a:lnTo>
                    <a:pt x="24" y="504"/>
                  </a:lnTo>
                  <a:lnTo>
                    <a:pt x="20" y="504"/>
                  </a:lnTo>
                  <a:lnTo>
                    <a:pt x="20" y="504"/>
                  </a:lnTo>
                  <a:lnTo>
                    <a:pt x="20" y="504"/>
                  </a:lnTo>
                  <a:lnTo>
                    <a:pt x="20" y="504"/>
                  </a:lnTo>
                  <a:lnTo>
                    <a:pt x="20" y="504"/>
                  </a:lnTo>
                  <a:lnTo>
                    <a:pt x="20" y="504"/>
                  </a:lnTo>
                  <a:lnTo>
                    <a:pt x="20" y="500"/>
                  </a:lnTo>
                  <a:lnTo>
                    <a:pt x="20" y="500"/>
                  </a:lnTo>
                  <a:lnTo>
                    <a:pt x="20" y="500"/>
                  </a:lnTo>
                  <a:lnTo>
                    <a:pt x="20" y="500"/>
                  </a:lnTo>
                  <a:lnTo>
                    <a:pt x="20" y="500"/>
                  </a:lnTo>
                  <a:lnTo>
                    <a:pt x="20" y="500"/>
                  </a:lnTo>
                  <a:lnTo>
                    <a:pt x="20" y="500"/>
                  </a:lnTo>
                  <a:lnTo>
                    <a:pt x="20" y="500"/>
                  </a:lnTo>
                  <a:lnTo>
                    <a:pt x="20" y="500"/>
                  </a:lnTo>
                  <a:lnTo>
                    <a:pt x="20" y="496"/>
                  </a:lnTo>
                  <a:lnTo>
                    <a:pt x="20" y="496"/>
                  </a:lnTo>
                  <a:lnTo>
                    <a:pt x="20" y="496"/>
                  </a:lnTo>
                  <a:lnTo>
                    <a:pt x="20" y="496"/>
                  </a:lnTo>
                  <a:lnTo>
                    <a:pt x="20" y="496"/>
                  </a:lnTo>
                  <a:lnTo>
                    <a:pt x="20" y="496"/>
                  </a:lnTo>
                  <a:lnTo>
                    <a:pt x="20" y="496"/>
                  </a:lnTo>
                  <a:lnTo>
                    <a:pt x="20" y="496"/>
                  </a:lnTo>
                  <a:lnTo>
                    <a:pt x="20" y="496"/>
                  </a:lnTo>
                  <a:lnTo>
                    <a:pt x="20" y="491"/>
                  </a:lnTo>
                  <a:lnTo>
                    <a:pt x="20" y="491"/>
                  </a:lnTo>
                  <a:lnTo>
                    <a:pt x="20" y="491"/>
                  </a:lnTo>
                  <a:lnTo>
                    <a:pt x="20" y="491"/>
                  </a:lnTo>
                  <a:lnTo>
                    <a:pt x="20" y="491"/>
                  </a:lnTo>
                  <a:lnTo>
                    <a:pt x="20" y="491"/>
                  </a:lnTo>
                  <a:lnTo>
                    <a:pt x="20" y="491"/>
                  </a:lnTo>
                  <a:lnTo>
                    <a:pt x="20" y="491"/>
                  </a:lnTo>
                  <a:lnTo>
                    <a:pt x="20" y="491"/>
                  </a:lnTo>
                  <a:lnTo>
                    <a:pt x="20" y="491"/>
                  </a:lnTo>
                  <a:lnTo>
                    <a:pt x="20" y="491"/>
                  </a:lnTo>
                  <a:lnTo>
                    <a:pt x="20" y="491"/>
                  </a:lnTo>
                  <a:lnTo>
                    <a:pt x="20" y="491"/>
                  </a:lnTo>
                  <a:lnTo>
                    <a:pt x="20" y="491"/>
                  </a:lnTo>
                  <a:lnTo>
                    <a:pt x="20" y="491"/>
                  </a:lnTo>
                  <a:lnTo>
                    <a:pt x="20" y="491"/>
                  </a:lnTo>
                  <a:lnTo>
                    <a:pt x="20" y="491"/>
                  </a:lnTo>
                  <a:lnTo>
                    <a:pt x="20" y="491"/>
                  </a:lnTo>
                  <a:lnTo>
                    <a:pt x="20" y="491"/>
                  </a:lnTo>
                  <a:lnTo>
                    <a:pt x="20" y="491"/>
                  </a:lnTo>
                  <a:lnTo>
                    <a:pt x="20" y="491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20" y="483"/>
                  </a:lnTo>
                  <a:lnTo>
                    <a:pt x="20" y="483"/>
                  </a:lnTo>
                  <a:lnTo>
                    <a:pt x="20" y="483"/>
                  </a:lnTo>
                  <a:lnTo>
                    <a:pt x="20" y="483"/>
                  </a:lnTo>
                  <a:lnTo>
                    <a:pt x="20" y="483"/>
                  </a:lnTo>
                  <a:lnTo>
                    <a:pt x="20" y="483"/>
                  </a:lnTo>
                  <a:lnTo>
                    <a:pt x="20" y="483"/>
                  </a:lnTo>
                  <a:lnTo>
                    <a:pt x="20" y="483"/>
                  </a:lnTo>
                  <a:lnTo>
                    <a:pt x="20" y="483"/>
                  </a:lnTo>
                  <a:lnTo>
                    <a:pt x="20" y="483"/>
                  </a:lnTo>
                  <a:lnTo>
                    <a:pt x="20" y="483"/>
                  </a:lnTo>
                  <a:lnTo>
                    <a:pt x="20" y="483"/>
                  </a:lnTo>
                  <a:lnTo>
                    <a:pt x="20" y="483"/>
                  </a:lnTo>
                  <a:lnTo>
                    <a:pt x="20" y="483"/>
                  </a:lnTo>
                  <a:lnTo>
                    <a:pt x="20" y="483"/>
                  </a:lnTo>
                  <a:lnTo>
                    <a:pt x="20" y="483"/>
                  </a:lnTo>
                  <a:lnTo>
                    <a:pt x="20" y="483"/>
                  </a:lnTo>
                  <a:lnTo>
                    <a:pt x="16" y="483"/>
                  </a:lnTo>
                  <a:lnTo>
                    <a:pt x="16" y="483"/>
                  </a:lnTo>
                  <a:lnTo>
                    <a:pt x="16" y="483"/>
                  </a:lnTo>
                  <a:lnTo>
                    <a:pt x="16" y="483"/>
                  </a:lnTo>
                  <a:lnTo>
                    <a:pt x="16" y="483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16" y="474"/>
                  </a:lnTo>
                  <a:lnTo>
                    <a:pt x="16" y="474"/>
                  </a:lnTo>
                  <a:lnTo>
                    <a:pt x="16" y="474"/>
                  </a:lnTo>
                  <a:lnTo>
                    <a:pt x="16" y="474"/>
                  </a:lnTo>
                  <a:lnTo>
                    <a:pt x="16" y="474"/>
                  </a:lnTo>
                  <a:lnTo>
                    <a:pt x="16" y="474"/>
                  </a:lnTo>
                  <a:lnTo>
                    <a:pt x="16" y="474"/>
                  </a:lnTo>
                  <a:lnTo>
                    <a:pt x="16" y="474"/>
                  </a:lnTo>
                  <a:lnTo>
                    <a:pt x="16" y="474"/>
                  </a:lnTo>
                  <a:lnTo>
                    <a:pt x="16" y="474"/>
                  </a:lnTo>
                  <a:lnTo>
                    <a:pt x="16" y="474"/>
                  </a:lnTo>
                  <a:lnTo>
                    <a:pt x="16" y="474"/>
                  </a:lnTo>
                  <a:lnTo>
                    <a:pt x="16" y="474"/>
                  </a:lnTo>
                  <a:lnTo>
                    <a:pt x="16" y="474"/>
                  </a:lnTo>
                  <a:lnTo>
                    <a:pt x="16" y="470"/>
                  </a:lnTo>
                  <a:lnTo>
                    <a:pt x="16" y="470"/>
                  </a:lnTo>
                  <a:lnTo>
                    <a:pt x="16" y="470"/>
                  </a:lnTo>
                  <a:lnTo>
                    <a:pt x="16" y="470"/>
                  </a:lnTo>
                  <a:lnTo>
                    <a:pt x="16" y="470"/>
                  </a:lnTo>
                  <a:lnTo>
                    <a:pt x="16" y="470"/>
                  </a:lnTo>
                  <a:lnTo>
                    <a:pt x="16" y="470"/>
                  </a:lnTo>
                  <a:lnTo>
                    <a:pt x="16" y="470"/>
                  </a:lnTo>
                  <a:lnTo>
                    <a:pt x="16" y="470"/>
                  </a:lnTo>
                  <a:lnTo>
                    <a:pt x="16" y="470"/>
                  </a:lnTo>
                  <a:lnTo>
                    <a:pt x="16" y="470"/>
                  </a:lnTo>
                  <a:lnTo>
                    <a:pt x="16" y="470"/>
                  </a:lnTo>
                  <a:lnTo>
                    <a:pt x="16" y="470"/>
                  </a:lnTo>
                  <a:lnTo>
                    <a:pt x="16" y="470"/>
                  </a:lnTo>
                  <a:lnTo>
                    <a:pt x="16" y="470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16" y="466"/>
                  </a:lnTo>
                  <a:lnTo>
                    <a:pt x="16" y="462"/>
                  </a:lnTo>
                  <a:lnTo>
                    <a:pt x="16" y="462"/>
                  </a:lnTo>
                  <a:lnTo>
                    <a:pt x="16" y="462"/>
                  </a:lnTo>
                  <a:lnTo>
                    <a:pt x="16" y="462"/>
                  </a:lnTo>
                  <a:lnTo>
                    <a:pt x="12" y="462"/>
                  </a:lnTo>
                  <a:lnTo>
                    <a:pt x="12" y="462"/>
                  </a:lnTo>
                  <a:lnTo>
                    <a:pt x="12" y="462"/>
                  </a:lnTo>
                  <a:lnTo>
                    <a:pt x="12" y="462"/>
                  </a:lnTo>
                  <a:lnTo>
                    <a:pt x="12" y="462"/>
                  </a:lnTo>
                  <a:lnTo>
                    <a:pt x="12" y="462"/>
                  </a:lnTo>
                  <a:lnTo>
                    <a:pt x="12" y="462"/>
                  </a:lnTo>
                  <a:lnTo>
                    <a:pt x="12" y="462"/>
                  </a:lnTo>
                  <a:lnTo>
                    <a:pt x="12" y="462"/>
                  </a:lnTo>
                  <a:lnTo>
                    <a:pt x="12" y="462"/>
                  </a:lnTo>
                  <a:lnTo>
                    <a:pt x="12" y="462"/>
                  </a:lnTo>
                  <a:lnTo>
                    <a:pt x="12" y="462"/>
                  </a:lnTo>
                  <a:lnTo>
                    <a:pt x="12" y="462"/>
                  </a:lnTo>
                  <a:lnTo>
                    <a:pt x="12" y="462"/>
                  </a:lnTo>
                  <a:lnTo>
                    <a:pt x="12" y="462"/>
                  </a:lnTo>
                  <a:lnTo>
                    <a:pt x="12" y="462"/>
                  </a:lnTo>
                  <a:lnTo>
                    <a:pt x="12" y="462"/>
                  </a:lnTo>
                  <a:lnTo>
                    <a:pt x="12" y="462"/>
                  </a:lnTo>
                  <a:lnTo>
                    <a:pt x="12" y="462"/>
                  </a:lnTo>
                  <a:lnTo>
                    <a:pt x="12" y="457"/>
                  </a:lnTo>
                  <a:lnTo>
                    <a:pt x="12" y="457"/>
                  </a:lnTo>
                  <a:lnTo>
                    <a:pt x="12" y="457"/>
                  </a:lnTo>
                  <a:lnTo>
                    <a:pt x="12" y="457"/>
                  </a:lnTo>
                  <a:lnTo>
                    <a:pt x="12" y="457"/>
                  </a:lnTo>
                  <a:lnTo>
                    <a:pt x="12" y="457"/>
                  </a:lnTo>
                  <a:lnTo>
                    <a:pt x="12" y="457"/>
                  </a:lnTo>
                  <a:lnTo>
                    <a:pt x="12" y="457"/>
                  </a:lnTo>
                  <a:lnTo>
                    <a:pt x="12" y="457"/>
                  </a:lnTo>
                  <a:lnTo>
                    <a:pt x="12" y="457"/>
                  </a:lnTo>
                  <a:lnTo>
                    <a:pt x="12" y="457"/>
                  </a:lnTo>
                  <a:lnTo>
                    <a:pt x="12" y="457"/>
                  </a:lnTo>
                  <a:lnTo>
                    <a:pt x="12" y="457"/>
                  </a:lnTo>
                  <a:lnTo>
                    <a:pt x="12" y="457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53"/>
                  </a:lnTo>
                  <a:lnTo>
                    <a:pt x="12" y="449"/>
                  </a:lnTo>
                  <a:lnTo>
                    <a:pt x="12" y="449"/>
                  </a:lnTo>
                  <a:lnTo>
                    <a:pt x="12" y="449"/>
                  </a:lnTo>
                  <a:lnTo>
                    <a:pt x="12" y="449"/>
                  </a:lnTo>
                  <a:lnTo>
                    <a:pt x="12" y="449"/>
                  </a:lnTo>
                  <a:lnTo>
                    <a:pt x="12" y="449"/>
                  </a:lnTo>
                  <a:lnTo>
                    <a:pt x="12" y="449"/>
                  </a:lnTo>
                  <a:lnTo>
                    <a:pt x="12" y="449"/>
                  </a:lnTo>
                  <a:lnTo>
                    <a:pt x="12" y="449"/>
                  </a:lnTo>
                  <a:lnTo>
                    <a:pt x="12" y="449"/>
                  </a:lnTo>
                  <a:lnTo>
                    <a:pt x="12" y="449"/>
                  </a:lnTo>
                  <a:lnTo>
                    <a:pt x="12" y="449"/>
                  </a:lnTo>
                  <a:lnTo>
                    <a:pt x="12" y="449"/>
                  </a:lnTo>
                  <a:lnTo>
                    <a:pt x="12" y="449"/>
                  </a:lnTo>
                  <a:lnTo>
                    <a:pt x="12" y="449"/>
                  </a:lnTo>
                  <a:lnTo>
                    <a:pt x="12" y="449"/>
                  </a:lnTo>
                  <a:lnTo>
                    <a:pt x="12" y="449"/>
                  </a:lnTo>
                  <a:lnTo>
                    <a:pt x="12" y="449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5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40"/>
                  </a:lnTo>
                  <a:lnTo>
                    <a:pt x="8" y="436"/>
                  </a:lnTo>
                  <a:lnTo>
                    <a:pt x="8" y="436"/>
                  </a:lnTo>
                  <a:lnTo>
                    <a:pt x="8" y="436"/>
                  </a:lnTo>
                  <a:lnTo>
                    <a:pt x="8" y="436"/>
                  </a:lnTo>
                  <a:lnTo>
                    <a:pt x="8" y="436"/>
                  </a:lnTo>
                  <a:lnTo>
                    <a:pt x="8" y="436"/>
                  </a:lnTo>
                  <a:lnTo>
                    <a:pt x="8" y="436"/>
                  </a:lnTo>
                  <a:lnTo>
                    <a:pt x="8" y="436"/>
                  </a:lnTo>
                  <a:lnTo>
                    <a:pt x="8" y="436"/>
                  </a:lnTo>
                  <a:lnTo>
                    <a:pt x="8" y="436"/>
                  </a:lnTo>
                  <a:lnTo>
                    <a:pt x="8" y="436"/>
                  </a:lnTo>
                  <a:lnTo>
                    <a:pt x="8" y="436"/>
                  </a:lnTo>
                  <a:lnTo>
                    <a:pt x="8" y="436"/>
                  </a:lnTo>
                  <a:lnTo>
                    <a:pt x="8" y="436"/>
                  </a:lnTo>
                  <a:lnTo>
                    <a:pt x="4" y="436"/>
                  </a:lnTo>
                  <a:lnTo>
                    <a:pt x="4" y="436"/>
                  </a:lnTo>
                  <a:lnTo>
                    <a:pt x="4" y="436"/>
                  </a:lnTo>
                  <a:lnTo>
                    <a:pt x="4" y="436"/>
                  </a:lnTo>
                  <a:lnTo>
                    <a:pt x="4" y="436"/>
                  </a:lnTo>
                  <a:lnTo>
                    <a:pt x="4" y="436"/>
                  </a:lnTo>
                  <a:lnTo>
                    <a:pt x="4" y="436"/>
                  </a:lnTo>
                  <a:lnTo>
                    <a:pt x="4" y="436"/>
                  </a:lnTo>
                  <a:lnTo>
                    <a:pt x="4" y="436"/>
                  </a:lnTo>
                  <a:lnTo>
                    <a:pt x="4" y="436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32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8"/>
                  </a:lnTo>
                  <a:lnTo>
                    <a:pt x="4" y="423"/>
                  </a:lnTo>
                  <a:lnTo>
                    <a:pt x="4" y="423"/>
                  </a:lnTo>
                  <a:lnTo>
                    <a:pt x="4" y="423"/>
                  </a:lnTo>
                  <a:lnTo>
                    <a:pt x="4" y="423"/>
                  </a:lnTo>
                  <a:lnTo>
                    <a:pt x="4" y="423"/>
                  </a:lnTo>
                  <a:lnTo>
                    <a:pt x="4" y="423"/>
                  </a:lnTo>
                  <a:lnTo>
                    <a:pt x="4" y="423"/>
                  </a:lnTo>
                  <a:lnTo>
                    <a:pt x="4" y="423"/>
                  </a:lnTo>
                  <a:lnTo>
                    <a:pt x="4" y="423"/>
                  </a:lnTo>
                  <a:lnTo>
                    <a:pt x="4" y="423"/>
                  </a:lnTo>
                  <a:lnTo>
                    <a:pt x="4" y="423"/>
                  </a:lnTo>
                  <a:lnTo>
                    <a:pt x="4" y="423"/>
                  </a:lnTo>
                  <a:lnTo>
                    <a:pt x="4" y="423"/>
                  </a:lnTo>
                  <a:lnTo>
                    <a:pt x="4" y="423"/>
                  </a:lnTo>
                  <a:lnTo>
                    <a:pt x="4" y="423"/>
                  </a:lnTo>
                  <a:lnTo>
                    <a:pt x="4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1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123"/>
            <p:cNvSpPr>
              <a:spLocks/>
            </p:cNvSpPr>
            <p:nvPr/>
          </p:nvSpPr>
          <p:spPr bwMode="auto">
            <a:xfrm>
              <a:off x="3694" y="1782"/>
              <a:ext cx="52" cy="89"/>
            </a:xfrm>
            <a:custGeom>
              <a:avLst/>
              <a:gdLst>
                <a:gd name="T0" fmla="*/ 52 w 52"/>
                <a:gd name="T1" fmla="*/ 85 h 89"/>
                <a:gd name="T2" fmla="*/ 48 w 52"/>
                <a:gd name="T3" fmla="*/ 85 h 89"/>
                <a:gd name="T4" fmla="*/ 48 w 52"/>
                <a:gd name="T5" fmla="*/ 85 h 89"/>
                <a:gd name="T6" fmla="*/ 48 w 52"/>
                <a:gd name="T7" fmla="*/ 81 h 89"/>
                <a:gd name="T8" fmla="*/ 48 w 52"/>
                <a:gd name="T9" fmla="*/ 81 h 89"/>
                <a:gd name="T10" fmla="*/ 48 w 52"/>
                <a:gd name="T11" fmla="*/ 77 h 89"/>
                <a:gd name="T12" fmla="*/ 44 w 52"/>
                <a:gd name="T13" fmla="*/ 77 h 89"/>
                <a:gd name="T14" fmla="*/ 44 w 52"/>
                <a:gd name="T15" fmla="*/ 72 h 89"/>
                <a:gd name="T16" fmla="*/ 44 w 52"/>
                <a:gd name="T17" fmla="*/ 72 h 89"/>
                <a:gd name="T18" fmla="*/ 44 w 52"/>
                <a:gd name="T19" fmla="*/ 72 h 89"/>
                <a:gd name="T20" fmla="*/ 44 w 52"/>
                <a:gd name="T21" fmla="*/ 68 h 89"/>
                <a:gd name="T22" fmla="*/ 40 w 52"/>
                <a:gd name="T23" fmla="*/ 68 h 89"/>
                <a:gd name="T24" fmla="*/ 40 w 52"/>
                <a:gd name="T25" fmla="*/ 68 h 89"/>
                <a:gd name="T26" fmla="*/ 40 w 52"/>
                <a:gd name="T27" fmla="*/ 64 h 89"/>
                <a:gd name="T28" fmla="*/ 40 w 52"/>
                <a:gd name="T29" fmla="*/ 64 h 89"/>
                <a:gd name="T30" fmla="*/ 36 w 52"/>
                <a:gd name="T31" fmla="*/ 64 h 89"/>
                <a:gd name="T32" fmla="*/ 36 w 52"/>
                <a:gd name="T33" fmla="*/ 60 h 89"/>
                <a:gd name="T34" fmla="*/ 36 w 52"/>
                <a:gd name="T35" fmla="*/ 60 h 89"/>
                <a:gd name="T36" fmla="*/ 36 w 52"/>
                <a:gd name="T37" fmla="*/ 60 h 89"/>
                <a:gd name="T38" fmla="*/ 36 w 52"/>
                <a:gd name="T39" fmla="*/ 55 h 89"/>
                <a:gd name="T40" fmla="*/ 32 w 52"/>
                <a:gd name="T41" fmla="*/ 55 h 89"/>
                <a:gd name="T42" fmla="*/ 32 w 52"/>
                <a:gd name="T43" fmla="*/ 55 h 89"/>
                <a:gd name="T44" fmla="*/ 32 w 52"/>
                <a:gd name="T45" fmla="*/ 55 h 89"/>
                <a:gd name="T46" fmla="*/ 32 w 52"/>
                <a:gd name="T47" fmla="*/ 51 h 89"/>
                <a:gd name="T48" fmla="*/ 32 w 52"/>
                <a:gd name="T49" fmla="*/ 51 h 89"/>
                <a:gd name="T50" fmla="*/ 28 w 52"/>
                <a:gd name="T51" fmla="*/ 47 h 89"/>
                <a:gd name="T52" fmla="*/ 28 w 52"/>
                <a:gd name="T53" fmla="*/ 47 h 89"/>
                <a:gd name="T54" fmla="*/ 28 w 52"/>
                <a:gd name="T55" fmla="*/ 47 h 89"/>
                <a:gd name="T56" fmla="*/ 28 w 52"/>
                <a:gd name="T57" fmla="*/ 47 h 89"/>
                <a:gd name="T58" fmla="*/ 24 w 52"/>
                <a:gd name="T59" fmla="*/ 43 h 89"/>
                <a:gd name="T60" fmla="*/ 24 w 52"/>
                <a:gd name="T61" fmla="*/ 43 h 89"/>
                <a:gd name="T62" fmla="*/ 24 w 52"/>
                <a:gd name="T63" fmla="*/ 38 h 89"/>
                <a:gd name="T64" fmla="*/ 24 w 52"/>
                <a:gd name="T65" fmla="*/ 38 h 89"/>
                <a:gd name="T66" fmla="*/ 24 w 52"/>
                <a:gd name="T67" fmla="*/ 38 h 89"/>
                <a:gd name="T68" fmla="*/ 20 w 52"/>
                <a:gd name="T69" fmla="*/ 34 h 89"/>
                <a:gd name="T70" fmla="*/ 20 w 52"/>
                <a:gd name="T71" fmla="*/ 34 h 89"/>
                <a:gd name="T72" fmla="*/ 20 w 52"/>
                <a:gd name="T73" fmla="*/ 30 h 89"/>
                <a:gd name="T74" fmla="*/ 20 w 52"/>
                <a:gd name="T75" fmla="*/ 30 h 89"/>
                <a:gd name="T76" fmla="*/ 20 w 52"/>
                <a:gd name="T77" fmla="*/ 26 h 89"/>
                <a:gd name="T78" fmla="*/ 16 w 52"/>
                <a:gd name="T79" fmla="*/ 26 h 89"/>
                <a:gd name="T80" fmla="*/ 16 w 52"/>
                <a:gd name="T81" fmla="*/ 26 h 89"/>
                <a:gd name="T82" fmla="*/ 16 w 52"/>
                <a:gd name="T83" fmla="*/ 26 h 89"/>
                <a:gd name="T84" fmla="*/ 16 w 52"/>
                <a:gd name="T85" fmla="*/ 21 h 89"/>
                <a:gd name="T86" fmla="*/ 16 w 52"/>
                <a:gd name="T87" fmla="*/ 21 h 89"/>
                <a:gd name="T88" fmla="*/ 12 w 52"/>
                <a:gd name="T89" fmla="*/ 17 h 89"/>
                <a:gd name="T90" fmla="*/ 12 w 52"/>
                <a:gd name="T91" fmla="*/ 17 h 89"/>
                <a:gd name="T92" fmla="*/ 12 w 52"/>
                <a:gd name="T93" fmla="*/ 17 h 89"/>
                <a:gd name="T94" fmla="*/ 12 w 52"/>
                <a:gd name="T95" fmla="*/ 17 h 89"/>
                <a:gd name="T96" fmla="*/ 8 w 52"/>
                <a:gd name="T97" fmla="*/ 13 h 89"/>
                <a:gd name="T98" fmla="*/ 8 w 52"/>
                <a:gd name="T99" fmla="*/ 13 h 89"/>
                <a:gd name="T100" fmla="*/ 8 w 52"/>
                <a:gd name="T101" fmla="*/ 13 h 89"/>
                <a:gd name="T102" fmla="*/ 8 w 52"/>
                <a:gd name="T103" fmla="*/ 9 h 89"/>
                <a:gd name="T104" fmla="*/ 8 w 52"/>
                <a:gd name="T105" fmla="*/ 9 h 89"/>
                <a:gd name="T106" fmla="*/ 4 w 52"/>
                <a:gd name="T107" fmla="*/ 9 h 89"/>
                <a:gd name="T108" fmla="*/ 4 w 52"/>
                <a:gd name="T109" fmla="*/ 4 h 89"/>
                <a:gd name="T110" fmla="*/ 4 w 52"/>
                <a:gd name="T111" fmla="*/ 4 h 89"/>
                <a:gd name="T112" fmla="*/ 4 w 52"/>
                <a:gd name="T113" fmla="*/ 4 h 89"/>
                <a:gd name="T114" fmla="*/ 4 w 52"/>
                <a:gd name="T115" fmla="*/ 4 h 89"/>
                <a:gd name="T116" fmla="*/ 0 w 52"/>
                <a:gd name="T117" fmla="*/ 0 h 89"/>
                <a:gd name="T118" fmla="*/ 0 w 52"/>
                <a:gd name="T11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89">
                  <a:moveTo>
                    <a:pt x="52" y="89"/>
                  </a:moveTo>
                  <a:lnTo>
                    <a:pt x="52" y="89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32" y="51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124"/>
            <p:cNvSpPr>
              <a:spLocks/>
            </p:cNvSpPr>
            <p:nvPr/>
          </p:nvSpPr>
          <p:spPr bwMode="auto">
            <a:xfrm>
              <a:off x="3642" y="1727"/>
              <a:ext cx="52" cy="55"/>
            </a:xfrm>
            <a:custGeom>
              <a:avLst/>
              <a:gdLst>
                <a:gd name="T0" fmla="*/ 52 w 52"/>
                <a:gd name="T1" fmla="*/ 55 h 55"/>
                <a:gd name="T2" fmla="*/ 52 w 52"/>
                <a:gd name="T3" fmla="*/ 55 h 55"/>
                <a:gd name="T4" fmla="*/ 48 w 52"/>
                <a:gd name="T5" fmla="*/ 51 h 55"/>
                <a:gd name="T6" fmla="*/ 48 w 52"/>
                <a:gd name="T7" fmla="*/ 51 h 55"/>
                <a:gd name="T8" fmla="*/ 48 w 52"/>
                <a:gd name="T9" fmla="*/ 51 h 55"/>
                <a:gd name="T10" fmla="*/ 48 w 52"/>
                <a:gd name="T11" fmla="*/ 51 h 55"/>
                <a:gd name="T12" fmla="*/ 48 w 52"/>
                <a:gd name="T13" fmla="*/ 47 h 55"/>
                <a:gd name="T14" fmla="*/ 44 w 52"/>
                <a:gd name="T15" fmla="*/ 47 h 55"/>
                <a:gd name="T16" fmla="*/ 44 w 52"/>
                <a:gd name="T17" fmla="*/ 47 h 55"/>
                <a:gd name="T18" fmla="*/ 44 w 52"/>
                <a:gd name="T19" fmla="*/ 47 h 55"/>
                <a:gd name="T20" fmla="*/ 44 w 52"/>
                <a:gd name="T21" fmla="*/ 43 h 55"/>
                <a:gd name="T22" fmla="*/ 44 w 52"/>
                <a:gd name="T23" fmla="*/ 43 h 55"/>
                <a:gd name="T24" fmla="*/ 40 w 52"/>
                <a:gd name="T25" fmla="*/ 43 h 55"/>
                <a:gd name="T26" fmla="*/ 40 w 52"/>
                <a:gd name="T27" fmla="*/ 43 h 55"/>
                <a:gd name="T28" fmla="*/ 40 w 52"/>
                <a:gd name="T29" fmla="*/ 43 h 55"/>
                <a:gd name="T30" fmla="*/ 40 w 52"/>
                <a:gd name="T31" fmla="*/ 38 h 55"/>
                <a:gd name="T32" fmla="*/ 40 w 52"/>
                <a:gd name="T33" fmla="*/ 38 h 55"/>
                <a:gd name="T34" fmla="*/ 36 w 52"/>
                <a:gd name="T35" fmla="*/ 38 h 55"/>
                <a:gd name="T36" fmla="*/ 36 w 52"/>
                <a:gd name="T37" fmla="*/ 38 h 55"/>
                <a:gd name="T38" fmla="*/ 36 w 52"/>
                <a:gd name="T39" fmla="*/ 34 h 55"/>
                <a:gd name="T40" fmla="*/ 36 w 52"/>
                <a:gd name="T41" fmla="*/ 34 h 55"/>
                <a:gd name="T42" fmla="*/ 32 w 52"/>
                <a:gd name="T43" fmla="*/ 34 h 55"/>
                <a:gd name="T44" fmla="*/ 32 w 52"/>
                <a:gd name="T45" fmla="*/ 34 h 55"/>
                <a:gd name="T46" fmla="*/ 32 w 52"/>
                <a:gd name="T47" fmla="*/ 34 h 55"/>
                <a:gd name="T48" fmla="*/ 32 w 52"/>
                <a:gd name="T49" fmla="*/ 30 h 55"/>
                <a:gd name="T50" fmla="*/ 32 w 52"/>
                <a:gd name="T51" fmla="*/ 30 h 55"/>
                <a:gd name="T52" fmla="*/ 28 w 52"/>
                <a:gd name="T53" fmla="*/ 30 h 55"/>
                <a:gd name="T54" fmla="*/ 28 w 52"/>
                <a:gd name="T55" fmla="*/ 30 h 55"/>
                <a:gd name="T56" fmla="*/ 28 w 52"/>
                <a:gd name="T57" fmla="*/ 30 h 55"/>
                <a:gd name="T58" fmla="*/ 28 w 52"/>
                <a:gd name="T59" fmla="*/ 26 h 55"/>
                <a:gd name="T60" fmla="*/ 28 w 52"/>
                <a:gd name="T61" fmla="*/ 26 h 55"/>
                <a:gd name="T62" fmla="*/ 24 w 52"/>
                <a:gd name="T63" fmla="*/ 26 h 55"/>
                <a:gd name="T64" fmla="*/ 24 w 52"/>
                <a:gd name="T65" fmla="*/ 26 h 55"/>
                <a:gd name="T66" fmla="*/ 24 w 52"/>
                <a:gd name="T67" fmla="*/ 26 h 55"/>
                <a:gd name="T68" fmla="*/ 24 w 52"/>
                <a:gd name="T69" fmla="*/ 21 h 55"/>
                <a:gd name="T70" fmla="*/ 24 w 52"/>
                <a:gd name="T71" fmla="*/ 21 h 55"/>
                <a:gd name="T72" fmla="*/ 20 w 52"/>
                <a:gd name="T73" fmla="*/ 21 h 55"/>
                <a:gd name="T74" fmla="*/ 20 w 52"/>
                <a:gd name="T75" fmla="*/ 21 h 55"/>
                <a:gd name="T76" fmla="*/ 20 w 52"/>
                <a:gd name="T77" fmla="*/ 21 h 55"/>
                <a:gd name="T78" fmla="*/ 20 w 52"/>
                <a:gd name="T79" fmla="*/ 17 h 55"/>
                <a:gd name="T80" fmla="*/ 16 w 52"/>
                <a:gd name="T81" fmla="*/ 17 h 55"/>
                <a:gd name="T82" fmla="*/ 16 w 52"/>
                <a:gd name="T83" fmla="*/ 17 h 55"/>
                <a:gd name="T84" fmla="*/ 16 w 52"/>
                <a:gd name="T85" fmla="*/ 17 h 55"/>
                <a:gd name="T86" fmla="*/ 16 w 52"/>
                <a:gd name="T87" fmla="*/ 17 h 55"/>
                <a:gd name="T88" fmla="*/ 16 w 52"/>
                <a:gd name="T89" fmla="*/ 13 h 55"/>
                <a:gd name="T90" fmla="*/ 12 w 52"/>
                <a:gd name="T91" fmla="*/ 13 h 55"/>
                <a:gd name="T92" fmla="*/ 12 w 52"/>
                <a:gd name="T93" fmla="*/ 13 h 55"/>
                <a:gd name="T94" fmla="*/ 12 w 52"/>
                <a:gd name="T95" fmla="*/ 13 h 55"/>
                <a:gd name="T96" fmla="*/ 12 w 52"/>
                <a:gd name="T97" fmla="*/ 9 h 55"/>
                <a:gd name="T98" fmla="*/ 12 w 52"/>
                <a:gd name="T99" fmla="*/ 9 h 55"/>
                <a:gd name="T100" fmla="*/ 8 w 52"/>
                <a:gd name="T101" fmla="*/ 9 h 55"/>
                <a:gd name="T102" fmla="*/ 8 w 52"/>
                <a:gd name="T103" fmla="*/ 9 h 55"/>
                <a:gd name="T104" fmla="*/ 8 w 52"/>
                <a:gd name="T105" fmla="*/ 9 h 55"/>
                <a:gd name="T106" fmla="*/ 8 w 52"/>
                <a:gd name="T107" fmla="*/ 9 h 55"/>
                <a:gd name="T108" fmla="*/ 8 w 52"/>
                <a:gd name="T109" fmla="*/ 4 h 55"/>
                <a:gd name="T110" fmla="*/ 4 w 52"/>
                <a:gd name="T111" fmla="*/ 4 h 55"/>
                <a:gd name="T112" fmla="*/ 4 w 52"/>
                <a:gd name="T113" fmla="*/ 4 h 55"/>
                <a:gd name="T114" fmla="*/ 4 w 52"/>
                <a:gd name="T115" fmla="*/ 4 h 55"/>
                <a:gd name="T116" fmla="*/ 4 w 52"/>
                <a:gd name="T117" fmla="*/ 0 h 55"/>
                <a:gd name="T118" fmla="*/ 0 w 52"/>
                <a:gd name="T11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55">
                  <a:moveTo>
                    <a:pt x="52" y="55"/>
                  </a:move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125"/>
            <p:cNvSpPr>
              <a:spLocks/>
            </p:cNvSpPr>
            <p:nvPr/>
          </p:nvSpPr>
          <p:spPr bwMode="auto">
            <a:xfrm>
              <a:off x="3594" y="1681"/>
              <a:ext cx="48" cy="46"/>
            </a:xfrm>
            <a:custGeom>
              <a:avLst/>
              <a:gdLst>
                <a:gd name="T0" fmla="*/ 48 w 48"/>
                <a:gd name="T1" fmla="*/ 46 h 46"/>
                <a:gd name="T2" fmla="*/ 48 w 48"/>
                <a:gd name="T3" fmla="*/ 46 h 46"/>
                <a:gd name="T4" fmla="*/ 48 w 48"/>
                <a:gd name="T5" fmla="*/ 42 h 46"/>
                <a:gd name="T6" fmla="*/ 48 w 48"/>
                <a:gd name="T7" fmla="*/ 42 h 46"/>
                <a:gd name="T8" fmla="*/ 44 w 48"/>
                <a:gd name="T9" fmla="*/ 42 h 46"/>
                <a:gd name="T10" fmla="*/ 44 w 48"/>
                <a:gd name="T11" fmla="*/ 42 h 46"/>
                <a:gd name="T12" fmla="*/ 44 w 48"/>
                <a:gd name="T13" fmla="*/ 42 h 46"/>
                <a:gd name="T14" fmla="*/ 44 w 48"/>
                <a:gd name="T15" fmla="*/ 38 h 46"/>
                <a:gd name="T16" fmla="*/ 44 w 48"/>
                <a:gd name="T17" fmla="*/ 38 h 46"/>
                <a:gd name="T18" fmla="*/ 40 w 48"/>
                <a:gd name="T19" fmla="*/ 38 h 46"/>
                <a:gd name="T20" fmla="*/ 40 w 48"/>
                <a:gd name="T21" fmla="*/ 38 h 46"/>
                <a:gd name="T22" fmla="*/ 40 w 48"/>
                <a:gd name="T23" fmla="*/ 38 h 46"/>
                <a:gd name="T24" fmla="*/ 40 w 48"/>
                <a:gd name="T25" fmla="*/ 38 h 46"/>
                <a:gd name="T26" fmla="*/ 36 w 48"/>
                <a:gd name="T27" fmla="*/ 33 h 46"/>
                <a:gd name="T28" fmla="*/ 36 w 48"/>
                <a:gd name="T29" fmla="*/ 33 h 46"/>
                <a:gd name="T30" fmla="*/ 36 w 48"/>
                <a:gd name="T31" fmla="*/ 33 h 46"/>
                <a:gd name="T32" fmla="*/ 36 w 48"/>
                <a:gd name="T33" fmla="*/ 33 h 46"/>
                <a:gd name="T34" fmla="*/ 36 w 48"/>
                <a:gd name="T35" fmla="*/ 33 h 46"/>
                <a:gd name="T36" fmla="*/ 32 w 48"/>
                <a:gd name="T37" fmla="*/ 29 h 46"/>
                <a:gd name="T38" fmla="*/ 32 w 48"/>
                <a:gd name="T39" fmla="*/ 29 h 46"/>
                <a:gd name="T40" fmla="*/ 32 w 48"/>
                <a:gd name="T41" fmla="*/ 29 h 46"/>
                <a:gd name="T42" fmla="*/ 32 w 48"/>
                <a:gd name="T43" fmla="*/ 29 h 46"/>
                <a:gd name="T44" fmla="*/ 32 w 48"/>
                <a:gd name="T45" fmla="*/ 29 h 46"/>
                <a:gd name="T46" fmla="*/ 28 w 48"/>
                <a:gd name="T47" fmla="*/ 25 h 46"/>
                <a:gd name="T48" fmla="*/ 28 w 48"/>
                <a:gd name="T49" fmla="*/ 25 h 46"/>
                <a:gd name="T50" fmla="*/ 28 w 48"/>
                <a:gd name="T51" fmla="*/ 25 h 46"/>
                <a:gd name="T52" fmla="*/ 28 w 48"/>
                <a:gd name="T53" fmla="*/ 25 h 46"/>
                <a:gd name="T54" fmla="*/ 28 w 48"/>
                <a:gd name="T55" fmla="*/ 25 h 46"/>
                <a:gd name="T56" fmla="*/ 24 w 48"/>
                <a:gd name="T57" fmla="*/ 21 h 46"/>
                <a:gd name="T58" fmla="*/ 24 w 48"/>
                <a:gd name="T59" fmla="*/ 21 h 46"/>
                <a:gd name="T60" fmla="*/ 24 w 48"/>
                <a:gd name="T61" fmla="*/ 21 h 46"/>
                <a:gd name="T62" fmla="*/ 24 w 48"/>
                <a:gd name="T63" fmla="*/ 21 h 46"/>
                <a:gd name="T64" fmla="*/ 20 w 48"/>
                <a:gd name="T65" fmla="*/ 21 h 46"/>
                <a:gd name="T66" fmla="*/ 20 w 48"/>
                <a:gd name="T67" fmla="*/ 21 h 46"/>
                <a:gd name="T68" fmla="*/ 20 w 48"/>
                <a:gd name="T69" fmla="*/ 16 h 46"/>
                <a:gd name="T70" fmla="*/ 20 w 48"/>
                <a:gd name="T71" fmla="*/ 16 h 46"/>
                <a:gd name="T72" fmla="*/ 20 w 48"/>
                <a:gd name="T73" fmla="*/ 16 h 46"/>
                <a:gd name="T74" fmla="*/ 16 w 48"/>
                <a:gd name="T75" fmla="*/ 16 h 46"/>
                <a:gd name="T76" fmla="*/ 16 w 48"/>
                <a:gd name="T77" fmla="*/ 16 h 46"/>
                <a:gd name="T78" fmla="*/ 16 w 48"/>
                <a:gd name="T79" fmla="*/ 16 h 46"/>
                <a:gd name="T80" fmla="*/ 16 w 48"/>
                <a:gd name="T81" fmla="*/ 12 h 46"/>
                <a:gd name="T82" fmla="*/ 16 w 48"/>
                <a:gd name="T83" fmla="*/ 12 h 46"/>
                <a:gd name="T84" fmla="*/ 12 w 48"/>
                <a:gd name="T85" fmla="*/ 12 h 46"/>
                <a:gd name="T86" fmla="*/ 12 w 48"/>
                <a:gd name="T87" fmla="*/ 12 h 46"/>
                <a:gd name="T88" fmla="*/ 12 w 48"/>
                <a:gd name="T89" fmla="*/ 12 h 46"/>
                <a:gd name="T90" fmla="*/ 12 w 48"/>
                <a:gd name="T91" fmla="*/ 12 h 46"/>
                <a:gd name="T92" fmla="*/ 8 w 48"/>
                <a:gd name="T93" fmla="*/ 8 h 46"/>
                <a:gd name="T94" fmla="*/ 8 w 48"/>
                <a:gd name="T95" fmla="*/ 8 h 46"/>
                <a:gd name="T96" fmla="*/ 8 w 48"/>
                <a:gd name="T97" fmla="*/ 8 h 46"/>
                <a:gd name="T98" fmla="*/ 8 w 48"/>
                <a:gd name="T99" fmla="*/ 8 h 46"/>
                <a:gd name="T100" fmla="*/ 8 w 48"/>
                <a:gd name="T101" fmla="*/ 8 h 46"/>
                <a:gd name="T102" fmla="*/ 4 w 48"/>
                <a:gd name="T103" fmla="*/ 8 h 46"/>
                <a:gd name="T104" fmla="*/ 4 w 48"/>
                <a:gd name="T105" fmla="*/ 4 h 46"/>
                <a:gd name="T106" fmla="*/ 4 w 48"/>
                <a:gd name="T107" fmla="*/ 4 h 46"/>
                <a:gd name="T108" fmla="*/ 4 w 48"/>
                <a:gd name="T109" fmla="*/ 4 h 46"/>
                <a:gd name="T110" fmla="*/ 4 w 48"/>
                <a:gd name="T111" fmla="*/ 4 h 46"/>
                <a:gd name="T112" fmla="*/ 0 w 48"/>
                <a:gd name="T113" fmla="*/ 4 h 46"/>
                <a:gd name="T114" fmla="*/ 0 w 48"/>
                <a:gd name="T115" fmla="*/ 4 h 46"/>
                <a:gd name="T116" fmla="*/ 0 w 48"/>
                <a:gd name="T117" fmla="*/ 0 h 46"/>
                <a:gd name="T118" fmla="*/ 0 w 48"/>
                <a:gd name="T1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46">
                  <a:moveTo>
                    <a:pt x="48" y="46"/>
                  </a:move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28" y="29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5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126"/>
            <p:cNvSpPr>
              <a:spLocks/>
            </p:cNvSpPr>
            <p:nvPr/>
          </p:nvSpPr>
          <p:spPr bwMode="auto">
            <a:xfrm>
              <a:off x="3542" y="1647"/>
              <a:ext cx="52" cy="34"/>
            </a:xfrm>
            <a:custGeom>
              <a:avLst/>
              <a:gdLst>
                <a:gd name="T0" fmla="*/ 52 w 52"/>
                <a:gd name="T1" fmla="*/ 34 h 34"/>
                <a:gd name="T2" fmla="*/ 48 w 52"/>
                <a:gd name="T3" fmla="*/ 34 h 34"/>
                <a:gd name="T4" fmla="*/ 48 w 52"/>
                <a:gd name="T5" fmla="*/ 34 h 34"/>
                <a:gd name="T6" fmla="*/ 48 w 52"/>
                <a:gd name="T7" fmla="*/ 34 h 34"/>
                <a:gd name="T8" fmla="*/ 48 w 52"/>
                <a:gd name="T9" fmla="*/ 29 h 34"/>
                <a:gd name="T10" fmla="*/ 44 w 52"/>
                <a:gd name="T11" fmla="*/ 29 h 34"/>
                <a:gd name="T12" fmla="*/ 44 w 52"/>
                <a:gd name="T13" fmla="*/ 29 h 34"/>
                <a:gd name="T14" fmla="*/ 44 w 52"/>
                <a:gd name="T15" fmla="*/ 29 h 34"/>
                <a:gd name="T16" fmla="*/ 44 w 52"/>
                <a:gd name="T17" fmla="*/ 29 h 34"/>
                <a:gd name="T18" fmla="*/ 44 w 52"/>
                <a:gd name="T19" fmla="*/ 29 h 34"/>
                <a:gd name="T20" fmla="*/ 40 w 52"/>
                <a:gd name="T21" fmla="*/ 29 h 34"/>
                <a:gd name="T22" fmla="*/ 40 w 52"/>
                <a:gd name="T23" fmla="*/ 29 h 34"/>
                <a:gd name="T24" fmla="*/ 40 w 52"/>
                <a:gd name="T25" fmla="*/ 25 h 34"/>
                <a:gd name="T26" fmla="*/ 40 w 52"/>
                <a:gd name="T27" fmla="*/ 25 h 34"/>
                <a:gd name="T28" fmla="*/ 40 w 52"/>
                <a:gd name="T29" fmla="*/ 25 h 34"/>
                <a:gd name="T30" fmla="*/ 36 w 52"/>
                <a:gd name="T31" fmla="*/ 25 h 34"/>
                <a:gd name="T32" fmla="*/ 36 w 52"/>
                <a:gd name="T33" fmla="*/ 25 h 34"/>
                <a:gd name="T34" fmla="*/ 36 w 52"/>
                <a:gd name="T35" fmla="*/ 25 h 34"/>
                <a:gd name="T36" fmla="*/ 36 w 52"/>
                <a:gd name="T37" fmla="*/ 25 h 34"/>
                <a:gd name="T38" fmla="*/ 32 w 52"/>
                <a:gd name="T39" fmla="*/ 25 h 34"/>
                <a:gd name="T40" fmla="*/ 32 w 52"/>
                <a:gd name="T41" fmla="*/ 21 h 34"/>
                <a:gd name="T42" fmla="*/ 32 w 52"/>
                <a:gd name="T43" fmla="*/ 21 h 34"/>
                <a:gd name="T44" fmla="*/ 32 w 52"/>
                <a:gd name="T45" fmla="*/ 21 h 34"/>
                <a:gd name="T46" fmla="*/ 32 w 52"/>
                <a:gd name="T47" fmla="*/ 21 h 34"/>
                <a:gd name="T48" fmla="*/ 28 w 52"/>
                <a:gd name="T49" fmla="*/ 21 h 34"/>
                <a:gd name="T50" fmla="*/ 28 w 52"/>
                <a:gd name="T51" fmla="*/ 21 h 34"/>
                <a:gd name="T52" fmla="*/ 28 w 52"/>
                <a:gd name="T53" fmla="*/ 21 h 34"/>
                <a:gd name="T54" fmla="*/ 28 w 52"/>
                <a:gd name="T55" fmla="*/ 17 h 34"/>
                <a:gd name="T56" fmla="*/ 28 w 52"/>
                <a:gd name="T57" fmla="*/ 17 h 34"/>
                <a:gd name="T58" fmla="*/ 24 w 52"/>
                <a:gd name="T59" fmla="*/ 17 h 34"/>
                <a:gd name="T60" fmla="*/ 24 w 52"/>
                <a:gd name="T61" fmla="*/ 17 h 34"/>
                <a:gd name="T62" fmla="*/ 24 w 52"/>
                <a:gd name="T63" fmla="*/ 17 h 34"/>
                <a:gd name="T64" fmla="*/ 24 w 52"/>
                <a:gd name="T65" fmla="*/ 17 h 34"/>
                <a:gd name="T66" fmla="*/ 24 w 52"/>
                <a:gd name="T67" fmla="*/ 17 h 34"/>
                <a:gd name="T68" fmla="*/ 20 w 52"/>
                <a:gd name="T69" fmla="*/ 17 h 34"/>
                <a:gd name="T70" fmla="*/ 20 w 52"/>
                <a:gd name="T71" fmla="*/ 12 h 34"/>
                <a:gd name="T72" fmla="*/ 20 w 52"/>
                <a:gd name="T73" fmla="*/ 12 h 34"/>
                <a:gd name="T74" fmla="*/ 20 w 52"/>
                <a:gd name="T75" fmla="*/ 12 h 34"/>
                <a:gd name="T76" fmla="*/ 16 w 52"/>
                <a:gd name="T77" fmla="*/ 12 h 34"/>
                <a:gd name="T78" fmla="*/ 16 w 52"/>
                <a:gd name="T79" fmla="*/ 12 h 34"/>
                <a:gd name="T80" fmla="*/ 16 w 52"/>
                <a:gd name="T81" fmla="*/ 12 h 34"/>
                <a:gd name="T82" fmla="*/ 16 w 52"/>
                <a:gd name="T83" fmla="*/ 12 h 34"/>
                <a:gd name="T84" fmla="*/ 16 w 52"/>
                <a:gd name="T85" fmla="*/ 8 h 34"/>
                <a:gd name="T86" fmla="*/ 12 w 52"/>
                <a:gd name="T87" fmla="*/ 8 h 34"/>
                <a:gd name="T88" fmla="*/ 12 w 52"/>
                <a:gd name="T89" fmla="*/ 8 h 34"/>
                <a:gd name="T90" fmla="*/ 12 w 52"/>
                <a:gd name="T91" fmla="*/ 8 h 34"/>
                <a:gd name="T92" fmla="*/ 12 w 52"/>
                <a:gd name="T93" fmla="*/ 8 h 34"/>
                <a:gd name="T94" fmla="*/ 12 w 52"/>
                <a:gd name="T95" fmla="*/ 8 h 34"/>
                <a:gd name="T96" fmla="*/ 8 w 52"/>
                <a:gd name="T97" fmla="*/ 8 h 34"/>
                <a:gd name="T98" fmla="*/ 8 w 52"/>
                <a:gd name="T99" fmla="*/ 8 h 34"/>
                <a:gd name="T100" fmla="*/ 8 w 52"/>
                <a:gd name="T101" fmla="*/ 4 h 34"/>
                <a:gd name="T102" fmla="*/ 8 w 52"/>
                <a:gd name="T103" fmla="*/ 4 h 34"/>
                <a:gd name="T104" fmla="*/ 8 w 52"/>
                <a:gd name="T105" fmla="*/ 4 h 34"/>
                <a:gd name="T106" fmla="*/ 4 w 52"/>
                <a:gd name="T107" fmla="*/ 4 h 34"/>
                <a:gd name="T108" fmla="*/ 4 w 52"/>
                <a:gd name="T109" fmla="*/ 4 h 34"/>
                <a:gd name="T110" fmla="*/ 4 w 52"/>
                <a:gd name="T111" fmla="*/ 4 h 34"/>
                <a:gd name="T112" fmla="*/ 4 w 52"/>
                <a:gd name="T113" fmla="*/ 4 h 34"/>
                <a:gd name="T114" fmla="*/ 0 w 52"/>
                <a:gd name="T115" fmla="*/ 4 h 34"/>
                <a:gd name="T116" fmla="*/ 0 w 52"/>
                <a:gd name="T117" fmla="*/ 0 h 34"/>
                <a:gd name="T118" fmla="*/ 0 w 52"/>
                <a:gd name="T1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34">
                  <a:moveTo>
                    <a:pt x="52" y="34"/>
                  </a:move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2" y="25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127"/>
            <p:cNvSpPr>
              <a:spLocks/>
            </p:cNvSpPr>
            <p:nvPr/>
          </p:nvSpPr>
          <p:spPr bwMode="auto">
            <a:xfrm>
              <a:off x="3491" y="1617"/>
              <a:ext cx="51" cy="30"/>
            </a:xfrm>
            <a:custGeom>
              <a:avLst/>
              <a:gdLst>
                <a:gd name="T0" fmla="*/ 51 w 51"/>
                <a:gd name="T1" fmla="*/ 30 h 30"/>
                <a:gd name="T2" fmla="*/ 51 w 51"/>
                <a:gd name="T3" fmla="*/ 30 h 30"/>
                <a:gd name="T4" fmla="*/ 47 w 51"/>
                <a:gd name="T5" fmla="*/ 30 h 30"/>
                <a:gd name="T6" fmla="*/ 47 w 51"/>
                <a:gd name="T7" fmla="*/ 30 h 30"/>
                <a:gd name="T8" fmla="*/ 47 w 51"/>
                <a:gd name="T9" fmla="*/ 30 h 30"/>
                <a:gd name="T10" fmla="*/ 47 w 51"/>
                <a:gd name="T11" fmla="*/ 30 h 30"/>
                <a:gd name="T12" fmla="*/ 47 w 51"/>
                <a:gd name="T13" fmla="*/ 25 h 30"/>
                <a:gd name="T14" fmla="*/ 43 w 51"/>
                <a:gd name="T15" fmla="*/ 25 h 30"/>
                <a:gd name="T16" fmla="*/ 43 w 51"/>
                <a:gd name="T17" fmla="*/ 25 h 30"/>
                <a:gd name="T18" fmla="*/ 43 w 51"/>
                <a:gd name="T19" fmla="*/ 25 h 30"/>
                <a:gd name="T20" fmla="*/ 43 w 51"/>
                <a:gd name="T21" fmla="*/ 25 h 30"/>
                <a:gd name="T22" fmla="*/ 39 w 51"/>
                <a:gd name="T23" fmla="*/ 25 h 30"/>
                <a:gd name="T24" fmla="*/ 39 w 51"/>
                <a:gd name="T25" fmla="*/ 25 h 30"/>
                <a:gd name="T26" fmla="*/ 39 w 51"/>
                <a:gd name="T27" fmla="*/ 25 h 30"/>
                <a:gd name="T28" fmla="*/ 39 w 51"/>
                <a:gd name="T29" fmla="*/ 25 h 30"/>
                <a:gd name="T30" fmla="*/ 39 w 51"/>
                <a:gd name="T31" fmla="*/ 21 h 30"/>
                <a:gd name="T32" fmla="*/ 35 w 51"/>
                <a:gd name="T33" fmla="*/ 21 h 30"/>
                <a:gd name="T34" fmla="*/ 35 w 51"/>
                <a:gd name="T35" fmla="*/ 21 h 30"/>
                <a:gd name="T36" fmla="*/ 35 w 51"/>
                <a:gd name="T37" fmla="*/ 21 h 30"/>
                <a:gd name="T38" fmla="*/ 35 w 51"/>
                <a:gd name="T39" fmla="*/ 21 h 30"/>
                <a:gd name="T40" fmla="*/ 35 w 51"/>
                <a:gd name="T41" fmla="*/ 21 h 30"/>
                <a:gd name="T42" fmla="*/ 31 w 51"/>
                <a:gd name="T43" fmla="*/ 21 h 30"/>
                <a:gd name="T44" fmla="*/ 31 w 51"/>
                <a:gd name="T45" fmla="*/ 21 h 30"/>
                <a:gd name="T46" fmla="*/ 31 w 51"/>
                <a:gd name="T47" fmla="*/ 17 h 30"/>
                <a:gd name="T48" fmla="*/ 31 w 51"/>
                <a:gd name="T49" fmla="*/ 17 h 30"/>
                <a:gd name="T50" fmla="*/ 31 w 51"/>
                <a:gd name="T51" fmla="*/ 17 h 30"/>
                <a:gd name="T52" fmla="*/ 27 w 51"/>
                <a:gd name="T53" fmla="*/ 17 h 30"/>
                <a:gd name="T54" fmla="*/ 27 w 51"/>
                <a:gd name="T55" fmla="*/ 17 h 30"/>
                <a:gd name="T56" fmla="*/ 27 w 51"/>
                <a:gd name="T57" fmla="*/ 17 h 30"/>
                <a:gd name="T58" fmla="*/ 27 w 51"/>
                <a:gd name="T59" fmla="*/ 17 h 30"/>
                <a:gd name="T60" fmla="*/ 23 w 51"/>
                <a:gd name="T61" fmla="*/ 17 h 30"/>
                <a:gd name="T62" fmla="*/ 23 w 51"/>
                <a:gd name="T63" fmla="*/ 17 h 30"/>
                <a:gd name="T64" fmla="*/ 23 w 51"/>
                <a:gd name="T65" fmla="*/ 17 h 30"/>
                <a:gd name="T66" fmla="*/ 23 w 51"/>
                <a:gd name="T67" fmla="*/ 13 h 30"/>
                <a:gd name="T68" fmla="*/ 23 w 51"/>
                <a:gd name="T69" fmla="*/ 13 h 30"/>
                <a:gd name="T70" fmla="*/ 19 w 51"/>
                <a:gd name="T71" fmla="*/ 13 h 30"/>
                <a:gd name="T72" fmla="*/ 19 w 51"/>
                <a:gd name="T73" fmla="*/ 13 h 30"/>
                <a:gd name="T74" fmla="*/ 19 w 51"/>
                <a:gd name="T75" fmla="*/ 13 h 30"/>
                <a:gd name="T76" fmla="*/ 19 w 51"/>
                <a:gd name="T77" fmla="*/ 13 h 30"/>
                <a:gd name="T78" fmla="*/ 19 w 51"/>
                <a:gd name="T79" fmla="*/ 13 h 30"/>
                <a:gd name="T80" fmla="*/ 15 w 51"/>
                <a:gd name="T81" fmla="*/ 8 h 30"/>
                <a:gd name="T82" fmla="*/ 15 w 51"/>
                <a:gd name="T83" fmla="*/ 8 h 30"/>
                <a:gd name="T84" fmla="*/ 15 w 51"/>
                <a:gd name="T85" fmla="*/ 8 h 30"/>
                <a:gd name="T86" fmla="*/ 15 w 51"/>
                <a:gd name="T87" fmla="*/ 8 h 30"/>
                <a:gd name="T88" fmla="*/ 15 w 51"/>
                <a:gd name="T89" fmla="*/ 8 h 30"/>
                <a:gd name="T90" fmla="*/ 11 w 51"/>
                <a:gd name="T91" fmla="*/ 8 h 30"/>
                <a:gd name="T92" fmla="*/ 11 w 51"/>
                <a:gd name="T93" fmla="*/ 8 h 30"/>
                <a:gd name="T94" fmla="*/ 11 w 51"/>
                <a:gd name="T95" fmla="*/ 8 h 30"/>
                <a:gd name="T96" fmla="*/ 11 w 51"/>
                <a:gd name="T97" fmla="*/ 8 h 30"/>
                <a:gd name="T98" fmla="*/ 7 w 51"/>
                <a:gd name="T99" fmla="*/ 8 h 30"/>
                <a:gd name="T100" fmla="*/ 7 w 51"/>
                <a:gd name="T101" fmla="*/ 4 h 30"/>
                <a:gd name="T102" fmla="*/ 7 w 51"/>
                <a:gd name="T103" fmla="*/ 4 h 30"/>
                <a:gd name="T104" fmla="*/ 7 w 51"/>
                <a:gd name="T105" fmla="*/ 4 h 30"/>
                <a:gd name="T106" fmla="*/ 7 w 51"/>
                <a:gd name="T107" fmla="*/ 4 h 30"/>
                <a:gd name="T108" fmla="*/ 4 w 51"/>
                <a:gd name="T109" fmla="*/ 4 h 30"/>
                <a:gd name="T110" fmla="*/ 4 w 51"/>
                <a:gd name="T111" fmla="*/ 4 h 30"/>
                <a:gd name="T112" fmla="*/ 4 w 51"/>
                <a:gd name="T113" fmla="*/ 4 h 30"/>
                <a:gd name="T114" fmla="*/ 4 w 51"/>
                <a:gd name="T115" fmla="*/ 4 h 30"/>
                <a:gd name="T116" fmla="*/ 4 w 51"/>
                <a:gd name="T117" fmla="*/ 4 h 30"/>
                <a:gd name="T118" fmla="*/ 0 w 51"/>
                <a:gd name="T11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30">
                  <a:moveTo>
                    <a:pt x="51" y="30"/>
                  </a:move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51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128"/>
            <p:cNvSpPr>
              <a:spLocks/>
            </p:cNvSpPr>
            <p:nvPr/>
          </p:nvSpPr>
          <p:spPr bwMode="auto">
            <a:xfrm>
              <a:off x="3443" y="1592"/>
              <a:ext cx="48" cy="25"/>
            </a:xfrm>
            <a:custGeom>
              <a:avLst/>
              <a:gdLst>
                <a:gd name="T0" fmla="*/ 48 w 48"/>
                <a:gd name="T1" fmla="*/ 25 h 25"/>
                <a:gd name="T2" fmla="*/ 48 w 48"/>
                <a:gd name="T3" fmla="*/ 25 h 25"/>
                <a:gd name="T4" fmla="*/ 48 w 48"/>
                <a:gd name="T5" fmla="*/ 25 h 25"/>
                <a:gd name="T6" fmla="*/ 44 w 48"/>
                <a:gd name="T7" fmla="*/ 25 h 25"/>
                <a:gd name="T8" fmla="*/ 44 w 48"/>
                <a:gd name="T9" fmla="*/ 25 h 25"/>
                <a:gd name="T10" fmla="*/ 44 w 48"/>
                <a:gd name="T11" fmla="*/ 25 h 25"/>
                <a:gd name="T12" fmla="*/ 44 w 48"/>
                <a:gd name="T13" fmla="*/ 25 h 25"/>
                <a:gd name="T14" fmla="*/ 44 w 48"/>
                <a:gd name="T15" fmla="*/ 25 h 25"/>
                <a:gd name="T16" fmla="*/ 40 w 48"/>
                <a:gd name="T17" fmla="*/ 21 h 25"/>
                <a:gd name="T18" fmla="*/ 40 w 48"/>
                <a:gd name="T19" fmla="*/ 21 h 25"/>
                <a:gd name="T20" fmla="*/ 40 w 48"/>
                <a:gd name="T21" fmla="*/ 21 h 25"/>
                <a:gd name="T22" fmla="*/ 40 w 48"/>
                <a:gd name="T23" fmla="*/ 21 h 25"/>
                <a:gd name="T24" fmla="*/ 40 w 48"/>
                <a:gd name="T25" fmla="*/ 21 h 25"/>
                <a:gd name="T26" fmla="*/ 36 w 48"/>
                <a:gd name="T27" fmla="*/ 21 h 25"/>
                <a:gd name="T28" fmla="*/ 36 w 48"/>
                <a:gd name="T29" fmla="*/ 21 h 25"/>
                <a:gd name="T30" fmla="*/ 36 w 48"/>
                <a:gd name="T31" fmla="*/ 21 h 25"/>
                <a:gd name="T32" fmla="*/ 36 w 48"/>
                <a:gd name="T33" fmla="*/ 21 h 25"/>
                <a:gd name="T34" fmla="*/ 36 w 48"/>
                <a:gd name="T35" fmla="*/ 21 h 25"/>
                <a:gd name="T36" fmla="*/ 32 w 48"/>
                <a:gd name="T37" fmla="*/ 17 h 25"/>
                <a:gd name="T38" fmla="*/ 32 w 48"/>
                <a:gd name="T39" fmla="*/ 17 h 25"/>
                <a:gd name="T40" fmla="*/ 32 w 48"/>
                <a:gd name="T41" fmla="*/ 17 h 25"/>
                <a:gd name="T42" fmla="*/ 32 w 48"/>
                <a:gd name="T43" fmla="*/ 17 h 25"/>
                <a:gd name="T44" fmla="*/ 28 w 48"/>
                <a:gd name="T45" fmla="*/ 17 h 25"/>
                <a:gd name="T46" fmla="*/ 28 w 48"/>
                <a:gd name="T47" fmla="*/ 17 h 25"/>
                <a:gd name="T48" fmla="*/ 28 w 48"/>
                <a:gd name="T49" fmla="*/ 17 h 25"/>
                <a:gd name="T50" fmla="*/ 28 w 48"/>
                <a:gd name="T51" fmla="*/ 17 h 25"/>
                <a:gd name="T52" fmla="*/ 28 w 48"/>
                <a:gd name="T53" fmla="*/ 12 h 25"/>
                <a:gd name="T54" fmla="*/ 24 w 48"/>
                <a:gd name="T55" fmla="*/ 12 h 25"/>
                <a:gd name="T56" fmla="*/ 24 w 48"/>
                <a:gd name="T57" fmla="*/ 12 h 25"/>
                <a:gd name="T58" fmla="*/ 24 w 48"/>
                <a:gd name="T59" fmla="*/ 12 h 25"/>
                <a:gd name="T60" fmla="*/ 24 w 48"/>
                <a:gd name="T61" fmla="*/ 12 h 25"/>
                <a:gd name="T62" fmla="*/ 24 w 48"/>
                <a:gd name="T63" fmla="*/ 12 h 25"/>
                <a:gd name="T64" fmla="*/ 20 w 48"/>
                <a:gd name="T65" fmla="*/ 12 h 25"/>
                <a:gd name="T66" fmla="*/ 20 w 48"/>
                <a:gd name="T67" fmla="*/ 12 h 25"/>
                <a:gd name="T68" fmla="*/ 20 w 48"/>
                <a:gd name="T69" fmla="*/ 12 h 25"/>
                <a:gd name="T70" fmla="*/ 20 w 48"/>
                <a:gd name="T71" fmla="*/ 12 h 25"/>
                <a:gd name="T72" fmla="*/ 16 w 48"/>
                <a:gd name="T73" fmla="*/ 8 h 25"/>
                <a:gd name="T74" fmla="*/ 16 w 48"/>
                <a:gd name="T75" fmla="*/ 8 h 25"/>
                <a:gd name="T76" fmla="*/ 16 w 48"/>
                <a:gd name="T77" fmla="*/ 8 h 25"/>
                <a:gd name="T78" fmla="*/ 16 w 48"/>
                <a:gd name="T79" fmla="*/ 8 h 25"/>
                <a:gd name="T80" fmla="*/ 16 w 48"/>
                <a:gd name="T81" fmla="*/ 8 h 25"/>
                <a:gd name="T82" fmla="*/ 12 w 48"/>
                <a:gd name="T83" fmla="*/ 8 h 25"/>
                <a:gd name="T84" fmla="*/ 12 w 48"/>
                <a:gd name="T85" fmla="*/ 8 h 25"/>
                <a:gd name="T86" fmla="*/ 12 w 48"/>
                <a:gd name="T87" fmla="*/ 8 h 25"/>
                <a:gd name="T88" fmla="*/ 12 w 48"/>
                <a:gd name="T89" fmla="*/ 8 h 25"/>
                <a:gd name="T90" fmla="*/ 12 w 48"/>
                <a:gd name="T91" fmla="*/ 8 h 25"/>
                <a:gd name="T92" fmla="*/ 8 w 48"/>
                <a:gd name="T93" fmla="*/ 4 h 25"/>
                <a:gd name="T94" fmla="*/ 8 w 48"/>
                <a:gd name="T95" fmla="*/ 4 h 25"/>
                <a:gd name="T96" fmla="*/ 8 w 48"/>
                <a:gd name="T97" fmla="*/ 4 h 25"/>
                <a:gd name="T98" fmla="*/ 8 w 48"/>
                <a:gd name="T99" fmla="*/ 4 h 25"/>
                <a:gd name="T100" fmla="*/ 8 w 48"/>
                <a:gd name="T101" fmla="*/ 4 h 25"/>
                <a:gd name="T102" fmla="*/ 4 w 48"/>
                <a:gd name="T103" fmla="*/ 4 h 25"/>
                <a:gd name="T104" fmla="*/ 4 w 48"/>
                <a:gd name="T105" fmla="*/ 4 h 25"/>
                <a:gd name="T106" fmla="*/ 4 w 48"/>
                <a:gd name="T107" fmla="*/ 4 h 25"/>
                <a:gd name="T108" fmla="*/ 4 w 48"/>
                <a:gd name="T109" fmla="*/ 4 h 25"/>
                <a:gd name="T110" fmla="*/ 0 w 48"/>
                <a:gd name="T111" fmla="*/ 4 h 25"/>
                <a:gd name="T112" fmla="*/ 0 w 48"/>
                <a:gd name="T113" fmla="*/ 4 h 25"/>
                <a:gd name="T114" fmla="*/ 0 w 48"/>
                <a:gd name="T115" fmla="*/ 4 h 25"/>
                <a:gd name="T116" fmla="*/ 0 w 48"/>
                <a:gd name="T117" fmla="*/ 4 h 25"/>
                <a:gd name="T118" fmla="*/ 0 w 48"/>
                <a:gd name="T11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25">
                  <a:moveTo>
                    <a:pt x="48" y="25"/>
                  </a:move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2" y="21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129"/>
            <p:cNvSpPr>
              <a:spLocks/>
            </p:cNvSpPr>
            <p:nvPr/>
          </p:nvSpPr>
          <p:spPr bwMode="auto">
            <a:xfrm>
              <a:off x="3391" y="1570"/>
              <a:ext cx="52" cy="22"/>
            </a:xfrm>
            <a:custGeom>
              <a:avLst/>
              <a:gdLst>
                <a:gd name="T0" fmla="*/ 48 w 52"/>
                <a:gd name="T1" fmla="*/ 22 h 22"/>
                <a:gd name="T2" fmla="*/ 48 w 52"/>
                <a:gd name="T3" fmla="*/ 22 h 22"/>
                <a:gd name="T4" fmla="*/ 48 w 52"/>
                <a:gd name="T5" fmla="*/ 22 h 22"/>
                <a:gd name="T6" fmla="*/ 48 w 52"/>
                <a:gd name="T7" fmla="*/ 22 h 22"/>
                <a:gd name="T8" fmla="*/ 48 w 52"/>
                <a:gd name="T9" fmla="*/ 22 h 22"/>
                <a:gd name="T10" fmla="*/ 44 w 52"/>
                <a:gd name="T11" fmla="*/ 22 h 22"/>
                <a:gd name="T12" fmla="*/ 44 w 52"/>
                <a:gd name="T13" fmla="*/ 22 h 22"/>
                <a:gd name="T14" fmla="*/ 44 w 52"/>
                <a:gd name="T15" fmla="*/ 22 h 22"/>
                <a:gd name="T16" fmla="*/ 44 w 52"/>
                <a:gd name="T17" fmla="*/ 22 h 22"/>
                <a:gd name="T18" fmla="*/ 40 w 52"/>
                <a:gd name="T19" fmla="*/ 22 h 22"/>
                <a:gd name="T20" fmla="*/ 40 w 52"/>
                <a:gd name="T21" fmla="*/ 22 h 22"/>
                <a:gd name="T22" fmla="*/ 40 w 52"/>
                <a:gd name="T23" fmla="*/ 17 h 22"/>
                <a:gd name="T24" fmla="*/ 40 w 52"/>
                <a:gd name="T25" fmla="*/ 17 h 22"/>
                <a:gd name="T26" fmla="*/ 40 w 52"/>
                <a:gd name="T27" fmla="*/ 17 h 22"/>
                <a:gd name="T28" fmla="*/ 36 w 52"/>
                <a:gd name="T29" fmla="*/ 17 h 22"/>
                <a:gd name="T30" fmla="*/ 36 w 52"/>
                <a:gd name="T31" fmla="*/ 17 h 22"/>
                <a:gd name="T32" fmla="*/ 36 w 52"/>
                <a:gd name="T33" fmla="*/ 17 h 22"/>
                <a:gd name="T34" fmla="*/ 36 w 52"/>
                <a:gd name="T35" fmla="*/ 17 h 22"/>
                <a:gd name="T36" fmla="*/ 36 w 52"/>
                <a:gd name="T37" fmla="*/ 17 h 22"/>
                <a:gd name="T38" fmla="*/ 32 w 52"/>
                <a:gd name="T39" fmla="*/ 17 h 22"/>
                <a:gd name="T40" fmla="*/ 32 w 52"/>
                <a:gd name="T41" fmla="*/ 17 h 22"/>
                <a:gd name="T42" fmla="*/ 32 w 52"/>
                <a:gd name="T43" fmla="*/ 17 h 22"/>
                <a:gd name="T44" fmla="*/ 32 w 52"/>
                <a:gd name="T45" fmla="*/ 17 h 22"/>
                <a:gd name="T46" fmla="*/ 32 w 52"/>
                <a:gd name="T47" fmla="*/ 13 h 22"/>
                <a:gd name="T48" fmla="*/ 28 w 52"/>
                <a:gd name="T49" fmla="*/ 13 h 22"/>
                <a:gd name="T50" fmla="*/ 28 w 52"/>
                <a:gd name="T51" fmla="*/ 13 h 22"/>
                <a:gd name="T52" fmla="*/ 28 w 52"/>
                <a:gd name="T53" fmla="*/ 13 h 22"/>
                <a:gd name="T54" fmla="*/ 28 w 52"/>
                <a:gd name="T55" fmla="*/ 13 h 22"/>
                <a:gd name="T56" fmla="*/ 24 w 52"/>
                <a:gd name="T57" fmla="*/ 13 h 22"/>
                <a:gd name="T58" fmla="*/ 24 w 52"/>
                <a:gd name="T59" fmla="*/ 13 h 22"/>
                <a:gd name="T60" fmla="*/ 24 w 52"/>
                <a:gd name="T61" fmla="*/ 13 h 22"/>
                <a:gd name="T62" fmla="*/ 24 w 52"/>
                <a:gd name="T63" fmla="*/ 13 h 22"/>
                <a:gd name="T64" fmla="*/ 24 w 52"/>
                <a:gd name="T65" fmla="*/ 13 h 22"/>
                <a:gd name="T66" fmla="*/ 20 w 52"/>
                <a:gd name="T67" fmla="*/ 13 h 22"/>
                <a:gd name="T68" fmla="*/ 20 w 52"/>
                <a:gd name="T69" fmla="*/ 13 h 22"/>
                <a:gd name="T70" fmla="*/ 20 w 52"/>
                <a:gd name="T71" fmla="*/ 9 h 22"/>
                <a:gd name="T72" fmla="*/ 20 w 52"/>
                <a:gd name="T73" fmla="*/ 9 h 22"/>
                <a:gd name="T74" fmla="*/ 20 w 52"/>
                <a:gd name="T75" fmla="*/ 9 h 22"/>
                <a:gd name="T76" fmla="*/ 16 w 52"/>
                <a:gd name="T77" fmla="*/ 9 h 22"/>
                <a:gd name="T78" fmla="*/ 16 w 52"/>
                <a:gd name="T79" fmla="*/ 9 h 22"/>
                <a:gd name="T80" fmla="*/ 16 w 52"/>
                <a:gd name="T81" fmla="*/ 9 h 22"/>
                <a:gd name="T82" fmla="*/ 16 w 52"/>
                <a:gd name="T83" fmla="*/ 9 h 22"/>
                <a:gd name="T84" fmla="*/ 16 w 52"/>
                <a:gd name="T85" fmla="*/ 9 h 22"/>
                <a:gd name="T86" fmla="*/ 12 w 52"/>
                <a:gd name="T87" fmla="*/ 9 h 22"/>
                <a:gd name="T88" fmla="*/ 12 w 52"/>
                <a:gd name="T89" fmla="*/ 9 h 22"/>
                <a:gd name="T90" fmla="*/ 12 w 52"/>
                <a:gd name="T91" fmla="*/ 9 h 22"/>
                <a:gd name="T92" fmla="*/ 12 w 52"/>
                <a:gd name="T93" fmla="*/ 9 h 22"/>
                <a:gd name="T94" fmla="*/ 8 w 52"/>
                <a:gd name="T95" fmla="*/ 9 h 22"/>
                <a:gd name="T96" fmla="*/ 8 w 52"/>
                <a:gd name="T97" fmla="*/ 5 h 22"/>
                <a:gd name="T98" fmla="*/ 8 w 52"/>
                <a:gd name="T99" fmla="*/ 5 h 22"/>
                <a:gd name="T100" fmla="*/ 8 w 52"/>
                <a:gd name="T101" fmla="*/ 5 h 22"/>
                <a:gd name="T102" fmla="*/ 8 w 52"/>
                <a:gd name="T103" fmla="*/ 5 h 22"/>
                <a:gd name="T104" fmla="*/ 4 w 52"/>
                <a:gd name="T105" fmla="*/ 5 h 22"/>
                <a:gd name="T106" fmla="*/ 4 w 52"/>
                <a:gd name="T107" fmla="*/ 5 h 22"/>
                <a:gd name="T108" fmla="*/ 4 w 52"/>
                <a:gd name="T109" fmla="*/ 5 h 22"/>
                <a:gd name="T110" fmla="*/ 4 w 52"/>
                <a:gd name="T111" fmla="*/ 5 h 22"/>
                <a:gd name="T112" fmla="*/ 4 w 52"/>
                <a:gd name="T113" fmla="*/ 5 h 22"/>
                <a:gd name="T114" fmla="*/ 0 w 52"/>
                <a:gd name="T115" fmla="*/ 5 h 22"/>
                <a:gd name="T116" fmla="*/ 0 w 52"/>
                <a:gd name="T117" fmla="*/ 5 h 22"/>
                <a:gd name="T118" fmla="*/ 0 w 52"/>
                <a:gd name="T11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22">
                  <a:moveTo>
                    <a:pt x="52" y="22"/>
                  </a:move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130"/>
            <p:cNvSpPr>
              <a:spLocks/>
            </p:cNvSpPr>
            <p:nvPr/>
          </p:nvSpPr>
          <p:spPr bwMode="auto">
            <a:xfrm>
              <a:off x="3339" y="1553"/>
              <a:ext cx="52" cy="17"/>
            </a:xfrm>
            <a:custGeom>
              <a:avLst/>
              <a:gdLst>
                <a:gd name="T0" fmla="*/ 52 w 52"/>
                <a:gd name="T1" fmla="*/ 17 h 17"/>
                <a:gd name="T2" fmla="*/ 48 w 52"/>
                <a:gd name="T3" fmla="*/ 17 h 17"/>
                <a:gd name="T4" fmla="*/ 48 w 52"/>
                <a:gd name="T5" fmla="*/ 17 h 17"/>
                <a:gd name="T6" fmla="*/ 48 w 52"/>
                <a:gd name="T7" fmla="*/ 17 h 17"/>
                <a:gd name="T8" fmla="*/ 48 w 52"/>
                <a:gd name="T9" fmla="*/ 17 h 17"/>
                <a:gd name="T10" fmla="*/ 48 w 52"/>
                <a:gd name="T11" fmla="*/ 17 h 17"/>
                <a:gd name="T12" fmla="*/ 44 w 52"/>
                <a:gd name="T13" fmla="*/ 17 h 17"/>
                <a:gd name="T14" fmla="*/ 44 w 52"/>
                <a:gd name="T15" fmla="*/ 17 h 17"/>
                <a:gd name="T16" fmla="*/ 44 w 52"/>
                <a:gd name="T17" fmla="*/ 17 h 17"/>
                <a:gd name="T18" fmla="*/ 44 w 52"/>
                <a:gd name="T19" fmla="*/ 17 h 17"/>
                <a:gd name="T20" fmla="*/ 44 w 52"/>
                <a:gd name="T21" fmla="*/ 17 h 17"/>
                <a:gd name="T22" fmla="*/ 40 w 52"/>
                <a:gd name="T23" fmla="*/ 17 h 17"/>
                <a:gd name="T24" fmla="*/ 40 w 52"/>
                <a:gd name="T25" fmla="*/ 13 h 17"/>
                <a:gd name="T26" fmla="*/ 40 w 52"/>
                <a:gd name="T27" fmla="*/ 13 h 17"/>
                <a:gd name="T28" fmla="*/ 40 w 52"/>
                <a:gd name="T29" fmla="*/ 13 h 17"/>
                <a:gd name="T30" fmla="*/ 40 w 52"/>
                <a:gd name="T31" fmla="*/ 13 h 17"/>
                <a:gd name="T32" fmla="*/ 36 w 52"/>
                <a:gd name="T33" fmla="*/ 13 h 17"/>
                <a:gd name="T34" fmla="*/ 36 w 52"/>
                <a:gd name="T35" fmla="*/ 13 h 17"/>
                <a:gd name="T36" fmla="*/ 36 w 52"/>
                <a:gd name="T37" fmla="*/ 13 h 17"/>
                <a:gd name="T38" fmla="*/ 36 w 52"/>
                <a:gd name="T39" fmla="*/ 13 h 17"/>
                <a:gd name="T40" fmla="*/ 32 w 52"/>
                <a:gd name="T41" fmla="*/ 13 h 17"/>
                <a:gd name="T42" fmla="*/ 32 w 52"/>
                <a:gd name="T43" fmla="*/ 13 h 17"/>
                <a:gd name="T44" fmla="*/ 32 w 52"/>
                <a:gd name="T45" fmla="*/ 13 h 17"/>
                <a:gd name="T46" fmla="*/ 32 w 52"/>
                <a:gd name="T47" fmla="*/ 13 h 17"/>
                <a:gd name="T48" fmla="*/ 32 w 52"/>
                <a:gd name="T49" fmla="*/ 13 h 17"/>
                <a:gd name="T50" fmla="*/ 28 w 52"/>
                <a:gd name="T51" fmla="*/ 13 h 17"/>
                <a:gd name="T52" fmla="*/ 28 w 52"/>
                <a:gd name="T53" fmla="*/ 9 h 17"/>
                <a:gd name="T54" fmla="*/ 28 w 52"/>
                <a:gd name="T55" fmla="*/ 9 h 17"/>
                <a:gd name="T56" fmla="*/ 28 w 52"/>
                <a:gd name="T57" fmla="*/ 9 h 17"/>
                <a:gd name="T58" fmla="*/ 28 w 52"/>
                <a:gd name="T59" fmla="*/ 9 h 17"/>
                <a:gd name="T60" fmla="*/ 24 w 52"/>
                <a:gd name="T61" fmla="*/ 9 h 17"/>
                <a:gd name="T62" fmla="*/ 24 w 52"/>
                <a:gd name="T63" fmla="*/ 9 h 17"/>
                <a:gd name="T64" fmla="*/ 24 w 52"/>
                <a:gd name="T65" fmla="*/ 9 h 17"/>
                <a:gd name="T66" fmla="*/ 24 w 52"/>
                <a:gd name="T67" fmla="*/ 9 h 17"/>
                <a:gd name="T68" fmla="*/ 20 w 52"/>
                <a:gd name="T69" fmla="*/ 9 h 17"/>
                <a:gd name="T70" fmla="*/ 20 w 52"/>
                <a:gd name="T71" fmla="*/ 9 h 17"/>
                <a:gd name="T72" fmla="*/ 20 w 52"/>
                <a:gd name="T73" fmla="*/ 9 h 17"/>
                <a:gd name="T74" fmla="*/ 20 w 52"/>
                <a:gd name="T75" fmla="*/ 9 h 17"/>
                <a:gd name="T76" fmla="*/ 20 w 52"/>
                <a:gd name="T77" fmla="*/ 9 h 17"/>
                <a:gd name="T78" fmla="*/ 16 w 52"/>
                <a:gd name="T79" fmla="*/ 9 h 17"/>
                <a:gd name="T80" fmla="*/ 16 w 52"/>
                <a:gd name="T81" fmla="*/ 5 h 17"/>
                <a:gd name="T82" fmla="*/ 16 w 52"/>
                <a:gd name="T83" fmla="*/ 5 h 17"/>
                <a:gd name="T84" fmla="*/ 16 w 52"/>
                <a:gd name="T85" fmla="*/ 5 h 17"/>
                <a:gd name="T86" fmla="*/ 16 w 52"/>
                <a:gd name="T87" fmla="*/ 5 h 17"/>
                <a:gd name="T88" fmla="*/ 12 w 52"/>
                <a:gd name="T89" fmla="*/ 5 h 17"/>
                <a:gd name="T90" fmla="*/ 12 w 52"/>
                <a:gd name="T91" fmla="*/ 5 h 17"/>
                <a:gd name="T92" fmla="*/ 12 w 52"/>
                <a:gd name="T93" fmla="*/ 5 h 17"/>
                <a:gd name="T94" fmla="*/ 12 w 52"/>
                <a:gd name="T95" fmla="*/ 5 h 17"/>
                <a:gd name="T96" fmla="*/ 12 w 52"/>
                <a:gd name="T97" fmla="*/ 5 h 17"/>
                <a:gd name="T98" fmla="*/ 8 w 52"/>
                <a:gd name="T99" fmla="*/ 5 h 17"/>
                <a:gd name="T100" fmla="*/ 8 w 52"/>
                <a:gd name="T101" fmla="*/ 5 h 17"/>
                <a:gd name="T102" fmla="*/ 8 w 52"/>
                <a:gd name="T103" fmla="*/ 5 h 17"/>
                <a:gd name="T104" fmla="*/ 8 w 52"/>
                <a:gd name="T105" fmla="*/ 5 h 17"/>
                <a:gd name="T106" fmla="*/ 4 w 52"/>
                <a:gd name="T107" fmla="*/ 5 h 17"/>
                <a:gd name="T108" fmla="*/ 4 w 52"/>
                <a:gd name="T109" fmla="*/ 5 h 17"/>
                <a:gd name="T110" fmla="*/ 4 w 52"/>
                <a:gd name="T111" fmla="*/ 5 h 17"/>
                <a:gd name="T112" fmla="*/ 4 w 52"/>
                <a:gd name="T113" fmla="*/ 0 h 17"/>
                <a:gd name="T114" fmla="*/ 4 w 52"/>
                <a:gd name="T115" fmla="*/ 0 h 17"/>
                <a:gd name="T116" fmla="*/ 0 w 52"/>
                <a:gd name="T117" fmla="*/ 0 h 17"/>
                <a:gd name="T118" fmla="*/ 0 w 52"/>
                <a:gd name="T1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7">
                  <a:moveTo>
                    <a:pt x="52" y="17"/>
                  </a:move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32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131"/>
            <p:cNvSpPr>
              <a:spLocks/>
            </p:cNvSpPr>
            <p:nvPr/>
          </p:nvSpPr>
          <p:spPr bwMode="auto">
            <a:xfrm>
              <a:off x="3287" y="1541"/>
              <a:ext cx="52" cy="12"/>
            </a:xfrm>
            <a:custGeom>
              <a:avLst/>
              <a:gdLst>
                <a:gd name="T0" fmla="*/ 52 w 52"/>
                <a:gd name="T1" fmla="*/ 12 h 12"/>
                <a:gd name="T2" fmla="*/ 52 w 52"/>
                <a:gd name="T3" fmla="*/ 12 h 12"/>
                <a:gd name="T4" fmla="*/ 52 w 52"/>
                <a:gd name="T5" fmla="*/ 12 h 12"/>
                <a:gd name="T6" fmla="*/ 48 w 52"/>
                <a:gd name="T7" fmla="*/ 12 h 12"/>
                <a:gd name="T8" fmla="*/ 48 w 52"/>
                <a:gd name="T9" fmla="*/ 12 h 12"/>
                <a:gd name="T10" fmla="*/ 48 w 52"/>
                <a:gd name="T11" fmla="*/ 12 h 12"/>
                <a:gd name="T12" fmla="*/ 48 w 52"/>
                <a:gd name="T13" fmla="*/ 12 h 12"/>
                <a:gd name="T14" fmla="*/ 44 w 52"/>
                <a:gd name="T15" fmla="*/ 12 h 12"/>
                <a:gd name="T16" fmla="*/ 44 w 52"/>
                <a:gd name="T17" fmla="*/ 12 h 12"/>
                <a:gd name="T18" fmla="*/ 44 w 52"/>
                <a:gd name="T19" fmla="*/ 12 h 12"/>
                <a:gd name="T20" fmla="*/ 44 w 52"/>
                <a:gd name="T21" fmla="*/ 12 h 12"/>
                <a:gd name="T22" fmla="*/ 44 w 52"/>
                <a:gd name="T23" fmla="*/ 12 h 12"/>
                <a:gd name="T24" fmla="*/ 40 w 52"/>
                <a:gd name="T25" fmla="*/ 12 h 12"/>
                <a:gd name="T26" fmla="*/ 40 w 52"/>
                <a:gd name="T27" fmla="*/ 8 h 12"/>
                <a:gd name="T28" fmla="*/ 40 w 52"/>
                <a:gd name="T29" fmla="*/ 8 h 12"/>
                <a:gd name="T30" fmla="*/ 40 w 52"/>
                <a:gd name="T31" fmla="*/ 8 h 12"/>
                <a:gd name="T32" fmla="*/ 40 w 52"/>
                <a:gd name="T33" fmla="*/ 8 h 12"/>
                <a:gd name="T34" fmla="*/ 36 w 52"/>
                <a:gd name="T35" fmla="*/ 8 h 12"/>
                <a:gd name="T36" fmla="*/ 36 w 52"/>
                <a:gd name="T37" fmla="*/ 8 h 12"/>
                <a:gd name="T38" fmla="*/ 36 w 52"/>
                <a:gd name="T39" fmla="*/ 8 h 12"/>
                <a:gd name="T40" fmla="*/ 36 w 52"/>
                <a:gd name="T41" fmla="*/ 8 h 12"/>
                <a:gd name="T42" fmla="*/ 36 w 52"/>
                <a:gd name="T43" fmla="*/ 8 h 12"/>
                <a:gd name="T44" fmla="*/ 32 w 52"/>
                <a:gd name="T45" fmla="*/ 8 h 12"/>
                <a:gd name="T46" fmla="*/ 32 w 52"/>
                <a:gd name="T47" fmla="*/ 8 h 12"/>
                <a:gd name="T48" fmla="*/ 32 w 52"/>
                <a:gd name="T49" fmla="*/ 8 h 12"/>
                <a:gd name="T50" fmla="*/ 32 w 52"/>
                <a:gd name="T51" fmla="*/ 8 h 12"/>
                <a:gd name="T52" fmla="*/ 28 w 52"/>
                <a:gd name="T53" fmla="*/ 8 h 12"/>
                <a:gd name="T54" fmla="*/ 28 w 52"/>
                <a:gd name="T55" fmla="*/ 8 h 12"/>
                <a:gd name="T56" fmla="*/ 28 w 52"/>
                <a:gd name="T57" fmla="*/ 4 h 12"/>
                <a:gd name="T58" fmla="*/ 28 w 52"/>
                <a:gd name="T59" fmla="*/ 4 h 12"/>
                <a:gd name="T60" fmla="*/ 28 w 52"/>
                <a:gd name="T61" fmla="*/ 4 h 12"/>
                <a:gd name="T62" fmla="*/ 24 w 52"/>
                <a:gd name="T63" fmla="*/ 4 h 12"/>
                <a:gd name="T64" fmla="*/ 24 w 52"/>
                <a:gd name="T65" fmla="*/ 4 h 12"/>
                <a:gd name="T66" fmla="*/ 24 w 52"/>
                <a:gd name="T67" fmla="*/ 4 h 12"/>
                <a:gd name="T68" fmla="*/ 24 w 52"/>
                <a:gd name="T69" fmla="*/ 4 h 12"/>
                <a:gd name="T70" fmla="*/ 24 w 52"/>
                <a:gd name="T71" fmla="*/ 4 h 12"/>
                <a:gd name="T72" fmla="*/ 20 w 52"/>
                <a:gd name="T73" fmla="*/ 4 h 12"/>
                <a:gd name="T74" fmla="*/ 20 w 52"/>
                <a:gd name="T75" fmla="*/ 4 h 12"/>
                <a:gd name="T76" fmla="*/ 20 w 52"/>
                <a:gd name="T77" fmla="*/ 4 h 12"/>
                <a:gd name="T78" fmla="*/ 20 w 52"/>
                <a:gd name="T79" fmla="*/ 4 h 12"/>
                <a:gd name="T80" fmla="*/ 20 w 52"/>
                <a:gd name="T81" fmla="*/ 4 h 12"/>
                <a:gd name="T82" fmla="*/ 16 w 52"/>
                <a:gd name="T83" fmla="*/ 4 h 12"/>
                <a:gd name="T84" fmla="*/ 16 w 52"/>
                <a:gd name="T85" fmla="*/ 4 h 12"/>
                <a:gd name="T86" fmla="*/ 16 w 52"/>
                <a:gd name="T87" fmla="*/ 4 h 12"/>
                <a:gd name="T88" fmla="*/ 16 w 52"/>
                <a:gd name="T89" fmla="*/ 0 h 12"/>
                <a:gd name="T90" fmla="*/ 12 w 52"/>
                <a:gd name="T91" fmla="*/ 0 h 12"/>
                <a:gd name="T92" fmla="*/ 12 w 52"/>
                <a:gd name="T93" fmla="*/ 0 h 12"/>
                <a:gd name="T94" fmla="*/ 12 w 52"/>
                <a:gd name="T95" fmla="*/ 0 h 12"/>
                <a:gd name="T96" fmla="*/ 12 w 52"/>
                <a:gd name="T97" fmla="*/ 0 h 12"/>
                <a:gd name="T98" fmla="*/ 12 w 52"/>
                <a:gd name="T99" fmla="*/ 0 h 12"/>
                <a:gd name="T100" fmla="*/ 8 w 52"/>
                <a:gd name="T101" fmla="*/ 0 h 12"/>
                <a:gd name="T102" fmla="*/ 8 w 52"/>
                <a:gd name="T103" fmla="*/ 0 h 12"/>
                <a:gd name="T104" fmla="*/ 8 w 52"/>
                <a:gd name="T105" fmla="*/ 0 h 12"/>
                <a:gd name="T106" fmla="*/ 8 w 52"/>
                <a:gd name="T107" fmla="*/ 0 h 12"/>
                <a:gd name="T108" fmla="*/ 8 w 52"/>
                <a:gd name="T109" fmla="*/ 0 h 12"/>
                <a:gd name="T110" fmla="*/ 4 w 52"/>
                <a:gd name="T111" fmla="*/ 0 h 12"/>
                <a:gd name="T112" fmla="*/ 4 w 52"/>
                <a:gd name="T113" fmla="*/ 0 h 12"/>
                <a:gd name="T114" fmla="*/ 4 w 52"/>
                <a:gd name="T115" fmla="*/ 0 h 12"/>
                <a:gd name="T116" fmla="*/ 4 w 52"/>
                <a:gd name="T117" fmla="*/ 0 h 12"/>
                <a:gd name="T118" fmla="*/ 4 w 52"/>
                <a:gd name="T1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2">
                  <a:moveTo>
                    <a:pt x="52" y="12"/>
                  </a:move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132"/>
            <p:cNvSpPr>
              <a:spLocks/>
            </p:cNvSpPr>
            <p:nvPr/>
          </p:nvSpPr>
          <p:spPr bwMode="auto">
            <a:xfrm>
              <a:off x="3239" y="1524"/>
              <a:ext cx="48" cy="17"/>
            </a:xfrm>
            <a:custGeom>
              <a:avLst/>
              <a:gdLst>
                <a:gd name="T0" fmla="*/ 48 w 48"/>
                <a:gd name="T1" fmla="*/ 12 h 17"/>
                <a:gd name="T2" fmla="*/ 48 w 48"/>
                <a:gd name="T3" fmla="*/ 12 h 17"/>
                <a:gd name="T4" fmla="*/ 48 w 48"/>
                <a:gd name="T5" fmla="*/ 12 h 17"/>
                <a:gd name="T6" fmla="*/ 48 w 48"/>
                <a:gd name="T7" fmla="*/ 12 h 17"/>
                <a:gd name="T8" fmla="*/ 44 w 48"/>
                <a:gd name="T9" fmla="*/ 12 h 17"/>
                <a:gd name="T10" fmla="*/ 44 w 48"/>
                <a:gd name="T11" fmla="*/ 12 h 17"/>
                <a:gd name="T12" fmla="*/ 44 w 48"/>
                <a:gd name="T13" fmla="*/ 12 h 17"/>
                <a:gd name="T14" fmla="*/ 44 w 48"/>
                <a:gd name="T15" fmla="*/ 12 h 17"/>
                <a:gd name="T16" fmla="*/ 44 w 48"/>
                <a:gd name="T17" fmla="*/ 12 h 17"/>
                <a:gd name="T18" fmla="*/ 40 w 48"/>
                <a:gd name="T19" fmla="*/ 12 h 17"/>
                <a:gd name="T20" fmla="*/ 40 w 48"/>
                <a:gd name="T21" fmla="*/ 12 h 17"/>
                <a:gd name="T22" fmla="*/ 40 w 48"/>
                <a:gd name="T23" fmla="*/ 12 h 17"/>
                <a:gd name="T24" fmla="*/ 40 w 48"/>
                <a:gd name="T25" fmla="*/ 12 h 17"/>
                <a:gd name="T26" fmla="*/ 40 w 48"/>
                <a:gd name="T27" fmla="*/ 12 h 17"/>
                <a:gd name="T28" fmla="*/ 36 w 48"/>
                <a:gd name="T29" fmla="*/ 12 h 17"/>
                <a:gd name="T30" fmla="*/ 36 w 48"/>
                <a:gd name="T31" fmla="*/ 12 h 17"/>
                <a:gd name="T32" fmla="*/ 36 w 48"/>
                <a:gd name="T33" fmla="*/ 12 h 17"/>
                <a:gd name="T34" fmla="*/ 36 w 48"/>
                <a:gd name="T35" fmla="*/ 12 h 17"/>
                <a:gd name="T36" fmla="*/ 32 w 48"/>
                <a:gd name="T37" fmla="*/ 12 h 17"/>
                <a:gd name="T38" fmla="*/ 32 w 48"/>
                <a:gd name="T39" fmla="*/ 8 h 17"/>
                <a:gd name="T40" fmla="*/ 32 w 48"/>
                <a:gd name="T41" fmla="*/ 8 h 17"/>
                <a:gd name="T42" fmla="*/ 32 w 48"/>
                <a:gd name="T43" fmla="*/ 8 h 17"/>
                <a:gd name="T44" fmla="*/ 32 w 48"/>
                <a:gd name="T45" fmla="*/ 8 h 17"/>
                <a:gd name="T46" fmla="*/ 28 w 48"/>
                <a:gd name="T47" fmla="*/ 8 h 17"/>
                <a:gd name="T48" fmla="*/ 28 w 48"/>
                <a:gd name="T49" fmla="*/ 8 h 17"/>
                <a:gd name="T50" fmla="*/ 28 w 48"/>
                <a:gd name="T51" fmla="*/ 8 h 17"/>
                <a:gd name="T52" fmla="*/ 28 w 48"/>
                <a:gd name="T53" fmla="*/ 8 h 17"/>
                <a:gd name="T54" fmla="*/ 28 w 48"/>
                <a:gd name="T55" fmla="*/ 8 h 17"/>
                <a:gd name="T56" fmla="*/ 24 w 48"/>
                <a:gd name="T57" fmla="*/ 8 h 17"/>
                <a:gd name="T58" fmla="*/ 24 w 48"/>
                <a:gd name="T59" fmla="*/ 8 h 17"/>
                <a:gd name="T60" fmla="*/ 24 w 48"/>
                <a:gd name="T61" fmla="*/ 8 h 17"/>
                <a:gd name="T62" fmla="*/ 24 w 48"/>
                <a:gd name="T63" fmla="*/ 8 h 17"/>
                <a:gd name="T64" fmla="*/ 24 w 48"/>
                <a:gd name="T65" fmla="*/ 8 h 17"/>
                <a:gd name="T66" fmla="*/ 20 w 48"/>
                <a:gd name="T67" fmla="*/ 8 h 17"/>
                <a:gd name="T68" fmla="*/ 20 w 48"/>
                <a:gd name="T69" fmla="*/ 8 h 17"/>
                <a:gd name="T70" fmla="*/ 20 w 48"/>
                <a:gd name="T71" fmla="*/ 8 h 17"/>
                <a:gd name="T72" fmla="*/ 20 w 48"/>
                <a:gd name="T73" fmla="*/ 8 h 17"/>
                <a:gd name="T74" fmla="*/ 16 w 48"/>
                <a:gd name="T75" fmla="*/ 8 h 17"/>
                <a:gd name="T76" fmla="*/ 16 w 48"/>
                <a:gd name="T77" fmla="*/ 8 h 17"/>
                <a:gd name="T78" fmla="*/ 16 w 48"/>
                <a:gd name="T79" fmla="*/ 4 h 17"/>
                <a:gd name="T80" fmla="*/ 16 w 48"/>
                <a:gd name="T81" fmla="*/ 4 h 17"/>
                <a:gd name="T82" fmla="*/ 16 w 48"/>
                <a:gd name="T83" fmla="*/ 4 h 17"/>
                <a:gd name="T84" fmla="*/ 12 w 48"/>
                <a:gd name="T85" fmla="*/ 4 h 17"/>
                <a:gd name="T86" fmla="*/ 12 w 48"/>
                <a:gd name="T87" fmla="*/ 4 h 17"/>
                <a:gd name="T88" fmla="*/ 12 w 48"/>
                <a:gd name="T89" fmla="*/ 4 h 17"/>
                <a:gd name="T90" fmla="*/ 12 w 48"/>
                <a:gd name="T91" fmla="*/ 4 h 17"/>
                <a:gd name="T92" fmla="*/ 12 w 48"/>
                <a:gd name="T93" fmla="*/ 4 h 17"/>
                <a:gd name="T94" fmla="*/ 8 w 48"/>
                <a:gd name="T95" fmla="*/ 4 h 17"/>
                <a:gd name="T96" fmla="*/ 8 w 48"/>
                <a:gd name="T97" fmla="*/ 4 h 17"/>
                <a:gd name="T98" fmla="*/ 8 w 48"/>
                <a:gd name="T99" fmla="*/ 4 h 17"/>
                <a:gd name="T100" fmla="*/ 8 w 48"/>
                <a:gd name="T101" fmla="*/ 4 h 17"/>
                <a:gd name="T102" fmla="*/ 4 w 48"/>
                <a:gd name="T103" fmla="*/ 4 h 17"/>
                <a:gd name="T104" fmla="*/ 4 w 48"/>
                <a:gd name="T105" fmla="*/ 4 h 17"/>
                <a:gd name="T106" fmla="*/ 4 w 48"/>
                <a:gd name="T107" fmla="*/ 4 h 17"/>
                <a:gd name="T108" fmla="*/ 4 w 48"/>
                <a:gd name="T109" fmla="*/ 4 h 17"/>
                <a:gd name="T110" fmla="*/ 4 w 48"/>
                <a:gd name="T111" fmla="*/ 4 h 17"/>
                <a:gd name="T112" fmla="*/ 0 w 48"/>
                <a:gd name="T113" fmla="*/ 4 h 17"/>
                <a:gd name="T114" fmla="*/ 0 w 48"/>
                <a:gd name="T115" fmla="*/ 4 h 17"/>
                <a:gd name="T116" fmla="*/ 0 w 48"/>
                <a:gd name="T117" fmla="*/ 4 h 17"/>
                <a:gd name="T118" fmla="*/ 0 w 48"/>
                <a:gd name="T1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17">
                  <a:moveTo>
                    <a:pt x="48" y="17"/>
                  </a:move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133"/>
            <p:cNvSpPr>
              <a:spLocks/>
            </p:cNvSpPr>
            <p:nvPr/>
          </p:nvSpPr>
          <p:spPr bwMode="auto">
            <a:xfrm>
              <a:off x="3187" y="1511"/>
              <a:ext cx="52" cy="13"/>
            </a:xfrm>
            <a:custGeom>
              <a:avLst/>
              <a:gdLst>
                <a:gd name="T0" fmla="*/ 52 w 52"/>
                <a:gd name="T1" fmla="*/ 13 h 13"/>
                <a:gd name="T2" fmla="*/ 48 w 52"/>
                <a:gd name="T3" fmla="*/ 13 h 13"/>
                <a:gd name="T4" fmla="*/ 48 w 52"/>
                <a:gd name="T5" fmla="*/ 13 h 13"/>
                <a:gd name="T6" fmla="*/ 48 w 52"/>
                <a:gd name="T7" fmla="*/ 13 h 13"/>
                <a:gd name="T8" fmla="*/ 48 w 52"/>
                <a:gd name="T9" fmla="*/ 13 h 13"/>
                <a:gd name="T10" fmla="*/ 48 w 52"/>
                <a:gd name="T11" fmla="*/ 13 h 13"/>
                <a:gd name="T12" fmla="*/ 44 w 52"/>
                <a:gd name="T13" fmla="*/ 13 h 13"/>
                <a:gd name="T14" fmla="*/ 44 w 52"/>
                <a:gd name="T15" fmla="*/ 13 h 13"/>
                <a:gd name="T16" fmla="*/ 44 w 52"/>
                <a:gd name="T17" fmla="*/ 13 h 13"/>
                <a:gd name="T18" fmla="*/ 44 w 52"/>
                <a:gd name="T19" fmla="*/ 13 h 13"/>
                <a:gd name="T20" fmla="*/ 40 w 52"/>
                <a:gd name="T21" fmla="*/ 13 h 13"/>
                <a:gd name="T22" fmla="*/ 40 w 52"/>
                <a:gd name="T23" fmla="*/ 13 h 13"/>
                <a:gd name="T24" fmla="*/ 40 w 52"/>
                <a:gd name="T25" fmla="*/ 13 h 13"/>
                <a:gd name="T26" fmla="*/ 40 w 52"/>
                <a:gd name="T27" fmla="*/ 13 h 13"/>
                <a:gd name="T28" fmla="*/ 40 w 52"/>
                <a:gd name="T29" fmla="*/ 13 h 13"/>
                <a:gd name="T30" fmla="*/ 36 w 52"/>
                <a:gd name="T31" fmla="*/ 13 h 13"/>
                <a:gd name="T32" fmla="*/ 36 w 52"/>
                <a:gd name="T33" fmla="*/ 13 h 13"/>
                <a:gd name="T34" fmla="*/ 36 w 52"/>
                <a:gd name="T35" fmla="*/ 13 h 13"/>
                <a:gd name="T36" fmla="*/ 36 w 52"/>
                <a:gd name="T37" fmla="*/ 9 h 13"/>
                <a:gd name="T38" fmla="*/ 36 w 52"/>
                <a:gd name="T39" fmla="*/ 9 h 13"/>
                <a:gd name="T40" fmla="*/ 32 w 52"/>
                <a:gd name="T41" fmla="*/ 9 h 13"/>
                <a:gd name="T42" fmla="*/ 32 w 52"/>
                <a:gd name="T43" fmla="*/ 9 h 13"/>
                <a:gd name="T44" fmla="*/ 32 w 52"/>
                <a:gd name="T45" fmla="*/ 9 h 13"/>
                <a:gd name="T46" fmla="*/ 32 w 52"/>
                <a:gd name="T47" fmla="*/ 9 h 13"/>
                <a:gd name="T48" fmla="*/ 28 w 52"/>
                <a:gd name="T49" fmla="*/ 9 h 13"/>
                <a:gd name="T50" fmla="*/ 28 w 52"/>
                <a:gd name="T51" fmla="*/ 9 h 13"/>
                <a:gd name="T52" fmla="*/ 28 w 52"/>
                <a:gd name="T53" fmla="*/ 9 h 13"/>
                <a:gd name="T54" fmla="*/ 28 w 52"/>
                <a:gd name="T55" fmla="*/ 9 h 13"/>
                <a:gd name="T56" fmla="*/ 28 w 52"/>
                <a:gd name="T57" fmla="*/ 9 h 13"/>
                <a:gd name="T58" fmla="*/ 24 w 52"/>
                <a:gd name="T59" fmla="*/ 9 h 13"/>
                <a:gd name="T60" fmla="*/ 24 w 52"/>
                <a:gd name="T61" fmla="*/ 9 h 13"/>
                <a:gd name="T62" fmla="*/ 24 w 52"/>
                <a:gd name="T63" fmla="*/ 9 h 13"/>
                <a:gd name="T64" fmla="*/ 24 w 52"/>
                <a:gd name="T65" fmla="*/ 9 h 13"/>
                <a:gd name="T66" fmla="*/ 24 w 52"/>
                <a:gd name="T67" fmla="*/ 9 h 13"/>
                <a:gd name="T68" fmla="*/ 20 w 52"/>
                <a:gd name="T69" fmla="*/ 9 h 13"/>
                <a:gd name="T70" fmla="*/ 20 w 52"/>
                <a:gd name="T71" fmla="*/ 9 h 13"/>
                <a:gd name="T72" fmla="*/ 20 w 52"/>
                <a:gd name="T73" fmla="*/ 4 h 13"/>
                <a:gd name="T74" fmla="*/ 20 w 52"/>
                <a:gd name="T75" fmla="*/ 4 h 13"/>
                <a:gd name="T76" fmla="*/ 20 w 52"/>
                <a:gd name="T77" fmla="*/ 4 h 13"/>
                <a:gd name="T78" fmla="*/ 16 w 52"/>
                <a:gd name="T79" fmla="*/ 4 h 13"/>
                <a:gd name="T80" fmla="*/ 16 w 52"/>
                <a:gd name="T81" fmla="*/ 4 h 13"/>
                <a:gd name="T82" fmla="*/ 16 w 52"/>
                <a:gd name="T83" fmla="*/ 4 h 13"/>
                <a:gd name="T84" fmla="*/ 16 w 52"/>
                <a:gd name="T85" fmla="*/ 4 h 13"/>
                <a:gd name="T86" fmla="*/ 12 w 52"/>
                <a:gd name="T87" fmla="*/ 4 h 13"/>
                <a:gd name="T88" fmla="*/ 12 w 52"/>
                <a:gd name="T89" fmla="*/ 4 h 13"/>
                <a:gd name="T90" fmla="*/ 12 w 52"/>
                <a:gd name="T91" fmla="*/ 4 h 13"/>
                <a:gd name="T92" fmla="*/ 12 w 52"/>
                <a:gd name="T93" fmla="*/ 4 h 13"/>
                <a:gd name="T94" fmla="*/ 12 w 52"/>
                <a:gd name="T95" fmla="*/ 4 h 13"/>
                <a:gd name="T96" fmla="*/ 8 w 52"/>
                <a:gd name="T97" fmla="*/ 4 h 13"/>
                <a:gd name="T98" fmla="*/ 8 w 52"/>
                <a:gd name="T99" fmla="*/ 4 h 13"/>
                <a:gd name="T100" fmla="*/ 8 w 52"/>
                <a:gd name="T101" fmla="*/ 4 h 13"/>
                <a:gd name="T102" fmla="*/ 8 w 52"/>
                <a:gd name="T103" fmla="*/ 4 h 13"/>
                <a:gd name="T104" fmla="*/ 8 w 52"/>
                <a:gd name="T105" fmla="*/ 4 h 13"/>
                <a:gd name="T106" fmla="*/ 4 w 52"/>
                <a:gd name="T107" fmla="*/ 4 h 13"/>
                <a:gd name="T108" fmla="*/ 4 w 52"/>
                <a:gd name="T109" fmla="*/ 4 h 13"/>
                <a:gd name="T110" fmla="*/ 4 w 52"/>
                <a:gd name="T111" fmla="*/ 0 h 13"/>
                <a:gd name="T112" fmla="*/ 4 w 52"/>
                <a:gd name="T113" fmla="*/ 0 h 13"/>
                <a:gd name="T114" fmla="*/ 4 w 52"/>
                <a:gd name="T115" fmla="*/ 0 h 13"/>
                <a:gd name="T116" fmla="*/ 0 w 52"/>
                <a:gd name="T117" fmla="*/ 0 h 13"/>
                <a:gd name="T118" fmla="*/ 0 w 52"/>
                <a:gd name="T1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134"/>
            <p:cNvSpPr>
              <a:spLocks/>
            </p:cNvSpPr>
            <p:nvPr/>
          </p:nvSpPr>
          <p:spPr bwMode="auto">
            <a:xfrm>
              <a:off x="3136" y="1498"/>
              <a:ext cx="51" cy="13"/>
            </a:xfrm>
            <a:custGeom>
              <a:avLst/>
              <a:gdLst>
                <a:gd name="T0" fmla="*/ 51 w 51"/>
                <a:gd name="T1" fmla="*/ 13 h 13"/>
                <a:gd name="T2" fmla="*/ 51 w 51"/>
                <a:gd name="T3" fmla="*/ 13 h 13"/>
                <a:gd name="T4" fmla="*/ 47 w 51"/>
                <a:gd name="T5" fmla="*/ 13 h 13"/>
                <a:gd name="T6" fmla="*/ 47 w 51"/>
                <a:gd name="T7" fmla="*/ 13 h 13"/>
                <a:gd name="T8" fmla="*/ 47 w 51"/>
                <a:gd name="T9" fmla="*/ 13 h 13"/>
                <a:gd name="T10" fmla="*/ 47 w 51"/>
                <a:gd name="T11" fmla="*/ 13 h 13"/>
                <a:gd name="T12" fmla="*/ 47 w 51"/>
                <a:gd name="T13" fmla="*/ 13 h 13"/>
                <a:gd name="T14" fmla="*/ 44 w 51"/>
                <a:gd name="T15" fmla="*/ 13 h 13"/>
                <a:gd name="T16" fmla="*/ 44 w 51"/>
                <a:gd name="T17" fmla="*/ 13 h 13"/>
                <a:gd name="T18" fmla="*/ 44 w 51"/>
                <a:gd name="T19" fmla="*/ 13 h 13"/>
                <a:gd name="T20" fmla="*/ 44 w 51"/>
                <a:gd name="T21" fmla="*/ 13 h 13"/>
                <a:gd name="T22" fmla="*/ 44 w 51"/>
                <a:gd name="T23" fmla="*/ 13 h 13"/>
                <a:gd name="T24" fmla="*/ 40 w 51"/>
                <a:gd name="T25" fmla="*/ 13 h 13"/>
                <a:gd name="T26" fmla="*/ 40 w 51"/>
                <a:gd name="T27" fmla="*/ 9 h 13"/>
                <a:gd name="T28" fmla="*/ 40 w 51"/>
                <a:gd name="T29" fmla="*/ 9 h 13"/>
                <a:gd name="T30" fmla="*/ 40 w 51"/>
                <a:gd name="T31" fmla="*/ 9 h 13"/>
                <a:gd name="T32" fmla="*/ 36 w 51"/>
                <a:gd name="T33" fmla="*/ 9 h 13"/>
                <a:gd name="T34" fmla="*/ 36 w 51"/>
                <a:gd name="T35" fmla="*/ 9 h 13"/>
                <a:gd name="T36" fmla="*/ 36 w 51"/>
                <a:gd name="T37" fmla="*/ 9 h 13"/>
                <a:gd name="T38" fmla="*/ 36 w 51"/>
                <a:gd name="T39" fmla="*/ 9 h 13"/>
                <a:gd name="T40" fmla="*/ 36 w 51"/>
                <a:gd name="T41" fmla="*/ 9 h 13"/>
                <a:gd name="T42" fmla="*/ 32 w 51"/>
                <a:gd name="T43" fmla="*/ 9 h 13"/>
                <a:gd name="T44" fmla="*/ 32 w 51"/>
                <a:gd name="T45" fmla="*/ 9 h 13"/>
                <a:gd name="T46" fmla="*/ 32 w 51"/>
                <a:gd name="T47" fmla="*/ 9 h 13"/>
                <a:gd name="T48" fmla="*/ 32 w 51"/>
                <a:gd name="T49" fmla="*/ 9 h 13"/>
                <a:gd name="T50" fmla="*/ 32 w 51"/>
                <a:gd name="T51" fmla="*/ 9 h 13"/>
                <a:gd name="T52" fmla="*/ 28 w 51"/>
                <a:gd name="T53" fmla="*/ 9 h 13"/>
                <a:gd name="T54" fmla="*/ 28 w 51"/>
                <a:gd name="T55" fmla="*/ 9 h 13"/>
                <a:gd name="T56" fmla="*/ 28 w 51"/>
                <a:gd name="T57" fmla="*/ 9 h 13"/>
                <a:gd name="T58" fmla="*/ 28 w 51"/>
                <a:gd name="T59" fmla="*/ 9 h 13"/>
                <a:gd name="T60" fmla="*/ 28 w 51"/>
                <a:gd name="T61" fmla="*/ 9 h 13"/>
                <a:gd name="T62" fmla="*/ 24 w 51"/>
                <a:gd name="T63" fmla="*/ 9 h 13"/>
                <a:gd name="T64" fmla="*/ 24 w 51"/>
                <a:gd name="T65" fmla="*/ 9 h 13"/>
                <a:gd name="T66" fmla="*/ 24 w 51"/>
                <a:gd name="T67" fmla="*/ 9 h 13"/>
                <a:gd name="T68" fmla="*/ 24 w 51"/>
                <a:gd name="T69" fmla="*/ 5 h 13"/>
                <a:gd name="T70" fmla="*/ 20 w 51"/>
                <a:gd name="T71" fmla="*/ 5 h 13"/>
                <a:gd name="T72" fmla="*/ 20 w 51"/>
                <a:gd name="T73" fmla="*/ 5 h 13"/>
                <a:gd name="T74" fmla="*/ 20 w 51"/>
                <a:gd name="T75" fmla="*/ 5 h 13"/>
                <a:gd name="T76" fmla="*/ 20 w 51"/>
                <a:gd name="T77" fmla="*/ 5 h 13"/>
                <a:gd name="T78" fmla="*/ 20 w 51"/>
                <a:gd name="T79" fmla="*/ 5 h 13"/>
                <a:gd name="T80" fmla="*/ 16 w 51"/>
                <a:gd name="T81" fmla="*/ 5 h 13"/>
                <a:gd name="T82" fmla="*/ 16 w 51"/>
                <a:gd name="T83" fmla="*/ 5 h 13"/>
                <a:gd name="T84" fmla="*/ 16 w 51"/>
                <a:gd name="T85" fmla="*/ 5 h 13"/>
                <a:gd name="T86" fmla="*/ 16 w 51"/>
                <a:gd name="T87" fmla="*/ 5 h 13"/>
                <a:gd name="T88" fmla="*/ 16 w 51"/>
                <a:gd name="T89" fmla="*/ 5 h 13"/>
                <a:gd name="T90" fmla="*/ 12 w 51"/>
                <a:gd name="T91" fmla="*/ 5 h 13"/>
                <a:gd name="T92" fmla="*/ 12 w 51"/>
                <a:gd name="T93" fmla="*/ 5 h 13"/>
                <a:gd name="T94" fmla="*/ 12 w 51"/>
                <a:gd name="T95" fmla="*/ 5 h 13"/>
                <a:gd name="T96" fmla="*/ 12 w 51"/>
                <a:gd name="T97" fmla="*/ 5 h 13"/>
                <a:gd name="T98" fmla="*/ 12 w 51"/>
                <a:gd name="T99" fmla="*/ 5 h 13"/>
                <a:gd name="T100" fmla="*/ 8 w 51"/>
                <a:gd name="T101" fmla="*/ 5 h 13"/>
                <a:gd name="T102" fmla="*/ 8 w 51"/>
                <a:gd name="T103" fmla="*/ 5 h 13"/>
                <a:gd name="T104" fmla="*/ 8 w 51"/>
                <a:gd name="T105" fmla="*/ 5 h 13"/>
                <a:gd name="T106" fmla="*/ 8 w 51"/>
                <a:gd name="T107" fmla="*/ 5 h 13"/>
                <a:gd name="T108" fmla="*/ 4 w 51"/>
                <a:gd name="T109" fmla="*/ 0 h 13"/>
                <a:gd name="T110" fmla="*/ 4 w 51"/>
                <a:gd name="T111" fmla="*/ 0 h 13"/>
                <a:gd name="T112" fmla="*/ 4 w 51"/>
                <a:gd name="T113" fmla="*/ 0 h 13"/>
                <a:gd name="T114" fmla="*/ 4 w 51"/>
                <a:gd name="T115" fmla="*/ 0 h 13"/>
                <a:gd name="T116" fmla="*/ 4 w 51"/>
                <a:gd name="T117" fmla="*/ 0 h 13"/>
                <a:gd name="T118" fmla="*/ 0 w 51"/>
                <a:gd name="T1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13">
                  <a:moveTo>
                    <a:pt x="51" y="13"/>
                  </a:move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135"/>
            <p:cNvSpPr>
              <a:spLocks/>
            </p:cNvSpPr>
            <p:nvPr/>
          </p:nvSpPr>
          <p:spPr bwMode="auto">
            <a:xfrm>
              <a:off x="3088" y="1486"/>
              <a:ext cx="48" cy="12"/>
            </a:xfrm>
            <a:custGeom>
              <a:avLst/>
              <a:gdLst>
                <a:gd name="T0" fmla="*/ 48 w 48"/>
                <a:gd name="T1" fmla="*/ 12 h 12"/>
                <a:gd name="T2" fmla="*/ 48 w 48"/>
                <a:gd name="T3" fmla="*/ 12 h 12"/>
                <a:gd name="T4" fmla="*/ 48 w 48"/>
                <a:gd name="T5" fmla="*/ 12 h 12"/>
                <a:gd name="T6" fmla="*/ 48 w 48"/>
                <a:gd name="T7" fmla="*/ 12 h 12"/>
                <a:gd name="T8" fmla="*/ 44 w 48"/>
                <a:gd name="T9" fmla="*/ 12 h 12"/>
                <a:gd name="T10" fmla="*/ 44 w 48"/>
                <a:gd name="T11" fmla="*/ 12 h 12"/>
                <a:gd name="T12" fmla="*/ 44 w 48"/>
                <a:gd name="T13" fmla="*/ 12 h 12"/>
                <a:gd name="T14" fmla="*/ 44 w 48"/>
                <a:gd name="T15" fmla="*/ 12 h 12"/>
                <a:gd name="T16" fmla="*/ 40 w 48"/>
                <a:gd name="T17" fmla="*/ 12 h 12"/>
                <a:gd name="T18" fmla="*/ 40 w 48"/>
                <a:gd name="T19" fmla="*/ 12 h 12"/>
                <a:gd name="T20" fmla="*/ 40 w 48"/>
                <a:gd name="T21" fmla="*/ 12 h 12"/>
                <a:gd name="T22" fmla="*/ 40 w 48"/>
                <a:gd name="T23" fmla="*/ 12 h 12"/>
                <a:gd name="T24" fmla="*/ 40 w 48"/>
                <a:gd name="T25" fmla="*/ 12 h 12"/>
                <a:gd name="T26" fmla="*/ 36 w 48"/>
                <a:gd name="T27" fmla="*/ 12 h 12"/>
                <a:gd name="T28" fmla="*/ 36 w 48"/>
                <a:gd name="T29" fmla="*/ 8 h 12"/>
                <a:gd name="T30" fmla="*/ 36 w 48"/>
                <a:gd name="T31" fmla="*/ 8 h 12"/>
                <a:gd name="T32" fmla="*/ 36 w 48"/>
                <a:gd name="T33" fmla="*/ 8 h 12"/>
                <a:gd name="T34" fmla="*/ 36 w 48"/>
                <a:gd name="T35" fmla="*/ 8 h 12"/>
                <a:gd name="T36" fmla="*/ 32 w 48"/>
                <a:gd name="T37" fmla="*/ 8 h 12"/>
                <a:gd name="T38" fmla="*/ 32 w 48"/>
                <a:gd name="T39" fmla="*/ 8 h 12"/>
                <a:gd name="T40" fmla="*/ 32 w 48"/>
                <a:gd name="T41" fmla="*/ 8 h 12"/>
                <a:gd name="T42" fmla="*/ 32 w 48"/>
                <a:gd name="T43" fmla="*/ 8 h 12"/>
                <a:gd name="T44" fmla="*/ 32 w 48"/>
                <a:gd name="T45" fmla="*/ 8 h 12"/>
                <a:gd name="T46" fmla="*/ 28 w 48"/>
                <a:gd name="T47" fmla="*/ 8 h 12"/>
                <a:gd name="T48" fmla="*/ 28 w 48"/>
                <a:gd name="T49" fmla="*/ 8 h 12"/>
                <a:gd name="T50" fmla="*/ 28 w 48"/>
                <a:gd name="T51" fmla="*/ 8 h 12"/>
                <a:gd name="T52" fmla="*/ 28 w 48"/>
                <a:gd name="T53" fmla="*/ 8 h 12"/>
                <a:gd name="T54" fmla="*/ 24 w 48"/>
                <a:gd name="T55" fmla="*/ 8 h 12"/>
                <a:gd name="T56" fmla="*/ 24 w 48"/>
                <a:gd name="T57" fmla="*/ 8 h 12"/>
                <a:gd name="T58" fmla="*/ 24 w 48"/>
                <a:gd name="T59" fmla="*/ 8 h 12"/>
                <a:gd name="T60" fmla="*/ 24 w 48"/>
                <a:gd name="T61" fmla="*/ 8 h 12"/>
                <a:gd name="T62" fmla="*/ 24 w 48"/>
                <a:gd name="T63" fmla="*/ 8 h 12"/>
                <a:gd name="T64" fmla="*/ 20 w 48"/>
                <a:gd name="T65" fmla="*/ 4 h 12"/>
                <a:gd name="T66" fmla="*/ 20 w 48"/>
                <a:gd name="T67" fmla="*/ 4 h 12"/>
                <a:gd name="T68" fmla="*/ 20 w 48"/>
                <a:gd name="T69" fmla="*/ 4 h 12"/>
                <a:gd name="T70" fmla="*/ 20 w 48"/>
                <a:gd name="T71" fmla="*/ 4 h 12"/>
                <a:gd name="T72" fmla="*/ 20 w 48"/>
                <a:gd name="T73" fmla="*/ 4 h 12"/>
                <a:gd name="T74" fmla="*/ 16 w 48"/>
                <a:gd name="T75" fmla="*/ 4 h 12"/>
                <a:gd name="T76" fmla="*/ 16 w 48"/>
                <a:gd name="T77" fmla="*/ 4 h 12"/>
                <a:gd name="T78" fmla="*/ 16 w 48"/>
                <a:gd name="T79" fmla="*/ 4 h 12"/>
                <a:gd name="T80" fmla="*/ 16 w 48"/>
                <a:gd name="T81" fmla="*/ 4 h 12"/>
                <a:gd name="T82" fmla="*/ 12 w 48"/>
                <a:gd name="T83" fmla="*/ 4 h 12"/>
                <a:gd name="T84" fmla="*/ 12 w 48"/>
                <a:gd name="T85" fmla="*/ 4 h 12"/>
                <a:gd name="T86" fmla="*/ 12 w 48"/>
                <a:gd name="T87" fmla="*/ 4 h 12"/>
                <a:gd name="T88" fmla="*/ 12 w 48"/>
                <a:gd name="T89" fmla="*/ 4 h 12"/>
                <a:gd name="T90" fmla="*/ 12 w 48"/>
                <a:gd name="T91" fmla="*/ 4 h 12"/>
                <a:gd name="T92" fmla="*/ 8 w 48"/>
                <a:gd name="T93" fmla="*/ 4 h 12"/>
                <a:gd name="T94" fmla="*/ 8 w 48"/>
                <a:gd name="T95" fmla="*/ 4 h 12"/>
                <a:gd name="T96" fmla="*/ 8 w 48"/>
                <a:gd name="T97" fmla="*/ 4 h 12"/>
                <a:gd name="T98" fmla="*/ 8 w 48"/>
                <a:gd name="T99" fmla="*/ 4 h 12"/>
                <a:gd name="T100" fmla="*/ 8 w 48"/>
                <a:gd name="T101" fmla="*/ 4 h 12"/>
                <a:gd name="T102" fmla="*/ 4 w 48"/>
                <a:gd name="T103" fmla="*/ 4 h 12"/>
                <a:gd name="T104" fmla="*/ 4 w 48"/>
                <a:gd name="T105" fmla="*/ 4 h 12"/>
                <a:gd name="T106" fmla="*/ 4 w 48"/>
                <a:gd name="T107" fmla="*/ 0 h 12"/>
                <a:gd name="T108" fmla="*/ 4 w 48"/>
                <a:gd name="T109" fmla="*/ 0 h 12"/>
                <a:gd name="T110" fmla="*/ 4 w 48"/>
                <a:gd name="T111" fmla="*/ 0 h 12"/>
                <a:gd name="T112" fmla="*/ 0 w 48"/>
                <a:gd name="T113" fmla="*/ 0 h 12"/>
                <a:gd name="T114" fmla="*/ 0 w 48"/>
                <a:gd name="T115" fmla="*/ 0 h 12"/>
                <a:gd name="T116" fmla="*/ 0 w 48"/>
                <a:gd name="T117" fmla="*/ 0 h 12"/>
                <a:gd name="T118" fmla="*/ 0 w 48"/>
                <a:gd name="T1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12">
                  <a:moveTo>
                    <a:pt x="48" y="12"/>
                  </a:move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136"/>
            <p:cNvSpPr>
              <a:spLocks/>
            </p:cNvSpPr>
            <p:nvPr/>
          </p:nvSpPr>
          <p:spPr bwMode="auto">
            <a:xfrm>
              <a:off x="3036" y="1473"/>
              <a:ext cx="52" cy="13"/>
            </a:xfrm>
            <a:custGeom>
              <a:avLst/>
              <a:gdLst>
                <a:gd name="T0" fmla="*/ 48 w 52"/>
                <a:gd name="T1" fmla="*/ 13 h 13"/>
                <a:gd name="T2" fmla="*/ 48 w 52"/>
                <a:gd name="T3" fmla="*/ 13 h 13"/>
                <a:gd name="T4" fmla="*/ 48 w 52"/>
                <a:gd name="T5" fmla="*/ 13 h 13"/>
                <a:gd name="T6" fmla="*/ 48 w 52"/>
                <a:gd name="T7" fmla="*/ 13 h 13"/>
                <a:gd name="T8" fmla="*/ 48 w 52"/>
                <a:gd name="T9" fmla="*/ 13 h 13"/>
                <a:gd name="T10" fmla="*/ 44 w 52"/>
                <a:gd name="T11" fmla="*/ 13 h 13"/>
                <a:gd name="T12" fmla="*/ 44 w 52"/>
                <a:gd name="T13" fmla="*/ 13 h 13"/>
                <a:gd name="T14" fmla="*/ 44 w 52"/>
                <a:gd name="T15" fmla="*/ 13 h 13"/>
                <a:gd name="T16" fmla="*/ 44 w 52"/>
                <a:gd name="T17" fmla="*/ 13 h 13"/>
                <a:gd name="T18" fmla="*/ 44 w 52"/>
                <a:gd name="T19" fmla="*/ 13 h 13"/>
                <a:gd name="T20" fmla="*/ 40 w 52"/>
                <a:gd name="T21" fmla="*/ 13 h 13"/>
                <a:gd name="T22" fmla="*/ 40 w 52"/>
                <a:gd name="T23" fmla="*/ 13 h 13"/>
                <a:gd name="T24" fmla="*/ 40 w 52"/>
                <a:gd name="T25" fmla="*/ 8 h 13"/>
                <a:gd name="T26" fmla="*/ 40 w 52"/>
                <a:gd name="T27" fmla="*/ 8 h 13"/>
                <a:gd name="T28" fmla="*/ 36 w 52"/>
                <a:gd name="T29" fmla="*/ 8 h 13"/>
                <a:gd name="T30" fmla="*/ 36 w 52"/>
                <a:gd name="T31" fmla="*/ 8 h 13"/>
                <a:gd name="T32" fmla="*/ 36 w 52"/>
                <a:gd name="T33" fmla="*/ 8 h 13"/>
                <a:gd name="T34" fmla="*/ 36 w 52"/>
                <a:gd name="T35" fmla="*/ 8 h 13"/>
                <a:gd name="T36" fmla="*/ 36 w 52"/>
                <a:gd name="T37" fmla="*/ 8 h 13"/>
                <a:gd name="T38" fmla="*/ 32 w 52"/>
                <a:gd name="T39" fmla="*/ 8 h 13"/>
                <a:gd name="T40" fmla="*/ 32 w 52"/>
                <a:gd name="T41" fmla="*/ 8 h 13"/>
                <a:gd name="T42" fmla="*/ 32 w 52"/>
                <a:gd name="T43" fmla="*/ 8 h 13"/>
                <a:gd name="T44" fmla="*/ 32 w 52"/>
                <a:gd name="T45" fmla="*/ 8 h 13"/>
                <a:gd name="T46" fmla="*/ 32 w 52"/>
                <a:gd name="T47" fmla="*/ 8 h 13"/>
                <a:gd name="T48" fmla="*/ 28 w 52"/>
                <a:gd name="T49" fmla="*/ 8 h 13"/>
                <a:gd name="T50" fmla="*/ 28 w 52"/>
                <a:gd name="T51" fmla="*/ 8 h 13"/>
                <a:gd name="T52" fmla="*/ 28 w 52"/>
                <a:gd name="T53" fmla="*/ 8 h 13"/>
                <a:gd name="T54" fmla="*/ 28 w 52"/>
                <a:gd name="T55" fmla="*/ 8 h 13"/>
                <a:gd name="T56" fmla="*/ 28 w 52"/>
                <a:gd name="T57" fmla="*/ 8 h 13"/>
                <a:gd name="T58" fmla="*/ 24 w 52"/>
                <a:gd name="T59" fmla="*/ 8 h 13"/>
                <a:gd name="T60" fmla="*/ 24 w 52"/>
                <a:gd name="T61" fmla="*/ 8 h 13"/>
                <a:gd name="T62" fmla="*/ 24 w 52"/>
                <a:gd name="T63" fmla="*/ 8 h 13"/>
                <a:gd name="T64" fmla="*/ 24 w 52"/>
                <a:gd name="T65" fmla="*/ 8 h 13"/>
                <a:gd name="T66" fmla="*/ 20 w 52"/>
                <a:gd name="T67" fmla="*/ 4 h 13"/>
                <a:gd name="T68" fmla="*/ 20 w 52"/>
                <a:gd name="T69" fmla="*/ 4 h 13"/>
                <a:gd name="T70" fmla="*/ 20 w 52"/>
                <a:gd name="T71" fmla="*/ 4 h 13"/>
                <a:gd name="T72" fmla="*/ 20 w 52"/>
                <a:gd name="T73" fmla="*/ 4 h 13"/>
                <a:gd name="T74" fmla="*/ 20 w 52"/>
                <a:gd name="T75" fmla="*/ 4 h 13"/>
                <a:gd name="T76" fmla="*/ 16 w 52"/>
                <a:gd name="T77" fmla="*/ 4 h 13"/>
                <a:gd name="T78" fmla="*/ 16 w 52"/>
                <a:gd name="T79" fmla="*/ 4 h 13"/>
                <a:gd name="T80" fmla="*/ 16 w 52"/>
                <a:gd name="T81" fmla="*/ 4 h 13"/>
                <a:gd name="T82" fmla="*/ 16 w 52"/>
                <a:gd name="T83" fmla="*/ 4 h 13"/>
                <a:gd name="T84" fmla="*/ 16 w 52"/>
                <a:gd name="T85" fmla="*/ 4 h 13"/>
                <a:gd name="T86" fmla="*/ 12 w 52"/>
                <a:gd name="T87" fmla="*/ 4 h 13"/>
                <a:gd name="T88" fmla="*/ 12 w 52"/>
                <a:gd name="T89" fmla="*/ 4 h 13"/>
                <a:gd name="T90" fmla="*/ 12 w 52"/>
                <a:gd name="T91" fmla="*/ 4 h 13"/>
                <a:gd name="T92" fmla="*/ 12 w 52"/>
                <a:gd name="T93" fmla="*/ 4 h 13"/>
                <a:gd name="T94" fmla="*/ 12 w 52"/>
                <a:gd name="T95" fmla="*/ 4 h 13"/>
                <a:gd name="T96" fmla="*/ 8 w 52"/>
                <a:gd name="T97" fmla="*/ 4 h 13"/>
                <a:gd name="T98" fmla="*/ 8 w 52"/>
                <a:gd name="T99" fmla="*/ 4 h 13"/>
                <a:gd name="T100" fmla="*/ 8 w 52"/>
                <a:gd name="T101" fmla="*/ 4 h 13"/>
                <a:gd name="T102" fmla="*/ 8 w 52"/>
                <a:gd name="T103" fmla="*/ 4 h 13"/>
                <a:gd name="T104" fmla="*/ 4 w 52"/>
                <a:gd name="T105" fmla="*/ 4 h 13"/>
                <a:gd name="T106" fmla="*/ 4 w 52"/>
                <a:gd name="T107" fmla="*/ 0 h 13"/>
                <a:gd name="T108" fmla="*/ 4 w 52"/>
                <a:gd name="T109" fmla="*/ 0 h 13"/>
                <a:gd name="T110" fmla="*/ 4 w 52"/>
                <a:gd name="T111" fmla="*/ 0 h 13"/>
                <a:gd name="T112" fmla="*/ 4 w 52"/>
                <a:gd name="T113" fmla="*/ 0 h 13"/>
                <a:gd name="T114" fmla="*/ 0 w 52"/>
                <a:gd name="T115" fmla="*/ 0 h 13"/>
                <a:gd name="T116" fmla="*/ 0 w 52"/>
                <a:gd name="T117" fmla="*/ 0 h 13"/>
                <a:gd name="T118" fmla="*/ 0 w 52"/>
                <a:gd name="T1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137"/>
            <p:cNvSpPr>
              <a:spLocks/>
            </p:cNvSpPr>
            <p:nvPr/>
          </p:nvSpPr>
          <p:spPr bwMode="auto">
            <a:xfrm>
              <a:off x="2984" y="1460"/>
              <a:ext cx="52" cy="13"/>
            </a:xfrm>
            <a:custGeom>
              <a:avLst/>
              <a:gdLst>
                <a:gd name="T0" fmla="*/ 52 w 52"/>
                <a:gd name="T1" fmla="*/ 13 h 13"/>
                <a:gd name="T2" fmla="*/ 52 w 52"/>
                <a:gd name="T3" fmla="*/ 13 h 13"/>
                <a:gd name="T4" fmla="*/ 48 w 52"/>
                <a:gd name="T5" fmla="*/ 13 h 13"/>
                <a:gd name="T6" fmla="*/ 48 w 52"/>
                <a:gd name="T7" fmla="*/ 13 h 13"/>
                <a:gd name="T8" fmla="*/ 48 w 52"/>
                <a:gd name="T9" fmla="*/ 13 h 13"/>
                <a:gd name="T10" fmla="*/ 48 w 52"/>
                <a:gd name="T11" fmla="*/ 13 h 13"/>
                <a:gd name="T12" fmla="*/ 44 w 52"/>
                <a:gd name="T13" fmla="*/ 13 h 13"/>
                <a:gd name="T14" fmla="*/ 44 w 52"/>
                <a:gd name="T15" fmla="*/ 13 h 13"/>
                <a:gd name="T16" fmla="*/ 44 w 52"/>
                <a:gd name="T17" fmla="*/ 13 h 13"/>
                <a:gd name="T18" fmla="*/ 44 w 52"/>
                <a:gd name="T19" fmla="*/ 13 h 13"/>
                <a:gd name="T20" fmla="*/ 44 w 52"/>
                <a:gd name="T21" fmla="*/ 13 h 13"/>
                <a:gd name="T22" fmla="*/ 40 w 52"/>
                <a:gd name="T23" fmla="*/ 13 h 13"/>
                <a:gd name="T24" fmla="*/ 40 w 52"/>
                <a:gd name="T25" fmla="*/ 13 h 13"/>
                <a:gd name="T26" fmla="*/ 40 w 52"/>
                <a:gd name="T27" fmla="*/ 9 h 13"/>
                <a:gd name="T28" fmla="*/ 40 w 52"/>
                <a:gd name="T29" fmla="*/ 9 h 13"/>
                <a:gd name="T30" fmla="*/ 40 w 52"/>
                <a:gd name="T31" fmla="*/ 9 h 13"/>
                <a:gd name="T32" fmla="*/ 36 w 52"/>
                <a:gd name="T33" fmla="*/ 9 h 13"/>
                <a:gd name="T34" fmla="*/ 36 w 52"/>
                <a:gd name="T35" fmla="*/ 9 h 13"/>
                <a:gd name="T36" fmla="*/ 36 w 52"/>
                <a:gd name="T37" fmla="*/ 9 h 13"/>
                <a:gd name="T38" fmla="*/ 36 w 52"/>
                <a:gd name="T39" fmla="*/ 9 h 13"/>
                <a:gd name="T40" fmla="*/ 36 w 52"/>
                <a:gd name="T41" fmla="*/ 9 h 13"/>
                <a:gd name="T42" fmla="*/ 32 w 52"/>
                <a:gd name="T43" fmla="*/ 9 h 13"/>
                <a:gd name="T44" fmla="*/ 32 w 52"/>
                <a:gd name="T45" fmla="*/ 9 h 13"/>
                <a:gd name="T46" fmla="*/ 32 w 52"/>
                <a:gd name="T47" fmla="*/ 9 h 13"/>
                <a:gd name="T48" fmla="*/ 32 w 52"/>
                <a:gd name="T49" fmla="*/ 9 h 13"/>
                <a:gd name="T50" fmla="*/ 28 w 52"/>
                <a:gd name="T51" fmla="*/ 9 h 13"/>
                <a:gd name="T52" fmla="*/ 28 w 52"/>
                <a:gd name="T53" fmla="*/ 9 h 13"/>
                <a:gd name="T54" fmla="*/ 28 w 52"/>
                <a:gd name="T55" fmla="*/ 9 h 13"/>
                <a:gd name="T56" fmla="*/ 28 w 52"/>
                <a:gd name="T57" fmla="*/ 9 h 13"/>
                <a:gd name="T58" fmla="*/ 28 w 52"/>
                <a:gd name="T59" fmla="*/ 9 h 13"/>
                <a:gd name="T60" fmla="*/ 24 w 52"/>
                <a:gd name="T61" fmla="*/ 9 h 13"/>
                <a:gd name="T62" fmla="*/ 24 w 52"/>
                <a:gd name="T63" fmla="*/ 9 h 13"/>
                <a:gd name="T64" fmla="*/ 24 w 52"/>
                <a:gd name="T65" fmla="*/ 9 h 13"/>
                <a:gd name="T66" fmla="*/ 24 w 52"/>
                <a:gd name="T67" fmla="*/ 9 h 13"/>
                <a:gd name="T68" fmla="*/ 24 w 52"/>
                <a:gd name="T69" fmla="*/ 4 h 13"/>
                <a:gd name="T70" fmla="*/ 20 w 52"/>
                <a:gd name="T71" fmla="*/ 4 h 13"/>
                <a:gd name="T72" fmla="*/ 20 w 52"/>
                <a:gd name="T73" fmla="*/ 4 h 13"/>
                <a:gd name="T74" fmla="*/ 20 w 52"/>
                <a:gd name="T75" fmla="*/ 4 h 13"/>
                <a:gd name="T76" fmla="*/ 20 w 52"/>
                <a:gd name="T77" fmla="*/ 4 h 13"/>
                <a:gd name="T78" fmla="*/ 20 w 52"/>
                <a:gd name="T79" fmla="*/ 4 h 13"/>
                <a:gd name="T80" fmla="*/ 16 w 52"/>
                <a:gd name="T81" fmla="*/ 4 h 13"/>
                <a:gd name="T82" fmla="*/ 16 w 52"/>
                <a:gd name="T83" fmla="*/ 4 h 13"/>
                <a:gd name="T84" fmla="*/ 16 w 52"/>
                <a:gd name="T85" fmla="*/ 4 h 13"/>
                <a:gd name="T86" fmla="*/ 16 w 52"/>
                <a:gd name="T87" fmla="*/ 4 h 13"/>
                <a:gd name="T88" fmla="*/ 12 w 52"/>
                <a:gd name="T89" fmla="*/ 4 h 13"/>
                <a:gd name="T90" fmla="*/ 12 w 52"/>
                <a:gd name="T91" fmla="*/ 4 h 13"/>
                <a:gd name="T92" fmla="*/ 12 w 52"/>
                <a:gd name="T93" fmla="*/ 4 h 13"/>
                <a:gd name="T94" fmla="*/ 12 w 52"/>
                <a:gd name="T95" fmla="*/ 4 h 13"/>
                <a:gd name="T96" fmla="*/ 12 w 52"/>
                <a:gd name="T97" fmla="*/ 4 h 13"/>
                <a:gd name="T98" fmla="*/ 8 w 52"/>
                <a:gd name="T99" fmla="*/ 4 h 13"/>
                <a:gd name="T100" fmla="*/ 8 w 52"/>
                <a:gd name="T101" fmla="*/ 4 h 13"/>
                <a:gd name="T102" fmla="*/ 8 w 52"/>
                <a:gd name="T103" fmla="*/ 4 h 13"/>
                <a:gd name="T104" fmla="*/ 8 w 52"/>
                <a:gd name="T105" fmla="*/ 4 h 13"/>
                <a:gd name="T106" fmla="*/ 8 w 52"/>
                <a:gd name="T107" fmla="*/ 4 h 13"/>
                <a:gd name="T108" fmla="*/ 4 w 52"/>
                <a:gd name="T109" fmla="*/ 4 h 13"/>
                <a:gd name="T110" fmla="*/ 4 w 52"/>
                <a:gd name="T111" fmla="*/ 4 h 13"/>
                <a:gd name="T112" fmla="*/ 4 w 52"/>
                <a:gd name="T113" fmla="*/ 0 h 13"/>
                <a:gd name="T114" fmla="*/ 4 w 52"/>
                <a:gd name="T115" fmla="*/ 0 h 13"/>
                <a:gd name="T116" fmla="*/ 0 w 52"/>
                <a:gd name="T117" fmla="*/ 0 h 13"/>
                <a:gd name="T118" fmla="*/ 0 w 52"/>
                <a:gd name="T1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138"/>
            <p:cNvSpPr>
              <a:spLocks/>
            </p:cNvSpPr>
            <p:nvPr/>
          </p:nvSpPr>
          <p:spPr bwMode="auto">
            <a:xfrm>
              <a:off x="2936" y="1452"/>
              <a:ext cx="48" cy="8"/>
            </a:xfrm>
            <a:custGeom>
              <a:avLst/>
              <a:gdLst>
                <a:gd name="T0" fmla="*/ 48 w 48"/>
                <a:gd name="T1" fmla="*/ 8 h 8"/>
                <a:gd name="T2" fmla="*/ 48 w 48"/>
                <a:gd name="T3" fmla="*/ 8 h 8"/>
                <a:gd name="T4" fmla="*/ 48 w 48"/>
                <a:gd name="T5" fmla="*/ 8 h 8"/>
                <a:gd name="T6" fmla="*/ 44 w 48"/>
                <a:gd name="T7" fmla="*/ 8 h 8"/>
                <a:gd name="T8" fmla="*/ 44 w 48"/>
                <a:gd name="T9" fmla="*/ 8 h 8"/>
                <a:gd name="T10" fmla="*/ 44 w 48"/>
                <a:gd name="T11" fmla="*/ 8 h 8"/>
                <a:gd name="T12" fmla="*/ 44 w 48"/>
                <a:gd name="T13" fmla="*/ 8 h 8"/>
                <a:gd name="T14" fmla="*/ 44 w 48"/>
                <a:gd name="T15" fmla="*/ 8 h 8"/>
                <a:gd name="T16" fmla="*/ 40 w 48"/>
                <a:gd name="T17" fmla="*/ 8 h 8"/>
                <a:gd name="T18" fmla="*/ 40 w 48"/>
                <a:gd name="T19" fmla="*/ 8 h 8"/>
                <a:gd name="T20" fmla="*/ 40 w 48"/>
                <a:gd name="T21" fmla="*/ 8 h 8"/>
                <a:gd name="T22" fmla="*/ 40 w 48"/>
                <a:gd name="T23" fmla="*/ 8 h 8"/>
                <a:gd name="T24" fmla="*/ 36 w 48"/>
                <a:gd name="T25" fmla="*/ 8 h 8"/>
                <a:gd name="T26" fmla="*/ 36 w 48"/>
                <a:gd name="T27" fmla="*/ 8 h 8"/>
                <a:gd name="T28" fmla="*/ 36 w 48"/>
                <a:gd name="T29" fmla="*/ 8 h 8"/>
                <a:gd name="T30" fmla="*/ 36 w 48"/>
                <a:gd name="T31" fmla="*/ 8 h 8"/>
                <a:gd name="T32" fmla="*/ 36 w 48"/>
                <a:gd name="T33" fmla="*/ 8 h 8"/>
                <a:gd name="T34" fmla="*/ 32 w 48"/>
                <a:gd name="T35" fmla="*/ 8 h 8"/>
                <a:gd name="T36" fmla="*/ 32 w 48"/>
                <a:gd name="T37" fmla="*/ 8 h 8"/>
                <a:gd name="T38" fmla="*/ 32 w 48"/>
                <a:gd name="T39" fmla="*/ 4 h 8"/>
                <a:gd name="T40" fmla="*/ 32 w 48"/>
                <a:gd name="T41" fmla="*/ 4 h 8"/>
                <a:gd name="T42" fmla="*/ 32 w 48"/>
                <a:gd name="T43" fmla="*/ 4 h 8"/>
                <a:gd name="T44" fmla="*/ 28 w 48"/>
                <a:gd name="T45" fmla="*/ 4 h 8"/>
                <a:gd name="T46" fmla="*/ 28 w 48"/>
                <a:gd name="T47" fmla="*/ 4 h 8"/>
                <a:gd name="T48" fmla="*/ 28 w 48"/>
                <a:gd name="T49" fmla="*/ 4 h 8"/>
                <a:gd name="T50" fmla="*/ 28 w 48"/>
                <a:gd name="T51" fmla="*/ 4 h 8"/>
                <a:gd name="T52" fmla="*/ 28 w 48"/>
                <a:gd name="T53" fmla="*/ 4 h 8"/>
                <a:gd name="T54" fmla="*/ 24 w 48"/>
                <a:gd name="T55" fmla="*/ 4 h 8"/>
                <a:gd name="T56" fmla="*/ 24 w 48"/>
                <a:gd name="T57" fmla="*/ 4 h 8"/>
                <a:gd name="T58" fmla="*/ 24 w 48"/>
                <a:gd name="T59" fmla="*/ 4 h 8"/>
                <a:gd name="T60" fmla="*/ 24 w 48"/>
                <a:gd name="T61" fmla="*/ 4 h 8"/>
                <a:gd name="T62" fmla="*/ 20 w 48"/>
                <a:gd name="T63" fmla="*/ 4 h 8"/>
                <a:gd name="T64" fmla="*/ 20 w 48"/>
                <a:gd name="T65" fmla="*/ 4 h 8"/>
                <a:gd name="T66" fmla="*/ 20 w 48"/>
                <a:gd name="T67" fmla="*/ 4 h 8"/>
                <a:gd name="T68" fmla="*/ 20 w 48"/>
                <a:gd name="T69" fmla="*/ 4 h 8"/>
                <a:gd name="T70" fmla="*/ 20 w 48"/>
                <a:gd name="T71" fmla="*/ 4 h 8"/>
                <a:gd name="T72" fmla="*/ 16 w 48"/>
                <a:gd name="T73" fmla="*/ 4 h 8"/>
                <a:gd name="T74" fmla="*/ 16 w 48"/>
                <a:gd name="T75" fmla="*/ 4 h 8"/>
                <a:gd name="T76" fmla="*/ 16 w 48"/>
                <a:gd name="T77" fmla="*/ 4 h 8"/>
                <a:gd name="T78" fmla="*/ 16 w 48"/>
                <a:gd name="T79" fmla="*/ 4 h 8"/>
                <a:gd name="T80" fmla="*/ 16 w 48"/>
                <a:gd name="T81" fmla="*/ 0 h 8"/>
                <a:gd name="T82" fmla="*/ 12 w 48"/>
                <a:gd name="T83" fmla="*/ 0 h 8"/>
                <a:gd name="T84" fmla="*/ 12 w 48"/>
                <a:gd name="T85" fmla="*/ 0 h 8"/>
                <a:gd name="T86" fmla="*/ 12 w 48"/>
                <a:gd name="T87" fmla="*/ 0 h 8"/>
                <a:gd name="T88" fmla="*/ 12 w 48"/>
                <a:gd name="T89" fmla="*/ 0 h 8"/>
                <a:gd name="T90" fmla="*/ 12 w 48"/>
                <a:gd name="T91" fmla="*/ 0 h 8"/>
                <a:gd name="T92" fmla="*/ 8 w 48"/>
                <a:gd name="T93" fmla="*/ 0 h 8"/>
                <a:gd name="T94" fmla="*/ 8 w 48"/>
                <a:gd name="T95" fmla="*/ 0 h 8"/>
                <a:gd name="T96" fmla="*/ 8 w 48"/>
                <a:gd name="T97" fmla="*/ 0 h 8"/>
                <a:gd name="T98" fmla="*/ 8 w 48"/>
                <a:gd name="T99" fmla="*/ 0 h 8"/>
                <a:gd name="T100" fmla="*/ 4 w 48"/>
                <a:gd name="T101" fmla="*/ 0 h 8"/>
                <a:gd name="T102" fmla="*/ 4 w 48"/>
                <a:gd name="T103" fmla="*/ 0 h 8"/>
                <a:gd name="T104" fmla="*/ 4 w 48"/>
                <a:gd name="T105" fmla="*/ 0 h 8"/>
                <a:gd name="T106" fmla="*/ 4 w 48"/>
                <a:gd name="T107" fmla="*/ 0 h 8"/>
                <a:gd name="T108" fmla="*/ 4 w 48"/>
                <a:gd name="T109" fmla="*/ 0 h 8"/>
                <a:gd name="T110" fmla="*/ 0 w 48"/>
                <a:gd name="T111" fmla="*/ 0 h 8"/>
                <a:gd name="T112" fmla="*/ 0 w 48"/>
                <a:gd name="T113" fmla="*/ 0 h 8"/>
                <a:gd name="T114" fmla="*/ 0 w 48"/>
                <a:gd name="T115" fmla="*/ 0 h 8"/>
                <a:gd name="T116" fmla="*/ 0 w 48"/>
                <a:gd name="T117" fmla="*/ 0 h 8"/>
                <a:gd name="T118" fmla="*/ 0 w 48"/>
                <a:gd name="T1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8">
                  <a:moveTo>
                    <a:pt x="48" y="8"/>
                  </a:move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139"/>
            <p:cNvSpPr>
              <a:spLocks/>
            </p:cNvSpPr>
            <p:nvPr/>
          </p:nvSpPr>
          <p:spPr bwMode="auto">
            <a:xfrm>
              <a:off x="2884" y="1439"/>
              <a:ext cx="52" cy="13"/>
            </a:xfrm>
            <a:custGeom>
              <a:avLst/>
              <a:gdLst>
                <a:gd name="T0" fmla="*/ 48 w 52"/>
                <a:gd name="T1" fmla="*/ 13 h 13"/>
                <a:gd name="T2" fmla="*/ 48 w 52"/>
                <a:gd name="T3" fmla="*/ 13 h 13"/>
                <a:gd name="T4" fmla="*/ 48 w 52"/>
                <a:gd name="T5" fmla="*/ 13 h 13"/>
                <a:gd name="T6" fmla="*/ 48 w 52"/>
                <a:gd name="T7" fmla="*/ 13 h 13"/>
                <a:gd name="T8" fmla="*/ 44 w 52"/>
                <a:gd name="T9" fmla="*/ 13 h 13"/>
                <a:gd name="T10" fmla="*/ 44 w 52"/>
                <a:gd name="T11" fmla="*/ 8 h 13"/>
                <a:gd name="T12" fmla="*/ 44 w 52"/>
                <a:gd name="T13" fmla="*/ 8 h 13"/>
                <a:gd name="T14" fmla="*/ 44 w 52"/>
                <a:gd name="T15" fmla="*/ 8 h 13"/>
                <a:gd name="T16" fmla="*/ 44 w 52"/>
                <a:gd name="T17" fmla="*/ 8 h 13"/>
                <a:gd name="T18" fmla="*/ 40 w 52"/>
                <a:gd name="T19" fmla="*/ 8 h 13"/>
                <a:gd name="T20" fmla="*/ 40 w 52"/>
                <a:gd name="T21" fmla="*/ 8 h 13"/>
                <a:gd name="T22" fmla="*/ 40 w 52"/>
                <a:gd name="T23" fmla="*/ 8 h 13"/>
                <a:gd name="T24" fmla="*/ 40 w 52"/>
                <a:gd name="T25" fmla="*/ 8 h 13"/>
                <a:gd name="T26" fmla="*/ 40 w 52"/>
                <a:gd name="T27" fmla="*/ 8 h 13"/>
                <a:gd name="T28" fmla="*/ 36 w 52"/>
                <a:gd name="T29" fmla="*/ 8 h 13"/>
                <a:gd name="T30" fmla="*/ 36 w 52"/>
                <a:gd name="T31" fmla="*/ 8 h 13"/>
                <a:gd name="T32" fmla="*/ 36 w 52"/>
                <a:gd name="T33" fmla="*/ 8 h 13"/>
                <a:gd name="T34" fmla="*/ 36 w 52"/>
                <a:gd name="T35" fmla="*/ 8 h 13"/>
                <a:gd name="T36" fmla="*/ 36 w 52"/>
                <a:gd name="T37" fmla="*/ 8 h 13"/>
                <a:gd name="T38" fmla="*/ 32 w 52"/>
                <a:gd name="T39" fmla="*/ 8 h 13"/>
                <a:gd name="T40" fmla="*/ 32 w 52"/>
                <a:gd name="T41" fmla="*/ 8 h 13"/>
                <a:gd name="T42" fmla="*/ 32 w 52"/>
                <a:gd name="T43" fmla="*/ 8 h 13"/>
                <a:gd name="T44" fmla="*/ 32 w 52"/>
                <a:gd name="T45" fmla="*/ 8 h 13"/>
                <a:gd name="T46" fmla="*/ 28 w 52"/>
                <a:gd name="T47" fmla="*/ 8 h 13"/>
                <a:gd name="T48" fmla="*/ 28 w 52"/>
                <a:gd name="T49" fmla="*/ 8 h 13"/>
                <a:gd name="T50" fmla="*/ 28 w 52"/>
                <a:gd name="T51" fmla="*/ 8 h 13"/>
                <a:gd name="T52" fmla="*/ 28 w 52"/>
                <a:gd name="T53" fmla="*/ 8 h 13"/>
                <a:gd name="T54" fmla="*/ 28 w 52"/>
                <a:gd name="T55" fmla="*/ 8 h 13"/>
                <a:gd name="T56" fmla="*/ 24 w 52"/>
                <a:gd name="T57" fmla="*/ 8 h 13"/>
                <a:gd name="T58" fmla="*/ 24 w 52"/>
                <a:gd name="T59" fmla="*/ 4 h 13"/>
                <a:gd name="T60" fmla="*/ 24 w 52"/>
                <a:gd name="T61" fmla="*/ 4 h 13"/>
                <a:gd name="T62" fmla="*/ 24 w 52"/>
                <a:gd name="T63" fmla="*/ 4 h 13"/>
                <a:gd name="T64" fmla="*/ 24 w 52"/>
                <a:gd name="T65" fmla="*/ 4 h 13"/>
                <a:gd name="T66" fmla="*/ 20 w 52"/>
                <a:gd name="T67" fmla="*/ 4 h 13"/>
                <a:gd name="T68" fmla="*/ 20 w 52"/>
                <a:gd name="T69" fmla="*/ 4 h 13"/>
                <a:gd name="T70" fmla="*/ 20 w 52"/>
                <a:gd name="T71" fmla="*/ 4 h 13"/>
                <a:gd name="T72" fmla="*/ 20 w 52"/>
                <a:gd name="T73" fmla="*/ 4 h 13"/>
                <a:gd name="T74" fmla="*/ 20 w 52"/>
                <a:gd name="T75" fmla="*/ 4 h 13"/>
                <a:gd name="T76" fmla="*/ 16 w 52"/>
                <a:gd name="T77" fmla="*/ 4 h 13"/>
                <a:gd name="T78" fmla="*/ 16 w 52"/>
                <a:gd name="T79" fmla="*/ 4 h 13"/>
                <a:gd name="T80" fmla="*/ 16 w 52"/>
                <a:gd name="T81" fmla="*/ 4 h 13"/>
                <a:gd name="T82" fmla="*/ 16 w 52"/>
                <a:gd name="T83" fmla="*/ 4 h 13"/>
                <a:gd name="T84" fmla="*/ 12 w 52"/>
                <a:gd name="T85" fmla="*/ 4 h 13"/>
                <a:gd name="T86" fmla="*/ 12 w 52"/>
                <a:gd name="T87" fmla="*/ 4 h 13"/>
                <a:gd name="T88" fmla="*/ 12 w 52"/>
                <a:gd name="T89" fmla="*/ 4 h 13"/>
                <a:gd name="T90" fmla="*/ 12 w 52"/>
                <a:gd name="T91" fmla="*/ 4 h 13"/>
                <a:gd name="T92" fmla="*/ 12 w 52"/>
                <a:gd name="T93" fmla="*/ 4 h 13"/>
                <a:gd name="T94" fmla="*/ 8 w 52"/>
                <a:gd name="T95" fmla="*/ 4 h 13"/>
                <a:gd name="T96" fmla="*/ 8 w 52"/>
                <a:gd name="T97" fmla="*/ 4 h 13"/>
                <a:gd name="T98" fmla="*/ 8 w 52"/>
                <a:gd name="T99" fmla="*/ 4 h 13"/>
                <a:gd name="T100" fmla="*/ 8 w 52"/>
                <a:gd name="T101" fmla="*/ 4 h 13"/>
                <a:gd name="T102" fmla="*/ 8 w 52"/>
                <a:gd name="T103" fmla="*/ 0 h 13"/>
                <a:gd name="T104" fmla="*/ 4 w 52"/>
                <a:gd name="T105" fmla="*/ 0 h 13"/>
                <a:gd name="T106" fmla="*/ 4 w 52"/>
                <a:gd name="T107" fmla="*/ 0 h 13"/>
                <a:gd name="T108" fmla="*/ 4 w 52"/>
                <a:gd name="T109" fmla="*/ 0 h 13"/>
                <a:gd name="T110" fmla="*/ 4 w 52"/>
                <a:gd name="T111" fmla="*/ 0 h 13"/>
                <a:gd name="T112" fmla="*/ 4 w 52"/>
                <a:gd name="T113" fmla="*/ 0 h 13"/>
                <a:gd name="T114" fmla="*/ 0 w 52"/>
                <a:gd name="T115" fmla="*/ 0 h 13"/>
                <a:gd name="T116" fmla="*/ 0 w 52"/>
                <a:gd name="T117" fmla="*/ 0 h 13"/>
                <a:gd name="T118" fmla="*/ 0 w 52"/>
                <a:gd name="T1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52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140"/>
            <p:cNvSpPr>
              <a:spLocks/>
            </p:cNvSpPr>
            <p:nvPr/>
          </p:nvSpPr>
          <p:spPr bwMode="auto">
            <a:xfrm>
              <a:off x="2833" y="1431"/>
              <a:ext cx="51" cy="8"/>
            </a:xfrm>
            <a:custGeom>
              <a:avLst/>
              <a:gdLst>
                <a:gd name="T0" fmla="*/ 51 w 51"/>
                <a:gd name="T1" fmla="*/ 8 h 8"/>
                <a:gd name="T2" fmla="*/ 47 w 51"/>
                <a:gd name="T3" fmla="*/ 8 h 8"/>
                <a:gd name="T4" fmla="*/ 47 w 51"/>
                <a:gd name="T5" fmla="*/ 8 h 8"/>
                <a:gd name="T6" fmla="*/ 47 w 51"/>
                <a:gd name="T7" fmla="*/ 8 h 8"/>
                <a:gd name="T8" fmla="*/ 47 w 51"/>
                <a:gd name="T9" fmla="*/ 8 h 8"/>
                <a:gd name="T10" fmla="*/ 47 w 51"/>
                <a:gd name="T11" fmla="*/ 8 h 8"/>
                <a:gd name="T12" fmla="*/ 43 w 51"/>
                <a:gd name="T13" fmla="*/ 8 h 8"/>
                <a:gd name="T14" fmla="*/ 43 w 51"/>
                <a:gd name="T15" fmla="*/ 8 h 8"/>
                <a:gd name="T16" fmla="*/ 43 w 51"/>
                <a:gd name="T17" fmla="*/ 8 h 8"/>
                <a:gd name="T18" fmla="*/ 43 w 51"/>
                <a:gd name="T19" fmla="*/ 8 h 8"/>
                <a:gd name="T20" fmla="*/ 43 w 51"/>
                <a:gd name="T21" fmla="*/ 8 h 8"/>
                <a:gd name="T22" fmla="*/ 39 w 51"/>
                <a:gd name="T23" fmla="*/ 8 h 8"/>
                <a:gd name="T24" fmla="*/ 39 w 51"/>
                <a:gd name="T25" fmla="*/ 8 h 8"/>
                <a:gd name="T26" fmla="*/ 39 w 51"/>
                <a:gd name="T27" fmla="*/ 8 h 8"/>
                <a:gd name="T28" fmla="*/ 39 w 51"/>
                <a:gd name="T29" fmla="*/ 8 h 8"/>
                <a:gd name="T30" fmla="*/ 36 w 51"/>
                <a:gd name="T31" fmla="*/ 4 h 8"/>
                <a:gd name="T32" fmla="*/ 36 w 51"/>
                <a:gd name="T33" fmla="*/ 4 h 8"/>
                <a:gd name="T34" fmla="*/ 36 w 51"/>
                <a:gd name="T35" fmla="*/ 4 h 8"/>
                <a:gd name="T36" fmla="*/ 36 w 51"/>
                <a:gd name="T37" fmla="*/ 4 h 8"/>
                <a:gd name="T38" fmla="*/ 36 w 51"/>
                <a:gd name="T39" fmla="*/ 4 h 8"/>
                <a:gd name="T40" fmla="*/ 32 w 51"/>
                <a:gd name="T41" fmla="*/ 4 h 8"/>
                <a:gd name="T42" fmla="*/ 32 w 51"/>
                <a:gd name="T43" fmla="*/ 4 h 8"/>
                <a:gd name="T44" fmla="*/ 32 w 51"/>
                <a:gd name="T45" fmla="*/ 4 h 8"/>
                <a:gd name="T46" fmla="*/ 32 w 51"/>
                <a:gd name="T47" fmla="*/ 4 h 8"/>
                <a:gd name="T48" fmla="*/ 32 w 51"/>
                <a:gd name="T49" fmla="*/ 4 h 8"/>
                <a:gd name="T50" fmla="*/ 28 w 51"/>
                <a:gd name="T51" fmla="*/ 4 h 8"/>
                <a:gd name="T52" fmla="*/ 28 w 51"/>
                <a:gd name="T53" fmla="*/ 4 h 8"/>
                <a:gd name="T54" fmla="*/ 28 w 51"/>
                <a:gd name="T55" fmla="*/ 4 h 8"/>
                <a:gd name="T56" fmla="*/ 28 w 51"/>
                <a:gd name="T57" fmla="*/ 4 h 8"/>
                <a:gd name="T58" fmla="*/ 24 w 51"/>
                <a:gd name="T59" fmla="*/ 4 h 8"/>
                <a:gd name="T60" fmla="*/ 24 w 51"/>
                <a:gd name="T61" fmla="*/ 4 h 8"/>
                <a:gd name="T62" fmla="*/ 24 w 51"/>
                <a:gd name="T63" fmla="*/ 4 h 8"/>
                <a:gd name="T64" fmla="*/ 24 w 51"/>
                <a:gd name="T65" fmla="*/ 4 h 8"/>
                <a:gd name="T66" fmla="*/ 24 w 51"/>
                <a:gd name="T67" fmla="*/ 4 h 8"/>
                <a:gd name="T68" fmla="*/ 20 w 51"/>
                <a:gd name="T69" fmla="*/ 4 h 8"/>
                <a:gd name="T70" fmla="*/ 20 w 51"/>
                <a:gd name="T71" fmla="*/ 4 h 8"/>
                <a:gd name="T72" fmla="*/ 20 w 51"/>
                <a:gd name="T73" fmla="*/ 4 h 8"/>
                <a:gd name="T74" fmla="*/ 20 w 51"/>
                <a:gd name="T75" fmla="*/ 4 h 8"/>
                <a:gd name="T76" fmla="*/ 20 w 51"/>
                <a:gd name="T77" fmla="*/ 0 h 8"/>
                <a:gd name="T78" fmla="*/ 16 w 51"/>
                <a:gd name="T79" fmla="*/ 0 h 8"/>
                <a:gd name="T80" fmla="*/ 16 w 51"/>
                <a:gd name="T81" fmla="*/ 0 h 8"/>
                <a:gd name="T82" fmla="*/ 16 w 51"/>
                <a:gd name="T83" fmla="*/ 0 h 8"/>
                <a:gd name="T84" fmla="*/ 16 w 51"/>
                <a:gd name="T85" fmla="*/ 0 h 8"/>
                <a:gd name="T86" fmla="*/ 16 w 51"/>
                <a:gd name="T87" fmla="*/ 0 h 8"/>
                <a:gd name="T88" fmla="*/ 12 w 51"/>
                <a:gd name="T89" fmla="*/ 0 h 8"/>
                <a:gd name="T90" fmla="*/ 12 w 51"/>
                <a:gd name="T91" fmla="*/ 0 h 8"/>
                <a:gd name="T92" fmla="*/ 12 w 51"/>
                <a:gd name="T93" fmla="*/ 0 h 8"/>
                <a:gd name="T94" fmla="*/ 12 w 51"/>
                <a:gd name="T95" fmla="*/ 0 h 8"/>
                <a:gd name="T96" fmla="*/ 8 w 51"/>
                <a:gd name="T97" fmla="*/ 0 h 8"/>
                <a:gd name="T98" fmla="*/ 8 w 51"/>
                <a:gd name="T99" fmla="*/ 0 h 8"/>
                <a:gd name="T100" fmla="*/ 8 w 51"/>
                <a:gd name="T101" fmla="*/ 0 h 8"/>
                <a:gd name="T102" fmla="*/ 8 w 51"/>
                <a:gd name="T103" fmla="*/ 0 h 8"/>
                <a:gd name="T104" fmla="*/ 8 w 51"/>
                <a:gd name="T105" fmla="*/ 0 h 8"/>
                <a:gd name="T106" fmla="*/ 4 w 51"/>
                <a:gd name="T107" fmla="*/ 0 h 8"/>
                <a:gd name="T108" fmla="*/ 4 w 51"/>
                <a:gd name="T109" fmla="*/ 0 h 8"/>
                <a:gd name="T110" fmla="*/ 4 w 51"/>
                <a:gd name="T111" fmla="*/ 0 h 8"/>
                <a:gd name="T112" fmla="*/ 4 w 51"/>
                <a:gd name="T113" fmla="*/ 0 h 8"/>
                <a:gd name="T114" fmla="*/ 4 w 51"/>
                <a:gd name="T115" fmla="*/ 0 h 8"/>
                <a:gd name="T116" fmla="*/ 0 w 51"/>
                <a:gd name="T117" fmla="*/ 0 h 8"/>
                <a:gd name="T118" fmla="*/ 0 w 51"/>
                <a:gd name="T1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8">
                  <a:moveTo>
                    <a:pt x="51" y="8"/>
                  </a:move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141"/>
            <p:cNvSpPr>
              <a:spLocks/>
            </p:cNvSpPr>
            <p:nvPr/>
          </p:nvSpPr>
          <p:spPr bwMode="auto">
            <a:xfrm>
              <a:off x="2781" y="1418"/>
              <a:ext cx="52" cy="13"/>
            </a:xfrm>
            <a:custGeom>
              <a:avLst/>
              <a:gdLst>
                <a:gd name="T0" fmla="*/ 52 w 52"/>
                <a:gd name="T1" fmla="*/ 8 h 13"/>
                <a:gd name="T2" fmla="*/ 52 w 52"/>
                <a:gd name="T3" fmla="*/ 8 h 13"/>
                <a:gd name="T4" fmla="*/ 48 w 52"/>
                <a:gd name="T5" fmla="*/ 8 h 13"/>
                <a:gd name="T6" fmla="*/ 48 w 52"/>
                <a:gd name="T7" fmla="*/ 8 h 13"/>
                <a:gd name="T8" fmla="*/ 48 w 52"/>
                <a:gd name="T9" fmla="*/ 8 h 13"/>
                <a:gd name="T10" fmla="*/ 48 w 52"/>
                <a:gd name="T11" fmla="*/ 8 h 13"/>
                <a:gd name="T12" fmla="*/ 48 w 52"/>
                <a:gd name="T13" fmla="*/ 8 h 13"/>
                <a:gd name="T14" fmla="*/ 44 w 52"/>
                <a:gd name="T15" fmla="*/ 8 h 13"/>
                <a:gd name="T16" fmla="*/ 44 w 52"/>
                <a:gd name="T17" fmla="*/ 8 h 13"/>
                <a:gd name="T18" fmla="*/ 44 w 52"/>
                <a:gd name="T19" fmla="*/ 8 h 13"/>
                <a:gd name="T20" fmla="*/ 44 w 52"/>
                <a:gd name="T21" fmla="*/ 8 h 13"/>
                <a:gd name="T22" fmla="*/ 44 w 52"/>
                <a:gd name="T23" fmla="*/ 8 h 13"/>
                <a:gd name="T24" fmla="*/ 40 w 52"/>
                <a:gd name="T25" fmla="*/ 8 h 13"/>
                <a:gd name="T26" fmla="*/ 40 w 52"/>
                <a:gd name="T27" fmla="*/ 8 h 13"/>
                <a:gd name="T28" fmla="*/ 40 w 52"/>
                <a:gd name="T29" fmla="*/ 8 h 13"/>
                <a:gd name="T30" fmla="*/ 40 w 52"/>
                <a:gd name="T31" fmla="*/ 8 h 13"/>
                <a:gd name="T32" fmla="*/ 40 w 52"/>
                <a:gd name="T33" fmla="*/ 8 h 13"/>
                <a:gd name="T34" fmla="*/ 36 w 52"/>
                <a:gd name="T35" fmla="*/ 8 h 13"/>
                <a:gd name="T36" fmla="*/ 36 w 52"/>
                <a:gd name="T37" fmla="*/ 8 h 13"/>
                <a:gd name="T38" fmla="*/ 36 w 52"/>
                <a:gd name="T39" fmla="*/ 8 h 13"/>
                <a:gd name="T40" fmla="*/ 36 w 52"/>
                <a:gd name="T41" fmla="*/ 8 h 13"/>
                <a:gd name="T42" fmla="*/ 32 w 52"/>
                <a:gd name="T43" fmla="*/ 8 h 13"/>
                <a:gd name="T44" fmla="*/ 32 w 52"/>
                <a:gd name="T45" fmla="*/ 8 h 13"/>
                <a:gd name="T46" fmla="*/ 32 w 52"/>
                <a:gd name="T47" fmla="*/ 4 h 13"/>
                <a:gd name="T48" fmla="*/ 32 w 52"/>
                <a:gd name="T49" fmla="*/ 4 h 13"/>
                <a:gd name="T50" fmla="*/ 32 w 52"/>
                <a:gd name="T51" fmla="*/ 4 h 13"/>
                <a:gd name="T52" fmla="*/ 28 w 52"/>
                <a:gd name="T53" fmla="*/ 4 h 13"/>
                <a:gd name="T54" fmla="*/ 28 w 52"/>
                <a:gd name="T55" fmla="*/ 4 h 13"/>
                <a:gd name="T56" fmla="*/ 28 w 52"/>
                <a:gd name="T57" fmla="*/ 4 h 13"/>
                <a:gd name="T58" fmla="*/ 28 w 52"/>
                <a:gd name="T59" fmla="*/ 4 h 13"/>
                <a:gd name="T60" fmla="*/ 28 w 52"/>
                <a:gd name="T61" fmla="*/ 4 h 13"/>
                <a:gd name="T62" fmla="*/ 24 w 52"/>
                <a:gd name="T63" fmla="*/ 4 h 13"/>
                <a:gd name="T64" fmla="*/ 24 w 52"/>
                <a:gd name="T65" fmla="*/ 4 h 13"/>
                <a:gd name="T66" fmla="*/ 24 w 52"/>
                <a:gd name="T67" fmla="*/ 4 h 13"/>
                <a:gd name="T68" fmla="*/ 24 w 52"/>
                <a:gd name="T69" fmla="*/ 4 h 13"/>
                <a:gd name="T70" fmla="*/ 24 w 52"/>
                <a:gd name="T71" fmla="*/ 4 h 13"/>
                <a:gd name="T72" fmla="*/ 20 w 52"/>
                <a:gd name="T73" fmla="*/ 4 h 13"/>
                <a:gd name="T74" fmla="*/ 20 w 52"/>
                <a:gd name="T75" fmla="*/ 4 h 13"/>
                <a:gd name="T76" fmla="*/ 20 w 52"/>
                <a:gd name="T77" fmla="*/ 4 h 13"/>
                <a:gd name="T78" fmla="*/ 20 w 52"/>
                <a:gd name="T79" fmla="*/ 4 h 13"/>
                <a:gd name="T80" fmla="*/ 16 w 52"/>
                <a:gd name="T81" fmla="*/ 4 h 13"/>
                <a:gd name="T82" fmla="*/ 16 w 52"/>
                <a:gd name="T83" fmla="*/ 4 h 13"/>
                <a:gd name="T84" fmla="*/ 16 w 52"/>
                <a:gd name="T85" fmla="*/ 4 h 13"/>
                <a:gd name="T86" fmla="*/ 16 w 52"/>
                <a:gd name="T87" fmla="*/ 4 h 13"/>
                <a:gd name="T88" fmla="*/ 16 w 52"/>
                <a:gd name="T89" fmla="*/ 4 h 13"/>
                <a:gd name="T90" fmla="*/ 12 w 52"/>
                <a:gd name="T91" fmla="*/ 4 h 13"/>
                <a:gd name="T92" fmla="*/ 12 w 52"/>
                <a:gd name="T93" fmla="*/ 0 h 13"/>
                <a:gd name="T94" fmla="*/ 12 w 52"/>
                <a:gd name="T95" fmla="*/ 0 h 13"/>
                <a:gd name="T96" fmla="*/ 12 w 52"/>
                <a:gd name="T97" fmla="*/ 0 h 13"/>
                <a:gd name="T98" fmla="*/ 12 w 52"/>
                <a:gd name="T99" fmla="*/ 0 h 13"/>
                <a:gd name="T100" fmla="*/ 8 w 52"/>
                <a:gd name="T101" fmla="*/ 0 h 13"/>
                <a:gd name="T102" fmla="*/ 8 w 52"/>
                <a:gd name="T103" fmla="*/ 0 h 13"/>
                <a:gd name="T104" fmla="*/ 8 w 52"/>
                <a:gd name="T105" fmla="*/ 0 h 13"/>
                <a:gd name="T106" fmla="*/ 8 w 52"/>
                <a:gd name="T107" fmla="*/ 0 h 13"/>
                <a:gd name="T108" fmla="*/ 8 w 52"/>
                <a:gd name="T109" fmla="*/ 0 h 13"/>
                <a:gd name="T110" fmla="*/ 4 w 52"/>
                <a:gd name="T111" fmla="*/ 0 h 13"/>
                <a:gd name="T112" fmla="*/ 4 w 52"/>
                <a:gd name="T113" fmla="*/ 0 h 13"/>
                <a:gd name="T114" fmla="*/ 4 w 52"/>
                <a:gd name="T115" fmla="*/ 0 h 13"/>
                <a:gd name="T116" fmla="*/ 4 w 52"/>
                <a:gd name="T117" fmla="*/ 0 h 13"/>
                <a:gd name="T118" fmla="*/ 0 w 52"/>
                <a:gd name="T1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142"/>
            <p:cNvSpPr>
              <a:spLocks/>
            </p:cNvSpPr>
            <p:nvPr/>
          </p:nvSpPr>
          <p:spPr bwMode="auto">
            <a:xfrm>
              <a:off x="2733" y="1405"/>
              <a:ext cx="48" cy="13"/>
            </a:xfrm>
            <a:custGeom>
              <a:avLst/>
              <a:gdLst>
                <a:gd name="T0" fmla="*/ 48 w 48"/>
                <a:gd name="T1" fmla="*/ 13 h 13"/>
                <a:gd name="T2" fmla="*/ 48 w 48"/>
                <a:gd name="T3" fmla="*/ 13 h 13"/>
                <a:gd name="T4" fmla="*/ 48 w 48"/>
                <a:gd name="T5" fmla="*/ 13 h 13"/>
                <a:gd name="T6" fmla="*/ 48 w 48"/>
                <a:gd name="T7" fmla="*/ 13 h 13"/>
                <a:gd name="T8" fmla="*/ 44 w 48"/>
                <a:gd name="T9" fmla="*/ 13 h 13"/>
                <a:gd name="T10" fmla="*/ 44 w 48"/>
                <a:gd name="T11" fmla="*/ 13 h 13"/>
                <a:gd name="T12" fmla="*/ 44 w 48"/>
                <a:gd name="T13" fmla="*/ 9 h 13"/>
                <a:gd name="T14" fmla="*/ 44 w 48"/>
                <a:gd name="T15" fmla="*/ 9 h 13"/>
                <a:gd name="T16" fmla="*/ 44 w 48"/>
                <a:gd name="T17" fmla="*/ 9 h 13"/>
                <a:gd name="T18" fmla="*/ 40 w 48"/>
                <a:gd name="T19" fmla="*/ 9 h 13"/>
                <a:gd name="T20" fmla="*/ 40 w 48"/>
                <a:gd name="T21" fmla="*/ 9 h 13"/>
                <a:gd name="T22" fmla="*/ 40 w 48"/>
                <a:gd name="T23" fmla="*/ 9 h 13"/>
                <a:gd name="T24" fmla="*/ 40 w 48"/>
                <a:gd name="T25" fmla="*/ 9 h 13"/>
                <a:gd name="T26" fmla="*/ 36 w 48"/>
                <a:gd name="T27" fmla="*/ 9 h 13"/>
                <a:gd name="T28" fmla="*/ 36 w 48"/>
                <a:gd name="T29" fmla="*/ 9 h 13"/>
                <a:gd name="T30" fmla="*/ 36 w 48"/>
                <a:gd name="T31" fmla="*/ 9 h 13"/>
                <a:gd name="T32" fmla="*/ 36 w 48"/>
                <a:gd name="T33" fmla="*/ 9 h 13"/>
                <a:gd name="T34" fmla="*/ 36 w 48"/>
                <a:gd name="T35" fmla="*/ 9 h 13"/>
                <a:gd name="T36" fmla="*/ 32 w 48"/>
                <a:gd name="T37" fmla="*/ 9 h 13"/>
                <a:gd name="T38" fmla="*/ 32 w 48"/>
                <a:gd name="T39" fmla="*/ 9 h 13"/>
                <a:gd name="T40" fmla="*/ 32 w 48"/>
                <a:gd name="T41" fmla="*/ 9 h 13"/>
                <a:gd name="T42" fmla="*/ 32 w 48"/>
                <a:gd name="T43" fmla="*/ 9 h 13"/>
                <a:gd name="T44" fmla="*/ 32 w 48"/>
                <a:gd name="T45" fmla="*/ 9 h 13"/>
                <a:gd name="T46" fmla="*/ 28 w 48"/>
                <a:gd name="T47" fmla="*/ 9 h 13"/>
                <a:gd name="T48" fmla="*/ 28 w 48"/>
                <a:gd name="T49" fmla="*/ 9 h 13"/>
                <a:gd name="T50" fmla="*/ 28 w 48"/>
                <a:gd name="T51" fmla="*/ 9 h 13"/>
                <a:gd name="T52" fmla="*/ 28 w 48"/>
                <a:gd name="T53" fmla="*/ 9 h 13"/>
                <a:gd name="T54" fmla="*/ 28 w 48"/>
                <a:gd name="T55" fmla="*/ 9 h 13"/>
                <a:gd name="T56" fmla="*/ 24 w 48"/>
                <a:gd name="T57" fmla="*/ 4 h 13"/>
                <a:gd name="T58" fmla="*/ 24 w 48"/>
                <a:gd name="T59" fmla="*/ 4 h 13"/>
                <a:gd name="T60" fmla="*/ 24 w 48"/>
                <a:gd name="T61" fmla="*/ 4 h 13"/>
                <a:gd name="T62" fmla="*/ 24 w 48"/>
                <a:gd name="T63" fmla="*/ 4 h 13"/>
                <a:gd name="T64" fmla="*/ 20 w 48"/>
                <a:gd name="T65" fmla="*/ 4 h 13"/>
                <a:gd name="T66" fmla="*/ 20 w 48"/>
                <a:gd name="T67" fmla="*/ 4 h 13"/>
                <a:gd name="T68" fmla="*/ 20 w 48"/>
                <a:gd name="T69" fmla="*/ 4 h 13"/>
                <a:gd name="T70" fmla="*/ 20 w 48"/>
                <a:gd name="T71" fmla="*/ 4 h 13"/>
                <a:gd name="T72" fmla="*/ 20 w 48"/>
                <a:gd name="T73" fmla="*/ 4 h 13"/>
                <a:gd name="T74" fmla="*/ 16 w 48"/>
                <a:gd name="T75" fmla="*/ 4 h 13"/>
                <a:gd name="T76" fmla="*/ 16 w 48"/>
                <a:gd name="T77" fmla="*/ 4 h 13"/>
                <a:gd name="T78" fmla="*/ 16 w 48"/>
                <a:gd name="T79" fmla="*/ 4 h 13"/>
                <a:gd name="T80" fmla="*/ 16 w 48"/>
                <a:gd name="T81" fmla="*/ 4 h 13"/>
                <a:gd name="T82" fmla="*/ 16 w 48"/>
                <a:gd name="T83" fmla="*/ 4 h 13"/>
                <a:gd name="T84" fmla="*/ 12 w 48"/>
                <a:gd name="T85" fmla="*/ 4 h 13"/>
                <a:gd name="T86" fmla="*/ 12 w 48"/>
                <a:gd name="T87" fmla="*/ 4 h 13"/>
                <a:gd name="T88" fmla="*/ 12 w 48"/>
                <a:gd name="T89" fmla="*/ 4 h 13"/>
                <a:gd name="T90" fmla="*/ 12 w 48"/>
                <a:gd name="T91" fmla="*/ 4 h 13"/>
                <a:gd name="T92" fmla="*/ 8 w 48"/>
                <a:gd name="T93" fmla="*/ 4 h 13"/>
                <a:gd name="T94" fmla="*/ 8 w 48"/>
                <a:gd name="T95" fmla="*/ 0 h 13"/>
                <a:gd name="T96" fmla="*/ 8 w 48"/>
                <a:gd name="T97" fmla="*/ 0 h 13"/>
                <a:gd name="T98" fmla="*/ 8 w 48"/>
                <a:gd name="T99" fmla="*/ 0 h 13"/>
                <a:gd name="T100" fmla="*/ 8 w 48"/>
                <a:gd name="T101" fmla="*/ 0 h 13"/>
                <a:gd name="T102" fmla="*/ 4 w 48"/>
                <a:gd name="T103" fmla="*/ 0 h 13"/>
                <a:gd name="T104" fmla="*/ 4 w 48"/>
                <a:gd name="T105" fmla="*/ 0 h 13"/>
                <a:gd name="T106" fmla="*/ 4 w 48"/>
                <a:gd name="T107" fmla="*/ 0 h 13"/>
                <a:gd name="T108" fmla="*/ 4 w 48"/>
                <a:gd name="T109" fmla="*/ 0 h 13"/>
                <a:gd name="T110" fmla="*/ 4 w 48"/>
                <a:gd name="T111" fmla="*/ 0 h 13"/>
                <a:gd name="T112" fmla="*/ 0 w 48"/>
                <a:gd name="T113" fmla="*/ 0 h 13"/>
                <a:gd name="T114" fmla="*/ 0 w 48"/>
                <a:gd name="T115" fmla="*/ 0 h 13"/>
                <a:gd name="T116" fmla="*/ 0 w 48"/>
                <a:gd name="T117" fmla="*/ 0 h 13"/>
                <a:gd name="T118" fmla="*/ 0 w 48"/>
                <a:gd name="T1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13">
                  <a:moveTo>
                    <a:pt x="48" y="13"/>
                  </a:move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143"/>
            <p:cNvSpPr>
              <a:spLocks/>
            </p:cNvSpPr>
            <p:nvPr/>
          </p:nvSpPr>
          <p:spPr bwMode="auto">
            <a:xfrm>
              <a:off x="2681" y="1392"/>
              <a:ext cx="52" cy="13"/>
            </a:xfrm>
            <a:custGeom>
              <a:avLst/>
              <a:gdLst>
                <a:gd name="T0" fmla="*/ 52 w 52"/>
                <a:gd name="T1" fmla="*/ 13 h 13"/>
                <a:gd name="T2" fmla="*/ 48 w 52"/>
                <a:gd name="T3" fmla="*/ 13 h 13"/>
                <a:gd name="T4" fmla="*/ 48 w 52"/>
                <a:gd name="T5" fmla="*/ 13 h 13"/>
                <a:gd name="T6" fmla="*/ 48 w 52"/>
                <a:gd name="T7" fmla="*/ 13 h 13"/>
                <a:gd name="T8" fmla="*/ 48 w 52"/>
                <a:gd name="T9" fmla="*/ 13 h 13"/>
                <a:gd name="T10" fmla="*/ 44 w 52"/>
                <a:gd name="T11" fmla="*/ 13 h 13"/>
                <a:gd name="T12" fmla="*/ 44 w 52"/>
                <a:gd name="T13" fmla="*/ 13 h 13"/>
                <a:gd name="T14" fmla="*/ 44 w 52"/>
                <a:gd name="T15" fmla="*/ 13 h 13"/>
                <a:gd name="T16" fmla="*/ 44 w 52"/>
                <a:gd name="T17" fmla="*/ 9 h 13"/>
                <a:gd name="T18" fmla="*/ 44 w 52"/>
                <a:gd name="T19" fmla="*/ 9 h 13"/>
                <a:gd name="T20" fmla="*/ 40 w 52"/>
                <a:gd name="T21" fmla="*/ 9 h 13"/>
                <a:gd name="T22" fmla="*/ 40 w 52"/>
                <a:gd name="T23" fmla="*/ 9 h 13"/>
                <a:gd name="T24" fmla="*/ 40 w 52"/>
                <a:gd name="T25" fmla="*/ 9 h 13"/>
                <a:gd name="T26" fmla="*/ 40 w 52"/>
                <a:gd name="T27" fmla="*/ 9 h 13"/>
                <a:gd name="T28" fmla="*/ 40 w 52"/>
                <a:gd name="T29" fmla="*/ 9 h 13"/>
                <a:gd name="T30" fmla="*/ 36 w 52"/>
                <a:gd name="T31" fmla="*/ 9 h 13"/>
                <a:gd name="T32" fmla="*/ 36 w 52"/>
                <a:gd name="T33" fmla="*/ 9 h 13"/>
                <a:gd name="T34" fmla="*/ 36 w 52"/>
                <a:gd name="T35" fmla="*/ 9 h 13"/>
                <a:gd name="T36" fmla="*/ 36 w 52"/>
                <a:gd name="T37" fmla="*/ 9 h 13"/>
                <a:gd name="T38" fmla="*/ 32 w 52"/>
                <a:gd name="T39" fmla="*/ 9 h 13"/>
                <a:gd name="T40" fmla="*/ 32 w 52"/>
                <a:gd name="T41" fmla="*/ 9 h 13"/>
                <a:gd name="T42" fmla="*/ 32 w 52"/>
                <a:gd name="T43" fmla="*/ 9 h 13"/>
                <a:gd name="T44" fmla="*/ 32 w 52"/>
                <a:gd name="T45" fmla="*/ 9 h 13"/>
                <a:gd name="T46" fmla="*/ 32 w 52"/>
                <a:gd name="T47" fmla="*/ 9 h 13"/>
                <a:gd name="T48" fmla="*/ 28 w 52"/>
                <a:gd name="T49" fmla="*/ 9 h 13"/>
                <a:gd name="T50" fmla="*/ 28 w 52"/>
                <a:gd name="T51" fmla="*/ 9 h 13"/>
                <a:gd name="T52" fmla="*/ 28 w 52"/>
                <a:gd name="T53" fmla="*/ 9 h 13"/>
                <a:gd name="T54" fmla="*/ 28 w 52"/>
                <a:gd name="T55" fmla="*/ 5 h 13"/>
                <a:gd name="T56" fmla="*/ 28 w 52"/>
                <a:gd name="T57" fmla="*/ 5 h 13"/>
                <a:gd name="T58" fmla="*/ 24 w 52"/>
                <a:gd name="T59" fmla="*/ 5 h 13"/>
                <a:gd name="T60" fmla="*/ 24 w 52"/>
                <a:gd name="T61" fmla="*/ 5 h 13"/>
                <a:gd name="T62" fmla="*/ 24 w 52"/>
                <a:gd name="T63" fmla="*/ 5 h 13"/>
                <a:gd name="T64" fmla="*/ 24 w 52"/>
                <a:gd name="T65" fmla="*/ 5 h 13"/>
                <a:gd name="T66" fmla="*/ 24 w 52"/>
                <a:gd name="T67" fmla="*/ 5 h 13"/>
                <a:gd name="T68" fmla="*/ 20 w 52"/>
                <a:gd name="T69" fmla="*/ 5 h 13"/>
                <a:gd name="T70" fmla="*/ 20 w 52"/>
                <a:gd name="T71" fmla="*/ 5 h 13"/>
                <a:gd name="T72" fmla="*/ 20 w 52"/>
                <a:gd name="T73" fmla="*/ 5 h 13"/>
                <a:gd name="T74" fmla="*/ 20 w 52"/>
                <a:gd name="T75" fmla="*/ 5 h 13"/>
                <a:gd name="T76" fmla="*/ 16 w 52"/>
                <a:gd name="T77" fmla="*/ 5 h 13"/>
                <a:gd name="T78" fmla="*/ 16 w 52"/>
                <a:gd name="T79" fmla="*/ 5 h 13"/>
                <a:gd name="T80" fmla="*/ 16 w 52"/>
                <a:gd name="T81" fmla="*/ 5 h 13"/>
                <a:gd name="T82" fmla="*/ 16 w 52"/>
                <a:gd name="T83" fmla="*/ 5 h 13"/>
                <a:gd name="T84" fmla="*/ 16 w 52"/>
                <a:gd name="T85" fmla="*/ 5 h 13"/>
                <a:gd name="T86" fmla="*/ 12 w 52"/>
                <a:gd name="T87" fmla="*/ 5 h 13"/>
                <a:gd name="T88" fmla="*/ 12 w 52"/>
                <a:gd name="T89" fmla="*/ 5 h 13"/>
                <a:gd name="T90" fmla="*/ 12 w 52"/>
                <a:gd name="T91" fmla="*/ 5 h 13"/>
                <a:gd name="T92" fmla="*/ 12 w 52"/>
                <a:gd name="T93" fmla="*/ 5 h 13"/>
                <a:gd name="T94" fmla="*/ 12 w 52"/>
                <a:gd name="T95" fmla="*/ 5 h 13"/>
                <a:gd name="T96" fmla="*/ 8 w 52"/>
                <a:gd name="T97" fmla="*/ 5 h 13"/>
                <a:gd name="T98" fmla="*/ 8 w 52"/>
                <a:gd name="T99" fmla="*/ 0 h 13"/>
                <a:gd name="T100" fmla="*/ 8 w 52"/>
                <a:gd name="T101" fmla="*/ 0 h 13"/>
                <a:gd name="T102" fmla="*/ 8 w 52"/>
                <a:gd name="T103" fmla="*/ 0 h 13"/>
                <a:gd name="T104" fmla="*/ 8 w 52"/>
                <a:gd name="T105" fmla="*/ 0 h 13"/>
                <a:gd name="T106" fmla="*/ 4 w 52"/>
                <a:gd name="T107" fmla="*/ 0 h 13"/>
                <a:gd name="T108" fmla="*/ 4 w 52"/>
                <a:gd name="T109" fmla="*/ 0 h 13"/>
                <a:gd name="T110" fmla="*/ 4 w 52"/>
                <a:gd name="T111" fmla="*/ 0 h 13"/>
                <a:gd name="T112" fmla="*/ 4 w 52"/>
                <a:gd name="T113" fmla="*/ 0 h 13"/>
                <a:gd name="T114" fmla="*/ 0 w 52"/>
                <a:gd name="T115" fmla="*/ 0 h 13"/>
                <a:gd name="T116" fmla="*/ 0 w 52"/>
                <a:gd name="T117" fmla="*/ 0 h 13"/>
                <a:gd name="T118" fmla="*/ 0 w 52"/>
                <a:gd name="T1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144"/>
            <p:cNvSpPr>
              <a:spLocks/>
            </p:cNvSpPr>
            <p:nvPr/>
          </p:nvSpPr>
          <p:spPr bwMode="auto">
            <a:xfrm>
              <a:off x="2629" y="1380"/>
              <a:ext cx="52" cy="12"/>
            </a:xfrm>
            <a:custGeom>
              <a:avLst/>
              <a:gdLst>
                <a:gd name="T0" fmla="*/ 52 w 52"/>
                <a:gd name="T1" fmla="*/ 12 h 12"/>
                <a:gd name="T2" fmla="*/ 52 w 52"/>
                <a:gd name="T3" fmla="*/ 12 h 12"/>
                <a:gd name="T4" fmla="*/ 48 w 52"/>
                <a:gd name="T5" fmla="*/ 12 h 12"/>
                <a:gd name="T6" fmla="*/ 48 w 52"/>
                <a:gd name="T7" fmla="*/ 12 h 12"/>
                <a:gd name="T8" fmla="*/ 48 w 52"/>
                <a:gd name="T9" fmla="*/ 12 h 12"/>
                <a:gd name="T10" fmla="*/ 48 w 52"/>
                <a:gd name="T11" fmla="*/ 12 h 12"/>
                <a:gd name="T12" fmla="*/ 48 w 52"/>
                <a:gd name="T13" fmla="*/ 12 h 12"/>
                <a:gd name="T14" fmla="*/ 44 w 52"/>
                <a:gd name="T15" fmla="*/ 12 h 12"/>
                <a:gd name="T16" fmla="*/ 44 w 52"/>
                <a:gd name="T17" fmla="*/ 12 h 12"/>
                <a:gd name="T18" fmla="*/ 44 w 52"/>
                <a:gd name="T19" fmla="*/ 8 h 12"/>
                <a:gd name="T20" fmla="*/ 44 w 52"/>
                <a:gd name="T21" fmla="*/ 8 h 12"/>
                <a:gd name="T22" fmla="*/ 40 w 52"/>
                <a:gd name="T23" fmla="*/ 8 h 12"/>
                <a:gd name="T24" fmla="*/ 40 w 52"/>
                <a:gd name="T25" fmla="*/ 8 h 12"/>
                <a:gd name="T26" fmla="*/ 40 w 52"/>
                <a:gd name="T27" fmla="*/ 8 h 12"/>
                <a:gd name="T28" fmla="*/ 40 w 52"/>
                <a:gd name="T29" fmla="*/ 8 h 12"/>
                <a:gd name="T30" fmla="*/ 40 w 52"/>
                <a:gd name="T31" fmla="*/ 8 h 12"/>
                <a:gd name="T32" fmla="*/ 36 w 52"/>
                <a:gd name="T33" fmla="*/ 8 h 12"/>
                <a:gd name="T34" fmla="*/ 36 w 52"/>
                <a:gd name="T35" fmla="*/ 8 h 12"/>
                <a:gd name="T36" fmla="*/ 36 w 52"/>
                <a:gd name="T37" fmla="*/ 8 h 12"/>
                <a:gd name="T38" fmla="*/ 36 w 52"/>
                <a:gd name="T39" fmla="*/ 8 h 12"/>
                <a:gd name="T40" fmla="*/ 36 w 52"/>
                <a:gd name="T41" fmla="*/ 8 h 12"/>
                <a:gd name="T42" fmla="*/ 32 w 52"/>
                <a:gd name="T43" fmla="*/ 8 h 12"/>
                <a:gd name="T44" fmla="*/ 32 w 52"/>
                <a:gd name="T45" fmla="*/ 8 h 12"/>
                <a:gd name="T46" fmla="*/ 32 w 52"/>
                <a:gd name="T47" fmla="*/ 8 h 12"/>
                <a:gd name="T48" fmla="*/ 32 w 52"/>
                <a:gd name="T49" fmla="*/ 8 h 12"/>
                <a:gd name="T50" fmla="*/ 32 w 52"/>
                <a:gd name="T51" fmla="*/ 8 h 12"/>
                <a:gd name="T52" fmla="*/ 28 w 52"/>
                <a:gd name="T53" fmla="*/ 8 h 12"/>
                <a:gd name="T54" fmla="*/ 28 w 52"/>
                <a:gd name="T55" fmla="*/ 8 h 12"/>
                <a:gd name="T56" fmla="*/ 28 w 52"/>
                <a:gd name="T57" fmla="*/ 8 h 12"/>
                <a:gd name="T58" fmla="*/ 28 w 52"/>
                <a:gd name="T59" fmla="*/ 4 h 12"/>
                <a:gd name="T60" fmla="*/ 24 w 52"/>
                <a:gd name="T61" fmla="*/ 4 h 12"/>
                <a:gd name="T62" fmla="*/ 24 w 52"/>
                <a:gd name="T63" fmla="*/ 4 h 12"/>
                <a:gd name="T64" fmla="*/ 24 w 52"/>
                <a:gd name="T65" fmla="*/ 4 h 12"/>
                <a:gd name="T66" fmla="*/ 24 w 52"/>
                <a:gd name="T67" fmla="*/ 4 h 12"/>
                <a:gd name="T68" fmla="*/ 24 w 52"/>
                <a:gd name="T69" fmla="*/ 4 h 12"/>
                <a:gd name="T70" fmla="*/ 20 w 52"/>
                <a:gd name="T71" fmla="*/ 4 h 12"/>
                <a:gd name="T72" fmla="*/ 20 w 52"/>
                <a:gd name="T73" fmla="*/ 4 h 12"/>
                <a:gd name="T74" fmla="*/ 20 w 52"/>
                <a:gd name="T75" fmla="*/ 4 h 12"/>
                <a:gd name="T76" fmla="*/ 20 w 52"/>
                <a:gd name="T77" fmla="*/ 4 h 12"/>
                <a:gd name="T78" fmla="*/ 20 w 52"/>
                <a:gd name="T79" fmla="*/ 4 h 12"/>
                <a:gd name="T80" fmla="*/ 16 w 52"/>
                <a:gd name="T81" fmla="*/ 4 h 12"/>
                <a:gd name="T82" fmla="*/ 16 w 52"/>
                <a:gd name="T83" fmla="*/ 4 h 12"/>
                <a:gd name="T84" fmla="*/ 16 w 52"/>
                <a:gd name="T85" fmla="*/ 4 h 12"/>
                <a:gd name="T86" fmla="*/ 16 w 52"/>
                <a:gd name="T87" fmla="*/ 4 h 12"/>
                <a:gd name="T88" fmla="*/ 16 w 52"/>
                <a:gd name="T89" fmla="*/ 4 h 12"/>
                <a:gd name="T90" fmla="*/ 12 w 52"/>
                <a:gd name="T91" fmla="*/ 4 h 12"/>
                <a:gd name="T92" fmla="*/ 12 w 52"/>
                <a:gd name="T93" fmla="*/ 4 h 12"/>
                <a:gd name="T94" fmla="*/ 12 w 52"/>
                <a:gd name="T95" fmla="*/ 4 h 12"/>
                <a:gd name="T96" fmla="*/ 12 w 52"/>
                <a:gd name="T97" fmla="*/ 0 h 12"/>
                <a:gd name="T98" fmla="*/ 8 w 52"/>
                <a:gd name="T99" fmla="*/ 0 h 12"/>
                <a:gd name="T100" fmla="*/ 8 w 52"/>
                <a:gd name="T101" fmla="*/ 0 h 12"/>
                <a:gd name="T102" fmla="*/ 8 w 52"/>
                <a:gd name="T103" fmla="*/ 0 h 12"/>
                <a:gd name="T104" fmla="*/ 8 w 52"/>
                <a:gd name="T105" fmla="*/ 0 h 12"/>
                <a:gd name="T106" fmla="*/ 8 w 52"/>
                <a:gd name="T107" fmla="*/ 0 h 12"/>
                <a:gd name="T108" fmla="*/ 4 w 52"/>
                <a:gd name="T109" fmla="*/ 0 h 12"/>
                <a:gd name="T110" fmla="*/ 4 w 52"/>
                <a:gd name="T111" fmla="*/ 0 h 12"/>
                <a:gd name="T112" fmla="*/ 4 w 52"/>
                <a:gd name="T113" fmla="*/ 0 h 12"/>
                <a:gd name="T114" fmla="*/ 4 w 52"/>
                <a:gd name="T115" fmla="*/ 0 h 12"/>
                <a:gd name="T116" fmla="*/ 4 w 52"/>
                <a:gd name="T117" fmla="*/ 0 h 12"/>
                <a:gd name="T118" fmla="*/ 0 w 52"/>
                <a:gd name="T1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2">
                  <a:moveTo>
                    <a:pt x="52" y="12"/>
                  </a:move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145"/>
            <p:cNvSpPr>
              <a:spLocks/>
            </p:cNvSpPr>
            <p:nvPr/>
          </p:nvSpPr>
          <p:spPr bwMode="auto">
            <a:xfrm>
              <a:off x="2581" y="1367"/>
              <a:ext cx="48" cy="13"/>
            </a:xfrm>
            <a:custGeom>
              <a:avLst/>
              <a:gdLst>
                <a:gd name="T0" fmla="*/ 48 w 48"/>
                <a:gd name="T1" fmla="*/ 13 h 13"/>
                <a:gd name="T2" fmla="*/ 48 w 48"/>
                <a:gd name="T3" fmla="*/ 13 h 13"/>
                <a:gd name="T4" fmla="*/ 48 w 48"/>
                <a:gd name="T5" fmla="*/ 13 h 13"/>
                <a:gd name="T6" fmla="*/ 44 w 48"/>
                <a:gd name="T7" fmla="*/ 13 h 13"/>
                <a:gd name="T8" fmla="*/ 44 w 48"/>
                <a:gd name="T9" fmla="*/ 13 h 13"/>
                <a:gd name="T10" fmla="*/ 44 w 48"/>
                <a:gd name="T11" fmla="*/ 13 h 13"/>
                <a:gd name="T12" fmla="*/ 44 w 48"/>
                <a:gd name="T13" fmla="*/ 13 h 13"/>
                <a:gd name="T14" fmla="*/ 44 w 48"/>
                <a:gd name="T15" fmla="*/ 8 h 13"/>
                <a:gd name="T16" fmla="*/ 40 w 48"/>
                <a:gd name="T17" fmla="*/ 8 h 13"/>
                <a:gd name="T18" fmla="*/ 40 w 48"/>
                <a:gd name="T19" fmla="*/ 8 h 13"/>
                <a:gd name="T20" fmla="*/ 40 w 48"/>
                <a:gd name="T21" fmla="*/ 8 h 13"/>
                <a:gd name="T22" fmla="*/ 40 w 48"/>
                <a:gd name="T23" fmla="*/ 8 h 13"/>
                <a:gd name="T24" fmla="*/ 40 w 48"/>
                <a:gd name="T25" fmla="*/ 8 h 13"/>
                <a:gd name="T26" fmla="*/ 36 w 48"/>
                <a:gd name="T27" fmla="*/ 8 h 13"/>
                <a:gd name="T28" fmla="*/ 36 w 48"/>
                <a:gd name="T29" fmla="*/ 8 h 13"/>
                <a:gd name="T30" fmla="*/ 36 w 48"/>
                <a:gd name="T31" fmla="*/ 8 h 13"/>
                <a:gd name="T32" fmla="*/ 36 w 48"/>
                <a:gd name="T33" fmla="*/ 8 h 13"/>
                <a:gd name="T34" fmla="*/ 36 w 48"/>
                <a:gd name="T35" fmla="*/ 8 h 13"/>
                <a:gd name="T36" fmla="*/ 32 w 48"/>
                <a:gd name="T37" fmla="*/ 8 h 13"/>
                <a:gd name="T38" fmla="*/ 32 w 48"/>
                <a:gd name="T39" fmla="*/ 8 h 13"/>
                <a:gd name="T40" fmla="*/ 32 w 48"/>
                <a:gd name="T41" fmla="*/ 8 h 13"/>
                <a:gd name="T42" fmla="*/ 32 w 48"/>
                <a:gd name="T43" fmla="*/ 8 h 13"/>
                <a:gd name="T44" fmla="*/ 28 w 48"/>
                <a:gd name="T45" fmla="*/ 8 h 13"/>
                <a:gd name="T46" fmla="*/ 28 w 48"/>
                <a:gd name="T47" fmla="*/ 8 h 13"/>
                <a:gd name="T48" fmla="*/ 28 w 48"/>
                <a:gd name="T49" fmla="*/ 8 h 13"/>
                <a:gd name="T50" fmla="*/ 28 w 48"/>
                <a:gd name="T51" fmla="*/ 8 h 13"/>
                <a:gd name="T52" fmla="*/ 28 w 48"/>
                <a:gd name="T53" fmla="*/ 4 h 13"/>
                <a:gd name="T54" fmla="*/ 24 w 48"/>
                <a:gd name="T55" fmla="*/ 4 h 13"/>
                <a:gd name="T56" fmla="*/ 24 w 48"/>
                <a:gd name="T57" fmla="*/ 4 h 13"/>
                <a:gd name="T58" fmla="*/ 24 w 48"/>
                <a:gd name="T59" fmla="*/ 4 h 13"/>
                <a:gd name="T60" fmla="*/ 24 w 48"/>
                <a:gd name="T61" fmla="*/ 4 h 13"/>
                <a:gd name="T62" fmla="*/ 24 w 48"/>
                <a:gd name="T63" fmla="*/ 4 h 13"/>
                <a:gd name="T64" fmla="*/ 20 w 48"/>
                <a:gd name="T65" fmla="*/ 4 h 13"/>
                <a:gd name="T66" fmla="*/ 20 w 48"/>
                <a:gd name="T67" fmla="*/ 4 h 13"/>
                <a:gd name="T68" fmla="*/ 20 w 48"/>
                <a:gd name="T69" fmla="*/ 4 h 13"/>
                <a:gd name="T70" fmla="*/ 20 w 48"/>
                <a:gd name="T71" fmla="*/ 4 h 13"/>
                <a:gd name="T72" fmla="*/ 16 w 48"/>
                <a:gd name="T73" fmla="*/ 4 h 13"/>
                <a:gd name="T74" fmla="*/ 16 w 48"/>
                <a:gd name="T75" fmla="*/ 4 h 13"/>
                <a:gd name="T76" fmla="*/ 16 w 48"/>
                <a:gd name="T77" fmla="*/ 4 h 13"/>
                <a:gd name="T78" fmla="*/ 16 w 48"/>
                <a:gd name="T79" fmla="*/ 4 h 13"/>
                <a:gd name="T80" fmla="*/ 16 w 48"/>
                <a:gd name="T81" fmla="*/ 4 h 13"/>
                <a:gd name="T82" fmla="*/ 12 w 48"/>
                <a:gd name="T83" fmla="*/ 4 h 13"/>
                <a:gd name="T84" fmla="*/ 12 w 48"/>
                <a:gd name="T85" fmla="*/ 4 h 13"/>
                <a:gd name="T86" fmla="*/ 12 w 48"/>
                <a:gd name="T87" fmla="*/ 4 h 13"/>
                <a:gd name="T88" fmla="*/ 12 w 48"/>
                <a:gd name="T89" fmla="*/ 4 h 13"/>
                <a:gd name="T90" fmla="*/ 12 w 48"/>
                <a:gd name="T91" fmla="*/ 0 h 13"/>
                <a:gd name="T92" fmla="*/ 8 w 48"/>
                <a:gd name="T93" fmla="*/ 0 h 13"/>
                <a:gd name="T94" fmla="*/ 8 w 48"/>
                <a:gd name="T95" fmla="*/ 0 h 13"/>
                <a:gd name="T96" fmla="*/ 8 w 48"/>
                <a:gd name="T97" fmla="*/ 0 h 13"/>
                <a:gd name="T98" fmla="*/ 8 w 48"/>
                <a:gd name="T99" fmla="*/ 0 h 13"/>
                <a:gd name="T100" fmla="*/ 8 w 48"/>
                <a:gd name="T101" fmla="*/ 0 h 13"/>
                <a:gd name="T102" fmla="*/ 4 w 48"/>
                <a:gd name="T103" fmla="*/ 0 h 13"/>
                <a:gd name="T104" fmla="*/ 4 w 48"/>
                <a:gd name="T105" fmla="*/ 0 h 13"/>
                <a:gd name="T106" fmla="*/ 4 w 48"/>
                <a:gd name="T107" fmla="*/ 0 h 13"/>
                <a:gd name="T108" fmla="*/ 4 w 48"/>
                <a:gd name="T109" fmla="*/ 0 h 13"/>
                <a:gd name="T110" fmla="*/ 0 w 48"/>
                <a:gd name="T111" fmla="*/ 0 h 13"/>
                <a:gd name="T112" fmla="*/ 0 w 48"/>
                <a:gd name="T113" fmla="*/ 0 h 13"/>
                <a:gd name="T114" fmla="*/ 0 w 48"/>
                <a:gd name="T115" fmla="*/ 0 h 13"/>
                <a:gd name="T116" fmla="*/ 0 w 48"/>
                <a:gd name="T117" fmla="*/ 0 h 13"/>
                <a:gd name="T118" fmla="*/ 0 w 48"/>
                <a:gd name="T1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13">
                  <a:moveTo>
                    <a:pt x="48" y="13"/>
                  </a:move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146"/>
            <p:cNvSpPr>
              <a:spLocks/>
            </p:cNvSpPr>
            <p:nvPr/>
          </p:nvSpPr>
          <p:spPr bwMode="auto">
            <a:xfrm>
              <a:off x="2530" y="1354"/>
              <a:ext cx="51" cy="13"/>
            </a:xfrm>
            <a:custGeom>
              <a:avLst/>
              <a:gdLst>
                <a:gd name="T0" fmla="*/ 47 w 51"/>
                <a:gd name="T1" fmla="*/ 13 h 13"/>
                <a:gd name="T2" fmla="*/ 47 w 51"/>
                <a:gd name="T3" fmla="*/ 13 h 13"/>
                <a:gd name="T4" fmla="*/ 47 w 51"/>
                <a:gd name="T5" fmla="*/ 13 h 13"/>
                <a:gd name="T6" fmla="*/ 47 w 51"/>
                <a:gd name="T7" fmla="*/ 13 h 13"/>
                <a:gd name="T8" fmla="*/ 47 w 51"/>
                <a:gd name="T9" fmla="*/ 13 h 13"/>
                <a:gd name="T10" fmla="*/ 43 w 51"/>
                <a:gd name="T11" fmla="*/ 9 h 13"/>
                <a:gd name="T12" fmla="*/ 43 w 51"/>
                <a:gd name="T13" fmla="*/ 9 h 13"/>
                <a:gd name="T14" fmla="*/ 43 w 51"/>
                <a:gd name="T15" fmla="*/ 9 h 13"/>
                <a:gd name="T16" fmla="*/ 43 w 51"/>
                <a:gd name="T17" fmla="*/ 9 h 13"/>
                <a:gd name="T18" fmla="*/ 39 w 51"/>
                <a:gd name="T19" fmla="*/ 9 h 13"/>
                <a:gd name="T20" fmla="*/ 39 w 51"/>
                <a:gd name="T21" fmla="*/ 9 h 13"/>
                <a:gd name="T22" fmla="*/ 39 w 51"/>
                <a:gd name="T23" fmla="*/ 9 h 13"/>
                <a:gd name="T24" fmla="*/ 39 w 51"/>
                <a:gd name="T25" fmla="*/ 9 h 13"/>
                <a:gd name="T26" fmla="*/ 39 w 51"/>
                <a:gd name="T27" fmla="*/ 9 h 13"/>
                <a:gd name="T28" fmla="*/ 35 w 51"/>
                <a:gd name="T29" fmla="*/ 9 h 13"/>
                <a:gd name="T30" fmla="*/ 35 w 51"/>
                <a:gd name="T31" fmla="*/ 9 h 13"/>
                <a:gd name="T32" fmla="*/ 35 w 51"/>
                <a:gd name="T33" fmla="*/ 9 h 13"/>
                <a:gd name="T34" fmla="*/ 35 w 51"/>
                <a:gd name="T35" fmla="*/ 9 h 13"/>
                <a:gd name="T36" fmla="*/ 35 w 51"/>
                <a:gd name="T37" fmla="*/ 9 h 13"/>
                <a:gd name="T38" fmla="*/ 31 w 51"/>
                <a:gd name="T39" fmla="*/ 9 h 13"/>
                <a:gd name="T40" fmla="*/ 31 w 51"/>
                <a:gd name="T41" fmla="*/ 9 h 13"/>
                <a:gd name="T42" fmla="*/ 31 w 51"/>
                <a:gd name="T43" fmla="*/ 9 h 13"/>
                <a:gd name="T44" fmla="*/ 31 w 51"/>
                <a:gd name="T45" fmla="*/ 9 h 13"/>
                <a:gd name="T46" fmla="*/ 31 w 51"/>
                <a:gd name="T47" fmla="*/ 4 h 13"/>
                <a:gd name="T48" fmla="*/ 27 w 51"/>
                <a:gd name="T49" fmla="*/ 4 h 13"/>
                <a:gd name="T50" fmla="*/ 27 w 51"/>
                <a:gd name="T51" fmla="*/ 4 h 13"/>
                <a:gd name="T52" fmla="*/ 27 w 51"/>
                <a:gd name="T53" fmla="*/ 4 h 13"/>
                <a:gd name="T54" fmla="*/ 27 w 51"/>
                <a:gd name="T55" fmla="*/ 4 h 13"/>
                <a:gd name="T56" fmla="*/ 24 w 51"/>
                <a:gd name="T57" fmla="*/ 4 h 13"/>
                <a:gd name="T58" fmla="*/ 24 w 51"/>
                <a:gd name="T59" fmla="*/ 4 h 13"/>
                <a:gd name="T60" fmla="*/ 24 w 51"/>
                <a:gd name="T61" fmla="*/ 4 h 13"/>
                <a:gd name="T62" fmla="*/ 24 w 51"/>
                <a:gd name="T63" fmla="*/ 4 h 13"/>
                <a:gd name="T64" fmla="*/ 24 w 51"/>
                <a:gd name="T65" fmla="*/ 4 h 13"/>
                <a:gd name="T66" fmla="*/ 20 w 51"/>
                <a:gd name="T67" fmla="*/ 4 h 13"/>
                <a:gd name="T68" fmla="*/ 20 w 51"/>
                <a:gd name="T69" fmla="*/ 4 h 13"/>
                <a:gd name="T70" fmla="*/ 20 w 51"/>
                <a:gd name="T71" fmla="*/ 4 h 13"/>
                <a:gd name="T72" fmla="*/ 20 w 51"/>
                <a:gd name="T73" fmla="*/ 4 h 13"/>
                <a:gd name="T74" fmla="*/ 20 w 51"/>
                <a:gd name="T75" fmla="*/ 4 h 13"/>
                <a:gd name="T76" fmla="*/ 16 w 51"/>
                <a:gd name="T77" fmla="*/ 4 h 13"/>
                <a:gd name="T78" fmla="*/ 16 w 51"/>
                <a:gd name="T79" fmla="*/ 4 h 13"/>
                <a:gd name="T80" fmla="*/ 16 w 51"/>
                <a:gd name="T81" fmla="*/ 4 h 13"/>
                <a:gd name="T82" fmla="*/ 16 w 51"/>
                <a:gd name="T83" fmla="*/ 4 h 13"/>
                <a:gd name="T84" fmla="*/ 16 w 51"/>
                <a:gd name="T85" fmla="*/ 0 h 13"/>
                <a:gd name="T86" fmla="*/ 12 w 51"/>
                <a:gd name="T87" fmla="*/ 0 h 13"/>
                <a:gd name="T88" fmla="*/ 12 w 51"/>
                <a:gd name="T89" fmla="*/ 0 h 13"/>
                <a:gd name="T90" fmla="*/ 12 w 51"/>
                <a:gd name="T91" fmla="*/ 0 h 13"/>
                <a:gd name="T92" fmla="*/ 12 w 51"/>
                <a:gd name="T93" fmla="*/ 0 h 13"/>
                <a:gd name="T94" fmla="*/ 8 w 51"/>
                <a:gd name="T95" fmla="*/ 0 h 13"/>
                <a:gd name="T96" fmla="*/ 8 w 51"/>
                <a:gd name="T97" fmla="*/ 0 h 13"/>
                <a:gd name="T98" fmla="*/ 8 w 51"/>
                <a:gd name="T99" fmla="*/ 0 h 13"/>
                <a:gd name="T100" fmla="*/ 8 w 51"/>
                <a:gd name="T101" fmla="*/ 0 h 13"/>
                <a:gd name="T102" fmla="*/ 8 w 51"/>
                <a:gd name="T103" fmla="*/ 0 h 13"/>
                <a:gd name="T104" fmla="*/ 4 w 51"/>
                <a:gd name="T105" fmla="*/ 0 h 13"/>
                <a:gd name="T106" fmla="*/ 4 w 51"/>
                <a:gd name="T107" fmla="*/ 0 h 13"/>
                <a:gd name="T108" fmla="*/ 4 w 51"/>
                <a:gd name="T109" fmla="*/ 0 h 13"/>
                <a:gd name="T110" fmla="*/ 4 w 51"/>
                <a:gd name="T111" fmla="*/ 0 h 13"/>
                <a:gd name="T112" fmla="*/ 4 w 51"/>
                <a:gd name="T113" fmla="*/ 0 h 13"/>
                <a:gd name="T114" fmla="*/ 0 w 51"/>
                <a:gd name="T115" fmla="*/ 0 h 13"/>
                <a:gd name="T116" fmla="*/ 0 w 51"/>
                <a:gd name="T117" fmla="*/ 0 h 13"/>
                <a:gd name="T118" fmla="*/ 0 w 51"/>
                <a:gd name="T1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13">
                  <a:moveTo>
                    <a:pt x="51" y="13"/>
                  </a:move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7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13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147"/>
            <p:cNvSpPr>
              <a:spLocks/>
            </p:cNvSpPr>
            <p:nvPr/>
          </p:nvSpPr>
          <p:spPr bwMode="auto">
            <a:xfrm>
              <a:off x="2478" y="1337"/>
              <a:ext cx="52" cy="17"/>
            </a:xfrm>
            <a:custGeom>
              <a:avLst/>
              <a:gdLst>
                <a:gd name="T0" fmla="*/ 52 w 52"/>
                <a:gd name="T1" fmla="*/ 17 h 17"/>
                <a:gd name="T2" fmla="*/ 48 w 52"/>
                <a:gd name="T3" fmla="*/ 13 h 17"/>
                <a:gd name="T4" fmla="*/ 48 w 52"/>
                <a:gd name="T5" fmla="*/ 13 h 17"/>
                <a:gd name="T6" fmla="*/ 48 w 52"/>
                <a:gd name="T7" fmla="*/ 13 h 17"/>
                <a:gd name="T8" fmla="*/ 48 w 52"/>
                <a:gd name="T9" fmla="*/ 13 h 17"/>
                <a:gd name="T10" fmla="*/ 48 w 52"/>
                <a:gd name="T11" fmla="*/ 13 h 17"/>
                <a:gd name="T12" fmla="*/ 44 w 52"/>
                <a:gd name="T13" fmla="*/ 13 h 17"/>
                <a:gd name="T14" fmla="*/ 44 w 52"/>
                <a:gd name="T15" fmla="*/ 13 h 17"/>
                <a:gd name="T16" fmla="*/ 44 w 52"/>
                <a:gd name="T17" fmla="*/ 13 h 17"/>
                <a:gd name="T18" fmla="*/ 44 w 52"/>
                <a:gd name="T19" fmla="*/ 13 h 17"/>
                <a:gd name="T20" fmla="*/ 44 w 52"/>
                <a:gd name="T21" fmla="*/ 13 h 17"/>
                <a:gd name="T22" fmla="*/ 40 w 52"/>
                <a:gd name="T23" fmla="*/ 13 h 17"/>
                <a:gd name="T24" fmla="*/ 40 w 52"/>
                <a:gd name="T25" fmla="*/ 13 h 17"/>
                <a:gd name="T26" fmla="*/ 40 w 52"/>
                <a:gd name="T27" fmla="*/ 13 h 17"/>
                <a:gd name="T28" fmla="*/ 40 w 52"/>
                <a:gd name="T29" fmla="*/ 13 h 17"/>
                <a:gd name="T30" fmla="*/ 40 w 52"/>
                <a:gd name="T31" fmla="*/ 13 h 17"/>
                <a:gd name="T32" fmla="*/ 36 w 52"/>
                <a:gd name="T33" fmla="*/ 13 h 17"/>
                <a:gd name="T34" fmla="*/ 36 w 52"/>
                <a:gd name="T35" fmla="*/ 13 h 17"/>
                <a:gd name="T36" fmla="*/ 36 w 52"/>
                <a:gd name="T37" fmla="*/ 13 h 17"/>
                <a:gd name="T38" fmla="*/ 36 w 52"/>
                <a:gd name="T39" fmla="*/ 13 h 17"/>
                <a:gd name="T40" fmla="*/ 32 w 52"/>
                <a:gd name="T41" fmla="*/ 9 h 17"/>
                <a:gd name="T42" fmla="*/ 32 w 52"/>
                <a:gd name="T43" fmla="*/ 9 h 17"/>
                <a:gd name="T44" fmla="*/ 32 w 52"/>
                <a:gd name="T45" fmla="*/ 9 h 17"/>
                <a:gd name="T46" fmla="*/ 32 w 52"/>
                <a:gd name="T47" fmla="*/ 9 h 17"/>
                <a:gd name="T48" fmla="*/ 32 w 52"/>
                <a:gd name="T49" fmla="*/ 9 h 17"/>
                <a:gd name="T50" fmla="*/ 28 w 52"/>
                <a:gd name="T51" fmla="*/ 9 h 17"/>
                <a:gd name="T52" fmla="*/ 28 w 52"/>
                <a:gd name="T53" fmla="*/ 9 h 17"/>
                <a:gd name="T54" fmla="*/ 28 w 52"/>
                <a:gd name="T55" fmla="*/ 9 h 17"/>
                <a:gd name="T56" fmla="*/ 28 w 52"/>
                <a:gd name="T57" fmla="*/ 9 h 17"/>
                <a:gd name="T58" fmla="*/ 28 w 52"/>
                <a:gd name="T59" fmla="*/ 9 h 17"/>
                <a:gd name="T60" fmla="*/ 24 w 52"/>
                <a:gd name="T61" fmla="*/ 9 h 17"/>
                <a:gd name="T62" fmla="*/ 24 w 52"/>
                <a:gd name="T63" fmla="*/ 9 h 17"/>
                <a:gd name="T64" fmla="*/ 24 w 52"/>
                <a:gd name="T65" fmla="*/ 9 h 17"/>
                <a:gd name="T66" fmla="*/ 24 w 52"/>
                <a:gd name="T67" fmla="*/ 9 h 17"/>
                <a:gd name="T68" fmla="*/ 20 w 52"/>
                <a:gd name="T69" fmla="*/ 9 h 17"/>
                <a:gd name="T70" fmla="*/ 20 w 52"/>
                <a:gd name="T71" fmla="*/ 9 h 17"/>
                <a:gd name="T72" fmla="*/ 20 w 52"/>
                <a:gd name="T73" fmla="*/ 9 h 17"/>
                <a:gd name="T74" fmla="*/ 20 w 52"/>
                <a:gd name="T75" fmla="*/ 9 h 17"/>
                <a:gd name="T76" fmla="*/ 20 w 52"/>
                <a:gd name="T77" fmla="*/ 9 h 17"/>
                <a:gd name="T78" fmla="*/ 16 w 52"/>
                <a:gd name="T79" fmla="*/ 9 h 17"/>
                <a:gd name="T80" fmla="*/ 16 w 52"/>
                <a:gd name="T81" fmla="*/ 5 h 17"/>
                <a:gd name="T82" fmla="*/ 16 w 52"/>
                <a:gd name="T83" fmla="*/ 5 h 17"/>
                <a:gd name="T84" fmla="*/ 16 w 52"/>
                <a:gd name="T85" fmla="*/ 5 h 17"/>
                <a:gd name="T86" fmla="*/ 16 w 52"/>
                <a:gd name="T87" fmla="*/ 5 h 17"/>
                <a:gd name="T88" fmla="*/ 12 w 52"/>
                <a:gd name="T89" fmla="*/ 5 h 17"/>
                <a:gd name="T90" fmla="*/ 12 w 52"/>
                <a:gd name="T91" fmla="*/ 5 h 17"/>
                <a:gd name="T92" fmla="*/ 12 w 52"/>
                <a:gd name="T93" fmla="*/ 5 h 17"/>
                <a:gd name="T94" fmla="*/ 12 w 52"/>
                <a:gd name="T95" fmla="*/ 5 h 17"/>
                <a:gd name="T96" fmla="*/ 12 w 52"/>
                <a:gd name="T97" fmla="*/ 5 h 17"/>
                <a:gd name="T98" fmla="*/ 8 w 52"/>
                <a:gd name="T99" fmla="*/ 5 h 17"/>
                <a:gd name="T100" fmla="*/ 8 w 52"/>
                <a:gd name="T101" fmla="*/ 5 h 17"/>
                <a:gd name="T102" fmla="*/ 8 w 52"/>
                <a:gd name="T103" fmla="*/ 5 h 17"/>
                <a:gd name="T104" fmla="*/ 8 w 52"/>
                <a:gd name="T105" fmla="*/ 5 h 17"/>
                <a:gd name="T106" fmla="*/ 4 w 52"/>
                <a:gd name="T107" fmla="*/ 5 h 17"/>
                <a:gd name="T108" fmla="*/ 4 w 52"/>
                <a:gd name="T109" fmla="*/ 5 h 17"/>
                <a:gd name="T110" fmla="*/ 4 w 52"/>
                <a:gd name="T111" fmla="*/ 5 h 17"/>
                <a:gd name="T112" fmla="*/ 4 w 52"/>
                <a:gd name="T113" fmla="*/ 5 h 17"/>
                <a:gd name="T114" fmla="*/ 4 w 52"/>
                <a:gd name="T115" fmla="*/ 5 h 17"/>
                <a:gd name="T116" fmla="*/ 0 w 52"/>
                <a:gd name="T117" fmla="*/ 5 h 17"/>
                <a:gd name="T118" fmla="*/ 0 w 52"/>
                <a:gd name="T1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7">
                  <a:moveTo>
                    <a:pt x="52" y="17"/>
                  </a:move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8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40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148"/>
            <p:cNvSpPr>
              <a:spLocks/>
            </p:cNvSpPr>
            <p:nvPr/>
          </p:nvSpPr>
          <p:spPr bwMode="auto">
            <a:xfrm>
              <a:off x="2426" y="1325"/>
              <a:ext cx="52" cy="12"/>
            </a:xfrm>
            <a:custGeom>
              <a:avLst/>
              <a:gdLst>
                <a:gd name="T0" fmla="*/ 52 w 52"/>
                <a:gd name="T1" fmla="*/ 12 h 12"/>
                <a:gd name="T2" fmla="*/ 52 w 52"/>
                <a:gd name="T3" fmla="*/ 12 h 12"/>
                <a:gd name="T4" fmla="*/ 52 w 52"/>
                <a:gd name="T5" fmla="*/ 12 h 12"/>
                <a:gd name="T6" fmla="*/ 48 w 52"/>
                <a:gd name="T7" fmla="*/ 12 h 12"/>
                <a:gd name="T8" fmla="*/ 48 w 52"/>
                <a:gd name="T9" fmla="*/ 12 h 12"/>
                <a:gd name="T10" fmla="*/ 48 w 52"/>
                <a:gd name="T11" fmla="*/ 12 h 12"/>
                <a:gd name="T12" fmla="*/ 48 w 52"/>
                <a:gd name="T13" fmla="*/ 12 h 12"/>
                <a:gd name="T14" fmla="*/ 44 w 52"/>
                <a:gd name="T15" fmla="*/ 12 h 12"/>
                <a:gd name="T16" fmla="*/ 44 w 52"/>
                <a:gd name="T17" fmla="*/ 12 h 12"/>
                <a:gd name="T18" fmla="*/ 44 w 52"/>
                <a:gd name="T19" fmla="*/ 12 h 12"/>
                <a:gd name="T20" fmla="*/ 44 w 52"/>
                <a:gd name="T21" fmla="*/ 12 h 12"/>
                <a:gd name="T22" fmla="*/ 44 w 52"/>
                <a:gd name="T23" fmla="*/ 12 h 12"/>
                <a:gd name="T24" fmla="*/ 40 w 52"/>
                <a:gd name="T25" fmla="*/ 12 h 12"/>
                <a:gd name="T26" fmla="*/ 40 w 52"/>
                <a:gd name="T27" fmla="*/ 12 h 12"/>
                <a:gd name="T28" fmla="*/ 40 w 52"/>
                <a:gd name="T29" fmla="*/ 12 h 12"/>
                <a:gd name="T30" fmla="*/ 40 w 52"/>
                <a:gd name="T31" fmla="*/ 12 h 12"/>
                <a:gd name="T32" fmla="*/ 40 w 52"/>
                <a:gd name="T33" fmla="*/ 12 h 12"/>
                <a:gd name="T34" fmla="*/ 36 w 52"/>
                <a:gd name="T35" fmla="*/ 8 h 12"/>
                <a:gd name="T36" fmla="*/ 36 w 52"/>
                <a:gd name="T37" fmla="*/ 8 h 12"/>
                <a:gd name="T38" fmla="*/ 36 w 52"/>
                <a:gd name="T39" fmla="*/ 8 h 12"/>
                <a:gd name="T40" fmla="*/ 36 w 52"/>
                <a:gd name="T41" fmla="*/ 8 h 12"/>
                <a:gd name="T42" fmla="*/ 36 w 52"/>
                <a:gd name="T43" fmla="*/ 8 h 12"/>
                <a:gd name="T44" fmla="*/ 32 w 52"/>
                <a:gd name="T45" fmla="*/ 8 h 12"/>
                <a:gd name="T46" fmla="*/ 32 w 52"/>
                <a:gd name="T47" fmla="*/ 8 h 12"/>
                <a:gd name="T48" fmla="*/ 32 w 52"/>
                <a:gd name="T49" fmla="*/ 8 h 12"/>
                <a:gd name="T50" fmla="*/ 32 w 52"/>
                <a:gd name="T51" fmla="*/ 8 h 12"/>
                <a:gd name="T52" fmla="*/ 28 w 52"/>
                <a:gd name="T53" fmla="*/ 8 h 12"/>
                <a:gd name="T54" fmla="*/ 28 w 52"/>
                <a:gd name="T55" fmla="*/ 8 h 12"/>
                <a:gd name="T56" fmla="*/ 28 w 52"/>
                <a:gd name="T57" fmla="*/ 8 h 12"/>
                <a:gd name="T58" fmla="*/ 28 w 52"/>
                <a:gd name="T59" fmla="*/ 8 h 12"/>
                <a:gd name="T60" fmla="*/ 28 w 52"/>
                <a:gd name="T61" fmla="*/ 8 h 12"/>
                <a:gd name="T62" fmla="*/ 24 w 52"/>
                <a:gd name="T63" fmla="*/ 8 h 12"/>
                <a:gd name="T64" fmla="*/ 24 w 52"/>
                <a:gd name="T65" fmla="*/ 8 h 12"/>
                <a:gd name="T66" fmla="*/ 24 w 52"/>
                <a:gd name="T67" fmla="*/ 8 h 12"/>
                <a:gd name="T68" fmla="*/ 24 w 52"/>
                <a:gd name="T69" fmla="*/ 8 h 12"/>
                <a:gd name="T70" fmla="*/ 24 w 52"/>
                <a:gd name="T71" fmla="*/ 8 h 12"/>
                <a:gd name="T72" fmla="*/ 20 w 52"/>
                <a:gd name="T73" fmla="*/ 4 h 12"/>
                <a:gd name="T74" fmla="*/ 20 w 52"/>
                <a:gd name="T75" fmla="*/ 4 h 12"/>
                <a:gd name="T76" fmla="*/ 20 w 52"/>
                <a:gd name="T77" fmla="*/ 4 h 12"/>
                <a:gd name="T78" fmla="*/ 20 w 52"/>
                <a:gd name="T79" fmla="*/ 4 h 12"/>
                <a:gd name="T80" fmla="*/ 20 w 52"/>
                <a:gd name="T81" fmla="*/ 4 h 12"/>
                <a:gd name="T82" fmla="*/ 16 w 52"/>
                <a:gd name="T83" fmla="*/ 4 h 12"/>
                <a:gd name="T84" fmla="*/ 16 w 52"/>
                <a:gd name="T85" fmla="*/ 4 h 12"/>
                <a:gd name="T86" fmla="*/ 16 w 52"/>
                <a:gd name="T87" fmla="*/ 4 h 12"/>
                <a:gd name="T88" fmla="*/ 16 w 52"/>
                <a:gd name="T89" fmla="*/ 4 h 12"/>
                <a:gd name="T90" fmla="*/ 12 w 52"/>
                <a:gd name="T91" fmla="*/ 4 h 12"/>
                <a:gd name="T92" fmla="*/ 12 w 52"/>
                <a:gd name="T93" fmla="*/ 4 h 12"/>
                <a:gd name="T94" fmla="*/ 12 w 52"/>
                <a:gd name="T95" fmla="*/ 4 h 12"/>
                <a:gd name="T96" fmla="*/ 12 w 52"/>
                <a:gd name="T97" fmla="*/ 4 h 12"/>
                <a:gd name="T98" fmla="*/ 12 w 52"/>
                <a:gd name="T99" fmla="*/ 4 h 12"/>
                <a:gd name="T100" fmla="*/ 8 w 52"/>
                <a:gd name="T101" fmla="*/ 4 h 12"/>
                <a:gd name="T102" fmla="*/ 8 w 52"/>
                <a:gd name="T103" fmla="*/ 0 h 12"/>
                <a:gd name="T104" fmla="*/ 8 w 52"/>
                <a:gd name="T105" fmla="*/ 0 h 12"/>
                <a:gd name="T106" fmla="*/ 8 w 52"/>
                <a:gd name="T107" fmla="*/ 0 h 12"/>
                <a:gd name="T108" fmla="*/ 8 w 52"/>
                <a:gd name="T109" fmla="*/ 0 h 12"/>
                <a:gd name="T110" fmla="*/ 4 w 52"/>
                <a:gd name="T111" fmla="*/ 0 h 12"/>
                <a:gd name="T112" fmla="*/ 4 w 52"/>
                <a:gd name="T113" fmla="*/ 0 h 12"/>
                <a:gd name="T114" fmla="*/ 4 w 52"/>
                <a:gd name="T115" fmla="*/ 0 h 12"/>
                <a:gd name="T116" fmla="*/ 4 w 52"/>
                <a:gd name="T117" fmla="*/ 0 h 12"/>
                <a:gd name="T118" fmla="*/ 4 w 52"/>
                <a:gd name="T1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2">
                  <a:moveTo>
                    <a:pt x="52" y="12"/>
                  </a:move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149"/>
            <p:cNvSpPr>
              <a:spLocks/>
            </p:cNvSpPr>
            <p:nvPr/>
          </p:nvSpPr>
          <p:spPr bwMode="auto">
            <a:xfrm>
              <a:off x="2378" y="1308"/>
              <a:ext cx="48" cy="17"/>
            </a:xfrm>
            <a:custGeom>
              <a:avLst/>
              <a:gdLst>
                <a:gd name="T0" fmla="*/ 48 w 48"/>
                <a:gd name="T1" fmla="*/ 17 h 17"/>
                <a:gd name="T2" fmla="*/ 48 w 48"/>
                <a:gd name="T3" fmla="*/ 17 h 17"/>
                <a:gd name="T4" fmla="*/ 48 w 48"/>
                <a:gd name="T5" fmla="*/ 17 h 17"/>
                <a:gd name="T6" fmla="*/ 48 w 48"/>
                <a:gd name="T7" fmla="*/ 17 h 17"/>
                <a:gd name="T8" fmla="*/ 44 w 48"/>
                <a:gd name="T9" fmla="*/ 17 h 17"/>
                <a:gd name="T10" fmla="*/ 44 w 48"/>
                <a:gd name="T11" fmla="*/ 17 h 17"/>
                <a:gd name="T12" fmla="*/ 44 w 48"/>
                <a:gd name="T13" fmla="*/ 17 h 17"/>
                <a:gd name="T14" fmla="*/ 44 w 48"/>
                <a:gd name="T15" fmla="*/ 12 h 17"/>
                <a:gd name="T16" fmla="*/ 44 w 48"/>
                <a:gd name="T17" fmla="*/ 12 h 17"/>
                <a:gd name="T18" fmla="*/ 40 w 48"/>
                <a:gd name="T19" fmla="*/ 12 h 17"/>
                <a:gd name="T20" fmla="*/ 40 w 48"/>
                <a:gd name="T21" fmla="*/ 12 h 17"/>
                <a:gd name="T22" fmla="*/ 40 w 48"/>
                <a:gd name="T23" fmla="*/ 12 h 17"/>
                <a:gd name="T24" fmla="*/ 40 w 48"/>
                <a:gd name="T25" fmla="*/ 12 h 17"/>
                <a:gd name="T26" fmla="*/ 40 w 48"/>
                <a:gd name="T27" fmla="*/ 12 h 17"/>
                <a:gd name="T28" fmla="*/ 36 w 48"/>
                <a:gd name="T29" fmla="*/ 12 h 17"/>
                <a:gd name="T30" fmla="*/ 36 w 48"/>
                <a:gd name="T31" fmla="*/ 12 h 17"/>
                <a:gd name="T32" fmla="*/ 36 w 48"/>
                <a:gd name="T33" fmla="*/ 12 h 17"/>
                <a:gd name="T34" fmla="*/ 36 w 48"/>
                <a:gd name="T35" fmla="*/ 12 h 17"/>
                <a:gd name="T36" fmla="*/ 32 w 48"/>
                <a:gd name="T37" fmla="*/ 12 h 17"/>
                <a:gd name="T38" fmla="*/ 32 w 48"/>
                <a:gd name="T39" fmla="*/ 12 h 17"/>
                <a:gd name="T40" fmla="*/ 32 w 48"/>
                <a:gd name="T41" fmla="*/ 12 h 17"/>
                <a:gd name="T42" fmla="*/ 32 w 48"/>
                <a:gd name="T43" fmla="*/ 12 h 17"/>
                <a:gd name="T44" fmla="*/ 32 w 48"/>
                <a:gd name="T45" fmla="*/ 12 h 17"/>
                <a:gd name="T46" fmla="*/ 28 w 48"/>
                <a:gd name="T47" fmla="*/ 12 h 17"/>
                <a:gd name="T48" fmla="*/ 28 w 48"/>
                <a:gd name="T49" fmla="*/ 8 h 17"/>
                <a:gd name="T50" fmla="*/ 28 w 48"/>
                <a:gd name="T51" fmla="*/ 8 h 17"/>
                <a:gd name="T52" fmla="*/ 28 w 48"/>
                <a:gd name="T53" fmla="*/ 8 h 17"/>
                <a:gd name="T54" fmla="*/ 28 w 48"/>
                <a:gd name="T55" fmla="*/ 8 h 17"/>
                <a:gd name="T56" fmla="*/ 24 w 48"/>
                <a:gd name="T57" fmla="*/ 8 h 17"/>
                <a:gd name="T58" fmla="*/ 24 w 48"/>
                <a:gd name="T59" fmla="*/ 8 h 17"/>
                <a:gd name="T60" fmla="*/ 24 w 48"/>
                <a:gd name="T61" fmla="*/ 8 h 17"/>
                <a:gd name="T62" fmla="*/ 24 w 48"/>
                <a:gd name="T63" fmla="*/ 8 h 17"/>
                <a:gd name="T64" fmla="*/ 24 w 48"/>
                <a:gd name="T65" fmla="*/ 8 h 17"/>
                <a:gd name="T66" fmla="*/ 20 w 48"/>
                <a:gd name="T67" fmla="*/ 8 h 17"/>
                <a:gd name="T68" fmla="*/ 20 w 48"/>
                <a:gd name="T69" fmla="*/ 8 h 17"/>
                <a:gd name="T70" fmla="*/ 20 w 48"/>
                <a:gd name="T71" fmla="*/ 8 h 17"/>
                <a:gd name="T72" fmla="*/ 20 w 48"/>
                <a:gd name="T73" fmla="*/ 8 h 17"/>
                <a:gd name="T74" fmla="*/ 16 w 48"/>
                <a:gd name="T75" fmla="*/ 8 h 17"/>
                <a:gd name="T76" fmla="*/ 16 w 48"/>
                <a:gd name="T77" fmla="*/ 4 h 17"/>
                <a:gd name="T78" fmla="*/ 16 w 48"/>
                <a:gd name="T79" fmla="*/ 4 h 17"/>
                <a:gd name="T80" fmla="*/ 16 w 48"/>
                <a:gd name="T81" fmla="*/ 4 h 17"/>
                <a:gd name="T82" fmla="*/ 16 w 48"/>
                <a:gd name="T83" fmla="*/ 4 h 17"/>
                <a:gd name="T84" fmla="*/ 12 w 48"/>
                <a:gd name="T85" fmla="*/ 4 h 17"/>
                <a:gd name="T86" fmla="*/ 12 w 48"/>
                <a:gd name="T87" fmla="*/ 4 h 17"/>
                <a:gd name="T88" fmla="*/ 12 w 48"/>
                <a:gd name="T89" fmla="*/ 4 h 17"/>
                <a:gd name="T90" fmla="*/ 12 w 48"/>
                <a:gd name="T91" fmla="*/ 4 h 17"/>
                <a:gd name="T92" fmla="*/ 12 w 48"/>
                <a:gd name="T93" fmla="*/ 4 h 17"/>
                <a:gd name="T94" fmla="*/ 8 w 48"/>
                <a:gd name="T95" fmla="*/ 4 h 17"/>
                <a:gd name="T96" fmla="*/ 8 w 48"/>
                <a:gd name="T97" fmla="*/ 4 h 17"/>
                <a:gd name="T98" fmla="*/ 8 w 48"/>
                <a:gd name="T99" fmla="*/ 4 h 17"/>
                <a:gd name="T100" fmla="*/ 8 w 48"/>
                <a:gd name="T101" fmla="*/ 4 h 17"/>
                <a:gd name="T102" fmla="*/ 4 w 48"/>
                <a:gd name="T103" fmla="*/ 4 h 17"/>
                <a:gd name="T104" fmla="*/ 4 w 48"/>
                <a:gd name="T105" fmla="*/ 4 h 17"/>
                <a:gd name="T106" fmla="*/ 4 w 48"/>
                <a:gd name="T107" fmla="*/ 0 h 17"/>
                <a:gd name="T108" fmla="*/ 4 w 48"/>
                <a:gd name="T109" fmla="*/ 0 h 17"/>
                <a:gd name="T110" fmla="*/ 4 w 48"/>
                <a:gd name="T111" fmla="*/ 0 h 17"/>
                <a:gd name="T112" fmla="*/ 0 w 48"/>
                <a:gd name="T113" fmla="*/ 0 h 17"/>
                <a:gd name="T114" fmla="*/ 0 w 48"/>
                <a:gd name="T115" fmla="*/ 0 h 17"/>
                <a:gd name="T116" fmla="*/ 0 w 48"/>
                <a:gd name="T117" fmla="*/ 0 h 17"/>
                <a:gd name="T118" fmla="*/ 0 w 48"/>
                <a:gd name="T1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17">
                  <a:moveTo>
                    <a:pt x="48" y="17"/>
                  </a:move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150"/>
            <p:cNvSpPr>
              <a:spLocks/>
            </p:cNvSpPr>
            <p:nvPr/>
          </p:nvSpPr>
          <p:spPr bwMode="auto">
            <a:xfrm>
              <a:off x="2326" y="1291"/>
              <a:ext cx="52" cy="17"/>
            </a:xfrm>
            <a:custGeom>
              <a:avLst/>
              <a:gdLst>
                <a:gd name="T0" fmla="*/ 52 w 52"/>
                <a:gd name="T1" fmla="*/ 17 h 17"/>
                <a:gd name="T2" fmla="*/ 48 w 52"/>
                <a:gd name="T3" fmla="*/ 17 h 17"/>
                <a:gd name="T4" fmla="*/ 48 w 52"/>
                <a:gd name="T5" fmla="*/ 17 h 17"/>
                <a:gd name="T6" fmla="*/ 48 w 52"/>
                <a:gd name="T7" fmla="*/ 17 h 17"/>
                <a:gd name="T8" fmla="*/ 48 w 52"/>
                <a:gd name="T9" fmla="*/ 17 h 17"/>
                <a:gd name="T10" fmla="*/ 48 w 52"/>
                <a:gd name="T11" fmla="*/ 17 h 17"/>
                <a:gd name="T12" fmla="*/ 44 w 52"/>
                <a:gd name="T13" fmla="*/ 17 h 17"/>
                <a:gd name="T14" fmla="*/ 44 w 52"/>
                <a:gd name="T15" fmla="*/ 17 h 17"/>
                <a:gd name="T16" fmla="*/ 44 w 52"/>
                <a:gd name="T17" fmla="*/ 17 h 17"/>
                <a:gd name="T18" fmla="*/ 44 w 52"/>
                <a:gd name="T19" fmla="*/ 12 h 17"/>
                <a:gd name="T20" fmla="*/ 40 w 52"/>
                <a:gd name="T21" fmla="*/ 12 h 17"/>
                <a:gd name="T22" fmla="*/ 40 w 52"/>
                <a:gd name="T23" fmla="*/ 12 h 17"/>
                <a:gd name="T24" fmla="*/ 40 w 52"/>
                <a:gd name="T25" fmla="*/ 12 h 17"/>
                <a:gd name="T26" fmla="*/ 40 w 52"/>
                <a:gd name="T27" fmla="*/ 12 h 17"/>
                <a:gd name="T28" fmla="*/ 40 w 52"/>
                <a:gd name="T29" fmla="*/ 12 h 17"/>
                <a:gd name="T30" fmla="*/ 36 w 52"/>
                <a:gd name="T31" fmla="*/ 12 h 17"/>
                <a:gd name="T32" fmla="*/ 36 w 52"/>
                <a:gd name="T33" fmla="*/ 12 h 17"/>
                <a:gd name="T34" fmla="*/ 36 w 52"/>
                <a:gd name="T35" fmla="*/ 12 h 17"/>
                <a:gd name="T36" fmla="*/ 36 w 52"/>
                <a:gd name="T37" fmla="*/ 12 h 17"/>
                <a:gd name="T38" fmla="*/ 36 w 52"/>
                <a:gd name="T39" fmla="*/ 12 h 17"/>
                <a:gd name="T40" fmla="*/ 32 w 52"/>
                <a:gd name="T41" fmla="*/ 12 h 17"/>
                <a:gd name="T42" fmla="*/ 32 w 52"/>
                <a:gd name="T43" fmla="*/ 12 h 17"/>
                <a:gd name="T44" fmla="*/ 32 w 52"/>
                <a:gd name="T45" fmla="*/ 12 h 17"/>
                <a:gd name="T46" fmla="*/ 32 w 52"/>
                <a:gd name="T47" fmla="*/ 8 h 17"/>
                <a:gd name="T48" fmla="*/ 28 w 52"/>
                <a:gd name="T49" fmla="*/ 8 h 17"/>
                <a:gd name="T50" fmla="*/ 28 w 52"/>
                <a:gd name="T51" fmla="*/ 8 h 17"/>
                <a:gd name="T52" fmla="*/ 28 w 52"/>
                <a:gd name="T53" fmla="*/ 8 h 17"/>
                <a:gd name="T54" fmla="*/ 28 w 52"/>
                <a:gd name="T55" fmla="*/ 8 h 17"/>
                <a:gd name="T56" fmla="*/ 28 w 52"/>
                <a:gd name="T57" fmla="*/ 8 h 17"/>
                <a:gd name="T58" fmla="*/ 24 w 52"/>
                <a:gd name="T59" fmla="*/ 8 h 17"/>
                <a:gd name="T60" fmla="*/ 24 w 52"/>
                <a:gd name="T61" fmla="*/ 8 h 17"/>
                <a:gd name="T62" fmla="*/ 24 w 52"/>
                <a:gd name="T63" fmla="*/ 8 h 17"/>
                <a:gd name="T64" fmla="*/ 24 w 52"/>
                <a:gd name="T65" fmla="*/ 8 h 17"/>
                <a:gd name="T66" fmla="*/ 24 w 52"/>
                <a:gd name="T67" fmla="*/ 8 h 17"/>
                <a:gd name="T68" fmla="*/ 20 w 52"/>
                <a:gd name="T69" fmla="*/ 8 h 17"/>
                <a:gd name="T70" fmla="*/ 20 w 52"/>
                <a:gd name="T71" fmla="*/ 8 h 17"/>
                <a:gd name="T72" fmla="*/ 20 w 52"/>
                <a:gd name="T73" fmla="*/ 4 h 17"/>
                <a:gd name="T74" fmla="*/ 20 w 52"/>
                <a:gd name="T75" fmla="*/ 4 h 17"/>
                <a:gd name="T76" fmla="*/ 20 w 52"/>
                <a:gd name="T77" fmla="*/ 4 h 17"/>
                <a:gd name="T78" fmla="*/ 16 w 52"/>
                <a:gd name="T79" fmla="*/ 4 h 17"/>
                <a:gd name="T80" fmla="*/ 16 w 52"/>
                <a:gd name="T81" fmla="*/ 4 h 17"/>
                <a:gd name="T82" fmla="*/ 16 w 52"/>
                <a:gd name="T83" fmla="*/ 4 h 17"/>
                <a:gd name="T84" fmla="*/ 16 w 52"/>
                <a:gd name="T85" fmla="*/ 4 h 17"/>
                <a:gd name="T86" fmla="*/ 12 w 52"/>
                <a:gd name="T87" fmla="*/ 4 h 17"/>
                <a:gd name="T88" fmla="*/ 12 w 52"/>
                <a:gd name="T89" fmla="*/ 4 h 17"/>
                <a:gd name="T90" fmla="*/ 12 w 52"/>
                <a:gd name="T91" fmla="*/ 4 h 17"/>
                <a:gd name="T92" fmla="*/ 12 w 52"/>
                <a:gd name="T93" fmla="*/ 4 h 17"/>
                <a:gd name="T94" fmla="*/ 12 w 52"/>
                <a:gd name="T95" fmla="*/ 4 h 17"/>
                <a:gd name="T96" fmla="*/ 8 w 52"/>
                <a:gd name="T97" fmla="*/ 4 h 17"/>
                <a:gd name="T98" fmla="*/ 8 w 52"/>
                <a:gd name="T99" fmla="*/ 4 h 17"/>
                <a:gd name="T100" fmla="*/ 8 w 52"/>
                <a:gd name="T101" fmla="*/ 4 h 17"/>
                <a:gd name="T102" fmla="*/ 8 w 52"/>
                <a:gd name="T103" fmla="*/ 4 h 17"/>
                <a:gd name="T104" fmla="*/ 8 w 52"/>
                <a:gd name="T105" fmla="*/ 0 h 17"/>
                <a:gd name="T106" fmla="*/ 4 w 52"/>
                <a:gd name="T107" fmla="*/ 0 h 17"/>
                <a:gd name="T108" fmla="*/ 4 w 52"/>
                <a:gd name="T109" fmla="*/ 0 h 17"/>
                <a:gd name="T110" fmla="*/ 4 w 52"/>
                <a:gd name="T111" fmla="*/ 0 h 17"/>
                <a:gd name="T112" fmla="*/ 4 w 52"/>
                <a:gd name="T113" fmla="*/ 0 h 17"/>
                <a:gd name="T114" fmla="*/ 4 w 52"/>
                <a:gd name="T115" fmla="*/ 0 h 17"/>
                <a:gd name="T116" fmla="*/ 0 w 52"/>
                <a:gd name="T117" fmla="*/ 0 h 17"/>
                <a:gd name="T118" fmla="*/ 0 w 52"/>
                <a:gd name="T1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7">
                  <a:moveTo>
                    <a:pt x="52" y="17"/>
                  </a:move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151"/>
            <p:cNvSpPr>
              <a:spLocks/>
            </p:cNvSpPr>
            <p:nvPr/>
          </p:nvSpPr>
          <p:spPr bwMode="auto">
            <a:xfrm>
              <a:off x="2274" y="1274"/>
              <a:ext cx="52" cy="17"/>
            </a:xfrm>
            <a:custGeom>
              <a:avLst/>
              <a:gdLst>
                <a:gd name="T0" fmla="*/ 52 w 52"/>
                <a:gd name="T1" fmla="*/ 17 h 17"/>
                <a:gd name="T2" fmla="*/ 52 w 52"/>
                <a:gd name="T3" fmla="*/ 17 h 17"/>
                <a:gd name="T4" fmla="*/ 48 w 52"/>
                <a:gd name="T5" fmla="*/ 17 h 17"/>
                <a:gd name="T6" fmla="*/ 48 w 52"/>
                <a:gd name="T7" fmla="*/ 17 h 17"/>
                <a:gd name="T8" fmla="*/ 48 w 52"/>
                <a:gd name="T9" fmla="*/ 17 h 17"/>
                <a:gd name="T10" fmla="*/ 48 w 52"/>
                <a:gd name="T11" fmla="*/ 17 h 17"/>
                <a:gd name="T12" fmla="*/ 48 w 52"/>
                <a:gd name="T13" fmla="*/ 12 h 17"/>
                <a:gd name="T14" fmla="*/ 44 w 52"/>
                <a:gd name="T15" fmla="*/ 12 h 17"/>
                <a:gd name="T16" fmla="*/ 44 w 52"/>
                <a:gd name="T17" fmla="*/ 12 h 17"/>
                <a:gd name="T18" fmla="*/ 44 w 52"/>
                <a:gd name="T19" fmla="*/ 12 h 17"/>
                <a:gd name="T20" fmla="*/ 44 w 52"/>
                <a:gd name="T21" fmla="*/ 12 h 17"/>
                <a:gd name="T22" fmla="*/ 44 w 52"/>
                <a:gd name="T23" fmla="*/ 12 h 17"/>
                <a:gd name="T24" fmla="*/ 40 w 52"/>
                <a:gd name="T25" fmla="*/ 12 h 17"/>
                <a:gd name="T26" fmla="*/ 40 w 52"/>
                <a:gd name="T27" fmla="*/ 12 h 17"/>
                <a:gd name="T28" fmla="*/ 40 w 52"/>
                <a:gd name="T29" fmla="*/ 12 h 17"/>
                <a:gd name="T30" fmla="*/ 40 w 52"/>
                <a:gd name="T31" fmla="*/ 12 h 17"/>
                <a:gd name="T32" fmla="*/ 36 w 52"/>
                <a:gd name="T33" fmla="*/ 12 h 17"/>
                <a:gd name="T34" fmla="*/ 36 w 52"/>
                <a:gd name="T35" fmla="*/ 12 h 17"/>
                <a:gd name="T36" fmla="*/ 36 w 52"/>
                <a:gd name="T37" fmla="*/ 12 h 17"/>
                <a:gd name="T38" fmla="*/ 36 w 52"/>
                <a:gd name="T39" fmla="*/ 12 h 17"/>
                <a:gd name="T40" fmla="*/ 36 w 52"/>
                <a:gd name="T41" fmla="*/ 8 h 17"/>
                <a:gd name="T42" fmla="*/ 32 w 52"/>
                <a:gd name="T43" fmla="*/ 8 h 17"/>
                <a:gd name="T44" fmla="*/ 32 w 52"/>
                <a:gd name="T45" fmla="*/ 8 h 17"/>
                <a:gd name="T46" fmla="*/ 32 w 52"/>
                <a:gd name="T47" fmla="*/ 8 h 17"/>
                <a:gd name="T48" fmla="*/ 32 w 52"/>
                <a:gd name="T49" fmla="*/ 8 h 17"/>
                <a:gd name="T50" fmla="*/ 32 w 52"/>
                <a:gd name="T51" fmla="*/ 8 h 17"/>
                <a:gd name="T52" fmla="*/ 28 w 52"/>
                <a:gd name="T53" fmla="*/ 8 h 17"/>
                <a:gd name="T54" fmla="*/ 28 w 52"/>
                <a:gd name="T55" fmla="*/ 8 h 17"/>
                <a:gd name="T56" fmla="*/ 28 w 52"/>
                <a:gd name="T57" fmla="*/ 8 h 17"/>
                <a:gd name="T58" fmla="*/ 28 w 52"/>
                <a:gd name="T59" fmla="*/ 8 h 17"/>
                <a:gd name="T60" fmla="*/ 28 w 52"/>
                <a:gd name="T61" fmla="*/ 8 h 17"/>
                <a:gd name="T62" fmla="*/ 24 w 52"/>
                <a:gd name="T63" fmla="*/ 8 h 17"/>
                <a:gd name="T64" fmla="*/ 24 w 52"/>
                <a:gd name="T65" fmla="*/ 8 h 17"/>
                <a:gd name="T66" fmla="*/ 24 w 52"/>
                <a:gd name="T67" fmla="*/ 4 h 17"/>
                <a:gd name="T68" fmla="*/ 24 w 52"/>
                <a:gd name="T69" fmla="*/ 4 h 17"/>
                <a:gd name="T70" fmla="*/ 20 w 52"/>
                <a:gd name="T71" fmla="*/ 4 h 17"/>
                <a:gd name="T72" fmla="*/ 20 w 52"/>
                <a:gd name="T73" fmla="*/ 4 h 17"/>
                <a:gd name="T74" fmla="*/ 20 w 52"/>
                <a:gd name="T75" fmla="*/ 4 h 17"/>
                <a:gd name="T76" fmla="*/ 20 w 52"/>
                <a:gd name="T77" fmla="*/ 4 h 17"/>
                <a:gd name="T78" fmla="*/ 20 w 52"/>
                <a:gd name="T79" fmla="*/ 4 h 17"/>
                <a:gd name="T80" fmla="*/ 16 w 52"/>
                <a:gd name="T81" fmla="*/ 4 h 17"/>
                <a:gd name="T82" fmla="*/ 16 w 52"/>
                <a:gd name="T83" fmla="*/ 4 h 17"/>
                <a:gd name="T84" fmla="*/ 16 w 52"/>
                <a:gd name="T85" fmla="*/ 4 h 17"/>
                <a:gd name="T86" fmla="*/ 16 w 52"/>
                <a:gd name="T87" fmla="*/ 4 h 17"/>
                <a:gd name="T88" fmla="*/ 16 w 52"/>
                <a:gd name="T89" fmla="*/ 4 h 17"/>
                <a:gd name="T90" fmla="*/ 12 w 52"/>
                <a:gd name="T91" fmla="*/ 4 h 17"/>
                <a:gd name="T92" fmla="*/ 12 w 52"/>
                <a:gd name="T93" fmla="*/ 4 h 17"/>
                <a:gd name="T94" fmla="*/ 12 w 52"/>
                <a:gd name="T95" fmla="*/ 0 h 17"/>
                <a:gd name="T96" fmla="*/ 12 w 52"/>
                <a:gd name="T97" fmla="*/ 0 h 17"/>
                <a:gd name="T98" fmla="*/ 12 w 52"/>
                <a:gd name="T99" fmla="*/ 0 h 17"/>
                <a:gd name="T100" fmla="*/ 8 w 52"/>
                <a:gd name="T101" fmla="*/ 0 h 17"/>
                <a:gd name="T102" fmla="*/ 8 w 52"/>
                <a:gd name="T103" fmla="*/ 0 h 17"/>
                <a:gd name="T104" fmla="*/ 8 w 52"/>
                <a:gd name="T105" fmla="*/ 0 h 17"/>
                <a:gd name="T106" fmla="*/ 8 w 52"/>
                <a:gd name="T107" fmla="*/ 0 h 17"/>
                <a:gd name="T108" fmla="*/ 4 w 52"/>
                <a:gd name="T109" fmla="*/ 0 h 17"/>
                <a:gd name="T110" fmla="*/ 4 w 52"/>
                <a:gd name="T111" fmla="*/ 0 h 17"/>
                <a:gd name="T112" fmla="*/ 4 w 52"/>
                <a:gd name="T113" fmla="*/ 0 h 17"/>
                <a:gd name="T114" fmla="*/ 4 w 52"/>
                <a:gd name="T115" fmla="*/ 0 h 17"/>
                <a:gd name="T116" fmla="*/ 4 w 52"/>
                <a:gd name="T117" fmla="*/ 0 h 17"/>
                <a:gd name="T118" fmla="*/ 0 w 52"/>
                <a:gd name="T1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17">
                  <a:moveTo>
                    <a:pt x="52" y="17"/>
                  </a:move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152"/>
            <p:cNvSpPr>
              <a:spLocks/>
            </p:cNvSpPr>
            <p:nvPr/>
          </p:nvSpPr>
          <p:spPr bwMode="auto">
            <a:xfrm>
              <a:off x="2227" y="1257"/>
              <a:ext cx="47" cy="17"/>
            </a:xfrm>
            <a:custGeom>
              <a:avLst/>
              <a:gdLst>
                <a:gd name="T0" fmla="*/ 47 w 47"/>
                <a:gd name="T1" fmla="*/ 17 h 17"/>
                <a:gd name="T2" fmla="*/ 47 w 47"/>
                <a:gd name="T3" fmla="*/ 12 h 17"/>
                <a:gd name="T4" fmla="*/ 47 w 47"/>
                <a:gd name="T5" fmla="*/ 12 h 17"/>
                <a:gd name="T6" fmla="*/ 47 w 47"/>
                <a:gd name="T7" fmla="*/ 12 h 17"/>
                <a:gd name="T8" fmla="*/ 43 w 47"/>
                <a:gd name="T9" fmla="*/ 12 h 17"/>
                <a:gd name="T10" fmla="*/ 43 w 47"/>
                <a:gd name="T11" fmla="*/ 12 h 17"/>
                <a:gd name="T12" fmla="*/ 43 w 47"/>
                <a:gd name="T13" fmla="*/ 12 h 17"/>
                <a:gd name="T14" fmla="*/ 43 w 47"/>
                <a:gd name="T15" fmla="*/ 12 h 17"/>
                <a:gd name="T16" fmla="*/ 39 w 47"/>
                <a:gd name="T17" fmla="*/ 12 h 17"/>
                <a:gd name="T18" fmla="*/ 39 w 47"/>
                <a:gd name="T19" fmla="*/ 12 h 17"/>
                <a:gd name="T20" fmla="*/ 39 w 47"/>
                <a:gd name="T21" fmla="*/ 12 h 17"/>
                <a:gd name="T22" fmla="*/ 39 w 47"/>
                <a:gd name="T23" fmla="*/ 12 h 17"/>
                <a:gd name="T24" fmla="*/ 39 w 47"/>
                <a:gd name="T25" fmla="*/ 12 h 17"/>
                <a:gd name="T26" fmla="*/ 35 w 47"/>
                <a:gd name="T27" fmla="*/ 12 h 17"/>
                <a:gd name="T28" fmla="*/ 35 w 47"/>
                <a:gd name="T29" fmla="*/ 12 h 17"/>
                <a:gd name="T30" fmla="*/ 35 w 47"/>
                <a:gd name="T31" fmla="*/ 8 h 17"/>
                <a:gd name="T32" fmla="*/ 35 w 47"/>
                <a:gd name="T33" fmla="*/ 8 h 17"/>
                <a:gd name="T34" fmla="*/ 35 w 47"/>
                <a:gd name="T35" fmla="*/ 8 h 17"/>
                <a:gd name="T36" fmla="*/ 31 w 47"/>
                <a:gd name="T37" fmla="*/ 8 h 17"/>
                <a:gd name="T38" fmla="*/ 31 w 47"/>
                <a:gd name="T39" fmla="*/ 8 h 17"/>
                <a:gd name="T40" fmla="*/ 31 w 47"/>
                <a:gd name="T41" fmla="*/ 8 h 17"/>
                <a:gd name="T42" fmla="*/ 31 w 47"/>
                <a:gd name="T43" fmla="*/ 8 h 17"/>
                <a:gd name="T44" fmla="*/ 31 w 47"/>
                <a:gd name="T45" fmla="*/ 8 h 17"/>
                <a:gd name="T46" fmla="*/ 27 w 47"/>
                <a:gd name="T47" fmla="*/ 8 h 17"/>
                <a:gd name="T48" fmla="*/ 27 w 47"/>
                <a:gd name="T49" fmla="*/ 8 h 17"/>
                <a:gd name="T50" fmla="*/ 27 w 47"/>
                <a:gd name="T51" fmla="*/ 8 h 17"/>
                <a:gd name="T52" fmla="*/ 27 w 47"/>
                <a:gd name="T53" fmla="*/ 8 h 17"/>
                <a:gd name="T54" fmla="*/ 23 w 47"/>
                <a:gd name="T55" fmla="*/ 8 h 17"/>
                <a:gd name="T56" fmla="*/ 23 w 47"/>
                <a:gd name="T57" fmla="*/ 8 h 17"/>
                <a:gd name="T58" fmla="*/ 23 w 47"/>
                <a:gd name="T59" fmla="*/ 8 h 17"/>
                <a:gd name="T60" fmla="*/ 23 w 47"/>
                <a:gd name="T61" fmla="*/ 4 h 17"/>
                <a:gd name="T62" fmla="*/ 23 w 47"/>
                <a:gd name="T63" fmla="*/ 4 h 17"/>
                <a:gd name="T64" fmla="*/ 19 w 47"/>
                <a:gd name="T65" fmla="*/ 4 h 17"/>
                <a:gd name="T66" fmla="*/ 19 w 47"/>
                <a:gd name="T67" fmla="*/ 4 h 17"/>
                <a:gd name="T68" fmla="*/ 19 w 47"/>
                <a:gd name="T69" fmla="*/ 4 h 17"/>
                <a:gd name="T70" fmla="*/ 19 w 47"/>
                <a:gd name="T71" fmla="*/ 4 h 17"/>
                <a:gd name="T72" fmla="*/ 19 w 47"/>
                <a:gd name="T73" fmla="*/ 4 h 17"/>
                <a:gd name="T74" fmla="*/ 15 w 47"/>
                <a:gd name="T75" fmla="*/ 4 h 17"/>
                <a:gd name="T76" fmla="*/ 15 w 47"/>
                <a:gd name="T77" fmla="*/ 4 h 17"/>
                <a:gd name="T78" fmla="*/ 15 w 47"/>
                <a:gd name="T79" fmla="*/ 4 h 17"/>
                <a:gd name="T80" fmla="*/ 15 w 47"/>
                <a:gd name="T81" fmla="*/ 4 h 17"/>
                <a:gd name="T82" fmla="*/ 12 w 47"/>
                <a:gd name="T83" fmla="*/ 4 h 17"/>
                <a:gd name="T84" fmla="*/ 12 w 47"/>
                <a:gd name="T85" fmla="*/ 4 h 17"/>
                <a:gd name="T86" fmla="*/ 12 w 47"/>
                <a:gd name="T87" fmla="*/ 4 h 17"/>
                <a:gd name="T88" fmla="*/ 12 w 47"/>
                <a:gd name="T89" fmla="*/ 4 h 17"/>
                <a:gd name="T90" fmla="*/ 12 w 47"/>
                <a:gd name="T91" fmla="*/ 0 h 17"/>
                <a:gd name="T92" fmla="*/ 8 w 47"/>
                <a:gd name="T93" fmla="*/ 0 h 17"/>
                <a:gd name="T94" fmla="*/ 8 w 47"/>
                <a:gd name="T95" fmla="*/ 0 h 17"/>
                <a:gd name="T96" fmla="*/ 8 w 47"/>
                <a:gd name="T97" fmla="*/ 0 h 17"/>
                <a:gd name="T98" fmla="*/ 8 w 47"/>
                <a:gd name="T99" fmla="*/ 0 h 17"/>
                <a:gd name="T100" fmla="*/ 8 w 47"/>
                <a:gd name="T101" fmla="*/ 0 h 17"/>
                <a:gd name="T102" fmla="*/ 4 w 47"/>
                <a:gd name="T103" fmla="*/ 0 h 17"/>
                <a:gd name="T104" fmla="*/ 4 w 47"/>
                <a:gd name="T105" fmla="*/ 0 h 17"/>
                <a:gd name="T106" fmla="*/ 4 w 47"/>
                <a:gd name="T107" fmla="*/ 0 h 17"/>
                <a:gd name="T108" fmla="*/ 4 w 47"/>
                <a:gd name="T109" fmla="*/ 0 h 17"/>
                <a:gd name="T110" fmla="*/ 4 w 47"/>
                <a:gd name="T111" fmla="*/ 0 h 17"/>
                <a:gd name="T112" fmla="*/ 0 w 47"/>
                <a:gd name="T113" fmla="*/ 0 h 17"/>
                <a:gd name="T114" fmla="*/ 0 w 47"/>
                <a:gd name="T115" fmla="*/ 0 h 17"/>
                <a:gd name="T116" fmla="*/ 0 w 47"/>
                <a:gd name="T117" fmla="*/ 0 h 17"/>
                <a:gd name="T118" fmla="*/ 0 w 47"/>
                <a:gd name="T1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" h="17">
                  <a:moveTo>
                    <a:pt x="47" y="17"/>
                  </a:move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153"/>
            <p:cNvSpPr>
              <a:spLocks/>
            </p:cNvSpPr>
            <p:nvPr/>
          </p:nvSpPr>
          <p:spPr bwMode="auto">
            <a:xfrm>
              <a:off x="2175" y="1231"/>
              <a:ext cx="52" cy="26"/>
            </a:xfrm>
            <a:custGeom>
              <a:avLst/>
              <a:gdLst>
                <a:gd name="T0" fmla="*/ 48 w 52"/>
                <a:gd name="T1" fmla="*/ 22 h 26"/>
                <a:gd name="T2" fmla="*/ 48 w 52"/>
                <a:gd name="T3" fmla="*/ 22 h 26"/>
                <a:gd name="T4" fmla="*/ 48 w 52"/>
                <a:gd name="T5" fmla="*/ 22 h 26"/>
                <a:gd name="T6" fmla="*/ 48 w 52"/>
                <a:gd name="T7" fmla="*/ 22 h 26"/>
                <a:gd name="T8" fmla="*/ 48 w 52"/>
                <a:gd name="T9" fmla="*/ 22 h 26"/>
                <a:gd name="T10" fmla="*/ 44 w 52"/>
                <a:gd name="T11" fmla="*/ 22 h 26"/>
                <a:gd name="T12" fmla="*/ 44 w 52"/>
                <a:gd name="T13" fmla="*/ 22 h 26"/>
                <a:gd name="T14" fmla="*/ 44 w 52"/>
                <a:gd name="T15" fmla="*/ 22 h 26"/>
                <a:gd name="T16" fmla="*/ 44 w 52"/>
                <a:gd name="T17" fmla="*/ 22 h 26"/>
                <a:gd name="T18" fmla="*/ 44 w 52"/>
                <a:gd name="T19" fmla="*/ 22 h 26"/>
                <a:gd name="T20" fmla="*/ 40 w 52"/>
                <a:gd name="T21" fmla="*/ 22 h 26"/>
                <a:gd name="T22" fmla="*/ 40 w 52"/>
                <a:gd name="T23" fmla="*/ 22 h 26"/>
                <a:gd name="T24" fmla="*/ 40 w 52"/>
                <a:gd name="T25" fmla="*/ 22 h 26"/>
                <a:gd name="T26" fmla="*/ 40 w 52"/>
                <a:gd name="T27" fmla="*/ 17 h 26"/>
                <a:gd name="T28" fmla="*/ 36 w 52"/>
                <a:gd name="T29" fmla="*/ 17 h 26"/>
                <a:gd name="T30" fmla="*/ 36 w 52"/>
                <a:gd name="T31" fmla="*/ 17 h 26"/>
                <a:gd name="T32" fmla="*/ 36 w 52"/>
                <a:gd name="T33" fmla="*/ 17 h 26"/>
                <a:gd name="T34" fmla="*/ 36 w 52"/>
                <a:gd name="T35" fmla="*/ 17 h 26"/>
                <a:gd name="T36" fmla="*/ 36 w 52"/>
                <a:gd name="T37" fmla="*/ 17 h 26"/>
                <a:gd name="T38" fmla="*/ 32 w 52"/>
                <a:gd name="T39" fmla="*/ 17 h 26"/>
                <a:gd name="T40" fmla="*/ 32 w 52"/>
                <a:gd name="T41" fmla="*/ 17 h 26"/>
                <a:gd name="T42" fmla="*/ 32 w 52"/>
                <a:gd name="T43" fmla="*/ 17 h 26"/>
                <a:gd name="T44" fmla="*/ 32 w 52"/>
                <a:gd name="T45" fmla="*/ 17 h 26"/>
                <a:gd name="T46" fmla="*/ 32 w 52"/>
                <a:gd name="T47" fmla="*/ 17 h 26"/>
                <a:gd name="T48" fmla="*/ 28 w 52"/>
                <a:gd name="T49" fmla="*/ 13 h 26"/>
                <a:gd name="T50" fmla="*/ 28 w 52"/>
                <a:gd name="T51" fmla="*/ 13 h 26"/>
                <a:gd name="T52" fmla="*/ 28 w 52"/>
                <a:gd name="T53" fmla="*/ 13 h 26"/>
                <a:gd name="T54" fmla="*/ 28 w 52"/>
                <a:gd name="T55" fmla="*/ 13 h 26"/>
                <a:gd name="T56" fmla="*/ 28 w 52"/>
                <a:gd name="T57" fmla="*/ 13 h 26"/>
                <a:gd name="T58" fmla="*/ 24 w 52"/>
                <a:gd name="T59" fmla="*/ 13 h 26"/>
                <a:gd name="T60" fmla="*/ 24 w 52"/>
                <a:gd name="T61" fmla="*/ 13 h 26"/>
                <a:gd name="T62" fmla="*/ 24 w 52"/>
                <a:gd name="T63" fmla="*/ 13 h 26"/>
                <a:gd name="T64" fmla="*/ 24 w 52"/>
                <a:gd name="T65" fmla="*/ 13 h 26"/>
                <a:gd name="T66" fmla="*/ 20 w 52"/>
                <a:gd name="T67" fmla="*/ 13 h 26"/>
                <a:gd name="T68" fmla="*/ 20 w 52"/>
                <a:gd name="T69" fmla="*/ 13 h 26"/>
                <a:gd name="T70" fmla="*/ 20 w 52"/>
                <a:gd name="T71" fmla="*/ 9 h 26"/>
                <a:gd name="T72" fmla="*/ 20 w 52"/>
                <a:gd name="T73" fmla="*/ 9 h 26"/>
                <a:gd name="T74" fmla="*/ 20 w 52"/>
                <a:gd name="T75" fmla="*/ 9 h 26"/>
                <a:gd name="T76" fmla="*/ 16 w 52"/>
                <a:gd name="T77" fmla="*/ 9 h 26"/>
                <a:gd name="T78" fmla="*/ 16 w 52"/>
                <a:gd name="T79" fmla="*/ 9 h 26"/>
                <a:gd name="T80" fmla="*/ 16 w 52"/>
                <a:gd name="T81" fmla="*/ 9 h 26"/>
                <a:gd name="T82" fmla="*/ 16 w 52"/>
                <a:gd name="T83" fmla="*/ 9 h 26"/>
                <a:gd name="T84" fmla="*/ 16 w 52"/>
                <a:gd name="T85" fmla="*/ 9 h 26"/>
                <a:gd name="T86" fmla="*/ 12 w 52"/>
                <a:gd name="T87" fmla="*/ 9 h 26"/>
                <a:gd name="T88" fmla="*/ 12 w 52"/>
                <a:gd name="T89" fmla="*/ 9 h 26"/>
                <a:gd name="T90" fmla="*/ 12 w 52"/>
                <a:gd name="T91" fmla="*/ 9 h 26"/>
                <a:gd name="T92" fmla="*/ 12 w 52"/>
                <a:gd name="T93" fmla="*/ 5 h 26"/>
                <a:gd name="T94" fmla="*/ 12 w 52"/>
                <a:gd name="T95" fmla="*/ 5 h 26"/>
                <a:gd name="T96" fmla="*/ 8 w 52"/>
                <a:gd name="T97" fmla="*/ 5 h 26"/>
                <a:gd name="T98" fmla="*/ 8 w 52"/>
                <a:gd name="T99" fmla="*/ 5 h 26"/>
                <a:gd name="T100" fmla="*/ 8 w 52"/>
                <a:gd name="T101" fmla="*/ 5 h 26"/>
                <a:gd name="T102" fmla="*/ 8 w 52"/>
                <a:gd name="T103" fmla="*/ 5 h 26"/>
                <a:gd name="T104" fmla="*/ 4 w 52"/>
                <a:gd name="T105" fmla="*/ 5 h 26"/>
                <a:gd name="T106" fmla="*/ 4 w 52"/>
                <a:gd name="T107" fmla="*/ 5 h 26"/>
                <a:gd name="T108" fmla="*/ 4 w 52"/>
                <a:gd name="T109" fmla="*/ 5 h 26"/>
                <a:gd name="T110" fmla="*/ 4 w 52"/>
                <a:gd name="T111" fmla="*/ 5 h 26"/>
                <a:gd name="T112" fmla="*/ 4 w 52"/>
                <a:gd name="T113" fmla="*/ 5 h 26"/>
                <a:gd name="T114" fmla="*/ 0 w 52"/>
                <a:gd name="T115" fmla="*/ 0 h 26"/>
                <a:gd name="T116" fmla="*/ 0 w 52"/>
                <a:gd name="T117" fmla="*/ 0 h 26"/>
                <a:gd name="T118" fmla="*/ 0 w 52"/>
                <a:gd name="T1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26">
                  <a:moveTo>
                    <a:pt x="52" y="26"/>
                  </a:moveTo>
                  <a:lnTo>
                    <a:pt x="52" y="2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154"/>
            <p:cNvSpPr>
              <a:spLocks/>
            </p:cNvSpPr>
            <p:nvPr/>
          </p:nvSpPr>
          <p:spPr bwMode="auto">
            <a:xfrm>
              <a:off x="2123" y="1206"/>
              <a:ext cx="52" cy="25"/>
            </a:xfrm>
            <a:custGeom>
              <a:avLst/>
              <a:gdLst>
                <a:gd name="T0" fmla="*/ 52 w 52"/>
                <a:gd name="T1" fmla="*/ 25 h 25"/>
                <a:gd name="T2" fmla="*/ 52 w 52"/>
                <a:gd name="T3" fmla="*/ 25 h 25"/>
                <a:gd name="T4" fmla="*/ 48 w 52"/>
                <a:gd name="T5" fmla="*/ 25 h 25"/>
                <a:gd name="T6" fmla="*/ 48 w 52"/>
                <a:gd name="T7" fmla="*/ 25 h 25"/>
                <a:gd name="T8" fmla="*/ 48 w 52"/>
                <a:gd name="T9" fmla="*/ 25 h 25"/>
                <a:gd name="T10" fmla="*/ 48 w 52"/>
                <a:gd name="T11" fmla="*/ 25 h 25"/>
                <a:gd name="T12" fmla="*/ 44 w 52"/>
                <a:gd name="T13" fmla="*/ 25 h 25"/>
                <a:gd name="T14" fmla="*/ 44 w 52"/>
                <a:gd name="T15" fmla="*/ 25 h 25"/>
                <a:gd name="T16" fmla="*/ 44 w 52"/>
                <a:gd name="T17" fmla="*/ 21 h 25"/>
                <a:gd name="T18" fmla="*/ 44 w 52"/>
                <a:gd name="T19" fmla="*/ 21 h 25"/>
                <a:gd name="T20" fmla="*/ 44 w 52"/>
                <a:gd name="T21" fmla="*/ 21 h 25"/>
                <a:gd name="T22" fmla="*/ 40 w 52"/>
                <a:gd name="T23" fmla="*/ 21 h 25"/>
                <a:gd name="T24" fmla="*/ 40 w 52"/>
                <a:gd name="T25" fmla="*/ 21 h 25"/>
                <a:gd name="T26" fmla="*/ 40 w 52"/>
                <a:gd name="T27" fmla="*/ 21 h 25"/>
                <a:gd name="T28" fmla="*/ 40 w 52"/>
                <a:gd name="T29" fmla="*/ 21 h 25"/>
                <a:gd name="T30" fmla="*/ 40 w 52"/>
                <a:gd name="T31" fmla="*/ 21 h 25"/>
                <a:gd name="T32" fmla="*/ 36 w 52"/>
                <a:gd name="T33" fmla="*/ 21 h 25"/>
                <a:gd name="T34" fmla="*/ 36 w 52"/>
                <a:gd name="T35" fmla="*/ 21 h 25"/>
                <a:gd name="T36" fmla="*/ 36 w 52"/>
                <a:gd name="T37" fmla="*/ 21 h 25"/>
                <a:gd name="T38" fmla="*/ 36 w 52"/>
                <a:gd name="T39" fmla="*/ 17 h 25"/>
                <a:gd name="T40" fmla="*/ 36 w 52"/>
                <a:gd name="T41" fmla="*/ 17 h 25"/>
                <a:gd name="T42" fmla="*/ 32 w 52"/>
                <a:gd name="T43" fmla="*/ 17 h 25"/>
                <a:gd name="T44" fmla="*/ 32 w 52"/>
                <a:gd name="T45" fmla="*/ 17 h 25"/>
                <a:gd name="T46" fmla="*/ 32 w 52"/>
                <a:gd name="T47" fmla="*/ 17 h 25"/>
                <a:gd name="T48" fmla="*/ 32 w 52"/>
                <a:gd name="T49" fmla="*/ 17 h 25"/>
                <a:gd name="T50" fmla="*/ 28 w 52"/>
                <a:gd name="T51" fmla="*/ 17 h 25"/>
                <a:gd name="T52" fmla="*/ 28 w 52"/>
                <a:gd name="T53" fmla="*/ 17 h 25"/>
                <a:gd name="T54" fmla="*/ 28 w 52"/>
                <a:gd name="T55" fmla="*/ 17 h 25"/>
                <a:gd name="T56" fmla="*/ 28 w 52"/>
                <a:gd name="T57" fmla="*/ 17 h 25"/>
                <a:gd name="T58" fmla="*/ 28 w 52"/>
                <a:gd name="T59" fmla="*/ 13 h 25"/>
                <a:gd name="T60" fmla="*/ 24 w 52"/>
                <a:gd name="T61" fmla="*/ 13 h 25"/>
                <a:gd name="T62" fmla="*/ 24 w 52"/>
                <a:gd name="T63" fmla="*/ 13 h 25"/>
                <a:gd name="T64" fmla="*/ 24 w 52"/>
                <a:gd name="T65" fmla="*/ 13 h 25"/>
                <a:gd name="T66" fmla="*/ 24 w 52"/>
                <a:gd name="T67" fmla="*/ 13 h 25"/>
                <a:gd name="T68" fmla="*/ 24 w 52"/>
                <a:gd name="T69" fmla="*/ 13 h 25"/>
                <a:gd name="T70" fmla="*/ 20 w 52"/>
                <a:gd name="T71" fmla="*/ 13 h 25"/>
                <a:gd name="T72" fmla="*/ 20 w 52"/>
                <a:gd name="T73" fmla="*/ 13 h 25"/>
                <a:gd name="T74" fmla="*/ 20 w 52"/>
                <a:gd name="T75" fmla="*/ 13 h 25"/>
                <a:gd name="T76" fmla="*/ 20 w 52"/>
                <a:gd name="T77" fmla="*/ 13 h 25"/>
                <a:gd name="T78" fmla="*/ 20 w 52"/>
                <a:gd name="T79" fmla="*/ 8 h 25"/>
                <a:gd name="T80" fmla="*/ 16 w 52"/>
                <a:gd name="T81" fmla="*/ 8 h 25"/>
                <a:gd name="T82" fmla="*/ 16 w 52"/>
                <a:gd name="T83" fmla="*/ 8 h 25"/>
                <a:gd name="T84" fmla="*/ 16 w 52"/>
                <a:gd name="T85" fmla="*/ 8 h 25"/>
                <a:gd name="T86" fmla="*/ 16 w 52"/>
                <a:gd name="T87" fmla="*/ 8 h 25"/>
                <a:gd name="T88" fmla="*/ 12 w 52"/>
                <a:gd name="T89" fmla="*/ 8 h 25"/>
                <a:gd name="T90" fmla="*/ 12 w 52"/>
                <a:gd name="T91" fmla="*/ 8 h 25"/>
                <a:gd name="T92" fmla="*/ 12 w 52"/>
                <a:gd name="T93" fmla="*/ 8 h 25"/>
                <a:gd name="T94" fmla="*/ 12 w 52"/>
                <a:gd name="T95" fmla="*/ 8 h 25"/>
                <a:gd name="T96" fmla="*/ 12 w 52"/>
                <a:gd name="T97" fmla="*/ 8 h 25"/>
                <a:gd name="T98" fmla="*/ 8 w 52"/>
                <a:gd name="T99" fmla="*/ 4 h 25"/>
                <a:gd name="T100" fmla="*/ 8 w 52"/>
                <a:gd name="T101" fmla="*/ 4 h 25"/>
                <a:gd name="T102" fmla="*/ 8 w 52"/>
                <a:gd name="T103" fmla="*/ 4 h 25"/>
                <a:gd name="T104" fmla="*/ 8 w 52"/>
                <a:gd name="T105" fmla="*/ 4 h 25"/>
                <a:gd name="T106" fmla="*/ 8 w 52"/>
                <a:gd name="T107" fmla="*/ 4 h 25"/>
                <a:gd name="T108" fmla="*/ 4 w 52"/>
                <a:gd name="T109" fmla="*/ 4 h 25"/>
                <a:gd name="T110" fmla="*/ 4 w 52"/>
                <a:gd name="T111" fmla="*/ 4 h 25"/>
                <a:gd name="T112" fmla="*/ 4 w 52"/>
                <a:gd name="T113" fmla="*/ 0 h 25"/>
                <a:gd name="T114" fmla="*/ 4 w 52"/>
                <a:gd name="T115" fmla="*/ 0 h 25"/>
                <a:gd name="T116" fmla="*/ 0 w 52"/>
                <a:gd name="T117" fmla="*/ 0 h 25"/>
                <a:gd name="T118" fmla="*/ 0 w 52"/>
                <a:gd name="T11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25">
                  <a:moveTo>
                    <a:pt x="52" y="25"/>
                  </a:move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155"/>
            <p:cNvSpPr>
              <a:spLocks/>
            </p:cNvSpPr>
            <p:nvPr/>
          </p:nvSpPr>
          <p:spPr bwMode="auto">
            <a:xfrm>
              <a:off x="2075" y="1155"/>
              <a:ext cx="48" cy="51"/>
            </a:xfrm>
            <a:custGeom>
              <a:avLst/>
              <a:gdLst>
                <a:gd name="T0" fmla="*/ 48 w 48"/>
                <a:gd name="T1" fmla="*/ 51 h 51"/>
                <a:gd name="T2" fmla="*/ 48 w 48"/>
                <a:gd name="T3" fmla="*/ 51 h 51"/>
                <a:gd name="T4" fmla="*/ 48 w 48"/>
                <a:gd name="T5" fmla="*/ 51 h 51"/>
                <a:gd name="T6" fmla="*/ 44 w 48"/>
                <a:gd name="T7" fmla="*/ 51 h 51"/>
                <a:gd name="T8" fmla="*/ 44 w 48"/>
                <a:gd name="T9" fmla="*/ 47 h 51"/>
                <a:gd name="T10" fmla="*/ 44 w 48"/>
                <a:gd name="T11" fmla="*/ 47 h 51"/>
                <a:gd name="T12" fmla="*/ 44 w 48"/>
                <a:gd name="T13" fmla="*/ 47 h 51"/>
                <a:gd name="T14" fmla="*/ 44 w 48"/>
                <a:gd name="T15" fmla="*/ 47 h 51"/>
                <a:gd name="T16" fmla="*/ 40 w 48"/>
                <a:gd name="T17" fmla="*/ 47 h 51"/>
                <a:gd name="T18" fmla="*/ 40 w 48"/>
                <a:gd name="T19" fmla="*/ 47 h 51"/>
                <a:gd name="T20" fmla="*/ 40 w 48"/>
                <a:gd name="T21" fmla="*/ 47 h 51"/>
                <a:gd name="T22" fmla="*/ 40 w 48"/>
                <a:gd name="T23" fmla="*/ 47 h 51"/>
                <a:gd name="T24" fmla="*/ 36 w 48"/>
                <a:gd name="T25" fmla="*/ 42 h 51"/>
                <a:gd name="T26" fmla="*/ 36 w 48"/>
                <a:gd name="T27" fmla="*/ 42 h 51"/>
                <a:gd name="T28" fmla="*/ 36 w 48"/>
                <a:gd name="T29" fmla="*/ 42 h 51"/>
                <a:gd name="T30" fmla="*/ 36 w 48"/>
                <a:gd name="T31" fmla="*/ 42 h 51"/>
                <a:gd name="T32" fmla="*/ 36 w 48"/>
                <a:gd name="T33" fmla="*/ 42 h 51"/>
                <a:gd name="T34" fmla="*/ 32 w 48"/>
                <a:gd name="T35" fmla="*/ 42 h 51"/>
                <a:gd name="T36" fmla="*/ 32 w 48"/>
                <a:gd name="T37" fmla="*/ 42 h 51"/>
                <a:gd name="T38" fmla="*/ 32 w 48"/>
                <a:gd name="T39" fmla="*/ 38 h 51"/>
                <a:gd name="T40" fmla="*/ 32 w 48"/>
                <a:gd name="T41" fmla="*/ 38 h 51"/>
                <a:gd name="T42" fmla="*/ 32 w 48"/>
                <a:gd name="T43" fmla="*/ 38 h 51"/>
                <a:gd name="T44" fmla="*/ 28 w 48"/>
                <a:gd name="T45" fmla="*/ 38 h 51"/>
                <a:gd name="T46" fmla="*/ 28 w 48"/>
                <a:gd name="T47" fmla="*/ 38 h 51"/>
                <a:gd name="T48" fmla="*/ 28 w 48"/>
                <a:gd name="T49" fmla="*/ 34 h 51"/>
                <a:gd name="T50" fmla="*/ 28 w 48"/>
                <a:gd name="T51" fmla="*/ 34 h 51"/>
                <a:gd name="T52" fmla="*/ 28 w 48"/>
                <a:gd name="T53" fmla="*/ 34 h 51"/>
                <a:gd name="T54" fmla="*/ 24 w 48"/>
                <a:gd name="T55" fmla="*/ 34 h 51"/>
                <a:gd name="T56" fmla="*/ 24 w 48"/>
                <a:gd name="T57" fmla="*/ 34 h 51"/>
                <a:gd name="T58" fmla="*/ 24 w 48"/>
                <a:gd name="T59" fmla="*/ 34 h 51"/>
                <a:gd name="T60" fmla="*/ 24 w 48"/>
                <a:gd name="T61" fmla="*/ 34 h 51"/>
                <a:gd name="T62" fmla="*/ 20 w 48"/>
                <a:gd name="T63" fmla="*/ 30 h 51"/>
                <a:gd name="T64" fmla="*/ 20 w 48"/>
                <a:gd name="T65" fmla="*/ 30 h 51"/>
                <a:gd name="T66" fmla="*/ 20 w 48"/>
                <a:gd name="T67" fmla="*/ 30 h 51"/>
                <a:gd name="T68" fmla="*/ 20 w 48"/>
                <a:gd name="T69" fmla="*/ 30 h 51"/>
                <a:gd name="T70" fmla="*/ 20 w 48"/>
                <a:gd name="T71" fmla="*/ 30 h 51"/>
                <a:gd name="T72" fmla="*/ 16 w 48"/>
                <a:gd name="T73" fmla="*/ 25 h 51"/>
                <a:gd name="T74" fmla="*/ 16 w 48"/>
                <a:gd name="T75" fmla="*/ 25 h 51"/>
                <a:gd name="T76" fmla="*/ 16 w 48"/>
                <a:gd name="T77" fmla="*/ 25 h 51"/>
                <a:gd name="T78" fmla="*/ 16 w 48"/>
                <a:gd name="T79" fmla="*/ 25 h 51"/>
                <a:gd name="T80" fmla="*/ 16 w 48"/>
                <a:gd name="T81" fmla="*/ 25 h 51"/>
                <a:gd name="T82" fmla="*/ 12 w 48"/>
                <a:gd name="T83" fmla="*/ 21 h 51"/>
                <a:gd name="T84" fmla="*/ 12 w 48"/>
                <a:gd name="T85" fmla="*/ 21 h 51"/>
                <a:gd name="T86" fmla="*/ 12 w 48"/>
                <a:gd name="T87" fmla="*/ 21 h 51"/>
                <a:gd name="T88" fmla="*/ 12 w 48"/>
                <a:gd name="T89" fmla="*/ 21 h 51"/>
                <a:gd name="T90" fmla="*/ 12 w 48"/>
                <a:gd name="T91" fmla="*/ 21 h 51"/>
                <a:gd name="T92" fmla="*/ 8 w 48"/>
                <a:gd name="T93" fmla="*/ 17 h 51"/>
                <a:gd name="T94" fmla="*/ 8 w 48"/>
                <a:gd name="T95" fmla="*/ 17 h 51"/>
                <a:gd name="T96" fmla="*/ 8 w 48"/>
                <a:gd name="T97" fmla="*/ 17 h 51"/>
                <a:gd name="T98" fmla="*/ 8 w 48"/>
                <a:gd name="T99" fmla="*/ 13 h 51"/>
                <a:gd name="T100" fmla="*/ 4 w 48"/>
                <a:gd name="T101" fmla="*/ 13 h 51"/>
                <a:gd name="T102" fmla="*/ 4 w 48"/>
                <a:gd name="T103" fmla="*/ 13 h 51"/>
                <a:gd name="T104" fmla="*/ 4 w 48"/>
                <a:gd name="T105" fmla="*/ 9 h 51"/>
                <a:gd name="T106" fmla="*/ 4 w 48"/>
                <a:gd name="T107" fmla="*/ 9 h 51"/>
                <a:gd name="T108" fmla="*/ 4 w 48"/>
                <a:gd name="T109" fmla="*/ 9 h 51"/>
                <a:gd name="T110" fmla="*/ 0 w 48"/>
                <a:gd name="T111" fmla="*/ 4 h 51"/>
                <a:gd name="T112" fmla="*/ 0 w 48"/>
                <a:gd name="T113" fmla="*/ 4 h 51"/>
                <a:gd name="T114" fmla="*/ 0 w 48"/>
                <a:gd name="T115" fmla="*/ 0 h 51"/>
                <a:gd name="T116" fmla="*/ 0 w 48"/>
                <a:gd name="T117" fmla="*/ 0 h 51"/>
                <a:gd name="T118" fmla="*/ 0 w 48"/>
                <a:gd name="T1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51">
                  <a:moveTo>
                    <a:pt x="48" y="51"/>
                  </a:move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4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40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156"/>
            <p:cNvSpPr>
              <a:spLocks/>
            </p:cNvSpPr>
            <p:nvPr/>
          </p:nvSpPr>
          <p:spPr bwMode="auto">
            <a:xfrm>
              <a:off x="2059" y="1113"/>
              <a:ext cx="16" cy="42"/>
            </a:xfrm>
            <a:custGeom>
              <a:avLst/>
              <a:gdLst>
                <a:gd name="T0" fmla="*/ 12 w 16"/>
                <a:gd name="T1" fmla="*/ 42 h 42"/>
                <a:gd name="T2" fmla="*/ 12 w 16"/>
                <a:gd name="T3" fmla="*/ 38 h 42"/>
                <a:gd name="T4" fmla="*/ 12 w 16"/>
                <a:gd name="T5" fmla="*/ 38 h 42"/>
                <a:gd name="T6" fmla="*/ 12 w 16"/>
                <a:gd name="T7" fmla="*/ 38 h 42"/>
                <a:gd name="T8" fmla="*/ 12 w 16"/>
                <a:gd name="T9" fmla="*/ 38 h 42"/>
                <a:gd name="T10" fmla="*/ 12 w 16"/>
                <a:gd name="T11" fmla="*/ 38 h 42"/>
                <a:gd name="T12" fmla="*/ 12 w 16"/>
                <a:gd name="T13" fmla="*/ 38 h 42"/>
                <a:gd name="T14" fmla="*/ 12 w 16"/>
                <a:gd name="T15" fmla="*/ 38 h 42"/>
                <a:gd name="T16" fmla="*/ 12 w 16"/>
                <a:gd name="T17" fmla="*/ 38 h 42"/>
                <a:gd name="T18" fmla="*/ 12 w 16"/>
                <a:gd name="T19" fmla="*/ 38 h 42"/>
                <a:gd name="T20" fmla="*/ 12 w 16"/>
                <a:gd name="T21" fmla="*/ 34 h 42"/>
                <a:gd name="T22" fmla="*/ 12 w 16"/>
                <a:gd name="T23" fmla="*/ 34 h 42"/>
                <a:gd name="T24" fmla="*/ 12 w 16"/>
                <a:gd name="T25" fmla="*/ 34 h 42"/>
                <a:gd name="T26" fmla="*/ 8 w 16"/>
                <a:gd name="T27" fmla="*/ 34 h 42"/>
                <a:gd name="T28" fmla="*/ 8 w 16"/>
                <a:gd name="T29" fmla="*/ 34 h 42"/>
                <a:gd name="T30" fmla="*/ 8 w 16"/>
                <a:gd name="T31" fmla="*/ 34 h 42"/>
                <a:gd name="T32" fmla="*/ 8 w 16"/>
                <a:gd name="T33" fmla="*/ 34 h 42"/>
                <a:gd name="T34" fmla="*/ 8 w 16"/>
                <a:gd name="T35" fmla="*/ 34 h 42"/>
                <a:gd name="T36" fmla="*/ 8 w 16"/>
                <a:gd name="T37" fmla="*/ 29 h 42"/>
                <a:gd name="T38" fmla="*/ 8 w 16"/>
                <a:gd name="T39" fmla="*/ 29 h 42"/>
                <a:gd name="T40" fmla="*/ 8 w 16"/>
                <a:gd name="T41" fmla="*/ 29 h 42"/>
                <a:gd name="T42" fmla="*/ 8 w 16"/>
                <a:gd name="T43" fmla="*/ 29 h 42"/>
                <a:gd name="T44" fmla="*/ 8 w 16"/>
                <a:gd name="T45" fmla="*/ 29 h 42"/>
                <a:gd name="T46" fmla="*/ 8 w 16"/>
                <a:gd name="T47" fmla="*/ 29 h 42"/>
                <a:gd name="T48" fmla="*/ 8 w 16"/>
                <a:gd name="T49" fmla="*/ 29 h 42"/>
                <a:gd name="T50" fmla="*/ 8 w 16"/>
                <a:gd name="T51" fmla="*/ 29 h 42"/>
                <a:gd name="T52" fmla="*/ 8 w 16"/>
                <a:gd name="T53" fmla="*/ 25 h 42"/>
                <a:gd name="T54" fmla="*/ 4 w 16"/>
                <a:gd name="T55" fmla="*/ 25 h 42"/>
                <a:gd name="T56" fmla="*/ 4 w 16"/>
                <a:gd name="T57" fmla="*/ 25 h 42"/>
                <a:gd name="T58" fmla="*/ 4 w 16"/>
                <a:gd name="T59" fmla="*/ 25 h 42"/>
                <a:gd name="T60" fmla="*/ 4 w 16"/>
                <a:gd name="T61" fmla="*/ 25 h 42"/>
                <a:gd name="T62" fmla="*/ 4 w 16"/>
                <a:gd name="T63" fmla="*/ 25 h 42"/>
                <a:gd name="T64" fmla="*/ 4 w 16"/>
                <a:gd name="T65" fmla="*/ 25 h 42"/>
                <a:gd name="T66" fmla="*/ 4 w 16"/>
                <a:gd name="T67" fmla="*/ 21 h 42"/>
                <a:gd name="T68" fmla="*/ 4 w 16"/>
                <a:gd name="T69" fmla="*/ 21 h 42"/>
                <a:gd name="T70" fmla="*/ 4 w 16"/>
                <a:gd name="T71" fmla="*/ 21 h 42"/>
                <a:gd name="T72" fmla="*/ 4 w 16"/>
                <a:gd name="T73" fmla="*/ 21 h 42"/>
                <a:gd name="T74" fmla="*/ 4 w 16"/>
                <a:gd name="T75" fmla="*/ 21 h 42"/>
                <a:gd name="T76" fmla="*/ 4 w 16"/>
                <a:gd name="T77" fmla="*/ 21 h 42"/>
                <a:gd name="T78" fmla="*/ 4 w 16"/>
                <a:gd name="T79" fmla="*/ 21 h 42"/>
                <a:gd name="T80" fmla="*/ 0 w 16"/>
                <a:gd name="T81" fmla="*/ 17 h 42"/>
                <a:gd name="T82" fmla="*/ 0 w 16"/>
                <a:gd name="T83" fmla="*/ 17 h 42"/>
                <a:gd name="T84" fmla="*/ 0 w 16"/>
                <a:gd name="T85" fmla="*/ 17 h 42"/>
                <a:gd name="T86" fmla="*/ 0 w 16"/>
                <a:gd name="T87" fmla="*/ 12 h 42"/>
                <a:gd name="T88" fmla="*/ 0 w 16"/>
                <a:gd name="T89" fmla="*/ 12 h 42"/>
                <a:gd name="T90" fmla="*/ 0 w 16"/>
                <a:gd name="T91" fmla="*/ 12 h 42"/>
                <a:gd name="T92" fmla="*/ 0 w 16"/>
                <a:gd name="T93" fmla="*/ 12 h 42"/>
                <a:gd name="T94" fmla="*/ 0 w 16"/>
                <a:gd name="T95" fmla="*/ 8 h 42"/>
                <a:gd name="T96" fmla="*/ 0 w 16"/>
                <a:gd name="T97" fmla="*/ 8 h 42"/>
                <a:gd name="T98" fmla="*/ 0 w 16"/>
                <a:gd name="T99" fmla="*/ 8 h 42"/>
                <a:gd name="T100" fmla="*/ 0 w 16"/>
                <a:gd name="T101" fmla="*/ 8 h 42"/>
                <a:gd name="T102" fmla="*/ 0 w 16"/>
                <a:gd name="T103" fmla="*/ 4 h 42"/>
                <a:gd name="T104" fmla="*/ 0 w 16"/>
                <a:gd name="T105" fmla="*/ 4 h 42"/>
                <a:gd name="T106" fmla="*/ 0 w 16"/>
                <a:gd name="T10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" h="42">
                  <a:moveTo>
                    <a:pt x="16" y="42"/>
                  </a:moveTo>
                  <a:lnTo>
                    <a:pt x="16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6" name="Group 335"/>
          <p:cNvGrpSpPr/>
          <p:nvPr/>
        </p:nvGrpSpPr>
        <p:grpSpPr>
          <a:xfrm>
            <a:off x="1428757" y="3144859"/>
            <a:ext cx="5140624" cy="1946497"/>
            <a:chOff x="1428757" y="3144859"/>
            <a:chExt cx="5140624" cy="1946497"/>
          </a:xfrm>
          <a:solidFill>
            <a:schemeClr val="bg1"/>
          </a:solidFill>
        </p:grpSpPr>
        <p:sp>
          <p:nvSpPr>
            <p:cNvPr id="337" name="Rectangle 336"/>
            <p:cNvSpPr/>
            <p:nvPr/>
          </p:nvSpPr>
          <p:spPr bwMode="auto">
            <a:xfrm>
              <a:off x="1428757" y="3905134"/>
              <a:ext cx="5140624" cy="1186222"/>
            </a:xfrm>
            <a:prstGeom prst="rect">
              <a:avLst/>
            </a:prstGeom>
            <a:grpFill/>
            <a:ln w="2857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ヒラギノ角ゴ Pro W3" pitchFamily="-16" charset="-128"/>
              </a:endParaRPr>
            </a:p>
          </p:txBody>
        </p:sp>
        <p:sp>
          <p:nvSpPr>
            <p:cNvPr id="338" name="Rectangle 337"/>
            <p:cNvSpPr/>
            <p:nvPr/>
          </p:nvSpPr>
          <p:spPr bwMode="auto">
            <a:xfrm>
              <a:off x="1428757" y="3586072"/>
              <a:ext cx="3503405" cy="316926"/>
            </a:xfrm>
            <a:prstGeom prst="rect">
              <a:avLst/>
            </a:prstGeom>
            <a:grpFill/>
            <a:ln w="2857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ヒラギノ角ゴ Pro W3" pitchFamily="-16" charset="-128"/>
              </a:endParaRPr>
            </a:p>
          </p:txBody>
        </p:sp>
        <p:sp>
          <p:nvSpPr>
            <p:cNvPr id="339" name="Rectangle 338"/>
            <p:cNvSpPr/>
            <p:nvPr/>
          </p:nvSpPr>
          <p:spPr bwMode="auto">
            <a:xfrm>
              <a:off x="1428757" y="3316006"/>
              <a:ext cx="1509926" cy="273621"/>
            </a:xfrm>
            <a:prstGeom prst="rect">
              <a:avLst/>
            </a:prstGeom>
            <a:grpFill/>
            <a:ln w="2857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ヒラギノ角ゴ Pro W3" pitchFamily="-16" charset="-128"/>
              </a:endParaRPr>
            </a:p>
          </p:txBody>
        </p:sp>
        <p:sp>
          <p:nvSpPr>
            <p:cNvPr id="340" name="Rectangle 339"/>
            <p:cNvSpPr/>
            <p:nvPr/>
          </p:nvSpPr>
          <p:spPr bwMode="auto">
            <a:xfrm>
              <a:off x="1428757" y="3144859"/>
              <a:ext cx="367507" cy="123664"/>
            </a:xfrm>
            <a:prstGeom prst="rect">
              <a:avLst/>
            </a:prstGeom>
            <a:grpFill/>
            <a:ln w="2857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ヒラギノ角ゴ Pro W3" pitchFamily="-16" charset="-128"/>
              </a:endParaRPr>
            </a:p>
          </p:txBody>
        </p:sp>
      </p:grpSp>
      <p:sp>
        <p:nvSpPr>
          <p:cNvPr id="341" name="Rectangle 340"/>
          <p:cNvSpPr/>
          <p:nvPr/>
        </p:nvSpPr>
        <p:spPr bwMode="auto">
          <a:xfrm>
            <a:off x="1063063" y="5114544"/>
            <a:ext cx="6391787" cy="1560943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ea typeface="ヒラギノ角ゴ Pro W3" pitchFamily="-16" charset="-128"/>
            </a:endParaRPr>
          </a:p>
        </p:txBody>
      </p:sp>
      <p:sp>
        <p:nvSpPr>
          <p:cNvPr id="342" name="Line 12"/>
          <p:cNvSpPr>
            <a:spLocks noChangeShapeType="1"/>
          </p:cNvSpPr>
          <p:nvPr/>
        </p:nvSpPr>
        <p:spPr bwMode="auto">
          <a:xfrm flipV="1">
            <a:off x="1428757" y="1196752"/>
            <a:ext cx="0" cy="389460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5pPr>
            <a:lvl6pPr marL="22860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6pPr>
            <a:lvl7pPr marL="27432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7pPr>
            <a:lvl8pPr marL="32004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8pPr>
            <a:lvl9pPr marL="36576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43" name="Rectangle 342"/>
          <p:cNvSpPr>
            <a:spLocks noChangeArrowheads="1"/>
          </p:cNvSpPr>
          <p:nvPr/>
        </p:nvSpPr>
        <p:spPr bwMode="auto">
          <a:xfrm>
            <a:off x="2780949" y="5258379"/>
            <a:ext cx="2520846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5pPr>
            <a:lvl6pPr marL="22860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6pPr>
            <a:lvl7pPr marL="27432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7pPr>
            <a:lvl8pPr marL="32004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8pPr>
            <a:lvl9pPr marL="36576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9pPr>
          </a:lstStyle>
          <a:p>
            <a:pPr algn="l" eaLnBrk="0" hangingPunct="0"/>
            <a:r>
              <a:rPr lang="de-DE" sz="2400" baseline="0" dirty="0">
                <a:ea typeface="ヒラギノ角ゴ Pro W3" pitchFamily="48" charset="-128"/>
              </a:rPr>
              <a:t>Time (sorted)</a:t>
            </a:r>
            <a:endParaRPr lang="en-US" sz="2400" baseline="0" dirty="0">
              <a:ea typeface="ヒラギノ角ゴ Pro W3" pitchFamily="48" charset="-128"/>
            </a:endParaRPr>
          </a:p>
        </p:txBody>
      </p:sp>
      <p:sp>
        <p:nvSpPr>
          <p:cNvPr id="344" name="Line 12"/>
          <p:cNvSpPr>
            <a:spLocks noChangeShapeType="1"/>
          </p:cNvSpPr>
          <p:nvPr/>
        </p:nvSpPr>
        <p:spPr bwMode="auto">
          <a:xfrm flipV="1">
            <a:off x="1428756" y="5091354"/>
            <a:ext cx="5555511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5pPr>
            <a:lvl6pPr marL="22860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6pPr>
            <a:lvl7pPr marL="27432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7pPr>
            <a:lvl8pPr marL="32004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8pPr>
            <a:lvl9pPr marL="36576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45" name="Rectangle 344"/>
          <p:cNvSpPr>
            <a:spLocks noChangeArrowheads="1"/>
          </p:cNvSpPr>
          <p:nvPr/>
        </p:nvSpPr>
        <p:spPr bwMode="auto">
          <a:xfrm rot="16200000">
            <a:off x="-122650" y="2952958"/>
            <a:ext cx="190976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5pPr>
            <a:lvl6pPr marL="22860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6pPr>
            <a:lvl7pPr marL="27432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7pPr>
            <a:lvl8pPr marL="32004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8pPr>
            <a:lvl9pPr marL="3657600" algn="l" defTabSz="914400" rtl="0" eaLnBrk="1" latinLnBrk="0" hangingPunct="1">
              <a:defRPr sz="1600" kern="1200" baseline="-25000">
                <a:solidFill>
                  <a:schemeClr val="tx1"/>
                </a:solidFill>
                <a:latin typeface="Arial" charset="0"/>
                <a:ea typeface="ヒラギノ角ゴ Pro W3" pitchFamily="48" charset="-128"/>
                <a:cs typeface="+mn-cs"/>
              </a:defRPr>
            </a:lvl9pPr>
          </a:lstStyle>
          <a:p>
            <a:pPr eaLnBrk="0" hangingPunct="0"/>
            <a:r>
              <a:rPr lang="de-DE" sz="2400" baseline="0" dirty="0" smtClean="0">
                <a:ea typeface="ヒラギノ角ゴ Pro W3" pitchFamily="48" charset="-128"/>
              </a:rPr>
              <a:t>Load</a:t>
            </a:r>
            <a:endParaRPr lang="en-US" sz="2400" baseline="0" dirty="0">
              <a:ea typeface="ヒラギノ角ゴ Pro W3" pitchFamily="48" charset="-128"/>
            </a:endParaRPr>
          </a:p>
        </p:txBody>
      </p:sp>
      <p:sp>
        <p:nvSpPr>
          <p:cNvPr id="346" name="Freeform 345"/>
          <p:cNvSpPr>
            <a:spLocks/>
          </p:cNvSpPr>
          <p:nvPr/>
        </p:nvSpPr>
        <p:spPr bwMode="auto">
          <a:xfrm>
            <a:off x="1438401" y="3066884"/>
            <a:ext cx="5149823" cy="3480816"/>
          </a:xfrm>
          <a:custGeom>
            <a:avLst/>
            <a:gdLst>
              <a:gd name="T0" fmla="*/ 52 w 1731"/>
              <a:gd name="T1" fmla="*/ 43 h 1170"/>
              <a:gd name="T2" fmla="*/ 108 w 1731"/>
              <a:gd name="T3" fmla="*/ 55 h 1170"/>
              <a:gd name="T4" fmla="*/ 160 w 1731"/>
              <a:gd name="T5" fmla="*/ 68 h 1170"/>
              <a:gd name="T6" fmla="*/ 215 w 1731"/>
              <a:gd name="T7" fmla="*/ 77 h 1170"/>
              <a:gd name="T8" fmla="*/ 267 w 1731"/>
              <a:gd name="T9" fmla="*/ 89 h 1170"/>
              <a:gd name="T10" fmla="*/ 323 w 1731"/>
              <a:gd name="T11" fmla="*/ 98 h 1170"/>
              <a:gd name="T12" fmla="*/ 379 w 1731"/>
              <a:gd name="T13" fmla="*/ 106 h 1170"/>
              <a:gd name="T14" fmla="*/ 431 w 1731"/>
              <a:gd name="T15" fmla="*/ 115 h 1170"/>
              <a:gd name="T16" fmla="*/ 487 w 1731"/>
              <a:gd name="T17" fmla="*/ 127 h 1170"/>
              <a:gd name="T18" fmla="*/ 538 w 1731"/>
              <a:gd name="T19" fmla="*/ 136 h 1170"/>
              <a:gd name="T20" fmla="*/ 594 w 1731"/>
              <a:gd name="T21" fmla="*/ 144 h 1170"/>
              <a:gd name="T22" fmla="*/ 646 w 1731"/>
              <a:gd name="T23" fmla="*/ 153 h 1170"/>
              <a:gd name="T24" fmla="*/ 702 w 1731"/>
              <a:gd name="T25" fmla="*/ 161 h 1170"/>
              <a:gd name="T26" fmla="*/ 758 w 1731"/>
              <a:gd name="T27" fmla="*/ 170 h 1170"/>
              <a:gd name="T28" fmla="*/ 810 w 1731"/>
              <a:gd name="T29" fmla="*/ 178 h 1170"/>
              <a:gd name="T30" fmla="*/ 865 w 1731"/>
              <a:gd name="T31" fmla="*/ 191 h 1170"/>
              <a:gd name="T32" fmla="*/ 917 w 1731"/>
              <a:gd name="T33" fmla="*/ 199 h 1170"/>
              <a:gd name="T34" fmla="*/ 973 w 1731"/>
              <a:gd name="T35" fmla="*/ 212 h 1170"/>
              <a:gd name="T36" fmla="*/ 1025 w 1731"/>
              <a:gd name="T37" fmla="*/ 221 h 1170"/>
              <a:gd name="T38" fmla="*/ 1081 w 1731"/>
              <a:gd name="T39" fmla="*/ 229 h 1170"/>
              <a:gd name="T40" fmla="*/ 1136 w 1731"/>
              <a:gd name="T41" fmla="*/ 238 h 1170"/>
              <a:gd name="T42" fmla="*/ 1188 w 1731"/>
              <a:gd name="T43" fmla="*/ 250 h 1170"/>
              <a:gd name="T44" fmla="*/ 1244 w 1731"/>
              <a:gd name="T45" fmla="*/ 259 h 1170"/>
              <a:gd name="T46" fmla="*/ 1296 w 1731"/>
              <a:gd name="T47" fmla="*/ 267 h 1170"/>
              <a:gd name="T48" fmla="*/ 1352 w 1731"/>
              <a:gd name="T49" fmla="*/ 276 h 1170"/>
              <a:gd name="T50" fmla="*/ 1404 w 1731"/>
              <a:gd name="T51" fmla="*/ 284 h 1170"/>
              <a:gd name="T52" fmla="*/ 1459 w 1731"/>
              <a:gd name="T53" fmla="*/ 297 h 1170"/>
              <a:gd name="T54" fmla="*/ 1515 w 1731"/>
              <a:gd name="T55" fmla="*/ 305 h 1170"/>
              <a:gd name="T56" fmla="*/ 1567 w 1731"/>
              <a:gd name="T57" fmla="*/ 314 h 1170"/>
              <a:gd name="T58" fmla="*/ 1623 w 1731"/>
              <a:gd name="T59" fmla="*/ 327 h 1170"/>
              <a:gd name="T60" fmla="*/ 1675 w 1731"/>
              <a:gd name="T61" fmla="*/ 348 h 1170"/>
              <a:gd name="T62" fmla="*/ 1727 w 1731"/>
              <a:gd name="T63" fmla="*/ 1106 h 1170"/>
              <a:gd name="T64" fmla="*/ 1675 w 1731"/>
              <a:gd name="T65" fmla="*/ 776 h 1170"/>
              <a:gd name="T66" fmla="*/ 1619 w 1731"/>
              <a:gd name="T67" fmla="*/ 691 h 1170"/>
              <a:gd name="T68" fmla="*/ 1563 w 1731"/>
              <a:gd name="T69" fmla="*/ 636 h 1170"/>
              <a:gd name="T70" fmla="*/ 1511 w 1731"/>
              <a:gd name="T71" fmla="*/ 594 h 1170"/>
              <a:gd name="T72" fmla="*/ 1455 w 1731"/>
              <a:gd name="T73" fmla="*/ 564 h 1170"/>
              <a:gd name="T74" fmla="*/ 1404 w 1731"/>
              <a:gd name="T75" fmla="*/ 534 h 1170"/>
              <a:gd name="T76" fmla="*/ 1348 w 1731"/>
              <a:gd name="T77" fmla="*/ 509 h 1170"/>
              <a:gd name="T78" fmla="*/ 1296 w 1731"/>
              <a:gd name="T79" fmla="*/ 488 h 1170"/>
              <a:gd name="T80" fmla="*/ 1240 w 1731"/>
              <a:gd name="T81" fmla="*/ 471 h 1170"/>
              <a:gd name="T82" fmla="*/ 1184 w 1731"/>
              <a:gd name="T83" fmla="*/ 458 h 1170"/>
              <a:gd name="T84" fmla="*/ 1132 w 1731"/>
              <a:gd name="T85" fmla="*/ 441 h 1170"/>
              <a:gd name="T86" fmla="*/ 1077 w 1731"/>
              <a:gd name="T87" fmla="*/ 428 h 1170"/>
              <a:gd name="T88" fmla="*/ 1025 w 1731"/>
              <a:gd name="T89" fmla="*/ 416 h 1170"/>
              <a:gd name="T90" fmla="*/ 969 w 1731"/>
              <a:gd name="T91" fmla="*/ 403 h 1170"/>
              <a:gd name="T92" fmla="*/ 913 w 1731"/>
              <a:gd name="T93" fmla="*/ 390 h 1170"/>
              <a:gd name="T94" fmla="*/ 861 w 1731"/>
              <a:gd name="T95" fmla="*/ 377 h 1170"/>
              <a:gd name="T96" fmla="*/ 806 w 1731"/>
              <a:gd name="T97" fmla="*/ 365 h 1170"/>
              <a:gd name="T98" fmla="*/ 754 w 1731"/>
              <a:gd name="T99" fmla="*/ 352 h 1170"/>
              <a:gd name="T100" fmla="*/ 698 w 1731"/>
              <a:gd name="T101" fmla="*/ 339 h 1170"/>
              <a:gd name="T102" fmla="*/ 646 w 1731"/>
              <a:gd name="T103" fmla="*/ 327 h 1170"/>
              <a:gd name="T104" fmla="*/ 590 w 1731"/>
              <a:gd name="T105" fmla="*/ 314 h 1170"/>
              <a:gd name="T106" fmla="*/ 534 w 1731"/>
              <a:gd name="T107" fmla="*/ 301 h 1170"/>
              <a:gd name="T108" fmla="*/ 483 w 1731"/>
              <a:gd name="T109" fmla="*/ 284 h 1170"/>
              <a:gd name="T110" fmla="*/ 427 w 1731"/>
              <a:gd name="T111" fmla="*/ 272 h 1170"/>
              <a:gd name="T112" fmla="*/ 375 w 1731"/>
              <a:gd name="T113" fmla="*/ 255 h 1170"/>
              <a:gd name="T114" fmla="*/ 319 w 1731"/>
              <a:gd name="T115" fmla="*/ 238 h 1170"/>
              <a:gd name="T116" fmla="*/ 267 w 1731"/>
              <a:gd name="T117" fmla="*/ 221 h 1170"/>
              <a:gd name="T118" fmla="*/ 211 w 1731"/>
              <a:gd name="T119" fmla="*/ 199 h 1170"/>
              <a:gd name="T120" fmla="*/ 156 w 1731"/>
              <a:gd name="T121" fmla="*/ 183 h 1170"/>
              <a:gd name="T122" fmla="*/ 104 w 1731"/>
              <a:gd name="T123" fmla="*/ 157 h 1170"/>
              <a:gd name="T124" fmla="*/ 48 w 1731"/>
              <a:gd name="T125" fmla="*/ 127 h 1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31" h="1170">
                <a:moveTo>
                  <a:pt x="0" y="43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8" y="17"/>
                </a:lnTo>
                <a:lnTo>
                  <a:pt x="8" y="17"/>
                </a:lnTo>
                <a:lnTo>
                  <a:pt x="8" y="17"/>
                </a:lnTo>
                <a:lnTo>
                  <a:pt x="8" y="17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12" y="21"/>
                </a:lnTo>
                <a:lnTo>
                  <a:pt x="12" y="21"/>
                </a:lnTo>
                <a:lnTo>
                  <a:pt x="12" y="21"/>
                </a:lnTo>
                <a:lnTo>
                  <a:pt x="12" y="21"/>
                </a:lnTo>
                <a:lnTo>
                  <a:pt x="12" y="21"/>
                </a:lnTo>
                <a:lnTo>
                  <a:pt x="12" y="21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2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16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0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28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6" y="34"/>
                </a:lnTo>
                <a:lnTo>
                  <a:pt x="36" y="34"/>
                </a:lnTo>
                <a:lnTo>
                  <a:pt x="36" y="34"/>
                </a:lnTo>
                <a:lnTo>
                  <a:pt x="36" y="34"/>
                </a:lnTo>
                <a:lnTo>
                  <a:pt x="36" y="34"/>
                </a:lnTo>
                <a:lnTo>
                  <a:pt x="36" y="34"/>
                </a:lnTo>
                <a:lnTo>
                  <a:pt x="36" y="34"/>
                </a:lnTo>
                <a:lnTo>
                  <a:pt x="36" y="34"/>
                </a:lnTo>
                <a:lnTo>
                  <a:pt x="36" y="34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4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38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48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2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56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0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4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3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68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2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0" y="47"/>
                </a:lnTo>
                <a:lnTo>
                  <a:pt x="84" y="47"/>
                </a:lnTo>
                <a:lnTo>
                  <a:pt x="84" y="47"/>
                </a:lnTo>
                <a:lnTo>
                  <a:pt x="84" y="47"/>
                </a:lnTo>
                <a:lnTo>
                  <a:pt x="84" y="47"/>
                </a:lnTo>
                <a:lnTo>
                  <a:pt x="84" y="47"/>
                </a:lnTo>
                <a:lnTo>
                  <a:pt x="84" y="47"/>
                </a:lnTo>
                <a:lnTo>
                  <a:pt x="84" y="47"/>
                </a:lnTo>
                <a:lnTo>
                  <a:pt x="84" y="47"/>
                </a:lnTo>
                <a:lnTo>
                  <a:pt x="84" y="47"/>
                </a:lnTo>
                <a:lnTo>
                  <a:pt x="84" y="47"/>
                </a:lnTo>
                <a:lnTo>
                  <a:pt x="84" y="47"/>
                </a:lnTo>
                <a:lnTo>
                  <a:pt x="84" y="47"/>
                </a:lnTo>
                <a:lnTo>
                  <a:pt x="84" y="47"/>
                </a:lnTo>
                <a:lnTo>
                  <a:pt x="84" y="47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88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2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96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0" y="51"/>
                </a:lnTo>
                <a:lnTo>
                  <a:pt x="104" y="51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4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08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2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16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0" y="55"/>
                </a:lnTo>
                <a:lnTo>
                  <a:pt x="124" y="55"/>
                </a:lnTo>
                <a:lnTo>
                  <a:pt x="124" y="55"/>
                </a:lnTo>
                <a:lnTo>
                  <a:pt x="124" y="55"/>
                </a:lnTo>
                <a:lnTo>
                  <a:pt x="124" y="55"/>
                </a:lnTo>
                <a:lnTo>
                  <a:pt x="124" y="55"/>
                </a:lnTo>
                <a:lnTo>
                  <a:pt x="124" y="55"/>
                </a:lnTo>
                <a:lnTo>
                  <a:pt x="124" y="55"/>
                </a:lnTo>
                <a:lnTo>
                  <a:pt x="124" y="55"/>
                </a:lnTo>
                <a:lnTo>
                  <a:pt x="124" y="55"/>
                </a:lnTo>
                <a:lnTo>
                  <a:pt x="124" y="55"/>
                </a:lnTo>
                <a:lnTo>
                  <a:pt x="124" y="55"/>
                </a:lnTo>
                <a:lnTo>
                  <a:pt x="124" y="55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4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28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36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0" y="60"/>
                </a:lnTo>
                <a:lnTo>
                  <a:pt x="144" y="60"/>
                </a:lnTo>
                <a:lnTo>
                  <a:pt x="144" y="60"/>
                </a:lnTo>
                <a:lnTo>
                  <a:pt x="144" y="60"/>
                </a:lnTo>
                <a:lnTo>
                  <a:pt x="144" y="60"/>
                </a:lnTo>
                <a:lnTo>
                  <a:pt x="144" y="60"/>
                </a:lnTo>
                <a:lnTo>
                  <a:pt x="144" y="60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48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2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56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0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68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2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76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68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3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87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1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5" y="72"/>
                </a:lnTo>
                <a:lnTo>
                  <a:pt x="199" y="72"/>
                </a:lnTo>
                <a:lnTo>
                  <a:pt x="199" y="72"/>
                </a:lnTo>
                <a:lnTo>
                  <a:pt x="199" y="72"/>
                </a:lnTo>
                <a:lnTo>
                  <a:pt x="199" y="72"/>
                </a:lnTo>
                <a:lnTo>
                  <a:pt x="199" y="72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3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07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1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5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19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27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1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9" y="81"/>
                </a:lnTo>
                <a:lnTo>
                  <a:pt x="239" y="81"/>
                </a:lnTo>
                <a:lnTo>
                  <a:pt x="239" y="81"/>
                </a:lnTo>
                <a:lnTo>
                  <a:pt x="239" y="81"/>
                </a:lnTo>
                <a:lnTo>
                  <a:pt x="239" y="81"/>
                </a:lnTo>
                <a:lnTo>
                  <a:pt x="239" y="81"/>
                </a:lnTo>
                <a:lnTo>
                  <a:pt x="239" y="81"/>
                </a:lnTo>
                <a:lnTo>
                  <a:pt x="239" y="81"/>
                </a:lnTo>
                <a:lnTo>
                  <a:pt x="239" y="81"/>
                </a:lnTo>
                <a:lnTo>
                  <a:pt x="239" y="81"/>
                </a:lnTo>
                <a:lnTo>
                  <a:pt x="239" y="81"/>
                </a:lnTo>
                <a:lnTo>
                  <a:pt x="239" y="81"/>
                </a:lnTo>
                <a:lnTo>
                  <a:pt x="239" y="81"/>
                </a:lnTo>
                <a:lnTo>
                  <a:pt x="239" y="81"/>
                </a:lnTo>
                <a:lnTo>
                  <a:pt x="239" y="81"/>
                </a:lnTo>
                <a:lnTo>
                  <a:pt x="239" y="81"/>
                </a:lnTo>
                <a:lnTo>
                  <a:pt x="239" y="81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39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3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47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5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5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59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3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67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1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5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79" y="89"/>
                </a:lnTo>
                <a:lnTo>
                  <a:pt x="283" y="89"/>
                </a:lnTo>
                <a:lnTo>
                  <a:pt x="283" y="89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3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87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1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5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299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8"/>
                </a:lnTo>
                <a:lnTo>
                  <a:pt x="303" y="98"/>
                </a:lnTo>
                <a:lnTo>
                  <a:pt x="303" y="98"/>
                </a:lnTo>
                <a:lnTo>
                  <a:pt x="303" y="98"/>
                </a:lnTo>
                <a:lnTo>
                  <a:pt x="303" y="98"/>
                </a:lnTo>
                <a:lnTo>
                  <a:pt x="303" y="98"/>
                </a:lnTo>
                <a:lnTo>
                  <a:pt x="303" y="98"/>
                </a:lnTo>
                <a:lnTo>
                  <a:pt x="303" y="98"/>
                </a:lnTo>
                <a:lnTo>
                  <a:pt x="303" y="98"/>
                </a:lnTo>
                <a:lnTo>
                  <a:pt x="303" y="98"/>
                </a:lnTo>
                <a:lnTo>
                  <a:pt x="303" y="98"/>
                </a:lnTo>
                <a:lnTo>
                  <a:pt x="303" y="98"/>
                </a:lnTo>
                <a:lnTo>
                  <a:pt x="303" y="98"/>
                </a:lnTo>
                <a:lnTo>
                  <a:pt x="303" y="98"/>
                </a:lnTo>
                <a:lnTo>
                  <a:pt x="303" y="98"/>
                </a:lnTo>
                <a:lnTo>
                  <a:pt x="303" y="98"/>
                </a:lnTo>
                <a:lnTo>
                  <a:pt x="303" y="98"/>
                </a:lnTo>
                <a:lnTo>
                  <a:pt x="303" y="98"/>
                </a:lnTo>
                <a:lnTo>
                  <a:pt x="303" y="98"/>
                </a:lnTo>
                <a:lnTo>
                  <a:pt x="303" y="98"/>
                </a:lnTo>
                <a:lnTo>
                  <a:pt x="303" y="98"/>
                </a:lnTo>
                <a:lnTo>
                  <a:pt x="303" y="98"/>
                </a:lnTo>
                <a:lnTo>
                  <a:pt x="303" y="98"/>
                </a:lnTo>
                <a:lnTo>
                  <a:pt x="303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07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1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5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19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3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98"/>
                </a:lnTo>
                <a:lnTo>
                  <a:pt x="327" y="102"/>
                </a:lnTo>
                <a:lnTo>
                  <a:pt x="327" y="102"/>
                </a:lnTo>
                <a:lnTo>
                  <a:pt x="327" y="102"/>
                </a:lnTo>
                <a:lnTo>
                  <a:pt x="327" y="102"/>
                </a:lnTo>
                <a:lnTo>
                  <a:pt x="327" y="102"/>
                </a:lnTo>
                <a:lnTo>
                  <a:pt x="327" y="102"/>
                </a:lnTo>
                <a:lnTo>
                  <a:pt x="327" y="102"/>
                </a:lnTo>
                <a:lnTo>
                  <a:pt x="327" y="102"/>
                </a:lnTo>
                <a:lnTo>
                  <a:pt x="327" y="102"/>
                </a:lnTo>
                <a:lnTo>
                  <a:pt x="327" y="102"/>
                </a:lnTo>
                <a:lnTo>
                  <a:pt x="327" y="102"/>
                </a:lnTo>
                <a:lnTo>
                  <a:pt x="327" y="102"/>
                </a:lnTo>
                <a:lnTo>
                  <a:pt x="327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1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5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39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3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47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1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2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5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59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67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1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5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79" y="106"/>
                </a:lnTo>
                <a:lnTo>
                  <a:pt x="383" y="106"/>
                </a:lnTo>
                <a:lnTo>
                  <a:pt x="383" y="106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3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87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1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5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399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3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0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07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1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5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19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3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27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5"/>
                </a:lnTo>
                <a:lnTo>
                  <a:pt x="431" y="119"/>
                </a:lnTo>
                <a:lnTo>
                  <a:pt x="431" y="119"/>
                </a:lnTo>
                <a:lnTo>
                  <a:pt x="431" y="119"/>
                </a:lnTo>
                <a:lnTo>
                  <a:pt x="431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5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39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3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47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1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5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19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59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3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67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1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5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79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3" y="123"/>
                </a:lnTo>
                <a:lnTo>
                  <a:pt x="487" y="123"/>
                </a:lnTo>
                <a:lnTo>
                  <a:pt x="487" y="123"/>
                </a:lnTo>
                <a:lnTo>
                  <a:pt x="487" y="123"/>
                </a:lnTo>
                <a:lnTo>
                  <a:pt x="487" y="123"/>
                </a:lnTo>
                <a:lnTo>
                  <a:pt x="487" y="123"/>
                </a:lnTo>
                <a:lnTo>
                  <a:pt x="487" y="123"/>
                </a:lnTo>
                <a:lnTo>
                  <a:pt x="487" y="123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87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1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5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498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2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06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27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0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4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18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2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26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0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4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2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38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2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46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0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4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58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2" y="136"/>
                </a:lnTo>
                <a:lnTo>
                  <a:pt x="566" y="136"/>
                </a:lnTo>
                <a:lnTo>
                  <a:pt x="566" y="136"/>
                </a:lnTo>
                <a:lnTo>
                  <a:pt x="566" y="136"/>
                </a:lnTo>
                <a:lnTo>
                  <a:pt x="566" y="136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66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0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4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78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2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86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0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0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4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598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2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06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0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4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4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18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2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26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0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4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38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2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49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46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0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4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58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2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66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0" y="153"/>
                </a:lnTo>
                <a:lnTo>
                  <a:pt x="674" y="153"/>
                </a:lnTo>
                <a:lnTo>
                  <a:pt x="674" y="153"/>
                </a:lnTo>
                <a:lnTo>
                  <a:pt x="674" y="153"/>
                </a:lnTo>
                <a:lnTo>
                  <a:pt x="674" y="153"/>
                </a:lnTo>
                <a:lnTo>
                  <a:pt x="674" y="153"/>
                </a:lnTo>
                <a:lnTo>
                  <a:pt x="674" y="153"/>
                </a:lnTo>
                <a:lnTo>
                  <a:pt x="674" y="153"/>
                </a:lnTo>
                <a:lnTo>
                  <a:pt x="674" y="153"/>
                </a:lnTo>
                <a:lnTo>
                  <a:pt x="674" y="153"/>
                </a:lnTo>
                <a:lnTo>
                  <a:pt x="674" y="153"/>
                </a:lnTo>
                <a:lnTo>
                  <a:pt x="674" y="153"/>
                </a:lnTo>
                <a:lnTo>
                  <a:pt x="674" y="153"/>
                </a:lnTo>
                <a:lnTo>
                  <a:pt x="674" y="153"/>
                </a:lnTo>
                <a:lnTo>
                  <a:pt x="674" y="153"/>
                </a:lnTo>
                <a:lnTo>
                  <a:pt x="674" y="153"/>
                </a:lnTo>
                <a:lnTo>
                  <a:pt x="674" y="153"/>
                </a:lnTo>
                <a:lnTo>
                  <a:pt x="674" y="153"/>
                </a:lnTo>
                <a:lnTo>
                  <a:pt x="674" y="153"/>
                </a:lnTo>
                <a:lnTo>
                  <a:pt x="674" y="153"/>
                </a:lnTo>
                <a:lnTo>
                  <a:pt x="674" y="153"/>
                </a:lnTo>
                <a:lnTo>
                  <a:pt x="674" y="153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4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78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2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86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0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4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57"/>
                </a:lnTo>
                <a:lnTo>
                  <a:pt x="698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2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06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0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4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18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2" y="161"/>
                </a:lnTo>
                <a:lnTo>
                  <a:pt x="726" y="161"/>
                </a:lnTo>
                <a:lnTo>
                  <a:pt x="726" y="161"/>
                </a:lnTo>
                <a:lnTo>
                  <a:pt x="726" y="161"/>
                </a:lnTo>
                <a:lnTo>
                  <a:pt x="726" y="161"/>
                </a:lnTo>
                <a:lnTo>
                  <a:pt x="726" y="161"/>
                </a:lnTo>
                <a:lnTo>
                  <a:pt x="726" y="161"/>
                </a:lnTo>
                <a:lnTo>
                  <a:pt x="726" y="161"/>
                </a:lnTo>
                <a:lnTo>
                  <a:pt x="726" y="161"/>
                </a:lnTo>
                <a:lnTo>
                  <a:pt x="726" y="161"/>
                </a:lnTo>
                <a:lnTo>
                  <a:pt x="726" y="161"/>
                </a:lnTo>
                <a:lnTo>
                  <a:pt x="726" y="161"/>
                </a:lnTo>
                <a:lnTo>
                  <a:pt x="726" y="161"/>
                </a:lnTo>
                <a:lnTo>
                  <a:pt x="726" y="161"/>
                </a:lnTo>
                <a:lnTo>
                  <a:pt x="726" y="161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26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0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4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38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2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66"/>
                </a:lnTo>
                <a:lnTo>
                  <a:pt x="746" y="170"/>
                </a:lnTo>
                <a:lnTo>
                  <a:pt x="746" y="170"/>
                </a:lnTo>
                <a:lnTo>
                  <a:pt x="746" y="170"/>
                </a:lnTo>
                <a:lnTo>
                  <a:pt x="746" y="170"/>
                </a:lnTo>
                <a:lnTo>
                  <a:pt x="746" y="170"/>
                </a:lnTo>
                <a:lnTo>
                  <a:pt x="746" y="170"/>
                </a:lnTo>
                <a:lnTo>
                  <a:pt x="746" y="170"/>
                </a:lnTo>
                <a:lnTo>
                  <a:pt x="746" y="170"/>
                </a:lnTo>
                <a:lnTo>
                  <a:pt x="746" y="170"/>
                </a:lnTo>
                <a:lnTo>
                  <a:pt x="746" y="170"/>
                </a:lnTo>
                <a:lnTo>
                  <a:pt x="746" y="170"/>
                </a:lnTo>
                <a:lnTo>
                  <a:pt x="746" y="170"/>
                </a:lnTo>
                <a:lnTo>
                  <a:pt x="746" y="170"/>
                </a:lnTo>
                <a:lnTo>
                  <a:pt x="746" y="170"/>
                </a:lnTo>
                <a:lnTo>
                  <a:pt x="746" y="170"/>
                </a:lnTo>
                <a:lnTo>
                  <a:pt x="746" y="170"/>
                </a:lnTo>
                <a:lnTo>
                  <a:pt x="746" y="170"/>
                </a:lnTo>
                <a:lnTo>
                  <a:pt x="746" y="170"/>
                </a:lnTo>
                <a:lnTo>
                  <a:pt x="746" y="170"/>
                </a:lnTo>
                <a:lnTo>
                  <a:pt x="746" y="170"/>
                </a:lnTo>
                <a:lnTo>
                  <a:pt x="746" y="170"/>
                </a:lnTo>
                <a:lnTo>
                  <a:pt x="746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0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4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58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2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66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0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0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4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78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2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86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0" y="174"/>
                </a:lnTo>
                <a:lnTo>
                  <a:pt x="794" y="174"/>
                </a:lnTo>
                <a:lnTo>
                  <a:pt x="794" y="174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4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798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2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06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0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78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3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17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1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5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29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3" y="183"/>
                </a:lnTo>
                <a:lnTo>
                  <a:pt x="837" y="183"/>
                </a:lnTo>
                <a:lnTo>
                  <a:pt x="837" y="183"/>
                </a:lnTo>
                <a:lnTo>
                  <a:pt x="837" y="183"/>
                </a:lnTo>
                <a:lnTo>
                  <a:pt x="837" y="183"/>
                </a:lnTo>
                <a:lnTo>
                  <a:pt x="837" y="183"/>
                </a:lnTo>
                <a:lnTo>
                  <a:pt x="837" y="183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37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1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5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49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3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87"/>
                </a:lnTo>
                <a:lnTo>
                  <a:pt x="857" y="191"/>
                </a:lnTo>
                <a:lnTo>
                  <a:pt x="857" y="191"/>
                </a:lnTo>
                <a:lnTo>
                  <a:pt x="857" y="191"/>
                </a:lnTo>
                <a:lnTo>
                  <a:pt x="857" y="191"/>
                </a:lnTo>
                <a:lnTo>
                  <a:pt x="857" y="191"/>
                </a:lnTo>
                <a:lnTo>
                  <a:pt x="857" y="191"/>
                </a:lnTo>
                <a:lnTo>
                  <a:pt x="857" y="191"/>
                </a:lnTo>
                <a:lnTo>
                  <a:pt x="857" y="191"/>
                </a:lnTo>
                <a:lnTo>
                  <a:pt x="857" y="191"/>
                </a:lnTo>
                <a:lnTo>
                  <a:pt x="857" y="191"/>
                </a:lnTo>
                <a:lnTo>
                  <a:pt x="857" y="191"/>
                </a:lnTo>
                <a:lnTo>
                  <a:pt x="857" y="191"/>
                </a:lnTo>
                <a:lnTo>
                  <a:pt x="857" y="191"/>
                </a:lnTo>
                <a:lnTo>
                  <a:pt x="857" y="191"/>
                </a:lnTo>
                <a:lnTo>
                  <a:pt x="857" y="191"/>
                </a:lnTo>
                <a:lnTo>
                  <a:pt x="857" y="191"/>
                </a:lnTo>
                <a:lnTo>
                  <a:pt x="857" y="191"/>
                </a:lnTo>
                <a:lnTo>
                  <a:pt x="857" y="191"/>
                </a:lnTo>
                <a:lnTo>
                  <a:pt x="857" y="191"/>
                </a:lnTo>
                <a:lnTo>
                  <a:pt x="857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1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5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69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3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77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1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1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5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89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3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897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5"/>
                </a:lnTo>
                <a:lnTo>
                  <a:pt x="901" y="199"/>
                </a:lnTo>
                <a:lnTo>
                  <a:pt x="901" y="199"/>
                </a:lnTo>
                <a:lnTo>
                  <a:pt x="901" y="199"/>
                </a:lnTo>
                <a:lnTo>
                  <a:pt x="901" y="199"/>
                </a:lnTo>
                <a:lnTo>
                  <a:pt x="901" y="199"/>
                </a:lnTo>
                <a:lnTo>
                  <a:pt x="901" y="199"/>
                </a:lnTo>
                <a:lnTo>
                  <a:pt x="901" y="199"/>
                </a:lnTo>
                <a:lnTo>
                  <a:pt x="901" y="199"/>
                </a:lnTo>
                <a:lnTo>
                  <a:pt x="901" y="199"/>
                </a:lnTo>
                <a:lnTo>
                  <a:pt x="901" y="199"/>
                </a:lnTo>
                <a:lnTo>
                  <a:pt x="901" y="199"/>
                </a:lnTo>
                <a:lnTo>
                  <a:pt x="901" y="199"/>
                </a:lnTo>
                <a:lnTo>
                  <a:pt x="901" y="199"/>
                </a:lnTo>
                <a:lnTo>
                  <a:pt x="901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5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09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3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17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1" y="199"/>
                </a:lnTo>
                <a:lnTo>
                  <a:pt x="925" y="199"/>
                </a:lnTo>
                <a:lnTo>
                  <a:pt x="925" y="199"/>
                </a:lnTo>
                <a:lnTo>
                  <a:pt x="925" y="199"/>
                </a:lnTo>
                <a:lnTo>
                  <a:pt x="925" y="199"/>
                </a:lnTo>
                <a:lnTo>
                  <a:pt x="925" y="199"/>
                </a:lnTo>
                <a:lnTo>
                  <a:pt x="925" y="199"/>
                </a:lnTo>
                <a:lnTo>
                  <a:pt x="925" y="199"/>
                </a:lnTo>
                <a:lnTo>
                  <a:pt x="925" y="199"/>
                </a:lnTo>
                <a:lnTo>
                  <a:pt x="925" y="199"/>
                </a:lnTo>
                <a:lnTo>
                  <a:pt x="925" y="199"/>
                </a:lnTo>
                <a:lnTo>
                  <a:pt x="925" y="199"/>
                </a:lnTo>
                <a:lnTo>
                  <a:pt x="925" y="199"/>
                </a:lnTo>
                <a:lnTo>
                  <a:pt x="925" y="199"/>
                </a:lnTo>
                <a:lnTo>
                  <a:pt x="925" y="199"/>
                </a:lnTo>
                <a:lnTo>
                  <a:pt x="925" y="199"/>
                </a:lnTo>
                <a:lnTo>
                  <a:pt x="925" y="199"/>
                </a:lnTo>
                <a:lnTo>
                  <a:pt x="925" y="199"/>
                </a:lnTo>
                <a:lnTo>
                  <a:pt x="925" y="199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5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29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3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37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1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5" y="204"/>
                </a:lnTo>
                <a:lnTo>
                  <a:pt x="949" y="204"/>
                </a:lnTo>
                <a:lnTo>
                  <a:pt x="949" y="204"/>
                </a:lnTo>
                <a:lnTo>
                  <a:pt x="949" y="204"/>
                </a:lnTo>
                <a:lnTo>
                  <a:pt x="949" y="204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49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3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57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1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5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08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69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3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77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1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5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89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3" y="212"/>
                </a:lnTo>
                <a:lnTo>
                  <a:pt x="997" y="212"/>
                </a:lnTo>
                <a:lnTo>
                  <a:pt x="997" y="212"/>
                </a:lnTo>
                <a:lnTo>
                  <a:pt x="997" y="212"/>
                </a:lnTo>
                <a:lnTo>
                  <a:pt x="997" y="212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997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1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5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09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3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17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16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1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5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29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3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37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1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1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5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49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3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57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1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5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5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69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3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77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1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5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89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29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3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097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1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5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09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3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3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17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1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4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28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2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38"/>
                </a:lnTo>
                <a:lnTo>
                  <a:pt x="1136" y="242"/>
                </a:lnTo>
                <a:lnTo>
                  <a:pt x="1136" y="242"/>
                </a:lnTo>
                <a:lnTo>
                  <a:pt x="1136" y="242"/>
                </a:lnTo>
                <a:lnTo>
                  <a:pt x="1136" y="242"/>
                </a:lnTo>
                <a:lnTo>
                  <a:pt x="1136" y="242"/>
                </a:lnTo>
                <a:lnTo>
                  <a:pt x="1136" y="242"/>
                </a:lnTo>
                <a:lnTo>
                  <a:pt x="1136" y="242"/>
                </a:lnTo>
                <a:lnTo>
                  <a:pt x="1136" y="242"/>
                </a:lnTo>
                <a:lnTo>
                  <a:pt x="1136" y="242"/>
                </a:lnTo>
                <a:lnTo>
                  <a:pt x="1136" y="242"/>
                </a:lnTo>
                <a:lnTo>
                  <a:pt x="1136" y="242"/>
                </a:lnTo>
                <a:lnTo>
                  <a:pt x="1136" y="242"/>
                </a:lnTo>
                <a:lnTo>
                  <a:pt x="1136" y="242"/>
                </a:lnTo>
                <a:lnTo>
                  <a:pt x="1136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0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4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48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2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56" y="242"/>
                </a:lnTo>
                <a:lnTo>
                  <a:pt x="1160" y="242"/>
                </a:lnTo>
                <a:lnTo>
                  <a:pt x="1160" y="242"/>
                </a:lnTo>
                <a:lnTo>
                  <a:pt x="1160" y="242"/>
                </a:lnTo>
                <a:lnTo>
                  <a:pt x="1160" y="242"/>
                </a:lnTo>
                <a:lnTo>
                  <a:pt x="1160" y="242"/>
                </a:lnTo>
                <a:lnTo>
                  <a:pt x="1160" y="242"/>
                </a:lnTo>
                <a:lnTo>
                  <a:pt x="1160" y="242"/>
                </a:lnTo>
                <a:lnTo>
                  <a:pt x="1160" y="242"/>
                </a:lnTo>
                <a:lnTo>
                  <a:pt x="1160" y="242"/>
                </a:lnTo>
                <a:lnTo>
                  <a:pt x="1160" y="242"/>
                </a:lnTo>
                <a:lnTo>
                  <a:pt x="1160" y="242"/>
                </a:lnTo>
                <a:lnTo>
                  <a:pt x="1160" y="242"/>
                </a:lnTo>
                <a:lnTo>
                  <a:pt x="1160" y="242"/>
                </a:lnTo>
                <a:lnTo>
                  <a:pt x="1160" y="242"/>
                </a:lnTo>
                <a:lnTo>
                  <a:pt x="1160" y="242"/>
                </a:lnTo>
                <a:lnTo>
                  <a:pt x="1160" y="242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0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4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68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2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76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0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46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4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88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2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196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0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4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08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0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2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16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0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4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28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2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5"/>
                </a:lnTo>
                <a:lnTo>
                  <a:pt x="1236" y="259"/>
                </a:lnTo>
                <a:lnTo>
                  <a:pt x="1236" y="259"/>
                </a:lnTo>
                <a:lnTo>
                  <a:pt x="1236" y="259"/>
                </a:lnTo>
                <a:lnTo>
                  <a:pt x="1236" y="259"/>
                </a:lnTo>
                <a:lnTo>
                  <a:pt x="1236" y="259"/>
                </a:lnTo>
                <a:lnTo>
                  <a:pt x="1236" y="259"/>
                </a:lnTo>
                <a:lnTo>
                  <a:pt x="1236" y="259"/>
                </a:lnTo>
                <a:lnTo>
                  <a:pt x="1236" y="259"/>
                </a:lnTo>
                <a:lnTo>
                  <a:pt x="1236" y="259"/>
                </a:lnTo>
                <a:lnTo>
                  <a:pt x="1236" y="259"/>
                </a:lnTo>
                <a:lnTo>
                  <a:pt x="1236" y="259"/>
                </a:lnTo>
                <a:lnTo>
                  <a:pt x="1236" y="259"/>
                </a:lnTo>
                <a:lnTo>
                  <a:pt x="1236" y="259"/>
                </a:lnTo>
                <a:lnTo>
                  <a:pt x="1236" y="259"/>
                </a:lnTo>
                <a:lnTo>
                  <a:pt x="1236" y="259"/>
                </a:lnTo>
                <a:lnTo>
                  <a:pt x="1236" y="259"/>
                </a:lnTo>
                <a:lnTo>
                  <a:pt x="1236" y="259"/>
                </a:lnTo>
                <a:lnTo>
                  <a:pt x="1236" y="259"/>
                </a:lnTo>
                <a:lnTo>
                  <a:pt x="1236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0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4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48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2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56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0" y="259"/>
                </a:lnTo>
                <a:lnTo>
                  <a:pt x="1264" y="259"/>
                </a:lnTo>
                <a:lnTo>
                  <a:pt x="1264" y="259"/>
                </a:lnTo>
                <a:lnTo>
                  <a:pt x="1264" y="259"/>
                </a:lnTo>
                <a:lnTo>
                  <a:pt x="1264" y="259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4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68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2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76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0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4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3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88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2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296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0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08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67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2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16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0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4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28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2" y="272"/>
                </a:lnTo>
                <a:lnTo>
                  <a:pt x="1336" y="272"/>
                </a:lnTo>
                <a:lnTo>
                  <a:pt x="1336" y="272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36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0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4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48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2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56" y="276"/>
                </a:lnTo>
                <a:lnTo>
                  <a:pt x="1360" y="276"/>
                </a:lnTo>
                <a:lnTo>
                  <a:pt x="1360" y="276"/>
                </a:lnTo>
                <a:lnTo>
                  <a:pt x="1360" y="276"/>
                </a:lnTo>
                <a:lnTo>
                  <a:pt x="1360" y="276"/>
                </a:lnTo>
                <a:lnTo>
                  <a:pt x="1360" y="276"/>
                </a:lnTo>
                <a:lnTo>
                  <a:pt x="1360" y="276"/>
                </a:lnTo>
                <a:lnTo>
                  <a:pt x="1360" y="276"/>
                </a:lnTo>
                <a:lnTo>
                  <a:pt x="1360" y="276"/>
                </a:lnTo>
                <a:lnTo>
                  <a:pt x="1360" y="276"/>
                </a:lnTo>
                <a:lnTo>
                  <a:pt x="1360" y="276"/>
                </a:lnTo>
                <a:lnTo>
                  <a:pt x="1360" y="276"/>
                </a:lnTo>
                <a:lnTo>
                  <a:pt x="1360" y="276"/>
                </a:lnTo>
                <a:lnTo>
                  <a:pt x="1360" y="276"/>
                </a:lnTo>
                <a:lnTo>
                  <a:pt x="1360" y="276"/>
                </a:lnTo>
                <a:lnTo>
                  <a:pt x="1360" y="276"/>
                </a:lnTo>
                <a:lnTo>
                  <a:pt x="1360" y="276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0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4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68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2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76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0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0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4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88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2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396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0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4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4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08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2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16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0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4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28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88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2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6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39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3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47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1" y="293"/>
                </a:lnTo>
                <a:lnTo>
                  <a:pt x="1455" y="293"/>
                </a:lnTo>
                <a:lnTo>
                  <a:pt x="1455" y="293"/>
                </a:lnTo>
                <a:lnTo>
                  <a:pt x="1455" y="293"/>
                </a:lnTo>
                <a:lnTo>
                  <a:pt x="1455" y="293"/>
                </a:lnTo>
                <a:lnTo>
                  <a:pt x="1455" y="293"/>
                </a:lnTo>
                <a:lnTo>
                  <a:pt x="1455" y="293"/>
                </a:lnTo>
                <a:lnTo>
                  <a:pt x="1455" y="293"/>
                </a:lnTo>
                <a:lnTo>
                  <a:pt x="1455" y="293"/>
                </a:lnTo>
                <a:lnTo>
                  <a:pt x="1455" y="293"/>
                </a:lnTo>
                <a:lnTo>
                  <a:pt x="1455" y="293"/>
                </a:lnTo>
                <a:lnTo>
                  <a:pt x="1455" y="293"/>
                </a:lnTo>
                <a:lnTo>
                  <a:pt x="1455" y="293"/>
                </a:lnTo>
                <a:lnTo>
                  <a:pt x="1455" y="293"/>
                </a:lnTo>
                <a:lnTo>
                  <a:pt x="1455" y="293"/>
                </a:lnTo>
                <a:lnTo>
                  <a:pt x="1455" y="293"/>
                </a:lnTo>
                <a:lnTo>
                  <a:pt x="1455" y="293"/>
                </a:lnTo>
                <a:lnTo>
                  <a:pt x="1455" y="293"/>
                </a:lnTo>
                <a:lnTo>
                  <a:pt x="1455" y="293"/>
                </a:lnTo>
                <a:lnTo>
                  <a:pt x="1455" y="293"/>
                </a:lnTo>
                <a:lnTo>
                  <a:pt x="1455" y="293"/>
                </a:lnTo>
                <a:lnTo>
                  <a:pt x="1455" y="293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5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59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3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67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1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5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297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79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3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87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1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5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499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3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1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07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1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5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19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3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27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05"/>
                </a:lnTo>
                <a:lnTo>
                  <a:pt x="1531" y="310"/>
                </a:lnTo>
                <a:lnTo>
                  <a:pt x="1531" y="310"/>
                </a:lnTo>
                <a:lnTo>
                  <a:pt x="1531" y="310"/>
                </a:lnTo>
                <a:lnTo>
                  <a:pt x="1531" y="310"/>
                </a:lnTo>
                <a:lnTo>
                  <a:pt x="1531" y="310"/>
                </a:lnTo>
                <a:lnTo>
                  <a:pt x="1531" y="310"/>
                </a:lnTo>
                <a:lnTo>
                  <a:pt x="1531" y="310"/>
                </a:lnTo>
                <a:lnTo>
                  <a:pt x="1531" y="310"/>
                </a:lnTo>
                <a:lnTo>
                  <a:pt x="1531" y="310"/>
                </a:lnTo>
                <a:lnTo>
                  <a:pt x="1531" y="310"/>
                </a:lnTo>
                <a:lnTo>
                  <a:pt x="1531" y="310"/>
                </a:lnTo>
                <a:lnTo>
                  <a:pt x="1531" y="310"/>
                </a:lnTo>
                <a:lnTo>
                  <a:pt x="1531" y="310"/>
                </a:lnTo>
                <a:lnTo>
                  <a:pt x="1531" y="310"/>
                </a:lnTo>
                <a:lnTo>
                  <a:pt x="1531" y="310"/>
                </a:lnTo>
                <a:lnTo>
                  <a:pt x="1531" y="310"/>
                </a:lnTo>
                <a:lnTo>
                  <a:pt x="1531" y="310"/>
                </a:lnTo>
                <a:lnTo>
                  <a:pt x="1531" y="310"/>
                </a:lnTo>
                <a:lnTo>
                  <a:pt x="1531" y="310"/>
                </a:lnTo>
                <a:lnTo>
                  <a:pt x="1531" y="310"/>
                </a:lnTo>
                <a:lnTo>
                  <a:pt x="1531" y="310"/>
                </a:lnTo>
                <a:lnTo>
                  <a:pt x="1531" y="310"/>
                </a:lnTo>
                <a:lnTo>
                  <a:pt x="1531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5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39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3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47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1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0"/>
                </a:lnTo>
                <a:lnTo>
                  <a:pt x="1555" y="314"/>
                </a:lnTo>
                <a:lnTo>
                  <a:pt x="1555" y="314"/>
                </a:lnTo>
                <a:lnTo>
                  <a:pt x="1555" y="314"/>
                </a:lnTo>
                <a:lnTo>
                  <a:pt x="1555" y="314"/>
                </a:lnTo>
                <a:lnTo>
                  <a:pt x="1555" y="314"/>
                </a:lnTo>
                <a:lnTo>
                  <a:pt x="1555" y="314"/>
                </a:lnTo>
                <a:lnTo>
                  <a:pt x="1555" y="314"/>
                </a:lnTo>
                <a:lnTo>
                  <a:pt x="1555" y="314"/>
                </a:lnTo>
                <a:lnTo>
                  <a:pt x="1555" y="314"/>
                </a:lnTo>
                <a:lnTo>
                  <a:pt x="1555" y="314"/>
                </a:lnTo>
                <a:lnTo>
                  <a:pt x="1555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59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3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67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1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5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4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79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3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87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1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5" y="318"/>
                </a:lnTo>
                <a:lnTo>
                  <a:pt x="1599" y="318"/>
                </a:lnTo>
                <a:lnTo>
                  <a:pt x="1599" y="318"/>
                </a:lnTo>
                <a:lnTo>
                  <a:pt x="1599" y="318"/>
                </a:lnTo>
                <a:lnTo>
                  <a:pt x="1599" y="318"/>
                </a:lnTo>
                <a:lnTo>
                  <a:pt x="1599" y="318"/>
                </a:lnTo>
                <a:lnTo>
                  <a:pt x="1599" y="318"/>
                </a:lnTo>
                <a:lnTo>
                  <a:pt x="1599" y="318"/>
                </a:lnTo>
                <a:lnTo>
                  <a:pt x="1599" y="318"/>
                </a:lnTo>
                <a:lnTo>
                  <a:pt x="1599" y="318"/>
                </a:lnTo>
                <a:lnTo>
                  <a:pt x="1599" y="318"/>
                </a:lnTo>
                <a:lnTo>
                  <a:pt x="1599" y="318"/>
                </a:lnTo>
                <a:lnTo>
                  <a:pt x="1599" y="318"/>
                </a:lnTo>
                <a:lnTo>
                  <a:pt x="1599" y="318"/>
                </a:lnTo>
                <a:lnTo>
                  <a:pt x="1599" y="318"/>
                </a:lnTo>
                <a:lnTo>
                  <a:pt x="1599" y="318"/>
                </a:lnTo>
                <a:lnTo>
                  <a:pt x="1599" y="318"/>
                </a:lnTo>
                <a:lnTo>
                  <a:pt x="1599" y="318"/>
                </a:lnTo>
                <a:lnTo>
                  <a:pt x="1599" y="318"/>
                </a:lnTo>
                <a:lnTo>
                  <a:pt x="1599" y="318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599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3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07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1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2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5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19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3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27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27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1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5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1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39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3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47" y="335"/>
                </a:lnTo>
                <a:lnTo>
                  <a:pt x="1651" y="335"/>
                </a:lnTo>
                <a:lnTo>
                  <a:pt x="1651" y="335"/>
                </a:lnTo>
                <a:lnTo>
                  <a:pt x="1651" y="335"/>
                </a:lnTo>
                <a:lnTo>
                  <a:pt x="1651" y="335"/>
                </a:lnTo>
                <a:lnTo>
                  <a:pt x="1651" y="335"/>
                </a:lnTo>
                <a:lnTo>
                  <a:pt x="1651" y="335"/>
                </a:lnTo>
                <a:lnTo>
                  <a:pt x="1651" y="335"/>
                </a:lnTo>
                <a:lnTo>
                  <a:pt x="1651" y="335"/>
                </a:lnTo>
                <a:lnTo>
                  <a:pt x="1651" y="335"/>
                </a:lnTo>
                <a:lnTo>
                  <a:pt x="1651" y="335"/>
                </a:lnTo>
                <a:lnTo>
                  <a:pt x="1651" y="335"/>
                </a:lnTo>
                <a:lnTo>
                  <a:pt x="1651" y="335"/>
                </a:lnTo>
                <a:lnTo>
                  <a:pt x="1651" y="335"/>
                </a:lnTo>
                <a:lnTo>
                  <a:pt x="1651" y="335"/>
                </a:lnTo>
                <a:lnTo>
                  <a:pt x="1651" y="335"/>
                </a:lnTo>
                <a:lnTo>
                  <a:pt x="1651" y="335"/>
                </a:lnTo>
                <a:lnTo>
                  <a:pt x="1651" y="335"/>
                </a:lnTo>
                <a:lnTo>
                  <a:pt x="1651" y="335"/>
                </a:lnTo>
                <a:lnTo>
                  <a:pt x="1651" y="335"/>
                </a:lnTo>
                <a:lnTo>
                  <a:pt x="1651" y="335"/>
                </a:lnTo>
                <a:lnTo>
                  <a:pt x="1651" y="335"/>
                </a:lnTo>
                <a:lnTo>
                  <a:pt x="1651" y="335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1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5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39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59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3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4"/>
                </a:lnTo>
                <a:lnTo>
                  <a:pt x="1667" y="348"/>
                </a:lnTo>
                <a:lnTo>
                  <a:pt x="1667" y="348"/>
                </a:lnTo>
                <a:lnTo>
                  <a:pt x="1667" y="348"/>
                </a:lnTo>
                <a:lnTo>
                  <a:pt x="1667" y="348"/>
                </a:lnTo>
                <a:lnTo>
                  <a:pt x="1667" y="348"/>
                </a:lnTo>
                <a:lnTo>
                  <a:pt x="1667" y="348"/>
                </a:lnTo>
                <a:lnTo>
                  <a:pt x="1667" y="348"/>
                </a:lnTo>
                <a:lnTo>
                  <a:pt x="1667" y="348"/>
                </a:lnTo>
                <a:lnTo>
                  <a:pt x="1667" y="348"/>
                </a:lnTo>
                <a:lnTo>
                  <a:pt x="1667" y="348"/>
                </a:lnTo>
                <a:lnTo>
                  <a:pt x="1667" y="348"/>
                </a:lnTo>
                <a:lnTo>
                  <a:pt x="1667" y="348"/>
                </a:lnTo>
                <a:lnTo>
                  <a:pt x="1667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1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5" y="348"/>
                </a:lnTo>
                <a:lnTo>
                  <a:pt x="1679" y="348"/>
                </a:lnTo>
                <a:lnTo>
                  <a:pt x="1679" y="348"/>
                </a:lnTo>
                <a:lnTo>
                  <a:pt x="1679" y="348"/>
                </a:lnTo>
                <a:lnTo>
                  <a:pt x="1679" y="348"/>
                </a:lnTo>
                <a:lnTo>
                  <a:pt x="1679" y="348"/>
                </a:lnTo>
                <a:lnTo>
                  <a:pt x="1679" y="348"/>
                </a:lnTo>
                <a:lnTo>
                  <a:pt x="1679" y="348"/>
                </a:lnTo>
                <a:lnTo>
                  <a:pt x="1679" y="348"/>
                </a:lnTo>
                <a:lnTo>
                  <a:pt x="1679" y="348"/>
                </a:lnTo>
                <a:lnTo>
                  <a:pt x="1679" y="348"/>
                </a:lnTo>
                <a:lnTo>
                  <a:pt x="1679" y="348"/>
                </a:lnTo>
                <a:lnTo>
                  <a:pt x="1679" y="348"/>
                </a:lnTo>
                <a:lnTo>
                  <a:pt x="1679" y="348"/>
                </a:lnTo>
                <a:lnTo>
                  <a:pt x="1679" y="348"/>
                </a:lnTo>
                <a:lnTo>
                  <a:pt x="1679" y="348"/>
                </a:lnTo>
                <a:lnTo>
                  <a:pt x="1679" y="348"/>
                </a:lnTo>
                <a:lnTo>
                  <a:pt x="1679" y="348"/>
                </a:lnTo>
                <a:lnTo>
                  <a:pt x="1679" y="348"/>
                </a:lnTo>
                <a:lnTo>
                  <a:pt x="1679" y="348"/>
                </a:lnTo>
                <a:lnTo>
                  <a:pt x="1679" y="348"/>
                </a:lnTo>
                <a:lnTo>
                  <a:pt x="1679" y="348"/>
                </a:lnTo>
                <a:lnTo>
                  <a:pt x="1679" y="348"/>
                </a:lnTo>
                <a:lnTo>
                  <a:pt x="1679" y="348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79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3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2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87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1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56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5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1"/>
                </a:lnTo>
                <a:lnTo>
                  <a:pt x="1699" y="365"/>
                </a:lnTo>
                <a:lnTo>
                  <a:pt x="1699" y="365"/>
                </a:lnTo>
                <a:lnTo>
                  <a:pt x="1699" y="365"/>
                </a:lnTo>
                <a:lnTo>
                  <a:pt x="1699" y="365"/>
                </a:lnTo>
                <a:lnTo>
                  <a:pt x="1699" y="365"/>
                </a:lnTo>
                <a:lnTo>
                  <a:pt x="1699" y="365"/>
                </a:lnTo>
                <a:lnTo>
                  <a:pt x="1699" y="365"/>
                </a:lnTo>
                <a:lnTo>
                  <a:pt x="1699" y="365"/>
                </a:lnTo>
                <a:lnTo>
                  <a:pt x="1699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3" y="365"/>
                </a:lnTo>
                <a:lnTo>
                  <a:pt x="1707" y="365"/>
                </a:lnTo>
                <a:lnTo>
                  <a:pt x="1707" y="365"/>
                </a:lnTo>
                <a:lnTo>
                  <a:pt x="1707" y="365"/>
                </a:lnTo>
                <a:lnTo>
                  <a:pt x="1707" y="365"/>
                </a:lnTo>
                <a:lnTo>
                  <a:pt x="1707" y="365"/>
                </a:lnTo>
                <a:lnTo>
                  <a:pt x="1707" y="365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07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69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1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3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5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77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19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2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86"/>
                </a:lnTo>
                <a:lnTo>
                  <a:pt x="1723" y="390"/>
                </a:lnTo>
                <a:lnTo>
                  <a:pt x="1723" y="390"/>
                </a:lnTo>
                <a:lnTo>
                  <a:pt x="1723" y="390"/>
                </a:lnTo>
                <a:lnTo>
                  <a:pt x="1723" y="390"/>
                </a:lnTo>
                <a:lnTo>
                  <a:pt x="1723" y="390"/>
                </a:lnTo>
                <a:lnTo>
                  <a:pt x="1723" y="390"/>
                </a:lnTo>
                <a:lnTo>
                  <a:pt x="1723" y="390"/>
                </a:lnTo>
                <a:lnTo>
                  <a:pt x="1723" y="390"/>
                </a:lnTo>
                <a:lnTo>
                  <a:pt x="1723" y="390"/>
                </a:lnTo>
                <a:lnTo>
                  <a:pt x="1723" y="390"/>
                </a:lnTo>
                <a:lnTo>
                  <a:pt x="1727" y="390"/>
                </a:lnTo>
                <a:lnTo>
                  <a:pt x="1727" y="390"/>
                </a:lnTo>
                <a:lnTo>
                  <a:pt x="1727" y="390"/>
                </a:lnTo>
                <a:lnTo>
                  <a:pt x="1727" y="390"/>
                </a:lnTo>
                <a:lnTo>
                  <a:pt x="1727" y="390"/>
                </a:lnTo>
                <a:lnTo>
                  <a:pt x="1727" y="390"/>
                </a:lnTo>
                <a:lnTo>
                  <a:pt x="1727" y="390"/>
                </a:lnTo>
                <a:lnTo>
                  <a:pt x="1727" y="390"/>
                </a:lnTo>
                <a:lnTo>
                  <a:pt x="1727" y="390"/>
                </a:lnTo>
                <a:lnTo>
                  <a:pt x="1727" y="390"/>
                </a:lnTo>
                <a:lnTo>
                  <a:pt x="1727" y="390"/>
                </a:lnTo>
                <a:lnTo>
                  <a:pt x="1727" y="390"/>
                </a:lnTo>
                <a:lnTo>
                  <a:pt x="1727" y="390"/>
                </a:lnTo>
                <a:lnTo>
                  <a:pt x="1727" y="394"/>
                </a:lnTo>
                <a:lnTo>
                  <a:pt x="1727" y="394"/>
                </a:lnTo>
                <a:lnTo>
                  <a:pt x="1727" y="394"/>
                </a:lnTo>
                <a:lnTo>
                  <a:pt x="1727" y="394"/>
                </a:lnTo>
                <a:lnTo>
                  <a:pt x="1727" y="394"/>
                </a:lnTo>
                <a:lnTo>
                  <a:pt x="1727" y="394"/>
                </a:lnTo>
                <a:lnTo>
                  <a:pt x="1727" y="394"/>
                </a:lnTo>
                <a:lnTo>
                  <a:pt x="1727" y="394"/>
                </a:lnTo>
                <a:lnTo>
                  <a:pt x="1727" y="394"/>
                </a:lnTo>
                <a:lnTo>
                  <a:pt x="1727" y="394"/>
                </a:lnTo>
                <a:lnTo>
                  <a:pt x="1727" y="394"/>
                </a:lnTo>
                <a:lnTo>
                  <a:pt x="1727" y="394"/>
                </a:lnTo>
                <a:lnTo>
                  <a:pt x="1727" y="394"/>
                </a:lnTo>
                <a:lnTo>
                  <a:pt x="1727" y="394"/>
                </a:lnTo>
                <a:lnTo>
                  <a:pt x="1727" y="394"/>
                </a:lnTo>
                <a:lnTo>
                  <a:pt x="1727" y="394"/>
                </a:lnTo>
                <a:lnTo>
                  <a:pt x="1727" y="394"/>
                </a:lnTo>
                <a:lnTo>
                  <a:pt x="1727" y="394"/>
                </a:lnTo>
                <a:lnTo>
                  <a:pt x="1727" y="394"/>
                </a:lnTo>
                <a:lnTo>
                  <a:pt x="1727" y="394"/>
                </a:lnTo>
                <a:lnTo>
                  <a:pt x="1727" y="394"/>
                </a:lnTo>
                <a:lnTo>
                  <a:pt x="1727" y="394"/>
                </a:lnTo>
                <a:lnTo>
                  <a:pt x="1727" y="394"/>
                </a:lnTo>
                <a:lnTo>
                  <a:pt x="1727" y="399"/>
                </a:lnTo>
                <a:lnTo>
                  <a:pt x="1727" y="399"/>
                </a:lnTo>
                <a:lnTo>
                  <a:pt x="1727" y="399"/>
                </a:lnTo>
                <a:lnTo>
                  <a:pt x="1727" y="399"/>
                </a:lnTo>
                <a:lnTo>
                  <a:pt x="1727" y="399"/>
                </a:lnTo>
                <a:lnTo>
                  <a:pt x="1727" y="399"/>
                </a:lnTo>
                <a:lnTo>
                  <a:pt x="1727" y="399"/>
                </a:lnTo>
                <a:lnTo>
                  <a:pt x="1727" y="399"/>
                </a:lnTo>
                <a:lnTo>
                  <a:pt x="1727" y="399"/>
                </a:lnTo>
                <a:lnTo>
                  <a:pt x="1727" y="399"/>
                </a:lnTo>
                <a:lnTo>
                  <a:pt x="1727" y="399"/>
                </a:lnTo>
                <a:lnTo>
                  <a:pt x="1727" y="399"/>
                </a:lnTo>
                <a:lnTo>
                  <a:pt x="1727" y="399"/>
                </a:lnTo>
                <a:lnTo>
                  <a:pt x="1727" y="399"/>
                </a:lnTo>
                <a:lnTo>
                  <a:pt x="1727" y="399"/>
                </a:lnTo>
                <a:lnTo>
                  <a:pt x="1727" y="399"/>
                </a:lnTo>
                <a:lnTo>
                  <a:pt x="1727" y="399"/>
                </a:lnTo>
                <a:lnTo>
                  <a:pt x="1727" y="403"/>
                </a:lnTo>
                <a:lnTo>
                  <a:pt x="1727" y="403"/>
                </a:lnTo>
                <a:lnTo>
                  <a:pt x="1727" y="403"/>
                </a:lnTo>
                <a:lnTo>
                  <a:pt x="1727" y="403"/>
                </a:lnTo>
                <a:lnTo>
                  <a:pt x="1727" y="403"/>
                </a:lnTo>
                <a:lnTo>
                  <a:pt x="1727" y="403"/>
                </a:lnTo>
                <a:lnTo>
                  <a:pt x="1727" y="403"/>
                </a:lnTo>
                <a:lnTo>
                  <a:pt x="1727" y="403"/>
                </a:lnTo>
                <a:lnTo>
                  <a:pt x="1727" y="403"/>
                </a:lnTo>
                <a:lnTo>
                  <a:pt x="1727" y="403"/>
                </a:lnTo>
                <a:lnTo>
                  <a:pt x="1727" y="403"/>
                </a:lnTo>
                <a:lnTo>
                  <a:pt x="1727" y="403"/>
                </a:lnTo>
                <a:lnTo>
                  <a:pt x="1727" y="403"/>
                </a:lnTo>
                <a:lnTo>
                  <a:pt x="1727" y="403"/>
                </a:lnTo>
                <a:lnTo>
                  <a:pt x="1727" y="403"/>
                </a:lnTo>
                <a:lnTo>
                  <a:pt x="1727" y="403"/>
                </a:lnTo>
                <a:lnTo>
                  <a:pt x="1727" y="403"/>
                </a:lnTo>
                <a:lnTo>
                  <a:pt x="1727" y="403"/>
                </a:lnTo>
                <a:lnTo>
                  <a:pt x="1727" y="407"/>
                </a:lnTo>
                <a:lnTo>
                  <a:pt x="1727" y="407"/>
                </a:lnTo>
                <a:lnTo>
                  <a:pt x="1727" y="407"/>
                </a:lnTo>
                <a:lnTo>
                  <a:pt x="1727" y="407"/>
                </a:lnTo>
                <a:lnTo>
                  <a:pt x="1727" y="407"/>
                </a:lnTo>
                <a:lnTo>
                  <a:pt x="1727" y="407"/>
                </a:lnTo>
                <a:lnTo>
                  <a:pt x="1727" y="407"/>
                </a:lnTo>
                <a:lnTo>
                  <a:pt x="1727" y="407"/>
                </a:lnTo>
                <a:lnTo>
                  <a:pt x="1727" y="407"/>
                </a:lnTo>
                <a:lnTo>
                  <a:pt x="1731" y="411"/>
                </a:lnTo>
                <a:lnTo>
                  <a:pt x="1731" y="1170"/>
                </a:lnTo>
                <a:lnTo>
                  <a:pt x="1727" y="1166"/>
                </a:lnTo>
                <a:lnTo>
                  <a:pt x="1727" y="1161"/>
                </a:lnTo>
                <a:lnTo>
                  <a:pt x="1727" y="1161"/>
                </a:lnTo>
                <a:lnTo>
                  <a:pt x="1727" y="1161"/>
                </a:lnTo>
                <a:lnTo>
                  <a:pt x="1727" y="1157"/>
                </a:lnTo>
                <a:lnTo>
                  <a:pt x="1727" y="1157"/>
                </a:lnTo>
                <a:lnTo>
                  <a:pt x="1727" y="1153"/>
                </a:lnTo>
                <a:lnTo>
                  <a:pt x="1727" y="1149"/>
                </a:lnTo>
                <a:lnTo>
                  <a:pt x="1727" y="1145"/>
                </a:lnTo>
                <a:lnTo>
                  <a:pt x="1727" y="1145"/>
                </a:lnTo>
                <a:lnTo>
                  <a:pt x="1727" y="1145"/>
                </a:lnTo>
                <a:lnTo>
                  <a:pt x="1727" y="1140"/>
                </a:lnTo>
                <a:lnTo>
                  <a:pt x="1727" y="1140"/>
                </a:lnTo>
                <a:lnTo>
                  <a:pt x="1727" y="1140"/>
                </a:lnTo>
                <a:lnTo>
                  <a:pt x="1727" y="1140"/>
                </a:lnTo>
                <a:lnTo>
                  <a:pt x="1727" y="1140"/>
                </a:lnTo>
                <a:lnTo>
                  <a:pt x="1727" y="1136"/>
                </a:lnTo>
                <a:lnTo>
                  <a:pt x="1727" y="1136"/>
                </a:lnTo>
                <a:lnTo>
                  <a:pt x="1727" y="1136"/>
                </a:lnTo>
                <a:lnTo>
                  <a:pt x="1727" y="1136"/>
                </a:lnTo>
                <a:lnTo>
                  <a:pt x="1727" y="1136"/>
                </a:lnTo>
                <a:lnTo>
                  <a:pt x="1727" y="1132"/>
                </a:lnTo>
                <a:lnTo>
                  <a:pt x="1727" y="1132"/>
                </a:lnTo>
                <a:lnTo>
                  <a:pt x="1727" y="1123"/>
                </a:lnTo>
                <a:lnTo>
                  <a:pt x="1727" y="1123"/>
                </a:lnTo>
                <a:lnTo>
                  <a:pt x="1727" y="1115"/>
                </a:lnTo>
                <a:lnTo>
                  <a:pt x="1727" y="1111"/>
                </a:lnTo>
                <a:lnTo>
                  <a:pt x="1727" y="1106"/>
                </a:lnTo>
                <a:lnTo>
                  <a:pt x="1727" y="1106"/>
                </a:lnTo>
                <a:lnTo>
                  <a:pt x="1727" y="1106"/>
                </a:lnTo>
                <a:lnTo>
                  <a:pt x="1727" y="1102"/>
                </a:lnTo>
                <a:lnTo>
                  <a:pt x="1727" y="1102"/>
                </a:lnTo>
                <a:lnTo>
                  <a:pt x="1727" y="1102"/>
                </a:lnTo>
                <a:lnTo>
                  <a:pt x="1727" y="1102"/>
                </a:lnTo>
                <a:lnTo>
                  <a:pt x="1727" y="1102"/>
                </a:lnTo>
                <a:lnTo>
                  <a:pt x="1727" y="1098"/>
                </a:lnTo>
                <a:lnTo>
                  <a:pt x="1727" y="1098"/>
                </a:lnTo>
                <a:lnTo>
                  <a:pt x="1727" y="1098"/>
                </a:lnTo>
                <a:lnTo>
                  <a:pt x="1727" y="1098"/>
                </a:lnTo>
                <a:lnTo>
                  <a:pt x="1727" y="1098"/>
                </a:lnTo>
                <a:lnTo>
                  <a:pt x="1727" y="1094"/>
                </a:lnTo>
                <a:lnTo>
                  <a:pt x="1727" y="1094"/>
                </a:lnTo>
                <a:lnTo>
                  <a:pt x="1727" y="1089"/>
                </a:lnTo>
                <a:lnTo>
                  <a:pt x="1727" y="1089"/>
                </a:lnTo>
                <a:lnTo>
                  <a:pt x="1727" y="1089"/>
                </a:lnTo>
                <a:lnTo>
                  <a:pt x="1727" y="1089"/>
                </a:lnTo>
                <a:lnTo>
                  <a:pt x="1727" y="1085"/>
                </a:lnTo>
                <a:lnTo>
                  <a:pt x="1727" y="1085"/>
                </a:lnTo>
                <a:lnTo>
                  <a:pt x="1727" y="1085"/>
                </a:lnTo>
                <a:lnTo>
                  <a:pt x="1727" y="1085"/>
                </a:lnTo>
                <a:lnTo>
                  <a:pt x="1727" y="1085"/>
                </a:lnTo>
                <a:lnTo>
                  <a:pt x="1727" y="1085"/>
                </a:lnTo>
                <a:lnTo>
                  <a:pt x="1727" y="1085"/>
                </a:lnTo>
                <a:lnTo>
                  <a:pt x="1727" y="1081"/>
                </a:lnTo>
                <a:lnTo>
                  <a:pt x="1727" y="1077"/>
                </a:lnTo>
                <a:lnTo>
                  <a:pt x="1727" y="1072"/>
                </a:lnTo>
                <a:lnTo>
                  <a:pt x="1727" y="1072"/>
                </a:lnTo>
                <a:lnTo>
                  <a:pt x="1727" y="1072"/>
                </a:lnTo>
                <a:lnTo>
                  <a:pt x="1727" y="1060"/>
                </a:lnTo>
                <a:lnTo>
                  <a:pt x="1727" y="1060"/>
                </a:lnTo>
                <a:lnTo>
                  <a:pt x="1727" y="1060"/>
                </a:lnTo>
                <a:lnTo>
                  <a:pt x="1727" y="1060"/>
                </a:lnTo>
                <a:lnTo>
                  <a:pt x="1727" y="1060"/>
                </a:lnTo>
                <a:lnTo>
                  <a:pt x="1727" y="1056"/>
                </a:lnTo>
                <a:lnTo>
                  <a:pt x="1727" y="1056"/>
                </a:lnTo>
                <a:lnTo>
                  <a:pt x="1727" y="1056"/>
                </a:lnTo>
                <a:lnTo>
                  <a:pt x="1727" y="1051"/>
                </a:lnTo>
                <a:lnTo>
                  <a:pt x="1727" y="1051"/>
                </a:lnTo>
                <a:lnTo>
                  <a:pt x="1727" y="1051"/>
                </a:lnTo>
                <a:lnTo>
                  <a:pt x="1727" y="1051"/>
                </a:lnTo>
                <a:lnTo>
                  <a:pt x="1727" y="1051"/>
                </a:lnTo>
                <a:lnTo>
                  <a:pt x="1727" y="1051"/>
                </a:lnTo>
                <a:lnTo>
                  <a:pt x="1727" y="1047"/>
                </a:lnTo>
                <a:lnTo>
                  <a:pt x="1727" y="1047"/>
                </a:lnTo>
                <a:lnTo>
                  <a:pt x="1727" y="1047"/>
                </a:lnTo>
                <a:lnTo>
                  <a:pt x="1727" y="1047"/>
                </a:lnTo>
                <a:lnTo>
                  <a:pt x="1727" y="1047"/>
                </a:lnTo>
                <a:lnTo>
                  <a:pt x="1727" y="1043"/>
                </a:lnTo>
                <a:lnTo>
                  <a:pt x="1727" y="1043"/>
                </a:lnTo>
                <a:lnTo>
                  <a:pt x="1727" y="1043"/>
                </a:lnTo>
                <a:lnTo>
                  <a:pt x="1723" y="1043"/>
                </a:lnTo>
                <a:lnTo>
                  <a:pt x="1723" y="1043"/>
                </a:lnTo>
                <a:lnTo>
                  <a:pt x="1723" y="1043"/>
                </a:lnTo>
                <a:lnTo>
                  <a:pt x="1723" y="1039"/>
                </a:lnTo>
                <a:lnTo>
                  <a:pt x="1723" y="1039"/>
                </a:lnTo>
                <a:lnTo>
                  <a:pt x="1723" y="1039"/>
                </a:lnTo>
                <a:lnTo>
                  <a:pt x="1723" y="1034"/>
                </a:lnTo>
                <a:lnTo>
                  <a:pt x="1723" y="1034"/>
                </a:lnTo>
                <a:lnTo>
                  <a:pt x="1723" y="1034"/>
                </a:lnTo>
                <a:lnTo>
                  <a:pt x="1723" y="1030"/>
                </a:lnTo>
                <a:lnTo>
                  <a:pt x="1723" y="1030"/>
                </a:lnTo>
                <a:lnTo>
                  <a:pt x="1723" y="1030"/>
                </a:lnTo>
                <a:lnTo>
                  <a:pt x="1723" y="1030"/>
                </a:lnTo>
                <a:lnTo>
                  <a:pt x="1723" y="1030"/>
                </a:lnTo>
                <a:lnTo>
                  <a:pt x="1723" y="1030"/>
                </a:lnTo>
                <a:lnTo>
                  <a:pt x="1723" y="1030"/>
                </a:lnTo>
                <a:lnTo>
                  <a:pt x="1723" y="1026"/>
                </a:lnTo>
                <a:lnTo>
                  <a:pt x="1723" y="1026"/>
                </a:lnTo>
                <a:lnTo>
                  <a:pt x="1723" y="1026"/>
                </a:lnTo>
                <a:lnTo>
                  <a:pt x="1723" y="1026"/>
                </a:lnTo>
                <a:lnTo>
                  <a:pt x="1723" y="1026"/>
                </a:lnTo>
                <a:lnTo>
                  <a:pt x="1723" y="1026"/>
                </a:lnTo>
                <a:lnTo>
                  <a:pt x="1723" y="1026"/>
                </a:lnTo>
                <a:lnTo>
                  <a:pt x="1723" y="1026"/>
                </a:lnTo>
                <a:lnTo>
                  <a:pt x="1723" y="1026"/>
                </a:lnTo>
                <a:lnTo>
                  <a:pt x="1723" y="1022"/>
                </a:lnTo>
                <a:lnTo>
                  <a:pt x="1723" y="1022"/>
                </a:lnTo>
                <a:lnTo>
                  <a:pt x="1723" y="1022"/>
                </a:lnTo>
                <a:lnTo>
                  <a:pt x="1723" y="1022"/>
                </a:lnTo>
                <a:lnTo>
                  <a:pt x="1723" y="1022"/>
                </a:lnTo>
                <a:lnTo>
                  <a:pt x="1723" y="1022"/>
                </a:lnTo>
                <a:lnTo>
                  <a:pt x="1723" y="1022"/>
                </a:lnTo>
                <a:lnTo>
                  <a:pt x="1723" y="1022"/>
                </a:lnTo>
                <a:lnTo>
                  <a:pt x="1723" y="1022"/>
                </a:lnTo>
                <a:lnTo>
                  <a:pt x="1723" y="1022"/>
                </a:lnTo>
                <a:lnTo>
                  <a:pt x="1723" y="1022"/>
                </a:lnTo>
                <a:lnTo>
                  <a:pt x="1723" y="1022"/>
                </a:lnTo>
                <a:lnTo>
                  <a:pt x="1723" y="1022"/>
                </a:lnTo>
                <a:lnTo>
                  <a:pt x="1723" y="1017"/>
                </a:lnTo>
                <a:lnTo>
                  <a:pt x="1723" y="1017"/>
                </a:lnTo>
                <a:lnTo>
                  <a:pt x="1723" y="1017"/>
                </a:lnTo>
                <a:lnTo>
                  <a:pt x="1723" y="1017"/>
                </a:lnTo>
                <a:lnTo>
                  <a:pt x="1723" y="1017"/>
                </a:lnTo>
                <a:lnTo>
                  <a:pt x="1723" y="1017"/>
                </a:lnTo>
                <a:lnTo>
                  <a:pt x="1723" y="1017"/>
                </a:lnTo>
                <a:lnTo>
                  <a:pt x="1723" y="1017"/>
                </a:lnTo>
                <a:lnTo>
                  <a:pt x="1723" y="1017"/>
                </a:lnTo>
                <a:lnTo>
                  <a:pt x="1723" y="1013"/>
                </a:lnTo>
                <a:lnTo>
                  <a:pt x="1723" y="1013"/>
                </a:lnTo>
                <a:lnTo>
                  <a:pt x="1723" y="1013"/>
                </a:lnTo>
                <a:lnTo>
                  <a:pt x="1723" y="1013"/>
                </a:lnTo>
                <a:lnTo>
                  <a:pt x="1723" y="1013"/>
                </a:lnTo>
                <a:lnTo>
                  <a:pt x="1723" y="1013"/>
                </a:lnTo>
                <a:lnTo>
                  <a:pt x="1723" y="1013"/>
                </a:lnTo>
                <a:lnTo>
                  <a:pt x="1723" y="1013"/>
                </a:lnTo>
                <a:lnTo>
                  <a:pt x="1723" y="1013"/>
                </a:lnTo>
                <a:lnTo>
                  <a:pt x="1723" y="1013"/>
                </a:lnTo>
                <a:lnTo>
                  <a:pt x="1723" y="1013"/>
                </a:lnTo>
                <a:lnTo>
                  <a:pt x="1723" y="1013"/>
                </a:lnTo>
                <a:lnTo>
                  <a:pt x="1723" y="1013"/>
                </a:lnTo>
                <a:lnTo>
                  <a:pt x="1723" y="1013"/>
                </a:lnTo>
                <a:lnTo>
                  <a:pt x="1723" y="1009"/>
                </a:lnTo>
                <a:lnTo>
                  <a:pt x="1723" y="1009"/>
                </a:lnTo>
                <a:lnTo>
                  <a:pt x="1723" y="1009"/>
                </a:lnTo>
                <a:lnTo>
                  <a:pt x="1723" y="1009"/>
                </a:lnTo>
                <a:lnTo>
                  <a:pt x="1723" y="1009"/>
                </a:lnTo>
                <a:lnTo>
                  <a:pt x="1723" y="1009"/>
                </a:lnTo>
                <a:lnTo>
                  <a:pt x="1723" y="1005"/>
                </a:lnTo>
                <a:lnTo>
                  <a:pt x="1723" y="1005"/>
                </a:lnTo>
                <a:lnTo>
                  <a:pt x="1723" y="1005"/>
                </a:lnTo>
                <a:lnTo>
                  <a:pt x="1723" y="1000"/>
                </a:lnTo>
                <a:lnTo>
                  <a:pt x="1723" y="1000"/>
                </a:lnTo>
                <a:lnTo>
                  <a:pt x="1723" y="1000"/>
                </a:lnTo>
                <a:lnTo>
                  <a:pt x="1723" y="1000"/>
                </a:lnTo>
                <a:lnTo>
                  <a:pt x="1723" y="1000"/>
                </a:lnTo>
                <a:lnTo>
                  <a:pt x="1723" y="1000"/>
                </a:lnTo>
                <a:lnTo>
                  <a:pt x="1723" y="996"/>
                </a:lnTo>
                <a:lnTo>
                  <a:pt x="1723" y="996"/>
                </a:lnTo>
                <a:lnTo>
                  <a:pt x="1723" y="996"/>
                </a:lnTo>
                <a:lnTo>
                  <a:pt x="1723" y="996"/>
                </a:lnTo>
                <a:lnTo>
                  <a:pt x="1723" y="996"/>
                </a:lnTo>
                <a:lnTo>
                  <a:pt x="1719" y="996"/>
                </a:lnTo>
                <a:lnTo>
                  <a:pt x="1719" y="996"/>
                </a:lnTo>
                <a:lnTo>
                  <a:pt x="1719" y="996"/>
                </a:lnTo>
                <a:lnTo>
                  <a:pt x="1719" y="996"/>
                </a:lnTo>
                <a:lnTo>
                  <a:pt x="1719" y="996"/>
                </a:lnTo>
                <a:lnTo>
                  <a:pt x="1719" y="996"/>
                </a:lnTo>
                <a:lnTo>
                  <a:pt x="1719" y="992"/>
                </a:lnTo>
                <a:lnTo>
                  <a:pt x="1719" y="992"/>
                </a:lnTo>
                <a:lnTo>
                  <a:pt x="1719" y="992"/>
                </a:lnTo>
                <a:lnTo>
                  <a:pt x="1719" y="992"/>
                </a:lnTo>
                <a:lnTo>
                  <a:pt x="1719" y="992"/>
                </a:lnTo>
                <a:lnTo>
                  <a:pt x="1719" y="992"/>
                </a:lnTo>
                <a:lnTo>
                  <a:pt x="1719" y="992"/>
                </a:lnTo>
                <a:lnTo>
                  <a:pt x="1719" y="992"/>
                </a:lnTo>
                <a:lnTo>
                  <a:pt x="1719" y="992"/>
                </a:lnTo>
                <a:lnTo>
                  <a:pt x="1719" y="992"/>
                </a:lnTo>
                <a:lnTo>
                  <a:pt x="1719" y="988"/>
                </a:lnTo>
                <a:lnTo>
                  <a:pt x="1719" y="988"/>
                </a:lnTo>
                <a:lnTo>
                  <a:pt x="1719" y="988"/>
                </a:lnTo>
                <a:lnTo>
                  <a:pt x="1719" y="988"/>
                </a:lnTo>
                <a:lnTo>
                  <a:pt x="1719" y="988"/>
                </a:lnTo>
                <a:lnTo>
                  <a:pt x="1719" y="988"/>
                </a:lnTo>
                <a:lnTo>
                  <a:pt x="1719" y="988"/>
                </a:lnTo>
                <a:lnTo>
                  <a:pt x="1719" y="988"/>
                </a:lnTo>
                <a:lnTo>
                  <a:pt x="1719" y="988"/>
                </a:lnTo>
                <a:lnTo>
                  <a:pt x="1719" y="983"/>
                </a:lnTo>
                <a:lnTo>
                  <a:pt x="1719" y="983"/>
                </a:lnTo>
                <a:lnTo>
                  <a:pt x="1719" y="983"/>
                </a:lnTo>
                <a:lnTo>
                  <a:pt x="1719" y="983"/>
                </a:lnTo>
                <a:lnTo>
                  <a:pt x="1719" y="983"/>
                </a:lnTo>
                <a:lnTo>
                  <a:pt x="1719" y="979"/>
                </a:lnTo>
                <a:lnTo>
                  <a:pt x="1719" y="979"/>
                </a:lnTo>
                <a:lnTo>
                  <a:pt x="1719" y="979"/>
                </a:lnTo>
                <a:lnTo>
                  <a:pt x="1719" y="975"/>
                </a:lnTo>
                <a:lnTo>
                  <a:pt x="1719" y="975"/>
                </a:lnTo>
                <a:lnTo>
                  <a:pt x="1719" y="975"/>
                </a:lnTo>
                <a:lnTo>
                  <a:pt x="1719" y="975"/>
                </a:lnTo>
                <a:lnTo>
                  <a:pt x="1719" y="975"/>
                </a:lnTo>
                <a:lnTo>
                  <a:pt x="1719" y="975"/>
                </a:lnTo>
                <a:lnTo>
                  <a:pt x="1719" y="975"/>
                </a:lnTo>
                <a:lnTo>
                  <a:pt x="1719" y="975"/>
                </a:lnTo>
                <a:lnTo>
                  <a:pt x="1719" y="975"/>
                </a:lnTo>
                <a:lnTo>
                  <a:pt x="1719" y="971"/>
                </a:lnTo>
                <a:lnTo>
                  <a:pt x="1719" y="971"/>
                </a:lnTo>
                <a:lnTo>
                  <a:pt x="1719" y="971"/>
                </a:lnTo>
                <a:lnTo>
                  <a:pt x="1719" y="971"/>
                </a:lnTo>
                <a:lnTo>
                  <a:pt x="1719" y="971"/>
                </a:lnTo>
                <a:lnTo>
                  <a:pt x="1719" y="971"/>
                </a:lnTo>
                <a:lnTo>
                  <a:pt x="1719" y="971"/>
                </a:lnTo>
                <a:lnTo>
                  <a:pt x="1719" y="971"/>
                </a:lnTo>
                <a:lnTo>
                  <a:pt x="1719" y="971"/>
                </a:lnTo>
                <a:lnTo>
                  <a:pt x="1719" y="971"/>
                </a:lnTo>
                <a:lnTo>
                  <a:pt x="1719" y="971"/>
                </a:lnTo>
                <a:lnTo>
                  <a:pt x="1719" y="971"/>
                </a:lnTo>
                <a:lnTo>
                  <a:pt x="1719" y="971"/>
                </a:lnTo>
                <a:lnTo>
                  <a:pt x="1719" y="967"/>
                </a:lnTo>
                <a:lnTo>
                  <a:pt x="1719" y="967"/>
                </a:lnTo>
                <a:lnTo>
                  <a:pt x="1719" y="967"/>
                </a:lnTo>
                <a:lnTo>
                  <a:pt x="1719" y="967"/>
                </a:lnTo>
                <a:lnTo>
                  <a:pt x="1719" y="962"/>
                </a:lnTo>
                <a:lnTo>
                  <a:pt x="1719" y="962"/>
                </a:lnTo>
                <a:lnTo>
                  <a:pt x="1719" y="962"/>
                </a:lnTo>
                <a:lnTo>
                  <a:pt x="1719" y="962"/>
                </a:lnTo>
                <a:lnTo>
                  <a:pt x="1719" y="962"/>
                </a:lnTo>
                <a:lnTo>
                  <a:pt x="1719" y="958"/>
                </a:lnTo>
                <a:lnTo>
                  <a:pt x="1719" y="958"/>
                </a:lnTo>
                <a:lnTo>
                  <a:pt x="1719" y="958"/>
                </a:lnTo>
                <a:lnTo>
                  <a:pt x="1719" y="958"/>
                </a:lnTo>
                <a:lnTo>
                  <a:pt x="1719" y="958"/>
                </a:lnTo>
                <a:lnTo>
                  <a:pt x="1719" y="958"/>
                </a:lnTo>
                <a:lnTo>
                  <a:pt x="1719" y="958"/>
                </a:lnTo>
                <a:lnTo>
                  <a:pt x="1719" y="954"/>
                </a:lnTo>
                <a:lnTo>
                  <a:pt x="1719" y="954"/>
                </a:lnTo>
                <a:lnTo>
                  <a:pt x="1719" y="954"/>
                </a:lnTo>
                <a:lnTo>
                  <a:pt x="1719" y="954"/>
                </a:lnTo>
                <a:lnTo>
                  <a:pt x="1719" y="954"/>
                </a:lnTo>
                <a:lnTo>
                  <a:pt x="1719" y="954"/>
                </a:lnTo>
                <a:lnTo>
                  <a:pt x="1719" y="954"/>
                </a:lnTo>
                <a:lnTo>
                  <a:pt x="1719" y="954"/>
                </a:lnTo>
                <a:lnTo>
                  <a:pt x="1719" y="954"/>
                </a:lnTo>
                <a:lnTo>
                  <a:pt x="1715" y="954"/>
                </a:lnTo>
                <a:lnTo>
                  <a:pt x="1715" y="950"/>
                </a:lnTo>
                <a:lnTo>
                  <a:pt x="1715" y="950"/>
                </a:lnTo>
                <a:lnTo>
                  <a:pt x="1715" y="950"/>
                </a:lnTo>
                <a:lnTo>
                  <a:pt x="1715" y="950"/>
                </a:lnTo>
                <a:lnTo>
                  <a:pt x="1715" y="950"/>
                </a:lnTo>
                <a:lnTo>
                  <a:pt x="1715" y="950"/>
                </a:lnTo>
                <a:lnTo>
                  <a:pt x="1715" y="950"/>
                </a:lnTo>
                <a:lnTo>
                  <a:pt x="1715" y="950"/>
                </a:lnTo>
                <a:lnTo>
                  <a:pt x="1715" y="950"/>
                </a:lnTo>
                <a:lnTo>
                  <a:pt x="1715" y="950"/>
                </a:lnTo>
                <a:lnTo>
                  <a:pt x="1715" y="950"/>
                </a:lnTo>
                <a:lnTo>
                  <a:pt x="1715" y="950"/>
                </a:lnTo>
                <a:lnTo>
                  <a:pt x="1715" y="945"/>
                </a:lnTo>
                <a:lnTo>
                  <a:pt x="1715" y="945"/>
                </a:lnTo>
                <a:lnTo>
                  <a:pt x="1715" y="945"/>
                </a:lnTo>
                <a:lnTo>
                  <a:pt x="1715" y="945"/>
                </a:lnTo>
                <a:lnTo>
                  <a:pt x="1715" y="945"/>
                </a:lnTo>
                <a:lnTo>
                  <a:pt x="1715" y="945"/>
                </a:lnTo>
                <a:lnTo>
                  <a:pt x="1715" y="941"/>
                </a:lnTo>
                <a:lnTo>
                  <a:pt x="1715" y="941"/>
                </a:lnTo>
                <a:lnTo>
                  <a:pt x="1715" y="941"/>
                </a:lnTo>
                <a:lnTo>
                  <a:pt x="1715" y="941"/>
                </a:lnTo>
                <a:lnTo>
                  <a:pt x="1715" y="941"/>
                </a:lnTo>
                <a:lnTo>
                  <a:pt x="1715" y="941"/>
                </a:lnTo>
                <a:lnTo>
                  <a:pt x="1715" y="941"/>
                </a:lnTo>
                <a:lnTo>
                  <a:pt x="1715" y="941"/>
                </a:lnTo>
                <a:lnTo>
                  <a:pt x="1715" y="941"/>
                </a:lnTo>
                <a:lnTo>
                  <a:pt x="1715" y="941"/>
                </a:lnTo>
                <a:lnTo>
                  <a:pt x="1715" y="941"/>
                </a:lnTo>
                <a:lnTo>
                  <a:pt x="1715" y="941"/>
                </a:lnTo>
                <a:lnTo>
                  <a:pt x="1715" y="937"/>
                </a:lnTo>
                <a:lnTo>
                  <a:pt x="1715" y="937"/>
                </a:lnTo>
                <a:lnTo>
                  <a:pt x="1715" y="937"/>
                </a:lnTo>
                <a:lnTo>
                  <a:pt x="1715" y="937"/>
                </a:lnTo>
                <a:lnTo>
                  <a:pt x="1715" y="937"/>
                </a:lnTo>
                <a:lnTo>
                  <a:pt x="1715" y="937"/>
                </a:lnTo>
                <a:lnTo>
                  <a:pt x="1715" y="937"/>
                </a:lnTo>
                <a:lnTo>
                  <a:pt x="1715" y="937"/>
                </a:lnTo>
                <a:lnTo>
                  <a:pt x="1715" y="937"/>
                </a:lnTo>
                <a:lnTo>
                  <a:pt x="1715" y="937"/>
                </a:lnTo>
                <a:lnTo>
                  <a:pt x="1715" y="937"/>
                </a:lnTo>
                <a:lnTo>
                  <a:pt x="1715" y="937"/>
                </a:lnTo>
                <a:lnTo>
                  <a:pt x="1715" y="937"/>
                </a:lnTo>
                <a:lnTo>
                  <a:pt x="1715" y="933"/>
                </a:lnTo>
                <a:lnTo>
                  <a:pt x="1715" y="933"/>
                </a:lnTo>
                <a:lnTo>
                  <a:pt x="1715" y="933"/>
                </a:lnTo>
                <a:lnTo>
                  <a:pt x="1715" y="933"/>
                </a:lnTo>
                <a:lnTo>
                  <a:pt x="1715" y="933"/>
                </a:lnTo>
                <a:lnTo>
                  <a:pt x="1715" y="933"/>
                </a:lnTo>
                <a:lnTo>
                  <a:pt x="1715" y="933"/>
                </a:lnTo>
                <a:lnTo>
                  <a:pt x="1715" y="933"/>
                </a:lnTo>
                <a:lnTo>
                  <a:pt x="1715" y="933"/>
                </a:lnTo>
                <a:lnTo>
                  <a:pt x="1715" y="933"/>
                </a:lnTo>
                <a:lnTo>
                  <a:pt x="1715" y="933"/>
                </a:lnTo>
                <a:lnTo>
                  <a:pt x="1715" y="933"/>
                </a:lnTo>
                <a:lnTo>
                  <a:pt x="1715" y="933"/>
                </a:lnTo>
                <a:lnTo>
                  <a:pt x="1715" y="928"/>
                </a:lnTo>
                <a:lnTo>
                  <a:pt x="1715" y="928"/>
                </a:lnTo>
                <a:lnTo>
                  <a:pt x="1715" y="928"/>
                </a:lnTo>
                <a:lnTo>
                  <a:pt x="1715" y="928"/>
                </a:lnTo>
                <a:lnTo>
                  <a:pt x="1715" y="928"/>
                </a:lnTo>
                <a:lnTo>
                  <a:pt x="1715" y="928"/>
                </a:lnTo>
                <a:lnTo>
                  <a:pt x="1715" y="928"/>
                </a:lnTo>
                <a:lnTo>
                  <a:pt x="1715" y="928"/>
                </a:lnTo>
                <a:lnTo>
                  <a:pt x="1715" y="928"/>
                </a:lnTo>
                <a:lnTo>
                  <a:pt x="1715" y="928"/>
                </a:lnTo>
                <a:lnTo>
                  <a:pt x="1715" y="928"/>
                </a:lnTo>
                <a:lnTo>
                  <a:pt x="1715" y="924"/>
                </a:lnTo>
                <a:lnTo>
                  <a:pt x="1715" y="924"/>
                </a:lnTo>
                <a:lnTo>
                  <a:pt x="1715" y="924"/>
                </a:lnTo>
                <a:lnTo>
                  <a:pt x="1715" y="924"/>
                </a:lnTo>
                <a:lnTo>
                  <a:pt x="1715" y="924"/>
                </a:lnTo>
                <a:lnTo>
                  <a:pt x="1715" y="924"/>
                </a:lnTo>
                <a:lnTo>
                  <a:pt x="1715" y="924"/>
                </a:lnTo>
                <a:lnTo>
                  <a:pt x="1715" y="920"/>
                </a:lnTo>
                <a:lnTo>
                  <a:pt x="1715" y="920"/>
                </a:lnTo>
                <a:lnTo>
                  <a:pt x="1715" y="920"/>
                </a:lnTo>
                <a:lnTo>
                  <a:pt x="1715" y="920"/>
                </a:lnTo>
                <a:lnTo>
                  <a:pt x="1715" y="920"/>
                </a:lnTo>
                <a:lnTo>
                  <a:pt x="1715" y="920"/>
                </a:lnTo>
                <a:lnTo>
                  <a:pt x="1711" y="920"/>
                </a:lnTo>
                <a:lnTo>
                  <a:pt x="1711" y="920"/>
                </a:lnTo>
                <a:lnTo>
                  <a:pt x="1711" y="920"/>
                </a:lnTo>
                <a:lnTo>
                  <a:pt x="1711" y="920"/>
                </a:lnTo>
                <a:lnTo>
                  <a:pt x="1711" y="920"/>
                </a:lnTo>
                <a:lnTo>
                  <a:pt x="1711" y="916"/>
                </a:lnTo>
                <a:lnTo>
                  <a:pt x="1711" y="916"/>
                </a:lnTo>
                <a:lnTo>
                  <a:pt x="1711" y="916"/>
                </a:lnTo>
                <a:lnTo>
                  <a:pt x="1711" y="916"/>
                </a:lnTo>
                <a:lnTo>
                  <a:pt x="1711" y="911"/>
                </a:lnTo>
                <a:lnTo>
                  <a:pt x="1711" y="911"/>
                </a:lnTo>
                <a:lnTo>
                  <a:pt x="1711" y="911"/>
                </a:lnTo>
                <a:lnTo>
                  <a:pt x="1711" y="911"/>
                </a:lnTo>
                <a:lnTo>
                  <a:pt x="1711" y="911"/>
                </a:lnTo>
                <a:lnTo>
                  <a:pt x="1711" y="911"/>
                </a:lnTo>
                <a:lnTo>
                  <a:pt x="1711" y="911"/>
                </a:lnTo>
                <a:lnTo>
                  <a:pt x="1711" y="911"/>
                </a:lnTo>
                <a:lnTo>
                  <a:pt x="1711" y="907"/>
                </a:lnTo>
                <a:lnTo>
                  <a:pt x="1711" y="907"/>
                </a:lnTo>
                <a:lnTo>
                  <a:pt x="1711" y="907"/>
                </a:lnTo>
                <a:lnTo>
                  <a:pt x="1711" y="907"/>
                </a:lnTo>
                <a:lnTo>
                  <a:pt x="1711" y="907"/>
                </a:lnTo>
                <a:lnTo>
                  <a:pt x="1711" y="907"/>
                </a:lnTo>
                <a:lnTo>
                  <a:pt x="1711" y="907"/>
                </a:lnTo>
                <a:lnTo>
                  <a:pt x="1711" y="907"/>
                </a:lnTo>
                <a:lnTo>
                  <a:pt x="1711" y="907"/>
                </a:lnTo>
                <a:lnTo>
                  <a:pt x="1711" y="907"/>
                </a:lnTo>
                <a:lnTo>
                  <a:pt x="1711" y="907"/>
                </a:lnTo>
                <a:lnTo>
                  <a:pt x="1711" y="907"/>
                </a:lnTo>
                <a:lnTo>
                  <a:pt x="1711" y="907"/>
                </a:lnTo>
                <a:lnTo>
                  <a:pt x="1711" y="907"/>
                </a:lnTo>
                <a:lnTo>
                  <a:pt x="1711" y="903"/>
                </a:lnTo>
                <a:lnTo>
                  <a:pt x="1711" y="903"/>
                </a:lnTo>
                <a:lnTo>
                  <a:pt x="1711" y="903"/>
                </a:lnTo>
                <a:lnTo>
                  <a:pt x="1711" y="903"/>
                </a:lnTo>
                <a:lnTo>
                  <a:pt x="1711" y="903"/>
                </a:lnTo>
                <a:lnTo>
                  <a:pt x="1711" y="903"/>
                </a:lnTo>
                <a:lnTo>
                  <a:pt x="1711" y="903"/>
                </a:lnTo>
                <a:lnTo>
                  <a:pt x="1711" y="903"/>
                </a:lnTo>
                <a:lnTo>
                  <a:pt x="1711" y="903"/>
                </a:lnTo>
                <a:lnTo>
                  <a:pt x="1711" y="903"/>
                </a:lnTo>
                <a:lnTo>
                  <a:pt x="1711" y="899"/>
                </a:lnTo>
                <a:lnTo>
                  <a:pt x="1711" y="899"/>
                </a:lnTo>
                <a:lnTo>
                  <a:pt x="1711" y="899"/>
                </a:lnTo>
                <a:lnTo>
                  <a:pt x="1711" y="899"/>
                </a:lnTo>
                <a:lnTo>
                  <a:pt x="1711" y="899"/>
                </a:lnTo>
                <a:lnTo>
                  <a:pt x="1711" y="899"/>
                </a:lnTo>
                <a:lnTo>
                  <a:pt x="1711" y="899"/>
                </a:lnTo>
                <a:lnTo>
                  <a:pt x="1711" y="899"/>
                </a:lnTo>
                <a:lnTo>
                  <a:pt x="1711" y="899"/>
                </a:lnTo>
                <a:lnTo>
                  <a:pt x="1711" y="899"/>
                </a:lnTo>
                <a:lnTo>
                  <a:pt x="1711" y="899"/>
                </a:lnTo>
                <a:lnTo>
                  <a:pt x="1711" y="899"/>
                </a:lnTo>
                <a:lnTo>
                  <a:pt x="1711" y="899"/>
                </a:lnTo>
                <a:lnTo>
                  <a:pt x="1711" y="899"/>
                </a:lnTo>
                <a:lnTo>
                  <a:pt x="1711" y="899"/>
                </a:lnTo>
                <a:lnTo>
                  <a:pt x="1711" y="899"/>
                </a:lnTo>
                <a:lnTo>
                  <a:pt x="1711" y="894"/>
                </a:lnTo>
                <a:lnTo>
                  <a:pt x="1711" y="894"/>
                </a:lnTo>
                <a:lnTo>
                  <a:pt x="1711" y="894"/>
                </a:lnTo>
                <a:lnTo>
                  <a:pt x="1711" y="894"/>
                </a:lnTo>
                <a:lnTo>
                  <a:pt x="1711" y="894"/>
                </a:lnTo>
                <a:lnTo>
                  <a:pt x="1711" y="894"/>
                </a:lnTo>
                <a:lnTo>
                  <a:pt x="1711" y="894"/>
                </a:lnTo>
                <a:lnTo>
                  <a:pt x="1711" y="894"/>
                </a:lnTo>
                <a:lnTo>
                  <a:pt x="1711" y="894"/>
                </a:lnTo>
                <a:lnTo>
                  <a:pt x="1711" y="894"/>
                </a:lnTo>
                <a:lnTo>
                  <a:pt x="1711" y="890"/>
                </a:lnTo>
                <a:lnTo>
                  <a:pt x="1711" y="890"/>
                </a:lnTo>
                <a:lnTo>
                  <a:pt x="1711" y="890"/>
                </a:lnTo>
                <a:lnTo>
                  <a:pt x="1711" y="890"/>
                </a:lnTo>
                <a:lnTo>
                  <a:pt x="1711" y="890"/>
                </a:lnTo>
                <a:lnTo>
                  <a:pt x="1711" y="890"/>
                </a:lnTo>
                <a:lnTo>
                  <a:pt x="1711" y="886"/>
                </a:lnTo>
                <a:lnTo>
                  <a:pt x="1711" y="886"/>
                </a:lnTo>
                <a:lnTo>
                  <a:pt x="1711" y="886"/>
                </a:lnTo>
                <a:lnTo>
                  <a:pt x="1711" y="886"/>
                </a:lnTo>
                <a:lnTo>
                  <a:pt x="1711" y="886"/>
                </a:lnTo>
                <a:lnTo>
                  <a:pt x="1711" y="886"/>
                </a:lnTo>
                <a:lnTo>
                  <a:pt x="1711" y="886"/>
                </a:lnTo>
                <a:lnTo>
                  <a:pt x="1707" y="886"/>
                </a:lnTo>
                <a:lnTo>
                  <a:pt x="1707" y="886"/>
                </a:lnTo>
                <a:lnTo>
                  <a:pt x="1707" y="886"/>
                </a:lnTo>
                <a:lnTo>
                  <a:pt x="1707" y="886"/>
                </a:lnTo>
                <a:lnTo>
                  <a:pt x="1707" y="886"/>
                </a:lnTo>
                <a:lnTo>
                  <a:pt x="1707" y="886"/>
                </a:lnTo>
                <a:lnTo>
                  <a:pt x="1707" y="882"/>
                </a:lnTo>
                <a:lnTo>
                  <a:pt x="1707" y="882"/>
                </a:lnTo>
                <a:lnTo>
                  <a:pt x="1707" y="882"/>
                </a:lnTo>
                <a:lnTo>
                  <a:pt x="1707" y="882"/>
                </a:lnTo>
                <a:lnTo>
                  <a:pt x="1707" y="882"/>
                </a:lnTo>
                <a:lnTo>
                  <a:pt x="1707" y="882"/>
                </a:lnTo>
                <a:lnTo>
                  <a:pt x="1707" y="882"/>
                </a:lnTo>
                <a:lnTo>
                  <a:pt x="1707" y="882"/>
                </a:lnTo>
                <a:lnTo>
                  <a:pt x="1707" y="882"/>
                </a:lnTo>
                <a:lnTo>
                  <a:pt x="1707" y="878"/>
                </a:lnTo>
                <a:lnTo>
                  <a:pt x="1707" y="878"/>
                </a:lnTo>
                <a:lnTo>
                  <a:pt x="1707" y="878"/>
                </a:lnTo>
                <a:lnTo>
                  <a:pt x="1707" y="878"/>
                </a:lnTo>
                <a:lnTo>
                  <a:pt x="1707" y="878"/>
                </a:lnTo>
                <a:lnTo>
                  <a:pt x="1707" y="878"/>
                </a:lnTo>
                <a:lnTo>
                  <a:pt x="1707" y="878"/>
                </a:lnTo>
                <a:lnTo>
                  <a:pt x="1707" y="878"/>
                </a:lnTo>
                <a:lnTo>
                  <a:pt x="1707" y="878"/>
                </a:lnTo>
                <a:lnTo>
                  <a:pt x="1707" y="873"/>
                </a:lnTo>
                <a:lnTo>
                  <a:pt x="1707" y="873"/>
                </a:lnTo>
                <a:lnTo>
                  <a:pt x="1707" y="873"/>
                </a:lnTo>
                <a:lnTo>
                  <a:pt x="1707" y="873"/>
                </a:lnTo>
                <a:lnTo>
                  <a:pt x="1707" y="873"/>
                </a:lnTo>
                <a:lnTo>
                  <a:pt x="1707" y="873"/>
                </a:lnTo>
                <a:lnTo>
                  <a:pt x="1707" y="873"/>
                </a:lnTo>
                <a:lnTo>
                  <a:pt x="1707" y="873"/>
                </a:lnTo>
                <a:lnTo>
                  <a:pt x="1707" y="873"/>
                </a:lnTo>
                <a:lnTo>
                  <a:pt x="1707" y="873"/>
                </a:lnTo>
                <a:lnTo>
                  <a:pt x="1707" y="873"/>
                </a:lnTo>
                <a:lnTo>
                  <a:pt x="1707" y="873"/>
                </a:lnTo>
                <a:lnTo>
                  <a:pt x="1707" y="873"/>
                </a:lnTo>
                <a:lnTo>
                  <a:pt x="1707" y="873"/>
                </a:lnTo>
                <a:lnTo>
                  <a:pt x="1707" y="873"/>
                </a:lnTo>
                <a:lnTo>
                  <a:pt x="1707" y="873"/>
                </a:lnTo>
                <a:lnTo>
                  <a:pt x="1707" y="873"/>
                </a:lnTo>
                <a:lnTo>
                  <a:pt x="1707" y="873"/>
                </a:lnTo>
                <a:lnTo>
                  <a:pt x="1707" y="873"/>
                </a:lnTo>
                <a:lnTo>
                  <a:pt x="1707" y="873"/>
                </a:lnTo>
                <a:lnTo>
                  <a:pt x="1707" y="873"/>
                </a:lnTo>
                <a:lnTo>
                  <a:pt x="1707" y="869"/>
                </a:lnTo>
                <a:lnTo>
                  <a:pt x="1707" y="869"/>
                </a:lnTo>
                <a:lnTo>
                  <a:pt x="1707" y="869"/>
                </a:lnTo>
                <a:lnTo>
                  <a:pt x="1707" y="869"/>
                </a:lnTo>
                <a:lnTo>
                  <a:pt x="1707" y="869"/>
                </a:lnTo>
                <a:lnTo>
                  <a:pt x="1707" y="869"/>
                </a:lnTo>
                <a:lnTo>
                  <a:pt x="1707" y="869"/>
                </a:lnTo>
                <a:lnTo>
                  <a:pt x="1707" y="869"/>
                </a:lnTo>
                <a:lnTo>
                  <a:pt x="1707" y="869"/>
                </a:lnTo>
                <a:lnTo>
                  <a:pt x="1707" y="869"/>
                </a:lnTo>
                <a:lnTo>
                  <a:pt x="1707" y="869"/>
                </a:lnTo>
                <a:lnTo>
                  <a:pt x="1707" y="869"/>
                </a:lnTo>
                <a:lnTo>
                  <a:pt x="1707" y="869"/>
                </a:lnTo>
                <a:lnTo>
                  <a:pt x="1707" y="869"/>
                </a:lnTo>
                <a:lnTo>
                  <a:pt x="1707" y="869"/>
                </a:lnTo>
                <a:lnTo>
                  <a:pt x="1707" y="869"/>
                </a:lnTo>
                <a:lnTo>
                  <a:pt x="1707" y="869"/>
                </a:lnTo>
                <a:lnTo>
                  <a:pt x="1707" y="869"/>
                </a:lnTo>
                <a:lnTo>
                  <a:pt x="1707" y="869"/>
                </a:lnTo>
                <a:lnTo>
                  <a:pt x="1707" y="865"/>
                </a:lnTo>
                <a:lnTo>
                  <a:pt x="1707" y="865"/>
                </a:lnTo>
                <a:lnTo>
                  <a:pt x="1707" y="865"/>
                </a:lnTo>
                <a:lnTo>
                  <a:pt x="1707" y="865"/>
                </a:lnTo>
                <a:lnTo>
                  <a:pt x="1707" y="865"/>
                </a:lnTo>
                <a:lnTo>
                  <a:pt x="1707" y="865"/>
                </a:lnTo>
                <a:lnTo>
                  <a:pt x="1707" y="865"/>
                </a:lnTo>
                <a:lnTo>
                  <a:pt x="1707" y="865"/>
                </a:lnTo>
                <a:lnTo>
                  <a:pt x="1707" y="865"/>
                </a:lnTo>
                <a:lnTo>
                  <a:pt x="1707" y="865"/>
                </a:lnTo>
                <a:lnTo>
                  <a:pt x="1707" y="865"/>
                </a:lnTo>
                <a:lnTo>
                  <a:pt x="1707" y="865"/>
                </a:lnTo>
                <a:lnTo>
                  <a:pt x="1707" y="865"/>
                </a:lnTo>
                <a:lnTo>
                  <a:pt x="1707" y="865"/>
                </a:lnTo>
                <a:lnTo>
                  <a:pt x="1707" y="865"/>
                </a:lnTo>
                <a:lnTo>
                  <a:pt x="1707" y="865"/>
                </a:lnTo>
                <a:lnTo>
                  <a:pt x="1707" y="865"/>
                </a:lnTo>
                <a:lnTo>
                  <a:pt x="1703" y="865"/>
                </a:lnTo>
                <a:lnTo>
                  <a:pt x="1703" y="865"/>
                </a:lnTo>
                <a:lnTo>
                  <a:pt x="1703" y="865"/>
                </a:lnTo>
                <a:lnTo>
                  <a:pt x="1703" y="865"/>
                </a:lnTo>
                <a:lnTo>
                  <a:pt x="1703" y="865"/>
                </a:lnTo>
                <a:lnTo>
                  <a:pt x="1703" y="861"/>
                </a:lnTo>
                <a:lnTo>
                  <a:pt x="1703" y="861"/>
                </a:lnTo>
                <a:lnTo>
                  <a:pt x="1703" y="861"/>
                </a:lnTo>
                <a:lnTo>
                  <a:pt x="1703" y="861"/>
                </a:lnTo>
                <a:lnTo>
                  <a:pt x="1703" y="861"/>
                </a:lnTo>
                <a:lnTo>
                  <a:pt x="1703" y="861"/>
                </a:lnTo>
                <a:lnTo>
                  <a:pt x="1703" y="861"/>
                </a:lnTo>
                <a:lnTo>
                  <a:pt x="1703" y="861"/>
                </a:lnTo>
                <a:lnTo>
                  <a:pt x="1703" y="861"/>
                </a:lnTo>
                <a:lnTo>
                  <a:pt x="1703" y="861"/>
                </a:lnTo>
                <a:lnTo>
                  <a:pt x="1703" y="861"/>
                </a:lnTo>
                <a:lnTo>
                  <a:pt x="1703" y="861"/>
                </a:lnTo>
                <a:lnTo>
                  <a:pt x="1703" y="861"/>
                </a:lnTo>
                <a:lnTo>
                  <a:pt x="1703" y="861"/>
                </a:lnTo>
                <a:lnTo>
                  <a:pt x="1703" y="861"/>
                </a:lnTo>
                <a:lnTo>
                  <a:pt x="1703" y="861"/>
                </a:lnTo>
                <a:lnTo>
                  <a:pt x="1703" y="861"/>
                </a:lnTo>
                <a:lnTo>
                  <a:pt x="1703" y="861"/>
                </a:lnTo>
                <a:lnTo>
                  <a:pt x="1703" y="861"/>
                </a:lnTo>
                <a:lnTo>
                  <a:pt x="1703" y="861"/>
                </a:lnTo>
                <a:lnTo>
                  <a:pt x="1703" y="856"/>
                </a:lnTo>
                <a:lnTo>
                  <a:pt x="1703" y="856"/>
                </a:lnTo>
                <a:lnTo>
                  <a:pt x="1703" y="856"/>
                </a:lnTo>
                <a:lnTo>
                  <a:pt x="1703" y="856"/>
                </a:lnTo>
                <a:lnTo>
                  <a:pt x="1703" y="856"/>
                </a:lnTo>
                <a:lnTo>
                  <a:pt x="1703" y="856"/>
                </a:lnTo>
                <a:lnTo>
                  <a:pt x="1703" y="856"/>
                </a:lnTo>
                <a:lnTo>
                  <a:pt x="1703" y="856"/>
                </a:lnTo>
                <a:lnTo>
                  <a:pt x="1703" y="856"/>
                </a:lnTo>
                <a:lnTo>
                  <a:pt x="1703" y="856"/>
                </a:lnTo>
                <a:lnTo>
                  <a:pt x="1703" y="856"/>
                </a:lnTo>
                <a:lnTo>
                  <a:pt x="1703" y="856"/>
                </a:lnTo>
                <a:lnTo>
                  <a:pt x="1703" y="856"/>
                </a:lnTo>
                <a:lnTo>
                  <a:pt x="1703" y="856"/>
                </a:lnTo>
                <a:lnTo>
                  <a:pt x="1703" y="852"/>
                </a:lnTo>
                <a:lnTo>
                  <a:pt x="1703" y="852"/>
                </a:lnTo>
                <a:lnTo>
                  <a:pt x="1703" y="852"/>
                </a:lnTo>
                <a:lnTo>
                  <a:pt x="1703" y="852"/>
                </a:lnTo>
                <a:lnTo>
                  <a:pt x="1703" y="852"/>
                </a:lnTo>
                <a:lnTo>
                  <a:pt x="1703" y="852"/>
                </a:lnTo>
                <a:lnTo>
                  <a:pt x="1703" y="852"/>
                </a:lnTo>
                <a:lnTo>
                  <a:pt x="1703" y="852"/>
                </a:lnTo>
                <a:lnTo>
                  <a:pt x="1703" y="852"/>
                </a:lnTo>
                <a:lnTo>
                  <a:pt x="1703" y="852"/>
                </a:lnTo>
                <a:lnTo>
                  <a:pt x="1703" y="852"/>
                </a:lnTo>
                <a:lnTo>
                  <a:pt x="1703" y="852"/>
                </a:lnTo>
                <a:lnTo>
                  <a:pt x="1703" y="852"/>
                </a:lnTo>
                <a:lnTo>
                  <a:pt x="1703" y="852"/>
                </a:lnTo>
                <a:lnTo>
                  <a:pt x="1703" y="852"/>
                </a:lnTo>
                <a:lnTo>
                  <a:pt x="1703" y="848"/>
                </a:lnTo>
                <a:lnTo>
                  <a:pt x="1703" y="848"/>
                </a:lnTo>
                <a:lnTo>
                  <a:pt x="1703" y="848"/>
                </a:lnTo>
                <a:lnTo>
                  <a:pt x="1703" y="848"/>
                </a:lnTo>
                <a:lnTo>
                  <a:pt x="1703" y="848"/>
                </a:lnTo>
                <a:lnTo>
                  <a:pt x="1703" y="848"/>
                </a:lnTo>
                <a:lnTo>
                  <a:pt x="1703" y="848"/>
                </a:lnTo>
                <a:lnTo>
                  <a:pt x="1703" y="848"/>
                </a:lnTo>
                <a:lnTo>
                  <a:pt x="1703" y="848"/>
                </a:lnTo>
                <a:lnTo>
                  <a:pt x="1703" y="848"/>
                </a:lnTo>
                <a:lnTo>
                  <a:pt x="1703" y="848"/>
                </a:lnTo>
                <a:lnTo>
                  <a:pt x="1703" y="848"/>
                </a:lnTo>
                <a:lnTo>
                  <a:pt x="1703" y="848"/>
                </a:lnTo>
                <a:lnTo>
                  <a:pt x="1703" y="848"/>
                </a:lnTo>
                <a:lnTo>
                  <a:pt x="1703" y="848"/>
                </a:lnTo>
                <a:lnTo>
                  <a:pt x="1703" y="848"/>
                </a:lnTo>
                <a:lnTo>
                  <a:pt x="1703" y="848"/>
                </a:lnTo>
                <a:lnTo>
                  <a:pt x="1703" y="848"/>
                </a:lnTo>
                <a:lnTo>
                  <a:pt x="1703" y="848"/>
                </a:lnTo>
                <a:lnTo>
                  <a:pt x="1703" y="848"/>
                </a:lnTo>
                <a:lnTo>
                  <a:pt x="1703" y="848"/>
                </a:lnTo>
                <a:lnTo>
                  <a:pt x="1703" y="848"/>
                </a:lnTo>
                <a:lnTo>
                  <a:pt x="1703" y="844"/>
                </a:lnTo>
                <a:lnTo>
                  <a:pt x="1703" y="844"/>
                </a:lnTo>
                <a:lnTo>
                  <a:pt x="1703" y="844"/>
                </a:lnTo>
                <a:lnTo>
                  <a:pt x="1703" y="844"/>
                </a:lnTo>
                <a:lnTo>
                  <a:pt x="1699" y="844"/>
                </a:lnTo>
                <a:lnTo>
                  <a:pt x="1699" y="844"/>
                </a:lnTo>
                <a:lnTo>
                  <a:pt x="1699" y="844"/>
                </a:lnTo>
                <a:lnTo>
                  <a:pt x="1699" y="844"/>
                </a:lnTo>
                <a:lnTo>
                  <a:pt x="1699" y="844"/>
                </a:lnTo>
                <a:lnTo>
                  <a:pt x="1699" y="844"/>
                </a:lnTo>
                <a:lnTo>
                  <a:pt x="1699" y="844"/>
                </a:lnTo>
                <a:lnTo>
                  <a:pt x="1699" y="844"/>
                </a:lnTo>
                <a:lnTo>
                  <a:pt x="1699" y="844"/>
                </a:lnTo>
                <a:lnTo>
                  <a:pt x="1699" y="844"/>
                </a:lnTo>
                <a:lnTo>
                  <a:pt x="1699" y="844"/>
                </a:lnTo>
                <a:lnTo>
                  <a:pt x="1699" y="844"/>
                </a:lnTo>
                <a:lnTo>
                  <a:pt x="1699" y="844"/>
                </a:lnTo>
                <a:lnTo>
                  <a:pt x="1699" y="844"/>
                </a:lnTo>
                <a:lnTo>
                  <a:pt x="1699" y="844"/>
                </a:lnTo>
                <a:lnTo>
                  <a:pt x="1699" y="844"/>
                </a:lnTo>
                <a:lnTo>
                  <a:pt x="1699" y="844"/>
                </a:lnTo>
                <a:lnTo>
                  <a:pt x="1699" y="844"/>
                </a:lnTo>
                <a:lnTo>
                  <a:pt x="1699" y="844"/>
                </a:lnTo>
                <a:lnTo>
                  <a:pt x="1699" y="839"/>
                </a:lnTo>
                <a:lnTo>
                  <a:pt x="1699" y="839"/>
                </a:lnTo>
                <a:lnTo>
                  <a:pt x="1699" y="839"/>
                </a:lnTo>
                <a:lnTo>
                  <a:pt x="1699" y="839"/>
                </a:lnTo>
                <a:lnTo>
                  <a:pt x="1699" y="839"/>
                </a:lnTo>
                <a:lnTo>
                  <a:pt x="1699" y="839"/>
                </a:lnTo>
                <a:lnTo>
                  <a:pt x="1699" y="839"/>
                </a:lnTo>
                <a:lnTo>
                  <a:pt x="1699" y="839"/>
                </a:lnTo>
                <a:lnTo>
                  <a:pt x="1699" y="839"/>
                </a:lnTo>
                <a:lnTo>
                  <a:pt x="1699" y="839"/>
                </a:lnTo>
                <a:lnTo>
                  <a:pt x="1699" y="839"/>
                </a:lnTo>
                <a:lnTo>
                  <a:pt x="1699" y="839"/>
                </a:lnTo>
                <a:lnTo>
                  <a:pt x="1699" y="839"/>
                </a:lnTo>
                <a:lnTo>
                  <a:pt x="1699" y="839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5"/>
                </a:lnTo>
                <a:lnTo>
                  <a:pt x="1699" y="831"/>
                </a:lnTo>
                <a:lnTo>
                  <a:pt x="1699" y="831"/>
                </a:lnTo>
                <a:lnTo>
                  <a:pt x="1699" y="831"/>
                </a:lnTo>
                <a:lnTo>
                  <a:pt x="1699" y="831"/>
                </a:lnTo>
                <a:lnTo>
                  <a:pt x="1699" y="831"/>
                </a:lnTo>
                <a:lnTo>
                  <a:pt x="1699" y="831"/>
                </a:lnTo>
                <a:lnTo>
                  <a:pt x="1699" y="831"/>
                </a:lnTo>
                <a:lnTo>
                  <a:pt x="1699" y="831"/>
                </a:lnTo>
                <a:lnTo>
                  <a:pt x="1699" y="831"/>
                </a:lnTo>
                <a:lnTo>
                  <a:pt x="1699" y="831"/>
                </a:lnTo>
                <a:lnTo>
                  <a:pt x="1699" y="831"/>
                </a:lnTo>
                <a:lnTo>
                  <a:pt x="1699" y="831"/>
                </a:lnTo>
                <a:lnTo>
                  <a:pt x="1699" y="831"/>
                </a:lnTo>
                <a:lnTo>
                  <a:pt x="1699" y="831"/>
                </a:lnTo>
                <a:lnTo>
                  <a:pt x="1699" y="831"/>
                </a:lnTo>
                <a:lnTo>
                  <a:pt x="1699" y="831"/>
                </a:lnTo>
                <a:lnTo>
                  <a:pt x="1699" y="831"/>
                </a:lnTo>
                <a:lnTo>
                  <a:pt x="1699" y="831"/>
                </a:lnTo>
                <a:lnTo>
                  <a:pt x="1695" y="831"/>
                </a:lnTo>
                <a:lnTo>
                  <a:pt x="1695" y="831"/>
                </a:lnTo>
                <a:lnTo>
                  <a:pt x="1695" y="831"/>
                </a:lnTo>
                <a:lnTo>
                  <a:pt x="1695" y="831"/>
                </a:lnTo>
                <a:lnTo>
                  <a:pt x="1695" y="831"/>
                </a:lnTo>
                <a:lnTo>
                  <a:pt x="1695" y="831"/>
                </a:lnTo>
                <a:lnTo>
                  <a:pt x="1695" y="831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7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22"/>
                </a:lnTo>
                <a:lnTo>
                  <a:pt x="1695" y="818"/>
                </a:lnTo>
                <a:lnTo>
                  <a:pt x="1695" y="818"/>
                </a:lnTo>
                <a:lnTo>
                  <a:pt x="1695" y="818"/>
                </a:lnTo>
                <a:lnTo>
                  <a:pt x="1695" y="818"/>
                </a:lnTo>
                <a:lnTo>
                  <a:pt x="1695" y="818"/>
                </a:lnTo>
                <a:lnTo>
                  <a:pt x="1695" y="818"/>
                </a:lnTo>
                <a:lnTo>
                  <a:pt x="1695" y="818"/>
                </a:lnTo>
                <a:lnTo>
                  <a:pt x="1695" y="818"/>
                </a:lnTo>
                <a:lnTo>
                  <a:pt x="1695" y="818"/>
                </a:lnTo>
                <a:lnTo>
                  <a:pt x="1695" y="818"/>
                </a:lnTo>
                <a:lnTo>
                  <a:pt x="1695" y="818"/>
                </a:lnTo>
                <a:lnTo>
                  <a:pt x="1695" y="818"/>
                </a:lnTo>
                <a:lnTo>
                  <a:pt x="1695" y="818"/>
                </a:lnTo>
                <a:lnTo>
                  <a:pt x="1695" y="818"/>
                </a:lnTo>
                <a:lnTo>
                  <a:pt x="1691" y="818"/>
                </a:lnTo>
                <a:lnTo>
                  <a:pt x="1691" y="818"/>
                </a:lnTo>
                <a:lnTo>
                  <a:pt x="1691" y="818"/>
                </a:lnTo>
                <a:lnTo>
                  <a:pt x="1691" y="818"/>
                </a:lnTo>
                <a:lnTo>
                  <a:pt x="1691" y="818"/>
                </a:lnTo>
                <a:lnTo>
                  <a:pt x="1691" y="818"/>
                </a:lnTo>
                <a:lnTo>
                  <a:pt x="1691" y="818"/>
                </a:lnTo>
                <a:lnTo>
                  <a:pt x="1691" y="818"/>
                </a:lnTo>
                <a:lnTo>
                  <a:pt x="1691" y="818"/>
                </a:lnTo>
                <a:lnTo>
                  <a:pt x="1691" y="818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4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10"/>
                </a:lnTo>
                <a:lnTo>
                  <a:pt x="1691" y="805"/>
                </a:lnTo>
                <a:lnTo>
                  <a:pt x="1691" y="805"/>
                </a:lnTo>
                <a:lnTo>
                  <a:pt x="1691" y="805"/>
                </a:lnTo>
                <a:lnTo>
                  <a:pt x="1691" y="805"/>
                </a:lnTo>
                <a:lnTo>
                  <a:pt x="1691" y="805"/>
                </a:lnTo>
                <a:lnTo>
                  <a:pt x="1691" y="805"/>
                </a:lnTo>
                <a:lnTo>
                  <a:pt x="1691" y="805"/>
                </a:lnTo>
                <a:lnTo>
                  <a:pt x="1691" y="805"/>
                </a:lnTo>
                <a:lnTo>
                  <a:pt x="1691" y="805"/>
                </a:lnTo>
                <a:lnTo>
                  <a:pt x="1691" y="805"/>
                </a:lnTo>
                <a:lnTo>
                  <a:pt x="1691" y="805"/>
                </a:lnTo>
                <a:lnTo>
                  <a:pt x="1691" y="805"/>
                </a:lnTo>
                <a:lnTo>
                  <a:pt x="1691" y="805"/>
                </a:lnTo>
                <a:lnTo>
                  <a:pt x="1691" y="805"/>
                </a:lnTo>
                <a:lnTo>
                  <a:pt x="1691" y="805"/>
                </a:lnTo>
                <a:lnTo>
                  <a:pt x="1691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5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801"/>
                </a:lnTo>
                <a:lnTo>
                  <a:pt x="1687" y="797"/>
                </a:lnTo>
                <a:lnTo>
                  <a:pt x="1687" y="797"/>
                </a:lnTo>
                <a:lnTo>
                  <a:pt x="1687" y="797"/>
                </a:lnTo>
                <a:lnTo>
                  <a:pt x="1687" y="797"/>
                </a:lnTo>
                <a:lnTo>
                  <a:pt x="1687" y="797"/>
                </a:lnTo>
                <a:lnTo>
                  <a:pt x="1687" y="797"/>
                </a:lnTo>
                <a:lnTo>
                  <a:pt x="1687" y="797"/>
                </a:lnTo>
                <a:lnTo>
                  <a:pt x="1687" y="797"/>
                </a:lnTo>
                <a:lnTo>
                  <a:pt x="1687" y="797"/>
                </a:lnTo>
                <a:lnTo>
                  <a:pt x="1687" y="797"/>
                </a:lnTo>
                <a:lnTo>
                  <a:pt x="1687" y="797"/>
                </a:lnTo>
                <a:lnTo>
                  <a:pt x="1687" y="797"/>
                </a:lnTo>
                <a:lnTo>
                  <a:pt x="1687" y="797"/>
                </a:lnTo>
                <a:lnTo>
                  <a:pt x="1687" y="797"/>
                </a:lnTo>
                <a:lnTo>
                  <a:pt x="1687" y="797"/>
                </a:lnTo>
                <a:lnTo>
                  <a:pt x="1687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7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93"/>
                </a:lnTo>
                <a:lnTo>
                  <a:pt x="1683" y="789"/>
                </a:lnTo>
                <a:lnTo>
                  <a:pt x="1683" y="789"/>
                </a:lnTo>
                <a:lnTo>
                  <a:pt x="1683" y="789"/>
                </a:lnTo>
                <a:lnTo>
                  <a:pt x="1683" y="789"/>
                </a:lnTo>
                <a:lnTo>
                  <a:pt x="1683" y="789"/>
                </a:lnTo>
                <a:lnTo>
                  <a:pt x="1683" y="789"/>
                </a:lnTo>
                <a:lnTo>
                  <a:pt x="1683" y="789"/>
                </a:lnTo>
                <a:lnTo>
                  <a:pt x="1683" y="789"/>
                </a:lnTo>
                <a:lnTo>
                  <a:pt x="1683" y="789"/>
                </a:lnTo>
                <a:lnTo>
                  <a:pt x="1683" y="789"/>
                </a:lnTo>
                <a:lnTo>
                  <a:pt x="1683" y="789"/>
                </a:lnTo>
                <a:lnTo>
                  <a:pt x="1683" y="789"/>
                </a:lnTo>
                <a:lnTo>
                  <a:pt x="1683" y="789"/>
                </a:lnTo>
                <a:lnTo>
                  <a:pt x="1683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9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4"/>
                </a:lnTo>
                <a:lnTo>
                  <a:pt x="1679" y="780"/>
                </a:lnTo>
                <a:lnTo>
                  <a:pt x="1679" y="780"/>
                </a:lnTo>
                <a:lnTo>
                  <a:pt x="1679" y="780"/>
                </a:lnTo>
                <a:lnTo>
                  <a:pt x="1679" y="780"/>
                </a:lnTo>
                <a:lnTo>
                  <a:pt x="1679" y="780"/>
                </a:lnTo>
                <a:lnTo>
                  <a:pt x="1679" y="780"/>
                </a:lnTo>
                <a:lnTo>
                  <a:pt x="1679" y="780"/>
                </a:lnTo>
                <a:lnTo>
                  <a:pt x="1679" y="780"/>
                </a:lnTo>
                <a:lnTo>
                  <a:pt x="1679" y="780"/>
                </a:lnTo>
                <a:lnTo>
                  <a:pt x="1679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80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5" y="776"/>
                </a:lnTo>
                <a:lnTo>
                  <a:pt x="1671" y="776"/>
                </a:lnTo>
                <a:lnTo>
                  <a:pt x="1671" y="776"/>
                </a:lnTo>
                <a:lnTo>
                  <a:pt x="1671" y="776"/>
                </a:lnTo>
                <a:lnTo>
                  <a:pt x="1671" y="776"/>
                </a:lnTo>
                <a:lnTo>
                  <a:pt x="1671" y="776"/>
                </a:lnTo>
                <a:lnTo>
                  <a:pt x="1671" y="776"/>
                </a:lnTo>
                <a:lnTo>
                  <a:pt x="1671" y="776"/>
                </a:lnTo>
                <a:lnTo>
                  <a:pt x="1671" y="776"/>
                </a:lnTo>
                <a:lnTo>
                  <a:pt x="1671" y="776"/>
                </a:lnTo>
                <a:lnTo>
                  <a:pt x="1671" y="776"/>
                </a:lnTo>
                <a:lnTo>
                  <a:pt x="1671" y="776"/>
                </a:lnTo>
                <a:lnTo>
                  <a:pt x="1671" y="776"/>
                </a:lnTo>
                <a:lnTo>
                  <a:pt x="1671" y="776"/>
                </a:lnTo>
                <a:lnTo>
                  <a:pt x="1671" y="776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72"/>
                </a:lnTo>
                <a:lnTo>
                  <a:pt x="1671" y="767"/>
                </a:lnTo>
                <a:lnTo>
                  <a:pt x="1671" y="767"/>
                </a:lnTo>
                <a:lnTo>
                  <a:pt x="1671" y="767"/>
                </a:lnTo>
                <a:lnTo>
                  <a:pt x="1671" y="767"/>
                </a:lnTo>
                <a:lnTo>
                  <a:pt x="1671" y="767"/>
                </a:lnTo>
                <a:lnTo>
                  <a:pt x="1671" y="767"/>
                </a:lnTo>
                <a:lnTo>
                  <a:pt x="1671" y="767"/>
                </a:lnTo>
                <a:lnTo>
                  <a:pt x="1671" y="767"/>
                </a:lnTo>
                <a:lnTo>
                  <a:pt x="1671" y="767"/>
                </a:lnTo>
                <a:lnTo>
                  <a:pt x="1671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7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7" y="763"/>
                </a:lnTo>
                <a:lnTo>
                  <a:pt x="1663" y="763"/>
                </a:lnTo>
                <a:lnTo>
                  <a:pt x="1663" y="763"/>
                </a:lnTo>
                <a:lnTo>
                  <a:pt x="1663" y="763"/>
                </a:lnTo>
                <a:lnTo>
                  <a:pt x="1663" y="763"/>
                </a:lnTo>
                <a:lnTo>
                  <a:pt x="1663" y="763"/>
                </a:lnTo>
                <a:lnTo>
                  <a:pt x="1663" y="763"/>
                </a:lnTo>
                <a:lnTo>
                  <a:pt x="1663" y="763"/>
                </a:lnTo>
                <a:lnTo>
                  <a:pt x="1663" y="763"/>
                </a:lnTo>
                <a:lnTo>
                  <a:pt x="1663" y="763"/>
                </a:lnTo>
                <a:lnTo>
                  <a:pt x="1663" y="763"/>
                </a:lnTo>
                <a:lnTo>
                  <a:pt x="1663" y="763"/>
                </a:lnTo>
                <a:lnTo>
                  <a:pt x="1663" y="763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9"/>
                </a:lnTo>
                <a:lnTo>
                  <a:pt x="1663" y="755"/>
                </a:lnTo>
                <a:lnTo>
                  <a:pt x="1663" y="755"/>
                </a:lnTo>
                <a:lnTo>
                  <a:pt x="1663" y="755"/>
                </a:lnTo>
                <a:lnTo>
                  <a:pt x="1663" y="755"/>
                </a:lnTo>
                <a:lnTo>
                  <a:pt x="1663" y="755"/>
                </a:lnTo>
                <a:lnTo>
                  <a:pt x="1663" y="755"/>
                </a:lnTo>
                <a:lnTo>
                  <a:pt x="1663" y="755"/>
                </a:lnTo>
                <a:lnTo>
                  <a:pt x="1663" y="755"/>
                </a:lnTo>
                <a:lnTo>
                  <a:pt x="1663" y="755"/>
                </a:lnTo>
                <a:lnTo>
                  <a:pt x="1663" y="755"/>
                </a:lnTo>
                <a:lnTo>
                  <a:pt x="1663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5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50"/>
                </a:lnTo>
                <a:lnTo>
                  <a:pt x="1659" y="746"/>
                </a:lnTo>
                <a:lnTo>
                  <a:pt x="1659" y="746"/>
                </a:lnTo>
                <a:lnTo>
                  <a:pt x="1659" y="746"/>
                </a:lnTo>
                <a:lnTo>
                  <a:pt x="1659" y="746"/>
                </a:lnTo>
                <a:lnTo>
                  <a:pt x="1659" y="746"/>
                </a:lnTo>
                <a:lnTo>
                  <a:pt x="1659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6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42"/>
                </a:lnTo>
                <a:lnTo>
                  <a:pt x="1655" y="738"/>
                </a:lnTo>
                <a:lnTo>
                  <a:pt x="1655" y="738"/>
                </a:lnTo>
                <a:lnTo>
                  <a:pt x="1655" y="738"/>
                </a:lnTo>
                <a:lnTo>
                  <a:pt x="1655" y="738"/>
                </a:lnTo>
                <a:lnTo>
                  <a:pt x="1655" y="738"/>
                </a:lnTo>
                <a:lnTo>
                  <a:pt x="1655" y="738"/>
                </a:lnTo>
                <a:lnTo>
                  <a:pt x="1655" y="738"/>
                </a:lnTo>
                <a:lnTo>
                  <a:pt x="1655" y="738"/>
                </a:lnTo>
                <a:lnTo>
                  <a:pt x="1655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8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51" y="733"/>
                </a:lnTo>
                <a:lnTo>
                  <a:pt x="1647" y="733"/>
                </a:lnTo>
                <a:lnTo>
                  <a:pt x="1647" y="733"/>
                </a:lnTo>
                <a:lnTo>
                  <a:pt x="1647" y="733"/>
                </a:lnTo>
                <a:lnTo>
                  <a:pt x="1647" y="733"/>
                </a:lnTo>
                <a:lnTo>
                  <a:pt x="1647" y="733"/>
                </a:lnTo>
                <a:lnTo>
                  <a:pt x="1647" y="733"/>
                </a:lnTo>
                <a:lnTo>
                  <a:pt x="1647" y="733"/>
                </a:lnTo>
                <a:lnTo>
                  <a:pt x="1647" y="733"/>
                </a:lnTo>
                <a:lnTo>
                  <a:pt x="1647" y="733"/>
                </a:lnTo>
                <a:lnTo>
                  <a:pt x="1647" y="733"/>
                </a:lnTo>
                <a:lnTo>
                  <a:pt x="1647" y="733"/>
                </a:lnTo>
                <a:lnTo>
                  <a:pt x="1647" y="733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9"/>
                </a:lnTo>
                <a:lnTo>
                  <a:pt x="1647" y="725"/>
                </a:lnTo>
                <a:lnTo>
                  <a:pt x="1647" y="725"/>
                </a:lnTo>
                <a:lnTo>
                  <a:pt x="1647" y="725"/>
                </a:lnTo>
                <a:lnTo>
                  <a:pt x="1647" y="725"/>
                </a:lnTo>
                <a:lnTo>
                  <a:pt x="1647" y="725"/>
                </a:lnTo>
                <a:lnTo>
                  <a:pt x="1647" y="725"/>
                </a:lnTo>
                <a:lnTo>
                  <a:pt x="1647" y="725"/>
                </a:lnTo>
                <a:lnTo>
                  <a:pt x="1647" y="725"/>
                </a:lnTo>
                <a:lnTo>
                  <a:pt x="1647" y="725"/>
                </a:lnTo>
                <a:lnTo>
                  <a:pt x="1647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5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43" y="721"/>
                </a:lnTo>
                <a:lnTo>
                  <a:pt x="1639" y="721"/>
                </a:lnTo>
                <a:lnTo>
                  <a:pt x="1639" y="721"/>
                </a:lnTo>
                <a:lnTo>
                  <a:pt x="1639" y="721"/>
                </a:lnTo>
                <a:lnTo>
                  <a:pt x="1639" y="721"/>
                </a:lnTo>
                <a:lnTo>
                  <a:pt x="1639" y="721"/>
                </a:lnTo>
                <a:lnTo>
                  <a:pt x="1639" y="721"/>
                </a:lnTo>
                <a:lnTo>
                  <a:pt x="1639" y="721"/>
                </a:lnTo>
                <a:lnTo>
                  <a:pt x="1639" y="721"/>
                </a:lnTo>
                <a:lnTo>
                  <a:pt x="1639" y="721"/>
                </a:lnTo>
                <a:lnTo>
                  <a:pt x="1639" y="721"/>
                </a:lnTo>
                <a:lnTo>
                  <a:pt x="1639" y="721"/>
                </a:lnTo>
                <a:lnTo>
                  <a:pt x="1639" y="721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9" y="716"/>
                </a:lnTo>
                <a:lnTo>
                  <a:pt x="1635" y="716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12"/>
                </a:lnTo>
                <a:lnTo>
                  <a:pt x="1635" y="708"/>
                </a:lnTo>
                <a:lnTo>
                  <a:pt x="1635" y="708"/>
                </a:lnTo>
                <a:lnTo>
                  <a:pt x="1635" y="708"/>
                </a:lnTo>
                <a:lnTo>
                  <a:pt x="1635" y="708"/>
                </a:lnTo>
                <a:lnTo>
                  <a:pt x="1635" y="708"/>
                </a:lnTo>
                <a:lnTo>
                  <a:pt x="1635" y="708"/>
                </a:lnTo>
                <a:lnTo>
                  <a:pt x="1635" y="708"/>
                </a:lnTo>
                <a:lnTo>
                  <a:pt x="1635" y="708"/>
                </a:lnTo>
                <a:lnTo>
                  <a:pt x="1635" y="708"/>
                </a:lnTo>
                <a:lnTo>
                  <a:pt x="1635" y="708"/>
                </a:lnTo>
                <a:lnTo>
                  <a:pt x="1635" y="708"/>
                </a:lnTo>
                <a:lnTo>
                  <a:pt x="1635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8"/>
                </a:lnTo>
                <a:lnTo>
                  <a:pt x="1631" y="704"/>
                </a:lnTo>
                <a:lnTo>
                  <a:pt x="1631" y="704"/>
                </a:lnTo>
                <a:lnTo>
                  <a:pt x="1631" y="704"/>
                </a:lnTo>
                <a:lnTo>
                  <a:pt x="1631" y="704"/>
                </a:lnTo>
                <a:lnTo>
                  <a:pt x="1631" y="704"/>
                </a:lnTo>
                <a:lnTo>
                  <a:pt x="1631" y="704"/>
                </a:lnTo>
                <a:lnTo>
                  <a:pt x="1631" y="704"/>
                </a:lnTo>
                <a:lnTo>
                  <a:pt x="1631" y="704"/>
                </a:lnTo>
                <a:lnTo>
                  <a:pt x="1631" y="704"/>
                </a:lnTo>
                <a:lnTo>
                  <a:pt x="1631" y="704"/>
                </a:lnTo>
                <a:lnTo>
                  <a:pt x="1631" y="704"/>
                </a:lnTo>
                <a:lnTo>
                  <a:pt x="1631" y="704"/>
                </a:lnTo>
                <a:lnTo>
                  <a:pt x="1631" y="704"/>
                </a:lnTo>
                <a:lnTo>
                  <a:pt x="1631" y="704"/>
                </a:lnTo>
                <a:lnTo>
                  <a:pt x="1631" y="704"/>
                </a:lnTo>
                <a:lnTo>
                  <a:pt x="1631" y="704"/>
                </a:lnTo>
                <a:lnTo>
                  <a:pt x="1631" y="704"/>
                </a:lnTo>
                <a:lnTo>
                  <a:pt x="1631" y="704"/>
                </a:lnTo>
                <a:lnTo>
                  <a:pt x="1631" y="704"/>
                </a:lnTo>
                <a:lnTo>
                  <a:pt x="1631" y="704"/>
                </a:lnTo>
                <a:lnTo>
                  <a:pt x="1631" y="704"/>
                </a:lnTo>
                <a:lnTo>
                  <a:pt x="1631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4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7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700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23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5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9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91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5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7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11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83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7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8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603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4"/>
                </a:lnTo>
                <a:lnTo>
                  <a:pt x="1599" y="670"/>
                </a:lnTo>
                <a:lnTo>
                  <a:pt x="1599" y="670"/>
                </a:lnTo>
                <a:lnTo>
                  <a:pt x="1599" y="670"/>
                </a:lnTo>
                <a:lnTo>
                  <a:pt x="1599" y="670"/>
                </a:lnTo>
                <a:lnTo>
                  <a:pt x="1599" y="670"/>
                </a:lnTo>
                <a:lnTo>
                  <a:pt x="1599" y="670"/>
                </a:lnTo>
                <a:lnTo>
                  <a:pt x="1599" y="670"/>
                </a:lnTo>
                <a:lnTo>
                  <a:pt x="1599" y="670"/>
                </a:lnTo>
                <a:lnTo>
                  <a:pt x="1599" y="670"/>
                </a:lnTo>
                <a:lnTo>
                  <a:pt x="1599" y="670"/>
                </a:lnTo>
                <a:lnTo>
                  <a:pt x="1599" y="670"/>
                </a:lnTo>
                <a:lnTo>
                  <a:pt x="1599" y="670"/>
                </a:lnTo>
                <a:lnTo>
                  <a:pt x="1599" y="670"/>
                </a:lnTo>
                <a:lnTo>
                  <a:pt x="1599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70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5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6"/>
                </a:lnTo>
                <a:lnTo>
                  <a:pt x="1591" y="661"/>
                </a:lnTo>
                <a:lnTo>
                  <a:pt x="1591" y="661"/>
                </a:lnTo>
                <a:lnTo>
                  <a:pt x="1591" y="661"/>
                </a:lnTo>
                <a:lnTo>
                  <a:pt x="1591" y="661"/>
                </a:lnTo>
                <a:lnTo>
                  <a:pt x="1591" y="661"/>
                </a:lnTo>
                <a:lnTo>
                  <a:pt x="1591" y="661"/>
                </a:lnTo>
                <a:lnTo>
                  <a:pt x="1591" y="661"/>
                </a:lnTo>
                <a:lnTo>
                  <a:pt x="1591" y="661"/>
                </a:lnTo>
                <a:lnTo>
                  <a:pt x="1591" y="661"/>
                </a:lnTo>
                <a:lnTo>
                  <a:pt x="1591" y="661"/>
                </a:lnTo>
                <a:lnTo>
                  <a:pt x="1591" y="661"/>
                </a:lnTo>
                <a:lnTo>
                  <a:pt x="1591" y="661"/>
                </a:lnTo>
                <a:lnTo>
                  <a:pt x="1591" y="661"/>
                </a:lnTo>
                <a:lnTo>
                  <a:pt x="1591" y="661"/>
                </a:lnTo>
                <a:lnTo>
                  <a:pt x="1591" y="661"/>
                </a:lnTo>
                <a:lnTo>
                  <a:pt x="1591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61"/>
                </a:lnTo>
                <a:lnTo>
                  <a:pt x="1587" y="657"/>
                </a:lnTo>
                <a:lnTo>
                  <a:pt x="1587" y="657"/>
                </a:lnTo>
                <a:lnTo>
                  <a:pt x="1587" y="657"/>
                </a:lnTo>
                <a:lnTo>
                  <a:pt x="1587" y="657"/>
                </a:lnTo>
                <a:lnTo>
                  <a:pt x="1587" y="657"/>
                </a:lnTo>
                <a:lnTo>
                  <a:pt x="1587" y="657"/>
                </a:lnTo>
                <a:lnTo>
                  <a:pt x="1587" y="657"/>
                </a:lnTo>
                <a:lnTo>
                  <a:pt x="1587" y="657"/>
                </a:lnTo>
                <a:lnTo>
                  <a:pt x="1587" y="657"/>
                </a:lnTo>
                <a:lnTo>
                  <a:pt x="1587" y="657"/>
                </a:lnTo>
                <a:lnTo>
                  <a:pt x="1587" y="657"/>
                </a:lnTo>
                <a:lnTo>
                  <a:pt x="1587" y="657"/>
                </a:lnTo>
                <a:lnTo>
                  <a:pt x="1587" y="657"/>
                </a:lnTo>
                <a:lnTo>
                  <a:pt x="1587" y="657"/>
                </a:lnTo>
                <a:lnTo>
                  <a:pt x="1587" y="657"/>
                </a:lnTo>
                <a:lnTo>
                  <a:pt x="1587" y="657"/>
                </a:lnTo>
                <a:lnTo>
                  <a:pt x="1587" y="657"/>
                </a:lnTo>
                <a:lnTo>
                  <a:pt x="1587" y="657"/>
                </a:lnTo>
                <a:lnTo>
                  <a:pt x="1587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7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83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53"/>
                </a:lnTo>
                <a:lnTo>
                  <a:pt x="1579" y="649"/>
                </a:lnTo>
                <a:lnTo>
                  <a:pt x="1579" y="649"/>
                </a:lnTo>
                <a:lnTo>
                  <a:pt x="1579" y="649"/>
                </a:lnTo>
                <a:lnTo>
                  <a:pt x="1579" y="649"/>
                </a:lnTo>
                <a:lnTo>
                  <a:pt x="1579" y="649"/>
                </a:lnTo>
                <a:lnTo>
                  <a:pt x="1579" y="649"/>
                </a:lnTo>
                <a:lnTo>
                  <a:pt x="1579" y="649"/>
                </a:lnTo>
                <a:lnTo>
                  <a:pt x="1579" y="649"/>
                </a:lnTo>
                <a:lnTo>
                  <a:pt x="1579" y="649"/>
                </a:lnTo>
                <a:lnTo>
                  <a:pt x="1579" y="649"/>
                </a:lnTo>
                <a:lnTo>
                  <a:pt x="1579" y="649"/>
                </a:lnTo>
                <a:lnTo>
                  <a:pt x="1579" y="649"/>
                </a:lnTo>
                <a:lnTo>
                  <a:pt x="1579" y="649"/>
                </a:lnTo>
                <a:lnTo>
                  <a:pt x="1579" y="649"/>
                </a:lnTo>
                <a:lnTo>
                  <a:pt x="1579" y="649"/>
                </a:lnTo>
                <a:lnTo>
                  <a:pt x="1579" y="649"/>
                </a:lnTo>
                <a:lnTo>
                  <a:pt x="1579" y="649"/>
                </a:lnTo>
                <a:lnTo>
                  <a:pt x="1579" y="649"/>
                </a:lnTo>
                <a:lnTo>
                  <a:pt x="1579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9"/>
                </a:lnTo>
                <a:lnTo>
                  <a:pt x="1575" y="644"/>
                </a:lnTo>
                <a:lnTo>
                  <a:pt x="1575" y="644"/>
                </a:lnTo>
                <a:lnTo>
                  <a:pt x="1575" y="644"/>
                </a:lnTo>
                <a:lnTo>
                  <a:pt x="1575" y="644"/>
                </a:lnTo>
                <a:lnTo>
                  <a:pt x="1575" y="644"/>
                </a:lnTo>
                <a:lnTo>
                  <a:pt x="1575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71" y="644"/>
                </a:lnTo>
                <a:lnTo>
                  <a:pt x="1567" y="644"/>
                </a:lnTo>
                <a:lnTo>
                  <a:pt x="1567" y="644"/>
                </a:lnTo>
                <a:lnTo>
                  <a:pt x="1567" y="644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7" y="640"/>
                </a:lnTo>
                <a:lnTo>
                  <a:pt x="1563" y="640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63" y="636"/>
                </a:lnTo>
                <a:lnTo>
                  <a:pt x="1559" y="636"/>
                </a:lnTo>
                <a:lnTo>
                  <a:pt x="1559" y="636"/>
                </a:lnTo>
                <a:lnTo>
                  <a:pt x="1559" y="636"/>
                </a:lnTo>
                <a:lnTo>
                  <a:pt x="1559" y="636"/>
                </a:lnTo>
                <a:lnTo>
                  <a:pt x="1559" y="636"/>
                </a:lnTo>
                <a:lnTo>
                  <a:pt x="1559" y="636"/>
                </a:lnTo>
                <a:lnTo>
                  <a:pt x="1559" y="636"/>
                </a:lnTo>
                <a:lnTo>
                  <a:pt x="1559" y="636"/>
                </a:lnTo>
                <a:lnTo>
                  <a:pt x="1559" y="636"/>
                </a:lnTo>
                <a:lnTo>
                  <a:pt x="1559" y="636"/>
                </a:lnTo>
                <a:lnTo>
                  <a:pt x="1559" y="636"/>
                </a:lnTo>
                <a:lnTo>
                  <a:pt x="1559" y="636"/>
                </a:lnTo>
                <a:lnTo>
                  <a:pt x="1559" y="636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9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32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5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7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51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23"/>
                </a:lnTo>
                <a:lnTo>
                  <a:pt x="1547" y="619"/>
                </a:lnTo>
                <a:lnTo>
                  <a:pt x="1547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43" y="619"/>
                </a:lnTo>
                <a:lnTo>
                  <a:pt x="1539" y="619"/>
                </a:lnTo>
                <a:lnTo>
                  <a:pt x="1539" y="619"/>
                </a:lnTo>
                <a:lnTo>
                  <a:pt x="1539" y="619"/>
                </a:lnTo>
                <a:lnTo>
                  <a:pt x="1539" y="619"/>
                </a:lnTo>
                <a:lnTo>
                  <a:pt x="1539" y="619"/>
                </a:lnTo>
                <a:lnTo>
                  <a:pt x="1539" y="619"/>
                </a:lnTo>
                <a:lnTo>
                  <a:pt x="1539" y="619"/>
                </a:lnTo>
                <a:lnTo>
                  <a:pt x="1539" y="619"/>
                </a:lnTo>
                <a:lnTo>
                  <a:pt x="1539" y="619"/>
                </a:lnTo>
                <a:lnTo>
                  <a:pt x="1539" y="619"/>
                </a:lnTo>
                <a:lnTo>
                  <a:pt x="1539" y="619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9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5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5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11"/>
                </a:lnTo>
                <a:lnTo>
                  <a:pt x="1531" y="606"/>
                </a:lnTo>
                <a:lnTo>
                  <a:pt x="1531" y="606"/>
                </a:lnTo>
                <a:lnTo>
                  <a:pt x="1531" y="606"/>
                </a:lnTo>
                <a:lnTo>
                  <a:pt x="1531" y="606"/>
                </a:lnTo>
                <a:lnTo>
                  <a:pt x="1531" y="606"/>
                </a:lnTo>
                <a:lnTo>
                  <a:pt x="1531" y="606"/>
                </a:lnTo>
                <a:lnTo>
                  <a:pt x="1531" y="606"/>
                </a:lnTo>
                <a:lnTo>
                  <a:pt x="1531" y="606"/>
                </a:lnTo>
                <a:lnTo>
                  <a:pt x="1531" y="606"/>
                </a:lnTo>
                <a:lnTo>
                  <a:pt x="1531" y="606"/>
                </a:lnTo>
                <a:lnTo>
                  <a:pt x="1531" y="606"/>
                </a:lnTo>
                <a:lnTo>
                  <a:pt x="1531" y="606"/>
                </a:lnTo>
                <a:lnTo>
                  <a:pt x="1531" y="606"/>
                </a:lnTo>
                <a:lnTo>
                  <a:pt x="1531" y="606"/>
                </a:lnTo>
                <a:lnTo>
                  <a:pt x="1531" y="606"/>
                </a:lnTo>
                <a:lnTo>
                  <a:pt x="1531" y="606"/>
                </a:lnTo>
                <a:lnTo>
                  <a:pt x="1531" y="606"/>
                </a:lnTo>
                <a:lnTo>
                  <a:pt x="1531" y="606"/>
                </a:lnTo>
                <a:lnTo>
                  <a:pt x="1531" y="606"/>
                </a:lnTo>
                <a:lnTo>
                  <a:pt x="1531" y="606"/>
                </a:lnTo>
                <a:lnTo>
                  <a:pt x="1531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7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6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23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9" y="602"/>
                </a:lnTo>
                <a:lnTo>
                  <a:pt x="1515" y="602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5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8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11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7" y="594"/>
                </a:lnTo>
                <a:lnTo>
                  <a:pt x="1503" y="594"/>
                </a:lnTo>
                <a:lnTo>
                  <a:pt x="1503" y="594"/>
                </a:lnTo>
                <a:lnTo>
                  <a:pt x="1503" y="594"/>
                </a:lnTo>
                <a:lnTo>
                  <a:pt x="1503" y="594"/>
                </a:lnTo>
                <a:lnTo>
                  <a:pt x="1503" y="594"/>
                </a:lnTo>
                <a:lnTo>
                  <a:pt x="1503" y="594"/>
                </a:lnTo>
                <a:lnTo>
                  <a:pt x="1503" y="594"/>
                </a:lnTo>
                <a:lnTo>
                  <a:pt x="1503" y="594"/>
                </a:lnTo>
                <a:lnTo>
                  <a:pt x="1503" y="594"/>
                </a:lnTo>
                <a:lnTo>
                  <a:pt x="1503" y="594"/>
                </a:lnTo>
                <a:lnTo>
                  <a:pt x="1503" y="594"/>
                </a:lnTo>
                <a:lnTo>
                  <a:pt x="1503" y="594"/>
                </a:lnTo>
                <a:lnTo>
                  <a:pt x="1503" y="594"/>
                </a:lnTo>
                <a:lnTo>
                  <a:pt x="1503" y="594"/>
                </a:lnTo>
                <a:lnTo>
                  <a:pt x="1503" y="594"/>
                </a:lnTo>
                <a:lnTo>
                  <a:pt x="1503" y="594"/>
                </a:lnTo>
                <a:lnTo>
                  <a:pt x="1503" y="594"/>
                </a:lnTo>
                <a:lnTo>
                  <a:pt x="1503" y="594"/>
                </a:lnTo>
                <a:lnTo>
                  <a:pt x="1503" y="594"/>
                </a:lnTo>
                <a:lnTo>
                  <a:pt x="1503" y="594"/>
                </a:lnTo>
                <a:lnTo>
                  <a:pt x="1503" y="594"/>
                </a:lnTo>
                <a:lnTo>
                  <a:pt x="1503" y="594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503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9"/>
                </a:lnTo>
                <a:lnTo>
                  <a:pt x="1499" y="585"/>
                </a:lnTo>
                <a:lnTo>
                  <a:pt x="1499" y="585"/>
                </a:lnTo>
                <a:lnTo>
                  <a:pt x="1499" y="585"/>
                </a:lnTo>
                <a:lnTo>
                  <a:pt x="1499" y="585"/>
                </a:lnTo>
                <a:lnTo>
                  <a:pt x="1499" y="585"/>
                </a:lnTo>
                <a:lnTo>
                  <a:pt x="1499" y="585"/>
                </a:lnTo>
                <a:lnTo>
                  <a:pt x="1499" y="585"/>
                </a:lnTo>
                <a:lnTo>
                  <a:pt x="1499" y="585"/>
                </a:lnTo>
                <a:lnTo>
                  <a:pt x="1499" y="585"/>
                </a:lnTo>
                <a:lnTo>
                  <a:pt x="1499" y="585"/>
                </a:lnTo>
                <a:lnTo>
                  <a:pt x="1499" y="585"/>
                </a:lnTo>
                <a:lnTo>
                  <a:pt x="1499" y="585"/>
                </a:lnTo>
                <a:lnTo>
                  <a:pt x="1499" y="585"/>
                </a:lnTo>
                <a:lnTo>
                  <a:pt x="1499" y="585"/>
                </a:lnTo>
                <a:lnTo>
                  <a:pt x="1499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5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5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91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7" y="581"/>
                </a:lnTo>
                <a:lnTo>
                  <a:pt x="1483" y="581"/>
                </a:lnTo>
                <a:lnTo>
                  <a:pt x="1483" y="581"/>
                </a:lnTo>
                <a:lnTo>
                  <a:pt x="1483" y="581"/>
                </a:lnTo>
                <a:lnTo>
                  <a:pt x="1483" y="581"/>
                </a:lnTo>
                <a:lnTo>
                  <a:pt x="1483" y="581"/>
                </a:lnTo>
                <a:lnTo>
                  <a:pt x="1483" y="581"/>
                </a:lnTo>
                <a:lnTo>
                  <a:pt x="1483" y="581"/>
                </a:lnTo>
                <a:lnTo>
                  <a:pt x="1483" y="581"/>
                </a:lnTo>
                <a:lnTo>
                  <a:pt x="1483" y="581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7"/>
                </a:lnTo>
                <a:lnTo>
                  <a:pt x="1479" y="572"/>
                </a:lnTo>
                <a:lnTo>
                  <a:pt x="1479" y="572"/>
                </a:lnTo>
                <a:lnTo>
                  <a:pt x="1479" y="572"/>
                </a:lnTo>
                <a:lnTo>
                  <a:pt x="1479" y="572"/>
                </a:lnTo>
                <a:lnTo>
                  <a:pt x="1479" y="572"/>
                </a:lnTo>
                <a:lnTo>
                  <a:pt x="1479" y="572"/>
                </a:lnTo>
                <a:lnTo>
                  <a:pt x="1479" y="572"/>
                </a:lnTo>
                <a:lnTo>
                  <a:pt x="1479" y="572"/>
                </a:lnTo>
                <a:lnTo>
                  <a:pt x="1479" y="572"/>
                </a:lnTo>
                <a:lnTo>
                  <a:pt x="1479" y="572"/>
                </a:lnTo>
                <a:lnTo>
                  <a:pt x="1479" y="572"/>
                </a:lnTo>
                <a:lnTo>
                  <a:pt x="1479" y="572"/>
                </a:lnTo>
                <a:lnTo>
                  <a:pt x="1479" y="572"/>
                </a:lnTo>
                <a:lnTo>
                  <a:pt x="1479" y="572"/>
                </a:lnTo>
                <a:lnTo>
                  <a:pt x="1479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5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72"/>
                </a:lnTo>
                <a:lnTo>
                  <a:pt x="1471" y="568"/>
                </a:lnTo>
                <a:lnTo>
                  <a:pt x="1471" y="568"/>
                </a:lnTo>
                <a:lnTo>
                  <a:pt x="1471" y="568"/>
                </a:lnTo>
                <a:lnTo>
                  <a:pt x="1471" y="568"/>
                </a:lnTo>
                <a:lnTo>
                  <a:pt x="1471" y="568"/>
                </a:lnTo>
                <a:lnTo>
                  <a:pt x="1471" y="568"/>
                </a:lnTo>
                <a:lnTo>
                  <a:pt x="1471" y="568"/>
                </a:lnTo>
                <a:lnTo>
                  <a:pt x="1471" y="568"/>
                </a:lnTo>
                <a:lnTo>
                  <a:pt x="1471" y="568"/>
                </a:lnTo>
                <a:lnTo>
                  <a:pt x="1471" y="568"/>
                </a:lnTo>
                <a:lnTo>
                  <a:pt x="1471" y="568"/>
                </a:lnTo>
                <a:lnTo>
                  <a:pt x="1471" y="568"/>
                </a:lnTo>
                <a:lnTo>
                  <a:pt x="1471" y="568"/>
                </a:lnTo>
                <a:lnTo>
                  <a:pt x="1471" y="568"/>
                </a:lnTo>
                <a:lnTo>
                  <a:pt x="1471" y="568"/>
                </a:lnTo>
                <a:lnTo>
                  <a:pt x="1471" y="568"/>
                </a:lnTo>
                <a:lnTo>
                  <a:pt x="1471" y="568"/>
                </a:lnTo>
                <a:lnTo>
                  <a:pt x="1471" y="568"/>
                </a:lnTo>
                <a:lnTo>
                  <a:pt x="1471" y="568"/>
                </a:lnTo>
                <a:lnTo>
                  <a:pt x="1471" y="568"/>
                </a:lnTo>
                <a:lnTo>
                  <a:pt x="1471" y="568"/>
                </a:lnTo>
                <a:lnTo>
                  <a:pt x="1471" y="568"/>
                </a:lnTo>
                <a:lnTo>
                  <a:pt x="1471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7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8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63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9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4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5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51" y="560"/>
                </a:lnTo>
                <a:lnTo>
                  <a:pt x="1447" y="560"/>
                </a:lnTo>
                <a:lnTo>
                  <a:pt x="1447" y="560"/>
                </a:lnTo>
                <a:lnTo>
                  <a:pt x="1447" y="560"/>
                </a:lnTo>
                <a:lnTo>
                  <a:pt x="1447" y="560"/>
                </a:lnTo>
                <a:lnTo>
                  <a:pt x="1447" y="560"/>
                </a:lnTo>
                <a:lnTo>
                  <a:pt x="1447" y="560"/>
                </a:lnTo>
                <a:lnTo>
                  <a:pt x="1447" y="560"/>
                </a:lnTo>
                <a:lnTo>
                  <a:pt x="1447" y="560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7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43" y="555"/>
                </a:lnTo>
                <a:lnTo>
                  <a:pt x="1439" y="555"/>
                </a:lnTo>
                <a:lnTo>
                  <a:pt x="1439" y="555"/>
                </a:lnTo>
                <a:lnTo>
                  <a:pt x="1439" y="555"/>
                </a:lnTo>
                <a:lnTo>
                  <a:pt x="1439" y="555"/>
                </a:lnTo>
                <a:lnTo>
                  <a:pt x="1439" y="555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9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6" y="551"/>
                </a:lnTo>
                <a:lnTo>
                  <a:pt x="1432" y="551"/>
                </a:lnTo>
                <a:lnTo>
                  <a:pt x="1432" y="551"/>
                </a:lnTo>
                <a:lnTo>
                  <a:pt x="1432" y="551"/>
                </a:lnTo>
                <a:lnTo>
                  <a:pt x="1432" y="551"/>
                </a:lnTo>
                <a:lnTo>
                  <a:pt x="1432" y="551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32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7"/>
                </a:lnTo>
                <a:lnTo>
                  <a:pt x="1428" y="543"/>
                </a:lnTo>
                <a:lnTo>
                  <a:pt x="1428" y="543"/>
                </a:lnTo>
                <a:lnTo>
                  <a:pt x="1428" y="543"/>
                </a:lnTo>
                <a:lnTo>
                  <a:pt x="1428" y="543"/>
                </a:lnTo>
                <a:lnTo>
                  <a:pt x="1428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4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20" y="543"/>
                </a:lnTo>
                <a:lnTo>
                  <a:pt x="1416" y="543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6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9"/>
                </a:lnTo>
                <a:lnTo>
                  <a:pt x="1412" y="534"/>
                </a:lnTo>
                <a:lnTo>
                  <a:pt x="1412" y="534"/>
                </a:lnTo>
                <a:lnTo>
                  <a:pt x="1412" y="534"/>
                </a:lnTo>
                <a:lnTo>
                  <a:pt x="1412" y="534"/>
                </a:lnTo>
                <a:lnTo>
                  <a:pt x="1412" y="534"/>
                </a:lnTo>
                <a:lnTo>
                  <a:pt x="1412" y="534"/>
                </a:lnTo>
                <a:lnTo>
                  <a:pt x="1412" y="534"/>
                </a:lnTo>
                <a:lnTo>
                  <a:pt x="1412" y="534"/>
                </a:lnTo>
                <a:lnTo>
                  <a:pt x="1412" y="534"/>
                </a:lnTo>
                <a:lnTo>
                  <a:pt x="1412" y="534"/>
                </a:lnTo>
                <a:lnTo>
                  <a:pt x="1412" y="534"/>
                </a:lnTo>
                <a:lnTo>
                  <a:pt x="1412" y="534"/>
                </a:lnTo>
                <a:lnTo>
                  <a:pt x="1412" y="534"/>
                </a:lnTo>
                <a:lnTo>
                  <a:pt x="1412" y="534"/>
                </a:lnTo>
                <a:lnTo>
                  <a:pt x="1412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8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4"/>
                </a:lnTo>
                <a:lnTo>
                  <a:pt x="1404" y="530"/>
                </a:lnTo>
                <a:lnTo>
                  <a:pt x="1404" y="530"/>
                </a:lnTo>
                <a:lnTo>
                  <a:pt x="1404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400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6" y="530"/>
                </a:lnTo>
                <a:lnTo>
                  <a:pt x="1392" y="530"/>
                </a:lnTo>
                <a:lnTo>
                  <a:pt x="1392" y="530"/>
                </a:lnTo>
                <a:lnTo>
                  <a:pt x="1392" y="530"/>
                </a:lnTo>
                <a:lnTo>
                  <a:pt x="1392" y="530"/>
                </a:lnTo>
                <a:lnTo>
                  <a:pt x="1392" y="530"/>
                </a:lnTo>
                <a:lnTo>
                  <a:pt x="1392" y="530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92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8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6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4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80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6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72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8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7"/>
                </a:lnTo>
                <a:lnTo>
                  <a:pt x="1364" y="513"/>
                </a:lnTo>
                <a:lnTo>
                  <a:pt x="1364" y="513"/>
                </a:lnTo>
                <a:lnTo>
                  <a:pt x="1364" y="513"/>
                </a:lnTo>
                <a:lnTo>
                  <a:pt x="1364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60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6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13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52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8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4" y="509"/>
                </a:lnTo>
                <a:lnTo>
                  <a:pt x="1340" y="509"/>
                </a:lnTo>
                <a:lnTo>
                  <a:pt x="1340" y="509"/>
                </a:lnTo>
                <a:lnTo>
                  <a:pt x="1340" y="509"/>
                </a:lnTo>
                <a:lnTo>
                  <a:pt x="1340" y="509"/>
                </a:lnTo>
                <a:lnTo>
                  <a:pt x="1340" y="509"/>
                </a:lnTo>
                <a:lnTo>
                  <a:pt x="1340" y="509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40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6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5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32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8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4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500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20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6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12" y="496"/>
                </a:lnTo>
                <a:lnTo>
                  <a:pt x="1308" y="496"/>
                </a:lnTo>
                <a:lnTo>
                  <a:pt x="1308" y="496"/>
                </a:lnTo>
                <a:lnTo>
                  <a:pt x="1308" y="496"/>
                </a:lnTo>
                <a:lnTo>
                  <a:pt x="1308" y="496"/>
                </a:lnTo>
                <a:lnTo>
                  <a:pt x="1308" y="496"/>
                </a:lnTo>
                <a:lnTo>
                  <a:pt x="1308" y="496"/>
                </a:lnTo>
                <a:lnTo>
                  <a:pt x="1308" y="496"/>
                </a:lnTo>
                <a:lnTo>
                  <a:pt x="1308" y="496"/>
                </a:lnTo>
                <a:lnTo>
                  <a:pt x="1308" y="496"/>
                </a:lnTo>
                <a:lnTo>
                  <a:pt x="1308" y="496"/>
                </a:lnTo>
                <a:lnTo>
                  <a:pt x="1308" y="496"/>
                </a:lnTo>
                <a:lnTo>
                  <a:pt x="1308" y="496"/>
                </a:lnTo>
                <a:lnTo>
                  <a:pt x="1308" y="496"/>
                </a:lnTo>
                <a:lnTo>
                  <a:pt x="1308" y="496"/>
                </a:lnTo>
                <a:lnTo>
                  <a:pt x="1308" y="496"/>
                </a:lnTo>
                <a:lnTo>
                  <a:pt x="1308" y="496"/>
                </a:lnTo>
                <a:lnTo>
                  <a:pt x="1308" y="496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8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4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300" y="492"/>
                </a:lnTo>
                <a:lnTo>
                  <a:pt x="1296" y="492"/>
                </a:lnTo>
                <a:lnTo>
                  <a:pt x="1296" y="492"/>
                </a:lnTo>
                <a:lnTo>
                  <a:pt x="1296" y="492"/>
                </a:lnTo>
                <a:lnTo>
                  <a:pt x="1296" y="492"/>
                </a:lnTo>
                <a:lnTo>
                  <a:pt x="1296" y="492"/>
                </a:lnTo>
                <a:lnTo>
                  <a:pt x="1296" y="492"/>
                </a:lnTo>
                <a:lnTo>
                  <a:pt x="1296" y="492"/>
                </a:lnTo>
                <a:lnTo>
                  <a:pt x="1296" y="492"/>
                </a:lnTo>
                <a:lnTo>
                  <a:pt x="1296" y="492"/>
                </a:lnTo>
                <a:lnTo>
                  <a:pt x="1296" y="492"/>
                </a:lnTo>
                <a:lnTo>
                  <a:pt x="1296" y="492"/>
                </a:lnTo>
                <a:lnTo>
                  <a:pt x="1296" y="492"/>
                </a:lnTo>
                <a:lnTo>
                  <a:pt x="1296" y="492"/>
                </a:lnTo>
                <a:lnTo>
                  <a:pt x="1296" y="492"/>
                </a:lnTo>
                <a:lnTo>
                  <a:pt x="1296" y="492"/>
                </a:lnTo>
                <a:lnTo>
                  <a:pt x="1296" y="492"/>
                </a:lnTo>
                <a:lnTo>
                  <a:pt x="1296" y="492"/>
                </a:lnTo>
                <a:lnTo>
                  <a:pt x="1296" y="492"/>
                </a:lnTo>
                <a:lnTo>
                  <a:pt x="1296" y="492"/>
                </a:lnTo>
                <a:lnTo>
                  <a:pt x="1296" y="492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6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92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8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8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4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80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6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72" y="483"/>
                </a:lnTo>
                <a:lnTo>
                  <a:pt x="1268" y="483"/>
                </a:lnTo>
                <a:lnTo>
                  <a:pt x="1268" y="483"/>
                </a:lnTo>
                <a:lnTo>
                  <a:pt x="1268" y="483"/>
                </a:lnTo>
                <a:lnTo>
                  <a:pt x="1268" y="483"/>
                </a:lnTo>
                <a:lnTo>
                  <a:pt x="1268" y="483"/>
                </a:lnTo>
                <a:lnTo>
                  <a:pt x="1268" y="483"/>
                </a:lnTo>
                <a:lnTo>
                  <a:pt x="1268" y="483"/>
                </a:lnTo>
                <a:lnTo>
                  <a:pt x="1268" y="483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8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4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60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9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6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52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8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5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4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40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6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32" y="471"/>
                </a:lnTo>
                <a:lnTo>
                  <a:pt x="1228" y="471"/>
                </a:lnTo>
                <a:lnTo>
                  <a:pt x="1228" y="471"/>
                </a:lnTo>
                <a:lnTo>
                  <a:pt x="1228" y="471"/>
                </a:lnTo>
                <a:lnTo>
                  <a:pt x="1228" y="471"/>
                </a:lnTo>
                <a:lnTo>
                  <a:pt x="1228" y="471"/>
                </a:lnTo>
                <a:lnTo>
                  <a:pt x="1228" y="471"/>
                </a:lnTo>
                <a:lnTo>
                  <a:pt x="1228" y="471"/>
                </a:lnTo>
                <a:lnTo>
                  <a:pt x="1228" y="471"/>
                </a:lnTo>
                <a:lnTo>
                  <a:pt x="1228" y="471"/>
                </a:lnTo>
                <a:lnTo>
                  <a:pt x="1228" y="471"/>
                </a:lnTo>
                <a:lnTo>
                  <a:pt x="1228" y="471"/>
                </a:lnTo>
                <a:lnTo>
                  <a:pt x="1228" y="471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8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4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20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6" y="466"/>
                </a:lnTo>
                <a:lnTo>
                  <a:pt x="1212" y="466"/>
                </a:lnTo>
                <a:lnTo>
                  <a:pt x="1212" y="466"/>
                </a:lnTo>
                <a:lnTo>
                  <a:pt x="1212" y="466"/>
                </a:lnTo>
                <a:lnTo>
                  <a:pt x="1212" y="466"/>
                </a:lnTo>
                <a:lnTo>
                  <a:pt x="1212" y="466"/>
                </a:lnTo>
                <a:lnTo>
                  <a:pt x="1212" y="466"/>
                </a:lnTo>
                <a:lnTo>
                  <a:pt x="1212" y="466"/>
                </a:lnTo>
                <a:lnTo>
                  <a:pt x="1212" y="466"/>
                </a:lnTo>
                <a:lnTo>
                  <a:pt x="1212" y="466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12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8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4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200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62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6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92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8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4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8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80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6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72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8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4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4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60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6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52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50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8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4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40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6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5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32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8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4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21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41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7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13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9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5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7"/>
                </a:lnTo>
                <a:lnTo>
                  <a:pt x="1101" y="433"/>
                </a:lnTo>
                <a:lnTo>
                  <a:pt x="1101" y="433"/>
                </a:lnTo>
                <a:lnTo>
                  <a:pt x="1101" y="433"/>
                </a:lnTo>
                <a:lnTo>
                  <a:pt x="1101" y="433"/>
                </a:lnTo>
                <a:lnTo>
                  <a:pt x="1101" y="433"/>
                </a:lnTo>
                <a:lnTo>
                  <a:pt x="1101" y="433"/>
                </a:lnTo>
                <a:lnTo>
                  <a:pt x="1101" y="433"/>
                </a:lnTo>
                <a:lnTo>
                  <a:pt x="1101" y="433"/>
                </a:lnTo>
                <a:lnTo>
                  <a:pt x="1101" y="433"/>
                </a:lnTo>
                <a:lnTo>
                  <a:pt x="1101" y="433"/>
                </a:lnTo>
                <a:lnTo>
                  <a:pt x="1101" y="433"/>
                </a:lnTo>
                <a:lnTo>
                  <a:pt x="1101" y="433"/>
                </a:lnTo>
                <a:lnTo>
                  <a:pt x="1101" y="433"/>
                </a:lnTo>
                <a:lnTo>
                  <a:pt x="1101" y="433"/>
                </a:lnTo>
                <a:lnTo>
                  <a:pt x="1101" y="433"/>
                </a:lnTo>
                <a:lnTo>
                  <a:pt x="1101" y="433"/>
                </a:lnTo>
                <a:lnTo>
                  <a:pt x="1101" y="433"/>
                </a:lnTo>
                <a:lnTo>
                  <a:pt x="1101" y="433"/>
                </a:lnTo>
                <a:lnTo>
                  <a:pt x="1101" y="433"/>
                </a:lnTo>
                <a:lnTo>
                  <a:pt x="1101" y="433"/>
                </a:lnTo>
                <a:lnTo>
                  <a:pt x="1101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7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93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9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33"/>
                </a:lnTo>
                <a:lnTo>
                  <a:pt x="1085" y="428"/>
                </a:lnTo>
                <a:lnTo>
                  <a:pt x="1085" y="428"/>
                </a:lnTo>
                <a:lnTo>
                  <a:pt x="1085" y="428"/>
                </a:lnTo>
                <a:lnTo>
                  <a:pt x="1085" y="428"/>
                </a:lnTo>
                <a:lnTo>
                  <a:pt x="1085" y="428"/>
                </a:lnTo>
                <a:lnTo>
                  <a:pt x="1085" y="428"/>
                </a:lnTo>
                <a:lnTo>
                  <a:pt x="1085" y="428"/>
                </a:lnTo>
                <a:lnTo>
                  <a:pt x="1085" y="428"/>
                </a:lnTo>
                <a:lnTo>
                  <a:pt x="1085" y="428"/>
                </a:lnTo>
                <a:lnTo>
                  <a:pt x="1085" y="428"/>
                </a:lnTo>
                <a:lnTo>
                  <a:pt x="1085" y="428"/>
                </a:lnTo>
                <a:lnTo>
                  <a:pt x="1085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81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7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73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9" y="428"/>
                </a:lnTo>
                <a:lnTo>
                  <a:pt x="1065" y="428"/>
                </a:lnTo>
                <a:lnTo>
                  <a:pt x="1065" y="428"/>
                </a:lnTo>
                <a:lnTo>
                  <a:pt x="1065" y="428"/>
                </a:lnTo>
                <a:lnTo>
                  <a:pt x="1065" y="428"/>
                </a:lnTo>
                <a:lnTo>
                  <a:pt x="1065" y="428"/>
                </a:lnTo>
                <a:lnTo>
                  <a:pt x="1065" y="428"/>
                </a:lnTo>
                <a:lnTo>
                  <a:pt x="1065" y="428"/>
                </a:lnTo>
                <a:lnTo>
                  <a:pt x="1065" y="428"/>
                </a:lnTo>
                <a:lnTo>
                  <a:pt x="1065" y="428"/>
                </a:lnTo>
                <a:lnTo>
                  <a:pt x="1065" y="428"/>
                </a:lnTo>
                <a:lnTo>
                  <a:pt x="1065" y="428"/>
                </a:lnTo>
                <a:lnTo>
                  <a:pt x="1065" y="428"/>
                </a:lnTo>
                <a:lnTo>
                  <a:pt x="1065" y="428"/>
                </a:lnTo>
                <a:lnTo>
                  <a:pt x="1065" y="428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5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61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7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4"/>
                </a:lnTo>
                <a:lnTo>
                  <a:pt x="1053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9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5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41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7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20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33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9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5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21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6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7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13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9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5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11"/>
                </a:lnTo>
                <a:lnTo>
                  <a:pt x="1001" y="407"/>
                </a:lnTo>
                <a:lnTo>
                  <a:pt x="1001" y="407"/>
                </a:lnTo>
                <a:lnTo>
                  <a:pt x="1001" y="407"/>
                </a:lnTo>
                <a:lnTo>
                  <a:pt x="1001" y="407"/>
                </a:lnTo>
                <a:lnTo>
                  <a:pt x="1001" y="407"/>
                </a:lnTo>
                <a:lnTo>
                  <a:pt x="1001" y="407"/>
                </a:lnTo>
                <a:lnTo>
                  <a:pt x="1001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7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93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9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5" y="407"/>
                </a:lnTo>
                <a:lnTo>
                  <a:pt x="981" y="407"/>
                </a:lnTo>
                <a:lnTo>
                  <a:pt x="981" y="407"/>
                </a:lnTo>
                <a:lnTo>
                  <a:pt x="981" y="407"/>
                </a:lnTo>
                <a:lnTo>
                  <a:pt x="981" y="407"/>
                </a:lnTo>
                <a:lnTo>
                  <a:pt x="981" y="407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81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7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73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9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403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5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61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7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53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9"/>
                </a:lnTo>
                <a:lnTo>
                  <a:pt x="949" y="394"/>
                </a:lnTo>
                <a:lnTo>
                  <a:pt x="949" y="394"/>
                </a:lnTo>
                <a:lnTo>
                  <a:pt x="949" y="394"/>
                </a:lnTo>
                <a:lnTo>
                  <a:pt x="949" y="394"/>
                </a:lnTo>
                <a:lnTo>
                  <a:pt x="949" y="394"/>
                </a:lnTo>
                <a:lnTo>
                  <a:pt x="949" y="394"/>
                </a:lnTo>
                <a:lnTo>
                  <a:pt x="949" y="394"/>
                </a:lnTo>
                <a:lnTo>
                  <a:pt x="949" y="394"/>
                </a:lnTo>
                <a:lnTo>
                  <a:pt x="949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5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41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7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33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4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9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5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21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7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13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90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9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5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901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7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6"/>
                </a:lnTo>
                <a:lnTo>
                  <a:pt x="893" y="382"/>
                </a:lnTo>
                <a:lnTo>
                  <a:pt x="893" y="382"/>
                </a:lnTo>
                <a:lnTo>
                  <a:pt x="893" y="382"/>
                </a:lnTo>
                <a:lnTo>
                  <a:pt x="893" y="382"/>
                </a:lnTo>
                <a:lnTo>
                  <a:pt x="893" y="382"/>
                </a:lnTo>
                <a:lnTo>
                  <a:pt x="893" y="382"/>
                </a:lnTo>
                <a:lnTo>
                  <a:pt x="893" y="382"/>
                </a:lnTo>
                <a:lnTo>
                  <a:pt x="893" y="382"/>
                </a:lnTo>
                <a:lnTo>
                  <a:pt x="893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9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5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81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7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73" y="382"/>
                </a:lnTo>
                <a:lnTo>
                  <a:pt x="869" y="382"/>
                </a:lnTo>
                <a:lnTo>
                  <a:pt x="869" y="382"/>
                </a:lnTo>
                <a:lnTo>
                  <a:pt x="869" y="382"/>
                </a:lnTo>
                <a:lnTo>
                  <a:pt x="869" y="382"/>
                </a:lnTo>
                <a:lnTo>
                  <a:pt x="869" y="382"/>
                </a:lnTo>
                <a:lnTo>
                  <a:pt x="869" y="382"/>
                </a:lnTo>
                <a:lnTo>
                  <a:pt x="869" y="382"/>
                </a:lnTo>
                <a:lnTo>
                  <a:pt x="869" y="382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9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5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61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7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53" y="377"/>
                </a:lnTo>
                <a:lnTo>
                  <a:pt x="849" y="377"/>
                </a:lnTo>
                <a:lnTo>
                  <a:pt x="849" y="377"/>
                </a:lnTo>
                <a:lnTo>
                  <a:pt x="849" y="377"/>
                </a:lnTo>
                <a:lnTo>
                  <a:pt x="849" y="377"/>
                </a:lnTo>
                <a:lnTo>
                  <a:pt x="849" y="377"/>
                </a:lnTo>
                <a:lnTo>
                  <a:pt x="849" y="377"/>
                </a:lnTo>
                <a:lnTo>
                  <a:pt x="849" y="377"/>
                </a:lnTo>
                <a:lnTo>
                  <a:pt x="849" y="377"/>
                </a:lnTo>
                <a:lnTo>
                  <a:pt x="849" y="377"/>
                </a:lnTo>
                <a:lnTo>
                  <a:pt x="849" y="377"/>
                </a:lnTo>
                <a:lnTo>
                  <a:pt x="849" y="377"/>
                </a:lnTo>
                <a:lnTo>
                  <a:pt x="849" y="377"/>
                </a:lnTo>
                <a:lnTo>
                  <a:pt x="849" y="377"/>
                </a:lnTo>
                <a:lnTo>
                  <a:pt x="849" y="377"/>
                </a:lnTo>
                <a:lnTo>
                  <a:pt x="849" y="377"/>
                </a:lnTo>
                <a:lnTo>
                  <a:pt x="849" y="377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9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5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41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7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73"/>
                </a:lnTo>
                <a:lnTo>
                  <a:pt x="833" y="369"/>
                </a:lnTo>
                <a:lnTo>
                  <a:pt x="833" y="369"/>
                </a:lnTo>
                <a:lnTo>
                  <a:pt x="833" y="369"/>
                </a:lnTo>
                <a:lnTo>
                  <a:pt x="833" y="369"/>
                </a:lnTo>
                <a:lnTo>
                  <a:pt x="833" y="369"/>
                </a:lnTo>
                <a:lnTo>
                  <a:pt x="833" y="369"/>
                </a:lnTo>
                <a:lnTo>
                  <a:pt x="833" y="369"/>
                </a:lnTo>
                <a:lnTo>
                  <a:pt x="833" y="369"/>
                </a:lnTo>
                <a:lnTo>
                  <a:pt x="833" y="369"/>
                </a:lnTo>
                <a:lnTo>
                  <a:pt x="833" y="369"/>
                </a:lnTo>
                <a:lnTo>
                  <a:pt x="833" y="369"/>
                </a:lnTo>
                <a:lnTo>
                  <a:pt x="833" y="369"/>
                </a:lnTo>
                <a:lnTo>
                  <a:pt x="833" y="369"/>
                </a:lnTo>
                <a:lnTo>
                  <a:pt x="833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9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5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21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7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9"/>
                </a:lnTo>
                <a:lnTo>
                  <a:pt x="813" y="365"/>
                </a:lnTo>
                <a:lnTo>
                  <a:pt x="813" y="365"/>
                </a:lnTo>
                <a:lnTo>
                  <a:pt x="813" y="365"/>
                </a:lnTo>
                <a:lnTo>
                  <a:pt x="813" y="365"/>
                </a:lnTo>
                <a:lnTo>
                  <a:pt x="813" y="365"/>
                </a:lnTo>
                <a:lnTo>
                  <a:pt x="813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10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6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802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8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5"/>
                </a:lnTo>
                <a:lnTo>
                  <a:pt x="794" y="361"/>
                </a:lnTo>
                <a:lnTo>
                  <a:pt x="794" y="361"/>
                </a:lnTo>
                <a:lnTo>
                  <a:pt x="794" y="361"/>
                </a:lnTo>
                <a:lnTo>
                  <a:pt x="794" y="361"/>
                </a:lnTo>
                <a:lnTo>
                  <a:pt x="794" y="361"/>
                </a:lnTo>
                <a:lnTo>
                  <a:pt x="794" y="361"/>
                </a:lnTo>
                <a:lnTo>
                  <a:pt x="794" y="361"/>
                </a:lnTo>
                <a:lnTo>
                  <a:pt x="794" y="361"/>
                </a:lnTo>
                <a:lnTo>
                  <a:pt x="794" y="361"/>
                </a:lnTo>
                <a:lnTo>
                  <a:pt x="794" y="361"/>
                </a:lnTo>
                <a:lnTo>
                  <a:pt x="794" y="361"/>
                </a:lnTo>
                <a:lnTo>
                  <a:pt x="794" y="361"/>
                </a:lnTo>
                <a:lnTo>
                  <a:pt x="794" y="361"/>
                </a:lnTo>
                <a:lnTo>
                  <a:pt x="794" y="361"/>
                </a:lnTo>
                <a:lnTo>
                  <a:pt x="794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90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6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82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8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61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4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70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6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62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8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6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4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50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6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42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8" y="352"/>
                </a:lnTo>
                <a:lnTo>
                  <a:pt x="734" y="352"/>
                </a:lnTo>
                <a:lnTo>
                  <a:pt x="734" y="352"/>
                </a:lnTo>
                <a:lnTo>
                  <a:pt x="734" y="352"/>
                </a:lnTo>
                <a:lnTo>
                  <a:pt x="734" y="352"/>
                </a:lnTo>
                <a:lnTo>
                  <a:pt x="734" y="352"/>
                </a:lnTo>
                <a:lnTo>
                  <a:pt x="734" y="352"/>
                </a:lnTo>
                <a:lnTo>
                  <a:pt x="734" y="352"/>
                </a:lnTo>
                <a:lnTo>
                  <a:pt x="734" y="352"/>
                </a:lnTo>
                <a:lnTo>
                  <a:pt x="734" y="352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4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30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6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22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8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8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4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10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6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702" y="344"/>
                </a:lnTo>
                <a:lnTo>
                  <a:pt x="698" y="344"/>
                </a:lnTo>
                <a:lnTo>
                  <a:pt x="698" y="344"/>
                </a:lnTo>
                <a:lnTo>
                  <a:pt x="698" y="344"/>
                </a:lnTo>
                <a:lnTo>
                  <a:pt x="698" y="344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8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4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90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6" y="339"/>
                </a:lnTo>
                <a:lnTo>
                  <a:pt x="682" y="339"/>
                </a:lnTo>
                <a:lnTo>
                  <a:pt x="682" y="339"/>
                </a:lnTo>
                <a:lnTo>
                  <a:pt x="682" y="339"/>
                </a:lnTo>
                <a:lnTo>
                  <a:pt x="682" y="339"/>
                </a:lnTo>
                <a:lnTo>
                  <a:pt x="682" y="339"/>
                </a:lnTo>
                <a:lnTo>
                  <a:pt x="682" y="339"/>
                </a:lnTo>
                <a:lnTo>
                  <a:pt x="682" y="339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82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8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4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70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5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6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62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8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4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31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50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6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42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8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4" y="327"/>
                </a:lnTo>
                <a:lnTo>
                  <a:pt x="630" y="327"/>
                </a:lnTo>
                <a:lnTo>
                  <a:pt x="630" y="327"/>
                </a:lnTo>
                <a:lnTo>
                  <a:pt x="630" y="327"/>
                </a:lnTo>
                <a:lnTo>
                  <a:pt x="630" y="327"/>
                </a:lnTo>
                <a:lnTo>
                  <a:pt x="630" y="327"/>
                </a:lnTo>
                <a:lnTo>
                  <a:pt x="630" y="327"/>
                </a:lnTo>
                <a:lnTo>
                  <a:pt x="630" y="327"/>
                </a:lnTo>
                <a:lnTo>
                  <a:pt x="630" y="327"/>
                </a:lnTo>
                <a:lnTo>
                  <a:pt x="630" y="327"/>
                </a:lnTo>
                <a:lnTo>
                  <a:pt x="630" y="327"/>
                </a:lnTo>
                <a:lnTo>
                  <a:pt x="630" y="327"/>
                </a:lnTo>
                <a:lnTo>
                  <a:pt x="630" y="327"/>
                </a:lnTo>
                <a:lnTo>
                  <a:pt x="630" y="327"/>
                </a:lnTo>
                <a:lnTo>
                  <a:pt x="630" y="327"/>
                </a:lnTo>
                <a:lnTo>
                  <a:pt x="630" y="327"/>
                </a:lnTo>
                <a:lnTo>
                  <a:pt x="630" y="327"/>
                </a:lnTo>
                <a:lnTo>
                  <a:pt x="630" y="327"/>
                </a:lnTo>
                <a:lnTo>
                  <a:pt x="630" y="327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30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6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22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8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22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4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10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602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8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8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4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90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6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4"/>
                </a:lnTo>
                <a:lnTo>
                  <a:pt x="582" y="310"/>
                </a:lnTo>
                <a:lnTo>
                  <a:pt x="582" y="310"/>
                </a:lnTo>
                <a:lnTo>
                  <a:pt x="582" y="310"/>
                </a:lnTo>
                <a:lnTo>
                  <a:pt x="582" y="310"/>
                </a:lnTo>
                <a:lnTo>
                  <a:pt x="582" y="310"/>
                </a:lnTo>
                <a:lnTo>
                  <a:pt x="582" y="310"/>
                </a:lnTo>
                <a:lnTo>
                  <a:pt x="582" y="310"/>
                </a:lnTo>
                <a:lnTo>
                  <a:pt x="582" y="310"/>
                </a:lnTo>
                <a:lnTo>
                  <a:pt x="582" y="310"/>
                </a:lnTo>
                <a:lnTo>
                  <a:pt x="582" y="310"/>
                </a:lnTo>
                <a:lnTo>
                  <a:pt x="582" y="310"/>
                </a:lnTo>
                <a:lnTo>
                  <a:pt x="582" y="310"/>
                </a:lnTo>
                <a:lnTo>
                  <a:pt x="582" y="310"/>
                </a:lnTo>
                <a:lnTo>
                  <a:pt x="582" y="310"/>
                </a:lnTo>
                <a:lnTo>
                  <a:pt x="582" y="310"/>
                </a:lnTo>
                <a:lnTo>
                  <a:pt x="582" y="310"/>
                </a:lnTo>
                <a:lnTo>
                  <a:pt x="582" y="310"/>
                </a:lnTo>
                <a:lnTo>
                  <a:pt x="582" y="310"/>
                </a:lnTo>
                <a:lnTo>
                  <a:pt x="582" y="310"/>
                </a:lnTo>
                <a:lnTo>
                  <a:pt x="582" y="310"/>
                </a:lnTo>
                <a:lnTo>
                  <a:pt x="582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8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4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70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10"/>
                </a:lnTo>
                <a:lnTo>
                  <a:pt x="566" y="305"/>
                </a:lnTo>
                <a:lnTo>
                  <a:pt x="566" y="305"/>
                </a:lnTo>
                <a:lnTo>
                  <a:pt x="566" y="305"/>
                </a:lnTo>
                <a:lnTo>
                  <a:pt x="566" y="305"/>
                </a:lnTo>
                <a:lnTo>
                  <a:pt x="566" y="305"/>
                </a:lnTo>
                <a:lnTo>
                  <a:pt x="566" y="305"/>
                </a:lnTo>
                <a:lnTo>
                  <a:pt x="566" y="305"/>
                </a:lnTo>
                <a:lnTo>
                  <a:pt x="566" y="305"/>
                </a:lnTo>
                <a:lnTo>
                  <a:pt x="566" y="305"/>
                </a:lnTo>
                <a:lnTo>
                  <a:pt x="566" y="305"/>
                </a:lnTo>
                <a:lnTo>
                  <a:pt x="566" y="305"/>
                </a:lnTo>
                <a:lnTo>
                  <a:pt x="566" y="305"/>
                </a:lnTo>
                <a:lnTo>
                  <a:pt x="566" y="305"/>
                </a:lnTo>
                <a:lnTo>
                  <a:pt x="566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62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8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4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5"/>
                </a:lnTo>
                <a:lnTo>
                  <a:pt x="550" y="301"/>
                </a:lnTo>
                <a:lnTo>
                  <a:pt x="550" y="301"/>
                </a:lnTo>
                <a:lnTo>
                  <a:pt x="550" y="301"/>
                </a:lnTo>
                <a:lnTo>
                  <a:pt x="550" y="301"/>
                </a:lnTo>
                <a:lnTo>
                  <a:pt x="550" y="301"/>
                </a:lnTo>
                <a:lnTo>
                  <a:pt x="550" y="301"/>
                </a:lnTo>
                <a:lnTo>
                  <a:pt x="550" y="301"/>
                </a:lnTo>
                <a:lnTo>
                  <a:pt x="550" y="301"/>
                </a:lnTo>
                <a:lnTo>
                  <a:pt x="550" y="301"/>
                </a:lnTo>
                <a:lnTo>
                  <a:pt x="550" y="301"/>
                </a:lnTo>
                <a:lnTo>
                  <a:pt x="550" y="301"/>
                </a:lnTo>
                <a:lnTo>
                  <a:pt x="550" y="301"/>
                </a:lnTo>
                <a:lnTo>
                  <a:pt x="550" y="301"/>
                </a:lnTo>
                <a:lnTo>
                  <a:pt x="550" y="301"/>
                </a:lnTo>
                <a:lnTo>
                  <a:pt x="550" y="301"/>
                </a:lnTo>
                <a:lnTo>
                  <a:pt x="550" y="301"/>
                </a:lnTo>
                <a:lnTo>
                  <a:pt x="550" y="301"/>
                </a:lnTo>
                <a:lnTo>
                  <a:pt x="550" y="301"/>
                </a:lnTo>
                <a:lnTo>
                  <a:pt x="550" y="301"/>
                </a:lnTo>
                <a:lnTo>
                  <a:pt x="550" y="301"/>
                </a:lnTo>
                <a:lnTo>
                  <a:pt x="550" y="301"/>
                </a:lnTo>
                <a:lnTo>
                  <a:pt x="550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6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42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8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301"/>
                </a:lnTo>
                <a:lnTo>
                  <a:pt x="534" y="297"/>
                </a:lnTo>
                <a:lnTo>
                  <a:pt x="534" y="297"/>
                </a:lnTo>
                <a:lnTo>
                  <a:pt x="534" y="297"/>
                </a:lnTo>
                <a:lnTo>
                  <a:pt x="534" y="297"/>
                </a:lnTo>
                <a:lnTo>
                  <a:pt x="534" y="297"/>
                </a:lnTo>
                <a:lnTo>
                  <a:pt x="534" y="297"/>
                </a:lnTo>
                <a:lnTo>
                  <a:pt x="534" y="297"/>
                </a:lnTo>
                <a:lnTo>
                  <a:pt x="534" y="297"/>
                </a:lnTo>
                <a:lnTo>
                  <a:pt x="534" y="297"/>
                </a:lnTo>
                <a:lnTo>
                  <a:pt x="534" y="297"/>
                </a:lnTo>
                <a:lnTo>
                  <a:pt x="534" y="297"/>
                </a:lnTo>
                <a:lnTo>
                  <a:pt x="534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30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6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22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8" y="297"/>
                </a:lnTo>
                <a:lnTo>
                  <a:pt x="514" y="297"/>
                </a:lnTo>
                <a:lnTo>
                  <a:pt x="514" y="297"/>
                </a:lnTo>
                <a:lnTo>
                  <a:pt x="514" y="297"/>
                </a:lnTo>
                <a:lnTo>
                  <a:pt x="514" y="297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4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10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6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93"/>
                </a:lnTo>
                <a:lnTo>
                  <a:pt x="502" y="288"/>
                </a:lnTo>
                <a:lnTo>
                  <a:pt x="502" y="288"/>
                </a:lnTo>
                <a:lnTo>
                  <a:pt x="502" y="288"/>
                </a:lnTo>
                <a:lnTo>
                  <a:pt x="502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5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91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8"/>
                </a:lnTo>
                <a:lnTo>
                  <a:pt x="487" y="284"/>
                </a:lnTo>
                <a:lnTo>
                  <a:pt x="487" y="284"/>
                </a:lnTo>
                <a:lnTo>
                  <a:pt x="487" y="284"/>
                </a:lnTo>
                <a:lnTo>
                  <a:pt x="487" y="284"/>
                </a:lnTo>
                <a:lnTo>
                  <a:pt x="487" y="284"/>
                </a:lnTo>
                <a:lnTo>
                  <a:pt x="487" y="284"/>
                </a:lnTo>
                <a:lnTo>
                  <a:pt x="487" y="284"/>
                </a:lnTo>
                <a:lnTo>
                  <a:pt x="487" y="284"/>
                </a:lnTo>
                <a:lnTo>
                  <a:pt x="487" y="284"/>
                </a:lnTo>
                <a:lnTo>
                  <a:pt x="487" y="284"/>
                </a:lnTo>
                <a:lnTo>
                  <a:pt x="487" y="284"/>
                </a:lnTo>
                <a:lnTo>
                  <a:pt x="487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83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9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5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4"/>
                </a:lnTo>
                <a:lnTo>
                  <a:pt x="471" y="280"/>
                </a:lnTo>
                <a:lnTo>
                  <a:pt x="471" y="280"/>
                </a:lnTo>
                <a:lnTo>
                  <a:pt x="471" y="280"/>
                </a:lnTo>
                <a:lnTo>
                  <a:pt x="471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7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63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9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80"/>
                </a:lnTo>
                <a:lnTo>
                  <a:pt x="455" y="276"/>
                </a:lnTo>
                <a:lnTo>
                  <a:pt x="455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51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7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43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9" y="276"/>
                </a:lnTo>
                <a:lnTo>
                  <a:pt x="435" y="276"/>
                </a:lnTo>
                <a:lnTo>
                  <a:pt x="435" y="276"/>
                </a:lnTo>
                <a:lnTo>
                  <a:pt x="435" y="276"/>
                </a:lnTo>
                <a:lnTo>
                  <a:pt x="435" y="276"/>
                </a:lnTo>
                <a:lnTo>
                  <a:pt x="435" y="276"/>
                </a:lnTo>
                <a:lnTo>
                  <a:pt x="435" y="276"/>
                </a:lnTo>
                <a:lnTo>
                  <a:pt x="435" y="276"/>
                </a:lnTo>
                <a:lnTo>
                  <a:pt x="435" y="276"/>
                </a:lnTo>
                <a:lnTo>
                  <a:pt x="435" y="276"/>
                </a:lnTo>
                <a:lnTo>
                  <a:pt x="435" y="276"/>
                </a:lnTo>
                <a:lnTo>
                  <a:pt x="435" y="276"/>
                </a:lnTo>
                <a:lnTo>
                  <a:pt x="435" y="276"/>
                </a:lnTo>
                <a:lnTo>
                  <a:pt x="435" y="276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5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31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7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23" y="272"/>
                </a:lnTo>
                <a:lnTo>
                  <a:pt x="419" y="272"/>
                </a:lnTo>
                <a:lnTo>
                  <a:pt x="419" y="272"/>
                </a:lnTo>
                <a:lnTo>
                  <a:pt x="419" y="272"/>
                </a:lnTo>
                <a:lnTo>
                  <a:pt x="419" y="272"/>
                </a:lnTo>
                <a:lnTo>
                  <a:pt x="419" y="272"/>
                </a:lnTo>
                <a:lnTo>
                  <a:pt x="419" y="272"/>
                </a:lnTo>
                <a:lnTo>
                  <a:pt x="419" y="272"/>
                </a:lnTo>
                <a:lnTo>
                  <a:pt x="419" y="272"/>
                </a:lnTo>
                <a:lnTo>
                  <a:pt x="419" y="272"/>
                </a:lnTo>
                <a:lnTo>
                  <a:pt x="419" y="272"/>
                </a:lnTo>
                <a:lnTo>
                  <a:pt x="419" y="272"/>
                </a:lnTo>
                <a:lnTo>
                  <a:pt x="419" y="272"/>
                </a:lnTo>
                <a:lnTo>
                  <a:pt x="419" y="272"/>
                </a:lnTo>
                <a:lnTo>
                  <a:pt x="419" y="272"/>
                </a:lnTo>
                <a:lnTo>
                  <a:pt x="419" y="272"/>
                </a:lnTo>
                <a:lnTo>
                  <a:pt x="419" y="272"/>
                </a:lnTo>
                <a:lnTo>
                  <a:pt x="419" y="272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9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5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11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7" y="267"/>
                </a:lnTo>
                <a:lnTo>
                  <a:pt x="403" y="267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403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9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5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63"/>
                </a:lnTo>
                <a:lnTo>
                  <a:pt x="391" y="259"/>
                </a:lnTo>
                <a:lnTo>
                  <a:pt x="391" y="259"/>
                </a:lnTo>
                <a:lnTo>
                  <a:pt x="391" y="259"/>
                </a:lnTo>
                <a:lnTo>
                  <a:pt x="391" y="259"/>
                </a:lnTo>
                <a:lnTo>
                  <a:pt x="391" y="259"/>
                </a:lnTo>
                <a:lnTo>
                  <a:pt x="391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7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83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9" y="259"/>
                </a:lnTo>
                <a:lnTo>
                  <a:pt x="375" y="259"/>
                </a:lnTo>
                <a:lnTo>
                  <a:pt x="375" y="259"/>
                </a:lnTo>
                <a:lnTo>
                  <a:pt x="375" y="259"/>
                </a:lnTo>
                <a:lnTo>
                  <a:pt x="375" y="259"/>
                </a:lnTo>
                <a:lnTo>
                  <a:pt x="375" y="259"/>
                </a:lnTo>
                <a:lnTo>
                  <a:pt x="375" y="259"/>
                </a:lnTo>
                <a:lnTo>
                  <a:pt x="375" y="259"/>
                </a:lnTo>
                <a:lnTo>
                  <a:pt x="375" y="259"/>
                </a:lnTo>
                <a:lnTo>
                  <a:pt x="375" y="259"/>
                </a:lnTo>
                <a:lnTo>
                  <a:pt x="375" y="259"/>
                </a:lnTo>
                <a:lnTo>
                  <a:pt x="375" y="259"/>
                </a:lnTo>
                <a:lnTo>
                  <a:pt x="375" y="259"/>
                </a:lnTo>
                <a:lnTo>
                  <a:pt x="375" y="259"/>
                </a:lnTo>
                <a:lnTo>
                  <a:pt x="375" y="259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5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71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7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5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63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9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5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51" y="250"/>
                </a:lnTo>
                <a:lnTo>
                  <a:pt x="347" y="250"/>
                </a:lnTo>
                <a:lnTo>
                  <a:pt x="347" y="250"/>
                </a:lnTo>
                <a:lnTo>
                  <a:pt x="347" y="250"/>
                </a:lnTo>
                <a:lnTo>
                  <a:pt x="347" y="250"/>
                </a:lnTo>
                <a:lnTo>
                  <a:pt x="347" y="250"/>
                </a:lnTo>
                <a:lnTo>
                  <a:pt x="347" y="250"/>
                </a:lnTo>
                <a:lnTo>
                  <a:pt x="347" y="250"/>
                </a:lnTo>
                <a:lnTo>
                  <a:pt x="347" y="250"/>
                </a:lnTo>
                <a:lnTo>
                  <a:pt x="347" y="250"/>
                </a:lnTo>
                <a:lnTo>
                  <a:pt x="347" y="250"/>
                </a:lnTo>
                <a:lnTo>
                  <a:pt x="347" y="250"/>
                </a:lnTo>
                <a:lnTo>
                  <a:pt x="347" y="250"/>
                </a:lnTo>
                <a:lnTo>
                  <a:pt x="347" y="250"/>
                </a:lnTo>
                <a:lnTo>
                  <a:pt x="347" y="250"/>
                </a:lnTo>
                <a:lnTo>
                  <a:pt x="347" y="250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7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43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9" y="246"/>
                </a:lnTo>
                <a:lnTo>
                  <a:pt x="335" y="246"/>
                </a:lnTo>
                <a:lnTo>
                  <a:pt x="335" y="246"/>
                </a:lnTo>
                <a:lnTo>
                  <a:pt x="335" y="246"/>
                </a:lnTo>
                <a:lnTo>
                  <a:pt x="335" y="246"/>
                </a:lnTo>
                <a:lnTo>
                  <a:pt x="335" y="246"/>
                </a:lnTo>
                <a:lnTo>
                  <a:pt x="335" y="246"/>
                </a:lnTo>
                <a:lnTo>
                  <a:pt x="335" y="246"/>
                </a:lnTo>
                <a:lnTo>
                  <a:pt x="335" y="246"/>
                </a:lnTo>
                <a:lnTo>
                  <a:pt x="335" y="246"/>
                </a:lnTo>
                <a:lnTo>
                  <a:pt x="335" y="246"/>
                </a:lnTo>
                <a:lnTo>
                  <a:pt x="335" y="246"/>
                </a:lnTo>
                <a:lnTo>
                  <a:pt x="335" y="246"/>
                </a:lnTo>
                <a:lnTo>
                  <a:pt x="335" y="246"/>
                </a:lnTo>
                <a:lnTo>
                  <a:pt x="335" y="246"/>
                </a:lnTo>
                <a:lnTo>
                  <a:pt x="335" y="246"/>
                </a:lnTo>
                <a:lnTo>
                  <a:pt x="335" y="246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5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31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7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42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23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9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5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8"/>
                </a:lnTo>
                <a:lnTo>
                  <a:pt x="311" y="233"/>
                </a:lnTo>
                <a:lnTo>
                  <a:pt x="311" y="233"/>
                </a:lnTo>
                <a:lnTo>
                  <a:pt x="311" y="233"/>
                </a:lnTo>
                <a:lnTo>
                  <a:pt x="311" y="233"/>
                </a:lnTo>
                <a:lnTo>
                  <a:pt x="311" y="233"/>
                </a:lnTo>
                <a:lnTo>
                  <a:pt x="311" y="233"/>
                </a:lnTo>
                <a:lnTo>
                  <a:pt x="311" y="233"/>
                </a:lnTo>
                <a:lnTo>
                  <a:pt x="311" y="233"/>
                </a:lnTo>
                <a:lnTo>
                  <a:pt x="311" y="233"/>
                </a:lnTo>
                <a:lnTo>
                  <a:pt x="311" y="233"/>
                </a:lnTo>
                <a:lnTo>
                  <a:pt x="311" y="233"/>
                </a:lnTo>
                <a:lnTo>
                  <a:pt x="311" y="233"/>
                </a:lnTo>
                <a:lnTo>
                  <a:pt x="311" y="233"/>
                </a:lnTo>
                <a:lnTo>
                  <a:pt x="311" y="233"/>
                </a:lnTo>
                <a:lnTo>
                  <a:pt x="311" y="233"/>
                </a:lnTo>
                <a:lnTo>
                  <a:pt x="311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7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303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33"/>
                </a:lnTo>
                <a:lnTo>
                  <a:pt x="299" y="229"/>
                </a:lnTo>
                <a:lnTo>
                  <a:pt x="299" y="229"/>
                </a:lnTo>
                <a:lnTo>
                  <a:pt x="299" y="229"/>
                </a:lnTo>
                <a:lnTo>
                  <a:pt x="299" y="229"/>
                </a:lnTo>
                <a:lnTo>
                  <a:pt x="299" y="229"/>
                </a:lnTo>
                <a:lnTo>
                  <a:pt x="299" y="229"/>
                </a:lnTo>
                <a:lnTo>
                  <a:pt x="299" y="229"/>
                </a:lnTo>
                <a:lnTo>
                  <a:pt x="299" y="229"/>
                </a:lnTo>
                <a:lnTo>
                  <a:pt x="299" y="229"/>
                </a:lnTo>
                <a:lnTo>
                  <a:pt x="299" y="229"/>
                </a:lnTo>
                <a:lnTo>
                  <a:pt x="299" y="229"/>
                </a:lnTo>
                <a:lnTo>
                  <a:pt x="299" y="229"/>
                </a:lnTo>
                <a:lnTo>
                  <a:pt x="299" y="229"/>
                </a:lnTo>
                <a:lnTo>
                  <a:pt x="299" y="229"/>
                </a:lnTo>
                <a:lnTo>
                  <a:pt x="299" y="229"/>
                </a:lnTo>
                <a:lnTo>
                  <a:pt x="299" y="229"/>
                </a:lnTo>
                <a:lnTo>
                  <a:pt x="299" y="229"/>
                </a:lnTo>
                <a:lnTo>
                  <a:pt x="299" y="229"/>
                </a:lnTo>
                <a:lnTo>
                  <a:pt x="299" y="229"/>
                </a:lnTo>
                <a:lnTo>
                  <a:pt x="299" y="229"/>
                </a:lnTo>
                <a:lnTo>
                  <a:pt x="299" y="229"/>
                </a:lnTo>
                <a:lnTo>
                  <a:pt x="299" y="229"/>
                </a:lnTo>
                <a:lnTo>
                  <a:pt x="299" y="229"/>
                </a:lnTo>
                <a:lnTo>
                  <a:pt x="299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5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7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83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9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5"/>
                </a:lnTo>
                <a:lnTo>
                  <a:pt x="275" y="221"/>
                </a:lnTo>
                <a:lnTo>
                  <a:pt x="275" y="221"/>
                </a:lnTo>
                <a:lnTo>
                  <a:pt x="275" y="221"/>
                </a:lnTo>
                <a:lnTo>
                  <a:pt x="275" y="221"/>
                </a:lnTo>
                <a:lnTo>
                  <a:pt x="275" y="221"/>
                </a:lnTo>
                <a:lnTo>
                  <a:pt x="275" y="221"/>
                </a:lnTo>
                <a:lnTo>
                  <a:pt x="275" y="221"/>
                </a:lnTo>
                <a:lnTo>
                  <a:pt x="275" y="221"/>
                </a:lnTo>
                <a:lnTo>
                  <a:pt x="275" y="221"/>
                </a:lnTo>
                <a:lnTo>
                  <a:pt x="275" y="221"/>
                </a:lnTo>
                <a:lnTo>
                  <a:pt x="275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71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7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21"/>
                </a:lnTo>
                <a:lnTo>
                  <a:pt x="263" y="216"/>
                </a:lnTo>
                <a:lnTo>
                  <a:pt x="263" y="216"/>
                </a:lnTo>
                <a:lnTo>
                  <a:pt x="263" y="216"/>
                </a:lnTo>
                <a:lnTo>
                  <a:pt x="263" y="216"/>
                </a:lnTo>
                <a:lnTo>
                  <a:pt x="263" y="216"/>
                </a:lnTo>
                <a:lnTo>
                  <a:pt x="263" y="216"/>
                </a:lnTo>
                <a:lnTo>
                  <a:pt x="263" y="216"/>
                </a:lnTo>
                <a:lnTo>
                  <a:pt x="263" y="216"/>
                </a:lnTo>
                <a:lnTo>
                  <a:pt x="263" y="216"/>
                </a:lnTo>
                <a:lnTo>
                  <a:pt x="263" y="216"/>
                </a:lnTo>
                <a:lnTo>
                  <a:pt x="263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9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5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6"/>
                </a:lnTo>
                <a:lnTo>
                  <a:pt x="251" y="212"/>
                </a:lnTo>
                <a:lnTo>
                  <a:pt x="251" y="212"/>
                </a:lnTo>
                <a:lnTo>
                  <a:pt x="251" y="212"/>
                </a:lnTo>
                <a:lnTo>
                  <a:pt x="251" y="212"/>
                </a:lnTo>
                <a:lnTo>
                  <a:pt x="251" y="212"/>
                </a:lnTo>
                <a:lnTo>
                  <a:pt x="251" y="212"/>
                </a:lnTo>
                <a:lnTo>
                  <a:pt x="251" y="212"/>
                </a:lnTo>
                <a:lnTo>
                  <a:pt x="251" y="212"/>
                </a:lnTo>
                <a:lnTo>
                  <a:pt x="251" y="212"/>
                </a:lnTo>
                <a:lnTo>
                  <a:pt x="251" y="212"/>
                </a:lnTo>
                <a:lnTo>
                  <a:pt x="251" y="212"/>
                </a:lnTo>
                <a:lnTo>
                  <a:pt x="251" y="212"/>
                </a:lnTo>
                <a:lnTo>
                  <a:pt x="251" y="212"/>
                </a:lnTo>
                <a:lnTo>
                  <a:pt x="251" y="212"/>
                </a:lnTo>
                <a:lnTo>
                  <a:pt x="251" y="212"/>
                </a:lnTo>
                <a:lnTo>
                  <a:pt x="251" y="212"/>
                </a:lnTo>
                <a:lnTo>
                  <a:pt x="251" y="212"/>
                </a:lnTo>
                <a:lnTo>
                  <a:pt x="251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7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43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12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9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31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8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7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23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9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204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5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11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7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9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5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91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7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3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91"/>
                </a:lnTo>
                <a:lnTo>
                  <a:pt x="180" y="187"/>
                </a:lnTo>
                <a:lnTo>
                  <a:pt x="180" y="187"/>
                </a:lnTo>
                <a:lnTo>
                  <a:pt x="180" y="187"/>
                </a:lnTo>
                <a:lnTo>
                  <a:pt x="180" y="187"/>
                </a:lnTo>
                <a:lnTo>
                  <a:pt x="180" y="187"/>
                </a:lnTo>
                <a:lnTo>
                  <a:pt x="180" y="187"/>
                </a:lnTo>
                <a:lnTo>
                  <a:pt x="180" y="187"/>
                </a:lnTo>
                <a:lnTo>
                  <a:pt x="180" y="187"/>
                </a:lnTo>
                <a:lnTo>
                  <a:pt x="180" y="187"/>
                </a:lnTo>
                <a:lnTo>
                  <a:pt x="180" y="187"/>
                </a:lnTo>
                <a:lnTo>
                  <a:pt x="180" y="187"/>
                </a:lnTo>
                <a:lnTo>
                  <a:pt x="180" y="187"/>
                </a:lnTo>
                <a:lnTo>
                  <a:pt x="180" y="187"/>
                </a:lnTo>
                <a:lnTo>
                  <a:pt x="180" y="187"/>
                </a:lnTo>
                <a:lnTo>
                  <a:pt x="180" y="187"/>
                </a:lnTo>
                <a:lnTo>
                  <a:pt x="180" y="187"/>
                </a:lnTo>
                <a:lnTo>
                  <a:pt x="180" y="187"/>
                </a:lnTo>
                <a:lnTo>
                  <a:pt x="180" y="187"/>
                </a:lnTo>
                <a:lnTo>
                  <a:pt x="180" y="187"/>
                </a:lnTo>
                <a:lnTo>
                  <a:pt x="180" y="187"/>
                </a:lnTo>
                <a:lnTo>
                  <a:pt x="180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6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72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7"/>
                </a:lnTo>
                <a:lnTo>
                  <a:pt x="168" y="183"/>
                </a:lnTo>
                <a:lnTo>
                  <a:pt x="168" y="183"/>
                </a:lnTo>
                <a:lnTo>
                  <a:pt x="168" y="183"/>
                </a:lnTo>
                <a:lnTo>
                  <a:pt x="168" y="183"/>
                </a:lnTo>
                <a:lnTo>
                  <a:pt x="168" y="183"/>
                </a:lnTo>
                <a:lnTo>
                  <a:pt x="168" y="183"/>
                </a:lnTo>
                <a:lnTo>
                  <a:pt x="168" y="183"/>
                </a:lnTo>
                <a:lnTo>
                  <a:pt x="168" y="183"/>
                </a:lnTo>
                <a:lnTo>
                  <a:pt x="168" y="183"/>
                </a:lnTo>
                <a:lnTo>
                  <a:pt x="168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4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60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83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6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52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8" y="178"/>
                </a:lnTo>
                <a:lnTo>
                  <a:pt x="144" y="178"/>
                </a:lnTo>
                <a:lnTo>
                  <a:pt x="144" y="178"/>
                </a:lnTo>
                <a:lnTo>
                  <a:pt x="144" y="178"/>
                </a:lnTo>
                <a:lnTo>
                  <a:pt x="144" y="178"/>
                </a:lnTo>
                <a:lnTo>
                  <a:pt x="144" y="178"/>
                </a:lnTo>
                <a:lnTo>
                  <a:pt x="144" y="178"/>
                </a:lnTo>
                <a:lnTo>
                  <a:pt x="144" y="178"/>
                </a:lnTo>
                <a:lnTo>
                  <a:pt x="144" y="178"/>
                </a:lnTo>
                <a:lnTo>
                  <a:pt x="144" y="178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4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6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32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70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8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4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20" y="166"/>
                </a:lnTo>
                <a:lnTo>
                  <a:pt x="116" y="166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6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12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61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8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4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7"/>
                </a:lnTo>
                <a:lnTo>
                  <a:pt x="100" y="153"/>
                </a:lnTo>
                <a:lnTo>
                  <a:pt x="100" y="153"/>
                </a:lnTo>
                <a:lnTo>
                  <a:pt x="100" y="153"/>
                </a:lnTo>
                <a:lnTo>
                  <a:pt x="100" y="153"/>
                </a:lnTo>
                <a:lnTo>
                  <a:pt x="100" y="153"/>
                </a:lnTo>
                <a:lnTo>
                  <a:pt x="100" y="153"/>
                </a:lnTo>
                <a:lnTo>
                  <a:pt x="100" y="153"/>
                </a:lnTo>
                <a:lnTo>
                  <a:pt x="100" y="153"/>
                </a:lnTo>
                <a:lnTo>
                  <a:pt x="100" y="153"/>
                </a:lnTo>
                <a:lnTo>
                  <a:pt x="100" y="153"/>
                </a:lnTo>
                <a:lnTo>
                  <a:pt x="100" y="153"/>
                </a:lnTo>
                <a:lnTo>
                  <a:pt x="100" y="153"/>
                </a:lnTo>
                <a:lnTo>
                  <a:pt x="100" y="153"/>
                </a:lnTo>
                <a:lnTo>
                  <a:pt x="100" y="153"/>
                </a:lnTo>
                <a:lnTo>
                  <a:pt x="100" y="153"/>
                </a:lnTo>
                <a:lnTo>
                  <a:pt x="100" y="153"/>
                </a:lnTo>
                <a:lnTo>
                  <a:pt x="100" y="153"/>
                </a:lnTo>
                <a:lnTo>
                  <a:pt x="100" y="153"/>
                </a:lnTo>
                <a:lnTo>
                  <a:pt x="100" y="153"/>
                </a:lnTo>
                <a:lnTo>
                  <a:pt x="100" y="153"/>
                </a:lnTo>
                <a:lnTo>
                  <a:pt x="100" y="153"/>
                </a:lnTo>
                <a:lnTo>
                  <a:pt x="100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6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53"/>
                </a:lnTo>
                <a:lnTo>
                  <a:pt x="92" y="149"/>
                </a:lnTo>
                <a:lnTo>
                  <a:pt x="92" y="149"/>
                </a:lnTo>
                <a:lnTo>
                  <a:pt x="92" y="149"/>
                </a:lnTo>
                <a:lnTo>
                  <a:pt x="92" y="149"/>
                </a:lnTo>
                <a:lnTo>
                  <a:pt x="92" y="149"/>
                </a:lnTo>
                <a:lnTo>
                  <a:pt x="92" y="149"/>
                </a:lnTo>
                <a:lnTo>
                  <a:pt x="92" y="149"/>
                </a:lnTo>
                <a:lnTo>
                  <a:pt x="92" y="149"/>
                </a:lnTo>
                <a:lnTo>
                  <a:pt x="92" y="149"/>
                </a:lnTo>
                <a:lnTo>
                  <a:pt x="92" y="149"/>
                </a:lnTo>
                <a:lnTo>
                  <a:pt x="92" y="149"/>
                </a:lnTo>
                <a:lnTo>
                  <a:pt x="92" y="149"/>
                </a:lnTo>
                <a:lnTo>
                  <a:pt x="92" y="149"/>
                </a:lnTo>
                <a:lnTo>
                  <a:pt x="92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9"/>
                </a:lnTo>
                <a:lnTo>
                  <a:pt x="84" y="144"/>
                </a:lnTo>
                <a:lnTo>
                  <a:pt x="84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80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40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8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4" y="136"/>
                </a:lnTo>
                <a:lnTo>
                  <a:pt x="60" y="136"/>
                </a:lnTo>
                <a:lnTo>
                  <a:pt x="60" y="136"/>
                </a:lnTo>
                <a:lnTo>
                  <a:pt x="60" y="136"/>
                </a:lnTo>
                <a:lnTo>
                  <a:pt x="60" y="136"/>
                </a:lnTo>
                <a:lnTo>
                  <a:pt x="60" y="136"/>
                </a:lnTo>
                <a:lnTo>
                  <a:pt x="60" y="136"/>
                </a:lnTo>
                <a:lnTo>
                  <a:pt x="60" y="136"/>
                </a:lnTo>
                <a:lnTo>
                  <a:pt x="60" y="136"/>
                </a:lnTo>
                <a:lnTo>
                  <a:pt x="60" y="136"/>
                </a:lnTo>
                <a:lnTo>
                  <a:pt x="60" y="136"/>
                </a:lnTo>
                <a:lnTo>
                  <a:pt x="60" y="136"/>
                </a:lnTo>
                <a:lnTo>
                  <a:pt x="60" y="136"/>
                </a:lnTo>
                <a:lnTo>
                  <a:pt x="60" y="136"/>
                </a:lnTo>
                <a:lnTo>
                  <a:pt x="60" y="136"/>
                </a:lnTo>
                <a:lnTo>
                  <a:pt x="60" y="136"/>
                </a:lnTo>
                <a:lnTo>
                  <a:pt x="60" y="136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32"/>
                </a:ln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52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7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8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4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9"/>
                </a:lnTo>
                <a:lnTo>
                  <a:pt x="40" y="115"/>
                </a:lnTo>
                <a:lnTo>
                  <a:pt x="40" y="115"/>
                </a:lnTo>
                <a:lnTo>
                  <a:pt x="40" y="115"/>
                </a:lnTo>
                <a:lnTo>
                  <a:pt x="40" y="115"/>
                </a:lnTo>
                <a:lnTo>
                  <a:pt x="40" y="115"/>
                </a:lnTo>
                <a:lnTo>
                  <a:pt x="40" y="115"/>
                </a:lnTo>
                <a:lnTo>
                  <a:pt x="40" y="115"/>
                </a:lnTo>
                <a:lnTo>
                  <a:pt x="40" y="115"/>
                </a:lnTo>
                <a:lnTo>
                  <a:pt x="40" y="115"/>
                </a:lnTo>
                <a:lnTo>
                  <a:pt x="40" y="115"/>
                </a:lnTo>
                <a:lnTo>
                  <a:pt x="40" y="115"/>
                </a:lnTo>
                <a:lnTo>
                  <a:pt x="40" y="115"/>
                </a:lnTo>
                <a:lnTo>
                  <a:pt x="40" y="115"/>
                </a:lnTo>
                <a:lnTo>
                  <a:pt x="40" y="115"/>
                </a:lnTo>
                <a:lnTo>
                  <a:pt x="40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6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5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10"/>
                </a:lnTo>
                <a:lnTo>
                  <a:pt x="32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8" y="106"/>
                </a:lnTo>
                <a:lnTo>
                  <a:pt x="24" y="106"/>
                </a:lnTo>
                <a:lnTo>
                  <a:pt x="24" y="106"/>
                </a:lnTo>
                <a:lnTo>
                  <a:pt x="24" y="106"/>
                </a:lnTo>
                <a:lnTo>
                  <a:pt x="24" y="106"/>
                </a:lnTo>
                <a:lnTo>
                  <a:pt x="24" y="106"/>
                </a:lnTo>
                <a:lnTo>
                  <a:pt x="24" y="106"/>
                </a:lnTo>
                <a:lnTo>
                  <a:pt x="24" y="106"/>
                </a:lnTo>
                <a:lnTo>
                  <a:pt x="24" y="106"/>
                </a:lnTo>
                <a:lnTo>
                  <a:pt x="24" y="106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98"/>
                </a:lnTo>
                <a:lnTo>
                  <a:pt x="24" y="98"/>
                </a:lnTo>
                <a:lnTo>
                  <a:pt x="24" y="98"/>
                </a:lnTo>
                <a:lnTo>
                  <a:pt x="24" y="98"/>
                </a:lnTo>
                <a:lnTo>
                  <a:pt x="24" y="98"/>
                </a:lnTo>
                <a:lnTo>
                  <a:pt x="24" y="98"/>
                </a:lnTo>
                <a:lnTo>
                  <a:pt x="24" y="98"/>
                </a:lnTo>
                <a:lnTo>
                  <a:pt x="24" y="98"/>
                </a:lnTo>
                <a:lnTo>
                  <a:pt x="24" y="98"/>
                </a:lnTo>
                <a:lnTo>
                  <a:pt x="24" y="98"/>
                </a:lnTo>
                <a:lnTo>
                  <a:pt x="24" y="98"/>
                </a:lnTo>
                <a:lnTo>
                  <a:pt x="24" y="98"/>
                </a:lnTo>
                <a:lnTo>
                  <a:pt x="24" y="98"/>
                </a:lnTo>
                <a:lnTo>
                  <a:pt x="24" y="98"/>
                </a:lnTo>
                <a:lnTo>
                  <a:pt x="24" y="98"/>
                </a:lnTo>
                <a:lnTo>
                  <a:pt x="24" y="98"/>
                </a:lnTo>
                <a:lnTo>
                  <a:pt x="24" y="98"/>
                </a:lnTo>
                <a:lnTo>
                  <a:pt x="24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8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89"/>
                </a:lnTo>
                <a:lnTo>
                  <a:pt x="20" y="89"/>
                </a:lnTo>
                <a:lnTo>
                  <a:pt x="20" y="89"/>
                </a:lnTo>
                <a:lnTo>
                  <a:pt x="20" y="89"/>
                </a:lnTo>
                <a:lnTo>
                  <a:pt x="20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9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6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5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81"/>
                </a:lnTo>
                <a:lnTo>
                  <a:pt x="12" y="77"/>
                </a:lnTo>
                <a:lnTo>
                  <a:pt x="12" y="77"/>
                </a:lnTo>
                <a:lnTo>
                  <a:pt x="12" y="77"/>
                </a:lnTo>
                <a:lnTo>
                  <a:pt x="12" y="77"/>
                </a:lnTo>
                <a:lnTo>
                  <a:pt x="12" y="77"/>
                </a:lnTo>
                <a:lnTo>
                  <a:pt x="12" y="77"/>
                </a:lnTo>
                <a:lnTo>
                  <a:pt x="12" y="77"/>
                </a:lnTo>
                <a:lnTo>
                  <a:pt x="12" y="77"/>
                </a:lnTo>
                <a:lnTo>
                  <a:pt x="12" y="77"/>
                </a:lnTo>
                <a:lnTo>
                  <a:pt x="12" y="77"/>
                </a:lnTo>
                <a:lnTo>
                  <a:pt x="12" y="77"/>
                </a:lnTo>
                <a:lnTo>
                  <a:pt x="12" y="77"/>
                </a:lnTo>
                <a:lnTo>
                  <a:pt x="12" y="77"/>
                </a:lnTo>
                <a:lnTo>
                  <a:pt x="12" y="77"/>
                </a:lnTo>
                <a:lnTo>
                  <a:pt x="12" y="77"/>
                </a:lnTo>
                <a:lnTo>
                  <a:pt x="12" y="77"/>
                </a:lnTo>
                <a:lnTo>
                  <a:pt x="12" y="77"/>
                </a:lnTo>
                <a:lnTo>
                  <a:pt x="12" y="77"/>
                </a:lnTo>
                <a:lnTo>
                  <a:pt x="12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7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72"/>
                </a:lnTo>
                <a:lnTo>
                  <a:pt x="8" y="68"/>
                </a:lnTo>
                <a:lnTo>
                  <a:pt x="8" y="68"/>
                </a:lnTo>
                <a:lnTo>
                  <a:pt x="8" y="68"/>
                </a:lnTo>
                <a:lnTo>
                  <a:pt x="8" y="68"/>
                </a:lnTo>
                <a:lnTo>
                  <a:pt x="8" y="68"/>
                </a:lnTo>
                <a:lnTo>
                  <a:pt x="8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4"/>
                </a:lnTo>
                <a:lnTo>
                  <a:pt x="4" y="60"/>
                </a:lnTo>
                <a:lnTo>
                  <a:pt x="4" y="60"/>
                </a:lnTo>
                <a:lnTo>
                  <a:pt x="4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5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lnTo>
                  <a:pt x="0" y="47"/>
                </a:lnTo>
                <a:lnTo>
                  <a:pt x="0" y="47"/>
                </a:lnTo>
                <a:lnTo>
                  <a:pt x="0" y="47"/>
                </a:lnTo>
                <a:lnTo>
                  <a:pt x="0" y="47"/>
                </a:lnTo>
                <a:lnTo>
                  <a:pt x="0" y="47"/>
                </a:lnTo>
                <a:lnTo>
                  <a:pt x="0" y="47"/>
                </a:lnTo>
                <a:lnTo>
                  <a:pt x="0" y="47"/>
                </a:lnTo>
                <a:lnTo>
                  <a:pt x="0" y="47"/>
                </a:lnTo>
                <a:lnTo>
                  <a:pt x="0" y="47"/>
                </a:lnTo>
                <a:lnTo>
                  <a:pt x="0" y="47"/>
                </a:lnTo>
                <a:lnTo>
                  <a:pt x="0" y="47"/>
                </a:lnTo>
                <a:lnTo>
                  <a:pt x="0" y="47"/>
                </a:lnTo>
                <a:lnTo>
                  <a:pt x="0" y="47"/>
                </a:lnTo>
                <a:lnTo>
                  <a:pt x="0" y="43"/>
                </a:lnTo>
                <a:lnTo>
                  <a:pt x="0" y="43"/>
                </a:lnTo>
                <a:lnTo>
                  <a:pt x="0" y="43"/>
                </a:lnTo>
                <a:lnTo>
                  <a:pt x="0" y="43"/>
                </a:lnTo>
                <a:lnTo>
                  <a:pt x="0" y="43"/>
                </a:lnTo>
                <a:lnTo>
                  <a:pt x="0" y="43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47" name="Group 346"/>
          <p:cNvGrpSpPr/>
          <p:nvPr/>
        </p:nvGrpSpPr>
        <p:grpSpPr>
          <a:xfrm>
            <a:off x="1639151" y="3183790"/>
            <a:ext cx="4798259" cy="1661817"/>
            <a:chOff x="2786083" y="3311660"/>
            <a:chExt cx="4798259" cy="1661817"/>
          </a:xfrm>
        </p:grpSpPr>
        <p:cxnSp>
          <p:nvCxnSpPr>
            <p:cNvPr id="348" name="Straight Arrow Connector 347"/>
            <p:cNvCxnSpPr/>
            <p:nvPr/>
          </p:nvCxnSpPr>
          <p:spPr bwMode="auto">
            <a:xfrm>
              <a:off x="7584342" y="4039004"/>
              <a:ext cx="0" cy="934473"/>
            </a:xfrm>
            <a:prstGeom prst="straightConnector1">
              <a:avLst/>
            </a:prstGeom>
            <a:solidFill>
              <a:schemeClr val="accent1"/>
            </a:solidFill>
            <a:ln w="38100" cap="flat" cmpd="sng" algn="ctr">
              <a:solidFill>
                <a:srgbClr val="0070C0"/>
              </a:solidFill>
              <a:prstDash val="solid"/>
              <a:round/>
              <a:headEnd type="diamond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49" name="Straight Arrow Connector 348"/>
            <p:cNvCxnSpPr/>
            <p:nvPr/>
          </p:nvCxnSpPr>
          <p:spPr bwMode="auto">
            <a:xfrm>
              <a:off x="5934956" y="3741556"/>
              <a:ext cx="0" cy="499752"/>
            </a:xfrm>
            <a:prstGeom prst="straightConnector1">
              <a:avLst/>
            </a:prstGeom>
            <a:solidFill>
              <a:schemeClr val="accent1"/>
            </a:solidFill>
            <a:ln w="38100" cap="flat" cmpd="sng" algn="ctr">
              <a:solidFill>
                <a:srgbClr val="0070C0"/>
              </a:solidFill>
              <a:prstDash val="solid"/>
              <a:round/>
              <a:headEnd type="diamond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50" name="Straight Arrow Connector 349"/>
            <p:cNvCxnSpPr/>
            <p:nvPr/>
          </p:nvCxnSpPr>
          <p:spPr bwMode="auto">
            <a:xfrm>
              <a:off x="3918732" y="3464665"/>
              <a:ext cx="0" cy="377985"/>
            </a:xfrm>
            <a:prstGeom prst="straightConnector1">
              <a:avLst/>
            </a:prstGeom>
            <a:solidFill>
              <a:schemeClr val="accent1"/>
            </a:solidFill>
            <a:ln w="38100" cap="flat" cmpd="sng" algn="ctr">
              <a:solidFill>
                <a:srgbClr val="0070C0"/>
              </a:solidFill>
              <a:prstDash val="solid"/>
              <a:round/>
              <a:headEnd type="diamond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51" name="Straight Arrow Connector 350"/>
            <p:cNvCxnSpPr/>
            <p:nvPr/>
          </p:nvCxnSpPr>
          <p:spPr bwMode="auto">
            <a:xfrm>
              <a:off x="2786083" y="3311660"/>
              <a:ext cx="0" cy="934473"/>
            </a:xfrm>
            <a:prstGeom prst="straightConnector1">
              <a:avLst/>
            </a:prstGeom>
            <a:solidFill>
              <a:schemeClr val="accent1"/>
            </a:solidFill>
            <a:ln w="38100" cap="flat" cmpd="sng" algn="ctr">
              <a:solidFill>
                <a:srgbClr val="0070C0"/>
              </a:solidFill>
              <a:prstDash val="solid"/>
              <a:round/>
              <a:headEnd type="diamond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52" name="Group 351"/>
          <p:cNvGrpSpPr/>
          <p:nvPr/>
        </p:nvGrpSpPr>
        <p:grpSpPr>
          <a:xfrm>
            <a:off x="1796264" y="2600908"/>
            <a:ext cx="4772962" cy="2501736"/>
            <a:chOff x="1796264" y="1376772"/>
            <a:chExt cx="4772962" cy="4024426"/>
          </a:xfrm>
        </p:grpSpPr>
        <p:cxnSp>
          <p:nvCxnSpPr>
            <p:cNvPr id="353" name="Straight Connector 352"/>
            <p:cNvCxnSpPr/>
            <p:nvPr/>
          </p:nvCxnSpPr>
          <p:spPr bwMode="auto">
            <a:xfrm>
              <a:off x="1796264" y="1376772"/>
              <a:ext cx="0" cy="402442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54" name="Straight Connector 353"/>
            <p:cNvCxnSpPr/>
            <p:nvPr/>
          </p:nvCxnSpPr>
          <p:spPr bwMode="auto">
            <a:xfrm>
              <a:off x="2938683" y="1376772"/>
              <a:ext cx="0" cy="402442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55" name="Straight Connector 354"/>
            <p:cNvCxnSpPr/>
            <p:nvPr/>
          </p:nvCxnSpPr>
          <p:spPr bwMode="auto">
            <a:xfrm>
              <a:off x="6569226" y="1376772"/>
              <a:ext cx="0" cy="402442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56" name="Straight Connector 355"/>
            <p:cNvCxnSpPr/>
            <p:nvPr/>
          </p:nvCxnSpPr>
          <p:spPr bwMode="auto">
            <a:xfrm>
              <a:off x="4932162" y="1376772"/>
              <a:ext cx="0" cy="402442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57" name="Group 356"/>
          <p:cNvGrpSpPr/>
          <p:nvPr/>
        </p:nvGrpSpPr>
        <p:grpSpPr>
          <a:xfrm>
            <a:off x="1428757" y="3268522"/>
            <a:ext cx="5140624" cy="1816662"/>
            <a:chOff x="1428757" y="3274694"/>
            <a:chExt cx="5140624" cy="1816662"/>
          </a:xfrm>
          <a:solidFill>
            <a:schemeClr val="bg1"/>
          </a:solidFill>
        </p:grpSpPr>
        <p:sp>
          <p:nvSpPr>
            <p:cNvPr id="358" name="Rectangle 357"/>
            <p:cNvSpPr/>
            <p:nvPr/>
          </p:nvSpPr>
          <p:spPr bwMode="auto">
            <a:xfrm>
              <a:off x="1428757" y="4835638"/>
              <a:ext cx="5140624" cy="255718"/>
            </a:xfrm>
            <a:prstGeom prst="rect">
              <a:avLst/>
            </a:prstGeom>
            <a:grp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de-DE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ea typeface="ヒラギノ角ゴ Pro W3" pitchFamily="-16" charset="-128"/>
                </a:rPr>
                <a:t>Base Load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ヒラギノ角ゴ Pro W3" pitchFamily="-16" charset="-128"/>
              </a:endParaRPr>
            </a:p>
          </p:txBody>
        </p:sp>
        <p:sp>
          <p:nvSpPr>
            <p:cNvPr id="359" name="Rectangle 358"/>
            <p:cNvSpPr/>
            <p:nvPr/>
          </p:nvSpPr>
          <p:spPr bwMode="auto">
            <a:xfrm>
              <a:off x="1428757" y="4119610"/>
              <a:ext cx="3503405" cy="712526"/>
            </a:xfrm>
            <a:prstGeom prst="rect">
              <a:avLst/>
            </a:prstGeom>
            <a:grp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de-DE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ea typeface="ヒラギノ角ゴ Pro W3" pitchFamily="-16" charset="-128"/>
                </a:rPr>
                <a:t>Mid Load 1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ヒラギノ角ゴ Pro W3" pitchFamily="-16" charset="-128"/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428757" y="3731585"/>
              <a:ext cx="1509926" cy="385270"/>
            </a:xfrm>
            <a:prstGeom prst="rect">
              <a:avLst/>
            </a:prstGeom>
            <a:grp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de-DE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ea typeface="ヒラギノ角ゴ Pro W3" pitchFamily="-16" charset="-128"/>
                </a:rPr>
                <a:t>Mid Load 2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ヒラギノ角ゴ Pro W3" pitchFamily="-16" charset="-128"/>
              </a:endParaRPr>
            </a:p>
          </p:txBody>
        </p:sp>
        <p:sp>
          <p:nvSpPr>
            <p:cNvPr id="361" name="Rectangle 360"/>
            <p:cNvSpPr/>
            <p:nvPr/>
          </p:nvSpPr>
          <p:spPr bwMode="auto">
            <a:xfrm>
              <a:off x="1428757" y="3274694"/>
              <a:ext cx="367507" cy="452868"/>
            </a:xfrm>
            <a:prstGeom prst="rect">
              <a:avLst/>
            </a:prstGeom>
            <a:solidFill>
              <a:schemeClr val="bg1"/>
            </a:solidFill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de-DE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ea typeface="ヒラギノ角ゴ Pro W3" pitchFamily="-16" charset="-128"/>
                </a:rPr>
                <a:t>Peak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ea typeface="ヒラギノ角ゴ Pro W3" pitchFamily="-16" charset="-128"/>
              </a:endParaRPr>
            </a:p>
          </p:txBody>
        </p:sp>
      </p:grpSp>
      <p:sp>
        <p:nvSpPr>
          <p:cNvPr id="362" name="Rectangle 361"/>
          <p:cNvSpPr/>
          <p:nvPr/>
        </p:nvSpPr>
        <p:spPr bwMode="auto">
          <a:xfrm>
            <a:off x="1440752" y="1592796"/>
            <a:ext cx="5759487" cy="1008112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ea typeface="ヒラギノ角ゴ Pro W3" pitchFamily="-16" charset="-128"/>
            </a:endParaRPr>
          </a:p>
        </p:txBody>
      </p:sp>
      <p:sp>
        <p:nvSpPr>
          <p:cNvPr id="363" name="TextBox 362"/>
          <p:cNvSpPr txBox="1"/>
          <p:nvPr/>
        </p:nvSpPr>
        <p:spPr>
          <a:xfrm>
            <a:off x="2522287" y="1376772"/>
            <a:ext cx="33885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/>
              <a:t>Add 40% wind</a:t>
            </a:r>
            <a:endParaRPr lang="en-US" dirty="0"/>
          </a:p>
        </p:txBody>
      </p:sp>
      <p:grpSp>
        <p:nvGrpSpPr>
          <p:cNvPr id="364" name="Group 363"/>
          <p:cNvGrpSpPr/>
          <p:nvPr/>
        </p:nvGrpSpPr>
        <p:grpSpPr>
          <a:xfrm>
            <a:off x="1403648" y="1628800"/>
            <a:ext cx="5307326" cy="1424069"/>
            <a:chOff x="1403648" y="1628800"/>
            <a:chExt cx="5307326" cy="1424069"/>
          </a:xfrm>
        </p:grpSpPr>
        <p:sp>
          <p:nvSpPr>
            <p:cNvPr id="365" name="Rectangle 364"/>
            <p:cNvSpPr/>
            <p:nvPr/>
          </p:nvSpPr>
          <p:spPr bwMode="auto">
            <a:xfrm rot="16200000">
              <a:off x="5728909" y="2070805"/>
              <a:ext cx="1424069" cy="540060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de-DE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elvetica" pitchFamily="34" charset="0"/>
                </a:rPr>
                <a:t>8760 </a:t>
              </a:r>
              <a:r>
                <a:rPr kumimoji="0" lang="de-DE" sz="1800" b="0" i="0" u="none" strike="noStrike" cap="none" normalizeH="0" baseline="0" dirty="0" err="1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elvetica" pitchFamily="34" charset="0"/>
                </a:rPr>
                <a:t>FLh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elvetica" pitchFamily="34" charset="0"/>
              </a:endParaRPr>
            </a:p>
          </p:txBody>
        </p:sp>
        <p:sp>
          <p:nvSpPr>
            <p:cNvPr id="366" name="Rectangle 365"/>
            <p:cNvSpPr/>
            <p:nvPr/>
          </p:nvSpPr>
          <p:spPr bwMode="auto">
            <a:xfrm rot="16200000">
              <a:off x="4093992" y="2070805"/>
              <a:ext cx="1424069" cy="540060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de-DE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elvetica" pitchFamily="34" charset="0"/>
                </a:rPr>
                <a:t>6000 </a:t>
              </a:r>
              <a:r>
                <a:rPr kumimoji="0" lang="de-DE" sz="1800" b="0" i="0" u="none" strike="noStrike" cap="none" normalizeH="0" baseline="0" dirty="0" err="1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elvetica" pitchFamily="34" charset="0"/>
                </a:rPr>
                <a:t>FLh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elvetica" pitchFamily="34" charset="0"/>
              </a:endParaRPr>
            </a:p>
          </p:txBody>
        </p:sp>
        <p:sp>
          <p:nvSpPr>
            <p:cNvPr id="367" name="Rectangle 366"/>
            <p:cNvSpPr/>
            <p:nvPr/>
          </p:nvSpPr>
          <p:spPr bwMode="auto">
            <a:xfrm rot="16200000">
              <a:off x="961643" y="2070805"/>
              <a:ext cx="1424069" cy="540060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de-DE" sz="1800" dirty="0">
                  <a:latin typeface="Helvetica" pitchFamily="34" charset="0"/>
                </a:rPr>
                <a:t> </a:t>
              </a:r>
              <a:r>
                <a:rPr lang="de-DE" sz="1800" dirty="0" smtClean="0">
                  <a:latin typeface="Helvetica" pitchFamily="34" charset="0"/>
                </a:rPr>
                <a:t>10</a:t>
              </a:r>
              <a:r>
                <a:rPr kumimoji="0" lang="de-DE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elvetica" pitchFamily="34" charset="0"/>
                </a:rPr>
                <a:t>0 </a:t>
              </a:r>
              <a:r>
                <a:rPr kumimoji="0" lang="de-DE" sz="1800" b="0" i="0" u="none" strike="noStrike" cap="none" normalizeH="0" baseline="0" dirty="0" err="1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elvetica" pitchFamily="34" charset="0"/>
                </a:rPr>
                <a:t>FLh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elvetica" pitchFamily="34" charset="0"/>
              </a:endParaRPr>
            </a:p>
          </p:txBody>
        </p:sp>
        <p:sp>
          <p:nvSpPr>
            <p:cNvPr id="368" name="Rectangle 367"/>
            <p:cNvSpPr/>
            <p:nvPr/>
          </p:nvSpPr>
          <p:spPr bwMode="auto">
            <a:xfrm rot="16200000">
              <a:off x="2103138" y="2070805"/>
              <a:ext cx="1424069" cy="540060"/>
            </a:xfrm>
            <a:prstGeom prst="rect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de-DE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elvetica" pitchFamily="34" charset="0"/>
                </a:rPr>
                <a:t>2000 </a:t>
              </a:r>
              <a:r>
                <a:rPr kumimoji="0" lang="de-DE" sz="1800" b="0" i="0" u="none" strike="noStrike" cap="none" normalizeH="0" baseline="0" dirty="0" err="1" smtClean="0">
                  <a:ln>
                    <a:noFill/>
                  </a:ln>
                  <a:solidFill>
                    <a:schemeClr val="tx1"/>
                  </a:solidFill>
                  <a:effectLst/>
                  <a:latin typeface="Helvetica" pitchFamily="34" charset="0"/>
                </a:rPr>
                <a:t>FLh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Helvetica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66760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6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 err="1" smtClean="0"/>
              <a:t>How</a:t>
            </a:r>
            <a:r>
              <a:rPr lang="de-DE" dirty="0" smtClean="0"/>
              <a:t> </a:t>
            </a:r>
            <a:r>
              <a:rPr lang="de-DE" dirty="0" err="1" smtClean="0"/>
              <a:t>the</a:t>
            </a:r>
            <a:r>
              <a:rPr lang="de-DE" dirty="0" smtClean="0"/>
              <a:t> RLDC </a:t>
            </a:r>
            <a:r>
              <a:rPr lang="de-DE" dirty="0" err="1" smtClean="0"/>
              <a:t>data</a:t>
            </a:r>
            <a:r>
              <a:rPr lang="de-DE" dirty="0" smtClean="0"/>
              <a:t> was </a:t>
            </a:r>
            <a:r>
              <a:rPr lang="de-DE" dirty="0" err="1" smtClean="0"/>
              <a:t>developped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0"/>
          </p:nvPr>
        </p:nvSpPr>
        <p:spPr/>
        <p:txBody>
          <a:bodyPr/>
          <a:lstStyle/>
          <a:p>
            <a:pPr marL="0" indent="0">
              <a:buNone/>
            </a:pPr>
            <a:r>
              <a:rPr lang="de-DE" dirty="0" smtClean="0"/>
              <a:t>Input:</a:t>
            </a:r>
          </a:p>
          <a:p>
            <a:r>
              <a:rPr lang="de-DE" sz="2000" dirty="0" err="1" smtClean="0"/>
              <a:t>Hourly</a:t>
            </a:r>
            <a:r>
              <a:rPr lang="de-DE" sz="2000" dirty="0" smtClean="0"/>
              <a:t> time </a:t>
            </a:r>
            <a:r>
              <a:rPr lang="de-DE" sz="2000" dirty="0" err="1" smtClean="0"/>
              <a:t>series</a:t>
            </a:r>
            <a:r>
              <a:rPr lang="de-DE" sz="2000" dirty="0" smtClean="0"/>
              <a:t> </a:t>
            </a:r>
            <a:r>
              <a:rPr lang="de-DE" sz="2000" dirty="0" err="1" smtClean="0"/>
              <a:t>for</a:t>
            </a:r>
            <a:r>
              <a:rPr lang="de-DE" sz="2000" dirty="0" smtClean="0"/>
              <a:t> wind </a:t>
            </a:r>
            <a:r>
              <a:rPr lang="de-DE" sz="2000" dirty="0" err="1" smtClean="0"/>
              <a:t>onshore</a:t>
            </a:r>
            <a:r>
              <a:rPr lang="de-DE" sz="2000" dirty="0"/>
              <a:t> </a:t>
            </a:r>
            <a:r>
              <a:rPr lang="de-DE" sz="2000" dirty="0" err="1" smtClean="0"/>
              <a:t>and</a:t>
            </a:r>
            <a:r>
              <a:rPr lang="de-DE" sz="2000" dirty="0" smtClean="0"/>
              <a:t> PV </a:t>
            </a:r>
            <a:r>
              <a:rPr lang="de-DE" sz="2000" dirty="0" err="1" smtClean="0"/>
              <a:t>production</a:t>
            </a:r>
            <a:r>
              <a:rPr lang="de-DE" sz="2000" dirty="0" smtClean="0"/>
              <a:t>, </a:t>
            </a:r>
            <a:r>
              <a:rPr lang="de-DE" sz="2000" dirty="0" err="1" smtClean="0"/>
              <a:t>aggregated</a:t>
            </a:r>
            <a:r>
              <a:rPr lang="de-DE" sz="2000" dirty="0" smtClean="0"/>
              <a:t> </a:t>
            </a:r>
            <a:r>
              <a:rPr lang="de-DE" sz="2000" dirty="0" err="1" smtClean="0"/>
              <a:t>over</a:t>
            </a:r>
            <a:r>
              <a:rPr lang="de-DE" sz="2000" dirty="0" smtClean="0"/>
              <a:t> </a:t>
            </a:r>
            <a:r>
              <a:rPr lang="de-DE" sz="2000" dirty="0" err="1" smtClean="0"/>
              <a:t>respective</a:t>
            </a:r>
            <a:r>
              <a:rPr lang="de-DE" sz="2000" dirty="0" smtClean="0"/>
              <a:t> </a:t>
            </a:r>
            <a:r>
              <a:rPr lang="de-DE" sz="2000" dirty="0" err="1" smtClean="0"/>
              <a:t>region</a:t>
            </a:r>
            <a:r>
              <a:rPr lang="de-DE" sz="2000" dirty="0"/>
              <a:t> </a:t>
            </a:r>
            <a:r>
              <a:rPr lang="de-DE" sz="2000" dirty="0" smtClean="0"/>
              <a:t>(</a:t>
            </a:r>
            <a:r>
              <a:rPr lang="de-DE" sz="2000" dirty="0" err="1" smtClean="0"/>
              <a:t>provided</a:t>
            </a:r>
            <a:r>
              <a:rPr lang="de-DE" sz="2000" dirty="0" smtClean="0"/>
              <a:t> </a:t>
            </a:r>
            <a:r>
              <a:rPr lang="de-DE" sz="2000" dirty="0" err="1" smtClean="0"/>
              <a:t>by</a:t>
            </a:r>
            <a:r>
              <a:rPr lang="de-DE" sz="2000" dirty="0" smtClean="0"/>
              <a:t> DLR)</a:t>
            </a:r>
          </a:p>
          <a:p>
            <a:r>
              <a:rPr lang="de-DE" sz="2000" dirty="0" err="1" smtClean="0"/>
              <a:t>Hourly</a:t>
            </a:r>
            <a:r>
              <a:rPr lang="de-DE" sz="2000" dirty="0" smtClean="0"/>
              <a:t> time </a:t>
            </a:r>
            <a:r>
              <a:rPr lang="de-DE" sz="2000" dirty="0" err="1" smtClean="0"/>
              <a:t>series</a:t>
            </a:r>
            <a:r>
              <a:rPr lang="de-DE" sz="2000" dirty="0" smtClean="0"/>
              <a:t> </a:t>
            </a:r>
            <a:r>
              <a:rPr lang="de-DE" sz="2000" dirty="0" err="1" smtClean="0"/>
              <a:t>for</a:t>
            </a:r>
            <a:r>
              <a:rPr lang="de-DE" sz="2000" dirty="0" smtClean="0"/>
              <a:t> </a:t>
            </a:r>
            <a:r>
              <a:rPr lang="de-DE" sz="2000" dirty="0" err="1" smtClean="0"/>
              <a:t>demand</a:t>
            </a:r>
            <a:endParaRPr lang="de-DE" sz="2000" dirty="0"/>
          </a:p>
          <a:p>
            <a:r>
              <a:rPr lang="de-DE" sz="2000" dirty="0" smtClean="0"/>
              <a:t>DIMES</a:t>
            </a:r>
            <a:r>
              <a:rPr lang="de-DE" sz="2000" dirty="0" smtClean="0"/>
              <a:t>: „</a:t>
            </a:r>
            <a:r>
              <a:rPr lang="en-US" sz="2000" dirty="0" smtClean="0"/>
              <a:t>Dispatch </a:t>
            </a:r>
            <a:r>
              <a:rPr lang="en-US" sz="2000" dirty="0"/>
              <a:t>&amp; Investment Model for Electricity </a:t>
            </a:r>
            <a:r>
              <a:rPr lang="en-US" sz="2000" dirty="0" smtClean="0"/>
              <a:t>Storage”</a:t>
            </a:r>
          </a:p>
          <a:p>
            <a:pPr lvl="1"/>
            <a:r>
              <a:rPr lang="de-DE" sz="1800" dirty="0" smtClean="0"/>
              <a:t>Takes VRE-shares </a:t>
            </a:r>
            <a:r>
              <a:rPr lang="de-DE" sz="1800" dirty="0" err="1" smtClean="0"/>
              <a:t>as</a:t>
            </a:r>
            <a:r>
              <a:rPr lang="de-DE" sz="1800" dirty="0" smtClean="0"/>
              <a:t> </a:t>
            </a:r>
            <a:r>
              <a:rPr lang="de-DE" sz="1800" dirty="0" err="1" smtClean="0"/>
              <a:t>given</a:t>
            </a:r>
            <a:endParaRPr lang="de-DE" sz="1800" dirty="0" smtClean="0"/>
          </a:p>
          <a:p>
            <a:pPr lvl="1"/>
            <a:r>
              <a:rPr lang="de-DE" sz="1800" dirty="0" err="1" smtClean="0"/>
              <a:t>Optimizes</a:t>
            </a:r>
            <a:r>
              <a:rPr lang="de-DE" sz="1800" dirty="0" smtClean="0"/>
              <a:t> residual power </a:t>
            </a:r>
            <a:r>
              <a:rPr lang="de-DE" sz="1800" dirty="0" err="1" smtClean="0"/>
              <a:t>system</a:t>
            </a:r>
            <a:r>
              <a:rPr lang="de-DE" sz="1800" dirty="0" smtClean="0"/>
              <a:t>, </a:t>
            </a:r>
            <a:r>
              <a:rPr lang="de-DE" sz="1800" dirty="0" err="1" smtClean="0"/>
              <a:t>including</a:t>
            </a:r>
            <a:r>
              <a:rPr lang="de-DE" sz="1800" dirty="0" smtClean="0"/>
              <a:t> </a:t>
            </a:r>
            <a:r>
              <a:rPr lang="de-DE" sz="1800" dirty="0" err="1" smtClean="0"/>
              <a:t>short</a:t>
            </a:r>
            <a:r>
              <a:rPr lang="de-DE" sz="1800" dirty="0" smtClean="0"/>
              <a:t>-term </a:t>
            </a:r>
            <a:r>
              <a:rPr lang="de-DE" sz="1800" dirty="0" err="1" smtClean="0"/>
              <a:t>storage</a:t>
            </a:r>
            <a:r>
              <a:rPr lang="de-DE" sz="1800" dirty="0" smtClean="0"/>
              <a:t> </a:t>
            </a:r>
            <a:r>
              <a:rPr lang="de-DE" sz="1800" dirty="0" smtClean="0"/>
              <a:t>(</a:t>
            </a:r>
            <a:r>
              <a:rPr lang="de-DE" sz="1800" dirty="0" err="1" smtClean="0"/>
              <a:t>Batteries</a:t>
            </a:r>
            <a:r>
              <a:rPr lang="de-DE" sz="1800" dirty="0" smtClean="0"/>
              <a:t>)</a:t>
            </a:r>
            <a:endParaRPr lang="de-DE" sz="1800" dirty="0" smtClean="0"/>
          </a:p>
          <a:p>
            <a:pPr lvl="1"/>
            <a:r>
              <a:rPr lang="de-DE" sz="1800" dirty="0" err="1" smtClean="0"/>
              <a:t>Hourly</a:t>
            </a:r>
            <a:r>
              <a:rPr lang="de-DE" sz="1800" dirty="0" smtClean="0"/>
              <a:t> </a:t>
            </a:r>
            <a:r>
              <a:rPr lang="de-DE" sz="1800" dirty="0" err="1" smtClean="0"/>
              <a:t>model</a:t>
            </a:r>
            <a:r>
              <a:rPr lang="de-DE" sz="1800" dirty="0" smtClean="0"/>
              <a:t> </a:t>
            </a:r>
            <a:r>
              <a:rPr lang="de-DE" sz="1800" dirty="0" err="1" smtClean="0"/>
              <a:t>for</a:t>
            </a:r>
            <a:r>
              <a:rPr lang="de-DE" sz="1800" dirty="0" smtClean="0"/>
              <a:t> </a:t>
            </a:r>
            <a:r>
              <a:rPr lang="de-DE" sz="1800" dirty="0" err="1" smtClean="0"/>
              <a:t>economic</a:t>
            </a:r>
            <a:r>
              <a:rPr lang="de-DE" sz="1800" dirty="0" smtClean="0"/>
              <a:t> </a:t>
            </a:r>
            <a:r>
              <a:rPr lang="de-DE" sz="1800" dirty="0" err="1" smtClean="0"/>
              <a:t>dispatch</a:t>
            </a:r>
            <a:endParaRPr lang="de-DE" sz="1800" dirty="0" smtClean="0"/>
          </a:p>
          <a:p>
            <a:pPr lvl="1"/>
            <a:r>
              <a:rPr lang="de-DE" sz="1800" dirty="0" err="1" smtClean="0"/>
              <a:t>Uses</a:t>
            </a:r>
            <a:r>
              <a:rPr lang="de-DE" sz="1800" dirty="0" smtClean="0"/>
              <a:t> </a:t>
            </a:r>
            <a:r>
              <a:rPr lang="de-DE" sz="1800" dirty="0" err="1" smtClean="0"/>
              <a:t>resource</a:t>
            </a:r>
            <a:r>
              <a:rPr lang="de-DE" sz="1800" dirty="0" smtClean="0"/>
              <a:t> </a:t>
            </a:r>
            <a:r>
              <a:rPr lang="de-DE" sz="1800" dirty="0" err="1" smtClean="0"/>
              <a:t>costs</a:t>
            </a:r>
            <a:r>
              <a:rPr lang="de-DE" sz="1800" dirty="0" smtClean="0"/>
              <a:t> </a:t>
            </a:r>
            <a:r>
              <a:rPr lang="de-DE" sz="1800" dirty="0" err="1" smtClean="0"/>
              <a:t>similar</a:t>
            </a:r>
            <a:r>
              <a:rPr lang="de-DE" sz="1800" dirty="0" smtClean="0"/>
              <a:t> </a:t>
            </a:r>
            <a:r>
              <a:rPr lang="de-DE" sz="1800" dirty="0" err="1" smtClean="0"/>
              <a:t>to</a:t>
            </a:r>
            <a:r>
              <a:rPr lang="de-DE" sz="1800" dirty="0" smtClean="0"/>
              <a:t> 2050 </a:t>
            </a:r>
            <a:r>
              <a:rPr lang="de-DE" sz="1800" dirty="0" err="1" smtClean="0"/>
              <a:t>values</a:t>
            </a:r>
            <a:r>
              <a:rPr lang="de-DE" sz="1800" dirty="0" smtClean="0"/>
              <a:t> in IAMs (same </a:t>
            </a:r>
            <a:r>
              <a:rPr lang="de-DE" sz="1800" dirty="0" err="1" smtClean="0"/>
              <a:t>as</a:t>
            </a:r>
            <a:r>
              <a:rPr lang="de-DE" sz="1800" dirty="0" smtClean="0"/>
              <a:t> REMIX)</a:t>
            </a:r>
          </a:p>
          <a:p>
            <a:pPr lvl="1"/>
            <a:r>
              <a:rPr lang="de-DE" sz="1800" dirty="0" smtClean="0"/>
              <a:t>150$/tCO2</a:t>
            </a:r>
          </a:p>
          <a:p>
            <a:pPr lvl="1"/>
            <a:r>
              <a:rPr lang="de-DE" sz="1800" dirty="0" smtClean="0"/>
              <a:t>Mark-</a:t>
            </a:r>
            <a:r>
              <a:rPr lang="de-DE" sz="1800" dirty="0" err="1" smtClean="0"/>
              <a:t>up</a:t>
            </a:r>
            <a:r>
              <a:rPr lang="de-DE" sz="1800" dirty="0" smtClean="0"/>
              <a:t> on </a:t>
            </a:r>
            <a:r>
              <a:rPr lang="de-DE" sz="1800" dirty="0" err="1" smtClean="0"/>
              <a:t>storage</a:t>
            </a:r>
            <a:r>
              <a:rPr lang="de-DE" sz="1800" dirty="0" smtClean="0"/>
              <a:t> </a:t>
            </a:r>
            <a:r>
              <a:rPr lang="de-DE" sz="1800" dirty="0" err="1" smtClean="0"/>
              <a:t>costs</a:t>
            </a:r>
            <a:r>
              <a:rPr lang="de-DE" sz="1800" dirty="0" smtClean="0"/>
              <a:t> </a:t>
            </a:r>
            <a:r>
              <a:rPr lang="de-DE" sz="1800" dirty="0" err="1" smtClean="0"/>
              <a:t>to</a:t>
            </a:r>
            <a:r>
              <a:rPr lang="de-DE" sz="1800" dirty="0" smtClean="0"/>
              <a:t> </a:t>
            </a:r>
            <a:r>
              <a:rPr lang="de-DE" sz="1800" dirty="0" err="1" smtClean="0"/>
              <a:t>better</a:t>
            </a:r>
            <a:r>
              <a:rPr lang="de-DE" sz="1800" dirty="0" smtClean="0"/>
              <a:t> </a:t>
            </a:r>
            <a:r>
              <a:rPr lang="de-DE" sz="1800" dirty="0" err="1" smtClean="0"/>
              <a:t>recreate</a:t>
            </a:r>
            <a:r>
              <a:rPr lang="de-DE" sz="1800" dirty="0" smtClean="0"/>
              <a:t> REMIX EU </a:t>
            </a:r>
            <a:r>
              <a:rPr lang="de-DE" sz="1800" dirty="0" err="1" smtClean="0"/>
              <a:t>results</a:t>
            </a:r>
            <a:endParaRPr lang="en-US" sz="1600" dirty="0" smtClean="0"/>
          </a:p>
          <a:p>
            <a:pPr marL="0" indent="0">
              <a:buNone/>
            </a:pPr>
            <a:r>
              <a:rPr lang="de-DE" sz="2200" dirty="0" smtClean="0"/>
              <a:t>Output:</a:t>
            </a:r>
          </a:p>
          <a:p>
            <a:r>
              <a:rPr lang="de-DE" sz="2200" dirty="0" smtClean="0"/>
              <a:t>Residual Load Duration </a:t>
            </a:r>
            <a:r>
              <a:rPr lang="de-DE" sz="2200" dirty="0" err="1" smtClean="0"/>
              <a:t>Curve</a:t>
            </a:r>
            <a:r>
              <a:rPr lang="de-DE" sz="2200" dirty="0" smtClean="0"/>
              <a:t> </a:t>
            </a:r>
            <a:r>
              <a:rPr lang="de-DE" sz="2200" dirty="0" err="1" smtClean="0"/>
              <a:t>before</a:t>
            </a:r>
            <a:r>
              <a:rPr lang="de-DE" sz="2200" dirty="0" smtClean="0"/>
              <a:t>/after </a:t>
            </a:r>
            <a:r>
              <a:rPr lang="de-DE" sz="2200" dirty="0" err="1" smtClean="0"/>
              <a:t>short</a:t>
            </a:r>
            <a:r>
              <a:rPr lang="de-DE" sz="2200" dirty="0" smtClean="0"/>
              <a:t>-term </a:t>
            </a:r>
            <a:r>
              <a:rPr lang="de-DE" sz="2200" dirty="0" err="1" smtClean="0"/>
              <a:t>storage</a:t>
            </a:r>
            <a:endParaRPr lang="de-DE" sz="2200" dirty="0" smtClean="0"/>
          </a:p>
          <a:p>
            <a:r>
              <a:rPr lang="de-DE" sz="2200" dirty="0" err="1" smtClean="0"/>
              <a:t>Cost</a:t>
            </a:r>
            <a:r>
              <a:rPr lang="de-DE" sz="2200" dirty="0" smtClean="0"/>
              <a:t>-optimal </a:t>
            </a:r>
            <a:r>
              <a:rPr lang="de-DE" sz="2200" dirty="0" err="1" smtClean="0"/>
              <a:t>storage</a:t>
            </a:r>
            <a:endParaRPr lang="de-DE" sz="2200" dirty="0" smtClean="0"/>
          </a:p>
          <a:p>
            <a:r>
              <a:rPr lang="de-DE" sz="2200" dirty="0" err="1" smtClean="0"/>
              <a:t>Curtailment</a:t>
            </a:r>
            <a:endParaRPr lang="de-DE" sz="2200" dirty="0" smtClean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22</a:t>
            </a:fld>
            <a:endParaRPr lang="it-IT" dirty="0">
              <a:solidFill>
                <a:srgbClr val="F8F8F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29796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39552" y="116632"/>
            <a:ext cx="8424935" cy="720080"/>
          </a:xfrm>
        </p:spPr>
        <p:txBody>
          <a:bodyPr/>
          <a:lstStyle/>
          <a:p>
            <a:r>
              <a:rPr lang="de-DE" sz="2800" dirty="0" err="1" smtClean="0"/>
              <a:t>Using</a:t>
            </a:r>
            <a:r>
              <a:rPr lang="de-DE" sz="2800" dirty="0" smtClean="0"/>
              <a:t> </a:t>
            </a:r>
            <a:r>
              <a:rPr lang="de-DE" sz="2800" dirty="0" err="1" smtClean="0"/>
              <a:t>the</a:t>
            </a:r>
            <a:r>
              <a:rPr lang="de-DE" sz="2800" dirty="0" smtClean="0"/>
              <a:t> </a:t>
            </a:r>
            <a:r>
              <a:rPr lang="de-DE" sz="2800" dirty="0" smtClean="0"/>
              <a:t>RLDC </a:t>
            </a:r>
            <a:r>
              <a:rPr lang="de-DE" sz="2800" dirty="0" err="1" smtClean="0"/>
              <a:t>data</a:t>
            </a:r>
            <a:r>
              <a:rPr lang="de-DE" sz="2800" dirty="0" smtClean="0"/>
              <a:t>: </a:t>
            </a:r>
            <a:r>
              <a:rPr lang="de-DE" sz="2800" dirty="0" err="1" smtClean="0"/>
              <a:t>Capacity</a:t>
            </a:r>
            <a:r>
              <a:rPr lang="de-DE" sz="2800" dirty="0" smtClean="0"/>
              <a:t> </a:t>
            </a:r>
            <a:r>
              <a:rPr lang="de-DE" sz="2800" dirty="0" err="1" smtClean="0"/>
              <a:t>Adequacy</a:t>
            </a:r>
            <a:endParaRPr lang="en-US" sz="2800" dirty="0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0"/>
          </p:nvPr>
        </p:nvSpPr>
        <p:spPr/>
        <p:txBody>
          <a:bodyPr/>
          <a:lstStyle/>
          <a:p>
            <a:r>
              <a:rPr lang="de-DE" sz="2000" dirty="0" smtClean="0"/>
              <a:t>Fit </a:t>
            </a:r>
            <a:r>
              <a:rPr lang="de-DE" sz="2000" dirty="0" err="1" smtClean="0"/>
              <a:t>the</a:t>
            </a:r>
            <a:r>
              <a:rPr lang="de-DE" sz="2000" dirty="0" smtClean="0"/>
              <a:t> residual </a:t>
            </a:r>
            <a:r>
              <a:rPr lang="de-DE" sz="2000" dirty="0" err="1" smtClean="0"/>
              <a:t>peak</a:t>
            </a:r>
            <a:r>
              <a:rPr lang="de-DE" sz="2000" dirty="0" smtClean="0"/>
              <a:t> </a:t>
            </a:r>
            <a:r>
              <a:rPr lang="de-DE" sz="2000" dirty="0" err="1" smtClean="0"/>
              <a:t>capacity</a:t>
            </a:r>
            <a:r>
              <a:rPr lang="de-DE" sz="2000" dirty="0" smtClean="0"/>
              <a:t> </a:t>
            </a:r>
            <a:r>
              <a:rPr lang="de-DE" sz="2000" dirty="0" err="1" smtClean="0"/>
              <a:t>as</a:t>
            </a:r>
            <a:r>
              <a:rPr lang="de-DE" sz="2000" dirty="0" smtClean="0"/>
              <a:t> </a:t>
            </a:r>
            <a:r>
              <a:rPr lang="de-DE" sz="2000" dirty="0" err="1" smtClean="0"/>
              <a:t>function</a:t>
            </a:r>
            <a:r>
              <a:rPr lang="de-DE" sz="2000" dirty="0" smtClean="0"/>
              <a:t> </a:t>
            </a:r>
            <a:r>
              <a:rPr lang="de-DE" sz="2000" dirty="0" err="1" smtClean="0"/>
              <a:t>of</a:t>
            </a:r>
            <a:r>
              <a:rPr lang="de-DE" sz="2000" dirty="0" smtClean="0"/>
              <a:t> wind/PV </a:t>
            </a:r>
            <a:r>
              <a:rPr lang="de-DE" sz="2000" dirty="0" err="1" smtClean="0"/>
              <a:t>share</a:t>
            </a:r>
            <a:endParaRPr lang="de-DE" sz="2000" dirty="0"/>
          </a:p>
          <a:p>
            <a:r>
              <a:rPr lang="de-DE" sz="2000" dirty="0" smtClean="0"/>
              <a:t>3rd </a:t>
            </a:r>
            <a:r>
              <a:rPr lang="de-DE" sz="2000" dirty="0" err="1" smtClean="0"/>
              <a:t>order</a:t>
            </a:r>
            <a:r>
              <a:rPr lang="de-DE" sz="2000" dirty="0" smtClean="0"/>
              <a:t> </a:t>
            </a:r>
            <a:r>
              <a:rPr lang="de-DE" sz="2000" dirty="0" err="1" smtClean="0"/>
              <a:t>polynomial</a:t>
            </a:r>
            <a:r>
              <a:rPr lang="de-DE" sz="2000" dirty="0" smtClean="0"/>
              <a:t> in wind </a:t>
            </a:r>
            <a:r>
              <a:rPr lang="de-DE" sz="2000" dirty="0" err="1" smtClean="0"/>
              <a:t>and</a:t>
            </a:r>
            <a:r>
              <a:rPr lang="de-DE" sz="2000" dirty="0" smtClean="0"/>
              <a:t> solar </a:t>
            </a:r>
            <a:r>
              <a:rPr lang="de-DE" sz="2000" dirty="0" err="1" smtClean="0"/>
              <a:t>share</a:t>
            </a:r>
            <a:endParaRPr lang="de-DE" sz="2000" dirty="0" smtClean="0"/>
          </a:p>
          <a:p>
            <a:pPr marL="0" indent="0">
              <a:buNone/>
            </a:pPr>
            <a:endParaRPr lang="de-DE" sz="2200" dirty="0" smtClean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23</a:t>
            </a:fld>
            <a:endParaRPr lang="it-IT" dirty="0">
              <a:solidFill>
                <a:srgbClr val="F8F8F8"/>
              </a:solidFill>
            </a:endParaRPr>
          </a:p>
        </p:txBody>
      </p:sp>
      <p:pic>
        <p:nvPicPr>
          <p:cNvPr id="1026" name="Picture 2" descr="D:\DIMES_Auswertung_2015\2D_2015\03_completeAnalysis_csvPictures\Out\h1_D3_noCSP_CCSexp_VRE40WOF_RFB50cut_EU\fit_figures\height_1_20x15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3628" y="1835442"/>
            <a:ext cx="6696744" cy="50225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56991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39552" y="116632"/>
            <a:ext cx="8424935" cy="720080"/>
          </a:xfrm>
        </p:spPr>
        <p:txBody>
          <a:bodyPr/>
          <a:lstStyle/>
          <a:p>
            <a:r>
              <a:rPr lang="de-DE" sz="2800" dirty="0" err="1"/>
              <a:t>Using</a:t>
            </a:r>
            <a:r>
              <a:rPr lang="de-DE" sz="2800" dirty="0"/>
              <a:t> </a:t>
            </a:r>
            <a:r>
              <a:rPr lang="de-DE" sz="2800" dirty="0" err="1"/>
              <a:t>the</a:t>
            </a:r>
            <a:r>
              <a:rPr lang="de-DE" sz="2800" dirty="0"/>
              <a:t> RLDC </a:t>
            </a:r>
            <a:r>
              <a:rPr lang="de-DE" sz="2800" dirty="0" err="1" smtClean="0"/>
              <a:t>data</a:t>
            </a:r>
            <a:r>
              <a:rPr lang="de-DE" sz="2800" dirty="0" smtClean="0"/>
              <a:t>: </a:t>
            </a:r>
            <a:r>
              <a:rPr lang="de-DE" sz="2800" dirty="0" err="1" smtClean="0"/>
              <a:t>Curtailment</a:t>
            </a:r>
            <a:endParaRPr lang="en-US" sz="2800" dirty="0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0"/>
          </p:nvPr>
        </p:nvSpPr>
        <p:spPr/>
        <p:txBody>
          <a:bodyPr/>
          <a:lstStyle/>
          <a:p>
            <a:r>
              <a:rPr lang="de-DE" sz="2000" dirty="0" smtClean="0"/>
              <a:t>Fit </a:t>
            </a:r>
            <a:r>
              <a:rPr lang="de-DE" sz="2000" dirty="0" err="1" smtClean="0"/>
              <a:t>curtailment</a:t>
            </a:r>
            <a:r>
              <a:rPr lang="de-DE" sz="2000" dirty="0" smtClean="0"/>
              <a:t> </a:t>
            </a:r>
            <a:r>
              <a:rPr lang="de-DE" sz="2000" dirty="0" err="1" smtClean="0"/>
              <a:t>as</a:t>
            </a:r>
            <a:r>
              <a:rPr lang="de-DE" sz="2000" dirty="0" smtClean="0"/>
              <a:t> </a:t>
            </a:r>
            <a:r>
              <a:rPr lang="de-DE" sz="2000" dirty="0" err="1" smtClean="0"/>
              <a:t>function</a:t>
            </a:r>
            <a:r>
              <a:rPr lang="de-DE" sz="2000" dirty="0" smtClean="0"/>
              <a:t> </a:t>
            </a:r>
            <a:r>
              <a:rPr lang="de-DE" sz="2000" dirty="0" err="1" smtClean="0"/>
              <a:t>of</a:t>
            </a:r>
            <a:r>
              <a:rPr lang="de-DE" sz="2000" dirty="0" smtClean="0"/>
              <a:t> wind/PV </a:t>
            </a:r>
            <a:r>
              <a:rPr lang="de-DE" sz="2000" dirty="0" err="1" smtClean="0"/>
              <a:t>share</a:t>
            </a:r>
            <a:r>
              <a:rPr lang="de-DE" sz="2000" dirty="0" smtClean="0"/>
              <a:t> </a:t>
            </a:r>
          </a:p>
          <a:p>
            <a:r>
              <a:rPr lang="de-DE" sz="2000" dirty="0" smtClean="0"/>
              <a:t>3rd </a:t>
            </a:r>
            <a:r>
              <a:rPr lang="de-DE" sz="2000" dirty="0" err="1" smtClean="0"/>
              <a:t>order</a:t>
            </a:r>
            <a:r>
              <a:rPr lang="de-DE" sz="2000" dirty="0" smtClean="0"/>
              <a:t> </a:t>
            </a:r>
            <a:r>
              <a:rPr lang="de-DE" sz="2000" dirty="0" err="1" smtClean="0"/>
              <a:t>polynomial</a:t>
            </a:r>
            <a:r>
              <a:rPr lang="de-DE" sz="2000" dirty="0" smtClean="0"/>
              <a:t> in wind </a:t>
            </a:r>
            <a:r>
              <a:rPr lang="de-DE" sz="2000" dirty="0" err="1" smtClean="0"/>
              <a:t>and</a:t>
            </a:r>
            <a:r>
              <a:rPr lang="de-DE" sz="2000" dirty="0" smtClean="0"/>
              <a:t> solar </a:t>
            </a:r>
            <a:r>
              <a:rPr lang="de-DE" sz="2000" dirty="0" err="1" smtClean="0"/>
              <a:t>share</a:t>
            </a:r>
            <a:endParaRPr lang="de-DE" sz="2000" dirty="0" smtClean="0"/>
          </a:p>
          <a:p>
            <a:pPr marL="0" indent="0">
              <a:buNone/>
            </a:pPr>
            <a:endParaRPr lang="de-DE" sz="2200" dirty="0" smtClean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24</a:t>
            </a:fld>
            <a:endParaRPr lang="it-IT" dirty="0">
              <a:solidFill>
                <a:srgbClr val="F8F8F8"/>
              </a:solidFill>
            </a:endParaRPr>
          </a:p>
        </p:txBody>
      </p:sp>
      <p:pic>
        <p:nvPicPr>
          <p:cNvPr id="4098" name="Picture 2" descr="D:\DIMES_Auswertung_2015\2D_2015\03_completeAnalysis_csvPictures\Out\h7_D3_noCSP_CCSexp_VRE40WOF_RFB50cut_MEA\fit_figures\height_7_20x15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6021" y="1844824"/>
            <a:ext cx="6658347" cy="4993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77115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D:\DIMES_Auswertung_2015\2D_2015\03_completeAnalysis_csvPictures\Out\h7_D3_noCSP_CCSexp_VRE40WOF_RFB50cut_MEA\fit_figures\height_1_20x15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560" y="3789040"/>
            <a:ext cx="4224000" cy="316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7" name="Picture 3" descr="D:\DIMES_Auswertung_2015\2D_2015\03_completeAnalysis_csvPictures\Out\h5_D3_noCSP_CCSexp_VRE40WOF_RFB50cut_USA\fit_figures\height_1_20x15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2000" y="873072"/>
            <a:ext cx="4224000" cy="316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D:\DIMES_Auswertung_2015\2D_2015\03_completeAnalysis_csvPictures\Out\h1_D3_noCSP_CCSexp_VRE40WOF_RFB50cut_EU\fit_figures\height_1_20x15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560" y="873072"/>
            <a:ext cx="4224000" cy="316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107504" y="6381328"/>
            <a:ext cx="504056" cy="288031"/>
          </a:xfrm>
        </p:spPr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25</a:t>
            </a:fld>
            <a:endParaRPr lang="it-IT" dirty="0">
              <a:solidFill>
                <a:srgbClr val="F8F8F8"/>
              </a:solidFill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/>
          </p:nvPr>
        </p:nvSpPr>
        <p:spPr>
          <a:xfrm>
            <a:off x="539552" y="116632"/>
            <a:ext cx="8424935" cy="720080"/>
          </a:xfrm>
        </p:spPr>
        <p:txBody>
          <a:bodyPr/>
          <a:lstStyle/>
          <a:p>
            <a:r>
              <a:rPr lang="de-DE" sz="2800" dirty="0" err="1" smtClean="0"/>
              <a:t>Differences</a:t>
            </a:r>
            <a:r>
              <a:rPr lang="de-DE" sz="2800" dirty="0" smtClean="0"/>
              <a:t> </a:t>
            </a:r>
            <a:r>
              <a:rPr lang="de-DE" sz="2800" dirty="0" err="1" smtClean="0"/>
              <a:t>accross</a:t>
            </a:r>
            <a:r>
              <a:rPr lang="de-DE" sz="2800" dirty="0" smtClean="0"/>
              <a:t> </a:t>
            </a:r>
            <a:r>
              <a:rPr lang="de-DE" sz="2800" dirty="0" err="1" smtClean="0"/>
              <a:t>regions</a:t>
            </a:r>
            <a:r>
              <a:rPr lang="de-DE" sz="2800" dirty="0" smtClean="0"/>
              <a:t> - </a:t>
            </a:r>
            <a:r>
              <a:rPr lang="de-DE" sz="2800" dirty="0" err="1" smtClean="0"/>
              <a:t>peak</a:t>
            </a:r>
            <a:endParaRPr lang="en-US" sz="2800" dirty="0"/>
          </a:p>
        </p:txBody>
      </p:sp>
      <p:sp>
        <p:nvSpPr>
          <p:cNvPr id="11" name="TextBox 10"/>
          <p:cNvSpPr txBox="1"/>
          <p:nvPr/>
        </p:nvSpPr>
        <p:spPr>
          <a:xfrm>
            <a:off x="1514175" y="908720"/>
            <a:ext cx="897585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de-DE" b="1" dirty="0" smtClean="0"/>
              <a:t>EU</a:t>
            </a:r>
            <a:endParaRPr lang="en-US" b="1" dirty="0"/>
          </a:p>
        </p:txBody>
      </p:sp>
      <p:sp>
        <p:nvSpPr>
          <p:cNvPr id="15" name="TextBox 14"/>
          <p:cNvSpPr txBox="1"/>
          <p:nvPr/>
        </p:nvSpPr>
        <p:spPr>
          <a:xfrm>
            <a:off x="5436096" y="908720"/>
            <a:ext cx="897585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de-DE" b="1" dirty="0" smtClean="0"/>
              <a:t>USA</a:t>
            </a:r>
            <a:endParaRPr lang="en-US" b="1" dirty="0"/>
          </a:p>
        </p:txBody>
      </p:sp>
      <p:sp>
        <p:nvSpPr>
          <p:cNvPr id="17" name="TextBox 16"/>
          <p:cNvSpPr txBox="1"/>
          <p:nvPr/>
        </p:nvSpPr>
        <p:spPr>
          <a:xfrm>
            <a:off x="1387448" y="3995772"/>
            <a:ext cx="897585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de-DE" b="1" dirty="0" smtClean="0"/>
              <a:t>MEA</a:t>
            </a:r>
            <a:endParaRPr lang="en-US" b="1" dirty="0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0"/>
          </p:nvPr>
        </p:nvSpPr>
        <p:spPr>
          <a:xfrm>
            <a:off x="5004048" y="4293096"/>
            <a:ext cx="4012952" cy="2564904"/>
          </a:xfrm>
          <a:solidFill>
            <a:schemeClr val="bg1"/>
          </a:solidFill>
        </p:spPr>
        <p:txBody>
          <a:bodyPr>
            <a:noAutofit/>
          </a:bodyPr>
          <a:lstStyle/>
          <a:p>
            <a:r>
              <a:rPr lang="de-DE" sz="2000" dirty="0" smtClean="0"/>
              <a:t>At </a:t>
            </a:r>
            <a:r>
              <a:rPr lang="de-DE" sz="2000" dirty="0" err="1" smtClean="0"/>
              <a:t>low</a:t>
            </a:r>
            <a:r>
              <a:rPr lang="de-DE" sz="2000" dirty="0" smtClean="0"/>
              <a:t> VRE </a:t>
            </a:r>
            <a:r>
              <a:rPr lang="de-DE" sz="2000" dirty="0" err="1" smtClean="0"/>
              <a:t>shares</a:t>
            </a:r>
            <a:r>
              <a:rPr lang="de-DE" sz="2000" dirty="0" smtClean="0"/>
              <a:t>, </a:t>
            </a:r>
            <a:r>
              <a:rPr lang="de-DE" sz="2000" dirty="0" err="1" smtClean="0"/>
              <a:t>situation</a:t>
            </a:r>
            <a:r>
              <a:rPr lang="de-DE" sz="2000" dirty="0" smtClean="0"/>
              <a:t> in MEA </a:t>
            </a:r>
            <a:r>
              <a:rPr lang="de-DE" sz="2000" dirty="0" err="1" smtClean="0"/>
              <a:t>and</a:t>
            </a:r>
            <a:r>
              <a:rPr lang="de-DE" sz="2000" dirty="0" smtClean="0"/>
              <a:t> EU </a:t>
            </a:r>
            <a:r>
              <a:rPr lang="de-DE" sz="2000" dirty="0" err="1" smtClean="0"/>
              <a:t>seem</a:t>
            </a:r>
            <a:r>
              <a:rPr lang="de-DE" sz="2000" dirty="0" smtClean="0"/>
              <a:t> </a:t>
            </a:r>
            <a:r>
              <a:rPr lang="de-DE" sz="2000" dirty="0" err="1" smtClean="0"/>
              <a:t>similar</a:t>
            </a:r>
            <a:endParaRPr lang="de-DE" sz="2000" dirty="0" smtClean="0"/>
          </a:p>
          <a:p>
            <a:r>
              <a:rPr lang="de-DE" sz="2000" dirty="0" smtClean="0"/>
              <a:t>At high </a:t>
            </a:r>
            <a:r>
              <a:rPr lang="de-DE" sz="2000" dirty="0" err="1" smtClean="0"/>
              <a:t>shares</a:t>
            </a:r>
            <a:r>
              <a:rPr lang="de-DE" sz="2000" dirty="0" smtClean="0"/>
              <a:t>, </a:t>
            </a:r>
            <a:r>
              <a:rPr lang="de-DE" sz="2000" dirty="0" err="1" smtClean="0"/>
              <a:t>peak</a:t>
            </a:r>
            <a:r>
              <a:rPr lang="de-DE" sz="2000" dirty="0" smtClean="0"/>
              <a:t> </a:t>
            </a:r>
            <a:r>
              <a:rPr lang="de-DE" sz="2000" dirty="0" err="1" smtClean="0"/>
              <a:t>load</a:t>
            </a:r>
            <a:r>
              <a:rPr lang="de-DE" sz="2000" dirty="0" smtClean="0"/>
              <a:t> </a:t>
            </a:r>
            <a:r>
              <a:rPr lang="de-DE" sz="2000" dirty="0" err="1" smtClean="0"/>
              <a:t>reduction</a:t>
            </a:r>
            <a:r>
              <a:rPr lang="de-DE" sz="2000" dirty="0" smtClean="0"/>
              <a:t> </a:t>
            </a:r>
            <a:r>
              <a:rPr lang="de-DE" sz="2000" dirty="0" err="1" smtClean="0"/>
              <a:t>achieved</a:t>
            </a:r>
            <a:r>
              <a:rPr lang="de-DE" sz="2000" dirty="0" smtClean="0"/>
              <a:t> in MEA </a:t>
            </a:r>
            <a:r>
              <a:rPr lang="de-DE" sz="2000" dirty="0" err="1" smtClean="0"/>
              <a:t>from</a:t>
            </a:r>
            <a:r>
              <a:rPr lang="de-DE" sz="2000" dirty="0" smtClean="0"/>
              <a:t> </a:t>
            </a:r>
            <a:r>
              <a:rPr lang="de-DE" sz="2000" dirty="0" err="1" smtClean="0"/>
              <a:t>solar+storage</a:t>
            </a:r>
            <a:r>
              <a:rPr lang="de-DE" sz="2000" dirty="0" smtClean="0"/>
              <a:t> </a:t>
            </a:r>
            <a:r>
              <a:rPr lang="de-DE" sz="2000" dirty="0" err="1" smtClean="0"/>
              <a:t>are</a:t>
            </a:r>
            <a:r>
              <a:rPr lang="de-DE" sz="2000" dirty="0" smtClean="0"/>
              <a:t> larger</a:t>
            </a:r>
            <a:endParaRPr lang="de-DE" sz="2000" dirty="0"/>
          </a:p>
          <a:p>
            <a:endParaRPr lang="de-DE" sz="2000" dirty="0" smtClean="0"/>
          </a:p>
        </p:txBody>
      </p:sp>
    </p:spTree>
    <p:extLst>
      <p:ext uri="{BB962C8B-B14F-4D97-AF65-F5344CB8AC3E}">
        <p14:creationId xmlns:p14="http://schemas.microsoft.com/office/powerpoint/2010/main" val="2982901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3" name="Picture 5" descr="D:\DIMES_Auswertung_2015\2D_2015\03_completeAnalysis_csvPictures\Out\h5_D3_noCSP_CCSexp_VRE40WOF_RFB50cut_USA\fit_figures\height_7_20x15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6016" y="909072"/>
            <a:ext cx="4224000" cy="316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1" name="Picture 3" descr="D:\DIMES_Auswertung_2015\2D_2015\03_completeAnalysis_csvPictures\Out\h7_D3_noCSP_CCSexp_VRE40WOF_RFB50cut_MEA\fit_figures\height_7_20x15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560" y="3690000"/>
            <a:ext cx="4224000" cy="316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D:\DIMES_Auswertung_2015\2D_2015\03_completeAnalysis_csvPictures\Out\h1_D3_noCSP_CCSexp_VRE40WOF_RFB50cut_EU\fit_figures\height_7_20x15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560" y="909072"/>
            <a:ext cx="4224000" cy="316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107504" y="6381328"/>
            <a:ext cx="504056" cy="288031"/>
          </a:xfrm>
        </p:spPr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26</a:t>
            </a:fld>
            <a:endParaRPr lang="it-IT" dirty="0">
              <a:solidFill>
                <a:srgbClr val="F8F8F8"/>
              </a:solidFill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/>
          </p:nvPr>
        </p:nvSpPr>
        <p:spPr>
          <a:xfrm>
            <a:off x="539552" y="116632"/>
            <a:ext cx="8424935" cy="720080"/>
          </a:xfrm>
        </p:spPr>
        <p:txBody>
          <a:bodyPr/>
          <a:lstStyle/>
          <a:p>
            <a:r>
              <a:rPr lang="de-DE" sz="2800" dirty="0" err="1" smtClean="0"/>
              <a:t>Differences</a:t>
            </a:r>
            <a:r>
              <a:rPr lang="de-DE" sz="2800" dirty="0" smtClean="0"/>
              <a:t> </a:t>
            </a:r>
            <a:r>
              <a:rPr lang="de-DE" sz="2800" dirty="0" err="1" smtClean="0"/>
              <a:t>accross</a:t>
            </a:r>
            <a:r>
              <a:rPr lang="de-DE" sz="2800" dirty="0" smtClean="0"/>
              <a:t> </a:t>
            </a:r>
            <a:r>
              <a:rPr lang="de-DE" sz="2800" dirty="0" err="1" smtClean="0"/>
              <a:t>regions</a:t>
            </a:r>
            <a:r>
              <a:rPr lang="de-DE" sz="2800" dirty="0" smtClean="0"/>
              <a:t> - </a:t>
            </a:r>
            <a:r>
              <a:rPr lang="de-DE" sz="2800" dirty="0" err="1" smtClean="0"/>
              <a:t>curtailment</a:t>
            </a:r>
            <a:endParaRPr lang="en-US" sz="2800" dirty="0"/>
          </a:p>
        </p:txBody>
      </p:sp>
      <p:sp>
        <p:nvSpPr>
          <p:cNvPr id="11" name="TextBox 10"/>
          <p:cNvSpPr txBox="1"/>
          <p:nvPr/>
        </p:nvSpPr>
        <p:spPr>
          <a:xfrm>
            <a:off x="1514175" y="908720"/>
            <a:ext cx="897585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de-DE" b="1" dirty="0" smtClean="0"/>
              <a:t>EU</a:t>
            </a:r>
            <a:endParaRPr lang="en-US" b="1" dirty="0"/>
          </a:p>
        </p:txBody>
      </p:sp>
      <p:sp>
        <p:nvSpPr>
          <p:cNvPr id="15" name="TextBox 14"/>
          <p:cNvSpPr txBox="1"/>
          <p:nvPr/>
        </p:nvSpPr>
        <p:spPr>
          <a:xfrm>
            <a:off x="5436096" y="908720"/>
            <a:ext cx="897585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de-DE" b="1" dirty="0" smtClean="0"/>
              <a:t>USA</a:t>
            </a:r>
            <a:endParaRPr lang="en-US" b="1" dirty="0"/>
          </a:p>
        </p:txBody>
      </p:sp>
      <p:sp>
        <p:nvSpPr>
          <p:cNvPr id="17" name="TextBox 16"/>
          <p:cNvSpPr txBox="1"/>
          <p:nvPr/>
        </p:nvSpPr>
        <p:spPr>
          <a:xfrm>
            <a:off x="1675479" y="3944672"/>
            <a:ext cx="897585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de-DE" b="1" dirty="0" smtClean="0"/>
              <a:t>MEA</a:t>
            </a:r>
            <a:endParaRPr lang="en-US" b="1" dirty="0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0"/>
          </p:nvPr>
        </p:nvSpPr>
        <p:spPr>
          <a:xfrm>
            <a:off x="4835560" y="4293096"/>
            <a:ext cx="4181440" cy="2564904"/>
          </a:xfrm>
          <a:solidFill>
            <a:schemeClr val="bg1"/>
          </a:solidFill>
        </p:spPr>
        <p:txBody>
          <a:bodyPr>
            <a:noAutofit/>
          </a:bodyPr>
          <a:lstStyle/>
          <a:p>
            <a:r>
              <a:rPr lang="de-DE" sz="2000" dirty="0" err="1" smtClean="0"/>
              <a:t>If</a:t>
            </a:r>
            <a:r>
              <a:rPr lang="de-DE" sz="2000" dirty="0" smtClean="0"/>
              <a:t> </a:t>
            </a:r>
            <a:r>
              <a:rPr lang="de-DE" sz="2000" dirty="0" err="1" smtClean="0"/>
              <a:t>there</a:t>
            </a:r>
            <a:r>
              <a:rPr lang="de-DE" sz="2000" dirty="0" smtClean="0"/>
              <a:t> </a:t>
            </a:r>
            <a:r>
              <a:rPr lang="de-DE" sz="2000" dirty="0" err="1" smtClean="0"/>
              <a:t>is</a:t>
            </a:r>
            <a:r>
              <a:rPr lang="de-DE" sz="2000" dirty="0" smtClean="0"/>
              <a:t> a well-</a:t>
            </a:r>
            <a:r>
              <a:rPr lang="de-DE" sz="2000" dirty="0" err="1" smtClean="0"/>
              <a:t>developed</a:t>
            </a:r>
            <a:r>
              <a:rPr lang="de-DE" sz="2000" dirty="0" smtClean="0"/>
              <a:t> </a:t>
            </a:r>
            <a:r>
              <a:rPr lang="de-DE" sz="2000" dirty="0" err="1" smtClean="0"/>
              <a:t>grid</a:t>
            </a:r>
            <a:r>
              <a:rPr lang="de-DE" sz="2000" dirty="0" smtClean="0"/>
              <a:t> </a:t>
            </a:r>
            <a:r>
              <a:rPr lang="de-DE" sz="2000" dirty="0" err="1" smtClean="0"/>
              <a:t>connecting</a:t>
            </a:r>
            <a:r>
              <a:rPr lang="de-DE" sz="2000" dirty="0" smtClean="0"/>
              <a:t> </a:t>
            </a:r>
            <a:r>
              <a:rPr lang="de-DE" sz="2000" dirty="0" err="1" smtClean="0"/>
              <a:t>the</a:t>
            </a:r>
            <a:r>
              <a:rPr lang="de-DE" sz="2000" dirty="0" smtClean="0"/>
              <a:t> </a:t>
            </a:r>
            <a:r>
              <a:rPr lang="de-DE" sz="2000" dirty="0" err="1" smtClean="0"/>
              <a:t>whole</a:t>
            </a:r>
            <a:r>
              <a:rPr lang="de-DE" sz="2000" dirty="0" smtClean="0"/>
              <a:t> </a:t>
            </a:r>
            <a:r>
              <a:rPr lang="de-DE" sz="2000" dirty="0" err="1" smtClean="0"/>
              <a:t>region</a:t>
            </a:r>
            <a:r>
              <a:rPr lang="de-DE" sz="2000" dirty="0" smtClean="0"/>
              <a:t>, </a:t>
            </a:r>
            <a:r>
              <a:rPr lang="de-DE" sz="2000" dirty="0" err="1" smtClean="0"/>
              <a:t>there</a:t>
            </a:r>
            <a:r>
              <a:rPr lang="de-DE" sz="2000" dirty="0" smtClean="0"/>
              <a:t> </a:t>
            </a:r>
            <a:r>
              <a:rPr lang="de-DE" sz="2000" dirty="0" err="1" smtClean="0"/>
              <a:t>is</a:t>
            </a:r>
            <a:r>
              <a:rPr lang="de-DE" sz="2000" dirty="0" smtClean="0"/>
              <a:t> </a:t>
            </a:r>
            <a:r>
              <a:rPr lang="de-DE" sz="2000" dirty="0" err="1" smtClean="0"/>
              <a:t>only</a:t>
            </a:r>
            <a:r>
              <a:rPr lang="de-DE" sz="2000" dirty="0" smtClean="0"/>
              <a:t> minimal </a:t>
            </a:r>
            <a:r>
              <a:rPr lang="de-DE" sz="2000" dirty="0" err="1" smtClean="0"/>
              <a:t>curtailment</a:t>
            </a:r>
            <a:r>
              <a:rPr lang="de-DE" sz="2000" dirty="0" smtClean="0"/>
              <a:t> &lt;5% </a:t>
            </a:r>
            <a:r>
              <a:rPr lang="de-DE" sz="2000" dirty="0" err="1" smtClean="0"/>
              <a:t>up</a:t>
            </a:r>
            <a:r>
              <a:rPr lang="de-DE" sz="2000" dirty="0" smtClean="0"/>
              <a:t> </a:t>
            </a:r>
            <a:r>
              <a:rPr lang="de-DE" sz="2000" dirty="0" err="1" smtClean="0"/>
              <a:t>to</a:t>
            </a:r>
            <a:r>
              <a:rPr lang="de-DE" sz="2000" dirty="0" smtClean="0"/>
              <a:t> VRE </a:t>
            </a:r>
            <a:r>
              <a:rPr lang="de-DE" sz="2000" dirty="0" err="1" smtClean="0"/>
              <a:t>shares</a:t>
            </a:r>
            <a:r>
              <a:rPr lang="de-DE" sz="2000" dirty="0" smtClean="0"/>
              <a:t> </a:t>
            </a:r>
            <a:r>
              <a:rPr lang="de-DE" sz="2000" dirty="0" err="1" smtClean="0"/>
              <a:t>of</a:t>
            </a:r>
            <a:r>
              <a:rPr lang="de-DE" sz="2000" dirty="0" smtClean="0"/>
              <a:t> 40% </a:t>
            </a:r>
          </a:p>
        </p:txBody>
      </p:sp>
    </p:spTree>
    <p:extLst>
      <p:ext uri="{BB962C8B-B14F-4D97-AF65-F5344CB8AC3E}">
        <p14:creationId xmlns:p14="http://schemas.microsoft.com/office/powerpoint/2010/main" val="4263456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 err="1" smtClean="0"/>
              <a:t>Strengths</a:t>
            </a:r>
            <a:r>
              <a:rPr lang="de-DE" dirty="0" smtClean="0"/>
              <a:t> </a:t>
            </a:r>
            <a:r>
              <a:rPr lang="de-DE" dirty="0" err="1" smtClean="0"/>
              <a:t>and</a:t>
            </a:r>
            <a:r>
              <a:rPr lang="de-DE" dirty="0" smtClean="0"/>
              <a:t> </a:t>
            </a:r>
            <a:r>
              <a:rPr lang="de-DE" dirty="0" err="1" smtClean="0"/>
              <a:t>weaknesses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0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dirty="0" err="1" smtClean="0"/>
              <a:t>Strengths</a:t>
            </a:r>
            <a:r>
              <a:rPr lang="de-DE" dirty="0" smtClean="0"/>
              <a:t>:</a:t>
            </a:r>
          </a:p>
          <a:p>
            <a:r>
              <a:rPr lang="de-DE" dirty="0" err="1" smtClean="0"/>
              <a:t>Captures</a:t>
            </a:r>
            <a:r>
              <a:rPr lang="de-DE" dirty="0" smtClean="0"/>
              <a:t> </a:t>
            </a:r>
            <a:r>
              <a:rPr lang="de-DE" dirty="0" err="1" smtClean="0"/>
              <a:t>the</a:t>
            </a:r>
            <a:r>
              <a:rPr lang="de-DE" dirty="0" smtClean="0"/>
              <a:t> </a:t>
            </a:r>
            <a:r>
              <a:rPr lang="de-DE" dirty="0" err="1" smtClean="0"/>
              <a:t>correlation</a:t>
            </a:r>
            <a:r>
              <a:rPr lang="de-DE" dirty="0" smtClean="0"/>
              <a:t> </a:t>
            </a:r>
            <a:r>
              <a:rPr lang="de-DE" dirty="0" err="1" smtClean="0"/>
              <a:t>between</a:t>
            </a:r>
            <a:r>
              <a:rPr lang="de-DE" dirty="0" smtClean="0"/>
              <a:t> </a:t>
            </a:r>
            <a:r>
              <a:rPr lang="de-DE" dirty="0" err="1" smtClean="0"/>
              <a:t>load</a:t>
            </a:r>
            <a:r>
              <a:rPr lang="de-DE" dirty="0" smtClean="0"/>
              <a:t>, wind </a:t>
            </a:r>
            <a:r>
              <a:rPr lang="de-DE" dirty="0" err="1" smtClean="0"/>
              <a:t>and</a:t>
            </a:r>
            <a:r>
              <a:rPr lang="de-DE" dirty="0" smtClean="0"/>
              <a:t> solar </a:t>
            </a:r>
            <a:r>
              <a:rPr lang="de-DE" dirty="0" err="1" smtClean="0"/>
              <a:t>explicitly</a:t>
            </a:r>
            <a:endParaRPr lang="de-DE" dirty="0" smtClean="0"/>
          </a:p>
          <a:p>
            <a:r>
              <a:rPr lang="de-DE" dirty="0" err="1" smtClean="0"/>
              <a:t>Utilization</a:t>
            </a:r>
            <a:r>
              <a:rPr lang="de-DE" dirty="0" smtClean="0"/>
              <a:t> </a:t>
            </a:r>
            <a:r>
              <a:rPr lang="de-DE" dirty="0" err="1" smtClean="0"/>
              <a:t>effect</a:t>
            </a:r>
            <a:r>
              <a:rPr lang="de-DE" dirty="0" smtClean="0"/>
              <a:t> </a:t>
            </a:r>
            <a:r>
              <a:rPr lang="de-DE" dirty="0" err="1" smtClean="0"/>
              <a:t>of</a:t>
            </a:r>
            <a:r>
              <a:rPr lang="de-DE" dirty="0" smtClean="0"/>
              <a:t> </a:t>
            </a:r>
            <a:r>
              <a:rPr lang="de-DE" dirty="0" smtClean="0"/>
              <a:t>dispatchable </a:t>
            </a:r>
            <a:r>
              <a:rPr lang="de-DE" dirty="0" err="1" smtClean="0"/>
              <a:t>plants</a:t>
            </a:r>
            <a:r>
              <a:rPr lang="de-DE" dirty="0" smtClean="0"/>
              <a:t> </a:t>
            </a:r>
            <a:r>
              <a:rPr lang="de-DE" dirty="0" err="1" smtClean="0"/>
              <a:t>is</a:t>
            </a:r>
            <a:r>
              <a:rPr lang="de-DE" dirty="0" smtClean="0"/>
              <a:t> </a:t>
            </a:r>
            <a:r>
              <a:rPr lang="de-DE" dirty="0" err="1" smtClean="0"/>
              <a:t>fully</a:t>
            </a:r>
            <a:r>
              <a:rPr lang="de-DE" dirty="0" smtClean="0"/>
              <a:t> </a:t>
            </a:r>
            <a:r>
              <a:rPr lang="de-DE" dirty="0" err="1" smtClean="0"/>
              <a:t>included</a:t>
            </a:r>
            <a:r>
              <a:rPr lang="de-DE" dirty="0" smtClean="0"/>
              <a:t> in </a:t>
            </a:r>
            <a:r>
              <a:rPr lang="de-DE" dirty="0" err="1" smtClean="0"/>
              <a:t>the</a:t>
            </a:r>
            <a:r>
              <a:rPr lang="de-DE" dirty="0" smtClean="0"/>
              <a:t> </a:t>
            </a:r>
            <a:r>
              <a:rPr lang="de-DE" dirty="0" err="1" smtClean="0"/>
              <a:t>model</a:t>
            </a:r>
            <a:endParaRPr lang="de-DE" dirty="0" smtClean="0"/>
          </a:p>
          <a:p>
            <a:endParaRPr lang="de-DE" dirty="0" smtClean="0"/>
          </a:p>
          <a:p>
            <a:endParaRPr lang="de-DE" dirty="0" smtClean="0"/>
          </a:p>
          <a:p>
            <a:pPr marL="0" indent="0">
              <a:buNone/>
            </a:pPr>
            <a:r>
              <a:rPr lang="de-DE" dirty="0" err="1" smtClean="0"/>
              <a:t>Weaknesses</a:t>
            </a:r>
            <a:r>
              <a:rPr lang="de-DE" dirty="0" smtClean="0"/>
              <a:t>:</a:t>
            </a:r>
            <a:endParaRPr lang="de-DE" dirty="0" smtClean="0"/>
          </a:p>
          <a:p>
            <a:r>
              <a:rPr lang="de-DE" dirty="0" smtClean="0"/>
              <a:t>High </a:t>
            </a:r>
            <a:r>
              <a:rPr lang="de-DE" dirty="0" err="1" smtClean="0"/>
              <a:t>quality</a:t>
            </a:r>
            <a:r>
              <a:rPr lang="de-DE" dirty="0" smtClean="0"/>
              <a:t> </a:t>
            </a:r>
            <a:r>
              <a:rPr lang="de-DE" dirty="0" err="1" smtClean="0"/>
              <a:t>data</a:t>
            </a:r>
            <a:r>
              <a:rPr lang="de-DE" dirty="0" smtClean="0"/>
              <a:t> </a:t>
            </a:r>
            <a:r>
              <a:rPr lang="de-DE" dirty="0" err="1" smtClean="0"/>
              <a:t>needed</a:t>
            </a:r>
            <a:r>
              <a:rPr lang="de-DE" dirty="0" smtClean="0"/>
              <a:t> </a:t>
            </a:r>
            <a:r>
              <a:rPr lang="de-DE" dirty="0" err="1" smtClean="0"/>
              <a:t>for</a:t>
            </a:r>
            <a:r>
              <a:rPr lang="de-DE" dirty="0" smtClean="0"/>
              <a:t> </a:t>
            </a:r>
            <a:r>
              <a:rPr lang="de-DE" dirty="0" err="1" smtClean="0"/>
              <a:t>parameterization</a:t>
            </a:r>
            <a:endParaRPr lang="de-DE" dirty="0" smtClean="0"/>
          </a:p>
          <a:p>
            <a:r>
              <a:rPr lang="de-DE" dirty="0" err="1" smtClean="0"/>
              <a:t>Difficult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include</a:t>
            </a:r>
            <a:r>
              <a:rPr lang="de-DE" dirty="0" smtClean="0"/>
              <a:t> </a:t>
            </a:r>
            <a:r>
              <a:rPr lang="de-DE" dirty="0" err="1" smtClean="0"/>
              <a:t>the</a:t>
            </a:r>
            <a:r>
              <a:rPr lang="de-DE" dirty="0" smtClean="0"/>
              <a:t> </a:t>
            </a:r>
            <a:r>
              <a:rPr lang="de-DE" dirty="0" err="1" smtClean="0"/>
              <a:t>effect</a:t>
            </a:r>
            <a:r>
              <a:rPr lang="de-DE" dirty="0" smtClean="0"/>
              <a:t> </a:t>
            </a:r>
            <a:r>
              <a:rPr lang="de-DE" dirty="0" err="1" smtClean="0"/>
              <a:t>of</a:t>
            </a:r>
            <a:r>
              <a:rPr lang="de-DE" dirty="0" smtClean="0"/>
              <a:t> </a:t>
            </a:r>
            <a:r>
              <a:rPr lang="de-DE" dirty="0" err="1" smtClean="0"/>
              <a:t>coupling</a:t>
            </a:r>
            <a:r>
              <a:rPr lang="de-DE" dirty="0" smtClean="0"/>
              <a:t> </a:t>
            </a:r>
            <a:r>
              <a:rPr lang="de-DE" dirty="0" err="1" smtClean="0"/>
              <a:t>macro-regions</a:t>
            </a:r>
            <a:r>
              <a:rPr lang="de-DE" dirty="0" smtClean="0"/>
              <a:t> </a:t>
            </a:r>
            <a:endParaRPr lang="de-DE" dirty="0" smtClean="0"/>
          </a:p>
          <a:p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capture</a:t>
            </a:r>
            <a:r>
              <a:rPr lang="de-DE" dirty="0" smtClean="0"/>
              <a:t> </a:t>
            </a:r>
            <a:r>
              <a:rPr lang="de-DE" dirty="0" err="1" smtClean="0"/>
              <a:t>short</a:t>
            </a:r>
            <a:r>
              <a:rPr lang="de-DE" dirty="0" smtClean="0"/>
              <a:t>-term </a:t>
            </a:r>
            <a:r>
              <a:rPr lang="de-DE" dirty="0" err="1" smtClean="0"/>
              <a:t>storage</a:t>
            </a:r>
            <a:r>
              <a:rPr lang="de-DE" dirty="0" smtClean="0"/>
              <a:t> </a:t>
            </a:r>
            <a:r>
              <a:rPr lang="de-DE" dirty="0" err="1" smtClean="0"/>
              <a:t>effects</a:t>
            </a:r>
            <a:r>
              <a:rPr lang="de-DE" dirty="0" smtClean="0"/>
              <a:t>, a </a:t>
            </a:r>
            <a:r>
              <a:rPr lang="de-DE" dirty="0" err="1" smtClean="0"/>
              <a:t>more</a:t>
            </a:r>
            <a:r>
              <a:rPr lang="de-DE" dirty="0" smtClean="0"/>
              <a:t> </a:t>
            </a:r>
            <a:r>
              <a:rPr lang="de-DE" dirty="0" err="1" smtClean="0"/>
              <a:t>detailed</a:t>
            </a:r>
            <a:r>
              <a:rPr lang="de-DE" dirty="0" smtClean="0"/>
              <a:t> </a:t>
            </a:r>
            <a:r>
              <a:rPr lang="de-DE" dirty="0" err="1" smtClean="0"/>
              <a:t>model</a:t>
            </a:r>
            <a:r>
              <a:rPr lang="de-DE" dirty="0" smtClean="0"/>
              <a:t> </a:t>
            </a:r>
            <a:r>
              <a:rPr lang="de-DE" dirty="0" err="1" smtClean="0"/>
              <a:t>is</a:t>
            </a:r>
            <a:r>
              <a:rPr lang="de-DE" dirty="0" smtClean="0"/>
              <a:t> </a:t>
            </a:r>
            <a:r>
              <a:rPr lang="de-DE" dirty="0" err="1" smtClean="0"/>
              <a:t>needed</a:t>
            </a:r>
            <a:r>
              <a:rPr lang="de-DE" dirty="0" smtClean="0"/>
              <a:t> </a:t>
            </a:r>
            <a:r>
              <a:rPr lang="de-DE" dirty="0" err="1" smtClean="0"/>
              <a:t>for</a:t>
            </a:r>
            <a:r>
              <a:rPr lang="de-DE" dirty="0" smtClean="0"/>
              <a:t> </a:t>
            </a:r>
            <a:r>
              <a:rPr lang="de-DE" dirty="0" err="1" smtClean="0"/>
              <a:t>data</a:t>
            </a:r>
            <a:r>
              <a:rPr lang="de-DE" dirty="0" smtClean="0"/>
              <a:t> </a:t>
            </a:r>
            <a:r>
              <a:rPr lang="de-DE" dirty="0" err="1" smtClean="0"/>
              <a:t>preparation</a:t>
            </a:r>
            <a:r>
              <a:rPr lang="de-DE" dirty="0" smtClean="0"/>
              <a:t> </a:t>
            </a:r>
          </a:p>
          <a:p>
            <a:pPr marL="0" indent="0">
              <a:buNone/>
            </a:pPr>
            <a:endParaRPr lang="de-DE" sz="2000" dirty="0" smtClean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27</a:t>
            </a:fld>
            <a:endParaRPr lang="it-IT" dirty="0">
              <a:solidFill>
                <a:srgbClr val="F8F8F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9465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 smtClean="0"/>
              <a:t>Summary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0"/>
          </p:nvPr>
        </p:nvSpPr>
        <p:spPr/>
        <p:txBody>
          <a:bodyPr/>
          <a:lstStyle/>
          <a:p>
            <a:pPr marL="0" indent="0">
              <a:buNone/>
            </a:pPr>
            <a:r>
              <a:rPr lang="de-DE" dirty="0" smtClean="0"/>
              <a:t> </a:t>
            </a:r>
          </a:p>
          <a:p>
            <a:pPr marL="0" indent="0">
              <a:buNone/>
            </a:pPr>
            <a:endParaRPr lang="de-DE" dirty="0">
              <a:hlinkClick r:id="rId2"/>
            </a:endParaRPr>
          </a:p>
          <a:p>
            <a:pPr marL="0" indent="0">
              <a:buNone/>
            </a:pPr>
            <a:endParaRPr lang="de-DE" dirty="0" smtClean="0">
              <a:hlinkClick r:id="rId2"/>
            </a:endParaRPr>
          </a:p>
          <a:p>
            <a:pPr marL="0" indent="0">
              <a:buNone/>
            </a:pPr>
            <a:endParaRPr lang="de-DE" dirty="0">
              <a:hlinkClick r:id="rId2"/>
            </a:endParaRPr>
          </a:p>
          <a:p>
            <a:pPr marL="0" indent="0">
              <a:buNone/>
            </a:pPr>
            <a:endParaRPr lang="de-DE" dirty="0" smtClean="0">
              <a:hlinkClick r:id="rId2"/>
            </a:endParaRPr>
          </a:p>
          <a:p>
            <a:pPr marL="0" indent="0">
              <a:buNone/>
            </a:pPr>
            <a:endParaRPr lang="de-DE" dirty="0">
              <a:hlinkClick r:id="rId2"/>
            </a:endParaRPr>
          </a:p>
          <a:p>
            <a:pPr marL="0" indent="0">
              <a:buNone/>
            </a:pPr>
            <a:endParaRPr lang="de-DE" dirty="0" smtClean="0">
              <a:hlinkClick r:id="rId2"/>
            </a:endParaRPr>
          </a:p>
          <a:p>
            <a:pPr marL="0" indent="0">
              <a:buNone/>
            </a:pPr>
            <a:endParaRPr lang="de-DE" dirty="0" smtClean="0"/>
          </a:p>
          <a:p>
            <a:pPr marL="0" indent="0">
              <a:buNone/>
            </a:pPr>
            <a:endParaRPr lang="de-DE" dirty="0" smtClean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28</a:t>
            </a:fld>
            <a:endParaRPr lang="it-IT" dirty="0">
              <a:solidFill>
                <a:srgbClr val="F8F8F8"/>
              </a:solidFill>
            </a:endParaRPr>
          </a:p>
        </p:txBody>
      </p:sp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763959" y="1134968"/>
            <a:ext cx="8405441" cy="57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77925" tIns="38963" rIns="77925" bIns="38963" numCol="1" anchor="t" anchorCtr="0" compatLnSpc="1">
            <a:prstTxWarp prst="textNoShape">
              <a:avLst/>
            </a:prstTxWarp>
            <a:normAutofit/>
          </a:bodyPr>
          <a:lstStyle>
            <a:lvl1pPr marL="292100" indent="-292100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rgbClr val="000080"/>
                </a:solidFill>
                <a:latin typeface="Arial"/>
                <a:ea typeface="+mn-ea"/>
                <a:cs typeface="+mn-cs"/>
              </a:defRPr>
            </a:lvl1pPr>
            <a:lvl2pPr marL="631825" indent="-242888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2pPr>
            <a:lvl3pPr marL="973138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19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3pPr>
            <a:lvl4pPr marL="1363663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4pPr>
            <a:lvl5pPr marL="1752600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»"/>
              <a:defRPr sz="17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5pPr>
            <a:lvl6pPr marL="2142942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532568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22194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1820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457200">
              <a:buFont typeface="+mj-lt"/>
              <a:buAutoNum type="arabicPeriod"/>
            </a:pPr>
            <a:r>
              <a:rPr lang="de-DE" dirty="0" smtClean="0"/>
              <a:t>IAMs </a:t>
            </a:r>
            <a:r>
              <a:rPr lang="de-DE" dirty="0" err="1" smtClean="0"/>
              <a:t>are</a:t>
            </a:r>
            <a:r>
              <a:rPr lang="de-DE" dirty="0" smtClean="0"/>
              <a:t> </a:t>
            </a:r>
            <a:r>
              <a:rPr lang="de-DE" dirty="0" err="1" smtClean="0"/>
              <a:t>used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set</a:t>
            </a:r>
            <a:r>
              <a:rPr lang="de-DE" dirty="0" smtClean="0"/>
              <a:t> </a:t>
            </a:r>
            <a:r>
              <a:rPr lang="de-DE" dirty="0" err="1" smtClean="0"/>
              <a:t>mid</a:t>
            </a:r>
            <a:r>
              <a:rPr lang="de-DE" dirty="0" smtClean="0"/>
              <a:t>- </a:t>
            </a:r>
            <a:r>
              <a:rPr lang="de-DE" dirty="0" err="1" smtClean="0"/>
              <a:t>and</a:t>
            </a:r>
            <a:r>
              <a:rPr lang="de-DE" dirty="0" smtClean="0"/>
              <a:t> </a:t>
            </a:r>
            <a:r>
              <a:rPr lang="de-DE" dirty="0" err="1" smtClean="0"/>
              <a:t>long</a:t>
            </a:r>
            <a:r>
              <a:rPr lang="de-DE" dirty="0" smtClean="0"/>
              <a:t>-term </a:t>
            </a:r>
            <a:r>
              <a:rPr lang="de-DE" dirty="0" err="1" smtClean="0"/>
              <a:t>targets</a:t>
            </a:r>
            <a:endParaRPr lang="de-DE" dirty="0" smtClean="0"/>
          </a:p>
          <a:p>
            <a:pPr marL="457200" indent="-457200">
              <a:buFont typeface="+mj-lt"/>
              <a:buAutoNum type="arabicPeriod"/>
            </a:pPr>
            <a:r>
              <a:rPr lang="de-DE" dirty="0" smtClean="0"/>
              <a:t>IAMs </a:t>
            </a:r>
            <a:r>
              <a:rPr lang="de-DE" dirty="0" err="1" smtClean="0"/>
              <a:t>need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get</a:t>
            </a:r>
            <a:r>
              <a:rPr lang="de-DE" dirty="0" smtClean="0"/>
              <a:t> </a:t>
            </a:r>
            <a:r>
              <a:rPr lang="de-DE" dirty="0" err="1" smtClean="0"/>
              <a:t>the</a:t>
            </a:r>
            <a:r>
              <a:rPr lang="de-DE" dirty="0" smtClean="0"/>
              <a:t> </a:t>
            </a:r>
            <a:r>
              <a:rPr lang="de-DE" dirty="0" err="1" smtClean="0"/>
              <a:t>big</a:t>
            </a:r>
            <a:r>
              <a:rPr lang="de-DE" dirty="0" smtClean="0"/>
              <a:t> </a:t>
            </a:r>
            <a:r>
              <a:rPr lang="de-DE" dirty="0" err="1" smtClean="0"/>
              <a:t>picture</a:t>
            </a:r>
            <a:r>
              <a:rPr lang="de-DE" dirty="0" smtClean="0"/>
              <a:t> </a:t>
            </a:r>
            <a:r>
              <a:rPr lang="de-DE" dirty="0" err="1" smtClean="0"/>
              <a:t>right</a:t>
            </a:r>
            <a:r>
              <a:rPr lang="de-DE" dirty="0" smtClean="0"/>
              <a:t>:</a:t>
            </a:r>
          </a:p>
          <a:p>
            <a:pPr lvl="1"/>
            <a:r>
              <a:rPr lang="de-DE" dirty="0" err="1" smtClean="0"/>
              <a:t>how</a:t>
            </a:r>
            <a:r>
              <a:rPr lang="de-DE" dirty="0" smtClean="0"/>
              <a:t> large </a:t>
            </a:r>
            <a:r>
              <a:rPr lang="de-DE" dirty="0" err="1" smtClean="0"/>
              <a:t>are</a:t>
            </a:r>
            <a:r>
              <a:rPr lang="de-DE" dirty="0" smtClean="0"/>
              <a:t> </a:t>
            </a:r>
            <a:r>
              <a:rPr lang="de-DE" dirty="0" err="1" smtClean="0"/>
              <a:t>integration</a:t>
            </a:r>
            <a:r>
              <a:rPr lang="de-DE" dirty="0" smtClean="0"/>
              <a:t> </a:t>
            </a:r>
            <a:r>
              <a:rPr lang="de-DE" dirty="0" err="1" smtClean="0"/>
              <a:t>challenges</a:t>
            </a:r>
            <a:endParaRPr lang="de-DE" dirty="0" smtClean="0"/>
          </a:p>
          <a:p>
            <a:pPr lvl="1"/>
            <a:r>
              <a:rPr lang="de-DE" dirty="0" err="1" smtClean="0"/>
              <a:t>what</a:t>
            </a:r>
            <a:r>
              <a:rPr lang="de-DE" dirty="0" smtClean="0"/>
              <a:t> </a:t>
            </a:r>
            <a:r>
              <a:rPr lang="de-DE" dirty="0" err="1" smtClean="0"/>
              <a:t>are</a:t>
            </a:r>
            <a:r>
              <a:rPr lang="de-DE" dirty="0" smtClean="0"/>
              <a:t> </a:t>
            </a:r>
            <a:r>
              <a:rPr lang="de-DE" dirty="0" err="1" smtClean="0"/>
              <a:t>interactions</a:t>
            </a:r>
            <a:r>
              <a:rPr lang="de-DE" dirty="0" smtClean="0"/>
              <a:t> </a:t>
            </a:r>
            <a:r>
              <a:rPr lang="de-DE" dirty="0" err="1" smtClean="0"/>
              <a:t>between</a:t>
            </a:r>
            <a:r>
              <a:rPr lang="de-DE" dirty="0" smtClean="0"/>
              <a:t> different </a:t>
            </a:r>
            <a:r>
              <a:rPr lang="de-DE" dirty="0" err="1" smtClean="0"/>
              <a:t>technologies</a:t>
            </a:r>
            <a:endParaRPr lang="de-DE" dirty="0"/>
          </a:p>
          <a:p>
            <a:pPr lvl="1"/>
            <a:r>
              <a:rPr lang="de-DE" dirty="0" err="1" smtClean="0"/>
              <a:t>What</a:t>
            </a:r>
            <a:r>
              <a:rPr lang="de-DE" dirty="0" smtClean="0"/>
              <a:t> </a:t>
            </a:r>
            <a:r>
              <a:rPr lang="de-DE" dirty="0" err="1" smtClean="0"/>
              <a:t>are</a:t>
            </a:r>
            <a:r>
              <a:rPr lang="de-DE" dirty="0" smtClean="0"/>
              <a:t> additional </a:t>
            </a:r>
            <a:r>
              <a:rPr lang="de-DE" dirty="0" err="1" smtClean="0"/>
              <a:t>investment</a:t>
            </a:r>
            <a:r>
              <a:rPr lang="de-DE" dirty="0" smtClean="0"/>
              <a:t> </a:t>
            </a:r>
            <a:r>
              <a:rPr lang="de-DE" dirty="0" err="1" smtClean="0"/>
              <a:t>needs</a:t>
            </a:r>
            <a:r>
              <a:rPr lang="de-DE" dirty="0" smtClean="0"/>
              <a:t> </a:t>
            </a:r>
            <a:r>
              <a:rPr lang="de-DE" dirty="0" err="1" smtClean="0"/>
              <a:t>for</a:t>
            </a:r>
            <a:r>
              <a:rPr lang="de-DE" dirty="0" smtClean="0"/>
              <a:t> </a:t>
            </a:r>
            <a:r>
              <a:rPr lang="de-DE" dirty="0" err="1" smtClean="0"/>
              <a:t>flexibility</a:t>
            </a:r>
            <a:r>
              <a:rPr lang="de-DE" dirty="0" smtClean="0"/>
              <a:t> (</a:t>
            </a:r>
            <a:r>
              <a:rPr lang="de-DE" dirty="0" err="1" smtClean="0"/>
              <a:t>grid</a:t>
            </a:r>
            <a:r>
              <a:rPr lang="de-DE" dirty="0" smtClean="0"/>
              <a:t>, </a:t>
            </a:r>
            <a:r>
              <a:rPr lang="de-DE" dirty="0" err="1" smtClean="0"/>
              <a:t>storage</a:t>
            </a:r>
            <a:r>
              <a:rPr lang="de-DE" dirty="0" smtClean="0"/>
              <a:t>, </a:t>
            </a:r>
            <a:r>
              <a:rPr lang="de-DE" dirty="0" err="1" smtClean="0"/>
              <a:t>demand</a:t>
            </a:r>
            <a:r>
              <a:rPr lang="de-DE" dirty="0" smtClean="0"/>
              <a:t> </a:t>
            </a:r>
            <a:r>
              <a:rPr lang="de-DE" dirty="0" err="1" smtClean="0"/>
              <a:t>side</a:t>
            </a:r>
            <a:r>
              <a:rPr lang="de-DE" dirty="0" smtClean="0"/>
              <a:t>)</a:t>
            </a:r>
          </a:p>
          <a:p>
            <a:pPr marL="457200" indent="-457200">
              <a:buFont typeface="+mj-lt"/>
              <a:buAutoNum type="arabicPeriod"/>
            </a:pPr>
            <a:r>
              <a:rPr lang="de-DE" dirty="0" smtClean="0"/>
              <a:t>In ADVANCE, </a:t>
            </a:r>
            <a:r>
              <a:rPr lang="de-DE" dirty="0" err="1" smtClean="0"/>
              <a:t>we</a:t>
            </a:r>
            <a:r>
              <a:rPr lang="de-DE" dirty="0" smtClean="0"/>
              <a:t> </a:t>
            </a:r>
            <a:r>
              <a:rPr lang="de-DE" dirty="0" err="1" smtClean="0"/>
              <a:t>developed</a:t>
            </a:r>
            <a:r>
              <a:rPr lang="de-DE" dirty="0" smtClean="0"/>
              <a:t> </a:t>
            </a:r>
            <a:r>
              <a:rPr lang="de-DE" dirty="0" err="1" smtClean="0"/>
              <a:t>several</a:t>
            </a:r>
            <a:r>
              <a:rPr lang="de-DE" dirty="0" smtClean="0"/>
              <a:t> </a:t>
            </a:r>
            <a:r>
              <a:rPr lang="de-DE" dirty="0" err="1" smtClean="0"/>
              <a:t>new</a:t>
            </a:r>
            <a:r>
              <a:rPr lang="de-DE" dirty="0" smtClean="0"/>
              <a:t> </a:t>
            </a:r>
            <a:r>
              <a:rPr lang="de-DE" dirty="0" err="1" smtClean="0"/>
              <a:t>approaches</a:t>
            </a:r>
            <a:r>
              <a:rPr lang="de-DE" dirty="0" smtClean="0"/>
              <a:t> </a:t>
            </a:r>
            <a:r>
              <a:rPr lang="de-DE" dirty="0" err="1" smtClean="0"/>
              <a:t>for</a:t>
            </a:r>
            <a:r>
              <a:rPr lang="de-DE" dirty="0" smtClean="0"/>
              <a:t> </a:t>
            </a:r>
            <a:r>
              <a:rPr lang="de-DE" dirty="0" err="1" smtClean="0"/>
              <a:t>representing</a:t>
            </a:r>
            <a:r>
              <a:rPr lang="de-DE" dirty="0" smtClean="0"/>
              <a:t> VRE </a:t>
            </a:r>
            <a:r>
              <a:rPr lang="de-DE" dirty="0" err="1" smtClean="0"/>
              <a:t>challenges</a:t>
            </a:r>
            <a:r>
              <a:rPr lang="de-DE" dirty="0" smtClean="0"/>
              <a:t> in IAMs</a:t>
            </a:r>
          </a:p>
          <a:p>
            <a:pPr marL="796925" lvl="1" indent="-457200"/>
            <a:r>
              <a:rPr lang="de-DE" dirty="0" err="1" smtClean="0"/>
              <a:t>Capacity</a:t>
            </a:r>
            <a:r>
              <a:rPr lang="de-DE" dirty="0" smtClean="0"/>
              <a:t> </a:t>
            </a:r>
            <a:r>
              <a:rPr lang="de-DE" dirty="0" err="1" smtClean="0"/>
              <a:t>and</a:t>
            </a:r>
            <a:r>
              <a:rPr lang="de-DE" dirty="0" smtClean="0"/>
              <a:t> </a:t>
            </a:r>
            <a:r>
              <a:rPr lang="de-DE" dirty="0" err="1" smtClean="0"/>
              <a:t>flexibility</a:t>
            </a:r>
            <a:r>
              <a:rPr lang="de-DE" dirty="0" smtClean="0"/>
              <a:t> </a:t>
            </a:r>
            <a:r>
              <a:rPr lang="de-DE" dirty="0" err="1" smtClean="0"/>
              <a:t>equations</a:t>
            </a:r>
            <a:endParaRPr lang="de-DE" dirty="0" smtClean="0"/>
          </a:p>
          <a:p>
            <a:pPr marL="796925" lvl="1" indent="-457200"/>
            <a:r>
              <a:rPr lang="de-DE" dirty="0" smtClean="0"/>
              <a:t>Integration </a:t>
            </a:r>
            <a:r>
              <a:rPr lang="de-DE" dirty="0" err="1" smtClean="0"/>
              <a:t>cost</a:t>
            </a:r>
            <a:r>
              <a:rPr lang="de-DE" dirty="0" smtClean="0"/>
              <a:t> </a:t>
            </a:r>
            <a:r>
              <a:rPr lang="de-DE" dirty="0" err="1" smtClean="0"/>
              <a:t>markups</a:t>
            </a:r>
            <a:endParaRPr lang="de-DE" dirty="0" smtClean="0"/>
          </a:p>
          <a:p>
            <a:pPr marL="796925" lvl="1" indent="-457200"/>
            <a:r>
              <a:rPr lang="de-DE" dirty="0" err="1" smtClean="0"/>
              <a:t>Coupling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reduced</a:t>
            </a:r>
            <a:r>
              <a:rPr lang="de-DE" dirty="0" smtClean="0"/>
              <a:t> </a:t>
            </a:r>
            <a:r>
              <a:rPr lang="de-DE" dirty="0" err="1" smtClean="0"/>
              <a:t>dispatch</a:t>
            </a:r>
            <a:r>
              <a:rPr lang="de-DE" dirty="0" smtClean="0"/>
              <a:t> </a:t>
            </a:r>
            <a:r>
              <a:rPr lang="de-DE" dirty="0" err="1" smtClean="0"/>
              <a:t>model</a:t>
            </a:r>
            <a:endParaRPr lang="de-DE" dirty="0" smtClean="0"/>
          </a:p>
          <a:p>
            <a:pPr marL="796925" lvl="1" indent="-457200"/>
            <a:r>
              <a:rPr lang="de-DE" dirty="0" smtClean="0"/>
              <a:t>Explicit RLDC </a:t>
            </a:r>
            <a:r>
              <a:rPr lang="de-DE" dirty="0" err="1" smtClean="0"/>
              <a:t>representation</a:t>
            </a:r>
            <a:endParaRPr lang="de-DE" dirty="0" smtClean="0"/>
          </a:p>
          <a:p>
            <a:pPr marL="457200" indent="-457200">
              <a:buFont typeface="+mj-lt"/>
              <a:buAutoNum type="arabicPeriod"/>
            </a:pPr>
            <a:r>
              <a:rPr lang="de-DE" dirty="0" smtClean="0"/>
              <a:t>The </a:t>
            </a:r>
            <a:r>
              <a:rPr lang="de-DE" dirty="0" err="1" smtClean="0"/>
              <a:t>more</a:t>
            </a:r>
            <a:r>
              <a:rPr lang="de-DE" dirty="0" smtClean="0"/>
              <a:t> </a:t>
            </a:r>
            <a:r>
              <a:rPr lang="de-DE" dirty="0" err="1" smtClean="0"/>
              <a:t>detailed</a:t>
            </a:r>
            <a:r>
              <a:rPr lang="de-DE" dirty="0" smtClean="0"/>
              <a:t> a </a:t>
            </a:r>
            <a:r>
              <a:rPr lang="de-DE" dirty="0" err="1" smtClean="0"/>
              <a:t>modeling</a:t>
            </a:r>
            <a:r>
              <a:rPr lang="de-DE" dirty="0" smtClean="0"/>
              <a:t> </a:t>
            </a:r>
            <a:r>
              <a:rPr lang="de-DE" dirty="0" err="1" smtClean="0"/>
              <a:t>approach</a:t>
            </a:r>
            <a:r>
              <a:rPr lang="de-DE" dirty="0" smtClean="0"/>
              <a:t> </a:t>
            </a:r>
            <a:r>
              <a:rPr lang="de-DE" dirty="0" err="1" smtClean="0"/>
              <a:t>is</a:t>
            </a:r>
            <a:r>
              <a:rPr lang="de-DE" dirty="0" smtClean="0"/>
              <a:t>, </a:t>
            </a:r>
            <a:r>
              <a:rPr lang="de-DE" dirty="0" err="1" smtClean="0"/>
              <a:t>the</a:t>
            </a:r>
            <a:r>
              <a:rPr lang="de-DE" dirty="0" smtClean="0"/>
              <a:t> </a:t>
            </a:r>
            <a:r>
              <a:rPr lang="de-DE" dirty="0" err="1" smtClean="0"/>
              <a:t>higher</a:t>
            </a:r>
            <a:r>
              <a:rPr lang="de-DE" dirty="0" smtClean="0"/>
              <a:t> </a:t>
            </a:r>
            <a:r>
              <a:rPr lang="de-DE" dirty="0" err="1" smtClean="0"/>
              <a:t>the</a:t>
            </a:r>
            <a:r>
              <a:rPr lang="de-DE" dirty="0" smtClean="0"/>
              <a:t> </a:t>
            </a:r>
            <a:r>
              <a:rPr lang="de-DE" dirty="0" err="1" smtClean="0"/>
              <a:t>requirements</a:t>
            </a:r>
            <a:r>
              <a:rPr lang="de-DE" dirty="0" smtClean="0"/>
              <a:t> on </a:t>
            </a:r>
            <a:r>
              <a:rPr lang="de-DE" dirty="0" err="1" smtClean="0"/>
              <a:t>data</a:t>
            </a:r>
            <a:r>
              <a:rPr lang="de-DE" dirty="0" smtClean="0"/>
              <a:t> (</a:t>
            </a:r>
            <a:r>
              <a:rPr lang="de-DE" dirty="0" err="1" smtClean="0"/>
              <a:t>load</a:t>
            </a:r>
            <a:r>
              <a:rPr lang="de-DE" dirty="0" smtClean="0"/>
              <a:t> &amp; VRE time </a:t>
            </a:r>
            <a:r>
              <a:rPr lang="de-DE" dirty="0" err="1" smtClean="0"/>
              <a:t>series</a:t>
            </a:r>
            <a:r>
              <a:rPr lang="de-DE" dirty="0" smtClean="0"/>
              <a:t>)</a:t>
            </a:r>
          </a:p>
          <a:p>
            <a:pPr marL="0" indent="0">
              <a:buNone/>
            </a:pPr>
            <a:endParaRPr lang="de-DE" dirty="0" smtClean="0"/>
          </a:p>
          <a:p>
            <a:pPr marL="0" indent="0">
              <a:buFont typeface="Arial" charset="0"/>
              <a:buNone/>
            </a:pPr>
            <a:endParaRPr lang="de-DE" sz="2000" dirty="0" smtClean="0"/>
          </a:p>
        </p:txBody>
      </p:sp>
    </p:spTree>
    <p:extLst>
      <p:ext uri="{BB962C8B-B14F-4D97-AF65-F5344CB8AC3E}">
        <p14:creationId xmlns:p14="http://schemas.microsoft.com/office/powerpoint/2010/main" val="32426484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 smtClean="0"/>
              <a:t>Backup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0"/>
          </p:nvPr>
        </p:nvSpPr>
        <p:spPr/>
        <p:txBody>
          <a:bodyPr/>
          <a:lstStyle/>
          <a:p>
            <a:pPr marL="0" indent="0">
              <a:buNone/>
            </a:pPr>
            <a:r>
              <a:rPr lang="de-DE" dirty="0" smtClean="0"/>
              <a:t> </a:t>
            </a:r>
          </a:p>
          <a:p>
            <a:pPr marL="0" indent="0">
              <a:buNone/>
            </a:pPr>
            <a:endParaRPr lang="de-DE" dirty="0">
              <a:hlinkClick r:id="rId2"/>
            </a:endParaRPr>
          </a:p>
          <a:p>
            <a:pPr marL="0" indent="0">
              <a:buNone/>
            </a:pPr>
            <a:endParaRPr lang="de-DE" dirty="0" smtClean="0">
              <a:hlinkClick r:id="rId2"/>
            </a:endParaRPr>
          </a:p>
          <a:p>
            <a:pPr marL="0" indent="0">
              <a:buNone/>
            </a:pPr>
            <a:endParaRPr lang="de-DE" dirty="0">
              <a:hlinkClick r:id="rId2"/>
            </a:endParaRPr>
          </a:p>
          <a:p>
            <a:pPr marL="0" indent="0">
              <a:buNone/>
            </a:pPr>
            <a:endParaRPr lang="de-DE" dirty="0" smtClean="0">
              <a:hlinkClick r:id="rId2"/>
            </a:endParaRPr>
          </a:p>
          <a:p>
            <a:pPr marL="0" indent="0">
              <a:buNone/>
            </a:pPr>
            <a:endParaRPr lang="de-DE" dirty="0">
              <a:hlinkClick r:id="rId2"/>
            </a:endParaRPr>
          </a:p>
          <a:p>
            <a:pPr marL="0" indent="0">
              <a:buNone/>
            </a:pPr>
            <a:endParaRPr lang="de-DE" dirty="0" smtClean="0">
              <a:hlinkClick r:id="rId2"/>
            </a:endParaRPr>
          </a:p>
          <a:p>
            <a:pPr marL="0" indent="0">
              <a:buNone/>
            </a:pPr>
            <a:endParaRPr lang="de-DE" dirty="0" smtClean="0"/>
          </a:p>
          <a:p>
            <a:pPr marL="0" indent="0">
              <a:buNone/>
            </a:pPr>
            <a:endParaRPr lang="de-DE" dirty="0" smtClean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29</a:t>
            </a:fld>
            <a:endParaRPr lang="it-IT" dirty="0">
              <a:solidFill>
                <a:srgbClr val="F8F8F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45296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27585" y="116632"/>
            <a:ext cx="7632848" cy="720080"/>
          </a:xfrm>
        </p:spPr>
        <p:txBody>
          <a:bodyPr/>
          <a:lstStyle/>
          <a:p>
            <a:r>
              <a:rPr lang="de-DE" dirty="0" smtClean="0"/>
              <a:t>Integrated Assessment Models (IAMs)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3</a:t>
            </a:fld>
            <a:endParaRPr lang="it-IT" dirty="0">
              <a:solidFill>
                <a:srgbClr val="F8F8F8"/>
              </a:solidFill>
            </a:endParaRPr>
          </a:p>
        </p:txBody>
      </p:sp>
      <p:sp>
        <p:nvSpPr>
          <p:cNvPr id="16" name="Content Placeholder 2"/>
          <p:cNvSpPr>
            <a:spLocks noGrp="1"/>
          </p:cNvSpPr>
          <p:nvPr>
            <p:ph sz="quarter" idx="10"/>
          </p:nvPr>
        </p:nvSpPr>
        <p:spPr>
          <a:xfrm>
            <a:off x="611559" y="982568"/>
            <a:ext cx="8405441" cy="5758800"/>
          </a:xfrm>
        </p:spPr>
        <p:txBody>
          <a:bodyPr wrap="square">
            <a:noAutofit/>
          </a:bodyPr>
          <a:lstStyle/>
          <a:p>
            <a:pPr marL="0" indent="0">
              <a:buNone/>
            </a:pPr>
            <a:r>
              <a:rPr lang="de-DE" sz="2200" b="1" dirty="0" smtClean="0"/>
              <a:t>Main </a:t>
            </a:r>
            <a:r>
              <a:rPr lang="de-DE" sz="2200" b="1" dirty="0" err="1" smtClean="0"/>
              <a:t>goal</a:t>
            </a:r>
            <a:r>
              <a:rPr lang="de-DE" sz="2200" b="1" dirty="0" smtClean="0"/>
              <a:t>: Create </a:t>
            </a:r>
            <a:r>
              <a:rPr lang="de-DE" sz="2200" b="1" dirty="0" err="1" smtClean="0"/>
              <a:t>self-consistent</a:t>
            </a:r>
            <a:r>
              <a:rPr lang="de-DE" sz="2200" b="1" dirty="0" smtClean="0"/>
              <a:t> </a:t>
            </a:r>
            <a:r>
              <a:rPr lang="de-DE" sz="2200" b="1" dirty="0" err="1" smtClean="0"/>
              <a:t>long</a:t>
            </a:r>
            <a:r>
              <a:rPr lang="de-DE" sz="2200" b="1" dirty="0" smtClean="0"/>
              <a:t>-term </a:t>
            </a:r>
            <a:r>
              <a:rPr lang="de-DE" sz="2200" b="1" dirty="0" err="1" smtClean="0"/>
              <a:t>scenarios</a:t>
            </a:r>
            <a:r>
              <a:rPr lang="de-DE" sz="2200" b="1" dirty="0" smtClean="0"/>
              <a:t> </a:t>
            </a:r>
            <a:r>
              <a:rPr lang="de-DE" sz="2200" b="1" dirty="0" err="1" smtClean="0"/>
              <a:t>that</a:t>
            </a:r>
            <a:r>
              <a:rPr lang="de-DE" sz="2200" b="1" dirty="0" smtClean="0"/>
              <a:t> </a:t>
            </a:r>
            <a:r>
              <a:rPr lang="de-DE" sz="2200" b="1" dirty="0" err="1" smtClean="0"/>
              <a:t>inform</a:t>
            </a:r>
            <a:r>
              <a:rPr lang="de-DE" sz="2200" b="1" dirty="0" smtClean="0"/>
              <a:t> </a:t>
            </a:r>
            <a:r>
              <a:rPr lang="de-DE" sz="2200" b="1" dirty="0" err="1" smtClean="0"/>
              <a:t>about</a:t>
            </a:r>
            <a:r>
              <a:rPr lang="de-DE" sz="2200" b="1" dirty="0" smtClean="0"/>
              <a:t> </a:t>
            </a:r>
            <a:r>
              <a:rPr lang="de-DE" sz="2200" b="1" dirty="0" err="1" smtClean="0"/>
              <a:t>climate</a:t>
            </a:r>
            <a:r>
              <a:rPr lang="de-DE" sz="2200" b="1" dirty="0" smtClean="0"/>
              <a:t> </a:t>
            </a:r>
            <a:r>
              <a:rPr lang="de-DE" sz="2200" b="1" dirty="0" err="1" smtClean="0"/>
              <a:t>mitigation</a:t>
            </a:r>
            <a:r>
              <a:rPr lang="de-DE" sz="2200" b="1" dirty="0" smtClean="0"/>
              <a:t> </a:t>
            </a:r>
            <a:r>
              <a:rPr lang="de-DE" sz="2200" b="1" dirty="0" err="1" smtClean="0"/>
              <a:t>strategies</a:t>
            </a:r>
            <a:endParaRPr lang="de-DE" sz="2200" b="1" dirty="0" smtClean="0"/>
          </a:p>
          <a:p>
            <a:pPr marL="0" indent="0">
              <a:buNone/>
            </a:pPr>
            <a:r>
              <a:rPr lang="de-DE" sz="2000" dirty="0" smtClean="0">
                <a:sym typeface="Wingdings" panose="05000000000000000000" pitchFamily="2" charset="2"/>
              </a:rPr>
              <a:t>	 </a:t>
            </a:r>
            <a:r>
              <a:rPr lang="de-DE" sz="2000" dirty="0" smtClean="0"/>
              <a:t>Dynamic</a:t>
            </a:r>
          </a:p>
          <a:p>
            <a:pPr marL="0" indent="0">
              <a:buNone/>
            </a:pPr>
            <a:r>
              <a:rPr lang="de-DE" sz="2000" dirty="0"/>
              <a:t>	</a:t>
            </a:r>
            <a:r>
              <a:rPr lang="de-DE" sz="2000" dirty="0" smtClean="0">
                <a:sym typeface="Wingdings" panose="05000000000000000000" pitchFamily="2" charset="2"/>
              </a:rPr>
              <a:t> </a:t>
            </a:r>
            <a:r>
              <a:rPr lang="de-DE" sz="2000" dirty="0" err="1" smtClean="0">
                <a:sym typeface="Wingdings" panose="05000000000000000000" pitchFamily="2" charset="2"/>
              </a:rPr>
              <a:t>Endogenous</a:t>
            </a:r>
            <a:r>
              <a:rPr lang="de-DE" sz="2000" dirty="0" smtClean="0">
                <a:sym typeface="Wingdings" panose="05000000000000000000" pitchFamily="2" charset="2"/>
              </a:rPr>
              <a:t> </a:t>
            </a:r>
            <a:r>
              <a:rPr lang="de-DE" sz="2000" dirty="0" err="1" smtClean="0">
                <a:sym typeface="Wingdings" panose="05000000000000000000" pitchFamily="2" charset="2"/>
              </a:rPr>
              <a:t>dynamic</a:t>
            </a:r>
            <a:r>
              <a:rPr lang="de-DE" sz="2000" dirty="0" smtClean="0">
                <a:sym typeface="Wingdings" panose="05000000000000000000" pitchFamily="2" charset="2"/>
              </a:rPr>
              <a:t> </a:t>
            </a:r>
            <a:r>
              <a:rPr lang="de-DE" sz="2000" dirty="0" err="1" smtClean="0">
                <a:sym typeface="Wingdings" panose="05000000000000000000" pitchFamily="2" charset="2"/>
              </a:rPr>
              <a:t>resource</a:t>
            </a:r>
            <a:r>
              <a:rPr lang="de-DE" sz="2000" dirty="0" smtClean="0">
                <a:sym typeface="Wingdings" panose="05000000000000000000" pitchFamily="2" charset="2"/>
              </a:rPr>
              <a:t> </a:t>
            </a:r>
            <a:r>
              <a:rPr lang="de-DE" sz="2000" dirty="0" err="1" smtClean="0">
                <a:sym typeface="Wingdings" panose="05000000000000000000" pitchFamily="2" charset="2"/>
              </a:rPr>
              <a:t>prices</a:t>
            </a:r>
            <a:endParaRPr lang="de-DE" sz="2000" dirty="0" smtClean="0"/>
          </a:p>
          <a:p>
            <a:pPr marL="0" indent="0">
              <a:buNone/>
            </a:pPr>
            <a:r>
              <a:rPr lang="de-DE" sz="2000" dirty="0">
                <a:sym typeface="Wingdings" panose="05000000000000000000" pitchFamily="2" charset="2"/>
              </a:rPr>
              <a:t>	</a:t>
            </a:r>
            <a:r>
              <a:rPr lang="de-DE" sz="2000" dirty="0" smtClean="0">
                <a:sym typeface="Wingdings" panose="05000000000000000000" pitchFamily="2" charset="2"/>
              </a:rPr>
              <a:t> </a:t>
            </a:r>
            <a:r>
              <a:rPr lang="de-DE" sz="2000" dirty="0" err="1" smtClean="0">
                <a:sym typeface="Wingdings" panose="05000000000000000000" pitchFamily="2" charset="2"/>
              </a:rPr>
              <a:t>Covering</a:t>
            </a:r>
            <a:r>
              <a:rPr lang="de-DE" sz="2000" dirty="0" smtClean="0">
                <a:sym typeface="Wingdings" panose="05000000000000000000" pitchFamily="2" charset="2"/>
              </a:rPr>
              <a:t> not </a:t>
            </a:r>
            <a:r>
              <a:rPr lang="de-DE" sz="2000" dirty="0" err="1" smtClean="0">
                <a:sym typeface="Wingdings" panose="05000000000000000000" pitchFamily="2" charset="2"/>
              </a:rPr>
              <a:t>only</a:t>
            </a:r>
            <a:r>
              <a:rPr lang="de-DE" sz="2000" dirty="0" smtClean="0">
                <a:sym typeface="Wingdings" panose="05000000000000000000" pitchFamily="2" charset="2"/>
              </a:rPr>
              <a:t> power, but all </a:t>
            </a:r>
            <a:r>
              <a:rPr lang="de-DE" sz="2000" dirty="0" err="1" smtClean="0">
                <a:sym typeface="Wingdings" panose="05000000000000000000" pitchFamily="2" charset="2"/>
              </a:rPr>
              <a:t>energy</a:t>
            </a:r>
            <a:r>
              <a:rPr lang="de-DE" sz="2000" dirty="0" smtClean="0">
                <a:sym typeface="Wingdings" panose="05000000000000000000" pitchFamily="2" charset="2"/>
              </a:rPr>
              <a:t> </a:t>
            </a:r>
            <a:r>
              <a:rPr lang="de-DE" sz="2000" dirty="0" err="1" smtClean="0">
                <a:sym typeface="Wingdings" panose="05000000000000000000" pitchFamily="2" charset="2"/>
              </a:rPr>
              <a:t>sectors</a:t>
            </a:r>
            <a:r>
              <a:rPr lang="de-DE" sz="2000" dirty="0" smtClean="0">
                <a:sym typeface="Wingdings" panose="05000000000000000000" pitchFamily="2" charset="2"/>
              </a:rPr>
              <a:t> </a:t>
            </a:r>
          </a:p>
          <a:p>
            <a:pPr marL="0" indent="0">
              <a:buNone/>
            </a:pPr>
            <a:r>
              <a:rPr lang="de-DE" sz="2000" dirty="0"/>
              <a:t>	</a:t>
            </a:r>
            <a:r>
              <a:rPr lang="de-DE" sz="2000" dirty="0">
                <a:sym typeface="Wingdings" panose="05000000000000000000" pitchFamily="2" charset="2"/>
              </a:rPr>
              <a:t> </a:t>
            </a:r>
            <a:r>
              <a:rPr lang="de-DE" sz="2000" dirty="0" err="1">
                <a:sym typeface="Wingdings" panose="05000000000000000000" pitchFamily="2" charset="2"/>
              </a:rPr>
              <a:t>Aggregated</a:t>
            </a:r>
            <a:r>
              <a:rPr lang="de-DE" sz="2000" dirty="0">
                <a:sym typeface="Wingdings" panose="05000000000000000000" pitchFamily="2" charset="2"/>
              </a:rPr>
              <a:t> </a:t>
            </a:r>
            <a:r>
              <a:rPr lang="de-DE" sz="2000" dirty="0" err="1">
                <a:sym typeface="Wingdings" panose="05000000000000000000" pitchFamily="2" charset="2"/>
              </a:rPr>
              <a:t>over</a:t>
            </a:r>
            <a:r>
              <a:rPr lang="de-DE" sz="2000" dirty="0">
                <a:sym typeface="Wingdings" panose="05000000000000000000" pitchFamily="2" charset="2"/>
              </a:rPr>
              <a:t> </a:t>
            </a:r>
            <a:r>
              <a:rPr lang="de-DE" sz="2000" dirty="0" err="1">
                <a:sym typeface="Wingdings" panose="05000000000000000000" pitchFamily="2" charset="2"/>
              </a:rPr>
              <a:t>space</a:t>
            </a:r>
            <a:r>
              <a:rPr lang="de-DE" sz="2000" dirty="0">
                <a:sym typeface="Wingdings" panose="05000000000000000000" pitchFamily="2" charset="2"/>
              </a:rPr>
              <a:t> (countries, </a:t>
            </a:r>
            <a:r>
              <a:rPr lang="de-DE" sz="2000" dirty="0" err="1">
                <a:sym typeface="Wingdings" panose="05000000000000000000" pitchFamily="2" charset="2"/>
              </a:rPr>
              <a:t>continents</a:t>
            </a:r>
            <a:r>
              <a:rPr lang="de-DE" sz="2000" dirty="0">
                <a:sym typeface="Wingdings" panose="05000000000000000000" pitchFamily="2" charset="2"/>
              </a:rPr>
              <a:t>)</a:t>
            </a:r>
          </a:p>
          <a:p>
            <a:pPr marL="0" indent="0">
              <a:buNone/>
            </a:pPr>
            <a:r>
              <a:rPr lang="de-DE" sz="2000" dirty="0">
                <a:sym typeface="Wingdings" panose="05000000000000000000" pitchFamily="2" charset="2"/>
              </a:rPr>
              <a:t>	 Aggregate </a:t>
            </a:r>
            <a:r>
              <a:rPr lang="de-DE" sz="2000" dirty="0" err="1">
                <a:sym typeface="Wingdings" panose="05000000000000000000" pitchFamily="2" charset="2"/>
              </a:rPr>
              <a:t>over</a:t>
            </a:r>
            <a:r>
              <a:rPr lang="de-DE" sz="2000" dirty="0">
                <a:sym typeface="Wingdings" panose="05000000000000000000" pitchFamily="2" charset="2"/>
              </a:rPr>
              <a:t> time (</a:t>
            </a:r>
            <a:r>
              <a:rPr lang="de-DE" sz="2000" dirty="0" err="1">
                <a:sym typeface="Wingdings" panose="05000000000000000000" pitchFamily="2" charset="2"/>
              </a:rPr>
              <a:t>timestep</a:t>
            </a:r>
            <a:r>
              <a:rPr lang="de-DE" sz="2000" dirty="0">
                <a:sym typeface="Wingdings" panose="05000000000000000000" pitchFamily="2" charset="2"/>
              </a:rPr>
              <a:t> = 1-5 </a:t>
            </a:r>
            <a:r>
              <a:rPr lang="de-DE" sz="2000" dirty="0" err="1">
                <a:sym typeface="Wingdings" panose="05000000000000000000" pitchFamily="2" charset="2"/>
              </a:rPr>
              <a:t>years</a:t>
            </a:r>
            <a:r>
              <a:rPr lang="de-DE" sz="2000" dirty="0" smtClean="0">
                <a:sym typeface="Wingdings" panose="05000000000000000000" pitchFamily="2" charset="2"/>
              </a:rPr>
              <a:t>)</a:t>
            </a:r>
          </a:p>
          <a:p>
            <a:pPr marL="0" indent="0">
              <a:buNone/>
            </a:pPr>
            <a:endParaRPr lang="de-DE" sz="1100" dirty="0" smtClean="0">
              <a:sym typeface="Wingdings" panose="05000000000000000000" pitchFamily="2" charset="2"/>
            </a:endParaRPr>
          </a:p>
          <a:p>
            <a:pPr marL="0" indent="0">
              <a:buNone/>
            </a:pPr>
            <a:r>
              <a:rPr lang="de-DE" sz="2200" b="1" dirty="0" err="1" smtClean="0">
                <a:sym typeface="Wingdings" panose="05000000000000000000" pitchFamily="2" charset="2"/>
              </a:rPr>
              <a:t>Used</a:t>
            </a:r>
            <a:r>
              <a:rPr lang="de-DE" sz="2200" b="1" dirty="0" smtClean="0">
                <a:sym typeface="Wingdings" panose="05000000000000000000" pitchFamily="2" charset="2"/>
              </a:rPr>
              <a:t> </a:t>
            </a:r>
            <a:r>
              <a:rPr lang="de-DE" sz="2200" b="1" dirty="0" err="1" smtClean="0">
                <a:sym typeface="Wingdings" panose="05000000000000000000" pitchFamily="2" charset="2"/>
              </a:rPr>
              <a:t>to</a:t>
            </a:r>
            <a:r>
              <a:rPr lang="de-DE" sz="2200" b="1" dirty="0" smtClean="0">
                <a:sym typeface="Wingdings" panose="05000000000000000000" pitchFamily="2" charset="2"/>
              </a:rPr>
              <a:t> </a:t>
            </a:r>
            <a:r>
              <a:rPr lang="de-DE" sz="2200" b="1" dirty="0" err="1" smtClean="0">
                <a:sym typeface="Wingdings" panose="05000000000000000000" pitchFamily="2" charset="2"/>
              </a:rPr>
              <a:t>assist</a:t>
            </a:r>
            <a:r>
              <a:rPr lang="de-DE" sz="2200" b="1" dirty="0" smtClean="0">
                <a:sym typeface="Wingdings" panose="05000000000000000000" pitchFamily="2" charset="2"/>
              </a:rPr>
              <a:t> in </a:t>
            </a:r>
            <a:r>
              <a:rPr lang="de-DE" sz="2200" b="1" dirty="0" err="1" smtClean="0">
                <a:sym typeface="Wingdings" panose="05000000000000000000" pitchFamily="2" charset="2"/>
              </a:rPr>
              <a:t>policy</a:t>
            </a:r>
            <a:r>
              <a:rPr lang="de-DE" sz="2200" b="1" dirty="0" smtClean="0">
                <a:sym typeface="Wingdings" panose="05000000000000000000" pitchFamily="2" charset="2"/>
              </a:rPr>
              <a:t> </a:t>
            </a:r>
            <a:r>
              <a:rPr lang="de-DE" sz="2200" b="1" dirty="0" err="1" smtClean="0">
                <a:sym typeface="Wingdings" panose="05000000000000000000" pitchFamily="2" charset="2"/>
              </a:rPr>
              <a:t>making</a:t>
            </a:r>
            <a:endParaRPr lang="de-DE" sz="2200" b="1" dirty="0" smtClean="0">
              <a:sym typeface="Wingdings" panose="05000000000000000000" pitchFamily="2" charset="2"/>
            </a:endParaRPr>
          </a:p>
          <a:p>
            <a:r>
              <a:rPr lang="de-DE" sz="2000" dirty="0" err="1" smtClean="0">
                <a:sym typeface="Wingdings" panose="05000000000000000000" pitchFamily="2" charset="2"/>
              </a:rPr>
              <a:t>Derive</a:t>
            </a:r>
            <a:r>
              <a:rPr lang="de-DE" sz="2000" dirty="0" smtClean="0">
                <a:sym typeface="Wingdings" panose="05000000000000000000" pitchFamily="2" charset="2"/>
              </a:rPr>
              <a:t> </a:t>
            </a:r>
            <a:r>
              <a:rPr lang="de-DE" sz="2000" dirty="0" err="1" smtClean="0">
                <a:sym typeface="Wingdings" panose="05000000000000000000" pitchFamily="2" charset="2"/>
              </a:rPr>
              <a:t>mid</a:t>
            </a:r>
            <a:r>
              <a:rPr lang="de-DE" sz="2000" dirty="0" smtClean="0">
                <a:sym typeface="Wingdings" panose="05000000000000000000" pitchFamily="2" charset="2"/>
              </a:rPr>
              <a:t>-term </a:t>
            </a:r>
            <a:r>
              <a:rPr lang="de-DE" sz="2000" dirty="0" err="1" smtClean="0">
                <a:sym typeface="Wingdings" panose="05000000000000000000" pitchFamily="2" charset="2"/>
              </a:rPr>
              <a:t>energy</a:t>
            </a:r>
            <a:r>
              <a:rPr lang="de-DE" sz="2000" dirty="0" smtClean="0">
                <a:sym typeface="Wingdings" panose="05000000000000000000" pitchFamily="2" charset="2"/>
              </a:rPr>
              <a:t> </a:t>
            </a:r>
            <a:r>
              <a:rPr lang="de-DE" sz="2000" dirty="0" err="1" smtClean="0">
                <a:sym typeface="Wingdings" panose="05000000000000000000" pitchFamily="2" charset="2"/>
              </a:rPr>
              <a:t>and</a:t>
            </a:r>
            <a:r>
              <a:rPr lang="de-DE" sz="2000" dirty="0" smtClean="0">
                <a:sym typeface="Wingdings" panose="05000000000000000000" pitchFamily="2" charset="2"/>
              </a:rPr>
              <a:t> </a:t>
            </a:r>
            <a:r>
              <a:rPr lang="de-DE" sz="2000" dirty="0" err="1" smtClean="0">
                <a:sym typeface="Wingdings" panose="05000000000000000000" pitchFamily="2" charset="2"/>
              </a:rPr>
              <a:t>capacity</a:t>
            </a:r>
            <a:r>
              <a:rPr lang="de-DE" sz="2000" dirty="0" smtClean="0">
                <a:sym typeface="Wingdings" panose="05000000000000000000" pitchFamily="2" charset="2"/>
              </a:rPr>
              <a:t> </a:t>
            </a:r>
            <a:r>
              <a:rPr lang="de-DE" sz="2000" dirty="0" err="1" smtClean="0">
                <a:sym typeface="Wingdings" panose="05000000000000000000" pitchFamily="2" charset="2"/>
              </a:rPr>
              <a:t>needs</a:t>
            </a:r>
            <a:endParaRPr lang="de-DE" sz="2000" dirty="0" smtClean="0">
              <a:sym typeface="Wingdings" panose="05000000000000000000" pitchFamily="2" charset="2"/>
            </a:endParaRPr>
          </a:p>
          <a:p>
            <a:r>
              <a:rPr lang="de-DE" sz="2000" dirty="0" err="1">
                <a:sym typeface="Wingdings" panose="05000000000000000000" pitchFamily="2" charset="2"/>
              </a:rPr>
              <a:t>Derive</a:t>
            </a:r>
            <a:r>
              <a:rPr lang="de-DE" sz="2000" dirty="0">
                <a:sym typeface="Wingdings" panose="05000000000000000000" pitchFamily="2" charset="2"/>
              </a:rPr>
              <a:t> </a:t>
            </a:r>
            <a:r>
              <a:rPr lang="de-DE" sz="2000" dirty="0" err="1">
                <a:sym typeface="Wingdings" panose="05000000000000000000" pitchFamily="2" charset="2"/>
              </a:rPr>
              <a:t>aggregated</a:t>
            </a:r>
            <a:r>
              <a:rPr lang="de-DE" sz="2000" dirty="0">
                <a:sym typeface="Wingdings" panose="05000000000000000000" pitchFamily="2" charset="2"/>
              </a:rPr>
              <a:t> </a:t>
            </a:r>
            <a:r>
              <a:rPr lang="de-DE" sz="2000" dirty="0" err="1">
                <a:sym typeface="Wingdings" panose="05000000000000000000" pitchFamily="2" charset="2"/>
              </a:rPr>
              <a:t>infrastructure</a:t>
            </a:r>
            <a:r>
              <a:rPr lang="de-DE" sz="2000" dirty="0">
                <a:sym typeface="Wingdings" panose="05000000000000000000" pitchFamily="2" charset="2"/>
              </a:rPr>
              <a:t> </a:t>
            </a:r>
            <a:r>
              <a:rPr lang="de-DE" sz="2000" dirty="0" err="1">
                <a:sym typeface="Wingdings" panose="05000000000000000000" pitchFamily="2" charset="2"/>
              </a:rPr>
              <a:t>investment</a:t>
            </a:r>
            <a:r>
              <a:rPr lang="de-DE" sz="2000" dirty="0">
                <a:sym typeface="Wingdings" panose="05000000000000000000" pitchFamily="2" charset="2"/>
              </a:rPr>
              <a:t> </a:t>
            </a:r>
            <a:r>
              <a:rPr lang="de-DE" sz="2000" dirty="0" err="1">
                <a:sym typeface="Wingdings" panose="05000000000000000000" pitchFamily="2" charset="2"/>
              </a:rPr>
              <a:t>needs</a:t>
            </a:r>
            <a:r>
              <a:rPr lang="de-DE" sz="2000" dirty="0">
                <a:sym typeface="Wingdings" panose="05000000000000000000" pitchFamily="2" charset="2"/>
              </a:rPr>
              <a:t> (</a:t>
            </a:r>
            <a:r>
              <a:rPr lang="de-DE" sz="2000" dirty="0" err="1">
                <a:sym typeface="Wingdings" panose="05000000000000000000" pitchFamily="2" charset="2"/>
              </a:rPr>
              <a:t>transport</a:t>
            </a:r>
            <a:r>
              <a:rPr lang="de-DE" sz="2000" dirty="0">
                <a:sym typeface="Wingdings" panose="05000000000000000000" pitchFamily="2" charset="2"/>
              </a:rPr>
              <a:t>, </a:t>
            </a:r>
            <a:r>
              <a:rPr lang="de-DE" sz="2000" dirty="0" err="1">
                <a:sym typeface="Wingdings" panose="05000000000000000000" pitchFamily="2" charset="2"/>
              </a:rPr>
              <a:t>grids</a:t>
            </a:r>
            <a:r>
              <a:rPr lang="de-DE" sz="2000" dirty="0" smtClean="0">
                <a:sym typeface="Wingdings" panose="05000000000000000000" pitchFamily="2" charset="2"/>
              </a:rPr>
              <a:t>)</a:t>
            </a:r>
          </a:p>
          <a:p>
            <a:r>
              <a:rPr lang="de-DE" sz="2000" dirty="0" smtClean="0">
                <a:sym typeface="Wingdings" panose="05000000000000000000" pitchFamily="2" charset="2"/>
              </a:rPr>
              <a:t>Set </a:t>
            </a:r>
            <a:r>
              <a:rPr lang="de-DE" sz="2000" dirty="0" err="1" smtClean="0">
                <a:sym typeface="Wingdings" panose="05000000000000000000" pitchFamily="2" charset="2"/>
              </a:rPr>
              <a:t>midterm</a:t>
            </a:r>
            <a:r>
              <a:rPr lang="de-DE" sz="2000" dirty="0" smtClean="0">
                <a:sym typeface="Wingdings" panose="05000000000000000000" pitchFamily="2" charset="2"/>
              </a:rPr>
              <a:t> </a:t>
            </a:r>
            <a:r>
              <a:rPr lang="de-DE" sz="2000" dirty="0" err="1" smtClean="0">
                <a:sym typeface="Wingdings" panose="05000000000000000000" pitchFamily="2" charset="2"/>
              </a:rPr>
              <a:t>targets</a:t>
            </a:r>
            <a:r>
              <a:rPr lang="de-DE" sz="2000" dirty="0" smtClean="0">
                <a:sym typeface="Wingdings" panose="05000000000000000000" pitchFamily="2" charset="2"/>
              </a:rPr>
              <a:t>, e.g. </a:t>
            </a:r>
            <a:r>
              <a:rPr lang="de-DE" sz="2000" dirty="0" err="1" smtClean="0">
                <a:sym typeface="Wingdings" panose="05000000000000000000" pitchFamily="2" charset="2"/>
              </a:rPr>
              <a:t>renewable</a:t>
            </a:r>
            <a:r>
              <a:rPr lang="de-DE" sz="2000" dirty="0" smtClean="0">
                <a:sym typeface="Wingdings" panose="05000000000000000000" pitchFamily="2" charset="2"/>
              </a:rPr>
              <a:t> </a:t>
            </a:r>
            <a:r>
              <a:rPr lang="de-DE" sz="2000" dirty="0" err="1" smtClean="0">
                <a:sym typeface="Wingdings" panose="05000000000000000000" pitchFamily="2" charset="2"/>
              </a:rPr>
              <a:t>energy</a:t>
            </a:r>
            <a:r>
              <a:rPr lang="de-DE" sz="2000" dirty="0" smtClean="0">
                <a:sym typeface="Wingdings" panose="05000000000000000000" pitchFamily="2" charset="2"/>
              </a:rPr>
              <a:t> </a:t>
            </a:r>
            <a:r>
              <a:rPr lang="de-DE" sz="2000" dirty="0" err="1" smtClean="0">
                <a:sym typeface="Wingdings" panose="05000000000000000000" pitchFamily="2" charset="2"/>
              </a:rPr>
              <a:t>shares</a:t>
            </a:r>
            <a:r>
              <a:rPr lang="de-DE" sz="2000" dirty="0" smtClean="0">
                <a:sym typeface="Wingdings" panose="05000000000000000000" pitchFamily="2" charset="2"/>
              </a:rPr>
              <a:t> </a:t>
            </a:r>
            <a:r>
              <a:rPr lang="de-DE" sz="2000" dirty="0" err="1" smtClean="0">
                <a:sym typeface="Wingdings" panose="05000000000000000000" pitchFamily="2" charset="2"/>
              </a:rPr>
              <a:t>or</a:t>
            </a:r>
            <a:r>
              <a:rPr lang="de-DE" sz="2000" dirty="0" smtClean="0">
                <a:sym typeface="Wingdings" panose="05000000000000000000" pitchFamily="2" charset="2"/>
              </a:rPr>
              <a:t> </a:t>
            </a:r>
            <a:r>
              <a:rPr lang="de-DE" sz="2000" dirty="0" err="1" smtClean="0">
                <a:sym typeface="Wingdings" panose="05000000000000000000" pitchFamily="2" charset="2"/>
              </a:rPr>
              <a:t>emissions</a:t>
            </a:r>
            <a:endParaRPr lang="de-DE" sz="2000" dirty="0" smtClean="0">
              <a:sym typeface="Wingdings" panose="05000000000000000000" pitchFamily="2" charset="2"/>
            </a:endParaRPr>
          </a:p>
          <a:p>
            <a:pPr marL="0" indent="0">
              <a:buNone/>
            </a:pPr>
            <a:endParaRPr lang="de-DE" dirty="0" smtClean="0">
              <a:sym typeface="Wingdings" panose="05000000000000000000" pitchFamily="2" charset="2"/>
            </a:endParaRPr>
          </a:p>
          <a:p>
            <a:pPr marL="0" indent="0">
              <a:buNone/>
            </a:pPr>
            <a:r>
              <a:rPr lang="de-DE" sz="2200" dirty="0" smtClean="0">
                <a:sym typeface="Wingdings" panose="05000000000000000000" pitchFamily="2" charset="2"/>
              </a:rPr>
              <a:t> Not </a:t>
            </a:r>
            <a:r>
              <a:rPr lang="de-DE" sz="2200" dirty="0" err="1" smtClean="0">
                <a:sym typeface="Wingdings" panose="05000000000000000000" pitchFamily="2" charset="2"/>
              </a:rPr>
              <a:t>necessary</a:t>
            </a:r>
            <a:r>
              <a:rPr lang="de-DE" sz="2200" dirty="0" smtClean="0">
                <a:sym typeface="Wingdings" panose="05000000000000000000" pitchFamily="2" charset="2"/>
              </a:rPr>
              <a:t> </a:t>
            </a:r>
            <a:r>
              <a:rPr lang="de-DE" sz="2200" dirty="0" err="1" smtClean="0">
                <a:sym typeface="Wingdings" panose="05000000000000000000" pitchFamily="2" charset="2"/>
              </a:rPr>
              <a:t>to</a:t>
            </a:r>
            <a:r>
              <a:rPr lang="de-DE" sz="2200" dirty="0" smtClean="0">
                <a:sym typeface="Wingdings" panose="05000000000000000000" pitchFamily="2" charset="2"/>
              </a:rPr>
              <a:t> </a:t>
            </a:r>
            <a:r>
              <a:rPr lang="de-DE" sz="2200" dirty="0" err="1" smtClean="0">
                <a:sym typeface="Wingdings" panose="05000000000000000000" pitchFamily="2" charset="2"/>
              </a:rPr>
              <a:t>get</a:t>
            </a:r>
            <a:r>
              <a:rPr lang="de-DE" sz="2200" dirty="0" smtClean="0">
                <a:sym typeface="Wingdings" panose="05000000000000000000" pitchFamily="2" charset="2"/>
              </a:rPr>
              <a:t> individual power </a:t>
            </a:r>
            <a:r>
              <a:rPr lang="de-DE" sz="2200" dirty="0" err="1" smtClean="0">
                <a:sym typeface="Wingdings" panose="05000000000000000000" pitchFamily="2" charset="2"/>
              </a:rPr>
              <a:t>plants</a:t>
            </a:r>
            <a:r>
              <a:rPr lang="de-DE" sz="2200" dirty="0" smtClean="0">
                <a:sym typeface="Wingdings" panose="05000000000000000000" pitchFamily="2" charset="2"/>
              </a:rPr>
              <a:t> &amp; </a:t>
            </a:r>
            <a:r>
              <a:rPr lang="de-DE" sz="2200" dirty="0" err="1" smtClean="0">
                <a:sym typeface="Wingdings" panose="05000000000000000000" pitchFamily="2" charset="2"/>
              </a:rPr>
              <a:t>grid</a:t>
            </a:r>
            <a:r>
              <a:rPr lang="de-DE" sz="2200" dirty="0" smtClean="0">
                <a:sym typeface="Wingdings" panose="05000000000000000000" pitchFamily="2" charset="2"/>
              </a:rPr>
              <a:t> </a:t>
            </a:r>
            <a:r>
              <a:rPr lang="de-DE" sz="2200" dirty="0" err="1" smtClean="0">
                <a:sym typeface="Wingdings" panose="05000000000000000000" pitchFamily="2" charset="2"/>
              </a:rPr>
              <a:t>lines</a:t>
            </a:r>
            <a:r>
              <a:rPr lang="de-DE" sz="2200" dirty="0" smtClean="0">
                <a:sym typeface="Wingdings" panose="05000000000000000000" pitchFamily="2" charset="2"/>
              </a:rPr>
              <a:t> </a:t>
            </a:r>
            <a:r>
              <a:rPr lang="de-DE" sz="2200" dirty="0" err="1" smtClean="0">
                <a:sym typeface="Wingdings" panose="05000000000000000000" pitchFamily="2" charset="2"/>
              </a:rPr>
              <a:t>right</a:t>
            </a:r>
            <a:r>
              <a:rPr lang="de-DE" sz="2200" dirty="0" smtClean="0">
                <a:sym typeface="Wingdings" panose="05000000000000000000" pitchFamily="2" charset="2"/>
              </a:rPr>
              <a:t>, but </a:t>
            </a:r>
            <a:r>
              <a:rPr lang="de-DE" sz="2200" dirty="0" err="1" smtClean="0">
                <a:sym typeface="Wingdings" panose="05000000000000000000" pitchFamily="2" charset="2"/>
              </a:rPr>
              <a:t>to</a:t>
            </a:r>
            <a:r>
              <a:rPr lang="de-DE" sz="2200" dirty="0" smtClean="0">
                <a:sym typeface="Wingdings" panose="05000000000000000000" pitchFamily="2" charset="2"/>
              </a:rPr>
              <a:t> </a:t>
            </a:r>
            <a:r>
              <a:rPr lang="de-DE" sz="2200" dirty="0" err="1" smtClean="0">
                <a:sym typeface="Wingdings" panose="05000000000000000000" pitchFamily="2" charset="2"/>
              </a:rPr>
              <a:t>represent</a:t>
            </a:r>
            <a:r>
              <a:rPr lang="de-DE" sz="2200" dirty="0" smtClean="0">
                <a:sym typeface="Wingdings" panose="05000000000000000000" pitchFamily="2" charset="2"/>
              </a:rPr>
              <a:t> </a:t>
            </a:r>
            <a:r>
              <a:rPr lang="de-DE" sz="2200" dirty="0" err="1" smtClean="0">
                <a:sym typeface="Wingdings" panose="05000000000000000000" pitchFamily="2" charset="2"/>
              </a:rPr>
              <a:t>aggregated</a:t>
            </a:r>
            <a:r>
              <a:rPr lang="de-DE" sz="2200" dirty="0" smtClean="0">
                <a:sym typeface="Wingdings" panose="05000000000000000000" pitchFamily="2" charset="2"/>
              </a:rPr>
              <a:t> </a:t>
            </a:r>
            <a:r>
              <a:rPr lang="de-DE" sz="2200" dirty="0" err="1" smtClean="0">
                <a:sym typeface="Wingdings" panose="05000000000000000000" pitchFamily="2" charset="2"/>
              </a:rPr>
              <a:t>integration</a:t>
            </a:r>
            <a:r>
              <a:rPr lang="de-DE" sz="2200" dirty="0" smtClean="0">
                <a:sym typeface="Wingdings" panose="05000000000000000000" pitchFamily="2" charset="2"/>
              </a:rPr>
              <a:t> </a:t>
            </a:r>
            <a:r>
              <a:rPr lang="de-DE" sz="2200" dirty="0" err="1" smtClean="0">
                <a:sym typeface="Wingdings" panose="05000000000000000000" pitchFamily="2" charset="2"/>
              </a:rPr>
              <a:t>challenges</a:t>
            </a:r>
            <a:r>
              <a:rPr lang="de-DE" sz="2200" dirty="0" smtClean="0">
                <a:sym typeface="Wingdings" panose="05000000000000000000" pitchFamily="2" charset="2"/>
              </a:rPr>
              <a:t> </a:t>
            </a:r>
            <a:r>
              <a:rPr lang="de-DE" sz="2200" dirty="0" err="1" smtClean="0">
                <a:sym typeface="Wingdings" panose="05000000000000000000" pitchFamily="2" charset="2"/>
              </a:rPr>
              <a:t>and</a:t>
            </a:r>
            <a:r>
              <a:rPr lang="de-DE" sz="2200" dirty="0" smtClean="0">
                <a:sym typeface="Wingdings" panose="05000000000000000000" pitchFamily="2" charset="2"/>
              </a:rPr>
              <a:t> </a:t>
            </a:r>
            <a:r>
              <a:rPr lang="de-DE" sz="2200" dirty="0" err="1" smtClean="0">
                <a:sym typeface="Wingdings" panose="05000000000000000000" pitchFamily="2" charset="2"/>
              </a:rPr>
              <a:t>effects</a:t>
            </a:r>
            <a:r>
              <a:rPr lang="de-DE" sz="2200" dirty="0" smtClean="0">
                <a:sym typeface="Wingdings" panose="05000000000000000000" pitchFamily="2" charset="2"/>
              </a:rPr>
              <a:t>!</a:t>
            </a:r>
          </a:p>
          <a:p>
            <a:endParaRPr lang="de-DE" dirty="0">
              <a:sym typeface="Wingdings" panose="05000000000000000000" pitchFamily="2" charset="2"/>
            </a:endParaRPr>
          </a:p>
          <a:p>
            <a:pPr marL="0" indent="0">
              <a:buNone/>
            </a:pPr>
            <a:endParaRPr lang="de-DE" dirty="0" smtClean="0">
              <a:sym typeface="Wingdings" panose="05000000000000000000" pitchFamily="2" charset="2"/>
            </a:endParaRPr>
          </a:p>
          <a:p>
            <a:pPr marL="0" indent="0">
              <a:buNone/>
            </a:pPr>
            <a:r>
              <a:rPr lang="de-DE" dirty="0" smtClean="0"/>
              <a:t> </a:t>
            </a:r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657903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 smtClean="0"/>
              <a:t>Backup</a:t>
            </a:r>
            <a:endParaRPr lang="en-US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3602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" descr="D:\MATLABCSV_Analysis\Projects\PVCSP_test_2014-05-09\TechTyps\pics\Defense_2LCOE_Marginal_agg_nointegad_4D_2014-06-28_PVrun111012_USA.png"/>
          <p:cNvPicPr>
            <a:picLocks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851" r="29075"/>
          <a:stretch/>
        </p:blipFill>
        <p:spPr bwMode="auto">
          <a:xfrm>
            <a:off x="815459" y="1194535"/>
            <a:ext cx="4953401" cy="527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REMIND 1: Integration </a:t>
            </a:r>
            <a:r>
              <a:rPr lang="de-DE" dirty="0" err="1"/>
              <a:t>cost</a:t>
            </a:r>
            <a:r>
              <a:rPr lang="de-DE" dirty="0"/>
              <a:t> </a:t>
            </a:r>
            <a:r>
              <a:rPr lang="de-DE" dirty="0" err="1"/>
              <a:t>markups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31</a:t>
            </a:fld>
            <a:endParaRPr lang="it-IT" dirty="0">
              <a:solidFill>
                <a:srgbClr val="F8F8F8"/>
              </a:solidFill>
            </a:endParaRPr>
          </a:p>
        </p:txBody>
      </p:sp>
      <p:sp>
        <p:nvSpPr>
          <p:cNvPr id="5" name="Slide Number Placeholder 3"/>
          <p:cNvSpPr txBox="1">
            <a:spLocks/>
          </p:cNvSpPr>
          <p:nvPr/>
        </p:nvSpPr>
        <p:spPr bwMode="auto">
          <a:xfrm>
            <a:off x="8597388" y="6491437"/>
            <a:ext cx="493454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77925" tIns="38963" rIns="77925" bIns="38963" numCol="1" anchor="t" anchorCtr="0" compatLnSpc="1">
            <a:prstTxWarp prst="textNoShape">
              <a:avLst/>
            </a:prstTxWarp>
            <a:normAutofit fontScale="25000" lnSpcReduction="20000"/>
          </a:bodyPr>
          <a:lstStyle>
            <a:lvl1pPr marL="292100" indent="-292100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rgbClr val="000080"/>
                </a:solidFill>
                <a:latin typeface="Arial"/>
                <a:ea typeface="+mn-ea"/>
                <a:cs typeface="+mn-cs"/>
              </a:defRPr>
            </a:lvl1pPr>
            <a:lvl2pPr marL="631825" indent="-242888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2pPr>
            <a:lvl3pPr marL="973138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19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3pPr>
            <a:lvl4pPr marL="1363663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4pPr>
            <a:lvl5pPr marL="1752600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»"/>
              <a:defRPr sz="17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5pPr>
            <a:lvl6pPr marL="2142942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532568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22194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1820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A0783D7F-3DC7-415B-8812-3C07FC0823DD}" type="slidenum">
              <a:rPr lang="en-US" altLang="en-US" smtClean="0"/>
              <a:pPr/>
              <a:t>31</a:t>
            </a:fld>
            <a:endParaRPr lang="en-US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1359482" y="888792"/>
            <a:ext cx="4871848" cy="40011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de-DE" sz="2000" dirty="0" smtClean="0">
                <a:latin typeface="Helvetica" pitchFamily="34" charset="0"/>
              </a:rPr>
              <a:t>Solar </a:t>
            </a:r>
            <a:r>
              <a:rPr lang="de-DE" sz="2000" dirty="0" err="1" smtClean="0">
                <a:latin typeface="Helvetica" pitchFamily="34" charset="0"/>
              </a:rPr>
              <a:t>electricity</a:t>
            </a:r>
            <a:r>
              <a:rPr lang="de-DE" sz="2000" dirty="0" smtClean="0">
                <a:latin typeface="Helvetica" pitchFamily="34" charset="0"/>
              </a:rPr>
              <a:t> </a:t>
            </a:r>
            <a:r>
              <a:rPr lang="de-DE" sz="2000" dirty="0" err="1" smtClean="0">
                <a:latin typeface="Helvetica" pitchFamily="34" charset="0"/>
              </a:rPr>
              <a:t>costs</a:t>
            </a:r>
            <a:r>
              <a:rPr lang="de-DE" sz="2000" dirty="0" smtClean="0">
                <a:latin typeface="Helvetica" pitchFamily="34" charset="0"/>
              </a:rPr>
              <a:t> (US, </a:t>
            </a:r>
            <a:r>
              <a:rPr lang="de-DE" sz="2000" dirty="0" err="1" smtClean="0">
                <a:latin typeface="Helvetica" pitchFamily="34" charset="0"/>
              </a:rPr>
              <a:t>climate</a:t>
            </a:r>
            <a:r>
              <a:rPr lang="de-DE" sz="2000" dirty="0" smtClean="0">
                <a:latin typeface="Helvetica" pitchFamily="34" charset="0"/>
              </a:rPr>
              <a:t> </a:t>
            </a:r>
            <a:r>
              <a:rPr lang="de-DE" sz="2000" dirty="0" err="1" smtClean="0">
                <a:latin typeface="Helvetica" pitchFamily="34" charset="0"/>
              </a:rPr>
              <a:t>policy</a:t>
            </a:r>
            <a:r>
              <a:rPr lang="de-DE" sz="2000" dirty="0" smtClean="0">
                <a:latin typeface="Helvetica" pitchFamily="34" charset="0"/>
              </a:rPr>
              <a:t>)</a:t>
            </a:r>
            <a:endParaRPr lang="en-US" sz="2000" dirty="0">
              <a:latin typeface="Helvetica" pitchFamily="34" charset="0"/>
            </a:endParaRPr>
          </a:p>
        </p:txBody>
      </p:sp>
      <p:pic>
        <p:nvPicPr>
          <p:cNvPr id="11" name="Picture 2" descr="D:\MATLABCSV_Analysis\Projects\PVCSP_test_2014-05-09\TechTyps\pics\Defense_2LCOE_Marginal_agg_ad_4D_2014-06-28__legend.pn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81" t="6935" r="42924" b="64772"/>
          <a:stretch/>
        </p:blipFill>
        <p:spPr bwMode="auto">
          <a:xfrm>
            <a:off x="5768860" y="1507583"/>
            <a:ext cx="3193102" cy="16889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roup 11"/>
          <p:cNvGrpSpPr/>
          <p:nvPr/>
        </p:nvGrpSpPr>
        <p:grpSpPr>
          <a:xfrm>
            <a:off x="2718994" y="3803328"/>
            <a:ext cx="6216503" cy="1400099"/>
            <a:chOff x="2267744" y="3825044"/>
            <a:chExt cx="6216503" cy="1400099"/>
          </a:xfrm>
        </p:grpSpPr>
        <p:cxnSp>
          <p:nvCxnSpPr>
            <p:cNvPr id="13" name="Straight Connector 12"/>
            <p:cNvCxnSpPr/>
            <p:nvPr/>
          </p:nvCxnSpPr>
          <p:spPr bwMode="auto">
            <a:xfrm>
              <a:off x="2267744" y="3825044"/>
              <a:ext cx="2992960" cy="692292"/>
            </a:xfrm>
            <a:prstGeom prst="line">
              <a:avLst/>
            </a:prstGeom>
            <a:solidFill>
              <a:schemeClr val="bg1"/>
            </a:solidFill>
            <a:ln w="76200" cap="flat" cmpd="sng" algn="ctr">
              <a:solidFill>
                <a:schemeClr val="bg1">
                  <a:lumMod val="75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4" name="TextBox 13"/>
            <p:cNvSpPr txBox="1"/>
            <p:nvPr/>
          </p:nvSpPr>
          <p:spPr>
            <a:xfrm>
              <a:off x="5345878" y="4825033"/>
              <a:ext cx="1710725" cy="400110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de-DE" sz="2000" dirty="0" err="1" smtClean="0">
                  <a:latin typeface="Helvetica" pitchFamily="34" charset="0"/>
                </a:rPr>
                <a:t>Photovoltaics</a:t>
              </a:r>
              <a:endParaRPr lang="en-US" sz="2000" dirty="0">
                <a:latin typeface="Helvetica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317610" y="4317281"/>
              <a:ext cx="3166637" cy="507752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txBody>
            <a:bodyPr wrap="none" rtlCol="0">
              <a:noAutofit/>
            </a:bodyPr>
            <a:lstStyle/>
            <a:p>
              <a:r>
                <a:rPr lang="de-DE" sz="2000" dirty="0" err="1" smtClean="0">
                  <a:latin typeface="Helvetica" pitchFamily="34" charset="0"/>
                </a:rPr>
                <a:t>Concentrating</a:t>
              </a:r>
              <a:r>
                <a:rPr lang="de-DE" sz="2000" dirty="0" smtClean="0">
                  <a:latin typeface="Helvetica" pitchFamily="34" charset="0"/>
                </a:rPr>
                <a:t> Solar Power</a:t>
              </a:r>
              <a:endParaRPr lang="en-US" sz="2000" dirty="0">
                <a:latin typeface="Helvetica" pitchFamily="34" charset="0"/>
              </a:endParaRPr>
            </a:p>
          </p:txBody>
        </p:sp>
        <p:cxnSp>
          <p:nvCxnSpPr>
            <p:cNvPr id="16" name="Straight Connector 15"/>
            <p:cNvCxnSpPr/>
            <p:nvPr/>
          </p:nvCxnSpPr>
          <p:spPr bwMode="auto">
            <a:xfrm>
              <a:off x="2519772" y="4617132"/>
              <a:ext cx="2736304" cy="396044"/>
            </a:xfrm>
            <a:prstGeom prst="line">
              <a:avLst/>
            </a:prstGeom>
            <a:solidFill>
              <a:schemeClr val="bg1"/>
            </a:solidFill>
            <a:ln w="76200" cap="flat" cmpd="sng" algn="ctr">
              <a:solidFill>
                <a:schemeClr val="bg1">
                  <a:lumMod val="75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7" name="Bent Arrow 16"/>
          <p:cNvSpPr/>
          <p:nvPr/>
        </p:nvSpPr>
        <p:spPr bwMode="auto">
          <a:xfrm rot="390878" flipV="1">
            <a:off x="1806088" y="2870980"/>
            <a:ext cx="3809102" cy="1922514"/>
          </a:xfrm>
          <a:prstGeom prst="bentArrow">
            <a:avLst>
              <a:gd name="adj1" fmla="val 7668"/>
              <a:gd name="adj2" fmla="val 16727"/>
              <a:gd name="adj3" fmla="val 50000"/>
              <a:gd name="adj4" fmla="val 80791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Helvetica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 rot="16200000">
            <a:off x="-1230065" y="3358172"/>
            <a:ext cx="4512623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de-DE" sz="2000" dirty="0" err="1" smtClean="0"/>
              <a:t>Electricity</a:t>
            </a:r>
            <a:r>
              <a:rPr lang="de-DE" sz="2000" dirty="0" smtClean="0"/>
              <a:t> </a:t>
            </a:r>
            <a:r>
              <a:rPr lang="de-DE" sz="2000" dirty="0" err="1" smtClean="0"/>
              <a:t>costs</a:t>
            </a:r>
            <a:r>
              <a:rPr lang="de-DE" sz="2000" dirty="0" smtClean="0"/>
              <a:t> [$/MWh]</a:t>
            </a:r>
            <a:endParaRPr lang="en-US" sz="2000" dirty="0"/>
          </a:p>
        </p:txBody>
      </p:sp>
      <p:pic>
        <p:nvPicPr>
          <p:cNvPr id="19" name="Picture 3" descr="D:\MATLABCSV_Analysis\Projects\PVCSP_test_2014-05-09\TechTyps\pics\Defense_2LCOE_Marginal_agg_ad_4D_2014-06-28_PVrun111012_USA.pn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699" t="71905" r="29866" b="18553"/>
          <a:stretch/>
        </p:blipFill>
        <p:spPr bwMode="auto">
          <a:xfrm>
            <a:off x="1840674" y="5486899"/>
            <a:ext cx="3871279" cy="5343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3" descr="D:\MATLABCSV_Analysis\Projects\PVCSP_test_2014-05-09\TechTyps\pics\Defense_2LCOE_Marginal_agg_ad_4D_2014-06-28_PVrun111012_USA.pn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69" r="29867"/>
          <a:stretch/>
        </p:blipFill>
        <p:spPr bwMode="auto">
          <a:xfrm>
            <a:off x="814158" y="1213928"/>
            <a:ext cx="4897796" cy="52552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3" descr="D:\MATLABCSV_Analysis\Projects\PVCSP_test_2014-05-09\TechTyps\pics\Defense_2LCOE_Marginal_agg_ad_4D_2014-06-28_PVrun111012_USA.pn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699" t="71905" r="29866" b="18553"/>
          <a:stretch/>
        </p:blipFill>
        <p:spPr bwMode="auto">
          <a:xfrm>
            <a:off x="1840674" y="5379519"/>
            <a:ext cx="3871279" cy="5343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68998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7" grpId="0" animBg="1"/>
      <p:bldP spid="17" grpId="1" animBg="1"/>
      <p:bldP spid="18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39552" y="116632"/>
            <a:ext cx="8424935" cy="720080"/>
          </a:xfrm>
        </p:spPr>
        <p:txBody>
          <a:bodyPr/>
          <a:lstStyle/>
          <a:p>
            <a:r>
              <a:rPr lang="de-DE" sz="2800" dirty="0" smtClean="0"/>
              <a:t>Regional </a:t>
            </a:r>
            <a:r>
              <a:rPr lang="de-DE" sz="2800" dirty="0" err="1" smtClean="0"/>
              <a:t>differences</a:t>
            </a:r>
            <a:r>
              <a:rPr lang="de-DE" sz="2800" dirty="0" smtClean="0"/>
              <a:t> in RLDCs</a:t>
            </a:r>
            <a:endParaRPr lang="en-US" sz="2800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32</a:t>
            </a:fld>
            <a:endParaRPr lang="it-IT" dirty="0">
              <a:solidFill>
                <a:srgbClr val="F8F8F8"/>
              </a:solidFill>
            </a:endParaRPr>
          </a:p>
        </p:txBody>
      </p:sp>
      <p:sp>
        <p:nvSpPr>
          <p:cNvPr id="7" name="Rectangle 4"/>
          <p:cNvSpPr>
            <a:spLocks noChangeArrowheads="1"/>
          </p:cNvSpPr>
          <p:nvPr/>
        </p:nvSpPr>
        <p:spPr bwMode="auto">
          <a:xfrm>
            <a:off x="6057485" y="836712"/>
            <a:ext cx="962787" cy="36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r>
              <a:rPr lang="de-DE" altLang="en-US" sz="2800" dirty="0">
                <a:solidFill>
                  <a:srgbClr val="000000"/>
                </a:solidFill>
              </a:rPr>
              <a:t>Solar PV</a:t>
            </a:r>
            <a:endParaRPr lang="en-US" altLang="en-US" sz="2800" dirty="0"/>
          </a:p>
        </p:txBody>
      </p:sp>
      <p:sp>
        <p:nvSpPr>
          <p:cNvPr id="8" name="Rectangle 64"/>
          <p:cNvSpPr>
            <a:spLocks noChangeArrowheads="1"/>
          </p:cNvSpPr>
          <p:nvPr/>
        </p:nvSpPr>
        <p:spPr bwMode="auto">
          <a:xfrm>
            <a:off x="3131840" y="836712"/>
            <a:ext cx="669072" cy="36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r>
              <a:rPr lang="de-DE" altLang="en-US" sz="2800" dirty="0">
                <a:solidFill>
                  <a:srgbClr val="000000"/>
                </a:solidFill>
              </a:rPr>
              <a:t>Wind</a:t>
            </a:r>
            <a:endParaRPr lang="en-US" altLang="en-US" sz="2800" dirty="0"/>
          </a:p>
        </p:txBody>
      </p:sp>
      <p:sp>
        <p:nvSpPr>
          <p:cNvPr id="10" name="Rectangle 65"/>
          <p:cNvSpPr>
            <a:spLocks noChangeArrowheads="1"/>
          </p:cNvSpPr>
          <p:nvPr/>
        </p:nvSpPr>
        <p:spPr bwMode="auto">
          <a:xfrm rot="16200000">
            <a:off x="1053099" y="2341460"/>
            <a:ext cx="632300" cy="363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r>
              <a:rPr lang="de-DE" altLang="en-US" sz="2800" dirty="0" err="1">
                <a:solidFill>
                  <a:srgbClr val="000000"/>
                </a:solidFill>
              </a:rPr>
              <a:t>India</a:t>
            </a:r>
            <a:endParaRPr lang="en-US" altLang="en-US" sz="2800" dirty="0"/>
          </a:p>
        </p:txBody>
      </p:sp>
      <p:sp>
        <p:nvSpPr>
          <p:cNvPr id="11" name="Rectangle 66"/>
          <p:cNvSpPr>
            <a:spLocks noChangeArrowheads="1"/>
          </p:cNvSpPr>
          <p:nvPr/>
        </p:nvSpPr>
        <p:spPr bwMode="auto">
          <a:xfrm rot="16200000">
            <a:off x="1136383" y="5143155"/>
            <a:ext cx="548799" cy="363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r>
              <a:rPr lang="de-DE" altLang="en-US" sz="2800" dirty="0">
                <a:solidFill>
                  <a:srgbClr val="000000"/>
                </a:solidFill>
              </a:rPr>
              <a:t>USA</a:t>
            </a:r>
            <a:endParaRPr lang="en-US" altLang="en-US" sz="2800" dirty="0"/>
          </a:p>
        </p:txBody>
      </p:sp>
      <p:pic>
        <p:nvPicPr>
          <p:cNvPr id="12" name="Picture 8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7854" y="3751893"/>
            <a:ext cx="3048494" cy="287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" name="Picture 8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5913" y="3751893"/>
            <a:ext cx="3048495" cy="287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" name="Picture 8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5912" y="1101354"/>
            <a:ext cx="3048493" cy="287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8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7854" y="1101354"/>
            <a:ext cx="3048494" cy="287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" name="Rectangle 167"/>
          <p:cNvSpPr>
            <a:spLocks noChangeArrowheads="1"/>
          </p:cNvSpPr>
          <p:nvPr/>
        </p:nvSpPr>
        <p:spPr bwMode="auto">
          <a:xfrm>
            <a:off x="2267744" y="6528746"/>
            <a:ext cx="2008952" cy="3007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r>
              <a:rPr lang="de-DE" altLang="en-US" sz="2200" dirty="0" err="1">
                <a:solidFill>
                  <a:srgbClr val="000000"/>
                </a:solidFill>
              </a:rPr>
              <a:t>Hours</a:t>
            </a:r>
            <a:r>
              <a:rPr lang="de-DE" altLang="en-US" sz="2200" dirty="0">
                <a:solidFill>
                  <a:srgbClr val="000000"/>
                </a:solidFill>
              </a:rPr>
              <a:t> </a:t>
            </a:r>
            <a:r>
              <a:rPr lang="de-DE" altLang="en-US" sz="2200" dirty="0" err="1">
                <a:solidFill>
                  <a:srgbClr val="000000"/>
                </a:solidFill>
              </a:rPr>
              <a:t>of</a:t>
            </a:r>
            <a:r>
              <a:rPr lang="de-DE" altLang="en-US" sz="2200" dirty="0">
                <a:solidFill>
                  <a:srgbClr val="000000"/>
                </a:solidFill>
              </a:rPr>
              <a:t> a </a:t>
            </a:r>
            <a:r>
              <a:rPr lang="de-DE" altLang="en-US" sz="2200" dirty="0" err="1">
                <a:solidFill>
                  <a:srgbClr val="000000"/>
                </a:solidFill>
              </a:rPr>
              <a:t>year</a:t>
            </a:r>
            <a:r>
              <a:rPr lang="de-DE" altLang="en-US" sz="2200" dirty="0">
                <a:solidFill>
                  <a:srgbClr val="000000"/>
                </a:solidFill>
              </a:rPr>
              <a:t> (</a:t>
            </a:r>
            <a:r>
              <a:rPr lang="de-DE" altLang="en-US" sz="2200" dirty="0" err="1">
                <a:solidFill>
                  <a:srgbClr val="000000"/>
                </a:solidFill>
              </a:rPr>
              <a:t>sorted</a:t>
            </a:r>
            <a:r>
              <a:rPr lang="de-DE" altLang="en-US" sz="2200" dirty="0">
                <a:solidFill>
                  <a:srgbClr val="000000"/>
                </a:solidFill>
              </a:rPr>
              <a:t>)</a:t>
            </a:r>
            <a:endParaRPr lang="en-US" altLang="en-US" sz="2200" dirty="0"/>
          </a:p>
        </p:txBody>
      </p:sp>
      <p:sp>
        <p:nvSpPr>
          <p:cNvPr id="17" name="Rectangle 168"/>
          <p:cNvSpPr>
            <a:spLocks noChangeArrowheads="1"/>
          </p:cNvSpPr>
          <p:nvPr/>
        </p:nvSpPr>
        <p:spPr bwMode="auto">
          <a:xfrm rot="16200000">
            <a:off x="2015353" y="2357974"/>
            <a:ext cx="18473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endParaRPr lang="en-US" altLang="en-US" sz="2200" dirty="0"/>
          </a:p>
        </p:txBody>
      </p:sp>
      <p:sp>
        <p:nvSpPr>
          <p:cNvPr id="18" name="Rectangle 169"/>
          <p:cNvSpPr>
            <a:spLocks noChangeArrowheads="1"/>
          </p:cNvSpPr>
          <p:nvPr/>
        </p:nvSpPr>
        <p:spPr bwMode="auto">
          <a:xfrm rot="16200000">
            <a:off x="965490" y="4275871"/>
            <a:ext cx="2039559" cy="299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r>
              <a:rPr lang="de-DE" altLang="en-US" sz="2200" dirty="0">
                <a:solidFill>
                  <a:srgbClr val="000000"/>
                </a:solidFill>
              </a:rPr>
              <a:t>Residual </a:t>
            </a:r>
            <a:r>
              <a:rPr lang="de-DE" altLang="en-US" sz="2200" dirty="0" err="1">
                <a:solidFill>
                  <a:srgbClr val="000000"/>
                </a:solidFill>
              </a:rPr>
              <a:t>load</a:t>
            </a:r>
            <a:r>
              <a:rPr lang="de-DE" altLang="en-US" sz="2200" dirty="0">
                <a:solidFill>
                  <a:srgbClr val="000000"/>
                </a:solidFill>
              </a:rPr>
              <a:t>/</a:t>
            </a:r>
            <a:r>
              <a:rPr lang="de-DE" altLang="en-US" sz="2200" dirty="0" err="1">
                <a:solidFill>
                  <a:srgbClr val="000000"/>
                </a:solidFill>
              </a:rPr>
              <a:t>peak</a:t>
            </a:r>
            <a:r>
              <a:rPr lang="de-DE" altLang="en-US" sz="2200" dirty="0">
                <a:solidFill>
                  <a:srgbClr val="000000"/>
                </a:solidFill>
              </a:rPr>
              <a:t> </a:t>
            </a:r>
            <a:r>
              <a:rPr lang="de-DE" altLang="en-US" sz="2200" dirty="0" err="1">
                <a:solidFill>
                  <a:srgbClr val="000000"/>
                </a:solidFill>
              </a:rPr>
              <a:t>load</a:t>
            </a:r>
            <a:endParaRPr lang="en-US" altLang="en-US" sz="2200" dirty="0"/>
          </a:p>
        </p:txBody>
      </p:sp>
      <p:sp>
        <p:nvSpPr>
          <p:cNvPr id="19" name="Rectangle 170"/>
          <p:cNvSpPr>
            <a:spLocks noChangeArrowheads="1"/>
          </p:cNvSpPr>
          <p:nvPr/>
        </p:nvSpPr>
        <p:spPr bwMode="auto">
          <a:xfrm>
            <a:off x="5497496" y="6528746"/>
            <a:ext cx="2008952" cy="3007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r>
              <a:rPr lang="de-DE" altLang="en-US" sz="2200" dirty="0" err="1">
                <a:solidFill>
                  <a:srgbClr val="000000"/>
                </a:solidFill>
              </a:rPr>
              <a:t>Hours</a:t>
            </a:r>
            <a:r>
              <a:rPr lang="de-DE" altLang="en-US" sz="2200" dirty="0">
                <a:solidFill>
                  <a:srgbClr val="000000"/>
                </a:solidFill>
              </a:rPr>
              <a:t> </a:t>
            </a:r>
            <a:r>
              <a:rPr lang="de-DE" altLang="en-US" sz="2200" dirty="0" err="1">
                <a:solidFill>
                  <a:srgbClr val="000000"/>
                </a:solidFill>
              </a:rPr>
              <a:t>of</a:t>
            </a:r>
            <a:r>
              <a:rPr lang="de-DE" altLang="en-US" sz="2200" dirty="0">
                <a:solidFill>
                  <a:srgbClr val="000000"/>
                </a:solidFill>
              </a:rPr>
              <a:t> a </a:t>
            </a:r>
            <a:r>
              <a:rPr lang="de-DE" altLang="en-US" sz="2200" dirty="0" err="1">
                <a:solidFill>
                  <a:srgbClr val="000000"/>
                </a:solidFill>
              </a:rPr>
              <a:t>year</a:t>
            </a:r>
            <a:r>
              <a:rPr lang="de-DE" altLang="en-US" sz="2200" dirty="0">
                <a:solidFill>
                  <a:srgbClr val="000000"/>
                </a:solidFill>
              </a:rPr>
              <a:t> (</a:t>
            </a:r>
            <a:r>
              <a:rPr lang="de-DE" altLang="en-US" sz="2200" dirty="0" err="1">
                <a:solidFill>
                  <a:srgbClr val="000000"/>
                </a:solidFill>
              </a:rPr>
              <a:t>sorted</a:t>
            </a:r>
            <a:r>
              <a:rPr lang="de-DE" altLang="en-US" sz="2200" dirty="0">
                <a:solidFill>
                  <a:srgbClr val="000000"/>
                </a:solidFill>
              </a:rPr>
              <a:t>)</a:t>
            </a:r>
            <a:endParaRPr lang="en-US" altLang="en-US" sz="2200" dirty="0"/>
          </a:p>
        </p:txBody>
      </p:sp>
    </p:spTree>
    <p:extLst>
      <p:ext uri="{BB962C8B-B14F-4D97-AF65-F5344CB8AC3E}">
        <p14:creationId xmlns:p14="http://schemas.microsoft.com/office/powerpoint/2010/main" val="35155593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1" grpId="0"/>
      <p:bldP spid="19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39552" y="116632"/>
            <a:ext cx="8424935" cy="720080"/>
          </a:xfrm>
        </p:spPr>
        <p:txBody>
          <a:bodyPr/>
          <a:lstStyle/>
          <a:p>
            <a:r>
              <a:rPr lang="de-DE" sz="2800" dirty="0" err="1" smtClean="0"/>
              <a:t>Effect</a:t>
            </a:r>
            <a:r>
              <a:rPr lang="de-DE" sz="2800" dirty="0" smtClean="0"/>
              <a:t> </a:t>
            </a:r>
            <a:r>
              <a:rPr lang="de-DE" sz="2800" dirty="0" err="1" smtClean="0"/>
              <a:t>of</a:t>
            </a:r>
            <a:r>
              <a:rPr lang="de-DE" sz="2800" dirty="0" smtClean="0"/>
              <a:t> </a:t>
            </a:r>
            <a:r>
              <a:rPr lang="de-DE" sz="2800" dirty="0" err="1" smtClean="0"/>
              <a:t>short</a:t>
            </a:r>
            <a:r>
              <a:rPr lang="de-DE" sz="2800" dirty="0" smtClean="0"/>
              <a:t>-term </a:t>
            </a:r>
            <a:r>
              <a:rPr lang="de-DE" sz="2800" dirty="0" err="1" smtClean="0"/>
              <a:t>storage</a:t>
            </a:r>
            <a:r>
              <a:rPr lang="de-DE" sz="2800" dirty="0" smtClean="0"/>
              <a:t> on RLDCs</a:t>
            </a:r>
            <a:endParaRPr lang="en-US" sz="2800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33</a:t>
            </a:fld>
            <a:endParaRPr lang="it-IT" dirty="0">
              <a:solidFill>
                <a:srgbClr val="F8F8F8"/>
              </a:solidFill>
            </a:endParaRPr>
          </a:p>
        </p:txBody>
      </p:sp>
      <p:pic>
        <p:nvPicPr>
          <p:cNvPr id="5" name="Picture 8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6" y="1052736"/>
            <a:ext cx="6491802" cy="56803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ctangle 4"/>
          <p:cNvSpPr>
            <a:spLocks noChangeArrowheads="1"/>
          </p:cNvSpPr>
          <p:nvPr/>
        </p:nvSpPr>
        <p:spPr bwMode="auto">
          <a:xfrm>
            <a:off x="3612723" y="981308"/>
            <a:ext cx="2563579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r>
              <a:rPr lang="de-DE" altLang="en-US" sz="2200" dirty="0" err="1">
                <a:solidFill>
                  <a:srgbClr val="000000"/>
                </a:solidFill>
              </a:rPr>
              <a:t>India</a:t>
            </a:r>
            <a:r>
              <a:rPr lang="de-DE" altLang="en-US" sz="2200" dirty="0">
                <a:solidFill>
                  <a:srgbClr val="000000"/>
                </a:solidFill>
              </a:rPr>
              <a:t> 50% solar PV</a:t>
            </a:r>
            <a:endParaRPr lang="en-US" altLang="en-US" sz="2200" dirty="0"/>
          </a:p>
        </p:txBody>
      </p:sp>
      <p:sp>
        <p:nvSpPr>
          <p:cNvPr id="7" name="Rectangle 179"/>
          <p:cNvSpPr>
            <a:spLocks noChangeArrowheads="1"/>
          </p:cNvSpPr>
          <p:nvPr/>
        </p:nvSpPr>
        <p:spPr bwMode="auto">
          <a:xfrm>
            <a:off x="3347864" y="6453336"/>
            <a:ext cx="323867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r>
              <a:rPr lang="de-DE" altLang="en-US" sz="2200" dirty="0" err="1">
                <a:solidFill>
                  <a:srgbClr val="000000"/>
                </a:solidFill>
              </a:rPr>
              <a:t>Hours</a:t>
            </a:r>
            <a:r>
              <a:rPr lang="de-DE" altLang="en-US" sz="2200" dirty="0">
                <a:solidFill>
                  <a:srgbClr val="000000"/>
                </a:solidFill>
              </a:rPr>
              <a:t> </a:t>
            </a:r>
            <a:r>
              <a:rPr lang="de-DE" altLang="en-US" sz="2200" dirty="0" err="1">
                <a:solidFill>
                  <a:srgbClr val="000000"/>
                </a:solidFill>
              </a:rPr>
              <a:t>of</a:t>
            </a:r>
            <a:r>
              <a:rPr lang="de-DE" altLang="en-US" sz="2200" dirty="0">
                <a:solidFill>
                  <a:srgbClr val="000000"/>
                </a:solidFill>
              </a:rPr>
              <a:t> a </a:t>
            </a:r>
            <a:r>
              <a:rPr lang="de-DE" altLang="en-US" sz="2200" dirty="0" err="1">
                <a:solidFill>
                  <a:srgbClr val="000000"/>
                </a:solidFill>
              </a:rPr>
              <a:t>year</a:t>
            </a:r>
            <a:r>
              <a:rPr lang="de-DE" altLang="en-US" sz="2200" dirty="0">
                <a:solidFill>
                  <a:srgbClr val="000000"/>
                </a:solidFill>
              </a:rPr>
              <a:t> (</a:t>
            </a:r>
            <a:r>
              <a:rPr lang="de-DE" altLang="en-US" sz="2200" dirty="0" err="1">
                <a:solidFill>
                  <a:srgbClr val="000000"/>
                </a:solidFill>
              </a:rPr>
              <a:t>sorted</a:t>
            </a:r>
            <a:r>
              <a:rPr lang="de-DE" altLang="en-US" sz="2200" dirty="0">
                <a:solidFill>
                  <a:srgbClr val="000000"/>
                </a:solidFill>
              </a:rPr>
              <a:t>)</a:t>
            </a:r>
            <a:endParaRPr lang="en-US" altLang="en-US" sz="2200" dirty="0"/>
          </a:p>
        </p:txBody>
      </p:sp>
      <p:sp>
        <p:nvSpPr>
          <p:cNvPr id="8" name="Rectangle 180"/>
          <p:cNvSpPr>
            <a:spLocks noChangeArrowheads="1"/>
          </p:cNvSpPr>
          <p:nvPr/>
        </p:nvSpPr>
        <p:spPr bwMode="auto">
          <a:xfrm rot="16200000">
            <a:off x="-101189" y="3441459"/>
            <a:ext cx="337191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r>
              <a:rPr lang="de-DE" altLang="en-US" sz="2200" dirty="0">
                <a:solidFill>
                  <a:srgbClr val="000000"/>
                </a:solidFill>
              </a:rPr>
              <a:t>Residual </a:t>
            </a:r>
            <a:r>
              <a:rPr lang="de-DE" altLang="en-US" sz="2200" dirty="0" err="1">
                <a:solidFill>
                  <a:srgbClr val="000000"/>
                </a:solidFill>
              </a:rPr>
              <a:t>load</a:t>
            </a:r>
            <a:r>
              <a:rPr lang="de-DE" altLang="en-US" sz="2200" dirty="0">
                <a:solidFill>
                  <a:srgbClr val="000000"/>
                </a:solidFill>
              </a:rPr>
              <a:t>/</a:t>
            </a:r>
            <a:r>
              <a:rPr lang="de-DE" altLang="en-US" sz="2200" dirty="0" err="1">
                <a:solidFill>
                  <a:srgbClr val="000000"/>
                </a:solidFill>
              </a:rPr>
              <a:t>peak</a:t>
            </a:r>
            <a:r>
              <a:rPr lang="de-DE" altLang="en-US" sz="2200" dirty="0">
                <a:solidFill>
                  <a:srgbClr val="000000"/>
                </a:solidFill>
              </a:rPr>
              <a:t> </a:t>
            </a:r>
            <a:r>
              <a:rPr lang="de-DE" altLang="en-US" sz="2200" dirty="0" err="1">
                <a:solidFill>
                  <a:srgbClr val="000000"/>
                </a:solidFill>
              </a:rPr>
              <a:t>load</a:t>
            </a:r>
            <a:endParaRPr lang="en-US" altLang="en-US" sz="2200" dirty="0"/>
          </a:p>
        </p:txBody>
      </p:sp>
    </p:spTree>
    <p:extLst>
      <p:ext uri="{BB962C8B-B14F-4D97-AF65-F5344CB8AC3E}">
        <p14:creationId xmlns:p14="http://schemas.microsoft.com/office/powerpoint/2010/main" val="29807974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 smtClean="0"/>
              <a:t>Challenge: </a:t>
            </a:r>
            <a:r>
              <a:rPr lang="de-DE" dirty="0" err="1" smtClean="0"/>
              <a:t>Bridging</a:t>
            </a:r>
            <a:r>
              <a:rPr lang="de-DE" dirty="0" smtClean="0"/>
              <a:t> </a:t>
            </a:r>
            <a:r>
              <a:rPr lang="de-DE" dirty="0" err="1" smtClean="0"/>
              <a:t>the</a:t>
            </a:r>
            <a:r>
              <a:rPr lang="de-DE" dirty="0" smtClean="0"/>
              <a:t> </a:t>
            </a:r>
            <a:r>
              <a:rPr lang="de-DE" dirty="0" err="1" smtClean="0"/>
              <a:t>scales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4</a:t>
            </a:fld>
            <a:endParaRPr lang="it-IT" dirty="0">
              <a:solidFill>
                <a:srgbClr val="F8F8F8"/>
              </a:solidFill>
            </a:endParaRPr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>
          <a:xfrm>
            <a:off x="682178" y="1123653"/>
            <a:ext cx="8236466" cy="5473699"/>
          </a:xfrm>
          <a:prstGeom prst="rect">
            <a:avLst/>
          </a:prstGeom>
        </p:spPr>
        <p:txBody>
          <a:bodyPr/>
          <a:lstStyle>
            <a:lvl1pPr marL="292100" indent="-292100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1pPr>
            <a:lvl2pPr marL="631825" indent="-242888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2pPr>
            <a:lvl3pPr marL="973138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19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3pPr>
            <a:lvl4pPr marL="1363663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•"/>
              <a:defRPr sz="20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4pPr>
            <a:lvl5pPr marL="1752600" indent="-193675" algn="l" defTabSz="388938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246E"/>
              </a:buClr>
              <a:buFont typeface="Arial" charset="0"/>
              <a:buChar char="»"/>
              <a:defRPr sz="1700" kern="1200">
                <a:solidFill>
                  <a:srgbClr val="002B52"/>
                </a:solidFill>
                <a:latin typeface="Arial" charset="0"/>
                <a:ea typeface="+mn-ea"/>
                <a:cs typeface="+mn-cs"/>
              </a:defRPr>
            </a:lvl5pPr>
            <a:lvl6pPr marL="2142942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532568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922194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311820" indent="-194813" algn="l" defTabSz="389626" rtl="0" eaLnBrk="1" latinLnBrk="0" hangingPunct="1">
              <a:spcBef>
                <a:spcPct val="20000"/>
              </a:spcBef>
              <a:buFont typeface="Arial"/>
              <a:buChar char="•"/>
              <a:defRPr sz="1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charset="0"/>
              <a:buNone/>
            </a:pPr>
            <a:r>
              <a:rPr lang="de-DE" altLang="en-US" b="1" dirty="0" err="1" smtClean="0"/>
              <a:t>Two</a:t>
            </a:r>
            <a:r>
              <a:rPr lang="de-DE" altLang="en-US" b="1" dirty="0" smtClean="0"/>
              <a:t> </a:t>
            </a:r>
            <a:r>
              <a:rPr lang="de-DE" altLang="en-US" b="1" dirty="0" err="1" smtClean="0"/>
              <a:t>main</a:t>
            </a:r>
            <a:r>
              <a:rPr lang="de-DE" altLang="en-US" b="1" dirty="0" smtClean="0"/>
              <a:t> </a:t>
            </a:r>
            <a:r>
              <a:rPr lang="de-DE" altLang="en-US" b="1" dirty="0" err="1" smtClean="0"/>
              <a:t>characteristics</a:t>
            </a:r>
            <a:r>
              <a:rPr lang="de-DE" altLang="en-US" b="1" dirty="0" smtClean="0"/>
              <a:t> </a:t>
            </a:r>
            <a:r>
              <a:rPr lang="de-DE" altLang="en-US" b="1" dirty="0" err="1" smtClean="0"/>
              <a:t>of</a:t>
            </a:r>
            <a:r>
              <a:rPr lang="de-DE" altLang="en-US" b="1" dirty="0" smtClean="0"/>
              <a:t> VRE </a:t>
            </a:r>
          </a:p>
          <a:p>
            <a:pPr marL="457200" indent="-457200">
              <a:buFont typeface="+mj-lt"/>
              <a:buAutoNum type="arabicPeriod"/>
            </a:pPr>
            <a:r>
              <a:rPr lang="de-DE" altLang="en-US" dirty="0" smtClean="0"/>
              <a:t>Temporal </a:t>
            </a:r>
            <a:r>
              <a:rPr lang="de-DE" altLang="en-US" dirty="0" err="1" smtClean="0"/>
              <a:t>variability</a:t>
            </a:r>
            <a:r>
              <a:rPr lang="de-DE" altLang="en-US" dirty="0" smtClean="0"/>
              <a:t/>
            </a:r>
            <a:br>
              <a:rPr lang="de-DE" altLang="en-US" dirty="0" smtClean="0"/>
            </a:br>
            <a:endParaRPr lang="de-DE" altLang="en-US" dirty="0" smtClean="0"/>
          </a:p>
          <a:p>
            <a:pPr marL="457200" indent="-457200">
              <a:buFont typeface="+mj-lt"/>
              <a:buAutoNum type="arabicPeriod"/>
            </a:pPr>
            <a:r>
              <a:rPr lang="de-DE" altLang="en-US" dirty="0" err="1" smtClean="0"/>
              <a:t>Heterogeneity</a:t>
            </a:r>
            <a:r>
              <a:rPr lang="de-DE" altLang="en-US" dirty="0" smtClean="0"/>
              <a:t> in </a:t>
            </a:r>
            <a:r>
              <a:rPr lang="de-DE" altLang="en-US" dirty="0" err="1" smtClean="0"/>
              <a:t>space</a:t>
            </a:r>
            <a:endParaRPr lang="de-DE" altLang="en-US" dirty="0" smtClean="0"/>
          </a:p>
          <a:p>
            <a:pPr marL="0" indent="0">
              <a:buFont typeface="Arial" charset="0"/>
              <a:buNone/>
            </a:pPr>
            <a:endParaRPr lang="de-DE" altLang="en-US" dirty="0" smtClean="0"/>
          </a:p>
          <a:p>
            <a:pPr marL="0" indent="0">
              <a:buFont typeface="Arial" charset="0"/>
              <a:buNone/>
            </a:pPr>
            <a:endParaRPr lang="de-DE" altLang="en-US" dirty="0" smtClean="0"/>
          </a:p>
          <a:p>
            <a:pPr marL="0" indent="0">
              <a:buFont typeface="Arial" charset="0"/>
              <a:buNone/>
            </a:pPr>
            <a:endParaRPr lang="de-DE" altLang="en-US" dirty="0" smtClean="0"/>
          </a:p>
          <a:p>
            <a:pPr marL="0" indent="0">
              <a:buFont typeface="Arial" charset="0"/>
              <a:buNone/>
            </a:pPr>
            <a:endParaRPr lang="de-DE" altLang="en-US" dirty="0" smtClean="0"/>
          </a:p>
          <a:p>
            <a:pPr marL="0" indent="0">
              <a:buFont typeface="Arial" charset="0"/>
              <a:buNone/>
            </a:pPr>
            <a:r>
              <a:rPr lang="de-DE" altLang="en-US" b="1" dirty="0" smtClean="0"/>
              <a:t>Modeling Challenge:</a:t>
            </a:r>
          </a:p>
          <a:p>
            <a:pPr marL="0" indent="0">
              <a:buFont typeface="Arial" charset="0"/>
              <a:buNone/>
            </a:pPr>
            <a:r>
              <a:rPr lang="de-DE" altLang="en-US" b="1" dirty="0" smtClean="0"/>
              <a:t>                                      </a:t>
            </a:r>
            <a:r>
              <a:rPr lang="de-DE" altLang="en-US" dirty="0" err="1" smtClean="0"/>
              <a:t>How</a:t>
            </a:r>
            <a:r>
              <a:rPr lang="de-DE" altLang="en-US" dirty="0" smtClean="0"/>
              <a:t> </a:t>
            </a:r>
            <a:r>
              <a:rPr lang="de-DE" altLang="en-US" dirty="0" err="1" smtClean="0"/>
              <a:t>to</a:t>
            </a:r>
            <a:r>
              <a:rPr lang="de-DE" altLang="en-US" dirty="0" smtClean="0"/>
              <a:t> </a:t>
            </a:r>
            <a:r>
              <a:rPr lang="de-DE" altLang="en-US" dirty="0" err="1" smtClean="0"/>
              <a:t>bridge</a:t>
            </a:r>
            <a:r>
              <a:rPr lang="de-DE" altLang="en-US" dirty="0" smtClean="0"/>
              <a:t> </a:t>
            </a:r>
            <a:r>
              <a:rPr lang="de-DE" altLang="en-US" dirty="0" err="1" smtClean="0"/>
              <a:t>the</a:t>
            </a:r>
            <a:r>
              <a:rPr lang="de-DE" altLang="en-US" dirty="0" smtClean="0"/>
              <a:t> </a:t>
            </a:r>
            <a:r>
              <a:rPr lang="de-DE" altLang="en-US" dirty="0" err="1" smtClean="0"/>
              <a:t>scales</a:t>
            </a:r>
            <a:r>
              <a:rPr lang="de-DE" altLang="en-US" dirty="0" smtClean="0"/>
              <a:t> </a:t>
            </a:r>
            <a:r>
              <a:rPr lang="de-DE" altLang="en-US" dirty="0" err="1" smtClean="0"/>
              <a:t>between</a:t>
            </a:r>
            <a:r>
              <a:rPr lang="de-DE" altLang="en-US" dirty="0" smtClean="0"/>
              <a:t>   </a:t>
            </a:r>
          </a:p>
          <a:p>
            <a:pPr marL="0" indent="0" algn="ctr">
              <a:buFont typeface="Arial" charset="0"/>
              <a:buNone/>
            </a:pPr>
            <a:r>
              <a:rPr lang="de-DE" altLang="en-US" dirty="0" smtClean="0"/>
              <a:t>	Reality 										 	IAM	</a:t>
            </a:r>
          </a:p>
          <a:p>
            <a:pPr marL="0" indent="0">
              <a:buFont typeface="Arial" charset="0"/>
              <a:buNone/>
            </a:pPr>
            <a:r>
              <a:rPr lang="de-DE" altLang="en-US" dirty="0" err="1" smtClean="0"/>
              <a:t>Hourly</a:t>
            </a:r>
            <a:r>
              <a:rPr lang="de-DE" altLang="en-US" dirty="0" smtClean="0"/>
              <a:t> </a:t>
            </a:r>
            <a:r>
              <a:rPr lang="de-DE" altLang="en-US" dirty="0" err="1" smtClean="0"/>
              <a:t>fluctuations</a:t>
            </a:r>
            <a:r>
              <a:rPr lang="de-DE" altLang="en-US" dirty="0" smtClean="0"/>
              <a:t>              	    		versus 	      5-year time </a:t>
            </a:r>
            <a:r>
              <a:rPr lang="de-DE" altLang="en-US" dirty="0" err="1" smtClean="0"/>
              <a:t>steps</a:t>
            </a:r>
            <a:r>
              <a:rPr lang="de-DE" altLang="en-US" dirty="0" smtClean="0"/>
              <a:t>  </a:t>
            </a:r>
          </a:p>
          <a:p>
            <a:pPr marL="0" indent="0">
              <a:buFont typeface="Arial" charset="0"/>
              <a:buNone/>
            </a:pPr>
            <a:r>
              <a:rPr lang="de-DE" altLang="en-US" dirty="0" err="1" smtClean="0"/>
              <a:t>Irradiance</a:t>
            </a:r>
            <a:r>
              <a:rPr lang="de-DE" altLang="en-US" dirty="0" smtClean="0"/>
              <a:t> </a:t>
            </a:r>
            <a:r>
              <a:rPr lang="de-DE" altLang="en-US" dirty="0" err="1" smtClean="0"/>
              <a:t>differs</a:t>
            </a:r>
            <a:r>
              <a:rPr lang="de-DE" altLang="en-US" dirty="0" smtClean="0"/>
              <a:t> on ~100km	    	versus 	      Continental </a:t>
            </a:r>
            <a:r>
              <a:rPr lang="de-DE" altLang="en-US" dirty="0" err="1" smtClean="0"/>
              <a:t>scale</a:t>
            </a:r>
            <a:r>
              <a:rPr lang="de-DE" altLang="en-US" dirty="0" smtClean="0"/>
              <a:t> 	</a:t>
            </a:r>
            <a:endParaRPr lang="en-US" altLang="en-US" dirty="0"/>
          </a:p>
        </p:txBody>
      </p:sp>
      <p:graphicFrame>
        <p:nvGraphicFramePr>
          <p:cNvPr id="11" name="Chart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44890692"/>
              </p:ext>
            </p:extLst>
          </p:nvPr>
        </p:nvGraphicFramePr>
        <p:xfrm>
          <a:off x="6544912" y="882763"/>
          <a:ext cx="1676385" cy="12974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43374" y="2180201"/>
            <a:ext cx="1498964" cy="1302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13"/>
          <p:cNvSpPr/>
          <p:nvPr/>
        </p:nvSpPr>
        <p:spPr>
          <a:xfrm>
            <a:off x="5910706" y="3482897"/>
            <a:ext cx="262861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PVGIS © European Union, 2001-2012</a:t>
            </a:r>
            <a:endParaRPr lang="en-US" sz="1200" i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0109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 err="1" smtClean="0"/>
              <a:t>Participating</a:t>
            </a:r>
            <a:r>
              <a:rPr lang="de-DE" dirty="0" smtClean="0"/>
              <a:t> </a:t>
            </a:r>
            <a:r>
              <a:rPr lang="de-DE" dirty="0" err="1" smtClean="0"/>
              <a:t>models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5</a:t>
            </a:fld>
            <a:endParaRPr lang="it-IT" dirty="0">
              <a:solidFill>
                <a:srgbClr val="F8F8F8"/>
              </a:solidFill>
            </a:endParaRPr>
          </a:p>
        </p:txBody>
      </p:sp>
      <p:sp>
        <p:nvSpPr>
          <p:cNvPr id="16" name="Content Placeholder 2"/>
          <p:cNvSpPr>
            <a:spLocks noGrp="1"/>
          </p:cNvSpPr>
          <p:nvPr>
            <p:ph sz="quarter" idx="10"/>
          </p:nvPr>
        </p:nvSpPr>
        <p:spPr>
          <a:xfrm>
            <a:off x="611559" y="982568"/>
            <a:ext cx="8405441" cy="5758800"/>
          </a:xfrm>
        </p:spPr>
        <p:txBody>
          <a:bodyPr/>
          <a:lstStyle/>
          <a:p>
            <a:pPr marL="0" indent="0">
              <a:buNone/>
            </a:pPr>
            <a:r>
              <a:rPr lang="de-DE" dirty="0" smtClean="0"/>
              <a:t>IAMS:</a:t>
            </a:r>
          </a:p>
          <a:p>
            <a:r>
              <a:rPr lang="de-DE" dirty="0" smtClean="0"/>
              <a:t>AIM/CGE </a:t>
            </a:r>
          </a:p>
          <a:p>
            <a:r>
              <a:rPr lang="de-DE" dirty="0" smtClean="0"/>
              <a:t>IMAGE</a:t>
            </a:r>
          </a:p>
          <a:p>
            <a:r>
              <a:rPr lang="de-DE" dirty="0" smtClean="0"/>
              <a:t>MESSAGE</a:t>
            </a:r>
          </a:p>
          <a:p>
            <a:r>
              <a:rPr lang="de-DE" dirty="0" smtClean="0"/>
              <a:t>POLES</a:t>
            </a:r>
          </a:p>
          <a:p>
            <a:r>
              <a:rPr lang="de-DE" dirty="0" smtClean="0"/>
              <a:t>REMIND</a:t>
            </a:r>
          </a:p>
          <a:p>
            <a:r>
              <a:rPr lang="de-DE" dirty="0" smtClean="0"/>
              <a:t>WITCH</a:t>
            </a:r>
          </a:p>
          <a:p>
            <a:endParaRPr lang="de-DE" dirty="0"/>
          </a:p>
          <a:p>
            <a:pPr marL="0" indent="0">
              <a:buNone/>
            </a:pPr>
            <a:r>
              <a:rPr lang="de-DE" dirty="0" smtClean="0"/>
              <a:t>More </a:t>
            </a:r>
            <a:r>
              <a:rPr lang="de-DE" dirty="0" err="1" smtClean="0"/>
              <a:t>detailed</a:t>
            </a:r>
            <a:r>
              <a:rPr lang="de-DE" dirty="0" smtClean="0"/>
              <a:t> </a:t>
            </a:r>
            <a:r>
              <a:rPr lang="de-DE" dirty="0" err="1" smtClean="0"/>
              <a:t>models</a:t>
            </a:r>
            <a:r>
              <a:rPr lang="de-DE" dirty="0" smtClean="0"/>
              <a:t>:</a:t>
            </a:r>
          </a:p>
          <a:p>
            <a:r>
              <a:rPr lang="de-DE" dirty="0" smtClean="0"/>
              <a:t>REMIX</a:t>
            </a:r>
          </a:p>
          <a:p>
            <a:r>
              <a:rPr lang="de-DE" dirty="0" smtClean="0"/>
              <a:t>REEDS</a:t>
            </a:r>
          </a:p>
          <a:p>
            <a:pPr marL="0" indent="0">
              <a:buNone/>
            </a:pPr>
            <a:endParaRPr lang="de-DE" dirty="0" smtClean="0"/>
          </a:p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11073652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39552" y="116632"/>
            <a:ext cx="8424935" cy="720080"/>
          </a:xfrm>
        </p:spPr>
        <p:txBody>
          <a:bodyPr/>
          <a:lstStyle/>
          <a:p>
            <a:r>
              <a:rPr lang="de-DE" dirty="0" smtClean="0"/>
              <a:t>VRE </a:t>
            </a:r>
            <a:r>
              <a:rPr lang="de-DE" dirty="0" err="1" smtClean="0"/>
              <a:t>integration</a:t>
            </a:r>
            <a:r>
              <a:rPr lang="de-DE" dirty="0" smtClean="0"/>
              <a:t> in IAMs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6</a:t>
            </a:fld>
            <a:endParaRPr lang="it-IT" dirty="0">
              <a:solidFill>
                <a:srgbClr val="F8F8F8"/>
              </a:solidFill>
            </a:endParaRPr>
          </a:p>
        </p:txBody>
      </p:sp>
      <p:sp>
        <p:nvSpPr>
          <p:cNvPr id="16" name="Content Placeholder 2"/>
          <p:cNvSpPr>
            <a:spLocks noGrp="1"/>
          </p:cNvSpPr>
          <p:nvPr>
            <p:ph sz="quarter" idx="10"/>
          </p:nvPr>
        </p:nvSpPr>
        <p:spPr>
          <a:xfrm>
            <a:off x="611559" y="982568"/>
            <a:ext cx="8405441" cy="5758800"/>
          </a:xfrm>
        </p:spPr>
        <p:txBody>
          <a:bodyPr/>
          <a:lstStyle/>
          <a:p>
            <a:pPr marL="0" indent="0">
              <a:buNone/>
            </a:pPr>
            <a:r>
              <a:rPr lang="de-DE" dirty="0" smtClean="0"/>
              <a:t>Different </a:t>
            </a:r>
            <a:r>
              <a:rPr lang="de-DE" dirty="0" err="1" smtClean="0"/>
              <a:t>examples</a:t>
            </a:r>
            <a:r>
              <a:rPr lang="de-DE" dirty="0" smtClean="0"/>
              <a:t> </a:t>
            </a:r>
            <a:r>
              <a:rPr lang="de-DE" dirty="0" err="1" smtClean="0"/>
              <a:t>from</a:t>
            </a:r>
            <a:r>
              <a:rPr lang="de-DE" dirty="0" smtClean="0"/>
              <a:t> </a:t>
            </a:r>
            <a:r>
              <a:rPr lang="de-DE" dirty="0" err="1" smtClean="0"/>
              <a:t>models</a:t>
            </a:r>
            <a:r>
              <a:rPr lang="de-DE" dirty="0" smtClean="0"/>
              <a:t> (EMF 27 </a:t>
            </a:r>
            <a:r>
              <a:rPr lang="de-DE" dirty="0" err="1" smtClean="0"/>
              <a:t>study</a:t>
            </a:r>
            <a:r>
              <a:rPr lang="de-DE" dirty="0" smtClean="0"/>
              <a:t>, 2012)</a:t>
            </a:r>
          </a:p>
          <a:p>
            <a:r>
              <a:rPr lang="de-DE" dirty="0" err="1" smtClean="0"/>
              <a:t>No</a:t>
            </a:r>
            <a:r>
              <a:rPr lang="de-DE" dirty="0" smtClean="0"/>
              <a:t> </a:t>
            </a:r>
            <a:r>
              <a:rPr lang="de-DE" dirty="0" err="1" smtClean="0"/>
              <a:t>limits</a:t>
            </a:r>
            <a:r>
              <a:rPr lang="de-DE" dirty="0" smtClean="0"/>
              <a:t>, </a:t>
            </a:r>
            <a:r>
              <a:rPr lang="de-DE" dirty="0" err="1" smtClean="0"/>
              <a:t>no</a:t>
            </a:r>
            <a:r>
              <a:rPr lang="de-DE" dirty="0" smtClean="0"/>
              <a:t> </a:t>
            </a:r>
            <a:r>
              <a:rPr lang="de-DE" dirty="0" err="1" smtClean="0"/>
              <a:t>integration</a:t>
            </a:r>
            <a:r>
              <a:rPr lang="de-DE" dirty="0" smtClean="0"/>
              <a:t> </a:t>
            </a:r>
            <a:r>
              <a:rPr lang="de-DE" dirty="0" err="1" smtClean="0"/>
              <a:t>costs</a:t>
            </a:r>
            <a:endParaRPr lang="de-DE" dirty="0" smtClean="0"/>
          </a:p>
          <a:p>
            <a:r>
              <a:rPr lang="de-DE" dirty="0" err="1" smtClean="0"/>
              <a:t>Upper</a:t>
            </a:r>
            <a:r>
              <a:rPr lang="de-DE" dirty="0" smtClean="0"/>
              <a:t> </a:t>
            </a:r>
            <a:r>
              <a:rPr lang="de-DE" dirty="0" err="1" smtClean="0"/>
              <a:t>limits</a:t>
            </a:r>
            <a:r>
              <a:rPr lang="de-DE" dirty="0" smtClean="0"/>
              <a:t> (e.g., </a:t>
            </a:r>
            <a:r>
              <a:rPr lang="de-DE" dirty="0" err="1" smtClean="0"/>
              <a:t>max</a:t>
            </a:r>
            <a:r>
              <a:rPr lang="de-DE" dirty="0" smtClean="0"/>
              <a:t> 30% VRE)</a:t>
            </a:r>
          </a:p>
          <a:p>
            <a:r>
              <a:rPr lang="de-DE" dirty="0" smtClean="0"/>
              <a:t>4 </a:t>
            </a:r>
            <a:r>
              <a:rPr lang="de-DE" dirty="0" err="1" smtClean="0"/>
              <a:t>load</a:t>
            </a:r>
            <a:r>
              <a:rPr lang="de-DE" dirty="0" smtClean="0"/>
              <a:t> </a:t>
            </a:r>
            <a:r>
              <a:rPr lang="de-DE" dirty="0" err="1" smtClean="0"/>
              <a:t>bands</a:t>
            </a:r>
            <a:endParaRPr lang="de-DE" dirty="0" smtClean="0"/>
          </a:p>
          <a:p>
            <a:r>
              <a:rPr lang="de-DE" dirty="0" smtClean="0"/>
              <a:t>12*8 time </a:t>
            </a:r>
            <a:r>
              <a:rPr lang="de-DE" dirty="0" err="1" smtClean="0"/>
              <a:t>slices</a:t>
            </a:r>
            <a:endParaRPr lang="de-DE" dirty="0" smtClean="0"/>
          </a:p>
          <a:p>
            <a:r>
              <a:rPr lang="de-DE" dirty="0" smtClean="0"/>
              <a:t>Integration </a:t>
            </a:r>
            <a:r>
              <a:rPr lang="de-DE" dirty="0" err="1" smtClean="0"/>
              <a:t>cost</a:t>
            </a:r>
            <a:r>
              <a:rPr lang="de-DE" dirty="0" smtClean="0"/>
              <a:t> </a:t>
            </a:r>
            <a:r>
              <a:rPr lang="de-DE" dirty="0" err="1" smtClean="0"/>
              <a:t>markups</a:t>
            </a:r>
            <a:endParaRPr lang="de-DE" dirty="0" smtClean="0"/>
          </a:p>
          <a:p>
            <a:r>
              <a:rPr lang="de-DE" dirty="0" err="1" smtClean="0"/>
              <a:t>Strict</a:t>
            </a:r>
            <a:r>
              <a:rPr lang="de-DE" dirty="0" smtClean="0"/>
              <a:t> </a:t>
            </a:r>
            <a:r>
              <a:rPr lang="de-DE" dirty="0" err="1" smtClean="0"/>
              <a:t>backup</a:t>
            </a:r>
            <a:r>
              <a:rPr lang="de-DE" dirty="0" smtClean="0"/>
              <a:t> </a:t>
            </a:r>
            <a:r>
              <a:rPr lang="de-DE" dirty="0" err="1" smtClean="0"/>
              <a:t>requirement</a:t>
            </a:r>
            <a:r>
              <a:rPr lang="de-DE" dirty="0" smtClean="0"/>
              <a:t> (x GW gas </a:t>
            </a:r>
            <a:r>
              <a:rPr lang="de-DE" dirty="0" err="1" smtClean="0"/>
              <a:t>for</a:t>
            </a:r>
            <a:r>
              <a:rPr lang="de-DE" dirty="0" smtClean="0"/>
              <a:t> </a:t>
            </a:r>
            <a:r>
              <a:rPr lang="de-DE" dirty="0" err="1" smtClean="0"/>
              <a:t>each</a:t>
            </a:r>
            <a:r>
              <a:rPr lang="de-DE" dirty="0" smtClean="0"/>
              <a:t> GW wind)</a:t>
            </a:r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535814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 smtClean="0"/>
              <a:t>Different </a:t>
            </a:r>
            <a:r>
              <a:rPr lang="de-DE" dirty="0" err="1" smtClean="0"/>
              <a:t>approaches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0"/>
          </p:nvPr>
        </p:nvSpPr>
        <p:spPr/>
        <p:txBody>
          <a:bodyPr/>
          <a:lstStyle/>
          <a:p>
            <a:pPr marL="0" indent="0">
              <a:buNone/>
            </a:pPr>
            <a:r>
              <a:rPr lang="de-DE" dirty="0" smtClean="0"/>
              <a:t>MESSAGE (IIASA):</a:t>
            </a:r>
          </a:p>
          <a:p>
            <a:r>
              <a:rPr lang="de-DE" dirty="0" err="1" smtClean="0"/>
              <a:t>Capacity</a:t>
            </a:r>
            <a:r>
              <a:rPr lang="de-DE" dirty="0" smtClean="0"/>
              <a:t> </a:t>
            </a:r>
            <a:r>
              <a:rPr lang="de-DE" dirty="0" err="1" smtClean="0"/>
              <a:t>adequacy</a:t>
            </a:r>
            <a:r>
              <a:rPr lang="de-DE" dirty="0" smtClean="0"/>
              <a:t> </a:t>
            </a:r>
            <a:r>
              <a:rPr lang="de-DE" dirty="0" err="1" smtClean="0"/>
              <a:t>and</a:t>
            </a:r>
            <a:r>
              <a:rPr lang="de-DE" dirty="0" smtClean="0"/>
              <a:t> </a:t>
            </a:r>
            <a:r>
              <a:rPr lang="de-DE" dirty="0" err="1" smtClean="0"/>
              <a:t>flexibility</a:t>
            </a:r>
            <a:r>
              <a:rPr lang="de-DE" dirty="0" smtClean="0"/>
              <a:t> </a:t>
            </a:r>
            <a:r>
              <a:rPr lang="de-DE" dirty="0" err="1" smtClean="0"/>
              <a:t>equation</a:t>
            </a:r>
            <a:r>
              <a:rPr lang="de-DE" dirty="0" smtClean="0"/>
              <a:t/>
            </a:r>
            <a:br>
              <a:rPr lang="de-DE" dirty="0" smtClean="0"/>
            </a:br>
            <a:endParaRPr lang="de-DE" dirty="0" smtClean="0"/>
          </a:p>
          <a:p>
            <a:pPr marL="0" indent="0">
              <a:buNone/>
            </a:pPr>
            <a:r>
              <a:rPr lang="de-DE" dirty="0" smtClean="0"/>
              <a:t>POLES:</a:t>
            </a:r>
          </a:p>
          <a:p>
            <a:r>
              <a:rPr lang="de-DE" dirty="0" err="1" smtClean="0"/>
              <a:t>Coupling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a limited </a:t>
            </a:r>
            <a:r>
              <a:rPr lang="de-DE" dirty="0" err="1" smtClean="0"/>
              <a:t>hourly</a:t>
            </a:r>
            <a:r>
              <a:rPr lang="de-DE" dirty="0" smtClean="0"/>
              <a:t> </a:t>
            </a:r>
            <a:r>
              <a:rPr lang="de-DE" dirty="0" err="1" smtClean="0"/>
              <a:t>dispatch</a:t>
            </a:r>
            <a:r>
              <a:rPr lang="de-DE" dirty="0" smtClean="0"/>
              <a:t> </a:t>
            </a:r>
            <a:r>
              <a:rPr lang="de-DE" dirty="0" err="1" smtClean="0"/>
              <a:t>model</a:t>
            </a:r>
            <a:endParaRPr lang="de-DE" dirty="0" smtClean="0"/>
          </a:p>
          <a:p>
            <a:pPr marL="0" indent="0">
              <a:buNone/>
            </a:pPr>
            <a:r>
              <a:rPr lang="de-DE" sz="2200" dirty="0" smtClean="0"/>
              <a:t/>
            </a:r>
            <a:br>
              <a:rPr lang="de-DE" sz="2200" dirty="0" smtClean="0"/>
            </a:br>
            <a:r>
              <a:rPr lang="de-DE" sz="2200" dirty="0" smtClean="0"/>
              <a:t>REMIND </a:t>
            </a:r>
            <a:r>
              <a:rPr lang="de-DE" sz="2200" dirty="0" smtClean="0"/>
              <a:t>(PIK):</a:t>
            </a:r>
          </a:p>
          <a:p>
            <a:r>
              <a:rPr lang="de-DE" sz="2200" dirty="0" smtClean="0"/>
              <a:t>Integration </a:t>
            </a:r>
            <a:r>
              <a:rPr lang="de-DE" sz="2200" dirty="0" err="1" smtClean="0"/>
              <a:t>costs</a:t>
            </a:r>
            <a:r>
              <a:rPr lang="de-DE" sz="2200" dirty="0" smtClean="0"/>
              <a:t> </a:t>
            </a:r>
            <a:r>
              <a:rPr lang="de-DE" sz="2200" dirty="0" err="1" smtClean="0"/>
              <a:t>markup</a:t>
            </a:r>
            <a:r>
              <a:rPr lang="de-DE" sz="2200" dirty="0" smtClean="0"/>
              <a:t> </a:t>
            </a:r>
            <a:r>
              <a:rPr lang="de-DE" sz="2200" dirty="0" err="1" smtClean="0"/>
              <a:t>rising</a:t>
            </a:r>
            <a:r>
              <a:rPr lang="de-DE" sz="2200" dirty="0" smtClean="0"/>
              <a:t> </a:t>
            </a:r>
            <a:r>
              <a:rPr lang="de-DE" sz="2200" dirty="0" err="1" smtClean="0"/>
              <a:t>with</a:t>
            </a:r>
            <a:r>
              <a:rPr lang="de-DE" sz="2200" dirty="0" smtClean="0"/>
              <a:t> VRE </a:t>
            </a:r>
            <a:r>
              <a:rPr lang="de-DE" sz="2200" dirty="0" err="1" smtClean="0"/>
              <a:t>share</a:t>
            </a:r>
            <a:endParaRPr lang="de-DE" sz="2200" dirty="0" smtClean="0"/>
          </a:p>
          <a:p>
            <a:r>
              <a:rPr lang="de-DE" sz="2200" dirty="0" smtClean="0"/>
              <a:t>Explicit Residual Load Duration </a:t>
            </a:r>
            <a:r>
              <a:rPr lang="de-DE" sz="2200" dirty="0" err="1" smtClean="0"/>
              <a:t>Curves</a:t>
            </a:r>
            <a:r>
              <a:rPr lang="de-DE" sz="2200" dirty="0" smtClean="0"/>
              <a:t> (RLDCs)</a:t>
            </a:r>
          </a:p>
          <a:p>
            <a:endParaRPr lang="de-DE" sz="2200" dirty="0" smtClean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7</a:t>
            </a:fld>
            <a:endParaRPr lang="it-IT" dirty="0">
              <a:solidFill>
                <a:srgbClr val="F8F8F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7874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 smtClean="0"/>
              <a:t>MESSAGE: Sullivan </a:t>
            </a:r>
            <a:r>
              <a:rPr lang="de-DE" dirty="0" err="1" smtClean="0"/>
              <a:t>appraoch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0"/>
          </p:nvPr>
        </p:nvSpPr>
        <p:spPr/>
        <p:txBody>
          <a:bodyPr/>
          <a:lstStyle/>
          <a:p>
            <a:pPr marL="0" indent="0">
              <a:buNone/>
            </a:pPr>
            <a:r>
              <a:rPr lang="de-DE" dirty="0" err="1" smtClean="0"/>
              <a:t>Capacity</a:t>
            </a:r>
            <a:r>
              <a:rPr lang="de-DE" dirty="0" smtClean="0"/>
              <a:t> </a:t>
            </a:r>
            <a:r>
              <a:rPr lang="de-DE" dirty="0" err="1" smtClean="0"/>
              <a:t>equation</a:t>
            </a:r>
            <a:r>
              <a:rPr lang="de-DE" dirty="0" smtClean="0"/>
              <a:t>:</a:t>
            </a:r>
          </a:p>
          <a:p>
            <a:r>
              <a:rPr lang="de-DE" dirty="0" err="1" smtClean="0"/>
              <a:t>Purely</a:t>
            </a:r>
            <a:r>
              <a:rPr lang="de-DE" dirty="0" smtClean="0"/>
              <a:t> </a:t>
            </a:r>
            <a:r>
              <a:rPr lang="de-DE" dirty="0" err="1" smtClean="0"/>
              <a:t>technical</a:t>
            </a:r>
            <a:endParaRPr lang="de-DE" dirty="0" smtClean="0"/>
          </a:p>
          <a:p>
            <a:r>
              <a:rPr lang="de-DE" dirty="0" smtClean="0"/>
              <a:t>Wind/PV </a:t>
            </a:r>
            <a:r>
              <a:rPr lang="de-DE" dirty="0" err="1" smtClean="0"/>
              <a:t>is</a:t>
            </a:r>
            <a:r>
              <a:rPr lang="de-DE" dirty="0" smtClean="0"/>
              <a:t> </a:t>
            </a:r>
            <a:r>
              <a:rPr lang="de-DE" dirty="0" err="1" smtClean="0"/>
              <a:t>counted</a:t>
            </a:r>
            <a:r>
              <a:rPr lang="de-DE" dirty="0" smtClean="0"/>
              <a:t> </a:t>
            </a:r>
            <a:r>
              <a:rPr lang="de-DE" dirty="0" err="1" smtClean="0"/>
              <a:t>with</a:t>
            </a:r>
            <a:r>
              <a:rPr lang="de-DE" dirty="0" smtClean="0"/>
              <a:t> a </a:t>
            </a:r>
            <a:r>
              <a:rPr lang="de-DE" dirty="0" err="1" smtClean="0"/>
              <a:t>capacity</a:t>
            </a:r>
            <a:r>
              <a:rPr lang="de-DE" dirty="0" smtClean="0"/>
              <a:t> </a:t>
            </a:r>
            <a:r>
              <a:rPr lang="de-DE" dirty="0" err="1" smtClean="0"/>
              <a:t>value</a:t>
            </a:r>
            <a:r>
              <a:rPr lang="de-DE" dirty="0" smtClean="0"/>
              <a:t> </a:t>
            </a:r>
            <a:r>
              <a:rPr lang="de-DE" dirty="0" err="1" smtClean="0"/>
              <a:t>that</a:t>
            </a:r>
            <a:r>
              <a:rPr lang="de-DE" dirty="0" smtClean="0"/>
              <a:t> </a:t>
            </a:r>
            <a:r>
              <a:rPr lang="de-DE" dirty="0" err="1" smtClean="0"/>
              <a:t>decreases</a:t>
            </a:r>
            <a:r>
              <a:rPr lang="de-DE" dirty="0" smtClean="0"/>
              <a:t> </a:t>
            </a:r>
            <a:r>
              <a:rPr lang="de-DE" dirty="0" err="1" smtClean="0"/>
              <a:t>stepwise</a:t>
            </a:r>
            <a:r>
              <a:rPr lang="de-DE" dirty="0" smtClean="0"/>
              <a:t> </a:t>
            </a:r>
            <a:r>
              <a:rPr lang="de-DE" dirty="0" err="1" smtClean="0"/>
              <a:t>as</a:t>
            </a:r>
            <a:r>
              <a:rPr lang="de-DE" dirty="0" smtClean="0"/>
              <a:t> Wind/PV </a:t>
            </a:r>
            <a:r>
              <a:rPr lang="de-DE" dirty="0" err="1" smtClean="0"/>
              <a:t>share</a:t>
            </a:r>
            <a:r>
              <a:rPr lang="de-DE" dirty="0" smtClean="0"/>
              <a:t> </a:t>
            </a:r>
            <a:r>
              <a:rPr lang="de-DE" dirty="0" err="1" smtClean="0"/>
              <a:t>increase</a:t>
            </a:r>
            <a:endParaRPr lang="de-DE" dirty="0" smtClean="0"/>
          </a:p>
          <a:p>
            <a:endParaRPr lang="de-DE" dirty="0" smtClean="0"/>
          </a:p>
          <a:p>
            <a:endParaRPr lang="de-DE" dirty="0" smtClean="0"/>
          </a:p>
          <a:p>
            <a:pPr marL="0" lvl="0" indent="0">
              <a:buNone/>
            </a:pPr>
            <a:r>
              <a:rPr lang="de-DE" dirty="0" smtClean="0"/>
              <a:t>„</a:t>
            </a:r>
            <a:r>
              <a:rPr lang="de-DE" dirty="0" err="1" smtClean="0"/>
              <a:t>Flexibility</a:t>
            </a:r>
            <a:r>
              <a:rPr lang="de-DE" dirty="0" smtClean="0"/>
              <a:t> </a:t>
            </a:r>
            <a:r>
              <a:rPr lang="de-DE" dirty="0" err="1" smtClean="0"/>
              <a:t>equation</a:t>
            </a:r>
            <a:r>
              <a:rPr lang="de-DE" dirty="0" smtClean="0"/>
              <a:t>“:</a:t>
            </a:r>
            <a:endParaRPr lang="de-DE" dirty="0" smtClean="0"/>
          </a:p>
          <a:p>
            <a:r>
              <a:rPr lang="de-DE" dirty="0" err="1" smtClean="0"/>
              <a:t>Parameterized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represent</a:t>
            </a:r>
            <a:r>
              <a:rPr lang="de-DE" dirty="0" smtClean="0"/>
              <a:t> </a:t>
            </a:r>
            <a:r>
              <a:rPr lang="de-DE" dirty="0" err="1" smtClean="0"/>
              <a:t>both</a:t>
            </a:r>
            <a:r>
              <a:rPr lang="de-DE" dirty="0" smtClean="0"/>
              <a:t> </a:t>
            </a:r>
            <a:r>
              <a:rPr lang="de-DE" dirty="0" err="1" smtClean="0"/>
              <a:t>utilization</a:t>
            </a:r>
            <a:r>
              <a:rPr lang="de-DE" dirty="0" smtClean="0"/>
              <a:t> </a:t>
            </a:r>
            <a:r>
              <a:rPr lang="de-DE" dirty="0" err="1" smtClean="0"/>
              <a:t>and</a:t>
            </a:r>
            <a:r>
              <a:rPr lang="de-DE" dirty="0" smtClean="0"/>
              <a:t> </a:t>
            </a:r>
            <a:r>
              <a:rPr lang="de-DE" dirty="0" err="1" smtClean="0"/>
              <a:t>flexibility</a:t>
            </a:r>
            <a:r>
              <a:rPr lang="de-DE" dirty="0" smtClean="0"/>
              <a:t> </a:t>
            </a:r>
            <a:r>
              <a:rPr lang="de-DE" dirty="0" err="1" smtClean="0"/>
              <a:t>effect</a:t>
            </a:r>
            <a:endParaRPr lang="de-DE" dirty="0" smtClean="0"/>
          </a:p>
          <a:p>
            <a:r>
              <a:rPr lang="de-DE" dirty="0" err="1" smtClean="0"/>
              <a:t>Cannot</a:t>
            </a:r>
            <a:r>
              <a:rPr lang="de-DE" dirty="0" smtClean="0"/>
              <a:t> </a:t>
            </a:r>
            <a:r>
              <a:rPr lang="de-DE" dirty="0" err="1" smtClean="0"/>
              <a:t>be</a:t>
            </a:r>
            <a:r>
              <a:rPr lang="de-DE" dirty="0" smtClean="0"/>
              <a:t> </a:t>
            </a:r>
            <a:r>
              <a:rPr lang="de-DE" dirty="0" err="1" smtClean="0"/>
              <a:t>derived</a:t>
            </a:r>
            <a:r>
              <a:rPr lang="de-DE" dirty="0" smtClean="0"/>
              <a:t> </a:t>
            </a:r>
            <a:r>
              <a:rPr lang="de-DE" dirty="0" err="1" smtClean="0"/>
              <a:t>from</a:t>
            </a:r>
            <a:r>
              <a:rPr lang="de-DE" dirty="0" smtClean="0"/>
              <a:t> </a:t>
            </a:r>
            <a:r>
              <a:rPr lang="de-DE" dirty="0" err="1" smtClean="0"/>
              <a:t>technological</a:t>
            </a:r>
            <a:r>
              <a:rPr lang="de-DE" dirty="0" smtClean="0"/>
              <a:t> </a:t>
            </a:r>
            <a:r>
              <a:rPr lang="de-DE" dirty="0" err="1" smtClean="0"/>
              <a:t>parameters</a:t>
            </a:r>
            <a:r>
              <a:rPr lang="de-DE" dirty="0" smtClean="0"/>
              <a:t/>
            </a:r>
            <a:br>
              <a:rPr lang="de-DE" dirty="0" smtClean="0"/>
            </a:br>
            <a:r>
              <a:rPr lang="de-DE" dirty="0" smtClean="0">
                <a:sym typeface="Wingdings" panose="05000000000000000000" pitchFamily="2" charset="2"/>
              </a:rPr>
              <a:t></a:t>
            </a:r>
            <a:r>
              <a:rPr lang="de-DE" dirty="0" err="1" smtClean="0"/>
              <a:t>needs</a:t>
            </a:r>
            <a:r>
              <a:rPr lang="de-DE" dirty="0" smtClean="0"/>
              <a:t> </a:t>
            </a:r>
            <a:r>
              <a:rPr lang="de-DE" dirty="0" err="1" smtClean="0"/>
              <a:t>results</a:t>
            </a:r>
            <a:r>
              <a:rPr lang="de-DE" dirty="0" smtClean="0"/>
              <a:t> </a:t>
            </a:r>
            <a:r>
              <a:rPr lang="de-DE" dirty="0" err="1" smtClean="0"/>
              <a:t>from</a:t>
            </a:r>
            <a:r>
              <a:rPr lang="de-DE" dirty="0" smtClean="0"/>
              <a:t> a </a:t>
            </a:r>
            <a:r>
              <a:rPr lang="de-DE" dirty="0" err="1" smtClean="0"/>
              <a:t>more</a:t>
            </a:r>
            <a:r>
              <a:rPr lang="de-DE" dirty="0" smtClean="0"/>
              <a:t> </a:t>
            </a:r>
            <a:r>
              <a:rPr lang="de-DE" dirty="0" err="1" smtClean="0"/>
              <a:t>detailed</a:t>
            </a:r>
            <a:r>
              <a:rPr lang="de-DE" dirty="0" smtClean="0"/>
              <a:t> </a:t>
            </a:r>
            <a:r>
              <a:rPr lang="de-DE" dirty="0" err="1" smtClean="0"/>
              <a:t>model</a:t>
            </a:r>
            <a:endParaRPr lang="de-DE" dirty="0"/>
          </a:p>
          <a:p>
            <a:endParaRPr lang="de-DE" sz="2000" dirty="0" smtClean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8</a:t>
            </a:fld>
            <a:endParaRPr lang="it-IT" dirty="0">
              <a:solidFill>
                <a:srgbClr val="F8F8F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7874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 err="1" smtClean="0"/>
              <a:t>Strengths</a:t>
            </a:r>
            <a:r>
              <a:rPr lang="de-DE" dirty="0" smtClean="0"/>
              <a:t> </a:t>
            </a:r>
            <a:r>
              <a:rPr lang="de-DE" dirty="0" err="1" smtClean="0"/>
              <a:t>and</a:t>
            </a:r>
            <a:r>
              <a:rPr lang="de-DE" dirty="0" smtClean="0"/>
              <a:t> </a:t>
            </a:r>
            <a:r>
              <a:rPr lang="de-DE" dirty="0" err="1" smtClean="0"/>
              <a:t>weaknesses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0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dirty="0" err="1" smtClean="0"/>
              <a:t>Strengths</a:t>
            </a:r>
            <a:r>
              <a:rPr lang="de-DE" dirty="0" smtClean="0"/>
              <a:t>:</a:t>
            </a:r>
            <a:endParaRPr lang="de-DE" dirty="0" smtClean="0"/>
          </a:p>
          <a:p>
            <a:r>
              <a:rPr lang="de-DE" dirty="0" err="1" smtClean="0"/>
              <a:t>Endogenously</a:t>
            </a:r>
            <a:r>
              <a:rPr lang="de-DE" dirty="0" smtClean="0"/>
              <a:t> </a:t>
            </a:r>
            <a:r>
              <a:rPr lang="de-DE" dirty="0" err="1" smtClean="0"/>
              <a:t>decreasing</a:t>
            </a:r>
            <a:r>
              <a:rPr lang="de-DE" dirty="0" smtClean="0"/>
              <a:t> </a:t>
            </a:r>
            <a:r>
              <a:rPr lang="de-DE" dirty="0" err="1" smtClean="0"/>
              <a:t>capacity</a:t>
            </a:r>
            <a:r>
              <a:rPr lang="de-DE" dirty="0" smtClean="0"/>
              <a:t> </a:t>
            </a:r>
            <a:r>
              <a:rPr lang="de-DE" dirty="0" err="1" smtClean="0"/>
              <a:t>adequacy</a:t>
            </a:r>
            <a:r>
              <a:rPr lang="de-DE" dirty="0" smtClean="0"/>
              <a:t> </a:t>
            </a:r>
            <a:r>
              <a:rPr lang="de-DE" dirty="0" err="1" smtClean="0"/>
              <a:t>captures</a:t>
            </a:r>
            <a:r>
              <a:rPr lang="de-DE" dirty="0" smtClean="0"/>
              <a:t> </a:t>
            </a:r>
            <a:r>
              <a:rPr lang="de-DE" dirty="0" err="1" smtClean="0"/>
              <a:t>the</a:t>
            </a:r>
            <a:r>
              <a:rPr lang="de-DE" dirty="0" smtClean="0"/>
              <a:t> </a:t>
            </a:r>
            <a:r>
              <a:rPr lang="de-DE" dirty="0" err="1" smtClean="0"/>
              <a:t>increase</a:t>
            </a:r>
            <a:r>
              <a:rPr lang="de-DE" dirty="0" smtClean="0"/>
              <a:t> </a:t>
            </a:r>
            <a:r>
              <a:rPr lang="de-DE" dirty="0" err="1" smtClean="0"/>
              <a:t>of</a:t>
            </a:r>
            <a:r>
              <a:rPr lang="de-DE" dirty="0" smtClean="0"/>
              <a:t> </a:t>
            </a:r>
            <a:r>
              <a:rPr lang="de-DE" dirty="0" err="1" smtClean="0"/>
              <a:t>integration</a:t>
            </a:r>
            <a:r>
              <a:rPr lang="de-DE" dirty="0" smtClean="0"/>
              <a:t> </a:t>
            </a:r>
            <a:r>
              <a:rPr lang="de-DE" dirty="0" err="1" smtClean="0"/>
              <a:t>challenge</a:t>
            </a:r>
            <a:r>
              <a:rPr lang="de-DE" dirty="0" smtClean="0"/>
              <a:t> </a:t>
            </a:r>
            <a:r>
              <a:rPr lang="de-DE" dirty="0" err="1" smtClean="0"/>
              <a:t>with</a:t>
            </a:r>
            <a:r>
              <a:rPr lang="de-DE" dirty="0" smtClean="0"/>
              <a:t> VRE </a:t>
            </a:r>
            <a:r>
              <a:rPr lang="de-DE" dirty="0" err="1" smtClean="0"/>
              <a:t>share</a:t>
            </a:r>
            <a:endParaRPr lang="de-DE" dirty="0" smtClean="0"/>
          </a:p>
          <a:p>
            <a:r>
              <a:rPr lang="de-DE" dirty="0" smtClean="0"/>
              <a:t>Simple </a:t>
            </a:r>
            <a:r>
              <a:rPr lang="de-DE" dirty="0" err="1" smtClean="0"/>
              <a:t>equations</a:t>
            </a:r>
            <a:endParaRPr lang="de-DE" dirty="0"/>
          </a:p>
          <a:p>
            <a:endParaRPr lang="de-DE" dirty="0" smtClean="0"/>
          </a:p>
          <a:p>
            <a:pPr marL="0" indent="0">
              <a:buNone/>
            </a:pPr>
            <a:r>
              <a:rPr lang="de-DE" dirty="0" err="1" smtClean="0"/>
              <a:t>Weaknesses</a:t>
            </a:r>
            <a:endParaRPr lang="de-DE" dirty="0" smtClean="0"/>
          </a:p>
          <a:p>
            <a:r>
              <a:rPr lang="de-DE" dirty="0" err="1" smtClean="0"/>
              <a:t>Difficult</a:t>
            </a:r>
            <a:r>
              <a:rPr lang="de-DE" dirty="0" smtClean="0"/>
              <a:t> </a:t>
            </a:r>
            <a:r>
              <a:rPr lang="de-DE" dirty="0" err="1" smtClean="0"/>
              <a:t>to</a:t>
            </a:r>
            <a:r>
              <a:rPr lang="de-DE" dirty="0" smtClean="0"/>
              <a:t> </a:t>
            </a:r>
            <a:r>
              <a:rPr lang="de-DE" dirty="0" err="1" smtClean="0"/>
              <a:t>tailor</a:t>
            </a:r>
            <a:r>
              <a:rPr lang="de-DE" dirty="0" smtClean="0"/>
              <a:t> </a:t>
            </a:r>
            <a:r>
              <a:rPr lang="de-DE" dirty="0" err="1" smtClean="0"/>
              <a:t>system</a:t>
            </a:r>
            <a:r>
              <a:rPr lang="de-DE" dirty="0" smtClean="0"/>
              <a:t> </a:t>
            </a:r>
            <a:r>
              <a:rPr lang="de-DE" dirty="0" err="1" smtClean="0"/>
              <a:t>response</a:t>
            </a:r>
            <a:r>
              <a:rPr lang="de-DE" dirty="0" smtClean="0"/>
              <a:t> </a:t>
            </a:r>
            <a:r>
              <a:rPr lang="de-DE" dirty="0" err="1" smtClean="0"/>
              <a:t>with</a:t>
            </a:r>
            <a:r>
              <a:rPr lang="de-DE" dirty="0" smtClean="0"/>
              <a:t> a </a:t>
            </a:r>
            <a:r>
              <a:rPr lang="de-DE" dirty="0" err="1" smtClean="0"/>
              <a:t>single</a:t>
            </a:r>
            <a:r>
              <a:rPr lang="de-DE" dirty="0" smtClean="0"/>
              <a:t> </a:t>
            </a:r>
            <a:r>
              <a:rPr lang="de-DE" dirty="0" err="1" smtClean="0"/>
              <a:t>parameter</a:t>
            </a:r>
            <a:endParaRPr lang="de-DE" dirty="0" smtClean="0"/>
          </a:p>
          <a:p>
            <a:r>
              <a:rPr lang="de-DE" dirty="0" smtClean="0"/>
              <a:t>Needs </a:t>
            </a:r>
            <a:r>
              <a:rPr lang="de-DE" dirty="0" err="1" smtClean="0"/>
              <a:t>results</a:t>
            </a:r>
            <a:r>
              <a:rPr lang="de-DE" dirty="0" smtClean="0"/>
              <a:t> </a:t>
            </a:r>
            <a:r>
              <a:rPr lang="de-DE" dirty="0" err="1" smtClean="0"/>
              <a:t>from</a:t>
            </a:r>
            <a:r>
              <a:rPr lang="de-DE" dirty="0" smtClean="0"/>
              <a:t> </a:t>
            </a:r>
            <a:r>
              <a:rPr lang="de-DE" dirty="0" err="1" smtClean="0"/>
              <a:t>more</a:t>
            </a:r>
            <a:r>
              <a:rPr lang="de-DE" dirty="0" smtClean="0"/>
              <a:t> </a:t>
            </a:r>
            <a:r>
              <a:rPr lang="de-DE" dirty="0" err="1" smtClean="0"/>
              <a:t>detailed</a:t>
            </a:r>
            <a:r>
              <a:rPr lang="de-DE" dirty="0" smtClean="0"/>
              <a:t> </a:t>
            </a:r>
            <a:r>
              <a:rPr lang="de-DE" dirty="0" err="1" smtClean="0"/>
              <a:t>model</a:t>
            </a:r>
            <a:r>
              <a:rPr lang="de-DE" dirty="0" smtClean="0"/>
              <a:t> </a:t>
            </a:r>
            <a:r>
              <a:rPr lang="de-DE" dirty="0" err="1" smtClean="0"/>
              <a:t>for</a:t>
            </a:r>
            <a:r>
              <a:rPr lang="de-DE" dirty="0" smtClean="0"/>
              <a:t> </a:t>
            </a:r>
            <a:r>
              <a:rPr lang="de-DE" dirty="0" err="1" smtClean="0"/>
              <a:t>reliable</a:t>
            </a:r>
            <a:r>
              <a:rPr lang="de-DE" dirty="0" smtClean="0"/>
              <a:t> </a:t>
            </a:r>
            <a:r>
              <a:rPr lang="de-DE" dirty="0" err="1" smtClean="0"/>
              <a:t>parameterization</a:t>
            </a:r>
            <a:r>
              <a:rPr lang="de-DE" dirty="0" smtClean="0"/>
              <a:t> </a:t>
            </a:r>
            <a:r>
              <a:rPr lang="de-DE" dirty="0" err="1" smtClean="0"/>
              <a:t>of</a:t>
            </a:r>
            <a:r>
              <a:rPr lang="de-DE" dirty="0"/>
              <a:t> </a:t>
            </a:r>
            <a:r>
              <a:rPr lang="de-DE" dirty="0" err="1" smtClean="0"/>
              <a:t>flexibility</a:t>
            </a:r>
            <a:r>
              <a:rPr lang="de-DE" dirty="0" smtClean="0"/>
              <a:t> Balance</a:t>
            </a:r>
            <a:endParaRPr lang="de-DE" dirty="0" smtClean="0"/>
          </a:p>
          <a:p>
            <a:r>
              <a:rPr lang="de-DE" dirty="0" err="1" smtClean="0"/>
              <a:t>Does</a:t>
            </a:r>
            <a:r>
              <a:rPr lang="de-DE" dirty="0" smtClean="0"/>
              <a:t> not </a:t>
            </a:r>
            <a:r>
              <a:rPr lang="de-DE" dirty="0" err="1" smtClean="0"/>
              <a:t>capture</a:t>
            </a:r>
            <a:r>
              <a:rPr lang="de-DE" dirty="0" smtClean="0"/>
              <a:t> </a:t>
            </a:r>
            <a:r>
              <a:rPr lang="de-DE" dirty="0" err="1" smtClean="0"/>
              <a:t>the</a:t>
            </a:r>
            <a:r>
              <a:rPr lang="de-DE" dirty="0" smtClean="0"/>
              <a:t> positive </a:t>
            </a:r>
            <a:r>
              <a:rPr lang="de-DE" dirty="0" err="1" smtClean="0"/>
              <a:t>interaction</a:t>
            </a:r>
            <a:r>
              <a:rPr lang="de-DE" dirty="0" smtClean="0"/>
              <a:t> </a:t>
            </a:r>
            <a:r>
              <a:rPr lang="de-DE" dirty="0" err="1" smtClean="0"/>
              <a:t>between</a:t>
            </a:r>
            <a:r>
              <a:rPr lang="de-DE" dirty="0" smtClean="0"/>
              <a:t> wind </a:t>
            </a:r>
            <a:r>
              <a:rPr lang="de-DE" dirty="0" err="1" smtClean="0"/>
              <a:t>and</a:t>
            </a:r>
            <a:r>
              <a:rPr lang="de-DE" dirty="0" smtClean="0"/>
              <a:t> solar</a:t>
            </a:r>
          </a:p>
          <a:p>
            <a:pPr marL="0" indent="0">
              <a:buNone/>
            </a:pPr>
            <a:endParaRPr lang="de-DE" sz="2000" dirty="0" smtClean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fld id="{C1BB7FF5-6B26-42A5-AECC-2B818AFBECDE}" type="slidenum">
              <a:rPr lang="it-IT" smtClean="0">
                <a:solidFill>
                  <a:srgbClr val="F8F8F8"/>
                </a:solidFill>
              </a:rPr>
              <a:pPr>
                <a:defRPr/>
              </a:pPr>
              <a:t>9</a:t>
            </a:fld>
            <a:endParaRPr lang="it-IT" dirty="0">
              <a:solidFill>
                <a:srgbClr val="F8F8F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23705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8_Tema di Office">
  <a:themeElements>
    <a:clrScheme name="Gradazioni di grigio">
      <a:dk1>
        <a:sysClr val="windowText" lastClr="000000"/>
      </a:dk1>
      <a:lt1>
        <a:sysClr val="window" lastClr="FFFFFF"/>
      </a:lt1>
      <a:dk2>
        <a:srgbClr val="000000"/>
      </a:dk2>
      <a:lt2>
        <a:srgbClr val="F8F8F8"/>
      </a:lt2>
      <a:accent1>
        <a:srgbClr val="DDDDDD"/>
      </a:accent1>
      <a:accent2>
        <a:srgbClr val="B2B2B2"/>
      </a:accent2>
      <a:accent3>
        <a:srgbClr val="969696"/>
      </a:accent3>
      <a:accent4>
        <a:srgbClr val="808080"/>
      </a:accent4>
      <a:accent5>
        <a:srgbClr val="5F5F5F"/>
      </a:accent5>
      <a:accent6>
        <a:srgbClr val="4D4D4D"/>
      </a:accent6>
      <a:hlink>
        <a:srgbClr val="5F5F5F"/>
      </a:hlink>
      <a:folHlink>
        <a:srgbClr val="919191"/>
      </a:folHlink>
    </a:clrScheme>
    <a:fontScheme name="8_Tema di Office">
      <a:majorFont>
        <a:latin typeface=""/>
        <a:ea typeface=""/>
        <a:cs typeface=""/>
      </a:majorFont>
      <a:minorFont>
        <a:latin typeface="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1229</Words>
  <Application>Microsoft Office PowerPoint</Application>
  <PresentationFormat>On-screen Show (4:3)</PresentationFormat>
  <Paragraphs>320</Paragraphs>
  <Slides>33</Slides>
  <Notes>1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33</vt:i4>
      </vt:variant>
    </vt:vector>
  </HeadingPairs>
  <TitlesOfParts>
    <vt:vector size="34" baseType="lpstr">
      <vt:lpstr>8_Tema di Office</vt:lpstr>
      <vt:lpstr>PowerPoint Presentation</vt:lpstr>
      <vt:lpstr>ADVANCE Project</vt:lpstr>
      <vt:lpstr>Integrated Assessment Models (IAMs)</vt:lpstr>
      <vt:lpstr>Challenge: Bridging the scales</vt:lpstr>
      <vt:lpstr>Participating models</vt:lpstr>
      <vt:lpstr>VRE integration in IAMs</vt:lpstr>
      <vt:lpstr>Different approaches</vt:lpstr>
      <vt:lpstr>MESSAGE: Sullivan appraoch</vt:lpstr>
      <vt:lpstr>Strengths and weaknesses</vt:lpstr>
      <vt:lpstr>POLES: Coupling to reduced dispatch model</vt:lpstr>
      <vt:lpstr>POLES: Coupling to reduced dispatch model</vt:lpstr>
      <vt:lpstr>Strengths and weaknesses</vt:lpstr>
      <vt:lpstr>REMIND 1: Integration cost markups</vt:lpstr>
      <vt:lpstr>REMIND 1: Integration cost markups</vt:lpstr>
      <vt:lpstr>Resulting integration cost markups</vt:lpstr>
      <vt:lpstr>Strengths and weaknesses</vt:lpstr>
      <vt:lpstr>REMIND 2: RLDC approach</vt:lpstr>
      <vt:lpstr>Regional time series</vt:lpstr>
      <vt:lpstr>RLDCs show three major integration challenges</vt:lpstr>
      <vt:lpstr>Implementing RLDCs in IAMs</vt:lpstr>
      <vt:lpstr>Implementing RLDCs in IAMs</vt:lpstr>
      <vt:lpstr>How the RLDC data was developped</vt:lpstr>
      <vt:lpstr>Using the RLDC data: Capacity Adequacy</vt:lpstr>
      <vt:lpstr>Using the RLDC data: Curtailment</vt:lpstr>
      <vt:lpstr>Differences accross regions - peak</vt:lpstr>
      <vt:lpstr>Differences accross regions - curtailment</vt:lpstr>
      <vt:lpstr>Strengths and weaknesses</vt:lpstr>
      <vt:lpstr>Summary</vt:lpstr>
      <vt:lpstr>Backup</vt:lpstr>
      <vt:lpstr>Backup</vt:lpstr>
      <vt:lpstr>REMIND 1: Integration cost markups</vt:lpstr>
      <vt:lpstr>Regional differences in RLDCs</vt:lpstr>
      <vt:lpstr>Effect of short-term storage on RLDCs</vt:lpstr>
    </vt:vector>
  </TitlesOfParts>
  <Company>PIK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robertp</dc:creator>
  <cp:lastModifiedBy>robertp</cp:lastModifiedBy>
  <cp:revision>141</cp:revision>
  <dcterms:created xsi:type="dcterms:W3CDTF">2013-11-21T12:30:26Z</dcterms:created>
  <dcterms:modified xsi:type="dcterms:W3CDTF">2015-03-02T14:44:58Z</dcterms:modified>
</cp:coreProperties>
</file>