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53" r:id="rId1"/>
  </p:sldMasterIdLst>
  <p:notesMasterIdLst>
    <p:notesMasterId r:id="rId16"/>
  </p:notesMasterIdLst>
  <p:handoutMasterIdLst>
    <p:handoutMasterId r:id="rId17"/>
  </p:handoutMasterIdLst>
  <p:sldIdLst>
    <p:sldId id="312" r:id="rId2"/>
    <p:sldId id="369" r:id="rId3"/>
    <p:sldId id="421" r:id="rId4"/>
    <p:sldId id="420" r:id="rId5"/>
    <p:sldId id="386" r:id="rId6"/>
    <p:sldId id="419" r:id="rId7"/>
    <p:sldId id="425" r:id="rId8"/>
    <p:sldId id="422" r:id="rId9"/>
    <p:sldId id="429" r:id="rId10"/>
    <p:sldId id="430" r:id="rId11"/>
    <p:sldId id="423" r:id="rId12"/>
    <p:sldId id="428" r:id="rId13"/>
    <p:sldId id="424" r:id="rId14"/>
    <p:sldId id="39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E0"/>
    <a:srgbClr val="ECECEC"/>
    <a:srgbClr val="C9C9C9"/>
    <a:srgbClr val="000099"/>
    <a:srgbClr val="0000FF"/>
    <a:srgbClr val="000000"/>
    <a:srgbClr val="006600"/>
    <a:srgbClr val="007542"/>
    <a:srgbClr val="4C4C4C"/>
    <a:srgbClr val="4D5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75895" autoAdjust="0"/>
  </p:normalViewPr>
  <p:slideViewPr>
    <p:cSldViewPr>
      <p:cViewPr varScale="1">
        <p:scale>
          <a:sx n="85" d="100"/>
          <a:sy n="85" d="100"/>
        </p:scale>
        <p:origin x="22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>
            <a:lvl1pPr defTabSz="91446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2927" y="0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>
            <a:lvl1pPr algn="r" defTabSz="91446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4382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b" anchorCtr="0" compatLnSpc="1">
            <a:prstTxWarp prst="textNoShape">
              <a:avLst/>
            </a:prstTxWarp>
          </a:bodyPr>
          <a:lstStyle>
            <a:lvl1pPr defTabSz="91446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2927" y="8684382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b" anchorCtr="0" compatLnSpc="1">
            <a:prstTxWarp prst="textNoShape">
              <a:avLst/>
            </a:prstTxWarp>
          </a:bodyPr>
          <a:lstStyle>
            <a:lvl1pPr algn="r" defTabSz="914461">
              <a:defRPr sz="1300"/>
            </a:lvl1pPr>
          </a:lstStyle>
          <a:p>
            <a:pPr>
              <a:defRPr/>
            </a:pPr>
            <a:fld id="{CEE9BFC1-8E13-488B-9F6E-DF87B97AD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577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>
            <a:lvl1pPr defTabSz="91446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927" y="0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>
            <a:lvl1pPr algn="r" defTabSz="91446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00" y="4342193"/>
            <a:ext cx="5485804" cy="41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4382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b" anchorCtr="0" compatLnSpc="1">
            <a:prstTxWarp prst="textNoShape">
              <a:avLst/>
            </a:prstTxWarp>
          </a:bodyPr>
          <a:lstStyle>
            <a:lvl1pPr defTabSz="91446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927" y="8684382"/>
            <a:ext cx="2973586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5" rIns="91531" bIns="45765" numCol="1" anchor="b" anchorCtr="0" compatLnSpc="1">
            <a:prstTxWarp prst="textNoShape">
              <a:avLst/>
            </a:prstTxWarp>
          </a:bodyPr>
          <a:lstStyle>
            <a:lvl1pPr algn="r" defTabSz="914461">
              <a:defRPr sz="1300"/>
            </a:lvl1pPr>
          </a:lstStyle>
          <a:p>
            <a:pPr>
              <a:defRPr/>
            </a:pPr>
            <a:fld id="{9E58E472-7072-4136-97C9-48BEA4807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85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A7F07B-8E49-41F2-996F-92ADDE636A84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16389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38" indent="-270283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35" indent="-216227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590" indent="-216227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44" indent="-216227" defTabSz="9084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498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0952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06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860" indent="-216227" defTabSz="908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7979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1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9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5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58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0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1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Tonga ratified the Paris Agreement on September 21, 2016.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INDC: </a:t>
            </a:r>
          </a:p>
          <a:p>
            <a:pPr marL="521868" indent="-236788">
              <a:buFont typeface="Arial" panose="020B0604020202020204" pitchFamily="34" charset="0"/>
              <a:buChar char="•"/>
            </a:pPr>
            <a:r>
              <a:rPr kumimoji="1" lang="en-US" altLang="ja-JP" dirty="0"/>
              <a:t>50% of electricity generation from renewable sources by 2020. In 2015 renewable energy accounts for approximately 9% of total electricity generation, with confirmed and funded investments taking this to 13% in 2016; and       </a:t>
            </a:r>
          </a:p>
          <a:p>
            <a:pPr marL="521868" indent="-236788">
              <a:buFont typeface="Arial" panose="020B0604020202020204" pitchFamily="34" charset="0"/>
              <a:buChar char="•"/>
            </a:pPr>
            <a:r>
              <a:rPr kumimoji="1" lang="en-US" altLang="ja-JP" dirty="0"/>
              <a:t>70% of electricity generation from renewable sources by 2030.</a:t>
            </a:r>
            <a:endParaRPr kumimoji="1" lang="ja-JP" alt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Samoa ratified the Paris Agreement on April 22, 2016,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INDC: </a:t>
            </a:r>
          </a:p>
          <a:p>
            <a:pPr marL="521868" indent="-236788">
              <a:buFont typeface="Arial" panose="020B0604020202020204" pitchFamily="34" charset="0"/>
              <a:buChar char="•"/>
            </a:pPr>
            <a:r>
              <a:rPr kumimoji="1" lang="en-US" altLang="ja-JP" dirty="0"/>
              <a:t>100% of electricity generation from renewable sources by 2025;        </a:t>
            </a:r>
          </a:p>
          <a:p>
            <a:pPr marL="521868" indent="-236788">
              <a:buFont typeface="Arial" panose="020B0604020202020204" pitchFamily="34" charset="0"/>
              <a:buChar char="•"/>
            </a:pPr>
            <a:r>
              <a:rPr kumimoji="1" lang="en-US" altLang="ja-JP" dirty="0"/>
              <a:t>Grid connected solar power generation projects, wind power </a:t>
            </a:r>
            <a:r>
              <a:rPr kumimoji="1" lang="en-US" altLang="ja-JP" dirty="0" err="1"/>
              <a:t>rojects</a:t>
            </a:r>
            <a:r>
              <a:rPr kumimoji="1" lang="en-US" altLang="ja-JP" dirty="0"/>
              <a:t>; and </a:t>
            </a:r>
          </a:p>
          <a:p>
            <a:pPr marL="521868" indent="-236788">
              <a:buFont typeface="Arial" panose="020B0604020202020204" pitchFamily="34" charset="0"/>
              <a:buChar char="•"/>
            </a:pPr>
            <a:r>
              <a:rPr kumimoji="1" lang="en-US" altLang="ja-JP" dirty="0"/>
              <a:t>Various bioenergy projects aimed at utilizing biomass, biogas or alternative bioenergy source for electricity generation.</a:t>
            </a:r>
            <a:endParaRPr kumimoji="1" lang="ja-JP" alt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1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4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6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58E472-7072-4136-97C9-48BEA4807A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1247775"/>
            <a:chOff x="0" y="0"/>
            <a:chExt cx="9144000" cy="1248156"/>
          </a:xfrm>
        </p:grpSpPr>
        <p:pic>
          <p:nvPicPr>
            <p:cNvPr id="5" name="Picture 4" descr="GEF-20-PPT-BG-blank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7" descr="GEF-PPT-B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4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2BEC3C-F02C-481A-928A-40EFC1FE4C6F}" type="datetime1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BED3AC-6650-4C8C-9CB0-318A9833E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70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4" r:id="rId2"/>
    <p:sldLayoutId id="2147485325" r:id="rId3"/>
    <p:sldLayoutId id="2147485326" r:id="rId4"/>
    <p:sldLayoutId id="2147485329" r:id="rId5"/>
    <p:sldLayoutId id="2147485327" r:id="rId6"/>
    <p:sldLayoutId id="2147485330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gef.org/" TargetMode="External"/><Relationship Id="rId4" Type="http://schemas.openxmlformats.org/officeDocument/2006/relationships/hyperlink" Target="mailto:fjesus@thegef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9"/>
          <p:cNvSpPr>
            <a:spLocks noGrp="1"/>
          </p:cNvSpPr>
          <p:nvPr>
            <p:ph type="subTitle" idx="1"/>
          </p:nvPr>
        </p:nvSpPr>
        <p:spPr>
          <a:xfrm>
            <a:off x="571500" y="4267200"/>
            <a:ext cx="7924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Masako Ogawa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Global Environment Facility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December 2016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0"/>
            <a:ext cx="7924800" cy="144780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3200" dirty="0" smtClean="0">
                <a:solidFill>
                  <a:srgbClr val="00642D"/>
                </a:solidFill>
                <a:latin typeface="Arial" pitchFamily="34" charset="0"/>
                <a:ea typeface="+mn-ea"/>
                <a:cs typeface="Arial" pitchFamily="34" charset="0"/>
              </a:rPr>
              <a:t>GEF Support for </a:t>
            </a:r>
            <a:br>
              <a:rPr lang="en-US" sz="3200" dirty="0" smtClean="0">
                <a:solidFill>
                  <a:srgbClr val="00642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dirty="0" smtClean="0">
                <a:solidFill>
                  <a:srgbClr val="00642D"/>
                </a:solidFill>
                <a:latin typeface="Arial" pitchFamily="34" charset="0"/>
                <a:ea typeface="+mn-ea"/>
                <a:cs typeface="Arial" pitchFamily="34" charset="0"/>
              </a:rPr>
              <a:t>Renewable Energy in SIDS and</a:t>
            </a:r>
            <a:br>
              <a:rPr lang="en-US" sz="3200" dirty="0" smtClean="0">
                <a:solidFill>
                  <a:srgbClr val="00642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dirty="0" smtClean="0">
                <a:solidFill>
                  <a:srgbClr val="00642D"/>
                </a:solidFill>
                <a:latin typeface="Arial" pitchFamily="34" charset="0"/>
                <a:ea typeface="+mn-ea"/>
                <a:cs typeface="Arial" pitchFamily="34" charset="0"/>
              </a:rPr>
              <a:t>The Paris Agreement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51246"/>
              </p:ext>
            </p:extLst>
          </p:nvPr>
        </p:nvGraphicFramePr>
        <p:xfrm>
          <a:off x="228601" y="1143000"/>
          <a:ext cx="8762999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3631"/>
                <a:gridCol w="4292310"/>
                <a:gridCol w="1102521"/>
                <a:gridCol w="1116133"/>
                <a:gridCol w="868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Country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GEF financing (M$)*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Co-financing  (M$)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Agency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Costa Rica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Costa Rica's integrated reporting and transparency system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UNEP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Kenya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Strengthening National Institutions in Kenya to Meet the Transparency Requirements of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 Agreement and Sharing Best Practices in the East Africa Region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CI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South</a:t>
                      </a:r>
                      <a:r>
                        <a:rPr kumimoji="1" lang="en-US" altLang="ja-JP" baseline="0" dirty="0" smtClean="0"/>
                        <a:t> Africa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Implement South Africa's Climate National System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2.2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UNEP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Global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CBIT Global Coordination Platform 	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UNEP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UNDP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CBIT projects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800" y="762000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Projects approved in Nov.2016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3000" y="5537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 ; excluding Agency fee and Project Preparation Grant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3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CBIT project in Costa Rica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0668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cs typeface="Arial" panose="020B0604020202020204" pitchFamily="34" charset="0"/>
              </a:rPr>
              <a:t> “Costa Rica's integrated reporting and </a:t>
            </a:r>
            <a:r>
              <a:rPr lang="en-US" sz="2800" b="1" dirty="0" smtClean="0">
                <a:cs typeface="Arial" panose="020B0604020202020204" pitchFamily="34" charset="0"/>
              </a:rPr>
              <a:t>transparency system”</a:t>
            </a:r>
          </a:p>
          <a:p>
            <a:pPr marL="531813" lvl="1" defTabSz="8048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Development of a Strategic Climate Planning Unit </a:t>
            </a:r>
          </a:p>
          <a:p>
            <a:pPr marL="531813" lvl="1" defTabSz="8048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Implementation </a:t>
            </a:r>
            <a:r>
              <a:rPr lang="en-US" dirty="0"/>
              <a:t>of a knowledge sharing platform for MRV-related  transparency and data methodologies</a:t>
            </a:r>
          </a:p>
          <a:p>
            <a:pPr marL="531813" lvl="1" defTabSz="8048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Design of a quality control, assurance and continuous improvement </a:t>
            </a:r>
            <a:endParaRPr lang="en-US" dirty="0" smtClean="0"/>
          </a:p>
          <a:p>
            <a:pPr marL="246063" lvl="1" indent="0" defTabSz="804863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r>
              <a:rPr lang="en-US" dirty="0" smtClean="0"/>
              <a:t>  program </a:t>
            </a:r>
            <a:r>
              <a:rPr lang="en-US" dirty="0"/>
              <a:t>for </a:t>
            </a:r>
            <a:r>
              <a:rPr lang="en-US" dirty="0" smtClean="0"/>
              <a:t>transparency </a:t>
            </a:r>
          </a:p>
          <a:p>
            <a:pPr marL="246063" lvl="1" indent="0" defTabSz="804863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instruments</a:t>
            </a:r>
            <a:endParaRPr lang="en-GB" sz="2200" dirty="0" smtClean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399"/>
          <a:stretch/>
        </p:blipFill>
        <p:spPr>
          <a:xfrm>
            <a:off x="5562600" y="4038600"/>
            <a:ext cx="2929442" cy="19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CBIT project in Kenya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9906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“Strengthening National Institutions in Kenya to Meet the Transparency Requirements of </a:t>
            </a:r>
            <a:r>
              <a:rPr lang="en-US" sz="2800" b="1" dirty="0" smtClean="0">
                <a:cs typeface="Arial" panose="020B0604020202020204" pitchFamily="34" charset="0"/>
              </a:rPr>
              <a:t>the Paris </a:t>
            </a:r>
            <a:r>
              <a:rPr lang="en-US" sz="2800" b="1" dirty="0">
                <a:cs typeface="Arial" panose="020B0604020202020204" pitchFamily="34" charset="0"/>
              </a:rPr>
              <a:t>Agreement and Sharing Best Practices in the East Africa Region”</a:t>
            </a:r>
            <a:r>
              <a:rPr lang="en-US" altLang="ja-JP" sz="28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cs typeface="Arial" panose="020B0604020202020204" pitchFamily="34" charset="0"/>
            </a:endParaRPr>
          </a:p>
          <a:p>
            <a:pPr marL="531813" lvl="1" defTabSz="8048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Institutionalization of MRV system and development and adoption of data sharing protocols.</a:t>
            </a:r>
          </a:p>
          <a:p>
            <a:pPr marL="531813" lvl="1" defTabSz="8048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A fully functional MRV system for the AFOLU/Land based sector in Kenya.</a:t>
            </a:r>
          </a:p>
          <a:p>
            <a:pPr marL="531813" lvl="1" defTabSz="8048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Regional capacity building. </a:t>
            </a:r>
          </a:p>
        </p:txBody>
      </p:sp>
    </p:spTree>
    <p:extLst>
      <p:ext uri="{BB962C8B-B14F-4D97-AF65-F5344CB8AC3E}">
        <p14:creationId xmlns:p14="http://schemas.microsoft.com/office/powerpoint/2010/main" val="38210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CBIT Global Platform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144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“CBIT Global Coordination Platform”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cs typeface="Arial" panose="020B0604020202020204" pitchFamily="34" charset="0"/>
            </a:endParaRPr>
          </a:p>
          <a:p>
            <a:pPr marL="900113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A web-based coordination platform with data, information, methodologies, guidance etc. on </a:t>
            </a:r>
            <a:r>
              <a:rPr lang="en-US" dirty="0"/>
              <a:t>transparency </a:t>
            </a:r>
            <a:r>
              <a:rPr lang="en-US" dirty="0" smtClean="0"/>
              <a:t>initiatives.</a:t>
            </a:r>
          </a:p>
          <a:p>
            <a:pPr marL="900113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Self-assessment tool to assess the state of the national transparency system.</a:t>
            </a:r>
          </a:p>
          <a:p>
            <a:pPr marL="900113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Needs and gaps identified for enhancing national transparency system.</a:t>
            </a:r>
          </a:p>
          <a:p>
            <a:pPr marL="900113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Regional workshops on transparency.</a:t>
            </a:r>
          </a:p>
        </p:txBody>
      </p:sp>
    </p:spTree>
    <p:extLst>
      <p:ext uri="{BB962C8B-B14F-4D97-AF65-F5344CB8AC3E}">
        <p14:creationId xmlns:p14="http://schemas.microsoft.com/office/powerpoint/2010/main" val="19453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          </a:t>
            </a:r>
            <a:r>
              <a:rPr lang="de-DE" sz="3600" dirty="0" smtClean="0"/>
              <a:t>Thank </a:t>
            </a:r>
            <a:r>
              <a:rPr lang="de-DE" sz="3600" dirty="0"/>
              <a:t>You!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38200"/>
            <a:ext cx="3309938" cy="49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4"/>
          <p:cNvSpPr txBox="1">
            <a:spLocks/>
          </p:cNvSpPr>
          <p:nvPr/>
        </p:nvSpPr>
        <p:spPr bwMode="auto">
          <a:xfrm>
            <a:off x="1066800" y="4559301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email: </a:t>
            </a:r>
            <a:r>
              <a:rPr lang="en-US" sz="2000" dirty="0" smtClean="0">
                <a:hlinkClick r:id="rId4"/>
              </a:rPr>
              <a:t>mogawa2@thegef.org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dirty="0"/>
              <a:t>w</a:t>
            </a:r>
            <a:r>
              <a:rPr lang="en-US" sz="2000" dirty="0" smtClean="0"/>
              <a:t>ebsite: </a:t>
            </a:r>
            <a:r>
              <a:rPr lang="en-US" sz="2000" dirty="0" smtClean="0">
                <a:hlinkClick r:id="rId5"/>
              </a:rPr>
              <a:t>www.TheGEF.org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534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GEF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invested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 projects in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SIDS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US$210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million,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leveraging US$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 billion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co-financing.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GEF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commitment to support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SIDS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removing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policy, regulatory and technical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barriers, and developing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innovative market-based mechanisms and financial 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instruments.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GEF Support for Renewable Energy in SIDS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 descr="Image result for RAWLESTON MOORE cop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3733799" y="4298951"/>
            <a:ext cx="2302555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CxZoeaxWgAAWA0C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22664"/>
          <a:stretch/>
        </p:blipFill>
        <p:spPr bwMode="auto">
          <a:xfrm>
            <a:off x="1269914" y="3907544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1" b="30567"/>
          <a:stretch/>
        </p:blipFill>
        <p:spPr>
          <a:xfrm>
            <a:off x="6187569" y="4301773"/>
            <a:ext cx="2655407" cy="13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05723"/>
              </p:ext>
            </p:extLst>
          </p:nvPr>
        </p:nvGraphicFramePr>
        <p:xfrm>
          <a:off x="152400" y="1143000"/>
          <a:ext cx="8839200" cy="439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5822"/>
                <a:gridCol w="4492978"/>
                <a:gridCol w="1143000"/>
                <a:gridCol w="1157112"/>
                <a:gridCol w="900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Country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GEF financing (M$)*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Co-financing  (M$)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Agency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Papua New Guinea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Facilitating Renewable Energy &amp; Energy Efficiency Applications for Greenhouse Gas Emission Reduction (FREAGER)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UNDP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Samoa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Improving the Performance and Reliability of RE Power Systems in Samoa (IMPRESS)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UNDP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Tonga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Outer Island Renewable Energy Project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ADB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Tuvalu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Facilitation of the Achievement of Sustainable National Energy Targets of Tuvalu (FASNETT)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15.9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UNDP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Vanuatu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Barrier Removal for Achieving the National Energy Road Map Targets of Vanuatu (BRANTV)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UNDP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RE projects in Pacific SIDS (update)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800" y="76200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Projects approved in Oct.2015 – Oct.2016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3000" y="5537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 ; excluding Agency fee and Project Preparation Grant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6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371600"/>
            <a:ext cx="807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cs typeface="Arial" panose="020B0604020202020204" pitchFamily="34" charset="0"/>
              </a:rPr>
              <a:t>Tonga “Outer Island Renewable Energy </a:t>
            </a:r>
            <a:r>
              <a:rPr lang="en-US" sz="2800" b="1" dirty="0" smtClean="0">
                <a:cs typeface="Arial" panose="020B0604020202020204" pitchFamily="34" charset="0"/>
              </a:rPr>
              <a:t>Project”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cs typeface="Arial" panose="020B0604020202020204" pitchFamily="34" charset="0"/>
              </a:rPr>
              <a:t>Construction </a:t>
            </a:r>
            <a:r>
              <a:rPr lang="en-US" dirty="0">
                <a:cs typeface="Arial" panose="020B0604020202020204" pitchFamily="34" charset="0"/>
              </a:rPr>
              <a:t>and installation of </a:t>
            </a:r>
            <a:r>
              <a:rPr lang="en-US" dirty="0" smtClean="0">
                <a:cs typeface="Arial" panose="020B0604020202020204" pitchFamily="34" charset="0"/>
              </a:rPr>
              <a:t>solar PVs </a:t>
            </a:r>
            <a:r>
              <a:rPr lang="en-US" dirty="0">
                <a:cs typeface="Arial" panose="020B0604020202020204" pitchFamily="34" charset="0"/>
              </a:rPr>
              <a:t>on up to 9 outer islands including storage </a:t>
            </a:r>
            <a:endParaRPr lang="en-US" dirty="0" smtClean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cs typeface="Arial" panose="020B0604020202020204" pitchFamily="34" charset="0"/>
              </a:rPr>
              <a:t>O&amp;M trainings including a program manual for O&amp;M of solar generation and distribution systems </a:t>
            </a:r>
            <a:endParaRPr lang="en-US" dirty="0" smtClean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cs typeface="Arial" panose="020B0604020202020204" pitchFamily="34" charset="0"/>
              </a:rPr>
              <a:t>Rehabilitation of the existing grid </a:t>
            </a:r>
            <a:r>
              <a:rPr lang="en-US" dirty="0" smtClean="0">
                <a:cs typeface="Arial" panose="020B0604020202020204" pitchFamily="34" charset="0"/>
              </a:rPr>
              <a:t>networks </a:t>
            </a:r>
            <a:r>
              <a:rPr lang="en-US" dirty="0">
                <a:cs typeface="Arial" panose="020B0604020202020204" pitchFamily="34" charset="0"/>
              </a:rPr>
              <a:t>on </a:t>
            </a:r>
            <a:r>
              <a:rPr lang="en-US" dirty="0" err="1">
                <a:cs typeface="Arial" panose="020B0604020202020204" pitchFamily="34" charset="0"/>
              </a:rPr>
              <a:t>Vava’u</a:t>
            </a:r>
            <a:r>
              <a:rPr lang="en-US" dirty="0">
                <a:cs typeface="Arial" panose="020B0604020202020204" pitchFamily="34" charset="0"/>
              </a:rPr>
              <a:t> and </a:t>
            </a:r>
            <a:r>
              <a:rPr lang="en-US" dirty="0" smtClean="0">
                <a:cs typeface="Arial" panose="020B0604020202020204" pitchFamily="34" charset="0"/>
              </a:rPr>
              <a:t>'</a:t>
            </a:r>
            <a:r>
              <a:rPr lang="en-US" dirty="0" err="1" smtClean="0">
                <a:cs typeface="Arial" panose="020B0604020202020204" pitchFamily="34" charset="0"/>
              </a:rPr>
              <a:t>Eua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GEF Support for Renewable Energy in SIDS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rgbClr val="006600"/>
                </a:solidFill>
                <a:latin typeface="Arial" charset="0"/>
                <a:cs typeface="Arial" charset="0"/>
              </a:rPr>
              <a:t>GEF Support </a:t>
            </a:r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for Renewable Energy in SIDS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2438400"/>
          </a:xfrm>
        </p:spPr>
        <p:txBody>
          <a:bodyPr/>
          <a:lstStyle/>
          <a:p>
            <a:pPr marL="1255713" indent="-12557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cs typeface="Arial" panose="020B0604020202020204" pitchFamily="34" charset="0"/>
              </a:rPr>
              <a:t>Samoa </a:t>
            </a:r>
            <a:r>
              <a:rPr lang="en-US" sz="2800" b="1" dirty="0">
                <a:cs typeface="Arial" panose="020B0604020202020204" pitchFamily="34" charset="0"/>
              </a:rPr>
              <a:t>“Improving the Performance and Reliability of RE Power Systems in </a:t>
            </a:r>
            <a:r>
              <a:rPr lang="en-US" sz="2800" b="1" dirty="0" smtClean="0">
                <a:cs typeface="Arial" panose="020B0604020202020204" pitchFamily="34" charset="0"/>
              </a:rPr>
              <a:t>Samoa”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cs typeface="Arial" panose="020B0604020202020204" pitchFamily="34" charset="0"/>
              </a:rPr>
              <a:t>Improvement of regulation, standards and enforcement capacity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cs typeface="Arial" panose="020B0604020202020204" pitchFamily="34" charset="0"/>
              </a:rPr>
              <a:t>Boosting biomass </a:t>
            </a:r>
            <a:r>
              <a:rPr lang="en-US" sz="2600" dirty="0">
                <a:cs typeface="Arial" panose="020B0604020202020204" pitchFamily="34" charset="0"/>
              </a:rPr>
              <a:t>energy </a:t>
            </a:r>
            <a:r>
              <a:rPr lang="en-US" sz="2600" dirty="0" smtClean="0">
                <a:cs typeface="Arial" panose="020B0604020202020204" pitchFamily="34" charset="0"/>
              </a:rPr>
              <a:t>resource use.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cs typeface="Arial" panose="020B0604020202020204" pitchFamily="34" charset="0"/>
              </a:rPr>
              <a:t>A</a:t>
            </a:r>
            <a:r>
              <a:rPr lang="en-US" sz="2600" dirty="0" smtClean="0">
                <a:cs typeface="Arial" panose="020B0604020202020204" pitchFamily="34" charset="0"/>
              </a:rPr>
              <a:t>pplication </a:t>
            </a:r>
            <a:r>
              <a:rPr lang="en-US" sz="2600" dirty="0">
                <a:cs typeface="Arial" panose="020B0604020202020204" pitchFamily="34" charset="0"/>
              </a:rPr>
              <a:t>of power system performance and reliability enhancement </a:t>
            </a:r>
            <a:r>
              <a:rPr lang="en-US" sz="2600" dirty="0" smtClean="0">
                <a:cs typeface="Arial" panose="020B0604020202020204" pitchFamily="34" charset="0"/>
              </a:rPr>
              <a:t>technologies to address </a:t>
            </a:r>
            <a:r>
              <a:rPr lang="en-US" altLang="ja-JP" sz="2600" dirty="0" smtClean="0">
                <a:cs typeface="Arial" panose="020B0604020202020204" pitchFamily="34" charset="0"/>
              </a:rPr>
              <a:t>instability </a:t>
            </a:r>
            <a:r>
              <a:rPr lang="en-US" altLang="ja-JP" sz="2600" dirty="0">
                <a:cs typeface="Arial" panose="020B0604020202020204" pitchFamily="34" charset="0"/>
              </a:rPr>
              <a:t>of existing </a:t>
            </a:r>
            <a:r>
              <a:rPr lang="en-US" altLang="ja-JP" sz="2600" dirty="0" smtClean="0">
                <a:cs typeface="Arial" panose="020B0604020202020204" pitchFamily="34" charset="0"/>
              </a:rPr>
              <a:t>grid.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cs typeface="Arial" panose="020B0604020202020204" pitchFamily="34" charset="0"/>
              </a:rPr>
              <a:t>I</a:t>
            </a:r>
            <a:r>
              <a:rPr lang="en-US" sz="2600" dirty="0" smtClean="0">
                <a:cs typeface="Arial" panose="020B0604020202020204" pitchFamily="34" charset="0"/>
              </a:rPr>
              <a:t>ncrease availability </a:t>
            </a:r>
            <a:r>
              <a:rPr lang="en-US" sz="2600" dirty="0">
                <a:cs typeface="Arial" panose="020B0604020202020204" pitchFamily="34" charset="0"/>
              </a:rPr>
              <a:t>and access to </a:t>
            </a:r>
            <a:r>
              <a:rPr lang="en-US" sz="2600" dirty="0" smtClean="0">
                <a:cs typeface="Arial" panose="020B0604020202020204" pitchFamily="34" charset="0"/>
              </a:rPr>
              <a:t>the local financial resources.</a:t>
            </a:r>
            <a:endParaRPr lang="en-US" sz="2600" u="sng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0668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3513" indent="-14335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cs typeface="Arial" panose="020B0604020202020204" pitchFamily="34" charset="0"/>
              </a:rPr>
              <a:t>Vanuatu “Barrier Removal for Achieving the National Energy Road Map Targets of </a:t>
            </a:r>
            <a:r>
              <a:rPr lang="en-US" sz="2800" b="1" dirty="0" smtClean="0">
                <a:cs typeface="Arial" panose="020B0604020202020204" pitchFamily="34" charset="0"/>
              </a:rPr>
              <a:t>Vanuatu”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Design </a:t>
            </a:r>
            <a:r>
              <a:rPr lang="en-US" dirty="0"/>
              <a:t>and implementation of suitable capacity development </a:t>
            </a:r>
            <a:r>
              <a:rPr lang="en-US" dirty="0" smtClean="0"/>
              <a:t>programs.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Improvement </a:t>
            </a:r>
            <a:r>
              <a:rPr lang="en-US" dirty="0"/>
              <a:t>of  policy and regulatory </a:t>
            </a:r>
            <a:r>
              <a:rPr lang="en-US" dirty="0" smtClean="0"/>
              <a:t>regime.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Development and operationalization of </a:t>
            </a:r>
            <a:r>
              <a:rPr lang="en-US" dirty="0"/>
              <a:t>financing scheme for low carbon </a:t>
            </a:r>
            <a:r>
              <a:rPr lang="en-US" dirty="0" smtClean="0"/>
              <a:t>technology.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Demonstration of low-carbon technology. application </a:t>
            </a:r>
            <a:r>
              <a:rPr lang="en-US" dirty="0"/>
              <a:t>in pilot on-grid and off-grid communities</a:t>
            </a:r>
            <a:r>
              <a:rPr lang="en-US" dirty="0" smtClean="0"/>
              <a:t>.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endParaRPr lang="en-US" altLang="ko-K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>
                <a:solidFill>
                  <a:srgbClr val="006600"/>
                </a:solidFill>
                <a:latin typeface="Arial" charset="0"/>
                <a:cs typeface="Arial" charset="0"/>
              </a:rPr>
              <a:t>GEF Support </a:t>
            </a:r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for Renewable Energy in SIDS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884237"/>
            <a:ext cx="8686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800" dirty="0"/>
              <a:t>Vanuatu </a:t>
            </a:r>
            <a:r>
              <a:rPr kumimoji="1" lang="en-US" altLang="ja-JP" sz="2800" dirty="0" smtClean="0"/>
              <a:t>signed </a:t>
            </a:r>
            <a:r>
              <a:rPr kumimoji="1" lang="en-US" altLang="ja-JP" sz="2800" dirty="0"/>
              <a:t>the Paris Agreement on 22 April </a:t>
            </a:r>
            <a:r>
              <a:rPr kumimoji="1" lang="en-US" altLang="ja-JP" sz="2800" dirty="0" smtClean="0"/>
              <a:t>2016.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The GEF project will facilitate the mitigation actions in its NDC: </a:t>
            </a:r>
          </a:p>
          <a:p>
            <a:pPr marL="531813" indent="-2413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The National </a:t>
            </a:r>
            <a:r>
              <a:rPr kumimoji="1" lang="en-US" altLang="ja-JP" sz="2800" dirty="0"/>
              <a:t>Energy Road Map; </a:t>
            </a:r>
            <a:endParaRPr kumimoji="1" lang="en-US" altLang="ja-JP" sz="2800" dirty="0" smtClean="0"/>
          </a:p>
          <a:p>
            <a:pPr marL="531813" indent="-2413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T</a:t>
            </a:r>
            <a:r>
              <a:rPr kumimoji="1" lang="en-US" altLang="ja-JP" sz="2800" dirty="0" smtClean="0"/>
              <a:t>he Rural </a:t>
            </a:r>
            <a:r>
              <a:rPr kumimoji="1" lang="en-US" altLang="ja-JP" sz="2800" dirty="0"/>
              <a:t>Electrification NAMA; </a:t>
            </a:r>
            <a:endParaRPr kumimoji="1" lang="en-US" altLang="ja-JP" sz="2800" dirty="0" smtClean="0"/>
          </a:p>
          <a:p>
            <a:pPr marL="531813" indent="-2413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Off </a:t>
            </a:r>
            <a:r>
              <a:rPr kumimoji="1" lang="en-US" altLang="ja-JP" sz="2800" dirty="0"/>
              <a:t>grid renewable energy projects under Scaling Up Renewable Energy in Low Income Countries Program; and, </a:t>
            </a:r>
            <a:endParaRPr kumimoji="1" lang="en-US" altLang="ja-JP" sz="2800" dirty="0" smtClean="0"/>
          </a:p>
          <a:p>
            <a:pPr marL="531813" indent="-2413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Energy </a:t>
            </a:r>
            <a:r>
              <a:rPr kumimoji="1" lang="en-US" altLang="ja-JP" sz="2800" dirty="0"/>
              <a:t>efficiency measures to contribute to the target 15% energy savings in the energy sector.</a:t>
            </a:r>
            <a:endParaRPr kumimoji="1" lang="ja-JP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Support for Vanuatu’s INDC 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371600"/>
            <a:ext cx="6477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sz="2800" dirty="0"/>
              <a:t>Transparency is the foundation </a:t>
            </a:r>
            <a:r>
              <a:rPr kumimoji="1" lang="en-US" altLang="ja-JP" sz="2800" dirty="0" smtClean="0"/>
              <a:t>of </a:t>
            </a:r>
            <a:r>
              <a:rPr kumimoji="1" lang="en-US" altLang="ja-JP" sz="2800" dirty="0"/>
              <a:t>the Paris </a:t>
            </a:r>
            <a:r>
              <a:rPr kumimoji="1" lang="en-US" altLang="ja-JP" sz="2800" dirty="0" smtClean="0"/>
              <a:t>Agreement’s  “</a:t>
            </a:r>
            <a:r>
              <a:rPr kumimoji="1" lang="en-US" altLang="ja-JP" sz="2800" dirty="0"/>
              <a:t>ambition mechanism</a:t>
            </a:r>
            <a:r>
              <a:rPr kumimoji="1" lang="en-US" altLang="ja-JP" sz="2800" dirty="0" smtClean="0"/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sz="2800" dirty="0" smtClean="0"/>
              <a:t>A </a:t>
            </a:r>
            <a:r>
              <a:rPr kumimoji="1" lang="en-US" altLang="ja-JP" sz="2800" dirty="0"/>
              <a:t>new trust fund hosted by the </a:t>
            </a:r>
            <a:r>
              <a:rPr kumimoji="1" lang="en-US" altLang="ja-JP" sz="2800" dirty="0" smtClean="0"/>
              <a:t>GEF to </a:t>
            </a:r>
            <a:r>
              <a:rPr kumimoji="1" lang="en-US" altLang="ja-JP" sz="2800" dirty="0"/>
              <a:t>help developing </a:t>
            </a:r>
            <a:r>
              <a:rPr kumimoji="1" lang="en-US" altLang="ja-JP" sz="2800" dirty="0" smtClean="0"/>
              <a:t>countries’ efforts to enhance transparency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ja-JP" sz="2800" dirty="0" smtClean="0"/>
              <a:t>11 donors pledged </a:t>
            </a:r>
            <a:r>
              <a:rPr kumimoji="1" lang="en-US" altLang="ja-JP" sz="2800" dirty="0"/>
              <a:t>totaling $55.3 million </a:t>
            </a:r>
            <a:r>
              <a:rPr kumimoji="1" lang="en-US" altLang="ja-JP" sz="2800" dirty="0" smtClean="0"/>
              <a:t>USD in Marrakesh 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/>
              <a:t>please visit https://</a:t>
            </a:r>
            <a:r>
              <a:rPr kumimoji="1" lang="en-US" altLang="ja-JP" sz="2000" dirty="0" smtClean="0"/>
              <a:t>www.thegef.org/news/new-gef-fund-gives-boost-paris-agreement-implementation).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265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Capacity-building Initiative for Transparency</a:t>
            </a:r>
          </a:p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(CBIT)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507" t="7518" r="17152" b="13543"/>
          <a:stretch/>
        </p:blipFill>
        <p:spPr>
          <a:xfrm>
            <a:off x="6727373" y="1981201"/>
            <a:ext cx="2264227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384" t="19105" r="23653" b="21912"/>
          <a:stretch/>
        </p:blipFill>
        <p:spPr>
          <a:xfrm>
            <a:off x="6767289" y="4152941"/>
            <a:ext cx="2245125" cy="17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686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Activities to </a:t>
            </a:r>
            <a:r>
              <a:rPr lang="en-US" sz="2800" dirty="0"/>
              <a:t>build capacity to meet enhanced transparency requirements as defined in Article 13 of the Paris </a:t>
            </a:r>
            <a:r>
              <a:rPr lang="en-US" sz="2800" dirty="0" smtClean="0"/>
              <a:t>Agreement, such as:</a:t>
            </a:r>
          </a:p>
          <a:p>
            <a:pPr marL="738188">
              <a:buFont typeface="Arial" panose="020B0604020202020204" pitchFamily="34" charset="0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strengthen national institutions for transparency-related activities in line with national </a:t>
            </a:r>
            <a:r>
              <a:rPr lang="en-US" sz="2800" dirty="0" smtClean="0"/>
              <a:t>priorities;</a:t>
            </a:r>
          </a:p>
          <a:p>
            <a:pPr marL="738188">
              <a:buFont typeface="Arial" panose="020B0604020202020204" pitchFamily="34" charset="0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provide relevant tools, training, and assistance for meeting the provisions stipulated in Article </a:t>
            </a:r>
            <a:r>
              <a:rPr lang="en-US" sz="2800" dirty="0" smtClean="0"/>
              <a:t>13; </a:t>
            </a:r>
          </a:p>
          <a:p>
            <a:pPr marL="738188"/>
            <a:r>
              <a:rPr lang="en-US" sz="2800" dirty="0" smtClean="0"/>
              <a:t>to </a:t>
            </a:r>
            <a:r>
              <a:rPr lang="en-US" sz="2800" dirty="0"/>
              <a:t>assist with improvement of transparency over </a:t>
            </a:r>
            <a:r>
              <a:rPr lang="en-US" sz="2800" dirty="0" smtClean="0"/>
              <a:t>time.  </a:t>
            </a:r>
            <a:r>
              <a:rPr lang="en-US" sz="1800" dirty="0" smtClean="0"/>
              <a:t> (for more detail information;  GEF/C.50/06) </a:t>
            </a:r>
            <a:r>
              <a:rPr lang="en-US" sz="2800" dirty="0"/>
              <a:t>	</a:t>
            </a:r>
          </a:p>
          <a:p>
            <a:pPr marL="738188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CBIT Programing Priorities</a:t>
            </a:r>
            <a:endParaRPr lang="en-US" sz="3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EF ECW 2012 Template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12208</TotalTime>
  <Words>952</Words>
  <Application>Microsoft Office PowerPoint</Application>
  <PresentationFormat>On-screen Show (4:3)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Wingdings</vt:lpstr>
      <vt:lpstr>1_GEF ECW 2012 Template English</vt:lpstr>
      <vt:lpstr>GEF Support for  Renewable Energy in SIDS and The Paris Agreement</vt:lpstr>
      <vt:lpstr>PowerPoint Presentation</vt:lpstr>
      <vt:lpstr>PowerPoint Presentation</vt:lpstr>
      <vt:lpstr>PowerPoint Presentation</vt:lpstr>
      <vt:lpstr>GEF Support for Renewable Energy in SIDS</vt:lpstr>
      <vt:lpstr>GEF Support for Renewable Energy in SIDS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GEF Orientation Session for New Council and Alternate Members</dc:title>
  <dc:creator>wb330903</dc:creator>
  <cp:lastModifiedBy>Masako Ogawa</cp:lastModifiedBy>
  <cp:revision>644</cp:revision>
  <cp:lastPrinted>2016-11-28T23:06:57Z</cp:lastPrinted>
  <dcterms:created xsi:type="dcterms:W3CDTF">2013-01-17T00:22:08Z</dcterms:created>
  <dcterms:modified xsi:type="dcterms:W3CDTF">2016-11-30T20:14:23Z</dcterms:modified>
</cp:coreProperties>
</file>