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9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0.xml" ContentType="application/vnd.openxmlformats-officedocument.theme+xml"/>
  <Override PartName="/ppt/slideLayouts/slideLayout2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5197" r:id="rId1"/>
    <p:sldMasterId id="2147485308" r:id="rId2"/>
    <p:sldMasterId id="2147485265" r:id="rId3"/>
    <p:sldMasterId id="2147485268" r:id="rId4"/>
    <p:sldMasterId id="2147485273" r:id="rId5"/>
    <p:sldMasterId id="2147485303" r:id="rId6"/>
    <p:sldMasterId id="2147485297" r:id="rId7"/>
    <p:sldMasterId id="2147485288" r:id="rId8"/>
    <p:sldMasterId id="2147485281" r:id="rId9"/>
    <p:sldMasterId id="2147485206" r:id="rId10"/>
    <p:sldMasterId id="2147485242" r:id="rId11"/>
  </p:sldMasterIdLst>
  <p:notesMasterIdLst>
    <p:notesMasterId r:id="rId27"/>
  </p:notesMasterIdLst>
  <p:handoutMasterIdLst>
    <p:handoutMasterId r:id="rId28"/>
  </p:handoutMasterIdLst>
  <p:sldIdLst>
    <p:sldId id="256" r:id="rId12"/>
    <p:sldId id="288" r:id="rId13"/>
    <p:sldId id="268" r:id="rId14"/>
    <p:sldId id="278" r:id="rId15"/>
    <p:sldId id="279" r:id="rId16"/>
    <p:sldId id="273" r:id="rId17"/>
    <p:sldId id="282" r:id="rId18"/>
    <p:sldId id="283" r:id="rId19"/>
    <p:sldId id="281" r:id="rId20"/>
    <p:sldId id="287" r:id="rId21"/>
    <p:sldId id="284" r:id="rId22"/>
    <p:sldId id="280" r:id="rId23"/>
    <p:sldId id="285" r:id="rId24"/>
    <p:sldId id="274" r:id="rId25"/>
    <p:sldId id="272" r:id="rId2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D30"/>
    <a:srgbClr val="063438"/>
    <a:srgbClr val="00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501" autoAdjust="0"/>
  </p:normalViewPr>
  <p:slideViewPr>
    <p:cSldViewPr snapToGrid="0" snapToObjects="1">
      <p:cViewPr varScale="1">
        <p:scale>
          <a:sx n="88" d="100"/>
          <a:sy n="88" d="100"/>
        </p:scale>
        <p:origin x="14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392699\Documents\Reference\Pacific%20Islands\Generation%20and%20mix%20201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392699\Documents\Reference\World%20Bank%20Presentations\Resource%20material\Pacific%20access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254593\Desktop\Jie%20visit%20Oct%202016\Pacific%20Energy%20Portfolio%20November%202016v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sz="1200" b="1" baseline="0" dirty="0">
                <a:solidFill>
                  <a:schemeClr val="accent6">
                    <a:lumMod val="50000"/>
                  </a:schemeClr>
                </a:solidFill>
              </a:rPr>
              <a:t>Electricity generation by fuel</a:t>
            </a:r>
            <a:endParaRPr lang="en-AU" sz="1200" b="1" dirty="0">
              <a:solidFill>
                <a:schemeClr val="accent6">
                  <a:lumMod val="5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Sheet1!$B$25:$F$25</c:f>
              <c:strCache>
                <c:ptCount val="5"/>
                <c:pt idx="0">
                  <c:v>Diesel/HFO</c:v>
                </c:pt>
                <c:pt idx="1">
                  <c:v>Hydro</c:v>
                </c:pt>
                <c:pt idx="2">
                  <c:v>Solar</c:v>
                </c:pt>
                <c:pt idx="3">
                  <c:v>Wind</c:v>
                </c:pt>
                <c:pt idx="4">
                  <c:v>Biofuels</c:v>
                </c:pt>
              </c:strCache>
            </c:strRef>
          </c:cat>
          <c:val>
            <c:numRef>
              <c:f>Sheet1!$B$26:$F$26</c:f>
              <c:numCache>
                <c:formatCode>_(* #,##0_);_(* \(#,##0\);_(* "-"??_);_(@_)</c:formatCode>
                <c:ptCount val="5"/>
                <c:pt idx="0">
                  <c:v>1309348</c:v>
                </c:pt>
                <c:pt idx="1">
                  <c:v>1163801</c:v>
                </c:pt>
                <c:pt idx="2">
                  <c:v>517</c:v>
                </c:pt>
                <c:pt idx="3">
                  <c:v>9272</c:v>
                </c:pt>
                <c:pt idx="4">
                  <c:v>36784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Sheet1!$A$21:$A$31</c:f>
              <c:strCache>
                <c:ptCount val="11"/>
                <c:pt idx="0">
                  <c:v>PNG</c:v>
                </c:pt>
                <c:pt idx="1">
                  <c:v>Solomom Islands</c:v>
                </c:pt>
                <c:pt idx="2">
                  <c:v>Vanuatu</c:v>
                </c:pt>
                <c:pt idx="3">
                  <c:v>Fiji</c:v>
                </c:pt>
                <c:pt idx="4">
                  <c:v>Tonga</c:v>
                </c:pt>
                <c:pt idx="5">
                  <c:v>Samoa</c:v>
                </c:pt>
                <c:pt idx="6">
                  <c:v>Tuvalu</c:v>
                </c:pt>
                <c:pt idx="7">
                  <c:v>Kiribati</c:v>
                </c:pt>
                <c:pt idx="8">
                  <c:v>Marshall Islands</c:v>
                </c:pt>
                <c:pt idx="9">
                  <c:v>Micronesia</c:v>
                </c:pt>
                <c:pt idx="10">
                  <c:v>Palau</c:v>
                </c:pt>
              </c:strCache>
            </c:strRef>
          </c:cat>
          <c:val>
            <c:numRef>
              <c:f>Sheet1!$B$21:$B$31</c:f>
              <c:numCache>
                <c:formatCode>General</c:formatCode>
                <c:ptCount val="11"/>
                <c:pt idx="0">
                  <c:v>15</c:v>
                </c:pt>
                <c:pt idx="1">
                  <c:v>19</c:v>
                </c:pt>
                <c:pt idx="2">
                  <c:v>30</c:v>
                </c:pt>
                <c:pt idx="3">
                  <c:v>90</c:v>
                </c:pt>
                <c:pt idx="4">
                  <c:v>95</c:v>
                </c:pt>
                <c:pt idx="5">
                  <c:v>98</c:v>
                </c:pt>
                <c:pt idx="6">
                  <c:v>97</c:v>
                </c:pt>
                <c:pt idx="7">
                  <c:v>63</c:v>
                </c:pt>
                <c:pt idx="8">
                  <c:v>80</c:v>
                </c:pt>
                <c:pt idx="9">
                  <c:v>55</c:v>
                </c:pt>
                <c:pt idx="10">
                  <c:v>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8762704"/>
        <c:axId val="388763096"/>
      </c:barChart>
      <c:catAx>
        <c:axId val="38876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763096"/>
        <c:crosses val="autoZero"/>
        <c:auto val="1"/>
        <c:lblAlgn val="ctr"/>
        <c:lblOffset val="100"/>
        <c:noMultiLvlLbl val="0"/>
      </c:catAx>
      <c:valAx>
        <c:axId val="38876309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762704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1"/>
                </a:solidFill>
              </a:rPr>
              <a:t>Current Energy Investment in the Pacific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(USD </a:t>
            </a:r>
            <a:r>
              <a:rPr lang="en-US" dirty="0" smtClean="0">
                <a:solidFill>
                  <a:schemeClr val="accent1"/>
                </a:solidFill>
              </a:rPr>
              <a:t>80 </a:t>
            </a:r>
            <a:r>
              <a:rPr lang="en-US" dirty="0">
                <a:solidFill>
                  <a:schemeClr val="accent1"/>
                </a:solidFill>
              </a:rPr>
              <a:t>Million approx.)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3062483549276839"/>
          <c:y val="0.19330018369763211"/>
          <c:w val="0.62158470292215628"/>
          <c:h val="0.720080910613954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Sheet2!$D$4</c:f>
              <c:strCache>
                <c:ptCount val="1"/>
                <c:pt idx="0">
                  <c:v>USD Million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Sheet2!$C$5:$C$17</c:f>
              <c:strCache>
                <c:ptCount val="13"/>
                <c:pt idx="0">
                  <c:v>Fiji</c:v>
                </c:pt>
                <c:pt idx="1">
                  <c:v>FSM</c:v>
                </c:pt>
                <c:pt idx="2">
                  <c:v>Kiribati</c:v>
                </c:pt>
                <c:pt idx="3">
                  <c:v>Nauru</c:v>
                </c:pt>
                <c:pt idx="4">
                  <c:v>Palau</c:v>
                </c:pt>
                <c:pt idx="5">
                  <c:v>PNG</c:v>
                </c:pt>
                <c:pt idx="6">
                  <c:v>RMI</c:v>
                </c:pt>
                <c:pt idx="7">
                  <c:v>Samoa</c:v>
                </c:pt>
                <c:pt idx="8">
                  <c:v>Solomon Islands</c:v>
                </c:pt>
                <c:pt idx="9">
                  <c:v>Timor-Leste</c:v>
                </c:pt>
                <c:pt idx="10">
                  <c:v>Tonga</c:v>
                </c:pt>
                <c:pt idx="11">
                  <c:v>Tuvalu</c:v>
                </c:pt>
                <c:pt idx="12">
                  <c:v>Vanuatu</c:v>
                </c:pt>
              </c:strCache>
            </c:strRef>
          </c:cat>
          <c:val>
            <c:numRef>
              <c:f>Sheet2!$D$5:$D$17</c:f>
              <c:numCache>
                <c:formatCode>General</c:formatCode>
                <c:ptCount val="13"/>
                <c:pt idx="0">
                  <c:v>8.4499999999999993</c:v>
                </c:pt>
                <c:pt idx="1">
                  <c:v>14.4</c:v>
                </c:pt>
                <c:pt idx="2">
                  <c:v>3.92</c:v>
                </c:pt>
                <c:pt idx="3">
                  <c:v>0</c:v>
                </c:pt>
                <c:pt idx="4">
                  <c:v>0</c:v>
                </c:pt>
                <c:pt idx="5">
                  <c:v>8.1999999999999993</c:v>
                </c:pt>
                <c:pt idx="6">
                  <c:v>0</c:v>
                </c:pt>
                <c:pt idx="7">
                  <c:v>0</c:v>
                </c:pt>
                <c:pt idx="8">
                  <c:v>19.3</c:v>
                </c:pt>
                <c:pt idx="9">
                  <c:v>0</c:v>
                </c:pt>
                <c:pt idx="10">
                  <c:v>2.9</c:v>
                </c:pt>
                <c:pt idx="11">
                  <c:v>9.1</c:v>
                </c:pt>
                <c:pt idx="12">
                  <c:v>12.3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8764272"/>
        <c:axId val="388764664"/>
      </c:barChart>
      <c:catAx>
        <c:axId val="388764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764664"/>
        <c:crosses val="autoZero"/>
        <c:auto val="1"/>
        <c:lblAlgn val="ctr"/>
        <c:lblOffset val="100"/>
        <c:noMultiLvlLbl val="0"/>
      </c:catAx>
      <c:valAx>
        <c:axId val="388764664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76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8DCCF964-7831-40A8-89E8-215653A2833A}" type="datetimeFigureOut">
              <a:rPr lang="en-US"/>
              <a:pPr>
                <a:defRPr/>
              </a:pPr>
              <a:t>12/1/2016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CA4290B-9DD4-4E40-BC43-3E3B4EBE72B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9923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359EE3AB-15DE-4495-8D88-6CAE5830880B}" type="datetimeFigureOut">
              <a:rPr lang="en-US"/>
              <a:pPr>
                <a:defRPr/>
              </a:pPr>
              <a:t>12/1/2016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80AF7494-C8E8-4287-9C8C-64D1ACDE41C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56969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7BA3B33C-A233-4B79-BBB7-D61F4321FDDD}" type="slidenum">
              <a:rPr lang="en-US" altLang="en-US" sz="1200"/>
              <a:pPr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990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A7763-1B38-481D-91E6-3772F4578BA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112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AF7494-C8E8-4287-9C8C-64D1ACDE41CA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3085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96EC6-6C73-4E4D-96BD-0C710691E5BB}" type="slidenum">
              <a:rPr lang="en-NZ" smtClean="0"/>
              <a:t>11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08710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AF7494-C8E8-4287-9C8C-64D1ACDE41CA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4954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AF7494-C8E8-4287-9C8C-64D1ACDE41CA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9704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1016FFC2-B33A-4C7A-BEE2-FAC3D4E652E4}" type="slidenum">
              <a:rPr lang="en-US" altLang="en-US" sz="1200"/>
              <a:pPr/>
              <a:t>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88391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1016FFC2-B33A-4C7A-BEE2-FAC3D4E652E4}" type="slidenum">
              <a:rPr lang="en-US" altLang="en-US" sz="1200"/>
              <a:pPr/>
              <a:t>3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35055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1016FFC2-B33A-4C7A-BEE2-FAC3D4E652E4}" type="slidenum">
              <a:rPr lang="en-US" altLang="en-US" sz="1200"/>
              <a:pPr/>
              <a:t>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03925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AF7494-C8E8-4287-9C8C-64D1ACDE41CA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8921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96EC6-6C73-4E4D-96BD-0C710691E5BB}" type="slidenum">
              <a:rPr lang="en-NZ" smtClean="0"/>
              <a:t>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37644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AF7494-C8E8-4287-9C8C-64D1ACDE41CA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2852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A7763-1B38-481D-91E6-3772F4578BA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75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2147483646 w 2"/>
              <a:gd name="T15" fmla="*/ 2147483646 h 2"/>
              <a:gd name="T16" fmla="*/ 2147483646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2147483646 w 2"/>
              <a:gd name="T29" fmla="*/ 2147483646 h 2"/>
              <a:gd name="T30" fmla="*/ 2147483646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2147483646 h 2"/>
              <a:gd name="T36" fmla="*/ 2147483646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2147483646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2147483646 w 2"/>
              <a:gd name="T63" fmla="*/ 2147483646 h 2"/>
              <a:gd name="T64" fmla="*/ 0 w 2"/>
              <a:gd name="T65" fmla="*/ 2147483646 h 2"/>
              <a:gd name="T66" fmla="*/ 0 w 2"/>
              <a:gd name="T67" fmla="*/ 2147483646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2147483646 w 2"/>
              <a:gd name="T13" fmla="*/ 0 h 2"/>
              <a:gd name="T14" fmla="*/ 2147483646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2147483646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2147483646 w 2"/>
              <a:gd name="T53" fmla="*/ 2147483646 h 2"/>
              <a:gd name="T54" fmla="*/ 2147483646 w 2"/>
              <a:gd name="T55" fmla="*/ 2147483646 h 2"/>
              <a:gd name="T56" fmla="*/ 2147483646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147483646 w 2"/>
              <a:gd name="T1" fmla="*/ 2147483646 h 4"/>
              <a:gd name="T2" fmla="*/ 2147483646 w 2"/>
              <a:gd name="T3" fmla="*/ 2147483646 h 4"/>
              <a:gd name="T4" fmla="*/ 2147483646 w 2"/>
              <a:gd name="T5" fmla="*/ 2147483646 h 4"/>
              <a:gd name="T6" fmla="*/ 2147483646 w 2"/>
              <a:gd name="T7" fmla="*/ 2147483646 h 4"/>
              <a:gd name="T8" fmla="*/ 2147483646 w 2"/>
              <a:gd name="T9" fmla="*/ 0 h 4"/>
              <a:gd name="T10" fmla="*/ 2147483646 w 2"/>
              <a:gd name="T11" fmla="*/ 0 h 4"/>
              <a:gd name="T12" fmla="*/ 2147483646 w 2"/>
              <a:gd name="T13" fmla="*/ 0 h 4"/>
              <a:gd name="T14" fmla="*/ 0 w 2"/>
              <a:gd name="T15" fmla="*/ 2147483646 h 4"/>
              <a:gd name="T16" fmla="*/ 2147483646 w 2"/>
              <a:gd name="T17" fmla="*/ 2147483646 h 4"/>
              <a:gd name="T18" fmla="*/ 2147483646 w 2"/>
              <a:gd name="T19" fmla="*/ 2147483646 h 4"/>
              <a:gd name="T20" fmla="*/ 2147483646 w 2"/>
              <a:gd name="T21" fmla="*/ 2147483646 h 4"/>
              <a:gd name="T22" fmla="*/ 2147483646 w 2"/>
              <a:gd name="T23" fmla="*/ 0 h 4"/>
              <a:gd name="T24" fmla="*/ 2147483646 w 2"/>
              <a:gd name="T25" fmla="*/ 2147483646 h 4"/>
              <a:gd name="T26" fmla="*/ 2147483646 w 2"/>
              <a:gd name="T27" fmla="*/ 2147483646 h 4"/>
              <a:gd name="T28" fmla="*/ 2147483646 w 2"/>
              <a:gd name="T29" fmla="*/ 2147483646 h 4"/>
              <a:gd name="T30" fmla="*/ 2147483646 w 2"/>
              <a:gd name="T31" fmla="*/ 2147483646 h 4"/>
              <a:gd name="T32" fmla="*/ 2147483646 w 2"/>
              <a:gd name="T33" fmla="*/ 2147483646 h 4"/>
              <a:gd name="T34" fmla="*/ 2147483646 w 2"/>
              <a:gd name="T35" fmla="*/ 2147483646 h 4"/>
              <a:gd name="T36" fmla="*/ 2147483646 w 2"/>
              <a:gd name="T37" fmla="*/ 2147483646 h 4"/>
              <a:gd name="T38" fmla="*/ 2147483646 w 2"/>
              <a:gd name="T39" fmla="*/ 2147483646 h 4"/>
              <a:gd name="T40" fmla="*/ 2147483646 w 2"/>
              <a:gd name="T41" fmla="*/ 2147483646 h 4"/>
              <a:gd name="T42" fmla="*/ 2147483646 w 2"/>
              <a:gd name="T43" fmla="*/ 2147483646 h 4"/>
              <a:gd name="T44" fmla="*/ 2147483646 w 2"/>
              <a:gd name="T45" fmla="*/ 2147483646 h 4"/>
              <a:gd name="T46" fmla="*/ 2147483646 w 2"/>
              <a:gd name="T47" fmla="*/ 2147483646 h 4"/>
              <a:gd name="T48" fmla="*/ 2147483646 w 2"/>
              <a:gd name="T49" fmla="*/ 2147483646 h 4"/>
              <a:gd name="T50" fmla="*/ 2147483646 w 2"/>
              <a:gd name="T51" fmla="*/ 2147483646 h 4"/>
              <a:gd name="T52" fmla="*/ 0 w 2"/>
              <a:gd name="T53" fmla="*/ 2147483646 h 4"/>
              <a:gd name="T54" fmla="*/ 2147483646 w 2"/>
              <a:gd name="T55" fmla="*/ 2147483646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2147483646 h 4"/>
              <a:gd name="T2" fmla="*/ 0 w 1587"/>
              <a:gd name="T3" fmla="*/ 2147483646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6 h 4"/>
              <a:gd name="T10" fmla="*/ 0 w 1587"/>
              <a:gd name="T11" fmla="*/ 2147483646 h 4"/>
              <a:gd name="T12" fmla="*/ 0 w 1587"/>
              <a:gd name="T13" fmla="*/ 2147483646 h 4"/>
              <a:gd name="T14" fmla="*/ 0 w 1587"/>
              <a:gd name="T15" fmla="*/ 2147483646 h 4"/>
              <a:gd name="T16" fmla="*/ 0 w 1587"/>
              <a:gd name="T17" fmla="*/ 2147483646 h 4"/>
              <a:gd name="T18" fmla="*/ 0 w 1587"/>
              <a:gd name="T19" fmla="*/ 2147483646 h 4"/>
              <a:gd name="T20" fmla="*/ 0 w 1587"/>
              <a:gd name="T21" fmla="*/ 2147483646 h 4"/>
              <a:gd name="T22" fmla="*/ 0 w 1587"/>
              <a:gd name="T23" fmla="*/ 2147483646 h 4"/>
              <a:gd name="T24" fmla="*/ 0 w 1587"/>
              <a:gd name="T25" fmla="*/ 2147483646 h 4"/>
              <a:gd name="T26" fmla="*/ 0 w 1587"/>
              <a:gd name="T27" fmla="*/ 2147483646 h 4"/>
              <a:gd name="T28" fmla="*/ 0 w 1587"/>
              <a:gd name="T29" fmla="*/ 2147483646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0 h 2"/>
              <a:gd name="T4" fmla="*/ 2147483646 w 2"/>
              <a:gd name="T5" fmla="*/ 0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0 h 2"/>
              <a:gd name="T30" fmla="*/ 0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0 h 2"/>
              <a:gd name="T36" fmla="*/ 0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0 h 2"/>
              <a:gd name="T4" fmla="*/ 0 w 1587"/>
              <a:gd name="T5" fmla="*/ 2147483646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147483646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6 h 2"/>
              <a:gd name="T10" fmla="*/ 2147483646 w 2"/>
              <a:gd name="T11" fmla="*/ 2147483646 h 2"/>
              <a:gd name="T12" fmla="*/ 2147483646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2147483646 h 2"/>
              <a:gd name="T12" fmla="*/ 2147483646 w 2"/>
              <a:gd name="T13" fmla="*/ 2147483646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2147483646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147483646 w 4"/>
              <a:gd name="T1" fmla="*/ 2147483646 h 2"/>
              <a:gd name="T2" fmla="*/ 2147483646 w 4"/>
              <a:gd name="T3" fmla="*/ 2147483646 h 2"/>
              <a:gd name="T4" fmla="*/ 2147483646 w 4"/>
              <a:gd name="T5" fmla="*/ 2147483646 h 2"/>
              <a:gd name="T6" fmla="*/ 2147483646 w 4"/>
              <a:gd name="T7" fmla="*/ 0 h 2"/>
              <a:gd name="T8" fmla="*/ 2147483646 w 4"/>
              <a:gd name="T9" fmla="*/ 0 h 2"/>
              <a:gd name="T10" fmla="*/ 2147483646 w 4"/>
              <a:gd name="T11" fmla="*/ 0 h 2"/>
              <a:gd name="T12" fmla="*/ 2147483646 w 4"/>
              <a:gd name="T13" fmla="*/ 0 h 2"/>
              <a:gd name="T14" fmla="*/ 0 w 4"/>
              <a:gd name="T15" fmla="*/ 2147483646 h 2"/>
              <a:gd name="T16" fmla="*/ 2147483646 w 4"/>
              <a:gd name="T17" fmla="*/ 2147483646 h 2"/>
              <a:gd name="T18" fmla="*/ 2147483646 w 4"/>
              <a:gd name="T19" fmla="*/ 0 h 2"/>
              <a:gd name="T20" fmla="*/ 2147483646 w 4"/>
              <a:gd name="T21" fmla="*/ 2147483646 h 2"/>
              <a:gd name="T22" fmla="*/ 2147483646 w 4"/>
              <a:gd name="T23" fmla="*/ 0 h 2"/>
              <a:gd name="T24" fmla="*/ 2147483646 w 4"/>
              <a:gd name="T25" fmla="*/ 0 h 2"/>
              <a:gd name="T26" fmla="*/ 2147483646 w 4"/>
              <a:gd name="T27" fmla="*/ 0 h 2"/>
              <a:gd name="T28" fmla="*/ 2147483646 w 4"/>
              <a:gd name="T29" fmla="*/ 0 h 2"/>
              <a:gd name="T30" fmla="*/ 0 w 4"/>
              <a:gd name="T31" fmla="*/ 0 h 2"/>
              <a:gd name="T32" fmla="*/ 2147483646 w 4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0 w 2"/>
              <a:gd name="T59" fmla="*/ 2147483646 h 2"/>
              <a:gd name="T60" fmla="*/ 0 w 2"/>
              <a:gd name="T61" fmla="*/ 2147483646 h 2"/>
              <a:gd name="T62" fmla="*/ 0 w 2"/>
              <a:gd name="T63" fmla="*/ 2147483646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6 h 2"/>
              <a:gd name="T40" fmla="*/ 0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0 h 2"/>
              <a:gd name="T46" fmla="*/ 2147483646 w 2"/>
              <a:gd name="T47" fmla="*/ 0 h 2"/>
              <a:gd name="T48" fmla="*/ 2147483646 w 2"/>
              <a:gd name="T49" fmla="*/ 0 h 2"/>
              <a:gd name="T50" fmla="*/ 2147483646 w 2"/>
              <a:gd name="T51" fmla="*/ 0 h 2"/>
              <a:gd name="T52" fmla="*/ 2147483646 w 2"/>
              <a:gd name="T53" fmla="*/ 0 h 2"/>
              <a:gd name="T54" fmla="*/ 2147483646 w 2"/>
              <a:gd name="T55" fmla="*/ 0 h 2"/>
              <a:gd name="T56" fmla="*/ 2147483646 w 2"/>
              <a:gd name="T57" fmla="*/ 0 h 2"/>
              <a:gd name="T58" fmla="*/ 2147483646 w 2"/>
              <a:gd name="T59" fmla="*/ 0 h 2"/>
              <a:gd name="T60" fmla="*/ 2147483646 w 2"/>
              <a:gd name="T61" fmla="*/ 0 h 2"/>
              <a:gd name="T62" fmla="*/ 2147483646 w 2"/>
              <a:gd name="T63" fmla="*/ 0 h 2"/>
              <a:gd name="T64" fmla="*/ 2147483646 w 2"/>
              <a:gd name="T65" fmla="*/ 0 h 2"/>
              <a:gd name="T66" fmla="*/ 2147483646 w 2"/>
              <a:gd name="T67" fmla="*/ 2147483646 h 2"/>
              <a:gd name="T68" fmla="*/ 2147483646 w 2"/>
              <a:gd name="T69" fmla="*/ 0 h 2"/>
              <a:gd name="T70" fmla="*/ 2147483646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6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2147483646 h 3"/>
              <a:gd name="T2" fmla="*/ 0 w 2"/>
              <a:gd name="T3" fmla="*/ 2147483646 h 3"/>
              <a:gd name="T4" fmla="*/ 2147483646 w 2"/>
              <a:gd name="T5" fmla="*/ 2147483646 h 3"/>
              <a:gd name="T6" fmla="*/ 2147483646 w 2"/>
              <a:gd name="T7" fmla="*/ 214748364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0 w 2"/>
              <a:gd name="T19" fmla="*/ 2147483646 h 3"/>
              <a:gd name="T20" fmla="*/ 0 w 2"/>
              <a:gd name="T21" fmla="*/ 2147483646 h 3"/>
              <a:gd name="T22" fmla="*/ 0 w 2"/>
              <a:gd name="T23" fmla="*/ 0 h 3"/>
              <a:gd name="T24" fmla="*/ 0 w 2"/>
              <a:gd name="T25" fmla="*/ 2147483646 h 3"/>
              <a:gd name="T26" fmla="*/ 0 w 2"/>
              <a:gd name="T27" fmla="*/ 2147483646 h 3"/>
              <a:gd name="T28" fmla="*/ 0 w 2"/>
              <a:gd name="T29" fmla="*/ 2147483646 h 3"/>
              <a:gd name="T30" fmla="*/ 0 w 2"/>
              <a:gd name="T31" fmla="*/ 2147483646 h 3"/>
              <a:gd name="T32" fmla="*/ 0 w 2"/>
              <a:gd name="T33" fmla="*/ 2147483646 h 3"/>
              <a:gd name="T34" fmla="*/ 0 w 2"/>
              <a:gd name="T35" fmla="*/ 2147483646 h 3"/>
              <a:gd name="T36" fmla="*/ 0 w 2"/>
              <a:gd name="T37" fmla="*/ 2147483646 h 3"/>
              <a:gd name="T38" fmla="*/ 0 w 2"/>
              <a:gd name="T39" fmla="*/ 2147483646 h 3"/>
              <a:gd name="T40" fmla="*/ 0 w 2"/>
              <a:gd name="T41" fmla="*/ 2147483646 h 3"/>
              <a:gd name="T42" fmla="*/ 0 w 2"/>
              <a:gd name="T43" fmla="*/ 2147483646 h 3"/>
              <a:gd name="T44" fmla="*/ 0 w 2"/>
              <a:gd name="T45" fmla="*/ 2147483646 h 3"/>
              <a:gd name="T46" fmla="*/ 0 w 2"/>
              <a:gd name="T47" fmla="*/ 2147483646 h 3"/>
              <a:gd name="T48" fmla="*/ 0 w 2"/>
              <a:gd name="T49" fmla="*/ 2147483646 h 3"/>
              <a:gd name="T50" fmla="*/ 0 w 2"/>
              <a:gd name="T51" fmla="*/ 2147483646 h 3"/>
              <a:gd name="T52" fmla="*/ 0 w 2"/>
              <a:gd name="T53" fmla="*/ 214748364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0 w 2"/>
              <a:gd name="T5" fmla="*/ 0 h 2"/>
              <a:gd name="T6" fmla="*/ 0 w 2"/>
              <a:gd name="T7" fmla="*/ 2147483646 h 2"/>
              <a:gd name="T8" fmla="*/ 0 w 2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147483646 w 2"/>
              <a:gd name="T1" fmla="*/ 0 h 2"/>
              <a:gd name="T2" fmla="*/ 2147483646 w 2"/>
              <a:gd name="T3" fmla="*/ 0 h 2"/>
              <a:gd name="T4" fmla="*/ 2147483646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6 h 2"/>
              <a:gd name="T12" fmla="*/ 2147483646 w 2"/>
              <a:gd name="T13" fmla="*/ 0 h 2"/>
              <a:gd name="T14" fmla="*/ 2147483646 w 2"/>
              <a:gd name="T15" fmla="*/ 0 h 2"/>
              <a:gd name="T16" fmla="*/ 2147483646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2147483646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2147483646 w 2"/>
              <a:gd name="T39" fmla="*/ 2147483646 h 2"/>
              <a:gd name="T40" fmla="*/ 2147483646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2147483646 h 2"/>
              <a:gd name="T46" fmla="*/ 2147483646 w 2"/>
              <a:gd name="T47" fmla="*/ 2147483646 h 2"/>
              <a:gd name="T48" fmla="*/ 0 w 2"/>
              <a:gd name="T49" fmla="*/ 0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2147483646 w 2"/>
              <a:gd name="T57" fmla="*/ 2147483646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0 h 2"/>
              <a:gd name="T6" fmla="*/ 2147483646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2147483646 w 2"/>
              <a:gd name="T17" fmla="*/ 0 h 2"/>
              <a:gd name="T18" fmla="*/ 2147483646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6 h 2"/>
              <a:gd name="T48" fmla="*/ 0 w 2"/>
              <a:gd name="T49" fmla="*/ 2147483646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147483646 w 2"/>
              <a:gd name="T1" fmla="*/ 2147483646 h 5"/>
              <a:gd name="T2" fmla="*/ 2147483646 w 2"/>
              <a:gd name="T3" fmla="*/ 2147483646 h 5"/>
              <a:gd name="T4" fmla="*/ 0 w 2"/>
              <a:gd name="T5" fmla="*/ 0 h 5"/>
              <a:gd name="T6" fmla="*/ 0 w 2"/>
              <a:gd name="T7" fmla="*/ 2147483646 h 5"/>
              <a:gd name="T8" fmla="*/ 0 w 2"/>
              <a:gd name="T9" fmla="*/ 2147483646 h 5"/>
              <a:gd name="T10" fmla="*/ 2147483646 w 2"/>
              <a:gd name="T11" fmla="*/ 2147483646 h 5"/>
              <a:gd name="T12" fmla="*/ 2147483646 w 2"/>
              <a:gd name="T13" fmla="*/ 2147483646 h 5"/>
              <a:gd name="T14" fmla="*/ 2147483646 w 2"/>
              <a:gd name="T15" fmla="*/ 2147483646 h 5"/>
              <a:gd name="T16" fmla="*/ 0 w 2"/>
              <a:gd name="T17" fmla="*/ 0 h 5"/>
              <a:gd name="T18" fmla="*/ 0 w 2"/>
              <a:gd name="T19" fmla="*/ 2147483646 h 5"/>
              <a:gd name="T20" fmla="*/ 0 w 2"/>
              <a:gd name="T21" fmla="*/ 2147483646 h 5"/>
              <a:gd name="T22" fmla="*/ 2147483646 w 2"/>
              <a:gd name="T23" fmla="*/ 2147483646 h 5"/>
              <a:gd name="T24" fmla="*/ 2147483646 w 2"/>
              <a:gd name="T25" fmla="*/ 2147483646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6 w 2"/>
              <a:gd name="T19" fmla="*/ 0 h 1587"/>
              <a:gd name="T20" fmla="*/ 2147483646 w 2"/>
              <a:gd name="T21" fmla="*/ 0 h 1587"/>
              <a:gd name="T22" fmla="*/ 2147483646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2147483646 w 2"/>
              <a:gd name="T31" fmla="*/ 0 h 1587"/>
              <a:gd name="T32" fmla="*/ 2147483646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2147483646 w 2"/>
              <a:gd name="T41" fmla="*/ 0 h 1587"/>
              <a:gd name="T42" fmla="*/ 2147483646 w 2"/>
              <a:gd name="T43" fmla="*/ 0 h 1587"/>
              <a:gd name="T44" fmla="*/ 2147483646 w 2"/>
              <a:gd name="T45" fmla="*/ 0 h 1587"/>
              <a:gd name="T46" fmla="*/ 2147483646 w 2"/>
              <a:gd name="T47" fmla="*/ 0 h 1587"/>
              <a:gd name="T48" fmla="*/ 2147483646 w 2"/>
              <a:gd name="T49" fmla="*/ 0 h 1587"/>
              <a:gd name="T50" fmla="*/ 2147483646 w 2"/>
              <a:gd name="T51" fmla="*/ 0 h 1587"/>
              <a:gd name="T52" fmla="*/ 2147483646 w 2"/>
              <a:gd name="T53" fmla="*/ 0 h 1587"/>
              <a:gd name="T54" fmla="*/ 2147483646 w 2"/>
              <a:gd name="T55" fmla="*/ 0 h 1587"/>
              <a:gd name="T56" fmla="*/ 2147483646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2147483646 h 3"/>
              <a:gd name="T2" fmla="*/ 2147483646 w 2"/>
              <a:gd name="T3" fmla="*/ 0 h 3"/>
              <a:gd name="T4" fmla="*/ 2147483646 w 2"/>
              <a:gd name="T5" fmla="*/ 0 h 3"/>
              <a:gd name="T6" fmla="*/ 2147483646 w 2"/>
              <a:gd name="T7" fmla="*/ 0 h 3"/>
              <a:gd name="T8" fmla="*/ 2147483646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2147483646 w 2"/>
              <a:gd name="T19" fmla="*/ 0 h 3"/>
              <a:gd name="T20" fmla="*/ 2147483646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6 h 3"/>
              <a:gd name="T40" fmla="*/ 0 w 2"/>
              <a:gd name="T41" fmla="*/ 214748364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2147483646 w 2"/>
              <a:gd name="T25" fmla="*/ 2147483646 h 2"/>
              <a:gd name="T26" fmla="*/ 2147483646 w 2"/>
              <a:gd name="T27" fmla="*/ 2147483646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6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6 h 2"/>
              <a:gd name="T50" fmla="*/ 2147483646 w 2"/>
              <a:gd name="T51" fmla="*/ 2147483646 h 2"/>
              <a:gd name="T52" fmla="*/ 2147483646 w 2"/>
              <a:gd name="T53" fmla="*/ 0 h 2"/>
              <a:gd name="T54" fmla="*/ 2147483646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6 h 2"/>
              <a:gd name="T62" fmla="*/ 0 w 2"/>
              <a:gd name="T63" fmla="*/ 2147483646 h 2"/>
              <a:gd name="T64" fmla="*/ 2147483646 w 2"/>
              <a:gd name="T65" fmla="*/ 2147483646 h 2"/>
              <a:gd name="T66" fmla="*/ 2147483646 w 2"/>
              <a:gd name="T67" fmla="*/ 2147483646 h 2"/>
              <a:gd name="T68" fmla="*/ 0 w 2"/>
              <a:gd name="T69" fmla="*/ 2147483646 h 2"/>
              <a:gd name="T70" fmla="*/ 0 w 2"/>
              <a:gd name="T71" fmla="*/ 2147483646 h 2"/>
              <a:gd name="T72" fmla="*/ 0 w 2"/>
              <a:gd name="T73" fmla="*/ 2147483646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pic>
        <p:nvPicPr>
          <p:cNvPr id="63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4687888"/>
            <a:ext cx="48831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418667" y="4927600"/>
            <a:ext cx="3065762" cy="995705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5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32488" y="5975350"/>
            <a:ext cx="2552700" cy="306388"/>
          </a:xfrm>
        </p:spPr>
        <p:txBody>
          <a:bodyPr rIns="0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523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997858"/>
            <a:ext cx="3010890" cy="4924960"/>
          </a:xfrm>
        </p:spPr>
        <p:txBody>
          <a:bodyPr anchor="ctr"/>
          <a:lstStyle>
            <a:lvl1pPr algn="l"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BBD18-9AF7-4511-9B9E-90663B2F269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 smtClean="0"/>
              <a:t>Financing RE in SIDS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31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E020A-C621-4641-9733-DBAB69602C3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 smtClean="0"/>
              <a:t>Financing RE in SIDS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709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8569158" cy="461819"/>
          </a:xfrm>
        </p:spPr>
        <p:txBody>
          <a:bodyPr anchor="b"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A28DA-8786-40FD-ABE7-6490727904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 smtClean="0"/>
              <a:t>Financing RE in SIDS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9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8410104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786A4-CEE8-4F70-8B6D-9923CD49B41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 smtClean="0"/>
              <a:t>Financing RE in SIDS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49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AC61E-AEFF-4EE4-8C2C-2AC5034C277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 smtClean="0"/>
              <a:t>Financing RE in SIDS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506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2A050-BAD4-4352-93F6-C8735274329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 smtClean="0"/>
              <a:t>Financing RE in SIDS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477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2147483646 w 2"/>
              <a:gd name="T15" fmla="*/ 2147483646 h 2"/>
              <a:gd name="T16" fmla="*/ 2147483646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2147483646 w 2"/>
              <a:gd name="T29" fmla="*/ 2147483646 h 2"/>
              <a:gd name="T30" fmla="*/ 2147483646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2147483646 h 2"/>
              <a:gd name="T36" fmla="*/ 2147483646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2147483646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2147483646 w 2"/>
              <a:gd name="T63" fmla="*/ 2147483646 h 2"/>
              <a:gd name="T64" fmla="*/ 0 w 2"/>
              <a:gd name="T65" fmla="*/ 2147483646 h 2"/>
              <a:gd name="T66" fmla="*/ 0 w 2"/>
              <a:gd name="T67" fmla="*/ 2147483646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2147483646 w 2"/>
              <a:gd name="T13" fmla="*/ 0 h 2"/>
              <a:gd name="T14" fmla="*/ 2147483646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2147483646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2147483646 w 2"/>
              <a:gd name="T53" fmla="*/ 2147483646 h 2"/>
              <a:gd name="T54" fmla="*/ 2147483646 w 2"/>
              <a:gd name="T55" fmla="*/ 2147483646 h 2"/>
              <a:gd name="T56" fmla="*/ 2147483646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147483646 w 2"/>
              <a:gd name="T1" fmla="*/ 2147483646 h 4"/>
              <a:gd name="T2" fmla="*/ 2147483646 w 2"/>
              <a:gd name="T3" fmla="*/ 2147483646 h 4"/>
              <a:gd name="T4" fmla="*/ 2147483646 w 2"/>
              <a:gd name="T5" fmla="*/ 2147483646 h 4"/>
              <a:gd name="T6" fmla="*/ 2147483646 w 2"/>
              <a:gd name="T7" fmla="*/ 2147483646 h 4"/>
              <a:gd name="T8" fmla="*/ 2147483646 w 2"/>
              <a:gd name="T9" fmla="*/ 0 h 4"/>
              <a:gd name="T10" fmla="*/ 2147483646 w 2"/>
              <a:gd name="T11" fmla="*/ 0 h 4"/>
              <a:gd name="T12" fmla="*/ 2147483646 w 2"/>
              <a:gd name="T13" fmla="*/ 0 h 4"/>
              <a:gd name="T14" fmla="*/ 0 w 2"/>
              <a:gd name="T15" fmla="*/ 2147483646 h 4"/>
              <a:gd name="T16" fmla="*/ 2147483646 w 2"/>
              <a:gd name="T17" fmla="*/ 2147483646 h 4"/>
              <a:gd name="T18" fmla="*/ 2147483646 w 2"/>
              <a:gd name="T19" fmla="*/ 2147483646 h 4"/>
              <a:gd name="T20" fmla="*/ 2147483646 w 2"/>
              <a:gd name="T21" fmla="*/ 2147483646 h 4"/>
              <a:gd name="T22" fmla="*/ 2147483646 w 2"/>
              <a:gd name="T23" fmla="*/ 0 h 4"/>
              <a:gd name="T24" fmla="*/ 2147483646 w 2"/>
              <a:gd name="T25" fmla="*/ 2147483646 h 4"/>
              <a:gd name="T26" fmla="*/ 2147483646 w 2"/>
              <a:gd name="T27" fmla="*/ 2147483646 h 4"/>
              <a:gd name="T28" fmla="*/ 2147483646 w 2"/>
              <a:gd name="T29" fmla="*/ 2147483646 h 4"/>
              <a:gd name="T30" fmla="*/ 2147483646 w 2"/>
              <a:gd name="T31" fmla="*/ 2147483646 h 4"/>
              <a:gd name="T32" fmla="*/ 2147483646 w 2"/>
              <a:gd name="T33" fmla="*/ 2147483646 h 4"/>
              <a:gd name="T34" fmla="*/ 2147483646 w 2"/>
              <a:gd name="T35" fmla="*/ 2147483646 h 4"/>
              <a:gd name="T36" fmla="*/ 2147483646 w 2"/>
              <a:gd name="T37" fmla="*/ 2147483646 h 4"/>
              <a:gd name="T38" fmla="*/ 2147483646 w 2"/>
              <a:gd name="T39" fmla="*/ 2147483646 h 4"/>
              <a:gd name="T40" fmla="*/ 2147483646 w 2"/>
              <a:gd name="T41" fmla="*/ 2147483646 h 4"/>
              <a:gd name="T42" fmla="*/ 2147483646 w 2"/>
              <a:gd name="T43" fmla="*/ 2147483646 h 4"/>
              <a:gd name="T44" fmla="*/ 2147483646 w 2"/>
              <a:gd name="T45" fmla="*/ 2147483646 h 4"/>
              <a:gd name="T46" fmla="*/ 2147483646 w 2"/>
              <a:gd name="T47" fmla="*/ 2147483646 h 4"/>
              <a:gd name="T48" fmla="*/ 2147483646 w 2"/>
              <a:gd name="T49" fmla="*/ 2147483646 h 4"/>
              <a:gd name="T50" fmla="*/ 2147483646 w 2"/>
              <a:gd name="T51" fmla="*/ 2147483646 h 4"/>
              <a:gd name="T52" fmla="*/ 0 w 2"/>
              <a:gd name="T53" fmla="*/ 2147483646 h 4"/>
              <a:gd name="T54" fmla="*/ 2147483646 w 2"/>
              <a:gd name="T55" fmla="*/ 2147483646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2147483646 h 4"/>
              <a:gd name="T2" fmla="*/ 0 w 1587"/>
              <a:gd name="T3" fmla="*/ 2147483646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6 h 4"/>
              <a:gd name="T10" fmla="*/ 0 w 1587"/>
              <a:gd name="T11" fmla="*/ 2147483646 h 4"/>
              <a:gd name="T12" fmla="*/ 0 w 1587"/>
              <a:gd name="T13" fmla="*/ 2147483646 h 4"/>
              <a:gd name="T14" fmla="*/ 0 w 1587"/>
              <a:gd name="T15" fmla="*/ 2147483646 h 4"/>
              <a:gd name="T16" fmla="*/ 0 w 1587"/>
              <a:gd name="T17" fmla="*/ 2147483646 h 4"/>
              <a:gd name="T18" fmla="*/ 0 w 1587"/>
              <a:gd name="T19" fmla="*/ 2147483646 h 4"/>
              <a:gd name="T20" fmla="*/ 0 w 1587"/>
              <a:gd name="T21" fmla="*/ 2147483646 h 4"/>
              <a:gd name="T22" fmla="*/ 0 w 1587"/>
              <a:gd name="T23" fmla="*/ 2147483646 h 4"/>
              <a:gd name="T24" fmla="*/ 0 w 1587"/>
              <a:gd name="T25" fmla="*/ 2147483646 h 4"/>
              <a:gd name="T26" fmla="*/ 0 w 1587"/>
              <a:gd name="T27" fmla="*/ 2147483646 h 4"/>
              <a:gd name="T28" fmla="*/ 0 w 1587"/>
              <a:gd name="T29" fmla="*/ 2147483646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0 h 2"/>
              <a:gd name="T4" fmla="*/ 2147483646 w 2"/>
              <a:gd name="T5" fmla="*/ 0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0 h 2"/>
              <a:gd name="T30" fmla="*/ 0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0 h 2"/>
              <a:gd name="T36" fmla="*/ 0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0 h 2"/>
              <a:gd name="T4" fmla="*/ 0 w 1587"/>
              <a:gd name="T5" fmla="*/ 2147483646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147483646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6 h 2"/>
              <a:gd name="T10" fmla="*/ 2147483646 w 2"/>
              <a:gd name="T11" fmla="*/ 2147483646 h 2"/>
              <a:gd name="T12" fmla="*/ 2147483646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2147483646 h 2"/>
              <a:gd name="T12" fmla="*/ 2147483646 w 2"/>
              <a:gd name="T13" fmla="*/ 2147483646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2147483646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147483646 w 4"/>
              <a:gd name="T1" fmla="*/ 2147483646 h 2"/>
              <a:gd name="T2" fmla="*/ 2147483646 w 4"/>
              <a:gd name="T3" fmla="*/ 2147483646 h 2"/>
              <a:gd name="T4" fmla="*/ 2147483646 w 4"/>
              <a:gd name="T5" fmla="*/ 2147483646 h 2"/>
              <a:gd name="T6" fmla="*/ 2147483646 w 4"/>
              <a:gd name="T7" fmla="*/ 0 h 2"/>
              <a:gd name="T8" fmla="*/ 2147483646 w 4"/>
              <a:gd name="T9" fmla="*/ 0 h 2"/>
              <a:gd name="T10" fmla="*/ 2147483646 w 4"/>
              <a:gd name="T11" fmla="*/ 0 h 2"/>
              <a:gd name="T12" fmla="*/ 2147483646 w 4"/>
              <a:gd name="T13" fmla="*/ 0 h 2"/>
              <a:gd name="T14" fmla="*/ 0 w 4"/>
              <a:gd name="T15" fmla="*/ 2147483646 h 2"/>
              <a:gd name="T16" fmla="*/ 2147483646 w 4"/>
              <a:gd name="T17" fmla="*/ 2147483646 h 2"/>
              <a:gd name="T18" fmla="*/ 2147483646 w 4"/>
              <a:gd name="T19" fmla="*/ 0 h 2"/>
              <a:gd name="T20" fmla="*/ 2147483646 w 4"/>
              <a:gd name="T21" fmla="*/ 2147483646 h 2"/>
              <a:gd name="T22" fmla="*/ 2147483646 w 4"/>
              <a:gd name="T23" fmla="*/ 0 h 2"/>
              <a:gd name="T24" fmla="*/ 2147483646 w 4"/>
              <a:gd name="T25" fmla="*/ 0 h 2"/>
              <a:gd name="T26" fmla="*/ 2147483646 w 4"/>
              <a:gd name="T27" fmla="*/ 0 h 2"/>
              <a:gd name="T28" fmla="*/ 2147483646 w 4"/>
              <a:gd name="T29" fmla="*/ 0 h 2"/>
              <a:gd name="T30" fmla="*/ 0 w 4"/>
              <a:gd name="T31" fmla="*/ 0 h 2"/>
              <a:gd name="T32" fmla="*/ 2147483646 w 4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0 w 2"/>
              <a:gd name="T59" fmla="*/ 2147483646 h 2"/>
              <a:gd name="T60" fmla="*/ 0 w 2"/>
              <a:gd name="T61" fmla="*/ 2147483646 h 2"/>
              <a:gd name="T62" fmla="*/ 0 w 2"/>
              <a:gd name="T63" fmla="*/ 2147483646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6 h 2"/>
              <a:gd name="T40" fmla="*/ 0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0 h 2"/>
              <a:gd name="T46" fmla="*/ 2147483646 w 2"/>
              <a:gd name="T47" fmla="*/ 0 h 2"/>
              <a:gd name="T48" fmla="*/ 2147483646 w 2"/>
              <a:gd name="T49" fmla="*/ 0 h 2"/>
              <a:gd name="T50" fmla="*/ 2147483646 w 2"/>
              <a:gd name="T51" fmla="*/ 0 h 2"/>
              <a:gd name="T52" fmla="*/ 2147483646 w 2"/>
              <a:gd name="T53" fmla="*/ 0 h 2"/>
              <a:gd name="T54" fmla="*/ 2147483646 w 2"/>
              <a:gd name="T55" fmla="*/ 0 h 2"/>
              <a:gd name="T56" fmla="*/ 2147483646 w 2"/>
              <a:gd name="T57" fmla="*/ 0 h 2"/>
              <a:gd name="T58" fmla="*/ 2147483646 w 2"/>
              <a:gd name="T59" fmla="*/ 0 h 2"/>
              <a:gd name="T60" fmla="*/ 2147483646 w 2"/>
              <a:gd name="T61" fmla="*/ 0 h 2"/>
              <a:gd name="T62" fmla="*/ 2147483646 w 2"/>
              <a:gd name="T63" fmla="*/ 0 h 2"/>
              <a:gd name="T64" fmla="*/ 2147483646 w 2"/>
              <a:gd name="T65" fmla="*/ 0 h 2"/>
              <a:gd name="T66" fmla="*/ 2147483646 w 2"/>
              <a:gd name="T67" fmla="*/ 2147483646 h 2"/>
              <a:gd name="T68" fmla="*/ 2147483646 w 2"/>
              <a:gd name="T69" fmla="*/ 0 h 2"/>
              <a:gd name="T70" fmla="*/ 2147483646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6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2147483646 h 3"/>
              <a:gd name="T2" fmla="*/ 0 w 2"/>
              <a:gd name="T3" fmla="*/ 2147483646 h 3"/>
              <a:gd name="T4" fmla="*/ 2147483646 w 2"/>
              <a:gd name="T5" fmla="*/ 2147483646 h 3"/>
              <a:gd name="T6" fmla="*/ 2147483646 w 2"/>
              <a:gd name="T7" fmla="*/ 214748364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0 w 2"/>
              <a:gd name="T19" fmla="*/ 2147483646 h 3"/>
              <a:gd name="T20" fmla="*/ 0 w 2"/>
              <a:gd name="T21" fmla="*/ 2147483646 h 3"/>
              <a:gd name="T22" fmla="*/ 0 w 2"/>
              <a:gd name="T23" fmla="*/ 0 h 3"/>
              <a:gd name="T24" fmla="*/ 0 w 2"/>
              <a:gd name="T25" fmla="*/ 2147483646 h 3"/>
              <a:gd name="T26" fmla="*/ 0 w 2"/>
              <a:gd name="T27" fmla="*/ 2147483646 h 3"/>
              <a:gd name="T28" fmla="*/ 0 w 2"/>
              <a:gd name="T29" fmla="*/ 2147483646 h 3"/>
              <a:gd name="T30" fmla="*/ 0 w 2"/>
              <a:gd name="T31" fmla="*/ 2147483646 h 3"/>
              <a:gd name="T32" fmla="*/ 0 w 2"/>
              <a:gd name="T33" fmla="*/ 2147483646 h 3"/>
              <a:gd name="T34" fmla="*/ 0 w 2"/>
              <a:gd name="T35" fmla="*/ 2147483646 h 3"/>
              <a:gd name="T36" fmla="*/ 0 w 2"/>
              <a:gd name="T37" fmla="*/ 2147483646 h 3"/>
              <a:gd name="T38" fmla="*/ 0 w 2"/>
              <a:gd name="T39" fmla="*/ 2147483646 h 3"/>
              <a:gd name="T40" fmla="*/ 0 w 2"/>
              <a:gd name="T41" fmla="*/ 2147483646 h 3"/>
              <a:gd name="T42" fmla="*/ 0 w 2"/>
              <a:gd name="T43" fmla="*/ 2147483646 h 3"/>
              <a:gd name="T44" fmla="*/ 0 w 2"/>
              <a:gd name="T45" fmla="*/ 2147483646 h 3"/>
              <a:gd name="T46" fmla="*/ 0 w 2"/>
              <a:gd name="T47" fmla="*/ 2147483646 h 3"/>
              <a:gd name="T48" fmla="*/ 0 w 2"/>
              <a:gd name="T49" fmla="*/ 2147483646 h 3"/>
              <a:gd name="T50" fmla="*/ 0 w 2"/>
              <a:gd name="T51" fmla="*/ 2147483646 h 3"/>
              <a:gd name="T52" fmla="*/ 0 w 2"/>
              <a:gd name="T53" fmla="*/ 214748364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0 w 2"/>
              <a:gd name="T5" fmla="*/ 0 h 2"/>
              <a:gd name="T6" fmla="*/ 0 w 2"/>
              <a:gd name="T7" fmla="*/ 2147483646 h 2"/>
              <a:gd name="T8" fmla="*/ 0 w 2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147483646 w 2"/>
              <a:gd name="T1" fmla="*/ 0 h 2"/>
              <a:gd name="T2" fmla="*/ 2147483646 w 2"/>
              <a:gd name="T3" fmla="*/ 0 h 2"/>
              <a:gd name="T4" fmla="*/ 2147483646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6 h 2"/>
              <a:gd name="T12" fmla="*/ 2147483646 w 2"/>
              <a:gd name="T13" fmla="*/ 0 h 2"/>
              <a:gd name="T14" fmla="*/ 2147483646 w 2"/>
              <a:gd name="T15" fmla="*/ 0 h 2"/>
              <a:gd name="T16" fmla="*/ 2147483646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2147483646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2147483646 w 2"/>
              <a:gd name="T39" fmla="*/ 2147483646 h 2"/>
              <a:gd name="T40" fmla="*/ 2147483646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2147483646 h 2"/>
              <a:gd name="T46" fmla="*/ 2147483646 w 2"/>
              <a:gd name="T47" fmla="*/ 2147483646 h 2"/>
              <a:gd name="T48" fmla="*/ 0 w 2"/>
              <a:gd name="T49" fmla="*/ 0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2147483646 w 2"/>
              <a:gd name="T57" fmla="*/ 2147483646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0 h 2"/>
              <a:gd name="T6" fmla="*/ 2147483646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2147483646 w 2"/>
              <a:gd name="T17" fmla="*/ 0 h 2"/>
              <a:gd name="T18" fmla="*/ 2147483646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6 h 2"/>
              <a:gd name="T48" fmla="*/ 0 w 2"/>
              <a:gd name="T49" fmla="*/ 2147483646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147483646 w 2"/>
              <a:gd name="T1" fmla="*/ 2147483646 h 5"/>
              <a:gd name="T2" fmla="*/ 2147483646 w 2"/>
              <a:gd name="T3" fmla="*/ 2147483646 h 5"/>
              <a:gd name="T4" fmla="*/ 0 w 2"/>
              <a:gd name="T5" fmla="*/ 0 h 5"/>
              <a:gd name="T6" fmla="*/ 0 w 2"/>
              <a:gd name="T7" fmla="*/ 2147483646 h 5"/>
              <a:gd name="T8" fmla="*/ 0 w 2"/>
              <a:gd name="T9" fmla="*/ 2147483646 h 5"/>
              <a:gd name="T10" fmla="*/ 2147483646 w 2"/>
              <a:gd name="T11" fmla="*/ 2147483646 h 5"/>
              <a:gd name="T12" fmla="*/ 2147483646 w 2"/>
              <a:gd name="T13" fmla="*/ 2147483646 h 5"/>
              <a:gd name="T14" fmla="*/ 2147483646 w 2"/>
              <a:gd name="T15" fmla="*/ 2147483646 h 5"/>
              <a:gd name="T16" fmla="*/ 0 w 2"/>
              <a:gd name="T17" fmla="*/ 0 h 5"/>
              <a:gd name="T18" fmla="*/ 0 w 2"/>
              <a:gd name="T19" fmla="*/ 2147483646 h 5"/>
              <a:gd name="T20" fmla="*/ 0 w 2"/>
              <a:gd name="T21" fmla="*/ 2147483646 h 5"/>
              <a:gd name="T22" fmla="*/ 2147483646 w 2"/>
              <a:gd name="T23" fmla="*/ 2147483646 h 5"/>
              <a:gd name="T24" fmla="*/ 2147483646 w 2"/>
              <a:gd name="T25" fmla="*/ 2147483646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6 w 2"/>
              <a:gd name="T19" fmla="*/ 0 h 1587"/>
              <a:gd name="T20" fmla="*/ 2147483646 w 2"/>
              <a:gd name="T21" fmla="*/ 0 h 1587"/>
              <a:gd name="T22" fmla="*/ 2147483646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2147483646 w 2"/>
              <a:gd name="T31" fmla="*/ 0 h 1587"/>
              <a:gd name="T32" fmla="*/ 2147483646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2147483646 w 2"/>
              <a:gd name="T41" fmla="*/ 0 h 1587"/>
              <a:gd name="T42" fmla="*/ 2147483646 w 2"/>
              <a:gd name="T43" fmla="*/ 0 h 1587"/>
              <a:gd name="T44" fmla="*/ 2147483646 w 2"/>
              <a:gd name="T45" fmla="*/ 0 h 1587"/>
              <a:gd name="T46" fmla="*/ 2147483646 w 2"/>
              <a:gd name="T47" fmla="*/ 0 h 1587"/>
              <a:gd name="T48" fmla="*/ 2147483646 w 2"/>
              <a:gd name="T49" fmla="*/ 0 h 1587"/>
              <a:gd name="T50" fmla="*/ 2147483646 w 2"/>
              <a:gd name="T51" fmla="*/ 0 h 1587"/>
              <a:gd name="T52" fmla="*/ 2147483646 w 2"/>
              <a:gd name="T53" fmla="*/ 0 h 1587"/>
              <a:gd name="T54" fmla="*/ 2147483646 w 2"/>
              <a:gd name="T55" fmla="*/ 0 h 1587"/>
              <a:gd name="T56" fmla="*/ 2147483646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2147483646 h 3"/>
              <a:gd name="T2" fmla="*/ 2147483646 w 2"/>
              <a:gd name="T3" fmla="*/ 0 h 3"/>
              <a:gd name="T4" fmla="*/ 2147483646 w 2"/>
              <a:gd name="T5" fmla="*/ 0 h 3"/>
              <a:gd name="T6" fmla="*/ 2147483646 w 2"/>
              <a:gd name="T7" fmla="*/ 0 h 3"/>
              <a:gd name="T8" fmla="*/ 2147483646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2147483646 w 2"/>
              <a:gd name="T19" fmla="*/ 0 h 3"/>
              <a:gd name="T20" fmla="*/ 2147483646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6 h 3"/>
              <a:gd name="T40" fmla="*/ 0 w 2"/>
              <a:gd name="T41" fmla="*/ 214748364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2147483646 w 2"/>
              <a:gd name="T25" fmla="*/ 2147483646 h 2"/>
              <a:gd name="T26" fmla="*/ 2147483646 w 2"/>
              <a:gd name="T27" fmla="*/ 2147483646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6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6 h 2"/>
              <a:gd name="T50" fmla="*/ 2147483646 w 2"/>
              <a:gd name="T51" fmla="*/ 2147483646 h 2"/>
              <a:gd name="T52" fmla="*/ 2147483646 w 2"/>
              <a:gd name="T53" fmla="*/ 0 h 2"/>
              <a:gd name="T54" fmla="*/ 2147483646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6 h 2"/>
              <a:gd name="T62" fmla="*/ 0 w 2"/>
              <a:gd name="T63" fmla="*/ 2147483646 h 2"/>
              <a:gd name="T64" fmla="*/ 2147483646 w 2"/>
              <a:gd name="T65" fmla="*/ 2147483646 h 2"/>
              <a:gd name="T66" fmla="*/ 2147483646 w 2"/>
              <a:gd name="T67" fmla="*/ 2147483646 h 2"/>
              <a:gd name="T68" fmla="*/ 0 w 2"/>
              <a:gd name="T69" fmla="*/ 2147483646 h 2"/>
              <a:gd name="T70" fmla="*/ 0 w 2"/>
              <a:gd name="T71" fmla="*/ 2147483646 h 2"/>
              <a:gd name="T72" fmla="*/ 0 w 2"/>
              <a:gd name="T73" fmla="*/ 2147483646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icon to add clip art</a:t>
            </a:r>
            <a:endParaRPr lang="en-US" noProof="0" dirty="0"/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icon to add clip art</a:t>
            </a:r>
            <a:endParaRPr lang="en-US" noProof="0" dirty="0"/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icon to add clip art</a:t>
            </a:r>
            <a:endParaRPr lang="en-US" noProof="0" dirty="0"/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icon to add clip art</a:t>
            </a:r>
            <a:endParaRPr lang="en-US" noProof="0" dirty="0"/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icon to add clip art</a:t>
            </a:r>
            <a:endParaRPr lang="en-US" noProof="0" dirty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dirty="0" smtClean="0"/>
              <a:t>Click icon to add clip art</a:t>
            </a:r>
            <a:endParaRPr lang="en-US" noProof="0" dirty="0"/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dirty="0" smtClean="0"/>
              <a:t>Click icon to add clip art</a:t>
            </a:r>
            <a:endParaRPr lang="en-US" noProof="0" dirty="0"/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dirty="0" smtClean="0"/>
              <a:t>Click icon to add clip art</a:t>
            </a:r>
            <a:endParaRPr lang="en-US" noProof="0" dirty="0"/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dirty="0" smtClean="0"/>
              <a:t>Click icon to add clip art</a:t>
            </a:r>
            <a:endParaRPr lang="en-US" noProof="0" dirty="0"/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dirty="0" smtClean="0"/>
              <a:t>Click icon to add clip art</a:t>
            </a:r>
            <a:endParaRPr lang="en-US" noProof="0" dirty="0"/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1" name="Footer Placeholder 6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 smtClean="0"/>
              <a:t>Financing RE in SIDS 2016</a:t>
            </a:r>
            <a:endParaRPr lang="en-US" dirty="0"/>
          </a:p>
        </p:txBody>
      </p:sp>
      <p:sp>
        <p:nvSpPr>
          <p:cNvPr id="132" name="Slide Number Placeholder 7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68BC1A-05C2-4B87-A7E5-141B77D056B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211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DE6A6-44E7-40A8-A7E0-A0EFB5970D0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 smtClean="0"/>
              <a:t>Financing RE in SIDS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79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175250" y="5302250"/>
            <a:ext cx="3968750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1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268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EF54A-DD03-415B-B340-74E5ED00F9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 smtClean="0"/>
              <a:t>Financing RE in SIDS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5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8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9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2147483646 w 2"/>
              <a:gd name="T15" fmla="*/ 2147483646 h 2"/>
              <a:gd name="T16" fmla="*/ 2147483646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2147483646 w 2"/>
              <a:gd name="T29" fmla="*/ 2147483646 h 2"/>
              <a:gd name="T30" fmla="*/ 2147483646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2147483646 h 2"/>
              <a:gd name="T36" fmla="*/ 2147483646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2147483646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2147483646 w 2"/>
              <a:gd name="T63" fmla="*/ 2147483646 h 2"/>
              <a:gd name="T64" fmla="*/ 0 w 2"/>
              <a:gd name="T65" fmla="*/ 2147483646 h 2"/>
              <a:gd name="T66" fmla="*/ 0 w 2"/>
              <a:gd name="T67" fmla="*/ 2147483646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2147483646 w 2"/>
              <a:gd name="T13" fmla="*/ 0 h 2"/>
              <a:gd name="T14" fmla="*/ 2147483646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2147483646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2147483646 w 2"/>
              <a:gd name="T53" fmla="*/ 2147483646 h 2"/>
              <a:gd name="T54" fmla="*/ 2147483646 w 2"/>
              <a:gd name="T55" fmla="*/ 2147483646 h 2"/>
              <a:gd name="T56" fmla="*/ 2147483646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147483646 w 2"/>
              <a:gd name="T1" fmla="*/ 2147483646 h 4"/>
              <a:gd name="T2" fmla="*/ 2147483646 w 2"/>
              <a:gd name="T3" fmla="*/ 2147483646 h 4"/>
              <a:gd name="T4" fmla="*/ 2147483646 w 2"/>
              <a:gd name="T5" fmla="*/ 2147483646 h 4"/>
              <a:gd name="T6" fmla="*/ 2147483646 w 2"/>
              <a:gd name="T7" fmla="*/ 2147483646 h 4"/>
              <a:gd name="T8" fmla="*/ 2147483646 w 2"/>
              <a:gd name="T9" fmla="*/ 0 h 4"/>
              <a:gd name="T10" fmla="*/ 2147483646 w 2"/>
              <a:gd name="T11" fmla="*/ 0 h 4"/>
              <a:gd name="T12" fmla="*/ 2147483646 w 2"/>
              <a:gd name="T13" fmla="*/ 0 h 4"/>
              <a:gd name="T14" fmla="*/ 0 w 2"/>
              <a:gd name="T15" fmla="*/ 2147483646 h 4"/>
              <a:gd name="T16" fmla="*/ 2147483646 w 2"/>
              <a:gd name="T17" fmla="*/ 2147483646 h 4"/>
              <a:gd name="T18" fmla="*/ 2147483646 w 2"/>
              <a:gd name="T19" fmla="*/ 2147483646 h 4"/>
              <a:gd name="T20" fmla="*/ 2147483646 w 2"/>
              <a:gd name="T21" fmla="*/ 2147483646 h 4"/>
              <a:gd name="T22" fmla="*/ 2147483646 w 2"/>
              <a:gd name="T23" fmla="*/ 0 h 4"/>
              <a:gd name="T24" fmla="*/ 2147483646 w 2"/>
              <a:gd name="T25" fmla="*/ 2147483646 h 4"/>
              <a:gd name="T26" fmla="*/ 2147483646 w 2"/>
              <a:gd name="T27" fmla="*/ 2147483646 h 4"/>
              <a:gd name="T28" fmla="*/ 2147483646 w 2"/>
              <a:gd name="T29" fmla="*/ 2147483646 h 4"/>
              <a:gd name="T30" fmla="*/ 2147483646 w 2"/>
              <a:gd name="T31" fmla="*/ 2147483646 h 4"/>
              <a:gd name="T32" fmla="*/ 2147483646 w 2"/>
              <a:gd name="T33" fmla="*/ 2147483646 h 4"/>
              <a:gd name="T34" fmla="*/ 2147483646 w 2"/>
              <a:gd name="T35" fmla="*/ 2147483646 h 4"/>
              <a:gd name="T36" fmla="*/ 2147483646 w 2"/>
              <a:gd name="T37" fmla="*/ 2147483646 h 4"/>
              <a:gd name="T38" fmla="*/ 2147483646 w 2"/>
              <a:gd name="T39" fmla="*/ 2147483646 h 4"/>
              <a:gd name="T40" fmla="*/ 2147483646 w 2"/>
              <a:gd name="T41" fmla="*/ 2147483646 h 4"/>
              <a:gd name="T42" fmla="*/ 2147483646 w 2"/>
              <a:gd name="T43" fmla="*/ 2147483646 h 4"/>
              <a:gd name="T44" fmla="*/ 2147483646 w 2"/>
              <a:gd name="T45" fmla="*/ 2147483646 h 4"/>
              <a:gd name="T46" fmla="*/ 2147483646 w 2"/>
              <a:gd name="T47" fmla="*/ 2147483646 h 4"/>
              <a:gd name="T48" fmla="*/ 2147483646 w 2"/>
              <a:gd name="T49" fmla="*/ 2147483646 h 4"/>
              <a:gd name="T50" fmla="*/ 2147483646 w 2"/>
              <a:gd name="T51" fmla="*/ 2147483646 h 4"/>
              <a:gd name="T52" fmla="*/ 0 w 2"/>
              <a:gd name="T53" fmla="*/ 2147483646 h 4"/>
              <a:gd name="T54" fmla="*/ 2147483646 w 2"/>
              <a:gd name="T55" fmla="*/ 2147483646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2147483646 h 4"/>
              <a:gd name="T2" fmla="*/ 0 w 1587"/>
              <a:gd name="T3" fmla="*/ 2147483646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6 h 4"/>
              <a:gd name="T10" fmla="*/ 0 w 1587"/>
              <a:gd name="T11" fmla="*/ 2147483646 h 4"/>
              <a:gd name="T12" fmla="*/ 0 w 1587"/>
              <a:gd name="T13" fmla="*/ 2147483646 h 4"/>
              <a:gd name="T14" fmla="*/ 0 w 1587"/>
              <a:gd name="T15" fmla="*/ 2147483646 h 4"/>
              <a:gd name="T16" fmla="*/ 0 w 1587"/>
              <a:gd name="T17" fmla="*/ 2147483646 h 4"/>
              <a:gd name="T18" fmla="*/ 0 w 1587"/>
              <a:gd name="T19" fmla="*/ 2147483646 h 4"/>
              <a:gd name="T20" fmla="*/ 0 w 1587"/>
              <a:gd name="T21" fmla="*/ 2147483646 h 4"/>
              <a:gd name="T22" fmla="*/ 0 w 1587"/>
              <a:gd name="T23" fmla="*/ 2147483646 h 4"/>
              <a:gd name="T24" fmla="*/ 0 w 1587"/>
              <a:gd name="T25" fmla="*/ 2147483646 h 4"/>
              <a:gd name="T26" fmla="*/ 0 w 1587"/>
              <a:gd name="T27" fmla="*/ 2147483646 h 4"/>
              <a:gd name="T28" fmla="*/ 0 w 1587"/>
              <a:gd name="T29" fmla="*/ 2147483646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0 h 2"/>
              <a:gd name="T4" fmla="*/ 2147483646 w 2"/>
              <a:gd name="T5" fmla="*/ 0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0 h 2"/>
              <a:gd name="T30" fmla="*/ 0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0 h 2"/>
              <a:gd name="T36" fmla="*/ 0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0 h 2"/>
              <a:gd name="T4" fmla="*/ 0 w 1587"/>
              <a:gd name="T5" fmla="*/ 2147483646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147483646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6 h 2"/>
              <a:gd name="T10" fmla="*/ 2147483646 w 2"/>
              <a:gd name="T11" fmla="*/ 2147483646 h 2"/>
              <a:gd name="T12" fmla="*/ 2147483646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2147483646 h 2"/>
              <a:gd name="T12" fmla="*/ 2147483646 w 2"/>
              <a:gd name="T13" fmla="*/ 2147483646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2147483646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147483646 w 4"/>
              <a:gd name="T1" fmla="*/ 2147483646 h 2"/>
              <a:gd name="T2" fmla="*/ 2147483646 w 4"/>
              <a:gd name="T3" fmla="*/ 2147483646 h 2"/>
              <a:gd name="T4" fmla="*/ 2147483646 w 4"/>
              <a:gd name="T5" fmla="*/ 2147483646 h 2"/>
              <a:gd name="T6" fmla="*/ 2147483646 w 4"/>
              <a:gd name="T7" fmla="*/ 0 h 2"/>
              <a:gd name="T8" fmla="*/ 2147483646 w 4"/>
              <a:gd name="T9" fmla="*/ 0 h 2"/>
              <a:gd name="T10" fmla="*/ 2147483646 w 4"/>
              <a:gd name="T11" fmla="*/ 0 h 2"/>
              <a:gd name="T12" fmla="*/ 2147483646 w 4"/>
              <a:gd name="T13" fmla="*/ 0 h 2"/>
              <a:gd name="T14" fmla="*/ 0 w 4"/>
              <a:gd name="T15" fmla="*/ 2147483646 h 2"/>
              <a:gd name="T16" fmla="*/ 2147483646 w 4"/>
              <a:gd name="T17" fmla="*/ 2147483646 h 2"/>
              <a:gd name="T18" fmla="*/ 2147483646 w 4"/>
              <a:gd name="T19" fmla="*/ 0 h 2"/>
              <a:gd name="T20" fmla="*/ 2147483646 w 4"/>
              <a:gd name="T21" fmla="*/ 2147483646 h 2"/>
              <a:gd name="T22" fmla="*/ 2147483646 w 4"/>
              <a:gd name="T23" fmla="*/ 0 h 2"/>
              <a:gd name="T24" fmla="*/ 2147483646 w 4"/>
              <a:gd name="T25" fmla="*/ 0 h 2"/>
              <a:gd name="T26" fmla="*/ 2147483646 w 4"/>
              <a:gd name="T27" fmla="*/ 0 h 2"/>
              <a:gd name="T28" fmla="*/ 2147483646 w 4"/>
              <a:gd name="T29" fmla="*/ 0 h 2"/>
              <a:gd name="T30" fmla="*/ 0 w 4"/>
              <a:gd name="T31" fmla="*/ 0 h 2"/>
              <a:gd name="T32" fmla="*/ 2147483646 w 4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0 w 2"/>
              <a:gd name="T59" fmla="*/ 2147483646 h 2"/>
              <a:gd name="T60" fmla="*/ 0 w 2"/>
              <a:gd name="T61" fmla="*/ 2147483646 h 2"/>
              <a:gd name="T62" fmla="*/ 0 w 2"/>
              <a:gd name="T63" fmla="*/ 2147483646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6 h 2"/>
              <a:gd name="T40" fmla="*/ 0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0 h 2"/>
              <a:gd name="T46" fmla="*/ 2147483646 w 2"/>
              <a:gd name="T47" fmla="*/ 0 h 2"/>
              <a:gd name="T48" fmla="*/ 2147483646 w 2"/>
              <a:gd name="T49" fmla="*/ 0 h 2"/>
              <a:gd name="T50" fmla="*/ 2147483646 w 2"/>
              <a:gd name="T51" fmla="*/ 0 h 2"/>
              <a:gd name="T52" fmla="*/ 2147483646 w 2"/>
              <a:gd name="T53" fmla="*/ 0 h 2"/>
              <a:gd name="T54" fmla="*/ 2147483646 w 2"/>
              <a:gd name="T55" fmla="*/ 0 h 2"/>
              <a:gd name="T56" fmla="*/ 2147483646 w 2"/>
              <a:gd name="T57" fmla="*/ 0 h 2"/>
              <a:gd name="T58" fmla="*/ 2147483646 w 2"/>
              <a:gd name="T59" fmla="*/ 0 h 2"/>
              <a:gd name="T60" fmla="*/ 2147483646 w 2"/>
              <a:gd name="T61" fmla="*/ 0 h 2"/>
              <a:gd name="T62" fmla="*/ 2147483646 w 2"/>
              <a:gd name="T63" fmla="*/ 0 h 2"/>
              <a:gd name="T64" fmla="*/ 2147483646 w 2"/>
              <a:gd name="T65" fmla="*/ 0 h 2"/>
              <a:gd name="T66" fmla="*/ 2147483646 w 2"/>
              <a:gd name="T67" fmla="*/ 2147483646 h 2"/>
              <a:gd name="T68" fmla="*/ 2147483646 w 2"/>
              <a:gd name="T69" fmla="*/ 0 h 2"/>
              <a:gd name="T70" fmla="*/ 2147483646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6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2147483646 h 3"/>
              <a:gd name="T2" fmla="*/ 0 w 2"/>
              <a:gd name="T3" fmla="*/ 2147483646 h 3"/>
              <a:gd name="T4" fmla="*/ 2147483646 w 2"/>
              <a:gd name="T5" fmla="*/ 2147483646 h 3"/>
              <a:gd name="T6" fmla="*/ 2147483646 w 2"/>
              <a:gd name="T7" fmla="*/ 214748364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0 w 2"/>
              <a:gd name="T19" fmla="*/ 2147483646 h 3"/>
              <a:gd name="T20" fmla="*/ 0 w 2"/>
              <a:gd name="T21" fmla="*/ 2147483646 h 3"/>
              <a:gd name="T22" fmla="*/ 0 w 2"/>
              <a:gd name="T23" fmla="*/ 0 h 3"/>
              <a:gd name="T24" fmla="*/ 0 w 2"/>
              <a:gd name="T25" fmla="*/ 2147483646 h 3"/>
              <a:gd name="T26" fmla="*/ 0 w 2"/>
              <a:gd name="T27" fmla="*/ 2147483646 h 3"/>
              <a:gd name="T28" fmla="*/ 0 w 2"/>
              <a:gd name="T29" fmla="*/ 2147483646 h 3"/>
              <a:gd name="T30" fmla="*/ 0 w 2"/>
              <a:gd name="T31" fmla="*/ 2147483646 h 3"/>
              <a:gd name="T32" fmla="*/ 0 w 2"/>
              <a:gd name="T33" fmla="*/ 2147483646 h 3"/>
              <a:gd name="T34" fmla="*/ 0 w 2"/>
              <a:gd name="T35" fmla="*/ 2147483646 h 3"/>
              <a:gd name="T36" fmla="*/ 0 w 2"/>
              <a:gd name="T37" fmla="*/ 2147483646 h 3"/>
              <a:gd name="T38" fmla="*/ 0 w 2"/>
              <a:gd name="T39" fmla="*/ 2147483646 h 3"/>
              <a:gd name="T40" fmla="*/ 0 w 2"/>
              <a:gd name="T41" fmla="*/ 2147483646 h 3"/>
              <a:gd name="T42" fmla="*/ 0 w 2"/>
              <a:gd name="T43" fmla="*/ 2147483646 h 3"/>
              <a:gd name="T44" fmla="*/ 0 w 2"/>
              <a:gd name="T45" fmla="*/ 2147483646 h 3"/>
              <a:gd name="T46" fmla="*/ 0 w 2"/>
              <a:gd name="T47" fmla="*/ 2147483646 h 3"/>
              <a:gd name="T48" fmla="*/ 0 w 2"/>
              <a:gd name="T49" fmla="*/ 2147483646 h 3"/>
              <a:gd name="T50" fmla="*/ 0 w 2"/>
              <a:gd name="T51" fmla="*/ 2147483646 h 3"/>
              <a:gd name="T52" fmla="*/ 0 w 2"/>
              <a:gd name="T53" fmla="*/ 214748364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0 w 2"/>
              <a:gd name="T5" fmla="*/ 0 h 2"/>
              <a:gd name="T6" fmla="*/ 0 w 2"/>
              <a:gd name="T7" fmla="*/ 2147483646 h 2"/>
              <a:gd name="T8" fmla="*/ 0 w 2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29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147483646 w 2"/>
              <a:gd name="T1" fmla="*/ 0 h 2"/>
              <a:gd name="T2" fmla="*/ 2147483646 w 2"/>
              <a:gd name="T3" fmla="*/ 0 h 2"/>
              <a:gd name="T4" fmla="*/ 2147483646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6 h 2"/>
              <a:gd name="T12" fmla="*/ 2147483646 w 2"/>
              <a:gd name="T13" fmla="*/ 0 h 2"/>
              <a:gd name="T14" fmla="*/ 2147483646 w 2"/>
              <a:gd name="T15" fmla="*/ 0 h 2"/>
              <a:gd name="T16" fmla="*/ 2147483646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2147483646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2147483646 w 2"/>
              <a:gd name="T39" fmla="*/ 2147483646 h 2"/>
              <a:gd name="T40" fmla="*/ 2147483646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2147483646 h 2"/>
              <a:gd name="T46" fmla="*/ 2147483646 w 2"/>
              <a:gd name="T47" fmla="*/ 2147483646 h 2"/>
              <a:gd name="T48" fmla="*/ 0 w 2"/>
              <a:gd name="T49" fmla="*/ 0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2147483646 w 2"/>
              <a:gd name="T57" fmla="*/ 2147483646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0 h 2"/>
              <a:gd name="T6" fmla="*/ 2147483646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2147483646 w 2"/>
              <a:gd name="T17" fmla="*/ 0 h 2"/>
              <a:gd name="T18" fmla="*/ 2147483646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6 h 2"/>
              <a:gd name="T48" fmla="*/ 0 w 2"/>
              <a:gd name="T49" fmla="*/ 2147483646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147483646 w 2"/>
              <a:gd name="T1" fmla="*/ 2147483646 h 5"/>
              <a:gd name="T2" fmla="*/ 2147483646 w 2"/>
              <a:gd name="T3" fmla="*/ 2147483646 h 5"/>
              <a:gd name="T4" fmla="*/ 0 w 2"/>
              <a:gd name="T5" fmla="*/ 0 h 5"/>
              <a:gd name="T6" fmla="*/ 0 w 2"/>
              <a:gd name="T7" fmla="*/ 2147483646 h 5"/>
              <a:gd name="T8" fmla="*/ 0 w 2"/>
              <a:gd name="T9" fmla="*/ 2147483646 h 5"/>
              <a:gd name="T10" fmla="*/ 2147483646 w 2"/>
              <a:gd name="T11" fmla="*/ 2147483646 h 5"/>
              <a:gd name="T12" fmla="*/ 2147483646 w 2"/>
              <a:gd name="T13" fmla="*/ 2147483646 h 5"/>
              <a:gd name="T14" fmla="*/ 2147483646 w 2"/>
              <a:gd name="T15" fmla="*/ 2147483646 h 5"/>
              <a:gd name="T16" fmla="*/ 0 w 2"/>
              <a:gd name="T17" fmla="*/ 0 h 5"/>
              <a:gd name="T18" fmla="*/ 0 w 2"/>
              <a:gd name="T19" fmla="*/ 2147483646 h 5"/>
              <a:gd name="T20" fmla="*/ 0 w 2"/>
              <a:gd name="T21" fmla="*/ 2147483646 h 5"/>
              <a:gd name="T22" fmla="*/ 2147483646 w 2"/>
              <a:gd name="T23" fmla="*/ 2147483646 h 5"/>
              <a:gd name="T24" fmla="*/ 2147483646 w 2"/>
              <a:gd name="T25" fmla="*/ 2147483646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6 w 2"/>
              <a:gd name="T19" fmla="*/ 0 h 1587"/>
              <a:gd name="T20" fmla="*/ 2147483646 w 2"/>
              <a:gd name="T21" fmla="*/ 0 h 1587"/>
              <a:gd name="T22" fmla="*/ 2147483646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2147483646 w 2"/>
              <a:gd name="T31" fmla="*/ 0 h 1587"/>
              <a:gd name="T32" fmla="*/ 2147483646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2147483646 w 2"/>
              <a:gd name="T41" fmla="*/ 0 h 1587"/>
              <a:gd name="T42" fmla="*/ 2147483646 w 2"/>
              <a:gd name="T43" fmla="*/ 0 h 1587"/>
              <a:gd name="T44" fmla="*/ 2147483646 w 2"/>
              <a:gd name="T45" fmla="*/ 0 h 1587"/>
              <a:gd name="T46" fmla="*/ 2147483646 w 2"/>
              <a:gd name="T47" fmla="*/ 0 h 1587"/>
              <a:gd name="T48" fmla="*/ 2147483646 w 2"/>
              <a:gd name="T49" fmla="*/ 0 h 1587"/>
              <a:gd name="T50" fmla="*/ 2147483646 w 2"/>
              <a:gd name="T51" fmla="*/ 0 h 1587"/>
              <a:gd name="T52" fmla="*/ 2147483646 w 2"/>
              <a:gd name="T53" fmla="*/ 0 h 1587"/>
              <a:gd name="T54" fmla="*/ 2147483646 w 2"/>
              <a:gd name="T55" fmla="*/ 0 h 1587"/>
              <a:gd name="T56" fmla="*/ 2147483646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42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2147483646 h 3"/>
              <a:gd name="T2" fmla="*/ 2147483646 w 2"/>
              <a:gd name="T3" fmla="*/ 0 h 3"/>
              <a:gd name="T4" fmla="*/ 2147483646 w 2"/>
              <a:gd name="T5" fmla="*/ 0 h 3"/>
              <a:gd name="T6" fmla="*/ 2147483646 w 2"/>
              <a:gd name="T7" fmla="*/ 0 h 3"/>
              <a:gd name="T8" fmla="*/ 2147483646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2147483646 w 2"/>
              <a:gd name="T19" fmla="*/ 0 h 3"/>
              <a:gd name="T20" fmla="*/ 2147483646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6 h 3"/>
              <a:gd name="T40" fmla="*/ 0 w 2"/>
              <a:gd name="T41" fmla="*/ 214748364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48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49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0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2147483646 w 2"/>
              <a:gd name="T25" fmla="*/ 2147483646 h 2"/>
              <a:gd name="T26" fmla="*/ 2147483646 w 2"/>
              <a:gd name="T27" fmla="*/ 2147483646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6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6 h 2"/>
              <a:gd name="T50" fmla="*/ 2147483646 w 2"/>
              <a:gd name="T51" fmla="*/ 2147483646 h 2"/>
              <a:gd name="T52" fmla="*/ 2147483646 w 2"/>
              <a:gd name="T53" fmla="*/ 0 h 2"/>
              <a:gd name="T54" fmla="*/ 2147483646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6 h 2"/>
              <a:gd name="T62" fmla="*/ 0 w 2"/>
              <a:gd name="T63" fmla="*/ 2147483646 h 2"/>
              <a:gd name="T64" fmla="*/ 2147483646 w 2"/>
              <a:gd name="T65" fmla="*/ 2147483646 h 2"/>
              <a:gd name="T66" fmla="*/ 2147483646 w 2"/>
              <a:gd name="T67" fmla="*/ 2147483646 h 2"/>
              <a:gd name="T68" fmla="*/ 0 w 2"/>
              <a:gd name="T69" fmla="*/ 2147483646 h 2"/>
              <a:gd name="T70" fmla="*/ 0 w 2"/>
              <a:gd name="T71" fmla="*/ 2147483646 h 2"/>
              <a:gd name="T72" fmla="*/ 0 w 2"/>
              <a:gd name="T73" fmla="*/ 2147483646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55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56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57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58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59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60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61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pic>
        <p:nvPicPr>
          <p:cNvPr id="62" name="Picture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4687888"/>
            <a:ext cx="48831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396005" y="1189789"/>
            <a:ext cx="703947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408676" y="3000005"/>
            <a:ext cx="7026799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469467" y="4910668"/>
            <a:ext cx="2966008" cy="1012638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4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716588" y="5975350"/>
            <a:ext cx="2719387" cy="306388"/>
          </a:xfrm>
        </p:spPr>
        <p:txBody>
          <a:bodyPr rIns="0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91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72684-02AE-41F5-AD93-452BE5C3A1D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 smtClean="0"/>
              <a:t>Financing RE in SIDS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738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139AF0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BFE5-E5E8-4587-83CA-F4ADC916B07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 smtClean="0"/>
              <a:t>Financing RE in SIDS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084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139AF0"/>
                </a:solidFill>
                <a:latin typeface="+mj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4F48A-6E7D-4759-AFAB-5DC9AF9FF9A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 smtClean="0"/>
              <a:t>Financing RE in SIDS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491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Geometr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2147483646 w 2"/>
              <a:gd name="T15" fmla="*/ 2147483646 h 2"/>
              <a:gd name="T16" fmla="*/ 2147483646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2147483646 w 2"/>
              <a:gd name="T29" fmla="*/ 2147483646 h 2"/>
              <a:gd name="T30" fmla="*/ 2147483646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2147483646 h 2"/>
              <a:gd name="T36" fmla="*/ 2147483646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2147483646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2147483646 w 2"/>
              <a:gd name="T63" fmla="*/ 2147483646 h 2"/>
              <a:gd name="T64" fmla="*/ 0 w 2"/>
              <a:gd name="T65" fmla="*/ 2147483646 h 2"/>
              <a:gd name="T66" fmla="*/ 0 w 2"/>
              <a:gd name="T67" fmla="*/ 2147483646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2147483646 w 2"/>
              <a:gd name="T13" fmla="*/ 0 h 2"/>
              <a:gd name="T14" fmla="*/ 2147483646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2147483646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2147483646 w 2"/>
              <a:gd name="T53" fmla="*/ 2147483646 h 2"/>
              <a:gd name="T54" fmla="*/ 2147483646 w 2"/>
              <a:gd name="T55" fmla="*/ 2147483646 h 2"/>
              <a:gd name="T56" fmla="*/ 2147483646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147483646 w 2"/>
              <a:gd name="T1" fmla="*/ 2147483646 h 4"/>
              <a:gd name="T2" fmla="*/ 2147483646 w 2"/>
              <a:gd name="T3" fmla="*/ 2147483646 h 4"/>
              <a:gd name="T4" fmla="*/ 2147483646 w 2"/>
              <a:gd name="T5" fmla="*/ 2147483646 h 4"/>
              <a:gd name="T6" fmla="*/ 2147483646 w 2"/>
              <a:gd name="T7" fmla="*/ 2147483646 h 4"/>
              <a:gd name="T8" fmla="*/ 2147483646 w 2"/>
              <a:gd name="T9" fmla="*/ 0 h 4"/>
              <a:gd name="T10" fmla="*/ 2147483646 w 2"/>
              <a:gd name="T11" fmla="*/ 0 h 4"/>
              <a:gd name="T12" fmla="*/ 2147483646 w 2"/>
              <a:gd name="T13" fmla="*/ 0 h 4"/>
              <a:gd name="T14" fmla="*/ 0 w 2"/>
              <a:gd name="T15" fmla="*/ 2147483646 h 4"/>
              <a:gd name="T16" fmla="*/ 2147483646 w 2"/>
              <a:gd name="T17" fmla="*/ 2147483646 h 4"/>
              <a:gd name="T18" fmla="*/ 2147483646 w 2"/>
              <a:gd name="T19" fmla="*/ 2147483646 h 4"/>
              <a:gd name="T20" fmla="*/ 2147483646 w 2"/>
              <a:gd name="T21" fmla="*/ 2147483646 h 4"/>
              <a:gd name="T22" fmla="*/ 2147483646 w 2"/>
              <a:gd name="T23" fmla="*/ 0 h 4"/>
              <a:gd name="T24" fmla="*/ 2147483646 w 2"/>
              <a:gd name="T25" fmla="*/ 2147483646 h 4"/>
              <a:gd name="T26" fmla="*/ 2147483646 w 2"/>
              <a:gd name="T27" fmla="*/ 2147483646 h 4"/>
              <a:gd name="T28" fmla="*/ 2147483646 w 2"/>
              <a:gd name="T29" fmla="*/ 2147483646 h 4"/>
              <a:gd name="T30" fmla="*/ 2147483646 w 2"/>
              <a:gd name="T31" fmla="*/ 2147483646 h 4"/>
              <a:gd name="T32" fmla="*/ 2147483646 w 2"/>
              <a:gd name="T33" fmla="*/ 2147483646 h 4"/>
              <a:gd name="T34" fmla="*/ 2147483646 w 2"/>
              <a:gd name="T35" fmla="*/ 2147483646 h 4"/>
              <a:gd name="T36" fmla="*/ 2147483646 w 2"/>
              <a:gd name="T37" fmla="*/ 2147483646 h 4"/>
              <a:gd name="T38" fmla="*/ 2147483646 w 2"/>
              <a:gd name="T39" fmla="*/ 2147483646 h 4"/>
              <a:gd name="T40" fmla="*/ 2147483646 w 2"/>
              <a:gd name="T41" fmla="*/ 2147483646 h 4"/>
              <a:gd name="T42" fmla="*/ 2147483646 w 2"/>
              <a:gd name="T43" fmla="*/ 2147483646 h 4"/>
              <a:gd name="T44" fmla="*/ 2147483646 w 2"/>
              <a:gd name="T45" fmla="*/ 2147483646 h 4"/>
              <a:gd name="T46" fmla="*/ 2147483646 w 2"/>
              <a:gd name="T47" fmla="*/ 2147483646 h 4"/>
              <a:gd name="T48" fmla="*/ 2147483646 w 2"/>
              <a:gd name="T49" fmla="*/ 2147483646 h 4"/>
              <a:gd name="T50" fmla="*/ 2147483646 w 2"/>
              <a:gd name="T51" fmla="*/ 2147483646 h 4"/>
              <a:gd name="T52" fmla="*/ 0 w 2"/>
              <a:gd name="T53" fmla="*/ 2147483646 h 4"/>
              <a:gd name="T54" fmla="*/ 2147483646 w 2"/>
              <a:gd name="T55" fmla="*/ 2147483646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2147483646 h 4"/>
              <a:gd name="T2" fmla="*/ 0 w 1587"/>
              <a:gd name="T3" fmla="*/ 2147483646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6 h 4"/>
              <a:gd name="T10" fmla="*/ 0 w 1587"/>
              <a:gd name="T11" fmla="*/ 2147483646 h 4"/>
              <a:gd name="T12" fmla="*/ 0 w 1587"/>
              <a:gd name="T13" fmla="*/ 2147483646 h 4"/>
              <a:gd name="T14" fmla="*/ 0 w 1587"/>
              <a:gd name="T15" fmla="*/ 2147483646 h 4"/>
              <a:gd name="T16" fmla="*/ 0 w 1587"/>
              <a:gd name="T17" fmla="*/ 2147483646 h 4"/>
              <a:gd name="T18" fmla="*/ 0 w 1587"/>
              <a:gd name="T19" fmla="*/ 2147483646 h 4"/>
              <a:gd name="T20" fmla="*/ 0 w 1587"/>
              <a:gd name="T21" fmla="*/ 2147483646 h 4"/>
              <a:gd name="T22" fmla="*/ 0 w 1587"/>
              <a:gd name="T23" fmla="*/ 2147483646 h 4"/>
              <a:gd name="T24" fmla="*/ 0 w 1587"/>
              <a:gd name="T25" fmla="*/ 2147483646 h 4"/>
              <a:gd name="T26" fmla="*/ 0 w 1587"/>
              <a:gd name="T27" fmla="*/ 2147483646 h 4"/>
              <a:gd name="T28" fmla="*/ 0 w 1587"/>
              <a:gd name="T29" fmla="*/ 2147483646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0 h 2"/>
              <a:gd name="T4" fmla="*/ 2147483646 w 2"/>
              <a:gd name="T5" fmla="*/ 0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0 h 2"/>
              <a:gd name="T30" fmla="*/ 0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0 h 2"/>
              <a:gd name="T36" fmla="*/ 0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0 h 2"/>
              <a:gd name="T4" fmla="*/ 0 w 1587"/>
              <a:gd name="T5" fmla="*/ 2147483646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147483646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6 h 2"/>
              <a:gd name="T10" fmla="*/ 2147483646 w 2"/>
              <a:gd name="T11" fmla="*/ 2147483646 h 2"/>
              <a:gd name="T12" fmla="*/ 2147483646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2147483646 h 2"/>
              <a:gd name="T12" fmla="*/ 2147483646 w 2"/>
              <a:gd name="T13" fmla="*/ 2147483646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2147483646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147483646 w 4"/>
              <a:gd name="T1" fmla="*/ 2147483646 h 2"/>
              <a:gd name="T2" fmla="*/ 2147483646 w 4"/>
              <a:gd name="T3" fmla="*/ 2147483646 h 2"/>
              <a:gd name="T4" fmla="*/ 2147483646 w 4"/>
              <a:gd name="T5" fmla="*/ 2147483646 h 2"/>
              <a:gd name="T6" fmla="*/ 2147483646 w 4"/>
              <a:gd name="T7" fmla="*/ 0 h 2"/>
              <a:gd name="T8" fmla="*/ 2147483646 w 4"/>
              <a:gd name="T9" fmla="*/ 0 h 2"/>
              <a:gd name="T10" fmla="*/ 2147483646 w 4"/>
              <a:gd name="T11" fmla="*/ 0 h 2"/>
              <a:gd name="T12" fmla="*/ 2147483646 w 4"/>
              <a:gd name="T13" fmla="*/ 0 h 2"/>
              <a:gd name="T14" fmla="*/ 0 w 4"/>
              <a:gd name="T15" fmla="*/ 2147483646 h 2"/>
              <a:gd name="T16" fmla="*/ 2147483646 w 4"/>
              <a:gd name="T17" fmla="*/ 2147483646 h 2"/>
              <a:gd name="T18" fmla="*/ 2147483646 w 4"/>
              <a:gd name="T19" fmla="*/ 0 h 2"/>
              <a:gd name="T20" fmla="*/ 2147483646 w 4"/>
              <a:gd name="T21" fmla="*/ 2147483646 h 2"/>
              <a:gd name="T22" fmla="*/ 2147483646 w 4"/>
              <a:gd name="T23" fmla="*/ 0 h 2"/>
              <a:gd name="T24" fmla="*/ 2147483646 w 4"/>
              <a:gd name="T25" fmla="*/ 0 h 2"/>
              <a:gd name="T26" fmla="*/ 2147483646 w 4"/>
              <a:gd name="T27" fmla="*/ 0 h 2"/>
              <a:gd name="T28" fmla="*/ 2147483646 w 4"/>
              <a:gd name="T29" fmla="*/ 0 h 2"/>
              <a:gd name="T30" fmla="*/ 0 w 4"/>
              <a:gd name="T31" fmla="*/ 0 h 2"/>
              <a:gd name="T32" fmla="*/ 2147483646 w 4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0 w 2"/>
              <a:gd name="T59" fmla="*/ 2147483646 h 2"/>
              <a:gd name="T60" fmla="*/ 0 w 2"/>
              <a:gd name="T61" fmla="*/ 2147483646 h 2"/>
              <a:gd name="T62" fmla="*/ 0 w 2"/>
              <a:gd name="T63" fmla="*/ 2147483646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6 h 2"/>
              <a:gd name="T40" fmla="*/ 0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0 h 2"/>
              <a:gd name="T46" fmla="*/ 2147483646 w 2"/>
              <a:gd name="T47" fmla="*/ 0 h 2"/>
              <a:gd name="T48" fmla="*/ 2147483646 w 2"/>
              <a:gd name="T49" fmla="*/ 0 h 2"/>
              <a:gd name="T50" fmla="*/ 2147483646 w 2"/>
              <a:gd name="T51" fmla="*/ 0 h 2"/>
              <a:gd name="T52" fmla="*/ 2147483646 w 2"/>
              <a:gd name="T53" fmla="*/ 0 h 2"/>
              <a:gd name="T54" fmla="*/ 2147483646 w 2"/>
              <a:gd name="T55" fmla="*/ 0 h 2"/>
              <a:gd name="T56" fmla="*/ 2147483646 w 2"/>
              <a:gd name="T57" fmla="*/ 0 h 2"/>
              <a:gd name="T58" fmla="*/ 2147483646 w 2"/>
              <a:gd name="T59" fmla="*/ 0 h 2"/>
              <a:gd name="T60" fmla="*/ 2147483646 w 2"/>
              <a:gd name="T61" fmla="*/ 0 h 2"/>
              <a:gd name="T62" fmla="*/ 2147483646 w 2"/>
              <a:gd name="T63" fmla="*/ 0 h 2"/>
              <a:gd name="T64" fmla="*/ 2147483646 w 2"/>
              <a:gd name="T65" fmla="*/ 0 h 2"/>
              <a:gd name="T66" fmla="*/ 2147483646 w 2"/>
              <a:gd name="T67" fmla="*/ 2147483646 h 2"/>
              <a:gd name="T68" fmla="*/ 2147483646 w 2"/>
              <a:gd name="T69" fmla="*/ 0 h 2"/>
              <a:gd name="T70" fmla="*/ 2147483646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6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2147483646 h 3"/>
              <a:gd name="T2" fmla="*/ 0 w 2"/>
              <a:gd name="T3" fmla="*/ 2147483646 h 3"/>
              <a:gd name="T4" fmla="*/ 2147483646 w 2"/>
              <a:gd name="T5" fmla="*/ 2147483646 h 3"/>
              <a:gd name="T6" fmla="*/ 2147483646 w 2"/>
              <a:gd name="T7" fmla="*/ 214748364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0 w 2"/>
              <a:gd name="T19" fmla="*/ 2147483646 h 3"/>
              <a:gd name="T20" fmla="*/ 0 w 2"/>
              <a:gd name="T21" fmla="*/ 2147483646 h 3"/>
              <a:gd name="T22" fmla="*/ 0 w 2"/>
              <a:gd name="T23" fmla="*/ 0 h 3"/>
              <a:gd name="T24" fmla="*/ 0 w 2"/>
              <a:gd name="T25" fmla="*/ 2147483646 h 3"/>
              <a:gd name="T26" fmla="*/ 0 w 2"/>
              <a:gd name="T27" fmla="*/ 2147483646 h 3"/>
              <a:gd name="T28" fmla="*/ 0 w 2"/>
              <a:gd name="T29" fmla="*/ 2147483646 h 3"/>
              <a:gd name="T30" fmla="*/ 0 w 2"/>
              <a:gd name="T31" fmla="*/ 2147483646 h 3"/>
              <a:gd name="T32" fmla="*/ 0 w 2"/>
              <a:gd name="T33" fmla="*/ 2147483646 h 3"/>
              <a:gd name="T34" fmla="*/ 0 w 2"/>
              <a:gd name="T35" fmla="*/ 2147483646 h 3"/>
              <a:gd name="T36" fmla="*/ 0 w 2"/>
              <a:gd name="T37" fmla="*/ 2147483646 h 3"/>
              <a:gd name="T38" fmla="*/ 0 w 2"/>
              <a:gd name="T39" fmla="*/ 2147483646 h 3"/>
              <a:gd name="T40" fmla="*/ 0 w 2"/>
              <a:gd name="T41" fmla="*/ 2147483646 h 3"/>
              <a:gd name="T42" fmla="*/ 0 w 2"/>
              <a:gd name="T43" fmla="*/ 2147483646 h 3"/>
              <a:gd name="T44" fmla="*/ 0 w 2"/>
              <a:gd name="T45" fmla="*/ 2147483646 h 3"/>
              <a:gd name="T46" fmla="*/ 0 w 2"/>
              <a:gd name="T47" fmla="*/ 2147483646 h 3"/>
              <a:gd name="T48" fmla="*/ 0 w 2"/>
              <a:gd name="T49" fmla="*/ 2147483646 h 3"/>
              <a:gd name="T50" fmla="*/ 0 w 2"/>
              <a:gd name="T51" fmla="*/ 2147483646 h 3"/>
              <a:gd name="T52" fmla="*/ 0 w 2"/>
              <a:gd name="T53" fmla="*/ 214748364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0 w 2"/>
              <a:gd name="T5" fmla="*/ 0 h 2"/>
              <a:gd name="T6" fmla="*/ 0 w 2"/>
              <a:gd name="T7" fmla="*/ 2147483646 h 2"/>
              <a:gd name="T8" fmla="*/ 0 w 2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147483646 w 2"/>
              <a:gd name="T1" fmla="*/ 0 h 2"/>
              <a:gd name="T2" fmla="*/ 2147483646 w 2"/>
              <a:gd name="T3" fmla="*/ 0 h 2"/>
              <a:gd name="T4" fmla="*/ 2147483646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6 h 2"/>
              <a:gd name="T12" fmla="*/ 2147483646 w 2"/>
              <a:gd name="T13" fmla="*/ 0 h 2"/>
              <a:gd name="T14" fmla="*/ 2147483646 w 2"/>
              <a:gd name="T15" fmla="*/ 0 h 2"/>
              <a:gd name="T16" fmla="*/ 2147483646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2147483646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2147483646 w 2"/>
              <a:gd name="T39" fmla="*/ 2147483646 h 2"/>
              <a:gd name="T40" fmla="*/ 2147483646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2147483646 h 2"/>
              <a:gd name="T46" fmla="*/ 2147483646 w 2"/>
              <a:gd name="T47" fmla="*/ 2147483646 h 2"/>
              <a:gd name="T48" fmla="*/ 0 w 2"/>
              <a:gd name="T49" fmla="*/ 0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2147483646 w 2"/>
              <a:gd name="T57" fmla="*/ 2147483646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0 h 2"/>
              <a:gd name="T6" fmla="*/ 2147483646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2147483646 w 2"/>
              <a:gd name="T17" fmla="*/ 0 h 2"/>
              <a:gd name="T18" fmla="*/ 2147483646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6 h 2"/>
              <a:gd name="T48" fmla="*/ 0 w 2"/>
              <a:gd name="T49" fmla="*/ 2147483646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147483646 w 2"/>
              <a:gd name="T1" fmla="*/ 2147483646 h 5"/>
              <a:gd name="T2" fmla="*/ 2147483646 w 2"/>
              <a:gd name="T3" fmla="*/ 2147483646 h 5"/>
              <a:gd name="T4" fmla="*/ 0 w 2"/>
              <a:gd name="T5" fmla="*/ 0 h 5"/>
              <a:gd name="T6" fmla="*/ 0 w 2"/>
              <a:gd name="T7" fmla="*/ 2147483646 h 5"/>
              <a:gd name="T8" fmla="*/ 0 w 2"/>
              <a:gd name="T9" fmla="*/ 2147483646 h 5"/>
              <a:gd name="T10" fmla="*/ 2147483646 w 2"/>
              <a:gd name="T11" fmla="*/ 2147483646 h 5"/>
              <a:gd name="T12" fmla="*/ 2147483646 w 2"/>
              <a:gd name="T13" fmla="*/ 2147483646 h 5"/>
              <a:gd name="T14" fmla="*/ 2147483646 w 2"/>
              <a:gd name="T15" fmla="*/ 2147483646 h 5"/>
              <a:gd name="T16" fmla="*/ 0 w 2"/>
              <a:gd name="T17" fmla="*/ 0 h 5"/>
              <a:gd name="T18" fmla="*/ 0 w 2"/>
              <a:gd name="T19" fmla="*/ 2147483646 h 5"/>
              <a:gd name="T20" fmla="*/ 0 w 2"/>
              <a:gd name="T21" fmla="*/ 2147483646 h 5"/>
              <a:gd name="T22" fmla="*/ 2147483646 w 2"/>
              <a:gd name="T23" fmla="*/ 2147483646 h 5"/>
              <a:gd name="T24" fmla="*/ 2147483646 w 2"/>
              <a:gd name="T25" fmla="*/ 2147483646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6 w 2"/>
              <a:gd name="T19" fmla="*/ 0 h 1587"/>
              <a:gd name="T20" fmla="*/ 2147483646 w 2"/>
              <a:gd name="T21" fmla="*/ 0 h 1587"/>
              <a:gd name="T22" fmla="*/ 2147483646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2147483646 w 2"/>
              <a:gd name="T31" fmla="*/ 0 h 1587"/>
              <a:gd name="T32" fmla="*/ 2147483646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2147483646 w 2"/>
              <a:gd name="T41" fmla="*/ 0 h 1587"/>
              <a:gd name="T42" fmla="*/ 2147483646 w 2"/>
              <a:gd name="T43" fmla="*/ 0 h 1587"/>
              <a:gd name="T44" fmla="*/ 2147483646 w 2"/>
              <a:gd name="T45" fmla="*/ 0 h 1587"/>
              <a:gd name="T46" fmla="*/ 2147483646 w 2"/>
              <a:gd name="T47" fmla="*/ 0 h 1587"/>
              <a:gd name="T48" fmla="*/ 2147483646 w 2"/>
              <a:gd name="T49" fmla="*/ 0 h 1587"/>
              <a:gd name="T50" fmla="*/ 2147483646 w 2"/>
              <a:gd name="T51" fmla="*/ 0 h 1587"/>
              <a:gd name="T52" fmla="*/ 2147483646 w 2"/>
              <a:gd name="T53" fmla="*/ 0 h 1587"/>
              <a:gd name="T54" fmla="*/ 2147483646 w 2"/>
              <a:gd name="T55" fmla="*/ 0 h 1587"/>
              <a:gd name="T56" fmla="*/ 2147483646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2147483646 h 3"/>
              <a:gd name="T2" fmla="*/ 2147483646 w 2"/>
              <a:gd name="T3" fmla="*/ 0 h 3"/>
              <a:gd name="T4" fmla="*/ 2147483646 w 2"/>
              <a:gd name="T5" fmla="*/ 0 h 3"/>
              <a:gd name="T6" fmla="*/ 2147483646 w 2"/>
              <a:gd name="T7" fmla="*/ 0 h 3"/>
              <a:gd name="T8" fmla="*/ 2147483646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2147483646 w 2"/>
              <a:gd name="T19" fmla="*/ 0 h 3"/>
              <a:gd name="T20" fmla="*/ 2147483646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6 h 3"/>
              <a:gd name="T40" fmla="*/ 0 w 2"/>
              <a:gd name="T41" fmla="*/ 214748364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2147483646 w 2"/>
              <a:gd name="T25" fmla="*/ 2147483646 h 2"/>
              <a:gd name="T26" fmla="*/ 2147483646 w 2"/>
              <a:gd name="T27" fmla="*/ 2147483646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6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6 h 2"/>
              <a:gd name="T50" fmla="*/ 2147483646 w 2"/>
              <a:gd name="T51" fmla="*/ 2147483646 h 2"/>
              <a:gd name="T52" fmla="*/ 2147483646 w 2"/>
              <a:gd name="T53" fmla="*/ 0 h 2"/>
              <a:gd name="T54" fmla="*/ 2147483646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6 h 2"/>
              <a:gd name="T62" fmla="*/ 0 w 2"/>
              <a:gd name="T63" fmla="*/ 2147483646 h 2"/>
              <a:gd name="T64" fmla="*/ 2147483646 w 2"/>
              <a:gd name="T65" fmla="*/ 2147483646 h 2"/>
              <a:gd name="T66" fmla="*/ 2147483646 w 2"/>
              <a:gd name="T67" fmla="*/ 2147483646 h 2"/>
              <a:gd name="T68" fmla="*/ 0 w 2"/>
              <a:gd name="T69" fmla="*/ 2147483646 h 2"/>
              <a:gd name="T70" fmla="*/ 0 w 2"/>
              <a:gd name="T71" fmla="*/ 2147483646 h 2"/>
              <a:gd name="T72" fmla="*/ 0 w 2"/>
              <a:gd name="T73" fmla="*/ 2147483646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>
              <a:solidFill>
                <a:schemeClr val="bg1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460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Geometr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5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8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9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2147483646 w 2"/>
              <a:gd name="T15" fmla="*/ 2147483646 h 2"/>
              <a:gd name="T16" fmla="*/ 2147483646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2147483646 w 2"/>
              <a:gd name="T29" fmla="*/ 2147483646 h 2"/>
              <a:gd name="T30" fmla="*/ 2147483646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2147483646 h 2"/>
              <a:gd name="T36" fmla="*/ 2147483646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2147483646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2147483646 w 2"/>
              <a:gd name="T63" fmla="*/ 2147483646 h 2"/>
              <a:gd name="T64" fmla="*/ 0 w 2"/>
              <a:gd name="T65" fmla="*/ 2147483646 h 2"/>
              <a:gd name="T66" fmla="*/ 0 w 2"/>
              <a:gd name="T67" fmla="*/ 2147483646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2147483646 w 2"/>
              <a:gd name="T13" fmla="*/ 0 h 2"/>
              <a:gd name="T14" fmla="*/ 2147483646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2147483646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2147483646 w 2"/>
              <a:gd name="T53" fmla="*/ 2147483646 h 2"/>
              <a:gd name="T54" fmla="*/ 2147483646 w 2"/>
              <a:gd name="T55" fmla="*/ 2147483646 h 2"/>
              <a:gd name="T56" fmla="*/ 2147483646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147483646 w 2"/>
              <a:gd name="T1" fmla="*/ 2147483646 h 4"/>
              <a:gd name="T2" fmla="*/ 2147483646 w 2"/>
              <a:gd name="T3" fmla="*/ 2147483646 h 4"/>
              <a:gd name="T4" fmla="*/ 2147483646 w 2"/>
              <a:gd name="T5" fmla="*/ 2147483646 h 4"/>
              <a:gd name="T6" fmla="*/ 2147483646 w 2"/>
              <a:gd name="T7" fmla="*/ 2147483646 h 4"/>
              <a:gd name="T8" fmla="*/ 2147483646 w 2"/>
              <a:gd name="T9" fmla="*/ 0 h 4"/>
              <a:gd name="T10" fmla="*/ 2147483646 w 2"/>
              <a:gd name="T11" fmla="*/ 0 h 4"/>
              <a:gd name="T12" fmla="*/ 2147483646 w 2"/>
              <a:gd name="T13" fmla="*/ 0 h 4"/>
              <a:gd name="T14" fmla="*/ 0 w 2"/>
              <a:gd name="T15" fmla="*/ 2147483646 h 4"/>
              <a:gd name="T16" fmla="*/ 2147483646 w 2"/>
              <a:gd name="T17" fmla="*/ 2147483646 h 4"/>
              <a:gd name="T18" fmla="*/ 2147483646 w 2"/>
              <a:gd name="T19" fmla="*/ 2147483646 h 4"/>
              <a:gd name="T20" fmla="*/ 2147483646 w 2"/>
              <a:gd name="T21" fmla="*/ 2147483646 h 4"/>
              <a:gd name="T22" fmla="*/ 2147483646 w 2"/>
              <a:gd name="T23" fmla="*/ 0 h 4"/>
              <a:gd name="T24" fmla="*/ 2147483646 w 2"/>
              <a:gd name="T25" fmla="*/ 2147483646 h 4"/>
              <a:gd name="T26" fmla="*/ 2147483646 w 2"/>
              <a:gd name="T27" fmla="*/ 2147483646 h 4"/>
              <a:gd name="T28" fmla="*/ 2147483646 w 2"/>
              <a:gd name="T29" fmla="*/ 2147483646 h 4"/>
              <a:gd name="T30" fmla="*/ 2147483646 w 2"/>
              <a:gd name="T31" fmla="*/ 2147483646 h 4"/>
              <a:gd name="T32" fmla="*/ 2147483646 w 2"/>
              <a:gd name="T33" fmla="*/ 2147483646 h 4"/>
              <a:gd name="T34" fmla="*/ 2147483646 w 2"/>
              <a:gd name="T35" fmla="*/ 2147483646 h 4"/>
              <a:gd name="T36" fmla="*/ 2147483646 w 2"/>
              <a:gd name="T37" fmla="*/ 2147483646 h 4"/>
              <a:gd name="T38" fmla="*/ 2147483646 w 2"/>
              <a:gd name="T39" fmla="*/ 2147483646 h 4"/>
              <a:gd name="T40" fmla="*/ 2147483646 w 2"/>
              <a:gd name="T41" fmla="*/ 2147483646 h 4"/>
              <a:gd name="T42" fmla="*/ 2147483646 w 2"/>
              <a:gd name="T43" fmla="*/ 2147483646 h 4"/>
              <a:gd name="T44" fmla="*/ 2147483646 w 2"/>
              <a:gd name="T45" fmla="*/ 2147483646 h 4"/>
              <a:gd name="T46" fmla="*/ 2147483646 w 2"/>
              <a:gd name="T47" fmla="*/ 2147483646 h 4"/>
              <a:gd name="T48" fmla="*/ 2147483646 w 2"/>
              <a:gd name="T49" fmla="*/ 2147483646 h 4"/>
              <a:gd name="T50" fmla="*/ 2147483646 w 2"/>
              <a:gd name="T51" fmla="*/ 2147483646 h 4"/>
              <a:gd name="T52" fmla="*/ 0 w 2"/>
              <a:gd name="T53" fmla="*/ 2147483646 h 4"/>
              <a:gd name="T54" fmla="*/ 2147483646 w 2"/>
              <a:gd name="T55" fmla="*/ 2147483646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2147483646 h 4"/>
              <a:gd name="T2" fmla="*/ 0 w 1587"/>
              <a:gd name="T3" fmla="*/ 2147483646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6 h 4"/>
              <a:gd name="T10" fmla="*/ 0 w 1587"/>
              <a:gd name="T11" fmla="*/ 2147483646 h 4"/>
              <a:gd name="T12" fmla="*/ 0 w 1587"/>
              <a:gd name="T13" fmla="*/ 2147483646 h 4"/>
              <a:gd name="T14" fmla="*/ 0 w 1587"/>
              <a:gd name="T15" fmla="*/ 2147483646 h 4"/>
              <a:gd name="T16" fmla="*/ 0 w 1587"/>
              <a:gd name="T17" fmla="*/ 2147483646 h 4"/>
              <a:gd name="T18" fmla="*/ 0 w 1587"/>
              <a:gd name="T19" fmla="*/ 2147483646 h 4"/>
              <a:gd name="T20" fmla="*/ 0 w 1587"/>
              <a:gd name="T21" fmla="*/ 2147483646 h 4"/>
              <a:gd name="T22" fmla="*/ 0 w 1587"/>
              <a:gd name="T23" fmla="*/ 2147483646 h 4"/>
              <a:gd name="T24" fmla="*/ 0 w 1587"/>
              <a:gd name="T25" fmla="*/ 2147483646 h 4"/>
              <a:gd name="T26" fmla="*/ 0 w 1587"/>
              <a:gd name="T27" fmla="*/ 2147483646 h 4"/>
              <a:gd name="T28" fmla="*/ 0 w 1587"/>
              <a:gd name="T29" fmla="*/ 2147483646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0 h 2"/>
              <a:gd name="T4" fmla="*/ 2147483646 w 2"/>
              <a:gd name="T5" fmla="*/ 0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0 h 2"/>
              <a:gd name="T30" fmla="*/ 0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0 h 2"/>
              <a:gd name="T36" fmla="*/ 0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0 h 2"/>
              <a:gd name="T4" fmla="*/ 0 w 1587"/>
              <a:gd name="T5" fmla="*/ 2147483646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147483646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6 h 2"/>
              <a:gd name="T10" fmla="*/ 2147483646 w 2"/>
              <a:gd name="T11" fmla="*/ 2147483646 h 2"/>
              <a:gd name="T12" fmla="*/ 2147483646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2147483646 h 2"/>
              <a:gd name="T12" fmla="*/ 2147483646 w 2"/>
              <a:gd name="T13" fmla="*/ 2147483646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2147483646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147483646 w 4"/>
              <a:gd name="T1" fmla="*/ 2147483646 h 2"/>
              <a:gd name="T2" fmla="*/ 2147483646 w 4"/>
              <a:gd name="T3" fmla="*/ 2147483646 h 2"/>
              <a:gd name="T4" fmla="*/ 2147483646 w 4"/>
              <a:gd name="T5" fmla="*/ 2147483646 h 2"/>
              <a:gd name="T6" fmla="*/ 2147483646 w 4"/>
              <a:gd name="T7" fmla="*/ 0 h 2"/>
              <a:gd name="T8" fmla="*/ 2147483646 w 4"/>
              <a:gd name="T9" fmla="*/ 0 h 2"/>
              <a:gd name="T10" fmla="*/ 2147483646 w 4"/>
              <a:gd name="T11" fmla="*/ 0 h 2"/>
              <a:gd name="T12" fmla="*/ 2147483646 w 4"/>
              <a:gd name="T13" fmla="*/ 0 h 2"/>
              <a:gd name="T14" fmla="*/ 0 w 4"/>
              <a:gd name="T15" fmla="*/ 2147483646 h 2"/>
              <a:gd name="T16" fmla="*/ 2147483646 w 4"/>
              <a:gd name="T17" fmla="*/ 2147483646 h 2"/>
              <a:gd name="T18" fmla="*/ 2147483646 w 4"/>
              <a:gd name="T19" fmla="*/ 0 h 2"/>
              <a:gd name="T20" fmla="*/ 2147483646 w 4"/>
              <a:gd name="T21" fmla="*/ 2147483646 h 2"/>
              <a:gd name="T22" fmla="*/ 2147483646 w 4"/>
              <a:gd name="T23" fmla="*/ 0 h 2"/>
              <a:gd name="T24" fmla="*/ 2147483646 w 4"/>
              <a:gd name="T25" fmla="*/ 0 h 2"/>
              <a:gd name="T26" fmla="*/ 2147483646 w 4"/>
              <a:gd name="T27" fmla="*/ 0 h 2"/>
              <a:gd name="T28" fmla="*/ 2147483646 w 4"/>
              <a:gd name="T29" fmla="*/ 0 h 2"/>
              <a:gd name="T30" fmla="*/ 0 w 4"/>
              <a:gd name="T31" fmla="*/ 0 h 2"/>
              <a:gd name="T32" fmla="*/ 2147483646 w 4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0 w 2"/>
              <a:gd name="T59" fmla="*/ 2147483646 h 2"/>
              <a:gd name="T60" fmla="*/ 0 w 2"/>
              <a:gd name="T61" fmla="*/ 2147483646 h 2"/>
              <a:gd name="T62" fmla="*/ 0 w 2"/>
              <a:gd name="T63" fmla="*/ 2147483646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6 h 2"/>
              <a:gd name="T40" fmla="*/ 0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0 h 2"/>
              <a:gd name="T46" fmla="*/ 2147483646 w 2"/>
              <a:gd name="T47" fmla="*/ 0 h 2"/>
              <a:gd name="T48" fmla="*/ 2147483646 w 2"/>
              <a:gd name="T49" fmla="*/ 0 h 2"/>
              <a:gd name="T50" fmla="*/ 2147483646 w 2"/>
              <a:gd name="T51" fmla="*/ 0 h 2"/>
              <a:gd name="T52" fmla="*/ 2147483646 w 2"/>
              <a:gd name="T53" fmla="*/ 0 h 2"/>
              <a:gd name="T54" fmla="*/ 2147483646 w 2"/>
              <a:gd name="T55" fmla="*/ 0 h 2"/>
              <a:gd name="T56" fmla="*/ 2147483646 w 2"/>
              <a:gd name="T57" fmla="*/ 0 h 2"/>
              <a:gd name="T58" fmla="*/ 2147483646 w 2"/>
              <a:gd name="T59" fmla="*/ 0 h 2"/>
              <a:gd name="T60" fmla="*/ 2147483646 w 2"/>
              <a:gd name="T61" fmla="*/ 0 h 2"/>
              <a:gd name="T62" fmla="*/ 2147483646 w 2"/>
              <a:gd name="T63" fmla="*/ 0 h 2"/>
              <a:gd name="T64" fmla="*/ 2147483646 w 2"/>
              <a:gd name="T65" fmla="*/ 0 h 2"/>
              <a:gd name="T66" fmla="*/ 2147483646 w 2"/>
              <a:gd name="T67" fmla="*/ 2147483646 h 2"/>
              <a:gd name="T68" fmla="*/ 2147483646 w 2"/>
              <a:gd name="T69" fmla="*/ 0 h 2"/>
              <a:gd name="T70" fmla="*/ 2147483646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6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2147483646 h 3"/>
              <a:gd name="T2" fmla="*/ 0 w 2"/>
              <a:gd name="T3" fmla="*/ 2147483646 h 3"/>
              <a:gd name="T4" fmla="*/ 2147483646 w 2"/>
              <a:gd name="T5" fmla="*/ 2147483646 h 3"/>
              <a:gd name="T6" fmla="*/ 2147483646 w 2"/>
              <a:gd name="T7" fmla="*/ 214748364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0 w 2"/>
              <a:gd name="T19" fmla="*/ 2147483646 h 3"/>
              <a:gd name="T20" fmla="*/ 0 w 2"/>
              <a:gd name="T21" fmla="*/ 2147483646 h 3"/>
              <a:gd name="T22" fmla="*/ 0 w 2"/>
              <a:gd name="T23" fmla="*/ 0 h 3"/>
              <a:gd name="T24" fmla="*/ 0 w 2"/>
              <a:gd name="T25" fmla="*/ 2147483646 h 3"/>
              <a:gd name="T26" fmla="*/ 0 w 2"/>
              <a:gd name="T27" fmla="*/ 2147483646 h 3"/>
              <a:gd name="T28" fmla="*/ 0 w 2"/>
              <a:gd name="T29" fmla="*/ 2147483646 h 3"/>
              <a:gd name="T30" fmla="*/ 0 w 2"/>
              <a:gd name="T31" fmla="*/ 2147483646 h 3"/>
              <a:gd name="T32" fmla="*/ 0 w 2"/>
              <a:gd name="T33" fmla="*/ 2147483646 h 3"/>
              <a:gd name="T34" fmla="*/ 0 w 2"/>
              <a:gd name="T35" fmla="*/ 2147483646 h 3"/>
              <a:gd name="T36" fmla="*/ 0 w 2"/>
              <a:gd name="T37" fmla="*/ 2147483646 h 3"/>
              <a:gd name="T38" fmla="*/ 0 w 2"/>
              <a:gd name="T39" fmla="*/ 2147483646 h 3"/>
              <a:gd name="T40" fmla="*/ 0 w 2"/>
              <a:gd name="T41" fmla="*/ 2147483646 h 3"/>
              <a:gd name="T42" fmla="*/ 0 w 2"/>
              <a:gd name="T43" fmla="*/ 2147483646 h 3"/>
              <a:gd name="T44" fmla="*/ 0 w 2"/>
              <a:gd name="T45" fmla="*/ 2147483646 h 3"/>
              <a:gd name="T46" fmla="*/ 0 w 2"/>
              <a:gd name="T47" fmla="*/ 2147483646 h 3"/>
              <a:gd name="T48" fmla="*/ 0 w 2"/>
              <a:gd name="T49" fmla="*/ 2147483646 h 3"/>
              <a:gd name="T50" fmla="*/ 0 w 2"/>
              <a:gd name="T51" fmla="*/ 2147483646 h 3"/>
              <a:gd name="T52" fmla="*/ 0 w 2"/>
              <a:gd name="T53" fmla="*/ 214748364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0 w 2"/>
              <a:gd name="T5" fmla="*/ 0 h 2"/>
              <a:gd name="T6" fmla="*/ 0 w 2"/>
              <a:gd name="T7" fmla="*/ 2147483646 h 2"/>
              <a:gd name="T8" fmla="*/ 0 w 2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29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147483646 w 2"/>
              <a:gd name="T1" fmla="*/ 0 h 2"/>
              <a:gd name="T2" fmla="*/ 2147483646 w 2"/>
              <a:gd name="T3" fmla="*/ 0 h 2"/>
              <a:gd name="T4" fmla="*/ 2147483646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6 h 2"/>
              <a:gd name="T12" fmla="*/ 2147483646 w 2"/>
              <a:gd name="T13" fmla="*/ 0 h 2"/>
              <a:gd name="T14" fmla="*/ 2147483646 w 2"/>
              <a:gd name="T15" fmla="*/ 0 h 2"/>
              <a:gd name="T16" fmla="*/ 2147483646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2147483646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2147483646 w 2"/>
              <a:gd name="T39" fmla="*/ 2147483646 h 2"/>
              <a:gd name="T40" fmla="*/ 2147483646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2147483646 h 2"/>
              <a:gd name="T46" fmla="*/ 2147483646 w 2"/>
              <a:gd name="T47" fmla="*/ 2147483646 h 2"/>
              <a:gd name="T48" fmla="*/ 0 w 2"/>
              <a:gd name="T49" fmla="*/ 0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2147483646 w 2"/>
              <a:gd name="T57" fmla="*/ 2147483646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0 h 2"/>
              <a:gd name="T6" fmla="*/ 2147483646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2147483646 w 2"/>
              <a:gd name="T17" fmla="*/ 0 h 2"/>
              <a:gd name="T18" fmla="*/ 2147483646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6 h 2"/>
              <a:gd name="T48" fmla="*/ 0 w 2"/>
              <a:gd name="T49" fmla="*/ 2147483646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147483646 w 2"/>
              <a:gd name="T1" fmla="*/ 2147483646 h 5"/>
              <a:gd name="T2" fmla="*/ 2147483646 w 2"/>
              <a:gd name="T3" fmla="*/ 2147483646 h 5"/>
              <a:gd name="T4" fmla="*/ 0 w 2"/>
              <a:gd name="T5" fmla="*/ 0 h 5"/>
              <a:gd name="T6" fmla="*/ 0 w 2"/>
              <a:gd name="T7" fmla="*/ 2147483646 h 5"/>
              <a:gd name="T8" fmla="*/ 0 w 2"/>
              <a:gd name="T9" fmla="*/ 2147483646 h 5"/>
              <a:gd name="T10" fmla="*/ 2147483646 w 2"/>
              <a:gd name="T11" fmla="*/ 2147483646 h 5"/>
              <a:gd name="T12" fmla="*/ 2147483646 w 2"/>
              <a:gd name="T13" fmla="*/ 2147483646 h 5"/>
              <a:gd name="T14" fmla="*/ 2147483646 w 2"/>
              <a:gd name="T15" fmla="*/ 2147483646 h 5"/>
              <a:gd name="T16" fmla="*/ 0 w 2"/>
              <a:gd name="T17" fmla="*/ 0 h 5"/>
              <a:gd name="T18" fmla="*/ 0 w 2"/>
              <a:gd name="T19" fmla="*/ 2147483646 h 5"/>
              <a:gd name="T20" fmla="*/ 0 w 2"/>
              <a:gd name="T21" fmla="*/ 2147483646 h 5"/>
              <a:gd name="T22" fmla="*/ 2147483646 w 2"/>
              <a:gd name="T23" fmla="*/ 2147483646 h 5"/>
              <a:gd name="T24" fmla="*/ 2147483646 w 2"/>
              <a:gd name="T25" fmla="*/ 2147483646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6 w 2"/>
              <a:gd name="T19" fmla="*/ 0 h 1587"/>
              <a:gd name="T20" fmla="*/ 2147483646 w 2"/>
              <a:gd name="T21" fmla="*/ 0 h 1587"/>
              <a:gd name="T22" fmla="*/ 2147483646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2147483646 w 2"/>
              <a:gd name="T31" fmla="*/ 0 h 1587"/>
              <a:gd name="T32" fmla="*/ 2147483646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2147483646 w 2"/>
              <a:gd name="T41" fmla="*/ 0 h 1587"/>
              <a:gd name="T42" fmla="*/ 2147483646 w 2"/>
              <a:gd name="T43" fmla="*/ 0 h 1587"/>
              <a:gd name="T44" fmla="*/ 2147483646 w 2"/>
              <a:gd name="T45" fmla="*/ 0 h 1587"/>
              <a:gd name="T46" fmla="*/ 2147483646 w 2"/>
              <a:gd name="T47" fmla="*/ 0 h 1587"/>
              <a:gd name="T48" fmla="*/ 2147483646 w 2"/>
              <a:gd name="T49" fmla="*/ 0 h 1587"/>
              <a:gd name="T50" fmla="*/ 2147483646 w 2"/>
              <a:gd name="T51" fmla="*/ 0 h 1587"/>
              <a:gd name="T52" fmla="*/ 2147483646 w 2"/>
              <a:gd name="T53" fmla="*/ 0 h 1587"/>
              <a:gd name="T54" fmla="*/ 2147483646 w 2"/>
              <a:gd name="T55" fmla="*/ 0 h 1587"/>
              <a:gd name="T56" fmla="*/ 2147483646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42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2147483646 h 3"/>
              <a:gd name="T2" fmla="*/ 2147483646 w 2"/>
              <a:gd name="T3" fmla="*/ 0 h 3"/>
              <a:gd name="T4" fmla="*/ 2147483646 w 2"/>
              <a:gd name="T5" fmla="*/ 0 h 3"/>
              <a:gd name="T6" fmla="*/ 2147483646 w 2"/>
              <a:gd name="T7" fmla="*/ 0 h 3"/>
              <a:gd name="T8" fmla="*/ 2147483646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2147483646 w 2"/>
              <a:gd name="T19" fmla="*/ 0 h 3"/>
              <a:gd name="T20" fmla="*/ 2147483646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6 h 3"/>
              <a:gd name="T40" fmla="*/ 0 w 2"/>
              <a:gd name="T41" fmla="*/ 214748364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48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49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0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2147483646 w 2"/>
              <a:gd name="T25" fmla="*/ 2147483646 h 2"/>
              <a:gd name="T26" fmla="*/ 2147483646 w 2"/>
              <a:gd name="T27" fmla="*/ 2147483646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6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6 h 2"/>
              <a:gd name="T50" fmla="*/ 2147483646 w 2"/>
              <a:gd name="T51" fmla="*/ 2147483646 h 2"/>
              <a:gd name="T52" fmla="*/ 2147483646 w 2"/>
              <a:gd name="T53" fmla="*/ 0 h 2"/>
              <a:gd name="T54" fmla="*/ 2147483646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6 h 2"/>
              <a:gd name="T62" fmla="*/ 0 w 2"/>
              <a:gd name="T63" fmla="*/ 2147483646 h 2"/>
              <a:gd name="T64" fmla="*/ 2147483646 w 2"/>
              <a:gd name="T65" fmla="*/ 2147483646 h 2"/>
              <a:gd name="T66" fmla="*/ 2147483646 w 2"/>
              <a:gd name="T67" fmla="*/ 2147483646 h 2"/>
              <a:gd name="T68" fmla="*/ 0 w 2"/>
              <a:gd name="T69" fmla="*/ 2147483646 h 2"/>
              <a:gd name="T70" fmla="*/ 0 w 2"/>
              <a:gd name="T71" fmla="*/ 2147483646 h 2"/>
              <a:gd name="T72" fmla="*/ 0 w 2"/>
              <a:gd name="T73" fmla="*/ 2147483646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55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56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57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58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59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60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61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>
              <a:solidFill>
                <a:schemeClr val="bg1"/>
              </a:solidFill>
            </a:endParaRPr>
          </a:p>
        </p:txBody>
      </p:sp>
      <p:grpSp>
        <p:nvGrpSpPr>
          <p:cNvPr id="63" name="Group 62"/>
          <p:cNvGrpSpPr>
            <a:grpSpLocks/>
          </p:cNvGrpSpPr>
          <p:nvPr/>
        </p:nvGrpSpPr>
        <p:grpSpPr bwMode="auto">
          <a:xfrm>
            <a:off x="6894513" y="6286500"/>
            <a:ext cx="2090737" cy="423863"/>
            <a:chOff x="264890" y="4539871"/>
            <a:chExt cx="4321263" cy="876905"/>
          </a:xfrm>
        </p:grpSpPr>
        <p:pic>
          <p:nvPicPr>
            <p:cNvPr id="64" name="Picture 63" descr="revers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54" t="27124" b="28558"/>
            <a:stretch>
              <a:fillRect/>
            </a:stretch>
          </p:blipFill>
          <p:spPr bwMode="auto">
            <a:xfrm>
              <a:off x="1200795" y="4789714"/>
              <a:ext cx="3385358" cy="408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64" descr="NEW-WHITE-GRADIENT-GLOBE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30"/>
            <a:stretch>
              <a:fillRect/>
            </a:stretch>
          </p:blipFill>
          <p:spPr bwMode="auto">
            <a:xfrm>
              <a:off x="264890" y="4539871"/>
              <a:ext cx="935905" cy="87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bg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3134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479925"/>
            <a:ext cx="9144000" cy="23780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449763"/>
            <a:ext cx="9144000" cy="1762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894513" y="6286500"/>
            <a:ext cx="2090737" cy="423863"/>
            <a:chOff x="264890" y="4539871"/>
            <a:chExt cx="4321263" cy="876905"/>
          </a:xfrm>
        </p:grpSpPr>
        <p:pic>
          <p:nvPicPr>
            <p:cNvPr id="7" name="Picture 6" descr="revers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54" t="27124" b="28558"/>
            <a:stretch>
              <a:fillRect/>
            </a:stretch>
          </p:blipFill>
          <p:spPr bwMode="auto">
            <a:xfrm>
              <a:off x="1200795" y="4789714"/>
              <a:ext cx="3385358" cy="408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NEW-WHITE-GRADIENT-GLOBE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30"/>
            <a:stretch>
              <a:fillRect/>
            </a:stretch>
          </p:blipFill>
          <p:spPr bwMode="auto">
            <a:xfrm>
              <a:off x="264890" y="4539871"/>
              <a:ext cx="935905" cy="87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431800" y="4681311"/>
            <a:ext cx="8285018" cy="1550156"/>
          </a:xfrm>
        </p:spPr>
        <p:txBody>
          <a:bodyPr lIns="0" tIns="0" rIns="0" bIns="0"/>
          <a:lstStyle>
            <a:lvl1pPr>
              <a:lnSpc>
                <a:spcPct val="100000"/>
              </a:lnSpc>
              <a:defRPr sz="2400" b="0" i="0" cap="none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445911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3760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Divider Geomet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8" b="290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8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9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2147483646 w 2"/>
              <a:gd name="T15" fmla="*/ 2147483646 h 2"/>
              <a:gd name="T16" fmla="*/ 2147483646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2147483646 w 2"/>
              <a:gd name="T29" fmla="*/ 2147483646 h 2"/>
              <a:gd name="T30" fmla="*/ 2147483646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2147483646 h 2"/>
              <a:gd name="T36" fmla="*/ 2147483646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2147483646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2147483646 w 2"/>
              <a:gd name="T63" fmla="*/ 2147483646 h 2"/>
              <a:gd name="T64" fmla="*/ 0 w 2"/>
              <a:gd name="T65" fmla="*/ 2147483646 h 2"/>
              <a:gd name="T66" fmla="*/ 0 w 2"/>
              <a:gd name="T67" fmla="*/ 2147483646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2147483646 w 2"/>
              <a:gd name="T13" fmla="*/ 0 h 2"/>
              <a:gd name="T14" fmla="*/ 2147483646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2147483646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2147483646 w 2"/>
              <a:gd name="T53" fmla="*/ 2147483646 h 2"/>
              <a:gd name="T54" fmla="*/ 2147483646 w 2"/>
              <a:gd name="T55" fmla="*/ 2147483646 h 2"/>
              <a:gd name="T56" fmla="*/ 2147483646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147483646 w 2"/>
              <a:gd name="T1" fmla="*/ 2147483646 h 4"/>
              <a:gd name="T2" fmla="*/ 2147483646 w 2"/>
              <a:gd name="T3" fmla="*/ 2147483646 h 4"/>
              <a:gd name="T4" fmla="*/ 2147483646 w 2"/>
              <a:gd name="T5" fmla="*/ 2147483646 h 4"/>
              <a:gd name="T6" fmla="*/ 2147483646 w 2"/>
              <a:gd name="T7" fmla="*/ 2147483646 h 4"/>
              <a:gd name="T8" fmla="*/ 2147483646 w 2"/>
              <a:gd name="T9" fmla="*/ 0 h 4"/>
              <a:gd name="T10" fmla="*/ 2147483646 w 2"/>
              <a:gd name="T11" fmla="*/ 0 h 4"/>
              <a:gd name="T12" fmla="*/ 2147483646 w 2"/>
              <a:gd name="T13" fmla="*/ 0 h 4"/>
              <a:gd name="T14" fmla="*/ 0 w 2"/>
              <a:gd name="T15" fmla="*/ 2147483646 h 4"/>
              <a:gd name="T16" fmla="*/ 2147483646 w 2"/>
              <a:gd name="T17" fmla="*/ 2147483646 h 4"/>
              <a:gd name="T18" fmla="*/ 2147483646 w 2"/>
              <a:gd name="T19" fmla="*/ 2147483646 h 4"/>
              <a:gd name="T20" fmla="*/ 2147483646 w 2"/>
              <a:gd name="T21" fmla="*/ 2147483646 h 4"/>
              <a:gd name="T22" fmla="*/ 2147483646 w 2"/>
              <a:gd name="T23" fmla="*/ 0 h 4"/>
              <a:gd name="T24" fmla="*/ 2147483646 w 2"/>
              <a:gd name="T25" fmla="*/ 2147483646 h 4"/>
              <a:gd name="T26" fmla="*/ 2147483646 w 2"/>
              <a:gd name="T27" fmla="*/ 2147483646 h 4"/>
              <a:gd name="T28" fmla="*/ 2147483646 w 2"/>
              <a:gd name="T29" fmla="*/ 2147483646 h 4"/>
              <a:gd name="T30" fmla="*/ 2147483646 w 2"/>
              <a:gd name="T31" fmla="*/ 2147483646 h 4"/>
              <a:gd name="T32" fmla="*/ 2147483646 w 2"/>
              <a:gd name="T33" fmla="*/ 2147483646 h 4"/>
              <a:gd name="T34" fmla="*/ 2147483646 w 2"/>
              <a:gd name="T35" fmla="*/ 2147483646 h 4"/>
              <a:gd name="T36" fmla="*/ 2147483646 w 2"/>
              <a:gd name="T37" fmla="*/ 2147483646 h 4"/>
              <a:gd name="T38" fmla="*/ 2147483646 w 2"/>
              <a:gd name="T39" fmla="*/ 2147483646 h 4"/>
              <a:gd name="T40" fmla="*/ 2147483646 w 2"/>
              <a:gd name="T41" fmla="*/ 2147483646 h 4"/>
              <a:gd name="T42" fmla="*/ 2147483646 w 2"/>
              <a:gd name="T43" fmla="*/ 2147483646 h 4"/>
              <a:gd name="T44" fmla="*/ 2147483646 w 2"/>
              <a:gd name="T45" fmla="*/ 2147483646 h 4"/>
              <a:gd name="T46" fmla="*/ 2147483646 w 2"/>
              <a:gd name="T47" fmla="*/ 2147483646 h 4"/>
              <a:gd name="T48" fmla="*/ 2147483646 w 2"/>
              <a:gd name="T49" fmla="*/ 2147483646 h 4"/>
              <a:gd name="T50" fmla="*/ 2147483646 w 2"/>
              <a:gd name="T51" fmla="*/ 2147483646 h 4"/>
              <a:gd name="T52" fmla="*/ 0 w 2"/>
              <a:gd name="T53" fmla="*/ 2147483646 h 4"/>
              <a:gd name="T54" fmla="*/ 2147483646 w 2"/>
              <a:gd name="T55" fmla="*/ 2147483646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2147483646 h 4"/>
              <a:gd name="T2" fmla="*/ 0 w 1587"/>
              <a:gd name="T3" fmla="*/ 2147483646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6 h 4"/>
              <a:gd name="T10" fmla="*/ 0 w 1587"/>
              <a:gd name="T11" fmla="*/ 2147483646 h 4"/>
              <a:gd name="T12" fmla="*/ 0 w 1587"/>
              <a:gd name="T13" fmla="*/ 2147483646 h 4"/>
              <a:gd name="T14" fmla="*/ 0 w 1587"/>
              <a:gd name="T15" fmla="*/ 2147483646 h 4"/>
              <a:gd name="T16" fmla="*/ 0 w 1587"/>
              <a:gd name="T17" fmla="*/ 2147483646 h 4"/>
              <a:gd name="T18" fmla="*/ 0 w 1587"/>
              <a:gd name="T19" fmla="*/ 2147483646 h 4"/>
              <a:gd name="T20" fmla="*/ 0 w 1587"/>
              <a:gd name="T21" fmla="*/ 2147483646 h 4"/>
              <a:gd name="T22" fmla="*/ 0 w 1587"/>
              <a:gd name="T23" fmla="*/ 2147483646 h 4"/>
              <a:gd name="T24" fmla="*/ 0 w 1587"/>
              <a:gd name="T25" fmla="*/ 2147483646 h 4"/>
              <a:gd name="T26" fmla="*/ 0 w 1587"/>
              <a:gd name="T27" fmla="*/ 2147483646 h 4"/>
              <a:gd name="T28" fmla="*/ 0 w 1587"/>
              <a:gd name="T29" fmla="*/ 2147483646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0 h 2"/>
              <a:gd name="T4" fmla="*/ 2147483646 w 2"/>
              <a:gd name="T5" fmla="*/ 0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0 h 2"/>
              <a:gd name="T30" fmla="*/ 0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0 h 2"/>
              <a:gd name="T36" fmla="*/ 0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0 h 2"/>
              <a:gd name="T4" fmla="*/ 0 w 1587"/>
              <a:gd name="T5" fmla="*/ 2147483646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147483646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6 h 2"/>
              <a:gd name="T10" fmla="*/ 2147483646 w 2"/>
              <a:gd name="T11" fmla="*/ 2147483646 h 2"/>
              <a:gd name="T12" fmla="*/ 2147483646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2147483646 h 2"/>
              <a:gd name="T12" fmla="*/ 2147483646 w 2"/>
              <a:gd name="T13" fmla="*/ 2147483646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2147483646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147483646 w 4"/>
              <a:gd name="T1" fmla="*/ 2147483646 h 2"/>
              <a:gd name="T2" fmla="*/ 2147483646 w 4"/>
              <a:gd name="T3" fmla="*/ 2147483646 h 2"/>
              <a:gd name="T4" fmla="*/ 2147483646 w 4"/>
              <a:gd name="T5" fmla="*/ 2147483646 h 2"/>
              <a:gd name="T6" fmla="*/ 2147483646 w 4"/>
              <a:gd name="T7" fmla="*/ 0 h 2"/>
              <a:gd name="T8" fmla="*/ 2147483646 w 4"/>
              <a:gd name="T9" fmla="*/ 0 h 2"/>
              <a:gd name="T10" fmla="*/ 2147483646 w 4"/>
              <a:gd name="T11" fmla="*/ 0 h 2"/>
              <a:gd name="T12" fmla="*/ 2147483646 w 4"/>
              <a:gd name="T13" fmla="*/ 0 h 2"/>
              <a:gd name="T14" fmla="*/ 0 w 4"/>
              <a:gd name="T15" fmla="*/ 2147483646 h 2"/>
              <a:gd name="T16" fmla="*/ 2147483646 w 4"/>
              <a:gd name="T17" fmla="*/ 2147483646 h 2"/>
              <a:gd name="T18" fmla="*/ 2147483646 w 4"/>
              <a:gd name="T19" fmla="*/ 0 h 2"/>
              <a:gd name="T20" fmla="*/ 2147483646 w 4"/>
              <a:gd name="T21" fmla="*/ 2147483646 h 2"/>
              <a:gd name="T22" fmla="*/ 2147483646 w 4"/>
              <a:gd name="T23" fmla="*/ 0 h 2"/>
              <a:gd name="T24" fmla="*/ 2147483646 w 4"/>
              <a:gd name="T25" fmla="*/ 0 h 2"/>
              <a:gd name="T26" fmla="*/ 2147483646 w 4"/>
              <a:gd name="T27" fmla="*/ 0 h 2"/>
              <a:gd name="T28" fmla="*/ 2147483646 w 4"/>
              <a:gd name="T29" fmla="*/ 0 h 2"/>
              <a:gd name="T30" fmla="*/ 0 w 4"/>
              <a:gd name="T31" fmla="*/ 0 h 2"/>
              <a:gd name="T32" fmla="*/ 2147483646 w 4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0 w 2"/>
              <a:gd name="T59" fmla="*/ 2147483646 h 2"/>
              <a:gd name="T60" fmla="*/ 0 w 2"/>
              <a:gd name="T61" fmla="*/ 2147483646 h 2"/>
              <a:gd name="T62" fmla="*/ 0 w 2"/>
              <a:gd name="T63" fmla="*/ 2147483646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6 h 2"/>
              <a:gd name="T40" fmla="*/ 0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0 h 2"/>
              <a:gd name="T46" fmla="*/ 2147483646 w 2"/>
              <a:gd name="T47" fmla="*/ 0 h 2"/>
              <a:gd name="T48" fmla="*/ 2147483646 w 2"/>
              <a:gd name="T49" fmla="*/ 0 h 2"/>
              <a:gd name="T50" fmla="*/ 2147483646 w 2"/>
              <a:gd name="T51" fmla="*/ 0 h 2"/>
              <a:gd name="T52" fmla="*/ 2147483646 w 2"/>
              <a:gd name="T53" fmla="*/ 0 h 2"/>
              <a:gd name="T54" fmla="*/ 2147483646 w 2"/>
              <a:gd name="T55" fmla="*/ 0 h 2"/>
              <a:gd name="T56" fmla="*/ 2147483646 w 2"/>
              <a:gd name="T57" fmla="*/ 0 h 2"/>
              <a:gd name="T58" fmla="*/ 2147483646 w 2"/>
              <a:gd name="T59" fmla="*/ 0 h 2"/>
              <a:gd name="T60" fmla="*/ 2147483646 w 2"/>
              <a:gd name="T61" fmla="*/ 0 h 2"/>
              <a:gd name="T62" fmla="*/ 2147483646 w 2"/>
              <a:gd name="T63" fmla="*/ 0 h 2"/>
              <a:gd name="T64" fmla="*/ 2147483646 w 2"/>
              <a:gd name="T65" fmla="*/ 0 h 2"/>
              <a:gd name="T66" fmla="*/ 2147483646 w 2"/>
              <a:gd name="T67" fmla="*/ 2147483646 h 2"/>
              <a:gd name="T68" fmla="*/ 2147483646 w 2"/>
              <a:gd name="T69" fmla="*/ 0 h 2"/>
              <a:gd name="T70" fmla="*/ 2147483646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6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2147483646 h 3"/>
              <a:gd name="T2" fmla="*/ 0 w 2"/>
              <a:gd name="T3" fmla="*/ 2147483646 h 3"/>
              <a:gd name="T4" fmla="*/ 2147483646 w 2"/>
              <a:gd name="T5" fmla="*/ 2147483646 h 3"/>
              <a:gd name="T6" fmla="*/ 2147483646 w 2"/>
              <a:gd name="T7" fmla="*/ 214748364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0 w 2"/>
              <a:gd name="T19" fmla="*/ 2147483646 h 3"/>
              <a:gd name="T20" fmla="*/ 0 w 2"/>
              <a:gd name="T21" fmla="*/ 2147483646 h 3"/>
              <a:gd name="T22" fmla="*/ 0 w 2"/>
              <a:gd name="T23" fmla="*/ 0 h 3"/>
              <a:gd name="T24" fmla="*/ 0 w 2"/>
              <a:gd name="T25" fmla="*/ 2147483646 h 3"/>
              <a:gd name="T26" fmla="*/ 0 w 2"/>
              <a:gd name="T27" fmla="*/ 2147483646 h 3"/>
              <a:gd name="T28" fmla="*/ 0 w 2"/>
              <a:gd name="T29" fmla="*/ 2147483646 h 3"/>
              <a:gd name="T30" fmla="*/ 0 w 2"/>
              <a:gd name="T31" fmla="*/ 2147483646 h 3"/>
              <a:gd name="T32" fmla="*/ 0 w 2"/>
              <a:gd name="T33" fmla="*/ 2147483646 h 3"/>
              <a:gd name="T34" fmla="*/ 0 w 2"/>
              <a:gd name="T35" fmla="*/ 2147483646 h 3"/>
              <a:gd name="T36" fmla="*/ 0 w 2"/>
              <a:gd name="T37" fmla="*/ 2147483646 h 3"/>
              <a:gd name="T38" fmla="*/ 0 w 2"/>
              <a:gd name="T39" fmla="*/ 2147483646 h 3"/>
              <a:gd name="T40" fmla="*/ 0 w 2"/>
              <a:gd name="T41" fmla="*/ 2147483646 h 3"/>
              <a:gd name="T42" fmla="*/ 0 w 2"/>
              <a:gd name="T43" fmla="*/ 2147483646 h 3"/>
              <a:gd name="T44" fmla="*/ 0 w 2"/>
              <a:gd name="T45" fmla="*/ 2147483646 h 3"/>
              <a:gd name="T46" fmla="*/ 0 w 2"/>
              <a:gd name="T47" fmla="*/ 2147483646 h 3"/>
              <a:gd name="T48" fmla="*/ 0 w 2"/>
              <a:gd name="T49" fmla="*/ 2147483646 h 3"/>
              <a:gd name="T50" fmla="*/ 0 w 2"/>
              <a:gd name="T51" fmla="*/ 2147483646 h 3"/>
              <a:gd name="T52" fmla="*/ 0 w 2"/>
              <a:gd name="T53" fmla="*/ 214748364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0 w 2"/>
              <a:gd name="T5" fmla="*/ 0 h 2"/>
              <a:gd name="T6" fmla="*/ 0 w 2"/>
              <a:gd name="T7" fmla="*/ 2147483646 h 2"/>
              <a:gd name="T8" fmla="*/ 0 w 2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29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147483646 w 2"/>
              <a:gd name="T1" fmla="*/ 0 h 2"/>
              <a:gd name="T2" fmla="*/ 2147483646 w 2"/>
              <a:gd name="T3" fmla="*/ 0 h 2"/>
              <a:gd name="T4" fmla="*/ 2147483646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6 h 2"/>
              <a:gd name="T12" fmla="*/ 2147483646 w 2"/>
              <a:gd name="T13" fmla="*/ 0 h 2"/>
              <a:gd name="T14" fmla="*/ 2147483646 w 2"/>
              <a:gd name="T15" fmla="*/ 0 h 2"/>
              <a:gd name="T16" fmla="*/ 2147483646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2147483646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2147483646 w 2"/>
              <a:gd name="T39" fmla="*/ 2147483646 h 2"/>
              <a:gd name="T40" fmla="*/ 2147483646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2147483646 h 2"/>
              <a:gd name="T46" fmla="*/ 2147483646 w 2"/>
              <a:gd name="T47" fmla="*/ 2147483646 h 2"/>
              <a:gd name="T48" fmla="*/ 0 w 2"/>
              <a:gd name="T49" fmla="*/ 0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2147483646 w 2"/>
              <a:gd name="T57" fmla="*/ 2147483646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0 h 2"/>
              <a:gd name="T6" fmla="*/ 2147483646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2147483646 w 2"/>
              <a:gd name="T17" fmla="*/ 0 h 2"/>
              <a:gd name="T18" fmla="*/ 2147483646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6 h 2"/>
              <a:gd name="T48" fmla="*/ 0 w 2"/>
              <a:gd name="T49" fmla="*/ 2147483646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147483646 w 2"/>
              <a:gd name="T1" fmla="*/ 2147483646 h 5"/>
              <a:gd name="T2" fmla="*/ 2147483646 w 2"/>
              <a:gd name="T3" fmla="*/ 2147483646 h 5"/>
              <a:gd name="T4" fmla="*/ 0 w 2"/>
              <a:gd name="T5" fmla="*/ 0 h 5"/>
              <a:gd name="T6" fmla="*/ 0 w 2"/>
              <a:gd name="T7" fmla="*/ 2147483646 h 5"/>
              <a:gd name="T8" fmla="*/ 0 w 2"/>
              <a:gd name="T9" fmla="*/ 2147483646 h 5"/>
              <a:gd name="T10" fmla="*/ 2147483646 w 2"/>
              <a:gd name="T11" fmla="*/ 2147483646 h 5"/>
              <a:gd name="T12" fmla="*/ 2147483646 w 2"/>
              <a:gd name="T13" fmla="*/ 2147483646 h 5"/>
              <a:gd name="T14" fmla="*/ 2147483646 w 2"/>
              <a:gd name="T15" fmla="*/ 2147483646 h 5"/>
              <a:gd name="T16" fmla="*/ 0 w 2"/>
              <a:gd name="T17" fmla="*/ 0 h 5"/>
              <a:gd name="T18" fmla="*/ 0 w 2"/>
              <a:gd name="T19" fmla="*/ 2147483646 h 5"/>
              <a:gd name="T20" fmla="*/ 0 w 2"/>
              <a:gd name="T21" fmla="*/ 2147483646 h 5"/>
              <a:gd name="T22" fmla="*/ 2147483646 w 2"/>
              <a:gd name="T23" fmla="*/ 2147483646 h 5"/>
              <a:gd name="T24" fmla="*/ 2147483646 w 2"/>
              <a:gd name="T25" fmla="*/ 2147483646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6 w 2"/>
              <a:gd name="T19" fmla="*/ 0 h 1587"/>
              <a:gd name="T20" fmla="*/ 2147483646 w 2"/>
              <a:gd name="T21" fmla="*/ 0 h 1587"/>
              <a:gd name="T22" fmla="*/ 2147483646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2147483646 w 2"/>
              <a:gd name="T31" fmla="*/ 0 h 1587"/>
              <a:gd name="T32" fmla="*/ 2147483646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2147483646 w 2"/>
              <a:gd name="T41" fmla="*/ 0 h 1587"/>
              <a:gd name="T42" fmla="*/ 2147483646 w 2"/>
              <a:gd name="T43" fmla="*/ 0 h 1587"/>
              <a:gd name="T44" fmla="*/ 2147483646 w 2"/>
              <a:gd name="T45" fmla="*/ 0 h 1587"/>
              <a:gd name="T46" fmla="*/ 2147483646 w 2"/>
              <a:gd name="T47" fmla="*/ 0 h 1587"/>
              <a:gd name="T48" fmla="*/ 2147483646 w 2"/>
              <a:gd name="T49" fmla="*/ 0 h 1587"/>
              <a:gd name="T50" fmla="*/ 2147483646 w 2"/>
              <a:gd name="T51" fmla="*/ 0 h 1587"/>
              <a:gd name="T52" fmla="*/ 2147483646 w 2"/>
              <a:gd name="T53" fmla="*/ 0 h 1587"/>
              <a:gd name="T54" fmla="*/ 2147483646 w 2"/>
              <a:gd name="T55" fmla="*/ 0 h 1587"/>
              <a:gd name="T56" fmla="*/ 2147483646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42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2147483646 h 3"/>
              <a:gd name="T2" fmla="*/ 2147483646 w 2"/>
              <a:gd name="T3" fmla="*/ 0 h 3"/>
              <a:gd name="T4" fmla="*/ 2147483646 w 2"/>
              <a:gd name="T5" fmla="*/ 0 h 3"/>
              <a:gd name="T6" fmla="*/ 2147483646 w 2"/>
              <a:gd name="T7" fmla="*/ 0 h 3"/>
              <a:gd name="T8" fmla="*/ 2147483646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2147483646 w 2"/>
              <a:gd name="T19" fmla="*/ 0 h 3"/>
              <a:gd name="T20" fmla="*/ 2147483646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6 h 3"/>
              <a:gd name="T40" fmla="*/ 0 w 2"/>
              <a:gd name="T41" fmla="*/ 214748364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48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49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0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2147483646 w 2"/>
              <a:gd name="T25" fmla="*/ 2147483646 h 2"/>
              <a:gd name="T26" fmla="*/ 2147483646 w 2"/>
              <a:gd name="T27" fmla="*/ 2147483646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6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6 h 2"/>
              <a:gd name="T50" fmla="*/ 2147483646 w 2"/>
              <a:gd name="T51" fmla="*/ 2147483646 h 2"/>
              <a:gd name="T52" fmla="*/ 2147483646 w 2"/>
              <a:gd name="T53" fmla="*/ 0 h 2"/>
              <a:gd name="T54" fmla="*/ 2147483646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6 h 2"/>
              <a:gd name="T62" fmla="*/ 0 w 2"/>
              <a:gd name="T63" fmla="*/ 2147483646 h 2"/>
              <a:gd name="T64" fmla="*/ 2147483646 w 2"/>
              <a:gd name="T65" fmla="*/ 2147483646 h 2"/>
              <a:gd name="T66" fmla="*/ 2147483646 w 2"/>
              <a:gd name="T67" fmla="*/ 2147483646 h 2"/>
              <a:gd name="T68" fmla="*/ 0 w 2"/>
              <a:gd name="T69" fmla="*/ 2147483646 h 2"/>
              <a:gd name="T70" fmla="*/ 0 w 2"/>
              <a:gd name="T71" fmla="*/ 2147483646 h 2"/>
              <a:gd name="T72" fmla="*/ 0 w 2"/>
              <a:gd name="T73" fmla="*/ 2147483646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55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56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57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58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59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60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61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6894513" y="6286500"/>
            <a:ext cx="2090737" cy="423863"/>
            <a:chOff x="264890" y="4539871"/>
            <a:chExt cx="4321263" cy="876905"/>
          </a:xfrm>
        </p:grpSpPr>
        <p:pic>
          <p:nvPicPr>
            <p:cNvPr id="63" name="Picture 62" descr="revers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54" t="27124" b="28558"/>
            <a:stretch>
              <a:fillRect/>
            </a:stretch>
          </p:blipFill>
          <p:spPr bwMode="auto">
            <a:xfrm>
              <a:off x="1200795" y="4789714"/>
              <a:ext cx="3385358" cy="408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63" descr="NEW-WHITE-GRADIENT-GLOBE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30"/>
            <a:stretch>
              <a:fillRect/>
            </a:stretch>
          </p:blipFill>
          <p:spPr bwMode="auto">
            <a:xfrm>
              <a:off x="264890" y="4539871"/>
              <a:ext cx="935905" cy="87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08182" y="1538423"/>
            <a:ext cx="7353019" cy="1450437"/>
          </a:xfrm>
        </p:spPr>
        <p:txBody>
          <a:bodyPr lIns="0" tIns="0" rIns="0" bIns="0" anchor="b"/>
          <a:lstStyle>
            <a:lvl1pPr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19728" y="3000005"/>
            <a:ext cx="7360148" cy="2397495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4800" b="0" i="0" cap="none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6376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3"/>
            <a:ext cx="8529637" cy="53492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6B004-CC02-4AFA-B75A-709EEC5D64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 smtClean="0"/>
              <a:t>Financing RE in SIDS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60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Phot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362450"/>
            <a:ext cx="9144000" cy="24955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65113" y="4540250"/>
            <a:ext cx="4321175" cy="876300"/>
            <a:chOff x="264890" y="4539871"/>
            <a:chExt cx="4321263" cy="876905"/>
          </a:xfrm>
        </p:grpSpPr>
        <p:pic>
          <p:nvPicPr>
            <p:cNvPr id="9" name="Picture 8" descr="revers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54" t="27124" b="28558"/>
            <a:stretch>
              <a:fillRect/>
            </a:stretch>
          </p:blipFill>
          <p:spPr bwMode="auto">
            <a:xfrm>
              <a:off x="1200795" y="4789714"/>
              <a:ext cx="3385358" cy="408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NEW-WHITE-GRADIENT-GLOBE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30"/>
            <a:stretch>
              <a:fillRect/>
            </a:stretch>
          </p:blipFill>
          <p:spPr bwMode="auto">
            <a:xfrm>
              <a:off x="264890" y="4539871"/>
              <a:ext cx="935905" cy="87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4299185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7" name="Title 329"/>
          <p:cNvSpPr>
            <a:spLocks noGrp="1"/>
          </p:cNvSpPr>
          <p:nvPr>
            <p:ph type="title"/>
          </p:nvPr>
        </p:nvSpPr>
        <p:spPr>
          <a:xfrm>
            <a:off x="1273363" y="5293895"/>
            <a:ext cx="7323485" cy="387684"/>
          </a:xfrm>
        </p:spPr>
        <p:txBody>
          <a:bodyPr/>
          <a:lstStyle>
            <a:lvl1pPr>
              <a:defRPr sz="2000" b="1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273363" y="5708315"/>
            <a:ext cx="7335420" cy="326312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1800" b="0" i="0" cap="none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1273363" y="6055895"/>
            <a:ext cx="4373402" cy="468382"/>
          </a:xfrm>
        </p:spPr>
        <p:txBody>
          <a:bodyPr anchor="b"/>
          <a:lstStyle>
            <a:lvl1pPr algn="l">
              <a:lnSpc>
                <a:spcPct val="100000"/>
              </a:lnSpc>
              <a:defRPr sz="1300" b="0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Rectangle 1028"/>
          <p:cNvSpPr>
            <a:spLocks noGrp="1" noChangeArrowheads="1"/>
          </p:cNvSpPr>
          <p:nvPr>
            <p:ph type="dt" sz="half" idx="16"/>
          </p:nvPr>
        </p:nvSpPr>
        <p:spPr>
          <a:xfrm>
            <a:off x="5854700" y="6161088"/>
            <a:ext cx="2744788" cy="363537"/>
          </a:xfrm>
        </p:spPr>
        <p:txBody>
          <a:bodyPr rIns="0" anchor="b" anchorCtr="0"/>
          <a:lstStyle>
            <a:lvl1pPr algn="r">
              <a:defRPr sz="13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0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2147483646 w 638"/>
              <a:gd name="T3" fmla="*/ 2147483646 h 1194"/>
              <a:gd name="T4" fmla="*/ 2147483646 w 638"/>
              <a:gd name="T5" fmla="*/ 2147483646 h 1194"/>
              <a:gd name="T6" fmla="*/ 2147483646 w 638"/>
              <a:gd name="T7" fmla="*/ 2147483646 h 1194"/>
              <a:gd name="T8" fmla="*/ 2147483646 w 638"/>
              <a:gd name="T9" fmla="*/ 2147483646 h 1194"/>
              <a:gd name="T10" fmla="*/ 2147483646 w 638"/>
              <a:gd name="T11" fmla="*/ 2147483646 h 1194"/>
              <a:gd name="T12" fmla="*/ 2147483646 w 638"/>
              <a:gd name="T13" fmla="*/ 2147483646 h 1194"/>
              <a:gd name="T14" fmla="*/ 2147483646 w 638"/>
              <a:gd name="T15" fmla="*/ 2147483646 h 1194"/>
              <a:gd name="T16" fmla="*/ 2147483646 w 638"/>
              <a:gd name="T17" fmla="*/ 2147483646 h 1194"/>
              <a:gd name="T18" fmla="*/ 2147483646 w 638"/>
              <a:gd name="T19" fmla="*/ 2147483646 h 1194"/>
              <a:gd name="T20" fmla="*/ 2147483646 w 638"/>
              <a:gd name="T21" fmla="*/ 2147483646 h 1194"/>
              <a:gd name="T22" fmla="*/ 2147483646 w 638"/>
              <a:gd name="T23" fmla="*/ 2147483646 h 1194"/>
              <a:gd name="T24" fmla="*/ 2147483646 w 638"/>
              <a:gd name="T25" fmla="*/ 2147483646 h 1194"/>
              <a:gd name="T26" fmla="*/ 2147483646 w 638"/>
              <a:gd name="T27" fmla="*/ 2147483646 h 1194"/>
              <a:gd name="T28" fmla="*/ 2147483646 w 638"/>
              <a:gd name="T29" fmla="*/ 2147483646 h 1194"/>
              <a:gd name="T30" fmla="*/ 2147483646 w 638"/>
              <a:gd name="T31" fmla="*/ 2147483646 h 1194"/>
              <a:gd name="T32" fmla="*/ 2147483646 w 638"/>
              <a:gd name="T33" fmla="*/ 2147483646 h 1194"/>
              <a:gd name="T34" fmla="*/ 2147483646 w 638"/>
              <a:gd name="T35" fmla="*/ 2147483646 h 1194"/>
              <a:gd name="T36" fmla="*/ 2147483646 w 638"/>
              <a:gd name="T37" fmla="*/ 2147483646 h 1194"/>
              <a:gd name="T38" fmla="*/ 2147483646 w 638"/>
              <a:gd name="T39" fmla="*/ 2147483646 h 1194"/>
              <a:gd name="T40" fmla="*/ 2147483646 w 638"/>
              <a:gd name="T41" fmla="*/ 2147483646 h 1194"/>
              <a:gd name="T42" fmla="*/ 2147483646 w 638"/>
              <a:gd name="T43" fmla="*/ 2147483646 h 1194"/>
              <a:gd name="T44" fmla="*/ 2147483646 w 638"/>
              <a:gd name="T45" fmla="*/ 2147483646 h 1194"/>
              <a:gd name="T46" fmla="*/ 2147483646 w 638"/>
              <a:gd name="T47" fmla="*/ 2147483646 h 1194"/>
              <a:gd name="T48" fmla="*/ 2147483646 w 638"/>
              <a:gd name="T49" fmla="*/ 2147483646 h 1194"/>
              <a:gd name="T50" fmla="*/ 2147483646 w 638"/>
              <a:gd name="T51" fmla="*/ 2147483646 h 1194"/>
              <a:gd name="T52" fmla="*/ 2147483646 w 638"/>
              <a:gd name="T53" fmla="*/ 2147483646 h 1194"/>
              <a:gd name="T54" fmla="*/ 2147483646 w 638"/>
              <a:gd name="T55" fmla="*/ 2147483646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2147483646 w 2"/>
              <a:gd name="T15" fmla="*/ 2147483646 h 2"/>
              <a:gd name="T16" fmla="*/ 2147483646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2147483646 w 2"/>
              <a:gd name="T29" fmla="*/ 2147483646 h 2"/>
              <a:gd name="T30" fmla="*/ 2147483646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2147483646 h 2"/>
              <a:gd name="T36" fmla="*/ 2147483646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2147483646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2147483646 w 2"/>
              <a:gd name="T63" fmla="*/ 2147483646 h 2"/>
              <a:gd name="T64" fmla="*/ 0 w 2"/>
              <a:gd name="T65" fmla="*/ 2147483646 h 2"/>
              <a:gd name="T66" fmla="*/ 0 w 2"/>
              <a:gd name="T67" fmla="*/ 2147483646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2147483646 w 2"/>
              <a:gd name="T13" fmla="*/ 0 h 2"/>
              <a:gd name="T14" fmla="*/ 2147483646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2147483646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2147483646 w 2"/>
              <a:gd name="T53" fmla="*/ 2147483646 h 2"/>
              <a:gd name="T54" fmla="*/ 2147483646 w 2"/>
              <a:gd name="T55" fmla="*/ 2147483646 h 2"/>
              <a:gd name="T56" fmla="*/ 2147483646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147483646 w 2"/>
              <a:gd name="T1" fmla="*/ 2147483646 h 4"/>
              <a:gd name="T2" fmla="*/ 2147483646 w 2"/>
              <a:gd name="T3" fmla="*/ 2147483646 h 4"/>
              <a:gd name="T4" fmla="*/ 2147483646 w 2"/>
              <a:gd name="T5" fmla="*/ 2147483646 h 4"/>
              <a:gd name="T6" fmla="*/ 2147483646 w 2"/>
              <a:gd name="T7" fmla="*/ 2147483646 h 4"/>
              <a:gd name="T8" fmla="*/ 2147483646 w 2"/>
              <a:gd name="T9" fmla="*/ 0 h 4"/>
              <a:gd name="T10" fmla="*/ 2147483646 w 2"/>
              <a:gd name="T11" fmla="*/ 0 h 4"/>
              <a:gd name="T12" fmla="*/ 2147483646 w 2"/>
              <a:gd name="T13" fmla="*/ 0 h 4"/>
              <a:gd name="T14" fmla="*/ 0 w 2"/>
              <a:gd name="T15" fmla="*/ 2147483646 h 4"/>
              <a:gd name="T16" fmla="*/ 2147483646 w 2"/>
              <a:gd name="T17" fmla="*/ 2147483646 h 4"/>
              <a:gd name="T18" fmla="*/ 2147483646 w 2"/>
              <a:gd name="T19" fmla="*/ 2147483646 h 4"/>
              <a:gd name="T20" fmla="*/ 2147483646 w 2"/>
              <a:gd name="T21" fmla="*/ 2147483646 h 4"/>
              <a:gd name="T22" fmla="*/ 2147483646 w 2"/>
              <a:gd name="T23" fmla="*/ 0 h 4"/>
              <a:gd name="T24" fmla="*/ 2147483646 w 2"/>
              <a:gd name="T25" fmla="*/ 2147483646 h 4"/>
              <a:gd name="T26" fmla="*/ 2147483646 w 2"/>
              <a:gd name="T27" fmla="*/ 2147483646 h 4"/>
              <a:gd name="T28" fmla="*/ 2147483646 w 2"/>
              <a:gd name="T29" fmla="*/ 2147483646 h 4"/>
              <a:gd name="T30" fmla="*/ 2147483646 w 2"/>
              <a:gd name="T31" fmla="*/ 2147483646 h 4"/>
              <a:gd name="T32" fmla="*/ 2147483646 w 2"/>
              <a:gd name="T33" fmla="*/ 2147483646 h 4"/>
              <a:gd name="T34" fmla="*/ 2147483646 w 2"/>
              <a:gd name="T35" fmla="*/ 2147483646 h 4"/>
              <a:gd name="T36" fmla="*/ 2147483646 w 2"/>
              <a:gd name="T37" fmla="*/ 2147483646 h 4"/>
              <a:gd name="T38" fmla="*/ 2147483646 w 2"/>
              <a:gd name="T39" fmla="*/ 2147483646 h 4"/>
              <a:gd name="T40" fmla="*/ 2147483646 w 2"/>
              <a:gd name="T41" fmla="*/ 2147483646 h 4"/>
              <a:gd name="T42" fmla="*/ 2147483646 w 2"/>
              <a:gd name="T43" fmla="*/ 2147483646 h 4"/>
              <a:gd name="T44" fmla="*/ 2147483646 w 2"/>
              <a:gd name="T45" fmla="*/ 2147483646 h 4"/>
              <a:gd name="T46" fmla="*/ 2147483646 w 2"/>
              <a:gd name="T47" fmla="*/ 2147483646 h 4"/>
              <a:gd name="T48" fmla="*/ 2147483646 w 2"/>
              <a:gd name="T49" fmla="*/ 2147483646 h 4"/>
              <a:gd name="T50" fmla="*/ 2147483646 w 2"/>
              <a:gd name="T51" fmla="*/ 2147483646 h 4"/>
              <a:gd name="T52" fmla="*/ 0 w 2"/>
              <a:gd name="T53" fmla="*/ 2147483646 h 4"/>
              <a:gd name="T54" fmla="*/ 2147483646 w 2"/>
              <a:gd name="T55" fmla="*/ 2147483646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2147483646 h 4"/>
              <a:gd name="T2" fmla="*/ 0 w 1587"/>
              <a:gd name="T3" fmla="*/ 2147483646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6 h 4"/>
              <a:gd name="T10" fmla="*/ 0 w 1587"/>
              <a:gd name="T11" fmla="*/ 2147483646 h 4"/>
              <a:gd name="T12" fmla="*/ 0 w 1587"/>
              <a:gd name="T13" fmla="*/ 2147483646 h 4"/>
              <a:gd name="T14" fmla="*/ 0 w 1587"/>
              <a:gd name="T15" fmla="*/ 2147483646 h 4"/>
              <a:gd name="T16" fmla="*/ 0 w 1587"/>
              <a:gd name="T17" fmla="*/ 2147483646 h 4"/>
              <a:gd name="T18" fmla="*/ 0 w 1587"/>
              <a:gd name="T19" fmla="*/ 2147483646 h 4"/>
              <a:gd name="T20" fmla="*/ 0 w 1587"/>
              <a:gd name="T21" fmla="*/ 2147483646 h 4"/>
              <a:gd name="T22" fmla="*/ 0 w 1587"/>
              <a:gd name="T23" fmla="*/ 2147483646 h 4"/>
              <a:gd name="T24" fmla="*/ 0 w 1587"/>
              <a:gd name="T25" fmla="*/ 2147483646 h 4"/>
              <a:gd name="T26" fmla="*/ 0 w 1587"/>
              <a:gd name="T27" fmla="*/ 2147483646 h 4"/>
              <a:gd name="T28" fmla="*/ 0 w 1587"/>
              <a:gd name="T29" fmla="*/ 2147483646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0 h 2"/>
              <a:gd name="T4" fmla="*/ 2147483646 w 2"/>
              <a:gd name="T5" fmla="*/ 0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0 h 2"/>
              <a:gd name="T30" fmla="*/ 0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0 h 2"/>
              <a:gd name="T36" fmla="*/ 0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0 h 2"/>
              <a:gd name="T4" fmla="*/ 0 w 1587"/>
              <a:gd name="T5" fmla="*/ 2147483646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147483646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6 h 2"/>
              <a:gd name="T10" fmla="*/ 2147483646 w 2"/>
              <a:gd name="T11" fmla="*/ 2147483646 h 2"/>
              <a:gd name="T12" fmla="*/ 2147483646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2147483646 h 2"/>
              <a:gd name="T12" fmla="*/ 2147483646 w 2"/>
              <a:gd name="T13" fmla="*/ 2147483646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2147483646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147483646 w 4"/>
              <a:gd name="T1" fmla="*/ 2147483646 h 2"/>
              <a:gd name="T2" fmla="*/ 2147483646 w 4"/>
              <a:gd name="T3" fmla="*/ 2147483646 h 2"/>
              <a:gd name="T4" fmla="*/ 2147483646 w 4"/>
              <a:gd name="T5" fmla="*/ 2147483646 h 2"/>
              <a:gd name="T6" fmla="*/ 2147483646 w 4"/>
              <a:gd name="T7" fmla="*/ 0 h 2"/>
              <a:gd name="T8" fmla="*/ 2147483646 w 4"/>
              <a:gd name="T9" fmla="*/ 0 h 2"/>
              <a:gd name="T10" fmla="*/ 2147483646 w 4"/>
              <a:gd name="T11" fmla="*/ 0 h 2"/>
              <a:gd name="T12" fmla="*/ 2147483646 w 4"/>
              <a:gd name="T13" fmla="*/ 0 h 2"/>
              <a:gd name="T14" fmla="*/ 0 w 4"/>
              <a:gd name="T15" fmla="*/ 2147483646 h 2"/>
              <a:gd name="T16" fmla="*/ 2147483646 w 4"/>
              <a:gd name="T17" fmla="*/ 2147483646 h 2"/>
              <a:gd name="T18" fmla="*/ 2147483646 w 4"/>
              <a:gd name="T19" fmla="*/ 0 h 2"/>
              <a:gd name="T20" fmla="*/ 2147483646 w 4"/>
              <a:gd name="T21" fmla="*/ 2147483646 h 2"/>
              <a:gd name="T22" fmla="*/ 2147483646 w 4"/>
              <a:gd name="T23" fmla="*/ 0 h 2"/>
              <a:gd name="T24" fmla="*/ 2147483646 w 4"/>
              <a:gd name="T25" fmla="*/ 0 h 2"/>
              <a:gd name="T26" fmla="*/ 2147483646 w 4"/>
              <a:gd name="T27" fmla="*/ 0 h 2"/>
              <a:gd name="T28" fmla="*/ 2147483646 w 4"/>
              <a:gd name="T29" fmla="*/ 0 h 2"/>
              <a:gd name="T30" fmla="*/ 0 w 4"/>
              <a:gd name="T31" fmla="*/ 0 h 2"/>
              <a:gd name="T32" fmla="*/ 2147483646 w 4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0 w 2"/>
              <a:gd name="T59" fmla="*/ 2147483646 h 2"/>
              <a:gd name="T60" fmla="*/ 0 w 2"/>
              <a:gd name="T61" fmla="*/ 2147483646 h 2"/>
              <a:gd name="T62" fmla="*/ 0 w 2"/>
              <a:gd name="T63" fmla="*/ 2147483646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6 h 2"/>
              <a:gd name="T40" fmla="*/ 0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0 h 2"/>
              <a:gd name="T46" fmla="*/ 2147483646 w 2"/>
              <a:gd name="T47" fmla="*/ 0 h 2"/>
              <a:gd name="T48" fmla="*/ 2147483646 w 2"/>
              <a:gd name="T49" fmla="*/ 0 h 2"/>
              <a:gd name="T50" fmla="*/ 2147483646 w 2"/>
              <a:gd name="T51" fmla="*/ 0 h 2"/>
              <a:gd name="T52" fmla="*/ 2147483646 w 2"/>
              <a:gd name="T53" fmla="*/ 0 h 2"/>
              <a:gd name="T54" fmla="*/ 2147483646 w 2"/>
              <a:gd name="T55" fmla="*/ 0 h 2"/>
              <a:gd name="T56" fmla="*/ 2147483646 w 2"/>
              <a:gd name="T57" fmla="*/ 0 h 2"/>
              <a:gd name="T58" fmla="*/ 2147483646 w 2"/>
              <a:gd name="T59" fmla="*/ 0 h 2"/>
              <a:gd name="T60" fmla="*/ 2147483646 w 2"/>
              <a:gd name="T61" fmla="*/ 0 h 2"/>
              <a:gd name="T62" fmla="*/ 2147483646 w 2"/>
              <a:gd name="T63" fmla="*/ 0 h 2"/>
              <a:gd name="T64" fmla="*/ 2147483646 w 2"/>
              <a:gd name="T65" fmla="*/ 0 h 2"/>
              <a:gd name="T66" fmla="*/ 2147483646 w 2"/>
              <a:gd name="T67" fmla="*/ 2147483646 h 2"/>
              <a:gd name="T68" fmla="*/ 2147483646 w 2"/>
              <a:gd name="T69" fmla="*/ 0 h 2"/>
              <a:gd name="T70" fmla="*/ 2147483646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6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2147483646 h 3"/>
              <a:gd name="T2" fmla="*/ 0 w 2"/>
              <a:gd name="T3" fmla="*/ 2147483646 h 3"/>
              <a:gd name="T4" fmla="*/ 2147483646 w 2"/>
              <a:gd name="T5" fmla="*/ 2147483646 h 3"/>
              <a:gd name="T6" fmla="*/ 2147483646 w 2"/>
              <a:gd name="T7" fmla="*/ 214748364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0 w 2"/>
              <a:gd name="T19" fmla="*/ 2147483646 h 3"/>
              <a:gd name="T20" fmla="*/ 0 w 2"/>
              <a:gd name="T21" fmla="*/ 2147483646 h 3"/>
              <a:gd name="T22" fmla="*/ 0 w 2"/>
              <a:gd name="T23" fmla="*/ 0 h 3"/>
              <a:gd name="T24" fmla="*/ 0 w 2"/>
              <a:gd name="T25" fmla="*/ 2147483646 h 3"/>
              <a:gd name="T26" fmla="*/ 0 w 2"/>
              <a:gd name="T27" fmla="*/ 2147483646 h 3"/>
              <a:gd name="T28" fmla="*/ 0 w 2"/>
              <a:gd name="T29" fmla="*/ 2147483646 h 3"/>
              <a:gd name="T30" fmla="*/ 0 w 2"/>
              <a:gd name="T31" fmla="*/ 2147483646 h 3"/>
              <a:gd name="T32" fmla="*/ 0 w 2"/>
              <a:gd name="T33" fmla="*/ 2147483646 h 3"/>
              <a:gd name="T34" fmla="*/ 0 w 2"/>
              <a:gd name="T35" fmla="*/ 2147483646 h 3"/>
              <a:gd name="T36" fmla="*/ 0 w 2"/>
              <a:gd name="T37" fmla="*/ 2147483646 h 3"/>
              <a:gd name="T38" fmla="*/ 0 w 2"/>
              <a:gd name="T39" fmla="*/ 2147483646 h 3"/>
              <a:gd name="T40" fmla="*/ 0 w 2"/>
              <a:gd name="T41" fmla="*/ 2147483646 h 3"/>
              <a:gd name="T42" fmla="*/ 0 w 2"/>
              <a:gd name="T43" fmla="*/ 2147483646 h 3"/>
              <a:gd name="T44" fmla="*/ 0 w 2"/>
              <a:gd name="T45" fmla="*/ 2147483646 h 3"/>
              <a:gd name="T46" fmla="*/ 0 w 2"/>
              <a:gd name="T47" fmla="*/ 2147483646 h 3"/>
              <a:gd name="T48" fmla="*/ 0 w 2"/>
              <a:gd name="T49" fmla="*/ 2147483646 h 3"/>
              <a:gd name="T50" fmla="*/ 0 w 2"/>
              <a:gd name="T51" fmla="*/ 2147483646 h 3"/>
              <a:gd name="T52" fmla="*/ 0 w 2"/>
              <a:gd name="T53" fmla="*/ 214748364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0 w 2"/>
              <a:gd name="T5" fmla="*/ 0 h 2"/>
              <a:gd name="T6" fmla="*/ 0 w 2"/>
              <a:gd name="T7" fmla="*/ 2147483646 h 2"/>
              <a:gd name="T8" fmla="*/ 0 w 2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147483646 w 2"/>
              <a:gd name="T1" fmla="*/ 0 h 2"/>
              <a:gd name="T2" fmla="*/ 2147483646 w 2"/>
              <a:gd name="T3" fmla="*/ 0 h 2"/>
              <a:gd name="T4" fmla="*/ 2147483646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6 h 2"/>
              <a:gd name="T12" fmla="*/ 2147483646 w 2"/>
              <a:gd name="T13" fmla="*/ 0 h 2"/>
              <a:gd name="T14" fmla="*/ 2147483646 w 2"/>
              <a:gd name="T15" fmla="*/ 0 h 2"/>
              <a:gd name="T16" fmla="*/ 2147483646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2147483646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2147483646 w 2"/>
              <a:gd name="T39" fmla="*/ 2147483646 h 2"/>
              <a:gd name="T40" fmla="*/ 2147483646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2147483646 h 2"/>
              <a:gd name="T46" fmla="*/ 2147483646 w 2"/>
              <a:gd name="T47" fmla="*/ 2147483646 h 2"/>
              <a:gd name="T48" fmla="*/ 0 w 2"/>
              <a:gd name="T49" fmla="*/ 0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2147483646 w 2"/>
              <a:gd name="T57" fmla="*/ 2147483646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0 h 2"/>
              <a:gd name="T6" fmla="*/ 2147483646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2147483646 w 2"/>
              <a:gd name="T17" fmla="*/ 0 h 2"/>
              <a:gd name="T18" fmla="*/ 2147483646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6 h 2"/>
              <a:gd name="T48" fmla="*/ 0 w 2"/>
              <a:gd name="T49" fmla="*/ 2147483646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147483646 w 2"/>
              <a:gd name="T1" fmla="*/ 2147483646 h 5"/>
              <a:gd name="T2" fmla="*/ 2147483646 w 2"/>
              <a:gd name="T3" fmla="*/ 2147483646 h 5"/>
              <a:gd name="T4" fmla="*/ 0 w 2"/>
              <a:gd name="T5" fmla="*/ 0 h 5"/>
              <a:gd name="T6" fmla="*/ 0 w 2"/>
              <a:gd name="T7" fmla="*/ 2147483646 h 5"/>
              <a:gd name="T8" fmla="*/ 0 w 2"/>
              <a:gd name="T9" fmla="*/ 2147483646 h 5"/>
              <a:gd name="T10" fmla="*/ 2147483646 w 2"/>
              <a:gd name="T11" fmla="*/ 2147483646 h 5"/>
              <a:gd name="T12" fmla="*/ 2147483646 w 2"/>
              <a:gd name="T13" fmla="*/ 2147483646 h 5"/>
              <a:gd name="T14" fmla="*/ 2147483646 w 2"/>
              <a:gd name="T15" fmla="*/ 2147483646 h 5"/>
              <a:gd name="T16" fmla="*/ 0 w 2"/>
              <a:gd name="T17" fmla="*/ 0 h 5"/>
              <a:gd name="T18" fmla="*/ 0 w 2"/>
              <a:gd name="T19" fmla="*/ 2147483646 h 5"/>
              <a:gd name="T20" fmla="*/ 0 w 2"/>
              <a:gd name="T21" fmla="*/ 2147483646 h 5"/>
              <a:gd name="T22" fmla="*/ 2147483646 w 2"/>
              <a:gd name="T23" fmla="*/ 2147483646 h 5"/>
              <a:gd name="T24" fmla="*/ 2147483646 w 2"/>
              <a:gd name="T25" fmla="*/ 2147483646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6 w 2"/>
              <a:gd name="T19" fmla="*/ 0 h 1587"/>
              <a:gd name="T20" fmla="*/ 2147483646 w 2"/>
              <a:gd name="T21" fmla="*/ 0 h 1587"/>
              <a:gd name="T22" fmla="*/ 2147483646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2147483646 w 2"/>
              <a:gd name="T31" fmla="*/ 0 h 1587"/>
              <a:gd name="T32" fmla="*/ 2147483646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2147483646 w 2"/>
              <a:gd name="T41" fmla="*/ 0 h 1587"/>
              <a:gd name="T42" fmla="*/ 2147483646 w 2"/>
              <a:gd name="T43" fmla="*/ 0 h 1587"/>
              <a:gd name="T44" fmla="*/ 2147483646 w 2"/>
              <a:gd name="T45" fmla="*/ 0 h 1587"/>
              <a:gd name="T46" fmla="*/ 2147483646 w 2"/>
              <a:gd name="T47" fmla="*/ 0 h 1587"/>
              <a:gd name="T48" fmla="*/ 2147483646 w 2"/>
              <a:gd name="T49" fmla="*/ 0 h 1587"/>
              <a:gd name="T50" fmla="*/ 2147483646 w 2"/>
              <a:gd name="T51" fmla="*/ 0 h 1587"/>
              <a:gd name="T52" fmla="*/ 2147483646 w 2"/>
              <a:gd name="T53" fmla="*/ 0 h 1587"/>
              <a:gd name="T54" fmla="*/ 2147483646 w 2"/>
              <a:gd name="T55" fmla="*/ 0 h 1587"/>
              <a:gd name="T56" fmla="*/ 2147483646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2147483646 h 3"/>
              <a:gd name="T2" fmla="*/ 2147483646 w 2"/>
              <a:gd name="T3" fmla="*/ 0 h 3"/>
              <a:gd name="T4" fmla="*/ 2147483646 w 2"/>
              <a:gd name="T5" fmla="*/ 0 h 3"/>
              <a:gd name="T6" fmla="*/ 2147483646 w 2"/>
              <a:gd name="T7" fmla="*/ 0 h 3"/>
              <a:gd name="T8" fmla="*/ 2147483646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2147483646 w 2"/>
              <a:gd name="T19" fmla="*/ 0 h 3"/>
              <a:gd name="T20" fmla="*/ 2147483646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6 h 3"/>
              <a:gd name="T40" fmla="*/ 0 w 2"/>
              <a:gd name="T41" fmla="*/ 214748364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2147483646 w 2"/>
              <a:gd name="T25" fmla="*/ 2147483646 h 2"/>
              <a:gd name="T26" fmla="*/ 2147483646 w 2"/>
              <a:gd name="T27" fmla="*/ 2147483646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6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6 h 2"/>
              <a:gd name="T50" fmla="*/ 2147483646 w 2"/>
              <a:gd name="T51" fmla="*/ 2147483646 h 2"/>
              <a:gd name="T52" fmla="*/ 2147483646 w 2"/>
              <a:gd name="T53" fmla="*/ 0 h 2"/>
              <a:gd name="T54" fmla="*/ 2147483646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6 h 2"/>
              <a:gd name="T62" fmla="*/ 0 w 2"/>
              <a:gd name="T63" fmla="*/ 2147483646 h 2"/>
              <a:gd name="T64" fmla="*/ 2147483646 w 2"/>
              <a:gd name="T65" fmla="*/ 2147483646 h 2"/>
              <a:gd name="T66" fmla="*/ 2147483646 w 2"/>
              <a:gd name="T67" fmla="*/ 2147483646 h 2"/>
              <a:gd name="T68" fmla="*/ 0 w 2"/>
              <a:gd name="T69" fmla="*/ 2147483646 h 2"/>
              <a:gd name="T70" fmla="*/ 0 w 2"/>
              <a:gd name="T71" fmla="*/ 2147483646 h 2"/>
              <a:gd name="T72" fmla="*/ 0 w 2"/>
              <a:gd name="T73" fmla="*/ 2147483646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 smtClean="0"/>
              <a:t>Financing RE in SIDS 2016</a:t>
            </a:r>
            <a:endParaRPr lang="en-US" dirty="0"/>
          </a:p>
        </p:txBody>
      </p:sp>
      <p:sp>
        <p:nvSpPr>
          <p:cNvPr id="6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357188" y="6350000"/>
            <a:ext cx="552450" cy="35877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F54F99-49E1-4E35-AD30-84B575F365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8354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baseline="0" smtClean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632BB1-C93C-4E39-85E2-91D48E7D932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 smtClean="0"/>
              <a:t>Financing RE in SIDS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8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2147483646 w 638"/>
              <a:gd name="T3" fmla="*/ 2147483646 h 1194"/>
              <a:gd name="T4" fmla="*/ 2147483646 w 638"/>
              <a:gd name="T5" fmla="*/ 2147483646 h 1194"/>
              <a:gd name="T6" fmla="*/ 2147483646 w 638"/>
              <a:gd name="T7" fmla="*/ 2147483646 h 1194"/>
              <a:gd name="T8" fmla="*/ 2147483646 w 638"/>
              <a:gd name="T9" fmla="*/ 2147483646 h 1194"/>
              <a:gd name="T10" fmla="*/ 2147483646 w 638"/>
              <a:gd name="T11" fmla="*/ 2147483646 h 1194"/>
              <a:gd name="T12" fmla="*/ 2147483646 w 638"/>
              <a:gd name="T13" fmla="*/ 2147483646 h 1194"/>
              <a:gd name="T14" fmla="*/ 2147483646 w 638"/>
              <a:gd name="T15" fmla="*/ 2147483646 h 1194"/>
              <a:gd name="T16" fmla="*/ 2147483646 w 638"/>
              <a:gd name="T17" fmla="*/ 2147483646 h 1194"/>
              <a:gd name="T18" fmla="*/ 2147483646 w 638"/>
              <a:gd name="T19" fmla="*/ 2147483646 h 1194"/>
              <a:gd name="T20" fmla="*/ 2147483646 w 638"/>
              <a:gd name="T21" fmla="*/ 2147483646 h 1194"/>
              <a:gd name="T22" fmla="*/ 2147483646 w 638"/>
              <a:gd name="T23" fmla="*/ 2147483646 h 1194"/>
              <a:gd name="T24" fmla="*/ 2147483646 w 638"/>
              <a:gd name="T25" fmla="*/ 2147483646 h 1194"/>
              <a:gd name="T26" fmla="*/ 2147483646 w 638"/>
              <a:gd name="T27" fmla="*/ 2147483646 h 1194"/>
              <a:gd name="T28" fmla="*/ 2147483646 w 638"/>
              <a:gd name="T29" fmla="*/ 2147483646 h 1194"/>
              <a:gd name="T30" fmla="*/ 2147483646 w 638"/>
              <a:gd name="T31" fmla="*/ 2147483646 h 1194"/>
              <a:gd name="T32" fmla="*/ 2147483646 w 638"/>
              <a:gd name="T33" fmla="*/ 2147483646 h 1194"/>
              <a:gd name="T34" fmla="*/ 2147483646 w 638"/>
              <a:gd name="T35" fmla="*/ 2147483646 h 1194"/>
              <a:gd name="T36" fmla="*/ 2147483646 w 638"/>
              <a:gd name="T37" fmla="*/ 2147483646 h 1194"/>
              <a:gd name="T38" fmla="*/ 2147483646 w 638"/>
              <a:gd name="T39" fmla="*/ 2147483646 h 1194"/>
              <a:gd name="T40" fmla="*/ 2147483646 w 638"/>
              <a:gd name="T41" fmla="*/ 2147483646 h 1194"/>
              <a:gd name="T42" fmla="*/ 2147483646 w 638"/>
              <a:gd name="T43" fmla="*/ 2147483646 h 1194"/>
              <a:gd name="T44" fmla="*/ 2147483646 w 638"/>
              <a:gd name="T45" fmla="*/ 2147483646 h 1194"/>
              <a:gd name="T46" fmla="*/ 2147483646 w 638"/>
              <a:gd name="T47" fmla="*/ 2147483646 h 1194"/>
              <a:gd name="T48" fmla="*/ 2147483646 w 638"/>
              <a:gd name="T49" fmla="*/ 2147483646 h 1194"/>
              <a:gd name="T50" fmla="*/ 2147483646 w 638"/>
              <a:gd name="T51" fmla="*/ 2147483646 h 1194"/>
              <a:gd name="T52" fmla="*/ 2147483646 w 638"/>
              <a:gd name="T53" fmla="*/ 2147483646 h 1194"/>
              <a:gd name="T54" fmla="*/ 2147483646 w 638"/>
              <a:gd name="T55" fmla="*/ 2147483646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2147483646 w 2"/>
              <a:gd name="T15" fmla="*/ 2147483646 h 2"/>
              <a:gd name="T16" fmla="*/ 2147483646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2147483646 w 2"/>
              <a:gd name="T29" fmla="*/ 2147483646 h 2"/>
              <a:gd name="T30" fmla="*/ 2147483646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2147483646 h 2"/>
              <a:gd name="T36" fmla="*/ 2147483646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2147483646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2147483646 w 2"/>
              <a:gd name="T63" fmla="*/ 2147483646 h 2"/>
              <a:gd name="T64" fmla="*/ 0 w 2"/>
              <a:gd name="T65" fmla="*/ 2147483646 h 2"/>
              <a:gd name="T66" fmla="*/ 0 w 2"/>
              <a:gd name="T67" fmla="*/ 2147483646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2147483646 w 2"/>
              <a:gd name="T13" fmla="*/ 0 h 2"/>
              <a:gd name="T14" fmla="*/ 2147483646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2147483646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2147483646 w 2"/>
              <a:gd name="T53" fmla="*/ 2147483646 h 2"/>
              <a:gd name="T54" fmla="*/ 2147483646 w 2"/>
              <a:gd name="T55" fmla="*/ 2147483646 h 2"/>
              <a:gd name="T56" fmla="*/ 2147483646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147483646 w 2"/>
              <a:gd name="T1" fmla="*/ 2147483646 h 4"/>
              <a:gd name="T2" fmla="*/ 2147483646 w 2"/>
              <a:gd name="T3" fmla="*/ 2147483646 h 4"/>
              <a:gd name="T4" fmla="*/ 2147483646 w 2"/>
              <a:gd name="T5" fmla="*/ 2147483646 h 4"/>
              <a:gd name="T6" fmla="*/ 2147483646 w 2"/>
              <a:gd name="T7" fmla="*/ 2147483646 h 4"/>
              <a:gd name="T8" fmla="*/ 2147483646 w 2"/>
              <a:gd name="T9" fmla="*/ 0 h 4"/>
              <a:gd name="T10" fmla="*/ 2147483646 w 2"/>
              <a:gd name="T11" fmla="*/ 0 h 4"/>
              <a:gd name="T12" fmla="*/ 2147483646 w 2"/>
              <a:gd name="T13" fmla="*/ 0 h 4"/>
              <a:gd name="T14" fmla="*/ 0 w 2"/>
              <a:gd name="T15" fmla="*/ 2147483646 h 4"/>
              <a:gd name="T16" fmla="*/ 2147483646 w 2"/>
              <a:gd name="T17" fmla="*/ 2147483646 h 4"/>
              <a:gd name="T18" fmla="*/ 2147483646 w 2"/>
              <a:gd name="T19" fmla="*/ 2147483646 h 4"/>
              <a:gd name="T20" fmla="*/ 2147483646 w 2"/>
              <a:gd name="T21" fmla="*/ 2147483646 h 4"/>
              <a:gd name="T22" fmla="*/ 2147483646 w 2"/>
              <a:gd name="T23" fmla="*/ 0 h 4"/>
              <a:gd name="T24" fmla="*/ 2147483646 w 2"/>
              <a:gd name="T25" fmla="*/ 2147483646 h 4"/>
              <a:gd name="T26" fmla="*/ 2147483646 w 2"/>
              <a:gd name="T27" fmla="*/ 2147483646 h 4"/>
              <a:gd name="T28" fmla="*/ 2147483646 w 2"/>
              <a:gd name="T29" fmla="*/ 2147483646 h 4"/>
              <a:gd name="T30" fmla="*/ 2147483646 w 2"/>
              <a:gd name="T31" fmla="*/ 2147483646 h 4"/>
              <a:gd name="T32" fmla="*/ 2147483646 w 2"/>
              <a:gd name="T33" fmla="*/ 2147483646 h 4"/>
              <a:gd name="T34" fmla="*/ 2147483646 w 2"/>
              <a:gd name="T35" fmla="*/ 2147483646 h 4"/>
              <a:gd name="T36" fmla="*/ 2147483646 w 2"/>
              <a:gd name="T37" fmla="*/ 2147483646 h 4"/>
              <a:gd name="T38" fmla="*/ 2147483646 w 2"/>
              <a:gd name="T39" fmla="*/ 2147483646 h 4"/>
              <a:gd name="T40" fmla="*/ 2147483646 w 2"/>
              <a:gd name="T41" fmla="*/ 2147483646 h 4"/>
              <a:gd name="T42" fmla="*/ 2147483646 w 2"/>
              <a:gd name="T43" fmla="*/ 2147483646 h 4"/>
              <a:gd name="T44" fmla="*/ 2147483646 w 2"/>
              <a:gd name="T45" fmla="*/ 2147483646 h 4"/>
              <a:gd name="T46" fmla="*/ 2147483646 w 2"/>
              <a:gd name="T47" fmla="*/ 2147483646 h 4"/>
              <a:gd name="T48" fmla="*/ 2147483646 w 2"/>
              <a:gd name="T49" fmla="*/ 2147483646 h 4"/>
              <a:gd name="T50" fmla="*/ 2147483646 w 2"/>
              <a:gd name="T51" fmla="*/ 2147483646 h 4"/>
              <a:gd name="T52" fmla="*/ 0 w 2"/>
              <a:gd name="T53" fmla="*/ 2147483646 h 4"/>
              <a:gd name="T54" fmla="*/ 2147483646 w 2"/>
              <a:gd name="T55" fmla="*/ 2147483646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2147483646 h 4"/>
              <a:gd name="T2" fmla="*/ 0 w 1587"/>
              <a:gd name="T3" fmla="*/ 2147483646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6 h 4"/>
              <a:gd name="T10" fmla="*/ 0 w 1587"/>
              <a:gd name="T11" fmla="*/ 2147483646 h 4"/>
              <a:gd name="T12" fmla="*/ 0 w 1587"/>
              <a:gd name="T13" fmla="*/ 2147483646 h 4"/>
              <a:gd name="T14" fmla="*/ 0 w 1587"/>
              <a:gd name="T15" fmla="*/ 2147483646 h 4"/>
              <a:gd name="T16" fmla="*/ 0 w 1587"/>
              <a:gd name="T17" fmla="*/ 2147483646 h 4"/>
              <a:gd name="T18" fmla="*/ 0 w 1587"/>
              <a:gd name="T19" fmla="*/ 2147483646 h 4"/>
              <a:gd name="T20" fmla="*/ 0 w 1587"/>
              <a:gd name="T21" fmla="*/ 2147483646 h 4"/>
              <a:gd name="T22" fmla="*/ 0 w 1587"/>
              <a:gd name="T23" fmla="*/ 2147483646 h 4"/>
              <a:gd name="T24" fmla="*/ 0 w 1587"/>
              <a:gd name="T25" fmla="*/ 2147483646 h 4"/>
              <a:gd name="T26" fmla="*/ 0 w 1587"/>
              <a:gd name="T27" fmla="*/ 2147483646 h 4"/>
              <a:gd name="T28" fmla="*/ 0 w 1587"/>
              <a:gd name="T29" fmla="*/ 2147483646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0 h 2"/>
              <a:gd name="T4" fmla="*/ 2147483646 w 2"/>
              <a:gd name="T5" fmla="*/ 0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0 h 2"/>
              <a:gd name="T30" fmla="*/ 0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0 h 2"/>
              <a:gd name="T36" fmla="*/ 0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0 h 2"/>
              <a:gd name="T4" fmla="*/ 0 w 1587"/>
              <a:gd name="T5" fmla="*/ 2147483646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147483646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6 h 2"/>
              <a:gd name="T10" fmla="*/ 2147483646 w 2"/>
              <a:gd name="T11" fmla="*/ 2147483646 h 2"/>
              <a:gd name="T12" fmla="*/ 2147483646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2147483646 h 2"/>
              <a:gd name="T12" fmla="*/ 2147483646 w 2"/>
              <a:gd name="T13" fmla="*/ 2147483646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2147483646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147483646 w 4"/>
              <a:gd name="T1" fmla="*/ 2147483646 h 2"/>
              <a:gd name="T2" fmla="*/ 2147483646 w 4"/>
              <a:gd name="T3" fmla="*/ 2147483646 h 2"/>
              <a:gd name="T4" fmla="*/ 2147483646 w 4"/>
              <a:gd name="T5" fmla="*/ 2147483646 h 2"/>
              <a:gd name="T6" fmla="*/ 2147483646 w 4"/>
              <a:gd name="T7" fmla="*/ 0 h 2"/>
              <a:gd name="T8" fmla="*/ 2147483646 w 4"/>
              <a:gd name="T9" fmla="*/ 0 h 2"/>
              <a:gd name="T10" fmla="*/ 2147483646 w 4"/>
              <a:gd name="T11" fmla="*/ 0 h 2"/>
              <a:gd name="T12" fmla="*/ 2147483646 w 4"/>
              <a:gd name="T13" fmla="*/ 0 h 2"/>
              <a:gd name="T14" fmla="*/ 0 w 4"/>
              <a:gd name="T15" fmla="*/ 2147483646 h 2"/>
              <a:gd name="T16" fmla="*/ 2147483646 w 4"/>
              <a:gd name="T17" fmla="*/ 2147483646 h 2"/>
              <a:gd name="T18" fmla="*/ 2147483646 w 4"/>
              <a:gd name="T19" fmla="*/ 0 h 2"/>
              <a:gd name="T20" fmla="*/ 2147483646 w 4"/>
              <a:gd name="T21" fmla="*/ 2147483646 h 2"/>
              <a:gd name="T22" fmla="*/ 2147483646 w 4"/>
              <a:gd name="T23" fmla="*/ 0 h 2"/>
              <a:gd name="T24" fmla="*/ 2147483646 w 4"/>
              <a:gd name="T25" fmla="*/ 0 h 2"/>
              <a:gd name="T26" fmla="*/ 2147483646 w 4"/>
              <a:gd name="T27" fmla="*/ 0 h 2"/>
              <a:gd name="T28" fmla="*/ 2147483646 w 4"/>
              <a:gd name="T29" fmla="*/ 0 h 2"/>
              <a:gd name="T30" fmla="*/ 0 w 4"/>
              <a:gd name="T31" fmla="*/ 0 h 2"/>
              <a:gd name="T32" fmla="*/ 2147483646 w 4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0 w 2"/>
              <a:gd name="T59" fmla="*/ 2147483646 h 2"/>
              <a:gd name="T60" fmla="*/ 0 w 2"/>
              <a:gd name="T61" fmla="*/ 2147483646 h 2"/>
              <a:gd name="T62" fmla="*/ 0 w 2"/>
              <a:gd name="T63" fmla="*/ 2147483646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6 h 2"/>
              <a:gd name="T40" fmla="*/ 0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0 h 2"/>
              <a:gd name="T46" fmla="*/ 2147483646 w 2"/>
              <a:gd name="T47" fmla="*/ 0 h 2"/>
              <a:gd name="T48" fmla="*/ 2147483646 w 2"/>
              <a:gd name="T49" fmla="*/ 0 h 2"/>
              <a:gd name="T50" fmla="*/ 2147483646 w 2"/>
              <a:gd name="T51" fmla="*/ 0 h 2"/>
              <a:gd name="T52" fmla="*/ 2147483646 w 2"/>
              <a:gd name="T53" fmla="*/ 0 h 2"/>
              <a:gd name="T54" fmla="*/ 2147483646 w 2"/>
              <a:gd name="T55" fmla="*/ 0 h 2"/>
              <a:gd name="T56" fmla="*/ 2147483646 w 2"/>
              <a:gd name="T57" fmla="*/ 0 h 2"/>
              <a:gd name="T58" fmla="*/ 2147483646 w 2"/>
              <a:gd name="T59" fmla="*/ 0 h 2"/>
              <a:gd name="T60" fmla="*/ 2147483646 w 2"/>
              <a:gd name="T61" fmla="*/ 0 h 2"/>
              <a:gd name="T62" fmla="*/ 2147483646 w 2"/>
              <a:gd name="T63" fmla="*/ 0 h 2"/>
              <a:gd name="T64" fmla="*/ 2147483646 w 2"/>
              <a:gd name="T65" fmla="*/ 0 h 2"/>
              <a:gd name="T66" fmla="*/ 2147483646 w 2"/>
              <a:gd name="T67" fmla="*/ 2147483646 h 2"/>
              <a:gd name="T68" fmla="*/ 2147483646 w 2"/>
              <a:gd name="T69" fmla="*/ 0 h 2"/>
              <a:gd name="T70" fmla="*/ 2147483646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6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2147483646 h 3"/>
              <a:gd name="T2" fmla="*/ 0 w 2"/>
              <a:gd name="T3" fmla="*/ 2147483646 h 3"/>
              <a:gd name="T4" fmla="*/ 2147483646 w 2"/>
              <a:gd name="T5" fmla="*/ 2147483646 h 3"/>
              <a:gd name="T6" fmla="*/ 2147483646 w 2"/>
              <a:gd name="T7" fmla="*/ 214748364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0 w 2"/>
              <a:gd name="T19" fmla="*/ 2147483646 h 3"/>
              <a:gd name="T20" fmla="*/ 0 w 2"/>
              <a:gd name="T21" fmla="*/ 2147483646 h 3"/>
              <a:gd name="T22" fmla="*/ 0 w 2"/>
              <a:gd name="T23" fmla="*/ 0 h 3"/>
              <a:gd name="T24" fmla="*/ 0 w 2"/>
              <a:gd name="T25" fmla="*/ 2147483646 h 3"/>
              <a:gd name="T26" fmla="*/ 0 w 2"/>
              <a:gd name="T27" fmla="*/ 2147483646 h 3"/>
              <a:gd name="T28" fmla="*/ 0 w 2"/>
              <a:gd name="T29" fmla="*/ 2147483646 h 3"/>
              <a:gd name="T30" fmla="*/ 0 w 2"/>
              <a:gd name="T31" fmla="*/ 2147483646 h 3"/>
              <a:gd name="T32" fmla="*/ 0 w 2"/>
              <a:gd name="T33" fmla="*/ 2147483646 h 3"/>
              <a:gd name="T34" fmla="*/ 0 w 2"/>
              <a:gd name="T35" fmla="*/ 2147483646 h 3"/>
              <a:gd name="T36" fmla="*/ 0 w 2"/>
              <a:gd name="T37" fmla="*/ 2147483646 h 3"/>
              <a:gd name="T38" fmla="*/ 0 w 2"/>
              <a:gd name="T39" fmla="*/ 2147483646 h 3"/>
              <a:gd name="T40" fmla="*/ 0 w 2"/>
              <a:gd name="T41" fmla="*/ 2147483646 h 3"/>
              <a:gd name="T42" fmla="*/ 0 w 2"/>
              <a:gd name="T43" fmla="*/ 2147483646 h 3"/>
              <a:gd name="T44" fmla="*/ 0 w 2"/>
              <a:gd name="T45" fmla="*/ 2147483646 h 3"/>
              <a:gd name="T46" fmla="*/ 0 w 2"/>
              <a:gd name="T47" fmla="*/ 2147483646 h 3"/>
              <a:gd name="T48" fmla="*/ 0 w 2"/>
              <a:gd name="T49" fmla="*/ 2147483646 h 3"/>
              <a:gd name="T50" fmla="*/ 0 w 2"/>
              <a:gd name="T51" fmla="*/ 2147483646 h 3"/>
              <a:gd name="T52" fmla="*/ 0 w 2"/>
              <a:gd name="T53" fmla="*/ 214748364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0 w 2"/>
              <a:gd name="T5" fmla="*/ 0 h 2"/>
              <a:gd name="T6" fmla="*/ 0 w 2"/>
              <a:gd name="T7" fmla="*/ 2147483646 h 2"/>
              <a:gd name="T8" fmla="*/ 0 w 2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147483646 w 2"/>
              <a:gd name="T1" fmla="*/ 0 h 2"/>
              <a:gd name="T2" fmla="*/ 2147483646 w 2"/>
              <a:gd name="T3" fmla="*/ 0 h 2"/>
              <a:gd name="T4" fmla="*/ 2147483646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6 h 2"/>
              <a:gd name="T12" fmla="*/ 2147483646 w 2"/>
              <a:gd name="T13" fmla="*/ 0 h 2"/>
              <a:gd name="T14" fmla="*/ 2147483646 w 2"/>
              <a:gd name="T15" fmla="*/ 0 h 2"/>
              <a:gd name="T16" fmla="*/ 2147483646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2147483646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2147483646 w 2"/>
              <a:gd name="T39" fmla="*/ 2147483646 h 2"/>
              <a:gd name="T40" fmla="*/ 2147483646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2147483646 h 2"/>
              <a:gd name="T46" fmla="*/ 2147483646 w 2"/>
              <a:gd name="T47" fmla="*/ 2147483646 h 2"/>
              <a:gd name="T48" fmla="*/ 0 w 2"/>
              <a:gd name="T49" fmla="*/ 0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2147483646 w 2"/>
              <a:gd name="T57" fmla="*/ 2147483646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0 h 2"/>
              <a:gd name="T6" fmla="*/ 2147483646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2147483646 w 2"/>
              <a:gd name="T17" fmla="*/ 0 h 2"/>
              <a:gd name="T18" fmla="*/ 2147483646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6 h 2"/>
              <a:gd name="T48" fmla="*/ 0 w 2"/>
              <a:gd name="T49" fmla="*/ 2147483646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147483646 w 2"/>
              <a:gd name="T1" fmla="*/ 2147483646 h 5"/>
              <a:gd name="T2" fmla="*/ 2147483646 w 2"/>
              <a:gd name="T3" fmla="*/ 2147483646 h 5"/>
              <a:gd name="T4" fmla="*/ 0 w 2"/>
              <a:gd name="T5" fmla="*/ 0 h 5"/>
              <a:gd name="T6" fmla="*/ 0 w 2"/>
              <a:gd name="T7" fmla="*/ 2147483646 h 5"/>
              <a:gd name="T8" fmla="*/ 0 w 2"/>
              <a:gd name="T9" fmla="*/ 2147483646 h 5"/>
              <a:gd name="T10" fmla="*/ 2147483646 w 2"/>
              <a:gd name="T11" fmla="*/ 2147483646 h 5"/>
              <a:gd name="T12" fmla="*/ 2147483646 w 2"/>
              <a:gd name="T13" fmla="*/ 2147483646 h 5"/>
              <a:gd name="T14" fmla="*/ 2147483646 w 2"/>
              <a:gd name="T15" fmla="*/ 2147483646 h 5"/>
              <a:gd name="T16" fmla="*/ 0 w 2"/>
              <a:gd name="T17" fmla="*/ 0 h 5"/>
              <a:gd name="T18" fmla="*/ 0 w 2"/>
              <a:gd name="T19" fmla="*/ 2147483646 h 5"/>
              <a:gd name="T20" fmla="*/ 0 w 2"/>
              <a:gd name="T21" fmla="*/ 2147483646 h 5"/>
              <a:gd name="T22" fmla="*/ 2147483646 w 2"/>
              <a:gd name="T23" fmla="*/ 2147483646 h 5"/>
              <a:gd name="T24" fmla="*/ 2147483646 w 2"/>
              <a:gd name="T25" fmla="*/ 2147483646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6 w 2"/>
              <a:gd name="T19" fmla="*/ 0 h 1587"/>
              <a:gd name="T20" fmla="*/ 2147483646 w 2"/>
              <a:gd name="T21" fmla="*/ 0 h 1587"/>
              <a:gd name="T22" fmla="*/ 2147483646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2147483646 w 2"/>
              <a:gd name="T31" fmla="*/ 0 h 1587"/>
              <a:gd name="T32" fmla="*/ 2147483646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2147483646 w 2"/>
              <a:gd name="T41" fmla="*/ 0 h 1587"/>
              <a:gd name="T42" fmla="*/ 2147483646 w 2"/>
              <a:gd name="T43" fmla="*/ 0 h 1587"/>
              <a:gd name="T44" fmla="*/ 2147483646 w 2"/>
              <a:gd name="T45" fmla="*/ 0 h 1587"/>
              <a:gd name="T46" fmla="*/ 2147483646 w 2"/>
              <a:gd name="T47" fmla="*/ 0 h 1587"/>
              <a:gd name="T48" fmla="*/ 2147483646 w 2"/>
              <a:gd name="T49" fmla="*/ 0 h 1587"/>
              <a:gd name="T50" fmla="*/ 2147483646 w 2"/>
              <a:gd name="T51" fmla="*/ 0 h 1587"/>
              <a:gd name="T52" fmla="*/ 2147483646 w 2"/>
              <a:gd name="T53" fmla="*/ 0 h 1587"/>
              <a:gd name="T54" fmla="*/ 2147483646 w 2"/>
              <a:gd name="T55" fmla="*/ 0 h 1587"/>
              <a:gd name="T56" fmla="*/ 2147483646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2147483646 h 3"/>
              <a:gd name="T2" fmla="*/ 2147483646 w 2"/>
              <a:gd name="T3" fmla="*/ 0 h 3"/>
              <a:gd name="T4" fmla="*/ 2147483646 w 2"/>
              <a:gd name="T5" fmla="*/ 0 h 3"/>
              <a:gd name="T6" fmla="*/ 2147483646 w 2"/>
              <a:gd name="T7" fmla="*/ 0 h 3"/>
              <a:gd name="T8" fmla="*/ 2147483646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2147483646 w 2"/>
              <a:gd name="T19" fmla="*/ 0 h 3"/>
              <a:gd name="T20" fmla="*/ 2147483646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6 h 3"/>
              <a:gd name="T40" fmla="*/ 0 w 2"/>
              <a:gd name="T41" fmla="*/ 214748364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2147483646 w 2"/>
              <a:gd name="T25" fmla="*/ 2147483646 h 2"/>
              <a:gd name="T26" fmla="*/ 2147483646 w 2"/>
              <a:gd name="T27" fmla="*/ 2147483646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6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6 h 2"/>
              <a:gd name="T50" fmla="*/ 2147483646 w 2"/>
              <a:gd name="T51" fmla="*/ 2147483646 h 2"/>
              <a:gd name="T52" fmla="*/ 2147483646 w 2"/>
              <a:gd name="T53" fmla="*/ 0 h 2"/>
              <a:gd name="T54" fmla="*/ 2147483646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6 h 2"/>
              <a:gd name="T62" fmla="*/ 0 w 2"/>
              <a:gd name="T63" fmla="*/ 2147483646 h 2"/>
              <a:gd name="T64" fmla="*/ 2147483646 w 2"/>
              <a:gd name="T65" fmla="*/ 2147483646 h 2"/>
              <a:gd name="T66" fmla="*/ 2147483646 w 2"/>
              <a:gd name="T67" fmla="*/ 2147483646 h 2"/>
              <a:gd name="T68" fmla="*/ 0 w 2"/>
              <a:gd name="T69" fmla="*/ 2147483646 h 2"/>
              <a:gd name="T70" fmla="*/ 0 w 2"/>
              <a:gd name="T71" fmla="*/ 2147483646 h 2"/>
              <a:gd name="T72" fmla="*/ 0 w 2"/>
              <a:gd name="T73" fmla="*/ 2147483646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 smtClean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 smtClean="0"/>
              <a:t>Financing RE in SIDS 2016</a:t>
            </a:r>
            <a:endParaRPr lang="en-US" dirty="0"/>
          </a:p>
        </p:txBody>
      </p:sp>
      <p:sp>
        <p:nvSpPr>
          <p:cNvPr id="6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F54F99-49E1-4E35-AD30-84B575F365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825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2147483646 w 638"/>
              <a:gd name="T3" fmla="*/ 2147483646 h 1194"/>
              <a:gd name="T4" fmla="*/ 2147483646 w 638"/>
              <a:gd name="T5" fmla="*/ 2147483646 h 1194"/>
              <a:gd name="T6" fmla="*/ 2147483646 w 638"/>
              <a:gd name="T7" fmla="*/ 2147483646 h 1194"/>
              <a:gd name="T8" fmla="*/ 2147483646 w 638"/>
              <a:gd name="T9" fmla="*/ 2147483646 h 1194"/>
              <a:gd name="T10" fmla="*/ 2147483646 w 638"/>
              <a:gd name="T11" fmla="*/ 2147483646 h 1194"/>
              <a:gd name="T12" fmla="*/ 2147483646 w 638"/>
              <a:gd name="T13" fmla="*/ 2147483646 h 1194"/>
              <a:gd name="T14" fmla="*/ 2147483646 w 638"/>
              <a:gd name="T15" fmla="*/ 2147483646 h 1194"/>
              <a:gd name="T16" fmla="*/ 2147483646 w 638"/>
              <a:gd name="T17" fmla="*/ 2147483646 h 1194"/>
              <a:gd name="T18" fmla="*/ 2147483646 w 638"/>
              <a:gd name="T19" fmla="*/ 2147483646 h 1194"/>
              <a:gd name="T20" fmla="*/ 2147483646 w 638"/>
              <a:gd name="T21" fmla="*/ 2147483646 h 1194"/>
              <a:gd name="T22" fmla="*/ 2147483646 w 638"/>
              <a:gd name="T23" fmla="*/ 2147483646 h 1194"/>
              <a:gd name="T24" fmla="*/ 2147483646 w 638"/>
              <a:gd name="T25" fmla="*/ 2147483646 h 1194"/>
              <a:gd name="T26" fmla="*/ 2147483646 w 638"/>
              <a:gd name="T27" fmla="*/ 2147483646 h 1194"/>
              <a:gd name="T28" fmla="*/ 2147483646 w 638"/>
              <a:gd name="T29" fmla="*/ 2147483646 h 1194"/>
              <a:gd name="T30" fmla="*/ 2147483646 w 638"/>
              <a:gd name="T31" fmla="*/ 2147483646 h 1194"/>
              <a:gd name="T32" fmla="*/ 2147483646 w 638"/>
              <a:gd name="T33" fmla="*/ 2147483646 h 1194"/>
              <a:gd name="T34" fmla="*/ 2147483646 w 638"/>
              <a:gd name="T35" fmla="*/ 2147483646 h 1194"/>
              <a:gd name="T36" fmla="*/ 2147483646 w 638"/>
              <a:gd name="T37" fmla="*/ 2147483646 h 1194"/>
              <a:gd name="T38" fmla="*/ 2147483646 w 638"/>
              <a:gd name="T39" fmla="*/ 2147483646 h 1194"/>
              <a:gd name="T40" fmla="*/ 2147483646 w 638"/>
              <a:gd name="T41" fmla="*/ 2147483646 h 1194"/>
              <a:gd name="T42" fmla="*/ 2147483646 w 638"/>
              <a:gd name="T43" fmla="*/ 2147483646 h 1194"/>
              <a:gd name="T44" fmla="*/ 2147483646 w 638"/>
              <a:gd name="T45" fmla="*/ 2147483646 h 1194"/>
              <a:gd name="T46" fmla="*/ 2147483646 w 638"/>
              <a:gd name="T47" fmla="*/ 2147483646 h 1194"/>
              <a:gd name="T48" fmla="*/ 2147483646 w 638"/>
              <a:gd name="T49" fmla="*/ 2147483646 h 1194"/>
              <a:gd name="T50" fmla="*/ 2147483646 w 638"/>
              <a:gd name="T51" fmla="*/ 2147483646 h 1194"/>
              <a:gd name="T52" fmla="*/ 2147483646 w 638"/>
              <a:gd name="T53" fmla="*/ 2147483646 h 1194"/>
              <a:gd name="T54" fmla="*/ 2147483646 w 638"/>
              <a:gd name="T55" fmla="*/ 2147483646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4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025408"/>
            <a:ext cx="8435473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 smtClean="0"/>
              <a:t>Financing RE in SIDS 2016</a:t>
            </a:r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D95B27-1848-4013-BC8D-C6D5EBACBB6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480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4617B">
                    <a:shade val="90000"/>
                  </a:srgbClr>
                </a:solidFill>
              </a:rPr>
              <a:t>Financing RE in SIDS 2016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96DE-5B4F-4DDD-8806-FA4038ADCC7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38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975" b="0" dirty="0" smtClean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5" y="301628"/>
            <a:ext cx="8462029" cy="756707"/>
          </a:xfrm>
        </p:spPr>
        <p:txBody>
          <a:bodyPr/>
          <a:lstStyle>
            <a:lvl1pPr>
              <a:defRPr sz="1650" b="0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800"/>
              </a:spcBef>
              <a:tabLst>
                <a:tab pos="6301979" algn="r"/>
              </a:tabLst>
              <a:defRPr lang="en-US" sz="120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Financing RE in SIDS 2016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360363" y="6356352"/>
            <a:ext cx="3175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C9F08-3B2C-465C-ADA7-699B1627507E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15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2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3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l" eaLnBrk="1" hangingPunct="1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1" r:id="rId1"/>
    <p:sldLayoutId id="2147485552" r:id="rId2"/>
    <p:sldLayoutId id="2147485553" r:id="rId3"/>
    <p:sldLayoutId id="2147485565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anose="05000000000000000000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9" r:id="rId1"/>
    <p:sldLayoutId id="2147485560" r:id="rId2"/>
    <p:sldLayoutId id="2147485561" r:id="rId3"/>
    <p:sldLayoutId id="2147485562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Font typeface="Wingdings" panose="05000000000000000000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6 w 638"/>
              <a:gd name="T3" fmla="*/ 2147483646 h 1194"/>
              <a:gd name="T4" fmla="*/ 2147483646 w 638"/>
              <a:gd name="T5" fmla="*/ 2147483646 h 1194"/>
              <a:gd name="T6" fmla="*/ 2147483646 w 638"/>
              <a:gd name="T7" fmla="*/ 2147483646 h 1194"/>
              <a:gd name="T8" fmla="*/ 2147483646 w 638"/>
              <a:gd name="T9" fmla="*/ 2147483646 h 1194"/>
              <a:gd name="T10" fmla="*/ 2147483646 w 638"/>
              <a:gd name="T11" fmla="*/ 2147483646 h 1194"/>
              <a:gd name="T12" fmla="*/ 2147483646 w 638"/>
              <a:gd name="T13" fmla="*/ 2147483646 h 1194"/>
              <a:gd name="T14" fmla="*/ 2147483646 w 638"/>
              <a:gd name="T15" fmla="*/ 2147483646 h 1194"/>
              <a:gd name="T16" fmla="*/ 2147483646 w 638"/>
              <a:gd name="T17" fmla="*/ 2147483646 h 1194"/>
              <a:gd name="T18" fmla="*/ 2147483646 w 638"/>
              <a:gd name="T19" fmla="*/ 2147483646 h 1194"/>
              <a:gd name="T20" fmla="*/ 2147483646 w 638"/>
              <a:gd name="T21" fmla="*/ 2147483646 h 1194"/>
              <a:gd name="T22" fmla="*/ 2147483646 w 638"/>
              <a:gd name="T23" fmla="*/ 2147483646 h 1194"/>
              <a:gd name="T24" fmla="*/ 2147483646 w 638"/>
              <a:gd name="T25" fmla="*/ 2147483646 h 1194"/>
              <a:gd name="T26" fmla="*/ 2147483646 w 638"/>
              <a:gd name="T27" fmla="*/ 2147483646 h 1194"/>
              <a:gd name="T28" fmla="*/ 2147483646 w 638"/>
              <a:gd name="T29" fmla="*/ 2147483646 h 1194"/>
              <a:gd name="T30" fmla="*/ 2147483646 w 638"/>
              <a:gd name="T31" fmla="*/ 2147483646 h 1194"/>
              <a:gd name="T32" fmla="*/ 2147483646 w 638"/>
              <a:gd name="T33" fmla="*/ 2147483646 h 1194"/>
              <a:gd name="T34" fmla="*/ 2147483646 w 638"/>
              <a:gd name="T35" fmla="*/ 2147483646 h 1194"/>
              <a:gd name="T36" fmla="*/ 2147483646 w 638"/>
              <a:gd name="T37" fmla="*/ 2147483646 h 1194"/>
              <a:gd name="T38" fmla="*/ 2147483646 w 638"/>
              <a:gd name="T39" fmla="*/ 2147483646 h 1194"/>
              <a:gd name="T40" fmla="*/ 2147483646 w 638"/>
              <a:gd name="T41" fmla="*/ 2147483646 h 1194"/>
              <a:gd name="T42" fmla="*/ 2147483646 w 638"/>
              <a:gd name="T43" fmla="*/ 2147483646 h 1194"/>
              <a:gd name="T44" fmla="*/ 2147483646 w 638"/>
              <a:gd name="T45" fmla="*/ 2147483646 h 1194"/>
              <a:gd name="T46" fmla="*/ 2147483646 w 638"/>
              <a:gd name="T47" fmla="*/ 2147483646 h 1194"/>
              <a:gd name="T48" fmla="*/ 2147483646 w 638"/>
              <a:gd name="T49" fmla="*/ 2147483646 h 1194"/>
              <a:gd name="T50" fmla="*/ 2147483646 w 638"/>
              <a:gd name="T51" fmla="*/ 2147483646 h 1194"/>
              <a:gd name="T52" fmla="*/ 2147483646 w 638"/>
              <a:gd name="T53" fmla="*/ 2147483646 h 1194"/>
              <a:gd name="T54" fmla="*/ 2147483646 w 638"/>
              <a:gd name="T55" fmla="*/ 2147483646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1267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 b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21A2C1-18FC-4C5C-959B-3090131950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pic>
        <p:nvPicPr>
          <p:cNvPr id="11272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AU" dirty="0" smtClean="0"/>
              <a:t>Financing RE in SIDS 2016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0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6 w 638"/>
              <a:gd name="T3" fmla="*/ 2147483646 h 1194"/>
              <a:gd name="T4" fmla="*/ 2147483646 w 638"/>
              <a:gd name="T5" fmla="*/ 2147483646 h 1194"/>
              <a:gd name="T6" fmla="*/ 2147483646 w 638"/>
              <a:gd name="T7" fmla="*/ 2147483646 h 1194"/>
              <a:gd name="T8" fmla="*/ 2147483646 w 638"/>
              <a:gd name="T9" fmla="*/ 2147483646 h 1194"/>
              <a:gd name="T10" fmla="*/ 2147483646 w 638"/>
              <a:gd name="T11" fmla="*/ 2147483646 h 1194"/>
              <a:gd name="T12" fmla="*/ 2147483646 w 638"/>
              <a:gd name="T13" fmla="*/ 2147483646 h 1194"/>
              <a:gd name="T14" fmla="*/ 2147483646 w 638"/>
              <a:gd name="T15" fmla="*/ 2147483646 h 1194"/>
              <a:gd name="T16" fmla="*/ 2147483646 w 638"/>
              <a:gd name="T17" fmla="*/ 2147483646 h 1194"/>
              <a:gd name="T18" fmla="*/ 2147483646 w 638"/>
              <a:gd name="T19" fmla="*/ 2147483646 h 1194"/>
              <a:gd name="T20" fmla="*/ 2147483646 w 638"/>
              <a:gd name="T21" fmla="*/ 2147483646 h 1194"/>
              <a:gd name="T22" fmla="*/ 2147483646 w 638"/>
              <a:gd name="T23" fmla="*/ 2147483646 h 1194"/>
              <a:gd name="T24" fmla="*/ 2147483646 w 638"/>
              <a:gd name="T25" fmla="*/ 2147483646 h 1194"/>
              <a:gd name="T26" fmla="*/ 2147483646 w 638"/>
              <a:gd name="T27" fmla="*/ 2147483646 h 1194"/>
              <a:gd name="T28" fmla="*/ 2147483646 w 638"/>
              <a:gd name="T29" fmla="*/ 2147483646 h 1194"/>
              <a:gd name="T30" fmla="*/ 2147483646 w 638"/>
              <a:gd name="T31" fmla="*/ 2147483646 h 1194"/>
              <a:gd name="T32" fmla="*/ 2147483646 w 638"/>
              <a:gd name="T33" fmla="*/ 2147483646 h 1194"/>
              <a:gd name="T34" fmla="*/ 2147483646 w 638"/>
              <a:gd name="T35" fmla="*/ 2147483646 h 1194"/>
              <a:gd name="T36" fmla="*/ 2147483646 w 638"/>
              <a:gd name="T37" fmla="*/ 2147483646 h 1194"/>
              <a:gd name="T38" fmla="*/ 2147483646 w 638"/>
              <a:gd name="T39" fmla="*/ 2147483646 h 1194"/>
              <a:gd name="T40" fmla="*/ 2147483646 w 638"/>
              <a:gd name="T41" fmla="*/ 2147483646 h 1194"/>
              <a:gd name="T42" fmla="*/ 2147483646 w 638"/>
              <a:gd name="T43" fmla="*/ 2147483646 h 1194"/>
              <a:gd name="T44" fmla="*/ 2147483646 w 638"/>
              <a:gd name="T45" fmla="*/ 2147483646 h 1194"/>
              <a:gd name="T46" fmla="*/ 2147483646 w 638"/>
              <a:gd name="T47" fmla="*/ 2147483646 h 1194"/>
              <a:gd name="T48" fmla="*/ 2147483646 w 638"/>
              <a:gd name="T49" fmla="*/ 2147483646 h 1194"/>
              <a:gd name="T50" fmla="*/ 2147483646 w 638"/>
              <a:gd name="T51" fmla="*/ 2147483646 h 1194"/>
              <a:gd name="T52" fmla="*/ 2147483646 w 638"/>
              <a:gd name="T53" fmla="*/ 2147483646 h 1194"/>
              <a:gd name="T54" fmla="*/ 2147483646 w 638"/>
              <a:gd name="T55" fmla="*/ 2147483646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 b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A74006A-40F5-4FB8-8CE6-9339250F681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pic>
        <p:nvPicPr>
          <p:cNvPr id="205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AU" dirty="0" smtClean="0"/>
              <a:t>Financing RE in SIDS 2016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4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6 w 638"/>
              <a:gd name="T3" fmla="*/ 2147483646 h 1194"/>
              <a:gd name="T4" fmla="*/ 2147483646 w 638"/>
              <a:gd name="T5" fmla="*/ 2147483646 h 1194"/>
              <a:gd name="T6" fmla="*/ 2147483646 w 638"/>
              <a:gd name="T7" fmla="*/ 2147483646 h 1194"/>
              <a:gd name="T8" fmla="*/ 2147483646 w 638"/>
              <a:gd name="T9" fmla="*/ 2147483646 h 1194"/>
              <a:gd name="T10" fmla="*/ 2147483646 w 638"/>
              <a:gd name="T11" fmla="*/ 2147483646 h 1194"/>
              <a:gd name="T12" fmla="*/ 2147483646 w 638"/>
              <a:gd name="T13" fmla="*/ 2147483646 h 1194"/>
              <a:gd name="T14" fmla="*/ 2147483646 w 638"/>
              <a:gd name="T15" fmla="*/ 2147483646 h 1194"/>
              <a:gd name="T16" fmla="*/ 2147483646 w 638"/>
              <a:gd name="T17" fmla="*/ 2147483646 h 1194"/>
              <a:gd name="T18" fmla="*/ 2147483646 w 638"/>
              <a:gd name="T19" fmla="*/ 2147483646 h 1194"/>
              <a:gd name="T20" fmla="*/ 2147483646 w 638"/>
              <a:gd name="T21" fmla="*/ 2147483646 h 1194"/>
              <a:gd name="T22" fmla="*/ 2147483646 w 638"/>
              <a:gd name="T23" fmla="*/ 2147483646 h 1194"/>
              <a:gd name="T24" fmla="*/ 2147483646 w 638"/>
              <a:gd name="T25" fmla="*/ 2147483646 h 1194"/>
              <a:gd name="T26" fmla="*/ 2147483646 w 638"/>
              <a:gd name="T27" fmla="*/ 2147483646 h 1194"/>
              <a:gd name="T28" fmla="*/ 2147483646 w 638"/>
              <a:gd name="T29" fmla="*/ 2147483646 h 1194"/>
              <a:gd name="T30" fmla="*/ 2147483646 w 638"/>
              <a:gd name="T31" fmla="*/ 2147483646 h 1194"/>
              <a:gd name="T32" fmla="*/ 2147483646 w 638"/>
              <a:gd name="T33" fmla="*/ 2147483646 h 1194"/>
              <a:gd name="T34" fmla="*/ 2147483646 w 638"/>
              <a:gd name="T35" fmla="*/ 2147483646 h 1194"/>
              <a:gd name="T36" fmla="*/ 2147483646 w 638"/>
              <a:gd name="T37" fmla="*/ 2147483646 h 1194"/>
              <a:gd name="T38" fmla="*/ 2147483646 w 638"/>
              <a:gd name="T39" fmla="*/ 2147483646 h 1194"/>
              <a:gd name="T40" fmla="*/ 2147483646 w 638"/>
              <a:gd name="T41" fmla="*/ 2147483646 h 1194"/>
              <a:gd name="T42" fmla="*/ 2147483646 w 638"/>
              <a:gd name="T43" fmla="*/ 2147483646 h 1194"/>
              <a:gd name="T44" fmla="*/ 2147483646 w 638"/>
              <a:gd name="T45" fmla="*/ 2147483646 h 1194"/>
              <a:gd name="T46" fmla="*/ 2147483646 w 638"/>
              <a:gd name="T47" fmla="*/ 2147483646 h 1194"/>
              <a:gd name="T48" fmla="*/ 2147483646 w 638"/>
              <a:gd name="T49" fmla="*/ 2147483646 h 1194"/>
              <a:gd name="T50" fmla="*/ 2147483646 w 638"/>
              <a:gd name="T51" fmla="*/ 2147483646 h 1194"/>
              <a:gd name="T52" fmla="*/ 2147483646 w 638"/>
              <a:gd name="T53" fmla="*/ 2147483646 h 1194"/>
              <a:gd name="T54" fmla="*/ 2147483646 w 638"/>
              <a:gd name="T55" fmla="*/ 2147483646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075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 b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50E8F1-B88C-43A0-9066-CC467E80C3C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pic>
        <p:nvPicPr>
          <p:cNvPr id="308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AU" dirty="0" smtClean="0"/>
              <a:t>Financing RE in SIDS 2016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5" r:id="rId1"/>
    <p:sldLayoutId id="2147485556" r:id="rId2"/>
    <p:sldLayoutId id="2147485563" r:id="rId3"/>
    <p:sldLayoutId id="2147485564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6 w 638"/>
              <a:gd name="T3" fmla="*/ 2147483646 h 1194"/>
              <a:gd name="T4" fmla="*/ 2147483646 w 638"/>
              <a:gd name="T5" fmla="*/ 2147483646 h 1194"/>
              <a:gd name="T6" fmla="*/ 2147483646 w 638"/>
              <a:gd name="T7" fmla="*/ 2147483646 h 1194"/>
              <a:gd name="T8" fmla="*/ 2147483646 w 638"/>
              <a:gd name="T9" fmla="*/ 2147483646 h 1194"/>
              <a:gd name="T10" fmla="*/ 2147483646 w 638"/>
              <a:gd name="T11" fmla="*/ 2147483646 h 1194"/>
              <a:gd name="T12" fmla="*/ 2147483646 w 638"/>
              <a:gd name="T13" fmla="*/ 2147483646 h 1194"/>
              <a:gd name="T14" fmla="*/ 2147483646 w 638"/>
              <a:gd name="T15" fmla="*/ 2147483646 h 1194"/>
              <a:gd name="T16" fmla="*/ 2147483646 w 638"/>
              <a:gd name="T17" fmla="*/ 2147483646 h 1194"/>
              <a:gd name="T18" fmla="*/ 2147483646 w 638"/>
              <a:gd name="T19" fmla="*/ 2147483646 h 1194"/>
              <a:gd name="T20" fmla="*/ 2147483646 w 638"/>
              <a:gd name="T21" fmla="*/ 2147483646 h 1194"/>
              <a:gd name="T22" fmla="*/ 2147483646 w 638"/>
              <a:gd name="T23" fmla="*/ 2147483646 h 1194"/>
              <a:gd name="T24" fmla="*/ 2147483646 w 638"/>
              <a:gd name="T25" fmla="*/ 2147483646 h 1194"/>
              <a:gd name="T26" fmla="*/ 2147483646 w 638"/>
              <a:gd name="T27" fmla="*/ 2147483646 h 1194"/>
              <a:gd name="T28" fmla="*/ 2147483646 w 638"/>
              <a:gd name="T29" fmla="*/ 2147483646 h 1194"/>
              <a:gd name="T30" fmla="*/ 2147483646 w 638"/>
              <a:gd name="T31" fmla="*/ 2147483646 h 1194"/>
              <a:gd name="T32" fmla="*/ 2147483646 w 638"/>
              <a:gd name="T33" fmla="*/ 2147483646 h 1194"/>
              <a:gd name="T34" fmla="*/ 2147483646 w 638"/>
              <a:gd name="T35" fmla="*/ 2147483646 h 1194"/>
              <a:gd name="T36" fmla="*/ 2147483646 w 638"/>
              <a:gd name="T37" fmla="*/ 2147483646 h 1194"/>
              <a:gd name="T38" fmla="*/ 2147483646 w 638"/>
              <a:gd name="T39" fmla="*/ 2147483646 h 1194"/>
              <a:gd name="T40" fmla="*/ 2147483646 w 638"/>
              <a:gd name="T41" fmla="*/ 2147483646 h 1194"/>
              <a:gd name="T42" fmla="*/ 2147483646 w 638"/>
              <a:gd name="T43" fmla="*/ 2147483646 h 1194"/>
              <a:gd name="T44" fmla="*/ 2147483646 w 638"/>
              <a:gd name="T45" fmla="*/ 2147483646 h 1194"/>
              <a:gd name="T46" fmla="*/ 2147483646 w 638"/>
              <a:gd name="T47" fmla="*/ 2147483646 h 1194"/>
              <a:gd name="T48" fmla="*/ 2147483646 w 638"/>
              <a:gd name="T49" fmla="*/ 2147483646 h 1194"/>
              <a:gd name="T50" fmla="*/ 2147483646 w 638"/>
              <a:gd name="T51" fmla="*/ 2147483646 h 1194"/>
              <a:gd name="T52" fmla="*/ 2147483646 w 638"/>
              <a:gd name="T53" fmla="*/ 2147483646 h 1194"/>
              <a:gd name="T54" fmla="*/ 2147483646 w 638"/>
              <a:gd name="T55" fmla="*/ 2147483646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409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 b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DC67341-8283-4C33-9836-4436922415F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pic>
        <p:nvPicPr>
          <p:cNvPr id="4104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AU" dirty="0" smtClean="0"/>
              <a:t>Financing RE in SIDS 2016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39" r:id="rId1"/>
    <p:sldLayoutId id="2147485540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6 w 638"/>
              <a:gd name="T3" fmla="*/ 2147483646 h 1194"/>
              <a:gd name="T4" fmla="*/ 2147483646 w 638"/>
              <a:gd name="T5" fmla="*/ 2147483646 h 1194"/>
              <a:gd name="T6" fmla="*/ 2147483646 w 638"/>
              <a:gd name="T7" fmla="*/ 2147483646 h 1194"/>
              <a:gd name="T8" fmla="*/ 2147483646 w 638"/>
              <a:gd name="T9" fmla="*/ 2147483646 h 1194"/>
              <a:gd name="T10" fmla="*/ 2147483646 w 638"/>
              <a:gd name="T11" fmla="*/ 2147483646 h 1194"/>
              <a:gd name="T12" fmla="*/ 2147483646 w 638"/>
              <a:gd name="T13" fmla="*/ 2147483646 h 1194"/>
              <a:gd name="T14" fmla="*/ 2147483646 w 638"/>
              <a:gd name="T15" fmla="*/ 2147483646 h 1194"/>
              <a:gd name="T16" fmla="*/ 2147483646 w 638"/>
              <a:gd name="T17" fmla="*/ 2147483646 h 1194"/>
              <a:gd name="T18" fmla="*/ 2147483646 w 638"/>
              <a:gd name="T19" fmla="*/ 2147483646 h 1194"/>
              <a:gd name="T20" fmla="*/ 2147483646 w 638"/>
              <a:gd name="T21" fmla="*/ 2147483646 h 1194"/>
              <a:gd name="T22" fmla="*/ 2147483646 w 638"/>
              <a:gd name="T23" fmla="*/ 2147483646 h 1194"/>
              <a:gd name="T24" fmla="*/ 2147483646 w 638"/>
              <a:gd name="T25" fmla="*/ 2147483646 h 1194"/>
              <a:gd name="T26" fmla="*/ 2147483646 w 638"/>
              <a:gd name="T27" fmla="*/ 2147483646 h 1194"/>
              <a:gd name="T28" fmla="*/ 2147483646 w 638"/>
              <a:gd name="T29" fmla="*/ 2147483646 h 1194"/>
              <a:gd name="T30" fmla="*/ 2147483646 w 638"/>
              <a:gd name="T31" fmla="*/ 2147483646 h 1194"/>
              <a:gd name="T32" fmla="*/ 2147483646 w 638"/>
              <a:gd name="T33" fmla="*/ 2147483646 h 1194"/>
              <a:gd name="T34" fmla="*/ 2147483646 w 638"/>
              <a:gd name="T35" fmla="*/ 2147483646 h 1194"/>
              <a:gd name="T36" fmla="*/ 2147483646 w 638"/>
              <a:gd name="T37" fmla="*/ 2147483646 h 1194"/>
              <a:gd name="T38" fmla="*/ 2147483646 w 638"/>
              <a:gd name="T39" fmla="*/ 2147483646 h 1194"/>
              <a:gd name="T40" fmla="*/ 2147483646 w 638"/>
              <a:gd name="T41" fmla="*/ 2147483646 h 1194"/>
              <a:gd name="T42" fmla="*/ 2147483646 w 638"/>
              <a:gd name="T43" fmla="*/ 2147483646 h 1194"/>
              <a:gd name="T44" fmla="*/ 2147483646 w 638"/>
              <a:gd name="T45" fmla="*/ 2147483646 h 1194"/>
              <a:gd name="T46" fmla="*/ 2147483646 w 638"/>
              <a:gd name="T47" fmla="*/ 2147483646 h 1194"/>
              <a:gd name="T48" fmla="*/ 2147483646 w 638"/>
              <a:gd name="T49" fmla="*/ 2147483646 h 1194"/>
              <a:gd name="T50" fmla="*/ 2147483646 w 638"/>
              <a:gd name="T51" fmla="*/ 2147483646 h 1194"/>
              <a:gd name="T52" fmla="*/ 2147483646 w 638"/>
              <a:gd name="T53" fmla="*/ 2147483646 h 1194"/>
              <a:gd name="T54" fmla="*/ 2147483646 w 638"/>
              <a:gd name="T55" fmla="*/ 2147483646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123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 b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5835B23-3B99-43F6-A295-F12C931F9D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pic>
        <p:nvPicPr>
          <p:cNvPr id="5128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AU" dirty="0" smtClean="0"/>
              <a:t>Financing RE in SIDS 2016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1" r:id="rId1"/>
    <p:sldLayoutId id="2147485542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6 w 638"/>
              <a:gd name="T3" fmla="*/ 2147483646 h 1194"/>
              <a:gd name="T4" fmla="*/ 2147483646 w 638"/>
              <a:gd name="T5" fmla="*/ 2147483646 h 1194"/>
              <a:gd name="T6" fmla="*/ 2147483646 w 638"/>
              <a:gd name="T7" fmla="*/ 2147483646 h 1194"/>
              <a:gd name="T8" fmla="*/ 2147483646 w 638"/>
              <a:gd name="T9" fmla="*/ 2147483646 h 1194"/>
              <a:gd name="T10" fmla="*/ 2147483646 w 638"/>
              <a:gd name="T11" fmla="*/ 2147483646 h 1194"/>
              <a:gd name="T12" fmla="*/ 2147483646 w 638"/>
              <a:gd name="T13" fmla="*/ 2147483646 h 1194"/>
              <a:gd name="T14" fmla="*/ 2147483646 w 638"/>
              <a:gd name="T15" fmla="*/ 2147483646 h 1194"/>
              <a:gd name="T16" fmla="*/ 2147483646 w 638"/>
              <a:gd name="T17" fmla="*/ 2147483646 h 1194"/>
              <a:gd name="T18" fmla="*/ 2147483646 w 638"/>
              <a:gd name="T19" fmla="*/ 2147483646 h 1194"/>
              <a:gd name="T20" fmla="*/ 2147483646 w 638"/>
              <a:gd name="T21" fmla="*/ 2147483646 h 1194"/>
              <a:gd name="T22" fmla="*/ 2147483646 w 638"/>
              <a:gd name="T23" fmla="*/ 2147483646 h 1194"/>
              <a:gd name="T24" fmla="*/ 2147483646 w 638"/>
              <a:gd name="T25" fmla="*/ 2147483646 h 1194"/>
              <a:gd name="T26" fmla="*/ 2147483646 w 638"/>
              <a:gd name="T27" fmla="*/ 2147483646 h 1194"/>
              <a:gd name="T28" fmla="*/ 2147483646 w 638"/>
              <a:gd name="T29" fmla="*/ 2147483646 h 1194"/>
              <a:gd name="T30" fmla="*/ 2147483646 w 638"/>
              <a:gd name="T31" fmla="*/ 2147483646 h 1194"/>
              <a:gd name="T32" fmla="*/ 2147483646 w 638"/>
              <a:gd name="T33" fmla="*/ 2147483646 h 1194"/>
              <a:gd name="T34" fmla="*/ 2147483646 w 638"/>
              <a:gd name="T35" fmla="*/ 2147483646 h 1194"/>
              <a:gd name="T36" fmla="*/ 2147483646 w 638"/>
              <a:gd name="T37" fmla="*/ 2147483646 h 1194"/>
              <a:gd name="T38" fmla="*/ 2147483646 w 638"/>
              <a:gd name="T39" fmla="*/ 2147483646 h 1194"/>
              <a:gd name="T40" fmla="*/ 2147483646 w 638"/>
              <a:gd name="T41" fmla="*/ 2147483646 h 1194"/>
              <a:gd name="T42" fmla="*/ 2147483646 w 638"/>
              <a:gd name="T43" fmla="*/ 2147483646 h 1194"/>
              <a:gd name="T44" fmla="*/ 2147483646 w 638"/>
              <a:gd name="T45" fmla="*/ 2147483646 h 1194"/>
              <a:gd name="T46" fmla="*/ 2147483646 w 638"/>
              <a:gd name="T47" fmla="*/ 2147483646 h 1194"/>
              <a:gd name="T48" fmla="*/ 2147483646 w 638"/>
              <a:gd name="T49" fmla="*/ 2147483646 h 1194"/>
              <a:gd name="T50" fmla="*/ 2147483646 w 638"/>
              <a:gd name="T51" fmla="*/ 2147483646 h 1194"/>
              <a:gd name="T52" fmla="*/ 2147483646 w 638"/>
              <a:gd name="T53" fmla="*/ 2147483646 h 1194"/>
              <a:gd name="T54" fmla="*/ 2147483646 w 638"/>
              <a:gd name="T55" fmla="*/ 2147483646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6147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 b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F1C7A01-F1A0-47CE-8AAD-20E4A065EDA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pic>
        <p:nvPicPr>
          <p:cNvPr id="6152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AU" dirty="0" smtClean="0"/>
              <a:t>Financing RE in SIDS 2016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3" r:id="rId1"/>
    <p:sldLayoutId id="2147485544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 cap="all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6 w 638"/>
              <a:gd name="T3" fmla="*/ 2147483646 h 1194"/>
              <a:gd name="T4" fmla="*/ 2147483646 w 638"/>
              <a:gd name="T5" fmla="*/ 2147483646 h 1194"/>
              <a:gd name="T6" fmla="*/ 2147483646 w 638"/>
              <a:gd name="T7" fmla="*/ 2147483646 h 1194"/>
              <a:gd name="T8" fmla="*/ 2147483646 w 638"/>
              <a:gd name="T9" fmla="*/ 2147483646 h 1194"/>
              <a:gd name="T10" fmla="*/ 2147483646 w 638"/>
              <a:gd name="T11" fmla="*/ 2147483646 h 1194"/>
              <a:gd name="T12" fmla="*/ 2147483646 w 638"/>
              <a:gd name="T13" fmla="*/ 2147483646 h 1194"/>
              <a:gd name="T14" fmla="*/ 2147483646 w 638"/>
              <a:gd name="T15" fmla="*/ 2147483646 h 1194"/>
              <a:gd name="T16" fmla="*/ 2147483646 w 638"/>
              <a:gd name="T17" fmla="*/ 2147483646 h 1194"/>
              <a:gd name="T18" fmla="*/ 2147483646 w 638"/>
              <a:gd name="T19" fmla="*/ 2147483646 h 1194"/>
              <a:gd name="T20" fmla="*/ 2147483646 w 638"/>
              <a:gd name="T21" fmla="*/ 2147483646 h 1194"/>
              <a:gd name="T22" fmla="*/ 2147483646 w 638"/>
              <a:gd name="T23" fmla="*/ 2147483646 h 1194"/>
              <a:gd name="T24" fmla="*/ 2147483646 w 638"/>
              <a:gd name="T25" fmla="*/ 2147483646 h 1194"/>
              <a:gd name="T26" fmla="*/ 2147483646 w 638"/>
              <a:gd name="T27" fmla="*/ 2147483646 h 1194"/>
              <a:gd name="T28" fmla="*/ 2147483646 w 638"/>
              <a:gd name="T29" fmla="*/ 2147483646 h 1194"/>
              <a:gd name="T30" fmla="*/ 2147483646 w 638"/>
              <a:gd name="T31" fmla="*/ 2147483646 h 1194"/>
              <a:gd name="T32" fmla="*/ 2147483646 w 638"/>
              <a:gd name="T33" fmla="*/ 2147483646 h 1194"/>
              <a:gd name="T34" fmla="*/ 2147483646 w 638"/>
              <a:gd name="T35" fmla="*/ 2147483646 h 1194"/>
              <a:gd name="T36" fmla="*/ 2147483646 w 638"/>
              <a:gd name="T37" fmla="*/ 2147483646 h 1194"/>
              <a:gd name="T38" fmla="*/ 2147483646 w 638"/>
              <a:gd name="T39" fmla="*/ 2147483646 h 1194"/>
              <a:gd name="T40" fmla="*/ 2147483646 w 638"/>
              <a:gd name="T41" fmla="*/ 2147483646 h 1194"/>
              <a:gd name="T42" fmla="*/ 2147483646 w 638"/>
              <a:gd name="T43" fmla="*/ 2147483646 h 1194"/>
              <a:gd name="T44" fmla="*/ 2147483646 w 638"/>
              <a:gd name="T45" fmla="*/ 2147483646 h 1194"/>
              <a:gd name="T46" fmla="*/ 2147483646 w 638"/>
              <a:gd name="T47" fmla="*/ 2147483646 h 1194"/>
              <a:gd name="T48" fmla="*/ 2147483646 w 638"/>
              <a:gd name="T49" fmla="*/ 2147483646 h 1194"/>
              <a:gd name="T50" fmla="*/ 2147483646 w 638"/>
              <a:gd name="T51" fmla="*/ 2147483646 h 1194"/>
              <a:gd name="T52" fmla="*/ 2147483646 w 638"/>
              <a:gd name="T53" fmla="*/ 2147483646 h 1194"/>
              <a:gd name="T54" fmla="*/ 2147483646 w 638"/>
              <a:gd name="T55" fmla="*/ 2147483646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717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 b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13F07E-C1A5-4070-A6AA-E734B1734EB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pic>
        <p:nvPicPr>
          <p:cNvPr id="717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AU" dirty="0" smtClean="0"/>
              <a:t>Financing RE in SIDS 2016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7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6 w 638"/>
              <a:gd name="T3" fmla="*/ 2147483646 h 1194"/>
              <a:gd name="T4" fmla="*/ 2147483646 w 638"/>
              <a:gd name="T5" fmla="*/ 2147483646 h 1194"/>
              <a:gd name="T6" fmla="*/ 2147483646 w 638"/>
              <a:gd name="T7" fmla="*/ 2147483646 h 1194"/>
              <a:gd name="T8" fmla="*/ 2147483646 w 638"/>
              <a:gd name="T9" fmla="*/ 2147483646 h 1194"/>
              <a:gd name="T10" fmla="*/ 2147483646 w 638"/>
              <a:gd name="T11" fmla="*/ 2147483646 h 1194"/>
              <a:gd name="T12" fmla="*/ 2147483646 w 638"/>
              <a:gd name="T13" fmla="*/ 2147483646 h 1194"/>
              <a:gd name="T14" fmla="*/ 2147483646 w 638"/>
              <a:gd name="T15" fmla="*/ 2147483646 h 1194"/>
              <a:gd name="T16" fmla="*/ 2147483646 w 638"/>
              <a:gd name="T17" fmla="*/ 2147483646 h 1194"/>
              <a:gd name="T18" fmla="*/ 2147483646 w 638"/>
              <a:gd name="T19" fmla="*/ 2147483646 h 1194"/>
              <a:gd name="T20" fmla="*/ 2147483646 w 638"/>
              <a:gd name="T21" fmla="*/ 2147483646 h 1194"/>
              <a:gd name="T22" fmla="*/ 2147483646 w 638"/>
              <a:gd name="T23" fmla="*/ 2147483646 h 1194"/>
              <a:gd name="T24" fmla="*/ 2147483646 w 638"/>
              <a:gd name="T25" fmla="*/ 2147483646 h 1194"/>
              <a:gd name="T26" fmla="*/ 2147483646 w 638"/>
              <a:gd name="T27" fmla="*/ 2147483646 h 1194"/>
              <a:gd name="T28" fmla="*/ 2147483646 w 638"/>
              <a:gd name="T29" fmla="*/ 2147483646 h 1194"/>
              <a:gd name="T30" fmla="*/ 2147483646 w 638"/>
              <a:gd name="T31" fmla="*/ 2147483646 h 1194"/>
              <a:gd name="T32" fmla="*/ 2147483646 w 638"/>
              <a:gd name="T33" fmla="*/ 2147483646 h 1194"/>
              <a:gd name="T34" fmla="*/ 2147483646 w 638"/>
              <a:gd name="T35" fmla="*/ 2147483646 h 1194"/>
              <a:gd name="T36" fmla="*/ 2147483646 w 638"/>
              <a:gd name="T37" fmla="*/ 2147483646 h 1194"/>
              <a:gd name="T38" fmla="*/ 2147483646 w 638"/>
              <a:gd name="T39" fmla="*/ 2147483646 h 1194"/>
              <a:gd name="T40" fmla="*/ 2147483646 w 638"/>
              <a:gd name="T41" fmla="*/ 2147483646 h 1194"/>
              <a:gd name="T42" fmla="*/ 2147483646 w 638"/>
              <a:gd name="T43" fmla="*/ 2147483646 h 1194"/>
              <a:gd name="T44" fmla="*/ 2147483646 w 638"/>
              <a:gd name="T45" fmla="*/ 2147483646 h 1194"/>
              <a:gd name="T46" fmla="*/ 2147483646 w 638"/>
              <a:gd name="T47" fmla="*/ 2147483646 h 1194"/>
              <a:gd name="T48" fmla="*/ 2147483646 w 638"/>
              <a:gd name="T49" fmla="*/ 2147483646 h 1194"/>
              <a:gd name="T50" fmla="*/ 2147483646 w 638"/>
              <a:gd name="T51" fmla="*/ 2147483646 h 1194"/>
              <a:gd name="T52" fmla="*/ 2147483646 w 638"/>
              <a:gd name="T53" fmla="*/ 2147483646 h 1194"/>
              <a:gd name="T54" fmla="*/ 2147483646 w 638"/>
              <a:gd name="T55" fmla="*/ 2147483646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8195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 b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92B002F-CAB7-4FDF-834D-FCF1E5AB1B6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pic>
        <p:nvPicPr>
          <p:cNvPr id="820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AU" dirty="0" smtClean="0"/>
              <a:t>Financing RE in SIDS 2016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5" r:id="rId1"/>
    <p:sldLayoutId id="2147485558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 cap="all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6 w 638"/>
              <a:gd name="T3" fmla="*/ 2147483646 h 1194"/>
              <a:gd name="T4" fmla="*/ 2147483646 w 638"/>
              <a:gd name="T5" fmla="*/ 2147483646 h 1194"/>
              <a:gd name="T6" fmla="*/ 2147483646 w 638"/>
              <a:gd name="T7" fmla="*/ 2147483646 h 1194"/>
              <a:gd name="T8" fmla="*/ 2147483646 w 638"/>
              <a:gd name="T9" fmla="*/ 2147483646 h 1194"/>
              <a:gd name="T10" fmla="*/ 2147483646 w 638"/>
              <a:gd name="T11" fmla="*/ 2147483646 h 1194"/>
              <a:gd name="T12" fmla="*/ 2147483646 w 638"/>
              <a:gd name="T13" fmla="*/ 2147483646 h 1194"/>
              <a:gd name="T14" fmla="*/ 2147483646 w 638"/>
              <a:gd name="T15" fmla="*/ 2147483646 h 1194"/>
              <a:gd name="T16" fmla="*/ 2147483646 w 638"/>
              <a:gd name="T17" fmla="*/ 2147483646 h 1194"/>
              <a:gd name="T18" fmla="*/ 2147483646 w 638"/>
              <a:gd name="T19" fmla="*/ 2147483646 h 1194"/>
              <a:gd name="T20" fmla="*/ 2147483646 w 638"/>
              <a:gd name="T21" fmla="*/ 2147483646 h 1194"/>
              <a:gd name="T22" fmla="*/ 2147483646 w 638"/>
              <a:gd name="T23" fmla="*/ 2147483646 h 1194"/>
              <a:gd name="T24" fmla="*/ 2147483646 w 638"/>
              <a:gd name="T25" fmla="*/ 2147483646 h 1194"/>
              <a:gd name="T26" fmla="*/ 2147483646 w 638"/>
              <a:gd name="T27" fmla="*/ 2147483646 h 1194"/>
              <a:gd name="T28" fmla="*/ 2147483646 w 638"/>
              <a:gd name="T29" fmla="*/ 2147483646 h 1194"/>
              <a:gd name="T30" fmla="*/ 2147483646 w 638"/>
              <a:gd name="T31" fmla="*/ 2147483646 h 1194"/>
              <a:gd name="T32" fmla="*/ 2147483646 w 638"/>
              <a:gd name="T33" fmla="*/ 2147483646 h 1194"/>
              <a:gd name="T34" fmla="*/ 2147483646 w 638"/>
              <a:gd name="T35" fmla="*/ 2147483646 h 1194"/>
              <a:gd name="T36" fmla="*/ 2147483646 w 638"/>
              <a:gd name="T37" fmla="*/ 2147483646 h 1194"/>
              <a:gd name="T38" fmla="*/ 2147483646 w 638"/>
              <a:gd name="T39" fmla="*/ 2147483646 h 1194"/>
              <a:gd name="T40" fmla="*/ 2147483646 w 638"/>
              <a:gd name="T41" fmla="*/ 2147483646 h 1194"/>
              <a:gd name="T42" fmla="*/ 2147483646 w 638"/>
              <a:gd name="T43" fmla="*/ 2147483646 h 1194"/>
              <a:gd name="T44" fmla="*/ 2147483646 w 638"/>
              <a:gd name="T45" fmla="*/ 2147483646 h 1194"/>
              <a:gd name="T46" fmla="*/ 2147483646 w 638"/>
              <a:gd name="T47" fmla="*/ 2147483646 h 1194"/>
              <a:gd name="T48" fmla="*/ 2147483646 w 638"/>
              <a:gd name="T49" fmla="*/ 2147483646 h 1194"/>
              <a:gd name="T50" fmla="*/ 2147483646 w 638"/>
              <a:gd name="T51" fmla="*/ 2147483646 h 1194"/>
              <a:gd name="T52" fmla="*/ 2147483646 w 638"/>
              <a:gd name="T53" fmla="*/ 2147483646 h 1194"/>
              <a:gd name="T54" fmla="*/ 2147483646 w 638"/>
              <a:gd name="T55" fmla="*/ 2147483646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921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6 w 448"/>
              <a:gd name="T1" fmla="*/ 2147483646 h 372"/>
              <a:gd name="T2" fmla="*/ 2147483646 w 448"/>
              <a:gd name="T3" fmla="*/ 2147483646 h 372"/>
              <a:gd name="T4" fmla="*/ 2147483646 w 448"/>
              <a:gd name="T5" fmla="*/ 2147483646 h 372"/>
              <a:gd name="T6" fmla="*/ 2147483646 w 448"/>
              <a:gd name="T7" fmla="*/ 2147483646 h 372"/>
              <a:gd name="T8" fmla="*/ 2147483646 w 448"/>
              <a:gd name="T9" fmla="*/ 2147483646 h 372"/>
              <a:gd name="T10" fmla="*/ 2147483646 w 448"/>
              <a:gd name="T11" fmla="*/ 2147483646 h 372"/>
              <a:gd name="T12" fmla="*/ 0 w 448"/>
              <a:gd name="T13" fmla="*/ 0 h 372"/>
              <a:gd name="T14" fmla="*/ 2147483646 w 448"/>
              <a:gd name="T15" fmla="*/ 0 h 372"/>
              <a:gd name="T16" fmla="*/ 2147483646 w 448"/>
              <a:gd name="T17" fmla="*/ 2147483646 h 372"/>
              <a:gd name="T18" fmla="*/ 2147483646 w 448"/>
              <a:gd name="T19" fmla="*/ 2147483646 h 372"/>
              <a:gd name="T20" fmla="*/ 2147483646 w 448"/>
              <a:gd name="T21" fmla="*/ 2147483646 h 372"/>
              <a:gd name="T22" fmla="*/ 2147483646 w 448"/>
              <a:gd name="T23" fmla="*/ 2147483646 h 372"/>
              <a:gd name="T24" fmla="*/ 2147483646 w 448"/>
              <a:gd name="T25" fmla="*/ 2147483646 h 372"/>
              <a:gd name="T26" fmla="*/ 2147483646 w 448"/>
              <a:gd name="T27" fmla="*/ 2147483646 h 372"/>
              <a:gd name="T28" fmla="*/ 2147483646 w 448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Paragraph content</a:t>
            </a:r>
          </a:p>
          <a:p>
            <a:pPr lvl="1"/>
            <a:r>
              <a:rPr lang="en-US" dirty="0" smtClean="0"/>
              <a:t>Bullets</a:t>
            </a:r>
          </a:p>
          <a:p>
            <a:pPr lvl="5"/>
            <a:r>
              <a:rPr lang="en-US" dirty="0" smtClean="0"/>
              <a:t>Bullets</a:t>
            </a:r>
          </a:p>
          <a:p>
            <a:pPr lvl="3"/>
            <a:r>
              <a:rPr lang="en-US" dirty="0" smtClean="0"/>
              <a:t>Bullets</a:t>
            </a:r>
          </a:p>
          <a:p>
            <a:pPr lvl="4"/>
            <a:r>
              <a:rPr lang="en-US" dirty="0" smtClean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 b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1C48F3B-0965-4E72-B0BF-E88DA7C0BAA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pic>
        <p:nvPicPr>
          <p:cNvPr id="9224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AU" dirty="0" smtClean="0"/>
              <a:t>Financing RE in SIDS 2016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6" r:id="rId1"/>
    <p:sldLayoutId id="2147485547" r:id="rId2"/>
    <p:sldLayoutId id="2147485548" r:id="rId3"/>
    <p:sldLayoutId id="2147485549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emf"/><Relationship Id="rId5" Type="http://schemas.openxmlformats.org/officeDocument/2006/relationships/image" Target="../media/image12.jpeg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12888" y="1189038"/>
            <a:ext cx="6972300" cy="18224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ENERGY SECTOR PROGRAM AND PIPELINE - Sids</a:t>
            </a:r>
            <a:endParaRPr lang="en-US" dirty="0"/>
          </a:p>
        </p:txBody>
      </p:sp>
      <p:sp>
        <p:nvSpPr>
          <p:cNvPr id="2662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783898" y="5528492"/>
            <a:ext cx="3067050" cy="995363"/>
          </a:xfrm>
        </p:spPr>
        <p:txBody>
          <a:bodyPr/>
          <a:lstStyle/>
          <a:p>
            <a:pPr marL="0" indent="0"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Kamleshwar Khelawan</a:t>
            </a:r>
          </a:p>
          <a:p>
            <a:pPr marL="0" indent="0"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December, 2016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117" y="4486788"/>
            <a:ext cx="2379764" cy="15086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024" y="1196753"/>
            <a:ext cx="3018866" cy="53900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988" y="1083470"/>
            <a:ext cx="2302002" cy="450342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003300" y="5173264"/>
            <a:ext cx="715821" cy="13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rgbClr val="00783C"/>
              </a:buClr>
              <a:tabLst>
                <a:tab pos="8402638" algn="r"/>
              </a:tabLst>
              <a:defRPr lang="en-US" sz="160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4763" indent="909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AU" sz="600" kern="0" dirty="0">
                <a:latin typeface="Andes" panose="02000000000000000000" pitchFamily="50" charset="0"/>
              </a:rPr>
              <a:t>Source: Department of Energy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32147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Vanuatu – Rural Electrification Project Stage I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553" y="1308641"/>
            <a:ext cx="2396313" cy="320011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Financing RE in SIDS 2016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9" name="Picture 8" descr="C:\Users\wb392699\AppData\Local\Temp\Rar$DI21.872\DSC0179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23" y="1834242"/>
            <a:ext cx="2575152" cy="1496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3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/>
          </p:cNvSpPr>
          <p:nvPr>
            <p:ph type="title"/>
          </p:nvPr>
        </p:nvSpPr>
        <p:spPr>
          <a:xfrm>
            <a:off x="342900" y="288925"/>
            <a:ext cx="8440738" cy="1031875"/>
          </a:xfrm>
        </p:spPr>
        <p:txBody>
          <a:bodyPr/>
          <a:lstStyle/>
          <a:p>
            <a:r>
              <a:rPr lang="en-US" altLang="en-US" sz="2400" dirty="0" smtClean="0">
                <a:cs typeface="Andes ExtraLight" pitchFamily="50" charset="0"/>
              </a:rPr>
              <a:t>Projects Under Implementation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Financing RE in SIDS 2016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0"/>
          </p:nvPr>
        </p:nvSpPr>
        <p:spPr>
          <a:xfrm>
            <a:off x="342900" y="1012824"/>
            <a:ext cx="3305991" cy="524646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Fiji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Geothermal Power Development TA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(ESMAP)</a:t>
            </a:r>
            <a:endParaRPr lang="en-US" sz="1400" b="1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FSM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Energy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Sector Development Project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– (IDA)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Kiribati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Grid Connected Solar PV – (GEF/PRIF)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Utilities Reform Project –  (Joint World Bank/ADB/PRIF)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PNG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Energy Sector Development Project - (IDA/GEF)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i="1" u="sng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Linked: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(i) RE Resource Mapping – (ESMAP/ASTAE), (ii) Energy Efficiency Strategic Plan (following the assistance on Third party access code/grid code) – (ASTAE)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1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Solomon Islands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AU" sz="1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Sustainable Energy Project – (IDA/GEF)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AU" sz="1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Electricity Access Expansion Project – (GPOBA)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962400" y="942748"/>
            <a:ext cx="4953000" cy="541734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Tonga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2">
                    <a:lumMod val="50000"/>
                  </a:schemeClr>
                </a:solidFill>
              </a:rPr>
              <a:t>Tonga Energy Road Map Institutional and Regulatory Strengthening Project </a:t>
            </a:r>
            <a:r>
              <a:rPr lang="en-US" sz="1400" b="0" dirty="0" smtClean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en-US" sz="1400" b="0" dirty="0">
                <a:solidFill>
                  <a:schemeClr val="bg2">
                    <a:lumMod val="50000"/>
                  </a:schemeClr>
                </a:solidFill>
              </a:rPr>
              <a:t>(ASTAE/PRIF)</a:t>
            </a:r>
          </a:p>
          <a:p>
            <a:pPr marL="109728" indent="0"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Tuvalu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2">
                    <a:lumMod val="50000"/>
                  </a:schemeClr>
                </a:solidFill>
              </a:rPr>
              <a:t>Energy Sector Development Project </a:t>
            </a:r>
            <a:r>
              <a:rPr lang="en-US" sz="1400" b="0" dirty="0" smtClean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en-US" sz="1400" b="0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1400" b="0" dirty="0" smtClean="0">
                <a:solidFill>
                  <a:schemeClr val="bg2">
                    <a:lumMod val="50000"/>
                  </a:schemeClr>
                </a:solidFill>
              </a:rPr>
              <a:t>IDA/SIDS DOCK)</a:t>
            </a:r>
            <a:endParaRPr lang="en-US" sz="1400" b="0" dirty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Vanuatu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Energy Sector Development Project – </a:t>
            </a:r>
            <a:r>
              <a:rPr lang="en-US" sz="1400" b="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(PRIF/ESMAP</a:t>
            </a:r>
            <a:r>
              <a:rPr lang="en-US" sz="1400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Improved Electricity Access Project </a:t>
            </a:r>
            <a:r>
              <a:rPr lang="en-US" sz="1400" b="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– (GPOBA</a:t>
            </a:r>
            <a:r>
              <a:rPr lang="en-US" sz="1400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Vanuatu Rural Electrification </a:t>
            </a:r>
            <a:r>
              <a:rPr lang="en-US" sz="1400" b="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Project Stage I – (PRIF-NZ</a:t>
            </a:r>
            <a:r>
              <a:rPr lang="en-US" sz="1400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) </a:t>
            </a:r>
          </a:p>
          <a:p>
            <a:pPr marL="109728" indent="0"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Regional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2">
                    <a:lumMod val="50000"/>
                  </a:schemeClr>
                </a:solidFill>
              </a:rPr>
              <a:t>Sustainable Energy Finance Project – </a:t>
            </a:r>
            <a:r>
              <a:rPr lang="en-US" sz="1400" b="0" dirty="0" smtClean="0">
                <a:solidFill>
                  <a:schemeClr val="bg2">
                    <a:lumMod val="50000"/>
                  </a:schemeClr>
                </a:solidFill>
              </a:rPr>
              <a:t>(GEF</a:t>
            </a:r>
            <a:r>
              <a:rPr lang="en-US" sz="1400" b="0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2">
                    <a:lumMod val="50000"/>
                  </a:schemeClr>
                </a:solidFill>
              </a:rPr>
              <a:t>Regional Sustainable Energy Industry Development Project </a:t>
            </a:r>
            <a:r>
              <a:rPr lang="en-US" sz="1400" b="0" dirty="0" smtClean="0">
                <a:solidFill>
                  <a:schemeClr val="bg2">
                    <a:lumMod val="50000"/>
                  </a:schemeClr>
                </a:solidFill>
              </a:rPr>
              <a:t>– (SIDS DOCK/GFDR/SREP)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400" b="0" dirty="0">
                <a:solidFill>
                  <a:schemeClr val="bg2">
                    <a:lumMod val="50000"/>
                  </a:schemeClr>
                </a:solidFill>
              </a:rPr>
              <a:t>Preparation of the Pacific Regional Data Repository for Sustainable Energy for All </a:t>
            </a:r>
            <a:r>
              <a:rPr lang="en-AU" sz="1400" b="0" dirty="0" smtClean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en-AU" sz="1400" b="0" dirty="0">
                <a:solidFill>
                  <a:schemeClr val="bg2">
                    <a:lumMod val="50000"/>
                  </a:schemeClr>
                </a:solidFill>
              </a:rPr>
              <a:t>(Implemented by SPC) (Bank-executed)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400" b="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4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Sustainable Energy Finance Project – Risk Share </a:t>
            </a:r>
            <a:r>
              <a:rPr lang="en-US" sz="4000" dirty="0"/>
              <a:t>F</a:t>
            </a:r>
            <a:r>
              <a:rPr lang="en-US" sz="4000" dirty="0" smtClean="0"/>
              <a:t>acility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85798" y="4793670"/>
            <a:ext cx="4135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Energy Finance RSF (Fiji)</a:t>
            </a:r>
          </a:p>
          <a:p>
            <a:r>
              <a:rPr lang="en-AU" b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leveraged US$40M for a cost around US$1.5M, NPL ratio 1.1%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662544"/>
            <a:ext cx="3962401" cy="283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62544"/>
            <a:ext cx="3937000" cy="2838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81998" y="5609626"/>
            <a:ext cx="14366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 smtClean="0"/>
              <a:t>Photos: Courtesy DoE, Fiji</a:t>
            </a:r>
            <a:endParaRPr lang="en-AU" sz="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4617B">
                    <a:shade val="90000"/>
                  </a:srgbClr>
                </a:solidFill>
              </a:rPr>
              <a:t>Financing RE in SIDS 2016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85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/>
          </p:cNvSpPr>
          <p:nvPr>
            <p:ph type="title"/>
          </p:nvPr>
        </p:nvSpPr>
        <p:spPr>
          <a:xfrm>
            <a:off x="342900" y="288925"/>
            <a:ext cx="8440738" cy="1031875"/>
          </a:xfrm>
        </p:spPr>
        <p:txBody>
          <a:bodyPr/>
          <a:lstStyle/>
          <a:p>
            <a:r>
              <a:rPr lang="en-US" altLang="en-US" sz="2400" dirty="0" smtClean="0">
                <a:cs typeface="Andes ExtraLight" pitchFamily="50" charset="0"/>
              </a:rPr>
              <a:t>Projects Under Implementation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Financing RE in SIDS 2016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0"/>
          </p:nvPr>
        </p:nvSpPr>
        <p:spPr>
          <a:xfrm>
            <a:off x="342900" y="1012824"/>
            <a:ext cx="3305991" cy="524646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Fiji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Geothermal Power Development TA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(ESMAP)</a:t>
            </a:r>
            <a:endParaRPr lang="en-US" sz="1400" b="1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FSM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Energy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Sector Development Project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– (IDA)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Kiribati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Grid Connected Solar PV – (GEF/PRIF)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Utilities Reform Project –  (Joint World Bank/ADB/PRIF)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PNG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Energy Sector Development Project - (IDA/GEF)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i="1" u="sng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Linked: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(i) RE Resource Mapping – (ESMAP/ASTAE), (ii) Energy Efficiency Strategic Plan (following the assistance on Third party access code/grid code) – (ASTAE)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1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Solomon Islands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AU" sz="1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Sustainable Energy Project – (IDA/GEF)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AU" sz="1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Electricity Access Expansion Project – (GPOBA)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962400" y="942748"/>
            <a:ext cx="4953000" cy="541734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Tonga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2">
                    <a:lumMod val="50000"/>
                  </a:schemeClr>
                </a:solidFill>
              </a:rPr>
              <a:t>Tonga Energy Road Map Institutional and Regulatory Strengthening Project </a:t>
            </a:r>
            <a:r>
              <a:rPr lang="en-US" sz="1400" b="0" dirty="0" smtClean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en-US" sz="1400" b="0" dirty="0">
                <a:solidFill>
                  <a:schemeClr val="bg2">
                    <a:lumMod val="50000"/>
                  </a:schemeClr>
                </a:solidFill>
              </a:rPr>
              <a:t>(ASTAE/PRIF)</a:t>
            </a:r>
          </a:p>
          <a:p>
            <a:pPr marL="109728" indent="0"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Tuvalu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2">
                    <a:lumMod val="50000"/>
                  </a:schemeClr>
                </a:solidFill>
              </a:rPr>
              <a:t>Energy Sector Development Project </a:t>
            </a:r>
            <a:r>
              <a:rPr lang="en-US" sz="1400" b="0" dirty="0" smtClean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en-US" sz="1400" b="0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1400" b="0" dirty="0" smtClean="0">
                <a:solidFill>
                  <a:schemeClr val="bg2">
                    <a:lumMod val="50000"/>
                  </a:schemeClr>
                </a:solidFill>
              </a:rPr>
              <a:t>IDA/SIDS DOCK)</a:t>
            </a:r>
            <a:endParaRPr lang="en-US" sz="1400" b="0" dirty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Vanuatu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Energy Sector Development Project – </a:t>
            </a:r>
            <a:r>
              <a:rPr lang="en-US" sz="1400" b="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(PRIF/ESMAP</a:t>
            </a:r>
            <a:r>
              <a:rPr lang="en-US" sz="1400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Improved Electricity Access Project </a:t>
            </a:r>
            <a:r>
              <a:rPr lang="en-US" sz="1400" b="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– (GPOBA</a:t>
            </a:r>
            <a:r>
              <a:rPr lang="en-US" sz="1400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Vanuatu Rural Electrification </a:t>
            </a:r>
            <a:r>
              <a:rPr lang="en-US" sz="1400" b="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Project Stage I – (PRIF-NZ</a:t>
            </a:r>
            <a:r>
              <a:rPr lang="en-US" sz="1400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) </a:t>
            </a:r>
          </a:p>
          <a:p>
            <a:pPr marL="109728" indent="0"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Regional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2">
                    <a:lumMod val="50000"/>
                  </a:schemeClr>
                </a:solidFill>
              </a:rPr>
              <a:t>Sustainable Energy Finance Project – </a:t>
            </a:r>
            <a:r>
              <a:rPr lang="en-US" sz="1400" b="0" dirty="0" smtClean="0">
                <a:solidFill>
                  <a:schemeClr val="bg2">
                    <a:lumMod val="50000"/>
                  </a:schemeClr>
                </a:solidFill>
              </a:rPr>
              <a:t>(GEF</a:t>
            </a:r>
            <a:r>
              <a:rPr lang="en-US" sz="1400" b="0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2">
                    <a:lumMod val="50000"/>
                  </a:schemeClr>
                </a:solidFill>
              </a:rPr>
              <a:t>Regional Sustainable Energy Industry Development Project </a:t>
            </a:r>
            <a:r>
              <a:rPr lang="en-US" sz="1400" b="0" dirty="0" smtClean="0">
                <a:solidFill>
                  <a:schemeClr val="bg2">
                    <a:lumMod val="50000"/>
                  </a:schemeClr>
                </a:solidFill>
              </a:rPr>
              <a:t>– (SIDS DOCK/GFDR/SREP)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400" b="0" dirty="0">
                <a:solidFill>
                  <a:schemeClr val="bg2">
                    <a:lumMod val="50000"/>
                  </a:schemeClr>
                </a:solidFill>
              </a:rPr>
              <a:t>Preparation of the Pacific Regional Data Repository for Sustainable Energy for All </a:t>
            </a:r>
            <a:r>
              <a:rPr lang="en-AU" sz="1400" b="0" dirty="0" smtClean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en-AU" sz="1400" b="0" dirty="0">
                <a:solidFill>
                  <a:schemeClr val="bg2">
                    <a:lumMod val="50000"/>
                  </a:schemeClr>
                </a:solidFill>
              </a:rPr>
              <a:t>(Implemented by SPC) (Bank-executed)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400" b="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6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/>
          </p:cNvSpPr>
          <p:nvPr>
            <p:ph type="title"/>
          </p:nvPr>
        </p:nvSpPr>
        <p:spPr>
          <a:xfrm>
            <a:off x="342900" y="288925"/>
            <a:ext cx="8440738" cy="1031875"/>
          </a:xfrm>
        </p:spPr>
        <p:txBody>
          <a:bodyPr/>
          <a:lstStyle/>
          <a:p>
            <a:r>
              <a:rPr lang="en-US" altLang="en-US" sz="2400" dirty="0" smtClean="0">
                <a:cs typeface="Andes ExtraLight" pitchFamily="50" charset="0"/>
              </a:rPr>
              <a:t>Projects Under Preparation/Pipeline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Financing RE in SIDS 2016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286479"/>
              </p:ext>
            </p:extLst>
          </p:nvPr>
        </p:nvGraphicFramePr>
        <p:xfrm>
          <a:off x="462600" y="755600"/>
          <a:ext cx="7671206" cy="54255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22985"/>
                <a:gridCol w="2003250"/>
                <a:gridCol w="1749573"/>
                <a:gridCol w="1345825"/>
                <a:gridCol w="1749573"/>
              </a:tblGrid>
              <a:tr h="674217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j-lt"/>
                        </a:rPr>
                        <a:t>Increasing</a:t>
                      </a:r>
                      <a:r>
                        <a:rPr lang="en-US" sz="1100" baseline="0" dirty="0" smtClean="0">
                          <a:latin typeface="+mj-lt"/>
                        </a:rPr>
                        <a:t> Access</a:t>
                      </a:r>
                      <a:endParaRPr lang="en-US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j-lt"/>
                        </a:rPr>
                        <a:t>Increasing Renewable Energy</a:t>
                      </a:r>
                      <a:endParaRPr lang="en-US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Utilities</a:t>
                      </a:r>
                      <a:r>
                        <a:rPr kumimoji="0" lang="en-US" sz="1100" b="1" kern="1200" baseline="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1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Capacity/Increasing</a:t>
                      </a:r>
                      <a:r>
                        <a:rPr kumimoji="0" lang="en-US" sz="1100" b="1" kern="1200" baseline="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 Efficiency </a:t>
                      </a:r>
                      <a:endParaRPr lang="en-US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 Planning, </a:t>
                      </a:r>
                      <a:r>
                        <a:rPr lang="en-US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Enabling Policy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institutional &amp; regulatory support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0251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j-lt"/>
                        </a:rPr>
                        <a:t>Fiji</a:t>
                      </a:r>
                      <a:endParaRPr lang="en-US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1805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j-lt"/>
                        </a:rPr>
                        <a:t>Kiribati</a:t>
                      </a:r>
                      <a:endParaRPr lang="en-US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j-lt"/>
                        </a:rPr>
                        <a:t>RE</a:t>
                      </a:r>
                      <a:r>
                        <a:rPr lang="en-US" sz="1100" baseline="0" dirty="0" smtClean="0">
                          <a:latin typeface="+mj-lt"/>
                        </a:rPr>
                        <a:t> dispatch optimization</a:t>
                      </a:r>
                      <a:endParaRPr lang="en-US" sz="110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9235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j-lt"/>
                        </a:rPr>
                        <a:t>Papua New Guinea </a:t>
                      </a:r>
                      <a:endParaRPr lang="en-US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j-lt"/>
                        </a:rPr>
                        <a:t>Development of Transmission &amp; Distribution Lines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+mj-lt"/>
                        </a:rPr>
                        <a:t>(Est.</a:t>
                      </a:r>
                      <a:r>
                        <a:rPr lang="en-US" sz="1100" baseline="0" dirty="0" smtClean="0">
                          <a:latin typeface="+mj-lt"/>
                        </a:rPr>
                        <a:t> </a:t>
                      </a:r>
                      <a:r>
                        <a:rPr lang="en-US" sz="1100" dirty="0" smtClean="0">
                          <a:latin typeface="+mj-lt"/>
                        </a:rPr>
                        <a:t>US$150,</a:t>
                      </a:r>
                      <a:r>
                        <a:rPr lang="en-US" sz="1100" baseline="0" dirty="0" smtClean="0">
                          <a:latin typeface="+mj-lt"/>
                        </a:rPr>
                        <a:t> IBRD </a:t>
                      </a:r>
                      <a:r>
                        <a:rPr lang="en-US" sz="1100" dirty="0" smtClean="0">
                          <a:latin typeface="+mj-lt"/>
                        </a:rPr>
                        <a:t>)</a:t>
                      </a:r>
                      <a:endParaRPr lang="en-US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9235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j-lt"/>
                        </a:rPr>
                        <a:t>Solomon Islands</a:t>
                      </a:r>
                      <a:endParaRPr lang="en-US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j-lt"/>
                        </a:rPr>
                        <a:t>Tina River Hydropower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+mj-lt"/>
                        </a:rPr>
                        <a:t>(Approx. US$200m - IDA,</a:t>
                      </a:r>
                      <a:r>
                        <a:rPr lang="en-US" sz="1100" baseline="0" dirty="0" smtClean="0">
                          <a:latin typeface="+mj-lt"/>
                        </a:rPr>
                        <a:t> K-Water, HEC, EDCF, GCF</a:t>
                      </a:r>
                      <a:r>
                        <a:rPr lang="en-US" sz="1100" dirty="0" smtClean="0">
                          <a:latin typeface="+mj-lt"/>
                        </a:rPr>
                        <a:t> )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+mj-lt"/>
                        </a:rPr>
                        <a:t>Renewable energy (SREP, IDA)</a:t>
                      </a:r>
                      <a:br>
                        <a:rPr lang="en-US" sz="1100" dirty="0" smtClean="0">
                          <a:latin typeface="+mj-lt"/>
                        </a:rPr>
                      </a:br>
                      <a:endParaRPr lang="en-US" sz="110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5915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j-lt"/>
                        </a:rPr>
                        <a:t>RMI</a:t>
                      </a:r>
                      <a:endParaRPr lang="en-US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j-lt"/>
                        </a:rPr>
                        <a:t>Renewable</a:t>
                      </a:r>
                      <a:r>
                        <a:rPr lang="en-US" sz="1100" baseline="0" dirty="0" smtClean="0">
                          <a:latin typeface="+mj-lt"/>
                        </a:rPr>
                        <a:t> energy</a:t>
                      </a:r>
                      <a:r>
                        <a:rPr lang="en-US" sz="1100" dirty="0" smtClean="0">
                          <a:latin typeface="+mj-lt"/>
                        </a:rPr>
                        <a:t> ( US$25m - IDA)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78244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j-lt"/>
                        </a:rPr>
                        <a:t>Vanuatu</a:t>
                      </a:r>
                      <a:endParaRPr lang="en-US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j-lt"/>
                        </a:rPr>
                        <a:t>Rural Electrification Stage II </a:t>
                      </a:r>
                    </a:p>
                    <a:p>
                      <a:pPr algn="ctr"/>
                      <a:r>
                        <a:rPr lang="en-US" sz="1100" dirty="0" smtClean="0">
                          <a:latin typeface="+mj-lt"/>
                        </a:rPr>
                        <a:t>(US$20-25m – IDA, SREP, GoV, Users)</a:t>
                      </a:r>
                      <a:endParaRPr lang="en-US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j-lt"/>
                        </a:rPr>
                        <a:t>Geothermal</a:t>
                      </a:r>
                      <a:r>
                        <a:rPr lang="en-US" sz="1100" baseline="0" dirty="0" smtClean="0">
                          <a:latin typeface="+mj-lt"/>
                        </a:rPr>
                        <a:t> Technical Assistance</a:t>
                      </a:r>
                      <a:endParaRPr lang="en-US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088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j-lt"/>
                        </a:rPr>
                        <a:t>Regional </a:t>
                      </a:r>
                      <a:endParaRPr lang="en-US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+mj-lt"/>
                        </a:rPr>
                        <a:t>Regional</a:t>
                      </a:r>
                      <a:r>
                        <a:rPr lang="en-US" sz="1100" baseline="0" dirty="0" smtClean="0">
                          <a:latin typeface="+mj-lt"/>
                        </a:rPr>
                        <a:t> risk share facility</a:t>
                      </a:r>
                      <a:endParaRPr lang="en-US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7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12888" y="1189038"/>
            <a:ext cx="6972300" cy="18224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Thank you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356350"/>
            <a:ext cx="57070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AU" altLang="en-US" sz="1200" b="0" dirty="0" smtClean="0">
                <a:latin typeface="+mn-lt"/>
              </a:rPr>
              <a:t>Financing RE in SIDS 2016</a:t>
            </a:r>
            <a:endParaRPr lang="en-US" altLang="en-US" sz="1200" b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hart Placeholder 6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875" y="1374140"/>
            <a:ext cx="7569200" cy="3994150"/>
          </a:xfr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57188" y="307975"/>
            <a:ext cx="8410575" cy="708025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The World Bank Group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z="1200" b="0" dirty="0" smtClean="0">
                <a:latin typeface="+mn-lt"/>
              </a:rPr>
              <a:t>Financing RE in SIDS 2016</a:t>
            </a:r>
            <a:endParaRPr lang="en-US" sz="1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72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88" y="307975"/>
            <a:ext cx="8410575" cy="708025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World Bank Pacific Energy</a:t>
            </a:r>
            <a:endParaRPr lang="en-US" sz="2400" dirty="0"/>
          </a:p>
        </p:txBody>
      </p:sp>
      <p:pic>
        <p:nvPicPr>
          <p:cNvPr id="29699" name="Chart Placeholder 8"/>
          <p:cNvPicPr>
            <a:picLocks noGrp="1" noChangeAspect="1"/>
          </p:cNvPicPr>
          <p:nvPr>
            <p:ph type="chart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5025" y="1144588"/>
            <a:ext cx="5392738" cy="360368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Financing RE in SIDS 2016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15913" y="1144588"/>
            <a:ext cx="286185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b="0" dirty="0">
                <a:solidFill>
                  <a:srgbClr val="04617B">
                    <a:lumMod val="75000"/>
                  </a:srgbClr>
                </a:solidFill>
                <a:latin typeface="+mn-lt"/>
                <a:ea typeface="+mn-ea"/>
              </a:rPr>
              <a:t>13 </a:t>
            </a:r>
            <a:r>
              <a:rPr lang="en-AU" b="0" dirty="0" smtClean="0">
                <a:solidFill>
                  <a:srgbClr val="04617B">
                    <a:lumMod val="75000"/>
                  </a:srgbClr>
                </a:solidFill>
                <a:latin typeface="+mn-lt"/>
                <a:ea typeface="+mn-ea"/>
              </a:rPr>
              <a:t>countries, a </a:t>
            </a:r>
            <a:r>
              <a:rPr lang="en-AU" b="0" dirty="0">
                <a:solidFill>
                  <a:srgbClr val="04617B">
                    <a:lumMod val="75000"/>
                  </a:srgbClr>
                </a:solidFill>
                <a:latin typeface="+mn-lt"/>
                <a:ea typeface="+mn-ea"/>
              </a:rPr>
              <a:t>total population of about 10 million people</a:t>
            </a:r>
            <a:r>
              <a:rPr lang="en-AU" b="0" dirty="0" smtClean="0">
                <a:solidFill>
                  <a:srgbClr val="04617B">
                    <a:lumMod val="75000"/>
                  </a:srgbClr>
                </a:solidFill>
                <a:latin typeface="+mn-lt"/>
                <a:ea typeface="+mn-ea"/>
              </a:rPr>
              <a:t>, </a:t>
            </a:r>
            <a:r>
              <a:rPr lang="en-AU" b="0" dirty="0">
                <a:solidFill>
                  <a:srgbClr val="04617B">
                    <a:lumMod val="75000"/>
                  </a:srgbClr>
                </a:solidFill>
                <a:latin typeface="+mn-lt"/>
                <a:ea typeface="+mn-ea"/>
              </a:rPr>
              <a:t>2.2 million people if Papua New Guinea (PNG) and Timor-Leste (TL) are excluded. 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AU" b="0" dirty="0">
              <a:solidFill>
                <a:srgbClr val="04617B">
                  <a:lumMod val="75000"/>
                </a:srgbClr>
              </a:solidFill>
              <a:latin typeface="+mn-lt"/>
              <a:ea typeface="+mn-ea"/>
            </a:endParaRP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b="0" dirty="0">
                <a:solidFill>
                  <a:srgbClr val="04617B">
                    <a:lumMod val="75000"/>
                  </a:srgbClr>
                </a:solidFill>
                <a:latin typeface="+mn-lt"/>
                <a:ea typeface="+mn-ea"/>
              </a:rPr>
              <a:t>9 PICs have populations well below 200,000 people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AU" b="0" dirty="0">
              <a:solidFill>
                <a:srgbClr val="04617B">
                  <a:lumMod val="75000"/>
                </a:srgbClr>
              </a:solidFill>
              <a:latin typeface="+mn-lt"/>
              <a:ea typeface="+mn-ea"/>
            </a:endParaRP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b="0" dirty="0">
                <a:solidFill>
                  <a:srgbClr val="04617B">
                    <a:lumMod val="75000"/>
                  </a:srgbClr>
                </a:solidFill>
                <a:latin typeface="+mn-lt"/>
                <a:ea typeface="+mn-ea"/>
              </a:rPr>
              <a:t>In terms of fossil energy sources, only PNG and TL have proven reserves of oil and natural gas (none are known to have domestic sources of coal</a:t>
            </a:r>
            <a:r>
              <a:rPr lang="en-AU" b="0" dirty="0" smtClean="0">
                <a:solidFill>
                  <a:srgbClr val="04617B">
                    <a:lumMod val="75000"/>
                  </a:srgbClr>
                </a:solidFill>
                <a:latin typeface="+mn-lt"/>
                <a:ea typeface="+mn-ea"/>
              </a:rPr>
              <a:t>)</a:t>
            </a:r>
            <a:endParaRPr lang="en-AU" b="0" dirty="0">
              <a:solidFill>
                <a:srgbClr val="04617B">
                  <a:lumMod val="75000"/>
                </a:srgbClr>
              </a:solidFill>
              <a:latin typeface="+mn-lt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9533" y="4904689"/>
            <a:ext cx="51321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solidFill>
                  <a:schemeClr val="accent1"/>
                </a:solidFill>
                <a:latin typeface="+mn-lt"/>
              </a:rPr>
              <a:t>RE </a:t>
            </a:r>
            <a:r>
              <a:rPr lang="en-US" sz="1200" b="0" dirty="0">
                <a:solidFill>
                  <a:schemeClr val="accent1"/>
                </a:solidFill>
                <a:latin typeface="+mn-lt"/>
              </a:rPr>
              <a:t>resources: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accent1"/>
                </a:solidFill>
                <a:latin typeface="+mn-lt"/>
              </a:rPr>
              <a:t>hydropower potential in Solomon Islands, Fiji, Samoa, &amp;</a:t>
            </a:r>
            <a:r>
              <a:rPr lang="en-US" sz="1200" b="0" dirty="0" smtClean="0">
                <a:solidFill>
                  <a:schemeClr val="accent1"/>
                </a:solidFill>
                <a:latin typeface="+mn-lt"/>
              </a:rPr>
              <a:t> PNG</a:t>
            </a:r>
            <a:endParaRPr lang="en-US" sz="1200" b="0" dirty="0">
              <a:solidFill>
                <a:schemeClr val="accent1"/>
              </a:solidFill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accent1"/>
                </a:solidFill>
                <a:latin typeface="+mn-lt"/>
              </a:rPr>
              <a:t>geothermal potential in PNG, Vanuatu and Fiji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accent1"/>
                </a:solidFill>
                <a:latin typeface="+mn-lt"/>
              </a:rPr>
              <a:t>solar remains as the main RE option in other PICs (wind </a:t>
            </a:r>
            <a:r>
              <a:rPr lang="en-US" sz="1200" b="0" dirty="0" smtClean="0">
                <a:solidFill>
                  <a:schemeClr val="accent1"/>
                </a:solidFill>
                <a:latin typeface="+mn-lt"/>
              </a:rPr>
              <a:t>second)</a:t>
            </a:r>
            <a:endParaRPr lang="en-US" sz="1200" b="0" dirty="0">
              <a:solidFill>
                <a:schemeClr val="accen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88" y="307975"/>
            <a:ext cx="8410575" cy="708025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Characteristics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Financing RE in SIDS 2016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3924" y="1159219"/>
            <a:ext cx="3242535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b="0" dirty="0">
                <a:solidFill>
                  <a:srgbClr val="04617B">
                    <a:lumMod val="75000"/>
                  </a:srgbClr>
                </a:solidFill>
                <a:latin typeface="+mn-lt"/>
                <a:ea typeface="+mn-ea"/>
              </a:rPr>
              <a:t>Demographics vary widely between countries, </a:t>
            </a:r>
            <a:r>
              <a:rPr lang="en-AU" b="0" dirty="0" smtClean="0">
                <a:solidFill>
                  <a:srgbClr val="04617B">
                    <a:lumMod val="75000"/>
                  </a:srgbClr>
                </a:solidFill>
                <a:latin typeface="+mn-lt"/>
                <a:ea typeface="+mn-ea"/>
              </a:rPr>
              <a:t>often </a:t>
            </a:r>
            <a:r>
              <a:rPr lang="en-AU" b="0" dirty="0">
                <a:solidFill>
                  <a:srgbClr val="04617B">
                    <a:lumMod val="75000"/>
                  </a:srgbClr>
                </a:solidFill>
                <a:latin typeface="+mn-lt"/>
                <a:ea typeface="+mn-ea"/>
              </a:rPr>
              <a:t>feature small, isolated population </a:t>
            </a:r>
            <a:r>
              <a:rPr lang="en-AU" b="0" dirty="0" smtClean="0">
                <a:solidFill>
                  <a:srgbClr val="04617B">
                    <a:lumMod val="75000"/>
                  </a:srgbClr>
                </a:solidFill>
                <a:latin typeface="+mn-lt"/>
                <a:ea typeface="+mn-ea"/>
              </a:rPr>
              <a:t>centres</a:t>
            </a:r>
            <a:r>
              <a:rPr lang="en-AU" b="0" dirty="0">
                <a:solidFill>
                  <a:srgbClr val="04617B">
                    <a:lumMod val="75000"/>
                  </a:srgbClr>
                </a:solidFill>
                <a:latin typeface="+mn-lt"/>
                <a:ea typeface="+mn-ea"/>
              </a:rPr>
              <a:t>. 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b="0" dirty="0">
                <a:solidFill>
                  <a:srgbClr val="04617B">
                    <a:lumMod val="75000"/>
                  </a:srgbClr>
                </a:solidFill>
                <a:latin typeface="+mn-lt"/>
                <a:ea typeface="+mn-ea"/>
              </a:rPr>
              <a:t>Markets are very thin, difficult to serve, and without significant economies of scale. The total </a:t>
            </a:r>
            <a:r>
              <a:rPr lang="en-AU" b="0" dirty="0" smtClean="0">
                <a:solidFill>
                  <a:srgbClr val="04617B">
                    <a:lumMod val="75000"/>
                  </a:srgbClr>
                </a:solidFill>
                <a:latin typeface="+mn-lt"/>
                <a:ea typeface="+mn-ea"/>
              </a:rPr>
              <a:t>land </a:t>
            </a:r>
            <a:r>
              <a:rPr lang="en-AU" b="0" dirty="0">
                <a:solidFill>
                  <a:srgbClr val="04617B">
                    <a:lumMod val="75000"/>
                  </a:srgbClr>
                </a:solidFill>
                <a:latin typeface="+mn-lt"/>
                <a:ea typeface="+mn-ea"/>
              </a:rPr>
              <a:t>(</a:t>
            </a:r>
            <a:r>
              <a:rPr lang="en-AU" b="0" dirty="0" smtClean="0">
                <a:solidFill>
                  <a:srgbClr val="04617B">
                    <a:lumMod val="75000"/>
                  </a:srgbClr>
                </a:solidFill>
                <a:latin typeface="+mn-lt"/>
                <a:ea typeface="+mn-ea"/>
              </a:rPr>
              <a:t>excl. </a:t>
            </a:r>
            <a:r>
              <a:rPr lang="en-AU" b="0" dirty="0">
                <a:solidFill>
                  <a:srgbClr val="04617B">
                    <a:lumMod val="75000"/>
                  </a:srgbClr>
                </a:solidFill>
                <a:latin typeface="+mn-lt"/>
                <a:ea typeface="+mn-ea"/>
              </a:rPr>
              <a:t>PNG), </a:t>
            </a:r>
            <a:r>
              <a:rPr lang="en-AU" b="0" dirty="0" smtClean="0">
                <a:solidFill>
                  <a:srgbClr val="04617B">
                    <a:lumMod val="75000"/>
                  </a:srgbClr>
                </a:solidFill>
                <a:latin typeface="+mn-lt"/>
                <a:ea typeface="+mn-ea"/>
              </a:rPr>
              <a:t>is 1/3 </a:t>
            </a:r>
            <a:r>
              <a:rPr lang="en-AU" b="0" dirty="0">
                <a:solidFill>
                  <a:srgbClr val="04617B">
                    <a:lumMod val="75000"/>
                  </a:srgbClr>
                </a:solidFill>
                <a:latin typeface="+mn-lt"/>
                <a:ea typeface="+mn-ea"/>
              </a:rPr>
              <a:t>the size of New </a:t>
            </a:r>
            <a:r>
              <a:rPr lang="en-AU" b="0" dirty="0" smtClean="0">
                <a:solidFill>
                  <a:srgbClr val="04617B">
                    <a:lumMod val="75000"/>
                  </a:srgbClr>
                </a:solidFill>
                <a:latin typeface="+mn-lt"/>
                <a:ea typeface="+mn-ea"/>
              </a:rPr>
              <a:t>Zealand spread over15 </a:t>
            </a:r>
            <a:r>
              <a:rPr lang="en-AU" b="0" dirty="0">
                <a:solidFill>
                  <a:srgbClr val="04617B">
                    <a:lumMod val="75000"/>
                  </a:srgbClr>
                </a:solidFill>
                <a:latin typeface="+mn-lt"/>
                <a:ea typeface="+mn-ea"/>
              </a:rPr>
              <a:t>percent of the earth’s surface. </a:t>
            </a:r>
            <a:endParaRPr lang="en-AU" b="0" dirty="0" smtClean="0">
              <a:solidFill>
                <a:srgbClr val="04617B">
                  <a:lumMod val="75000"/>
                </a:srgbClr>
              </a:solidFill>
              <a:latin typeface="+mn-lt"/>
              <a:ea typeface="+mn-ea"/>
            </a:endParaRP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b="0" dirty="0" smtClean="0">
                <a:solidFill>
                  <a:srgbClr val="04617B">
                    <a:lumMod val="75000"/>
                  </a:srgbClr>
                </a:solidFill>
                <a:latin typeface="+mn-lt"/>
                <a:ea typeface="+mn-ea"/>
              </a:rPr>
              <a:t>PICs </a:t>
            </a:r>
            <a:r>
              <a:rPr lang="en-AU" b="0" dirty="0">
                <a:solidFill>
                  <a:srgbClr val="04617B">
                    <a:lumMod val="75000"/>
                  </a:srgbClr>
                </a:solidFill>
                <a:latin typeface="+mn-lt"/>
                <a:ea typeface="+mn-ea"/>
              </a:rPr>
              <a:t>are highly vulnerable to the impacts of natural disasters </a:t>
            </a:r>
            <a:r>
              <a:rPr lang="en-AU" b="0" dirty="0" smtClean="0">
                <a:solidFill>
                  <a:srgbClr val="04617B">
                    <a:lumMod val="75000"/>
                  </a:srgbClr>
                </a:solidFill>
                <a:latin typeface="+mn-lt"/>
                <a:ea typeface="+mn-ea"/>
              </a:rPr>
              <a:t>and </a:t>
            </a:r>
            <a:r>
              <a:rPr lang="en-AU" b="0" dirty="0">
                <a:solidFill>
                  <a:srgbClr val="04617B">
                    <a:lumMod val="75000"/>
                  </a:srgbClr>
                </a:solidFill>
                <a:latin typeface="+mn-lt"/>
                <a:ea typeface="+mn-ea"/>
              </a:rPr>
              <a:t>climate </a:t>
            </a:r>
            <a:r>
              <a:rPr lang="en-AU" b="0" dirty="0" smtClean="0">
                <a:solidFill>
                  <a:srgbClr val="04617B">
                    <a:lumMod val="75000"/>
                  </a:srgbClr>
                </a:solidFill>
                <a:latin typeface="+mn-lt"/>
                <a:ea typeface="+mn-ea"/>
              </a:rPr>
              <a:t>change.</a:t>
            </a:r>
            <a:endParaRPr lang="en-AU" b="0" dirty="0">
              <a:solidFill>
                <a:srgbClr val="04617B">
                  <a:lumMod val="75000"/>
                </a:srgbClr>
              </a:solidFill>
              <a:latin typeface="+mn-lt"/>
              <a:ea typeface="+mn-ea"/>
            </a:endParaRP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b="0" dirty="0" smtClean="0">
                <a:solidFill>
                  <a:srgbClr val="04617B">
                    <a:lumMod val="75000"/>
                  </a:srgbClr>
                </a:solidFill>
                <a:latin typeface="+mn-lt"/>
                <a:ea typeface="+mn-ea"/>
              </a:rPr>
              <a:t>The </a:t>
            </a:r>
            <a:r>
              <a:rPr lang="en-AU" b="0" dirty="0">
                <a:solidFill>
                  <a:srgbClr val="04617B">
                    <a:lumMod val="75000"/>
                  </a:srgbClr>
                </a:solidFill>
                <a:latin typeface="+mn-lt"/>
                <a:ea typeface="+mn-ea"/>
              </a:rPr>
              <a:t>Region is relatively aid abundant </a:t>
            </a:r>
            <a:r>
              <a:rPr lang="en-AU" b="0" dirty="0" smtClean="0">
                <a:solidFill>
                  <a:srgbClr val="04617B">
                    <a:lumMod val="75000"/>
                  </a:srgbClr>
                </a:solidFill>
                <a:latin typeface="+mn-lt"/>
                <a:ea typeface="+mn-ea"/>
              </a:rPr>
              <a:t>– coordination a priority.</a:t>
            </a:r>
            <a:endParaRPr lang="en-AU" b="0" dirty="0">
              <a:solidFill>
                <a:srgbClr val="04617B">
                  <a:lumMod val="75000"/>
                </a:srgbClr>
              </a:solidFill>
              <a:latin typeface="+mn-lt"/>
              <a:ea typeface="+mn-ea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285898"/>
              </p:ext>
            </p:extLst>
          </p:nvPr>
        </p:nvGraphicFramePr>
        <p:xfrm>
          <a:off x="4247678" y="1159219"/>
          <a:ext cx="3907972" cy="2591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5629703"/>
              </p:ext>
            </p:extLst>
          </p:nvPr>
        </p:nvGraphicFramePr>
        <p:xfrm>
          <a:off x="3537725" y="4167732"/>
          <a:ext cx="5327877" cy="2188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"/>
          <p:cNvSpPr txBox="1"/>
          <p:nvPr/>
        </p:nvSpPr>
        <p:spPr>
          <a:xfrm>
            <a:off x="5110163" y="3858211"/>
            <a:ext cx="13099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AU" sz="105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Energy Access %</a:t>
            </a:r>
            <a:endParaRPr lang="en-AU" sz="105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851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88" y="307975"/>
            <a:ext cx="8410575" cy="708025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Pacific Energy Program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Financing RE in SIDS 2016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15913" y="1144588"/>
            <a:ext cx="2861853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rgbClr val="04617B">
                    <a:lumMod val="75000"/>
                  </a:srgbClr>
                </a:solidFill>
                <a:latin typeface="+mn-lt"/>
                <a:ea typeface="+mn-ea"/>
              </a:rPr>
              <a:t>Strengthening energy </a:t>
            </a:r>
            <a:r>
              <a:rPr lang="en-US" b="0" dirty="0" smtClean="0">
                <a:solidFill>
                  <a:srgbClr val="04617B">
                    <a:lumMod val="75000"/>
                  </a:srgbClr>
                </a:solidFill>
                <a:latin typeface="+mn-lt"/>
                <a:ea typeface="+mn-ea"/>
              </a:rPr>
              <a:t>planning, </a:t>
            </a:r>
            <a:r>
              <a:rPr lang="en-US" b="0" dirty="0">
                <a:solidFill>
                  <a:srgbClr val="04617B">
                    <a:lumMod val="75000"/>
                  </a:srgbClr>
                </a:solidFill>
                <a:latin typeface="+mn-lt"/>
                <a:ea typeface="+mn-ea"/>
              </a:rPr>
              <a:t>policy, institutional and regulatory frameworks, and capacity building.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rgbClr val="04617B">
                    <a:lumMod val="75000"/>
                  </a:srgbClr>
                </a:solidFill>
                <a:latin typeface="+mn-lt"/>
                <a:ea typeface="+mn-ea"/>
              </a:rPr>
              <a:t>Utilities’ reform: improved performance and sustainability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0" dirty="0" smtClean="0">
                <a:solidFill>
                  <a:srgbClr val="04617B">
                    <a:lumMod val="75000"/>
                  </a:srgbClr>
                </a:solidFill>
                <a:latin typeface="+mn-lt"/>
                <a:ea typeface="+mn-ea"/>
              </a:rPr>
              <a:t>Facilitating </a:t>
            </a:r>
            <a:r>
              <a:rPr lang="en-US" b="0" dirty="0">
                <a:solidFill>
                  <a:srgbClr val="04617B">
                    <a:lumMod val="75000"/>
                  </a:srgbClr>
                </a:solidFill>
                <a:latin typeface="+mn-lt"/>
                <a:ea typeface="+mn-ea"/>
              </a:rPr>
              <a:t>least-cost power infrastructure, including through Public-Private </a:t>
            </a:r>
            <a:r>
              <a:rPr lang="en-US" b="0" dirty="0" smtClean="0">
                <a:solidFill>
                  <a:srgbClr val="04617B">
                    <a:lumMod val="75000"/>
                  </a:srgbClr>
                </a:solidFill>
                <a:latin typeface="+mn-lt"/>
                <a:ea typeface="+mn-ea"/>
              </a:rPr>
              <a:t>Partnerships; and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b="0" dirty="0" smtClean="0">
                <a:solidFill>
                  <a:srgbClr val="04617B">
                    <a:lumMod val="75000"/>
                  </a:srgbClr>
                </a:solidFill>
                <a:latin typeface="+mn-lt"/>
                <a:ea typeface="+mn-ea"/>
              </a:rPr>
              <a:t>Increasing access to affordable, reliable and sustainable electricity services.</a:t>
            </a:r>
            <a:r>
              <a:rPr lang="en-US" b="0" dirty="0" smtClean="0">
                <a:solidFill>
                  <a:srgbClr val="04617B">
                    <a:lumMod val="75000"/>
                  </a:srgbClr>
                </a:solidFill>
                <a:latin typeface="+mn-lt"/>
                <a:ea typeface="+mn-ea"/>
              </a:rPr>
              <a:t> </a:t>
            </a:r>
            <a:endParaRPr lang="en-US" b="0" dirty="0">
              <a:solidFill>
                <a:srgbClr val="04617B">
                  <a:lumMod val="75000"/>
                </a:srgbClr>
              </a:solidFill>
              <a:latin typeface="+mn-lt"/>
              <a:ea typeface="+mn-ea"/>
            </a:endParaRPr>
          </a:p>
        </p:txBody>
      </p:sp>
      <p:graphicFrame>
        <p:nvGraphicFramePr>
          <p:cNvPr id="8" name="Chart Placeholder 7" title="Project Investments in Energy sector"/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4230524690"/>
              </p:ext>
            </p:extLst>
          </p:nvPr>
        </p:nvGraphicFramePr>
        <p:xfrm>
          <a:off x="3856831" y="1134853"/>
          <a:ext cx="4726236" cy="4636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684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/>
          </p:cNvSpPr>
          <p:nvPr>
            <p:ph type="title"/>
          </p:nvPr>
        </p:nvSpPr>
        <p:spPr>
          <a:xfrm>
            <a:off x="342900" y="288925"/>
            <a:ext cx="8440738" cy="1031875"/>
          </a:xfrm>
        </p:spPr>
        <p:txBody>
          <a:bodyPr/>
          <a:lstStyle/>
          <a:p>
            <a:r>
              <a:rPr lang="en-US" altLang="en-US" sz="2400" dirty="0" smtClean="0">
                <a:cs typeface="Andes ExtraLight" pitchFamily="50" charset="0"/>
              </a:rPr>
              <a:t>Projects Under Implementation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Financing RE in SIDS 2016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0"/>
          </p:nvPr>
        </p:nvSpPr>
        <p:spPr>
          <a:xfrm>
            <a:off x="342900" y="1012824"/>
            <a:ext cx="3305991" cy="524646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Fiji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Geothermal Power Development TA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(ESMAP)</a:t>
            </a:r>
            <a:endParaRPr lang="en-US" sz="1400" b="1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FSM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Energy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Sector Development Project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– (IDA)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Kiribati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Grid Connected Solar PV – (GEF/PRIF)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Utilities Reform Project –  (Joint World Bank/ADB/PRIF)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PNG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Energy Sector Development Project - (IDA/GEF)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i="1" u="sng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Linked: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(i) RE Resource Mapping – (ESMAP/ASTAE), (ii) Energy Efficiency Strategic Plan (following the assistance on Third party access code/grid code) – (ASTAE)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1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Solomon Islands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AU" sz="1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Sustainable Energy Project – (IDA/GEF)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AU" sz="1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Electricity Access Expansion Project – (GPOBA)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962400" y="942748"/>
            <a:ext cx="4953000" cy="541734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Tonga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2">
                    <a:lumMod val="50000"/>
                  </a:schemeClr>
                </a:solidFill>
              </a:rPr>
              <a:t>Tonga Energy Road Map Institutional and Regulatory Strengthening Project </a:t>
            </a:r>
            <a:r>
              <a:rPr lang="en-US" sz="1400" b="0" dirty="0" smtClean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en-US" sz="1400" b="0" dirty="0">
                <a:solidFill>
                  <a:schemeClr val="bg2">
                    <a:lumMod val="50000"/>
                  </a:schemeClr>
                </a:solidFill>
              </a:rPr>
              <a:t>(ASTAE/PRIF)</a:t>
            </a:r>
          </a:p>
          <a:p>
            <a:pPr marL="109728" indent="0"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Tuvalu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2">
                    <a:lumMod val="50000"/>
                  </a:schemeClr>
                </a:solidFill>
              </a:rPr>
              <a:t>Energy Sector Development Project </a:t>
            </a:r>
            <a:r>
              <a:rPr lang="en-US" sz="1400" b="0" dirty="0" smtClean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en-US" sz="1400" b="0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1400" b="0" dirty="0" smtClean="0">
                <a:solidFill>
                  <a:schemeClr val="bg2">
                    <a:lumMod val="50000"/>
                  </a:schemeClr>
                </a:solidFill>
              </a:rPr>
              <a:t>IDA/SIDS DOCK)</a:t>
            </a:r>
            <a:endParaRPr lang="en-US" sz="1400" b="0" dirty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Vanuatu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Energy Sector Development Project – </a:t>
            </a:r>
            <a:r>
              <a:rPr lang="en-US" sz="1400" b="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(PRIF/ESMAP</a:t>
            </a:r>
            <a:r>
              <a:rPr lang="en-US" sz="1400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Improved Electricity Access Project </a:t>
            </a:r>
            <a:r>
              <a:rPr lang="en-US" sz="1400" b="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– (GPOBA</a:t>
            </a:r>
            <a:r>
              <a:rPr lang="en-US" sz="1400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Vanuatu Rural Electrification </a:t>
            </a:r>
            <a:r>
              <a:rPr lang="en-US" sz="1400" b="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Project Stage I – (PRIF-NZ</a:t>
            </a:r>
            <a:r>
              <a:rPr lang="en-US" sz="1400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) </a:t>
            </a:r>
          </a:p>
          <a:p>
            <a:pPr marL="109728" indent="0"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Regional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2">
                    <a:lumMod val="50000"/>
                  </a:schemeClr>
                </a:solidFill>
              </a:rPr>
              <a:t>Sustainable Energy Finance Project – </a:t>
            </a:r>
            <a:r>
              <a:rPr lang="en-US" sz="1400" b="0" dirty="0" smtClean="0">
                <a:solidFill>
                  <a:schemeClr val="bg2">
                    <a:lumMod val="50000"/>
                  </a:schemeClr>
                </a:solidFill>
              </a:rPr>
              <a:t>(GEF</a:t>
            </a:r>
            <a:r>
              <a:rPr lang="en-US" sz="1400" b="0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2">
                    <a:lumMod val="50000"/>
                  </a:schemeClr>
                </a:solidFill>
              </a:rPr>
              <a:t>Regional Sustainable Energy Industry Development Project </a:t>
            </a:r>
            <a:r>
              <a:rPr lang="en-US" sz="1400" b="0" dirty="0" smtClean="0">
                <a:solidFill>
                  <a:schemeClr val="bg2">
                    <a:lumMod val="50000"/>
                  </a:schemeClr>
                </a:solidFill>
              </a:rPr>
              <a:t>– (SIDS DOCK/GFDR/SREP)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400" b="0" dirty="0">
                <a:solidFill>
                  <a:schemeClr val="bg2">
                    <a:lumMod val="50000"/>
                  </a:schemeClr>
                </a:solidFill>
              </a:rPr>
              <a:t>Preparation of the Pacific Regional Data Repository for Sustainable Energy for All </a:t>
            </a:r>
            <a:r>
              <a:rPr lang="en-AU" sz="1400" b="0" dirty="0" smtClean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en-AU" sz="1400" b="0" dirty="0">
                <a:solidFill>
                  <a:schemeClr val="bg2">
                    <a:lumMod val="50000"/>
                  </a:schemeClr>
                </a:solidFill>
              </a:rPr>
              <a:t>(Implemented by SPC) (Bank-executed)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400" b="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3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Kiribati Grid Connected Solar Project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850960" y="6243067"/>
            <a:ext cx="16417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 smtClean="0"/>
              <a:t>Photos: Courtesy PUB, Kiribati</a:t>
            </a:r>
            <a:endParaRPr lang="en-AU" sz="800" dirty="0"/>
          </a:p>
        </p:txBody>
      </p:sp>
      <p:pic>
        <p:nvPicPr>
          <p:cNvPr id="5" name="Picture 4" descr="C:\Users\wb392699\AppData\Local\Temp\Rar$DI06.288\P11002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57" y="1279525"/>
            <a:ext cx="6338298" cy="47076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4617B">
                    <a:shade val="90000"/>
                  </a:srgbClr>
                </a:solidFill>
              </a:rPr>
              <a:t>Financing RE in SIDS 2016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2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/>
          </p:cNvSpPr>
          <p:nvPr>
            <p:ph type="title"/>
          </p:nvPr>
        </p:nvSpPr>
        <p:spPr>
          <a:xfrm>
            <a:off x="342900" y="288925"/>
            <a:ext cx="8440738" cy="1031875"/>
          </a:xfrm>
        </p:spPr>
        <p:txBody>
          <a:bodyPr/>
          <a:lstStyle/>
          <a:p>
            <a:r>
              <a:rPr lang="en-US" altLang="en-US" sz="2400" dirty="0" smtClean="0">
                <a:cs typeface="Andes ExtraLight" pitchFamily="50" charset="0"/>
              </a:rPr>
              <a:t>Projects Under Implementation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Financing RE in SIDS 2016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0"/>
          </p:nvPr>
        </p:nvSpPr>
        <p:spPr>
          <a:xfrm>
            <a:off x="342900" y="1012824"/>
            <a:ext cx="3305991" cy="524646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</a:rPr>
              <a:t>Fiji</a:t>
            </a:r>
            <a:endParaRPr lang="en-US" sz="1400" b="1" dirty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Geothermal Power Development TA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(ESMAP)</a:t>
            </a:r>
            <a:endParaRPr lang="en-US" sz="1400" b="1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FSM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Energy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Sector Development Project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– (IDA)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Kiribati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Grid Connected Solar PV – (GEF/PRIF)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Utilities Reform Project –  (Joint World Bank/ADB/PRIF)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PNG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Energy Sector Development Project - (IDA/GEF)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i="1" u="sng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Linked: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(i) RE Resource Mapping – (ESMAP/ASTAE), (ii) Energy Efficiency Strategic Plan (following the assistance on Third party access code/grid code) – (ASTAE)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1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Solomon Islands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AU" sz="1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Sustainable Energy Project – (IDA/GEF)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AU" sz="1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Electricity Access Expansion Project – (GPOBA)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962400" y="942748"/>
            <a:ext cx="4953000" cy="541734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Tonga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2">
                    <a:lumMod val="50000"/>
                  </a:schemeClr>
                </a:solidFill>
              </a:rPr>
              <a:t>Tonga Energy Road Map Institutional and Regulatory Strengthening Project </a:t>
            </a:r>
            <a:r>
              <a:rPr lang="en-US" sz="1400" b="0" dirty="0" smtClean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en-US" sz="1400" b="0" dirty="0">
                <a:solidFill>
                  <a:schemeClr val="bg2">
                    <a:lumMod val="50000"/>
                  </a:schemeClr>
                </a:solidFill>
              </a:rPr>
              <a:t>(ASTAE/PRIF)</a:t>
            </a:r>
          </a:p>
          <a:p>
            <a:pPr marL="109728" indent="0"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Tuvalu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2">
                    <a:lumMod val="50000"/>
                  </a:schemeClr>
                </a:solidFill>
              </a:rPr>
              <a:t>Energy Sector Development Project </a:t>
            </a:r>
            <a:r>
              <a:rPr lang="en-US" sz="1400" b="0" dirty="0" smtClean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en-US" sz="1400" b="0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sz="1400" b="0" dirty="0" smtClean="0">
                <a:solidFill>
                  <a:schemeClr val="bg2">
                    <a:lumMod val="50000"/>
                  </a:schemeClr>
                </a:solidFill>
              </a:rPr>
              <a:t>IDA/SIDS DOCK)</a:t>
            </a:r>
            <a:endParaRPr lang="en-US" sz="1400" b="0" dirty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Vanuatu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Energy Sector Development Project – </a:t>
            </a:r>
            <a:r>
              <a:rPr lang="en-US" sz="1400" b="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(PRIF/ESMAP</a:t>
            </a:r>
            <a:r>
              <a:rPr lang="en-US" sz="1400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Improved Electricity Access Project </a:t>
            </a:r>
            <a:r>
              <a:rPr lang="en-US" sz="1400" b="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– (GPOBA</a:t>
            </a:r>
            <a:r>
              <a:rPr lang="en-US" sz="1400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Vanuatu Rural Electrification </a:t>
            </a:r>
            <a:r>
              <a:rPr lang="en-US" sz="1400" b="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Project Stage I – (PRIF-NZ</a:t>
            </a:r>
            <a:r>
              <a:rPr lang="en-US" sz="1400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) </a:t>
            </a:r>
          </a:p>
          <a:p>
            <a:pPr marL="109728" indent="0"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Regional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2">
                    <a:lumMod val="50000"/>
                  </a:schemeClr>
                </a:solidFill>
              </a:rPr>
              <a:t>Sustainable Energy Finance Project – </a:t>
            </a:r>
            <a:r>
              <a:rPr lang="en-US" sz="1400" b="0" dirty="0" smtClean="0">
                <a:solidFill>
                  <a:schemeClr val="bg2">
                    <a:lumMod val="50000"/>
                  </a:schemeClr>
                </a:solidFill>
              </a:rPr>
              <a:t>(GEF</a:t>
            </a:r>
            <a:r>
              <a:rPr lang="en-US" sz="1400" b="0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2">
                    <a:lumMod val="50000"/>
                  </a:schemeClr>
                </a:solidFill>
              </a:rPr>
              <a:t>Regional Sustainable Energy Industry Development Project </a:t>
            </a:r>
            <a:r>
              <a:rPr lang="en-US" sz="1400" b="0" dirty="0" smtClean="0">
                <a:solidFill>
                  <a:schemeClr val="bg2">
                    <a:lumMod val="50000"/>
                  </a:schemeClr>
                </a:solidFill>
              </a:rPr>
              <a:t>– (SIDS DOCK/GFDR/SREP)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400" b="0" dirty="0">
                <a:solidFill>
                  <a:schemeClr val="bg2">
                    <a:lumMod val="50000"/>
                  </a:schemeClr>
                </a:solidFill>
              </a:rPr>
              <a:t>Preparation of the Pacific Regional Data Repository for Sustainable Energy for All </a:t>
            </a:r>
            <a:r>
              <a:rPr lang="en-AU" sz="1400" b="0" dirty="0" smtClean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en-AU" sz="1400" b="0" dirty="0">
                <a:solidFill>
                  <a:schemeClr val="bg2">
                    <a:lumMod val="50000"/>
                  </a:schemeClr>
                </a:solidFill>
              </a:rPr>
              <a:t>(Implemented by SPC) (Bank-executed)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400" b="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1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486" y="1937753"/>
            <a:ext cx="3725840" cy="3901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988" y="1083470"/>
            <a:ext cx="2302002" cy="450342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7899485" y="5742501"/>
            <a:ext cx="715821" cy="13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rgbClr val="00783C"/>
              </a:buClr>
              <a:tabLst>
                <a:tab pos="8402638" algn="r"/>
              </a:tabLst>
              <a:defRPr lang="en-US" sz="160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4763" indent="909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AU" sz="600" kern="0" dirty="0">
                <a:latin typeface="Andes" panose="02000000000000000000" pitchFamily="50" charset="0"/>
              </a:rPr>
              <a:t>Source: Department of Energy</a:t>
            </a:r>
          </a:p>
        </p:txBody>
      </p:sp>
      <p:pic>
        <p:nvPicPr>
          <p:cNvPr id="9" name="Picture 8" descr="C:\Users\Department Of Energy\Dropbox\Camera Uploads\2015-05-27 11.26.2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78" y="2051322"/>
            <a:ext cx="3353866" cy="183711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32147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Vanuatu - Electricity Access </a:t>
            </a:r>
            <a:r>
              <a:rPr lang="en-US" sz="4000" dirty="0"/>
              <a:t>P</a:t>
            </a:r>
            <a:r>
              <a:rPr lang="en-US" sz="4000" dirty="0" smtClean="0"/>
              <a:t>roject</a:t>
            </a:r>
            <a:endParaRPr lang="en-US" sz="4000" dirty="0"/>
          </a:p>
        </p:txBody>
      </p:sp>
      <p:pic>
        <p:nvPicPr>
          <p:cNvPr id="11" name="Picture 10" descr="C:\Users\Department Of Energy\Pictures\Claim 1-VUI\20150520_11255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78" y="3986271"/>
            <a:ext cx="2428170" cy="259443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850960" y="6243067"/>
            <a:ext cx="16754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 smtClean="0"/>
              <a:t>Photos: Courtesy DoE, Vanuatu</a:t>
            </a:r>
            <a:endParaRPr lang="en-AU" sz="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Financing RE in SIDS 2016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5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BG-Fixed_Logo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21F43"/>
      </a:accent1>
      <a:accent2>
        <a:srgbClr val="139AF0"/>
      </a:accent2>
      <a:accent3>
        <a:srgbClr val="7F7F7F"/>
      </a:accent3>
      <a:accent4>
        <a:srgbClr val="00AB51"/>
      </a:accent4>
      <a:accent5>
        <a:srgbClr val="009CA7"/>
      </a:accent5>
      <a:accent6>
        <a:srgbClr val="872B90"/>
      </a:accent6>
      <a:hlink>
        <a:srgbClr val="139AF0"/>
      </a:hlink>
      <a:folHlink>
        <a:srgbClr val="128F9C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BG Corporate Logo.pot [Compatibility Mode]" id="{0E4372E1-1EA0-4B7C-AB4C-F9732985C8AD}" vid="{8A545A29-A707-48DE-8AA3-A2B14843AEAF}"/>
    </a:ext>
  </a:extLst>
</a:theme>
</file>

<file path=ppt/theme/theme10.xml><?xml version="1.0" encoding="utf-8"?>
<a:theme xmlns:a="http://schemas.openxmlformats.org/drawingml/2006/main" name="Divider Options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BG Corporate Logo.pot [Compatibility Mode]" id="{0E4372E1-1EA0-4B7C-AB4C-F9732985C8AD}" vid="{469A010B-316D-4BA3-8AB5-F56536282A49}"/>
    </a:ext>
  </a:extLst>
</a:theme>
</file>

<file path=ppt/theme/theme11.xml><?xml version="1.0" encoding="utf-8"?>
<a:theme xmlns:a="http://schemas.openxmlformats.org/drawingml/2006/main" name="Contact Slide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BG Corporate Logo.pot [Compatibility Mode]" id="{0E4372E1-1EA0-4B7C-AB4C-F9732985C8AD}" vid="{A0D24417-159A-4418-A473-6982E74F32D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genda Slide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BG Corporate Logo.pot [Compatibility Mode]" id="{0E4372E1-1EA0-4B7C-AB4C-F9732985C8AD}" vid="{C4C99A98-339B-44DA-B0A9-497D0DF92A12}"/>
    </a:ext>
  </a:extLst>
</a:theme>
</file>

<file path=ppt/theme/theme3.xml><?xml version="1.0" encoding="utf-8"?>
<a:theme xmlns:a="http://schemas.openxmlformats.org/drawingml/2006/main" name="Full Page Interior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BG Corporate Logo.pot [Compatibility Mode]" id="{0E4372E1-1EA0-4B7C-AB4C-F9732985C8AD}" vid="{8CCE2AA7-CCAE-40CD-BEB3-5CEADCD0633B}"/>
    </a:ext>
  </a:extLst>
</a:theme>
</file>

<file path=ppt/theme/theme4.xml><?xml version="1.0" encoding="utf-8"?>
<a:theme xmlns:a="http://schemas.openxmlformats.org/drawingml/2006/main" name="Single Area Interior Options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BG Corporate Logo.pot [Compatibility Mode]" id="{0E4372E1-1EA0-4B7C-AB4C-F9732985C8AD}" vid="{F4F67038-769F-465B-A308-B2E1819F13CD}"/>
    </a:ext>
  </a:extLst>
</a:theme>
</file>

<file path=ppt/theme/theme5.xml><?xml version="1.0" encoding="utf-8"?>
<a:theme xmlns:a="http://schemas.openxmlformats.org/drawingml/2006/main" name="Two Area Slides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BG Corporate Logo.pot [Compatibility Mode]" id="{0E4372E1-1EA0-4B7C-AB4C-F9732985C8AD}" vid="{736892DD-DC8F-4512-8FC3-D48F83C686EB}"/>
    </a:ext>
  </a:extLst>
</a:theme>
</file>

<file path=ppt/theme/theme6.xml><?xml version="1.0" encoding="utf-8"?>
<a:theme xmlns:a="http://schemas.openxmlformats.org/drawingml/2006/main" name="Highlight Slides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BG Corporate Logo.pot [Compatibility Mode]" id="{0E4372E1-1EA0-4B7C-AB4C-F9732985C8AD}" vid="{4F892453-4BEE-4616-B883-711913E7B9E2}"/>
    </a:ext>
  </a:extLst>
</a:theme>
</file>

<file path=ppt/theme/theme7.xml><?xml version="1.0" encoding="utf-8"?>
<a:theme xmlns:a="http://schemas.openxmlformats.org/drawingml/2006/main" name="Tomb Stone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BG Corporate Logo.pot [Compatibility Mode]" id="{0E4372E1-1EA0-4B7C-AB4C-F9732985C8AD}" vid="{DF18FA46-EE6D-416C-85D2-E6A20A67EFB9}"/>
    </a:ext>
  </a:extLst>
</a:theme>
</file>

<file path=ppt/theme/theme8.xml><?xml version="1.0" encoding="utf-8"?>
<a:theme xmlns:a="http://schemas.openxmlformats.org/drawingml/2006/main" name="Photo Slides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BG Corporate Logo.pot [Compatibility Mode]" id="{0E4372E1-1EA0-4B7C-AB4C-F9732985C8AD}" vid="{358114A6-1D74-40E6-8EB4-01762824ECED}"/>
    </a:ext>
  </a:extLst>
</a:theme>
</file>

<file path=ppt/theme/theme9.xml><?xml version="1.0" encoding="utf-8"?>
<a:theme xmlns:a="http://schemas.openxmlformats.org/drawingml/2006/main" name="Chart 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BG Corporate Logo.pot [Compatibility Mode]" id="{0E4372E1-1EA0-4B7C-AB4C-F9732985C8AD}" vid="{D520A7E4-9CF7-4D1E-846C-7732F79A03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Isolated Power System Connect WBG 191115.ppt</Template>
  <TotalTime>256</TotalTime>
  <Words>1289</Words>
  <Application>Microsoft Office PowerPoint</Application>
  <PresentationFormat>On-screen Show (4:3)</PresentationFormat>
  <Paragraphs>194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15</vt:i4>
      </vt:variant>
    </vt:vector>
  </HeadingPairs>
  <TitlesOfParts>
    <vt:vector size="37" baseType="lpstr">
      <vt:lpstr>ＭＳ Ｐゴシック</vt:lpstr>
      <vt:lpstr>ＭＳ Ｐゴシック</vt:lpstr>
      <vt:lpstr>Andes</vt:lpstr>
      <vt:lpstr>Andes ExtraLight</vt:lpstr>
      <vt:lpstr>Arial</vt:lpstr>
      <vt:lpstr>Arial Bold</vt:lpstr>
      <vt:lpstr>Calibri</vt:lpstr>
      <vt:lpstr>Times New Roman</vt:lpstr>
      <vt:lpstr>Trebuchet MS</vt:lpstr>
      <vt:lpstr>Wingdings</vt:lpstr>
      <vt:lpstr>Wingdings 3</vt:lpstr>
      <vt:lpstr>WBG-Fixed_Logo</vt:lpstr>
      <vt:lpstr>Agenda Slide</vt:lpstr>
      <vt:lpstr>Full Page Interior</vt:lpstr>
      <vt:lpstr>Single Area Interior Options</vt:lpstr>
      <vt:lpstr>Two Area Slides</vt:lpstr>
      <vt:lpstr>Highlight Slides</vt:lpstr>
      <vt:lpstr>Tomb Stone</vt:lpstr>
      <vt:lpstr>Photo Slides</vt:lpstr>
      <vt:lpstr>Chart </vt:lpstr>
      <vt:lpstr>Divider Options</vt:lpstr>
      <vt:lpstr>Contact Slide</vt:lpstr>
      <vt:lpstr>ENERGY SECTOR PROGRAM AND PIPELINE - Sids</vt:lpstr>
      <vt:lpstr>The World Bank Group</vt:lpstr>
      <vt:lpstr>World Bank Pacific Energy</vt:lpstr>
      <vt:lpstr>Characteristics</vt:lpstr>
      <vt:lpstr>Pacific Energy Program</vt:lpstr>
      <vt:lpstr>Projects Under Implementation</vt:lpstr>
      <vt:lpstr>Kiribati Grid Connected Solar Project</vt:lpstr>
      <vt:lpstr>Projects Under Implementation</vt:lpstr>
      <vt:lpstr>Vanuatu - Electricity Access Project</vt:lpstr>
      <vt:lpstr>Vanuatu – Rural Electrification Project Stage I</vt:lpstr>
      <vt:lpstr>Projects Under Implementation</vt:lpstr>
      <vt:lpstr>Sustainable Energy Finance Project – Risk Share Facility</vt:lpstr>
      <vt:lpstr>Projects Under Implementation</vt:lpstr>
      <vt:lpstr>Projects Under Preparation/Pipeline</vt:lpstr>
      <vt:lpstr>Thank you </vt:lpstr>
    </vt:vector>
  </TitlesOfParts>
  <Company>The World Bank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Isolated Power System Connect 2015</dc:title>
  <dc:creator>Kamlesh Khelawan</dc:creator>
  <cp:lastModifiedBy>Kamlesh Khelawan</cp:lastModifiedBy>
  <cp:revision>68</cp:revision>
  <dcterms:created xsi:type="dcterms:W3CDTF">2015-11-18T05:01:35Z</dcterms:created>
  <dcterms:modified xsi:type="dcterms:W3CDTF">2016-11-30T22:58:12Z</dcterms:modified>
</cp:coreProperties>
</file>