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479" r:id="rId3"/>
    <p:sldId id="480" r:id="rId4"/>
    <p:sldId id="529" r:id="rId5"/>
    <p:sldId id="486" r:id="rId6"/>
    <p:sldId id="483" r:id="rId7"/>
    <p:sldId id="484" r:id="rId8"/>
    <p:sldId id="485" r:id="rId9"/>
    <p:sldId id="487" r:id="rId10"/>
    <p:sldId id="488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omone Fifita" initials="SF" lastIdx="1" clrIdx="0">
    <p:extLst>
      <p:ext uri="{19B8F6BF-5375-455C-9EA6-DF929625EA0E}">
        <p15:presenceInfo xmlns:p15="http://schemas.microsoft.com/office/powerpoint/2012/main" userId="S-1-5-21-1163553049-3900314846-2920656964-115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70" autoAdjust="0"/>
    <p:restoredTop sz="94660"/>
  </p:normalViewPr>
  <p:slideViewPr>
    <p:cSldViewPr snapToGrid="0" snapToObjects="1">
      <p:cViewPr>
        <p:scale>
          <a:sx n="40" d="100"/>
          <a:sy n="40" d="100"/>
        </p:scale>
        <p:origin x="908" y="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CA568-8288-4B62-A0A8-E41D2263257A}" type="datetimeFigureOut">
              <a:rPr lang="en-AU" smtClean="0"/>
              <a:t>2/12/2016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A2F71-6A5C-4AE7-AC8E-6D1EE93A404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83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8CBCA6-31B8-034E-A93E-3A8B623C1F69}" type="datetimeFigureOut">
              <a:rPr lang="fr-FR" smtClean="0"/>
              <a:t>02/12/2016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FC1222-4E25-AC4F-8320-ABB2A834AE20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08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7622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8CBCA6-31B8-034E-A93E-3A8B623C1F69}" type="datetimeFigureOut">
              <a:rPr lang="fr-FR" smtClean="0"/>
              <a:t>02/12/2016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FC1222-4E25-AC4F-8320-ABB2A834AE20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684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8CBCA6-31B8-034E-A93E-3A8B623C1F69}" type="datetimeFigureOut">
              <a:rPr lang="fr-FR" smtClean="0"/>
              <a:t>02/12/2016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FC1222-4E25-AC4F-8320-ABB2A834AE20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100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7622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8CBCA6-31B8-034E-A93E-3A8B623C1F69}" type="datetimeFigureOut">
              <a:rPr lang="fr-FR" smtClean="0"/>
              <a:t>02/12/2016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FC1222-4E25-AC4F-8320-ABB2A834AE20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983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8CBCA6-31B8-034E-A93E-3A8B623C1F69}" type="datetimeFigureOut">
              <a:rPr lang="fr-FR" smtClean="0"/>
              <a:t>02/12/2016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FC1222-4E25-AC4F-8320-ABB2A834AE20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595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425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85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85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05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7622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201786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70961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201786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70961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47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7622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32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8CBCA6-31B8-034E-A93E-3A8B623C1F69}" type="datetimeFigureOut">
              <a:rPr lang="fr-FR" smtClean="0"/>
              <a:t>02/12/2016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FC1222-4E25-AC4F-8320-ABB2A834AE20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422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8CBCA6-31B8-034E-A93E-3A8B623C1F69}" type="datetimeFigureOut">
              <a:rPr lang="fr-FR" smtClean="0"/>
              <a:t>02/12/2016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FC1222-4E25-AC4F-8320-ABB2A834AE20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054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8CBCA6-31B8-034E-A93E-3A8B623C1F69}" type="datetimeFigureOut">
              <a:rPr lang="fr-FR" smtClean="0"/>
              <a:t>02/12/2016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FC1222-4E25-AC4F-8320-ABB2A834AE20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35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22017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itle 6"/>
          <p:cNvSpPr txBox="1">
            <a:spLocks/>
          </p:cNvSpPr>
          <p:nvPr userDrawn="1"/>
        </p:nvSpPr>
        <p:spPr>
          <a:xfrm>
            <a:off x="549668" y="519945"/>
            <a:ext cx="3713084" cy="36474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6796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1313972"/>
            <a:ext cx="91440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b="1" dirty="0"/>
              <a:t>WORKSHOP ON FINANCING FOR RENEWABLE ENERGY IN SMALL ISLAND DEVELOPING STATES (SIDS), NADI, FIJI: 1-3 DECEMBER 2016</a:t>
            </a:r>
            <a:endParaRPr lang="en-AU" sz="4400" dirty="0"/>
          </a:p>
        </p:txBody>
      </p:sp>
      <p:pic>
        <p:nvPicPr>
          <p:cNvPr id="4" name="Picture 3" descr="SPC-CPS-logo_26_stars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869" y="403500"/>
            <a:ext cx="2146217" cy="8716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86263" y="6252360"/>
            <a:ext cx="632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Solomone FIFITA, Deputy Director (Energy), SPC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1992573" y="4084851"/>
            <a:ext cx="59200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/>
              <a:t>Session </a:t>
            </a:r>
            <a:r>
              <a:rPr lang="en-AU" sz="2400" b="1" dirty="0" smtClean="0"/>
              <a:t>12A: EE in Transport 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3982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51"/>
            <a:ext cx="6962274" cy="1143000"/>
          </a:xfrm>
        </p:spPr>
        <p:txBody>
          <a:bodyPr/>
          <a:lstStyle/>
          <a:p>
            <a:r>
              <a:rPr lang="en-AU" b="1" dirty="0"/>
              <a:t>Questions to be </a:t>
            </a:r>
            <a:r>
              <a:rPr lang="en-AU" b="1" dirty="0" smtClean="0"/>
              <a:t>discussed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951"/>
            <a:ext cx="8229600" cy="539223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AU" sz="3600" dirty="0" smtClean="0"/>
              <a:t>Is </a:t>
            </a:r>
            <a:r>
              <a:rPr lang="en-AU" sz="3600" dirty="0"/>
              <a:t>there a need for an EE in transport project?</a:t>
            </a:r>
          </a:p>
          <a:p>
            <a:pPr lvl="0"/>
            <a:r>
              <a:rPr lang="en-AU" sz="3600" dirty="0" smtClean="0"/>
              <a:t>Pros and Cons of national vs. regional  transport project</a:t>
            </a:r>
            <a:endParaRPr lang="en-AU" sz="3600" dirty="0"/>
          </a:p>
          <a:p>
            <a:pPr lvl="0"/>
            <a:r>
              <a:rPr lang="en-AU" sz="3600" dirty="0"/>
              <a:t>Comment and elaborate on the paradigm shift  </a:t>
            </a:r>
          </a:p>
          <a:p>
            <a:pPr lvl="0"/>
            <a:r>
              <a:rPr lang="en-AU" sz="3600" dirty="0"/>
              <a:t>Expand on the proposed 4 pronged approaches – list specific PIC needs </a:t>
            </a:r>
          </a:p>
          <a:p>
            <a:pPr lvl="0"/>
            <a:r>
              <a:rPr lang="en-AU" sz="3600" dirty="0"/>
              <a:t>Please discuss the implementation modalities and the required partnerships – pros and cons </a:t>
            </a:r>
          </a:p>
          <a:p>
            <a:pPr lvl="0"/>
            <a:r>
              <a:rPr lang="en-AU" sz="3600" dirty="0"/>
              <a:t>List the current and proposed investments in transport in the PICs</a:t>
            </a:r>
          </a:p>
          <a:p>
            <a:pPr lvl="0"/>
            <a:r>
              <a:rPr lang="en-AU" sz="3600" dirty="0"/>
              <a:t>Comment on the proposed process and timeline </a:t>
            </a:r>
          </a:p>
          <a:p>
            <a:pPr lvl="0"/>
            <a:r>
              <a:rPr lang="en-AU" sz="3600" dirty="0"/>
              <a:t>List any other issues the project design should be mindful of</a:t>
            </a:r>
          </a:p>
        </p:txBody>
      </p:sp>
    </p:spTree>
    <p:extLst>
      <p:ext uri="{BB962C8B-B14F-4D97-AF65-F5344CB8AC3E}">
        <p14:creationId xmlns:p14="http://schemas.microsoft.com/office/powerpoint/2010/main" val="13236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6224"/>
            <a:ext cx="8229600" cy="1498007"/>
          </a:xfrm>
        </p:spPr>
        <p:txBody>
          <a:bodyPr/>
          <a:lstStyle/>
          <a:p>
            <a:r>
              <a:rPr lang="en-US" b="1" dirty="0" smtClean="0"/>
              <a:t>EE in transport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1537"/>
            <a:ext cx="8229600" cy="367365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600" b="1" dirty="0" smtClean="0"/>
              <a:t>Acknowledged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600" b="1" dirty="0" smtClean="0"/>
              <a:t>Neglected </a:t>
            </a:r>
            <a:endParaRPr lang="en-US" sz="3600" b="1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600" b="1" dirty="0" smtClean="0"/>
              <a:t>First Attempt</a:t>
            </a:r>
            <a:endParaRPr lang="en-US" sz="36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746" y="3368842"/>
            <a:ext cx="4668253" cy="291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6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078"/>
            <a:ext cx="8229600" cy="1143000"/>
          </a:xfrm>
        </p:spPr>
        <p:txBody>
          <a:bodyPr/>
          <a:lstStyle/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en-US" b="1" dirty="0" smtClean="0"/>
              <a:t>Energy sector plans vs. NDCs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814736"/>
              </p:ext>
            </p:extLst>
          </p:nvPr>
        </p:nvGraphicFramePr>
        <p:xfrm>
          <a:off x="385011" y="1447725"/>
          <a:ext cx="8301789" cy="5159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839"/>
                <a:gridCol w="876587"/>
                <a:gridCol w="1516757"/>
                <a:gridCol w="1379576"/>
                <a:gridCol w="2620031"/>
                <a:gridCol w="1543999"/>
              </a:tblGrid>
              <a:tr h="1080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A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 of current vehicles on fossil fuel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 of  vehicles on fossil fuel after the programme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National EE in transport target </a:t>
                      </a:r>
                      <a:endParaRPr lang="en-A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Estimated Reductions in CO</a:t>
                      </a:r>
                      <a:r>
                        <a:rPr lang="en-GB" sz="1400" baseline="-25000" dirty="0">
                          <a:effectLst/>
                        </a:rPr>
                        <a:t>2</a:t>
                      </a:r>
                      <a:r>
                        <a:rPr lang="en-GB" sz="1400" dirty="0">
                          <a:effectLst/>
                        </a:rPr>
                        <a:t> emissions (tCO</a:t>
                      </a:r>
                      <a:r>
                        <a:rPr lang="en-GB" sz="1400" baseline="-25000" dirty="0">
                          <a:effectLst/>
                        </a:rPr>
                        <a:t>2e</a:t>
                      </a:r>
                      <a:r>
                        <a:rPr lang="en-GB" sz="1400" dirty="0">
                          <a:effectLst/>
                        </a:rPr>
                        <a:t>/annum)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83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RMI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Reducing emissions in transportation (including domestic shipping) by 16% in 2025 and 27% in 2030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2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Palau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AU" sz="1400" dirty="0">
                          <a:effectLst/>
                        </a:rPr>
                        <a:t>22% energy sector emissions reductions below 2005 levels by 2025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AU" sz="1400" dirty="0">
                          <a:effectLst/>
                        </a:rPr>
                        <a:t>45% Renewable Energy Target by 2025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en-AU" sz="1400" dirty="0">
                          <a:effectLst/>
                        </a:rPr>
                        <a:t>35% Energy Efficiency Target by 2025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(in electricity generation, transport and waste)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07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Tonga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Sector Emission Reduction Targets: </a:t>
                      </a:r>
                      <a:r>
                        <a:rPr lang="en-AU" sz="1400" dirty="0">
                          <a:effectLst/>
                          <a:highlight>
                            <a:srgbClr val="FFFF00"/>
                          </a:highlight>
                        </a:rPr>
                        <a:t>Transport</a:t>
                      </a:r>
                      <a:r>
                        <a:rPr lang="en-AU" sz="1400" dirty="0">
                          <a:effectLst/>
                        </a:rPr>
                        <a:t>, Agriculture, Environment Friendly Waste Management and Reforestation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76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078"/>
            <a:ext cx="8229600" cy="1143000"/>
          </a:xfrm>
        </p:spPr>
        <p:txBody>
          <a:bodyPr/>
          <a:lstStyle/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en-US" b="1" dirty="0" smtClean="0"/>
              <a:t>Energy sector plans vs. NDCs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20923"/>
              </p:ext>
            </p:extLst>
          </p:nvPr>
        </p:nvGraphicFramePr>
        <p:xfrm>
          <a:off x="545431" y="1168994"/>
          <a:ext cx="7796464" cy="5646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347"/>
                <a:gridCol w="1077230"/>
                <a:gridCol w="6270887"/>
              </a:tblGrid>
              <a:tr h="1060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A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National EE in transport target </a:t>
                      </a:r>
                      <a:endParaRPr lang="en-AU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862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4.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Samoa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Efficient, Sustainable, Safe and Cost-Effective Energy Use in the </a:t>
                      </a:r>
                      <a:r>
                        <a:rPr lang="en-AU" sz="1600" b="1" dirty="0" smtClean="0">
                          <a:effectLst/>
                        </a:rPr>
                        <a:t>Transport Sector </a:t>
                      </a:r>
                      <a:endParaRPr lang="en-AU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2.1 Regulate the importation and use of environmentally friendly and energy efficient vessels, motor vehicles and aircrafts;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2.2 Promote fuel efficiency in land and sea transport and ensure systems </a:t>
                      </a:r>
                      <a:r>
                        <a:rPr lang="en-AU" sz="1600" dirty="0" smtClean="0">
                          <a:effectLst/>
                        </a:rPr>
                        <a:t>are reliable</a:t>
                      </a:r>
                      <a:r>
                        <a:rPr lang="en-AU" sz="1600" dirty="0">
                          <a:effectLst/>
                        </a:rPr>
                        <a:t>, efficient and affordable;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2.3 Promote the use of </a:t>
                      </a:r>
                      <a:r>
                        <a:rPr lang="en-AU" sz="1600" dirty="0">
                          <a:solidFill>
                            <a:srgbClr val="FF0000"/>
                          </a:solidFill>
                          <a:effectLst/>
                        </a:rPr>
                        <a:t>bio-fuel</a:t>
                      </a:r>
                      <a:r>
                        <a:rPr lang="en-AU" sz="1600" dirty="0">
                          <a:effectLst/>
                        </a:rPr>
                        <a:t> as a substitute for imported fossil fuels;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2.4 Ensure that energy related Acts and Regulations are enforced to </a:t>
                      </a:r>
                      <a:r>
                        <a:rPr lang="en-AU" sz="1600" dirty="0" smtClean="0">
                          <a:effectLst/>
                        </a:rPr>
                        <a:t>govern supply</a:t>
                      </a:r>
                      <a:r>
                        <a:rPr lang="en-AU" sz="1600" dirty="0">
                          <a:effectLst/>
                        </a:rPr>
                        <a:t>, use, storage, distribution, disposal and refuelling of fossil fuel and </a:t>
                      </a:r>
                      <a:r>
                        <a:rPr lang="en-AU" sz="1600" dirty="0" smtClean="0">
                          <a:effectLst/>
                        </a:rPr>
                        <a:t>its by-products </a:t>
                      </a:r>
                      <a:r>
                        <a:rPr lang="en-AU" sz="1600" dirty="0">
                          <a:effectLst/>
                        </a:rPr>
                        <a:t>(sea, land and air transport);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2.5 Enforce Waste and oil spillage strategies (Waste Management Plan)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2.6Encourage competition in the supply and distribution of fuel and ensure </a:t>
                      </a:r>
                      <a:r>
                        <a:rPr lang="en-AU" sz="1600" dirty="0" smtClean="0">
                          <a:effectLst/>
                        </a:rPr>
                        <a:t>quality standards </a:t>
                      </a:r>
                      <a:r>
                        <a:rPr lang="en-AU" sz="1600" dirty="0">
                          <a:effectLst/>
                        </a:rPr>
                        <a:t>exceeded;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2.7Greenhouse gas abatement through energy efficiency and </a:t>
                      </a:r>
                      <a:r>
                        <a:rPr lang="en-AU" sz="1600" dirty="0">
                          <a:solidFill>
                            <a:srgbClr val="FF0000"/>
                          </a:solidFill>
                          <a:effectLst/>
                        </a:rPr>
                        <a:t>bio-fuel </a:t>
                      </a:r>
                      <a:r>
                        <a:rPr lang="en-AU" sz="1600" dirty="0" smtClean="0">
                          <a:effectLst/>
                        </a:rPr>
                        <a:t>application in </a:t>
                      </a:r>
                      <a:r>
                        <a:rPr lang="en-AU" sz="1600" dirty="0">
                          <a:effectLst/>
                        </a:rPr>
                        <a:t>the transport sector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4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457"/>
            <a:ext cx="7331242" cy="11430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dirty="0" smtClean="0"/>
              <a:t>Building a good business case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0884"/>
            <a:ext cx="8229600" cy="4876800"/>
          </a:xfrm>
        </p:spPr>
        <p:txBody>
          <a:bodyPr>
            <a:normAutofit/>
          </a:bodyPr>
          <a:lstStyle/>
          <a:p>
            <a:r>
              <a:rPr lang="en-AU" sz="3600" dirty="0" smtClean="0"/>
              <a:t>Data </a:t>
            </a:r>
          </a:p>
          <a:p>
            <a:r>
              <a:rPr lang="en-AU" sz="3600" dirty="0" smtClean="0"/>
              <a:t>Current and planned investments in transport </a:t>
            </a:r>
          </a:p>
          <a:p>
            <a:endParaRPr lang="en-AU" sz="3600" dirty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71373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dirty="0" smtClean="0"/>
              <a:t>Implementation modality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1937"/>
            <a:ext cx="8229600" cy="42832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PEC Fund</a:t>
            </a:r>
            <a:endParaRPr lang="en-US" sz="3600" dirty="0" smtClean="0"/>
          </a:p>
          <a:p>
            <a:r>
              <a:rPr lang="en-US" sz="3600" dirty="0" smtClean="0"/>
              <a:t>ADB’s PIREIP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6358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dirty="0" smtClean="0"/>
              <a:t>4 Pronged approach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143000"/>
            <a:ext cx="8229600" cy="5530516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AU" sz="3600" dirty="0"/>
              <a:t>Support climate-friendly transport policy development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AU" sz="3600" dirty="0"/>
              <a:t>Build investment pipelines to improve the flow and quality of Sustainable Transport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AU" sz="3600" dirty="0"/>
              <a:t>Unlock more private investment using Climate Finance </a:t>
            </a:r>
            <a:r>
              <a:rPr lang="en-AU" sz="3600" dirty="0" smtClean="0"/>
              <a:t>instruments</a:t>
            </a:r>
          </a:p>
          <a:p>
            <a:pPr marL="742950" indent="-742950">
              <a:buFont typeface="+mj-lt"/>
              <a:buAutoNum type="arabicPeriod"/>
            </a:pPr>
            <a:r>
              <a:rPr lang="en-AU" sz="3600" dirty="0"/>
              <a:t>Increase relevance of technical assistance and capacity building</a:t>
            </a:r>
          </a:p>
          <a:p>
            <a:pPr lvl="0"/>
            <a:endParaRPr lang="en-AU" sz="3600" dirty="0" smtClean="0"/>
          </a:p>
          <a:p>
            <a:pPr lvl="0"/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45192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Partnership Structure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1937"/>
            <a:ext cx="8229600" cy="4283251"/>
          </a:xfrm>
        </p:spPr>
        <p:txBody>
          <a:bodyPr>
            <a:normAutofit/>
          </a:bodyPr>
          <a:lstStyle/>
          <a:p>
            <a:r>
              <a:rPr lang="en-AU" sz="3600" dirty="0" smtClean="0"/>
              <a:t>UNDP</a:t>
            </a:r>
            <a:endParaRPr lang="en-AU" sz="3600" dirty="0"/>
          </a:p>
          <a:p>
            <a:r>
              <a:rPr lang="en-US" sz="3600" dirty="0" smtClean="0"/>
              <a:t>SPC and the PCREEE</a:t>
            </a:r>
          </a:p>
          <a:p>
            <a:r>
              <a:rPr lang="en-US" sz="3600" dirty="0" smtClean="0"/>
              <a:t>LTAs and national authorities</a:t>
            </a:r>
          </a:p>
          <a:p>
            <a:r>
              <a:rPr lang="en-US" sz="3600" dirty="0" smtClean="0"/>
              <a:t>Interested partners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8667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dirty="0" smtClean="0"/>
              <a:t>Proposed 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1937"/>
            <a:ext cx="8229600" cy="4283251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Nadi</a:t>
            </a:r>
            <a:r>
              <a:rPr lang="en-US" sz="3600" dirty="0" smtClean="0"/>
              <a:t> – Dec 2016</a:t>
            </a:r>
            <a:endParaRPr lang="en-US" sz="3600" dirty="0" smtClean="0"/>
          </a:p>
          <a:p>
            <a:r>
              <a:rPr lang="en-US" sz="3600" dirty="0" smtClean="0"/>
              <a:t>Port Vila – Dec 2016</a:t>
            </a:r>
          </a:p>
          <a:p>
            <a:r>
              <a:rPr lang="en-US" sz="3600" dirty="0" smtClean="0"/>
              <a:t>Tonga – April 2017 </a:t>
            </a:r>
          </a:p>
          <a:p>
            <a:r>
              <a:rPr lang="en-US" sz="3600" dirty="0" smtClean="0"/>
              <a:t>GCF – June 2017 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905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3924</TotalTime>
  <Words>486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Thème Office</vt:lpstr>
      <vt:lpstr>PowerPoint Presentation</vt:lpstr>
      <vt:lpstr>EE in transport </vt:lpstr>
      <vt:lpstr>Energy sector plans vs. NDCs</vt:lpstr>
      <vt:lpstr>Energy sector plans vs. NDCs</vt:lpstr>
      <vt:lpstr>Building a good business case  </vt:lpstr>
      <vt:lpstr>Implementation modality  </vt:lpstr>
      <vt:lpstr>4 Pronged approach</vt:lpstr>
      <vt:lpstr>Partnership Structure</vt:lpstr>
      <vt:lpstr>Proposed Timeline</vt:lpstr>
      <vt:lpstr>Questions to be discussed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SPC132105</dc:creator>
  <cp:lastModifiedBy>Solomone Fifita</cp:lastModifiedBy>
  <cp:revision>138</cp:revision>
  <dcterms:created xsi:type="dcterms:W3CDTF">2015-09-02T21:58:17Z</dcterms:created>
  <dcterms:modified xsi:type="dcterms:W3CDTF">2016-12-01T19:15:58Z</dcterms:modified>
</cp:coreProperties>
</file>