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4549" r:id="rId5"/>
  </p:sldMasterIdLst>
  <p:notesMasterIdLst>
    <p:notesMasterId r:id="rId30"/>
  </p:notesMasterIdLst>
  <p:handoutMasterIdLst>
    <p:handoutMasterId r:id="rId31"/>
  </p:handoutMasterIdLst>
  <p:sldIdLst>
    <p:sldId id="688" r:id="rId6"/>
    <p:sldId id="718" r:id="rId7"/>
    <p:sldId id="737" r:id="rId8"/>
    <p:sldId id="719" r:id="rId9"/>
    <p:sldId id="720" r:id="rId10"/>
    <p:sldId id="734" r:id="rId11"/>
    <p:sldId id="721" r:id="rId12"/>
    <p:sldId id="722" r:id="rId13"/>
    <p:sldId id="708" r:id="rId14"/>
    <p:sldId id="692" r:id="rId15"/>
    <p:sldId id="735" r:id="rId16"/>
    <p:sldId id="706" r:id="rId17"/>
    <p:sldId id="696" r:id="rId18"/>
    <p:sldId id="723" r:id="rId19"/>
    <p:sldId id="724" r:id="rId20"/>
    <p:sldId id="725" r:id="rId21"/>
    <p:sldId id="726" r:id="rId22"/>
    <p:sldId id="727" r:id="rId23"/>
    <p:sldId id="728" r:id="rId24"/>
    <p:sldId id="729" r:id="rId25"/>
    <p:sldId id="730" r:id="rId26"/>
    <p:sldId id="731" r:id="rId27"/>
    <p:sldId id="732" r:id="rId28"/>
    <p:sldId id="733" r:id="rId29"/>
  </p:sldIdLst>
  <p:sldSz cx="9144000" cy="6858000" type="screen4x3"/>
  <p:notesSz cx="6797675" cy="9926638"/>
  <p:defaultTextStyle>
    <a:defPPr>
      <a:defRPr lang="de-DE"/>
    </a:defPPr>
    <a:lvl1pPr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511175" indent="-53975"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1022350" indent="-107950"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535113" indent="-163513"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2046288" indent="-217488"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3568">
          <p15:clr>
            <a:srgbClr val="A4A3A4"/>
          </p15:clr>
        </p15:guide>
        <p15:guide id="2" orient="horz" pos="3567">
          <p15:clr>
            <a:srgbClr val="A4A3A4"/>
          </p15:clr>
        </p15:guide>
        <p15:guide id="3" orient="horz" pos="1435">
          <p15:clr>
            <a:srgbClr val="A4A3A4"/>
          </p15:clr>
        </p15:guide>
        <p15:guide id="4" orient="horz" pos="1254">
          <p15:clr>
            <a:srgbClr val="A4A3A4"/>
          </p15:clr>
        </p15:guide>
        <p15:guide id="5" orient="horz" pos="1255">
          <p15:clr>
            <a:srgbClr val="A4A3A4"/>
          </p15:clr>
        </p15:guide>
        <p15:guide id="6" orient="horz" pos="2842">
          <p15:clr>
            <a:srgbClr val="A4A3A4"/>
          </p15:clr>
        </p15:guide>
        <p15:guide id="7" orient="horz" pos="4022">
          <p15:clr>
            <a:srgbClr val="A4A3A4"/>
          </p15:clr>
        </p15:guide>
        <p15:guide id="8" orient="horz" pos="985">
          <p15:clr>
            <a:srgbClr val="A4A3A4"/>
          </p15:clr>
        </p15:guide>
        <p15:guide id="9" pos="5532">
          <p15:clr>
            <a:srgbClr val="A4A3A4"/>
          </p15:clr>
        </p15:guide>
        <p15:guide id="10" pos="224">
          <p15:clr>
            <a:srgbClr val="A4A3A4"/>
          </p15:clr>
        </p15:guide>
        <p15:guide id="11" pos="2856">
          <p15:clr>
            <a:srgbClr val="A4A3A4"/>
          </p15:clr>
        </p15:guide>
        <p15:guide id="12" pos="2040">
          <p15:clr>
            <a:srgbClr val="A4A3A4"/>
          </p15:clr>
        </p15:guide>
        <p15:guide id="13" pos="180">
          <p15:clr>
            <a:srgbClr val="A4A3A4"/>
          </p15:clr>
        </p15:guide>
        <p15:guide id="14" pos="5714">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00"/>
    <a:srgbClr val="000099"/>
    <a:srgbClr val="FF9900"/>
    <a:srgbClr val="FFFFFF"/>
    <a:srgbClr val="0872A6"/>
    <a:srgbClr val="CC6600"/>
    <a:srgbClr val="6DDDB2"/>
    <a:srgbClr val="F46C6C"/>
    <a:srgbClr val="FF2929"/>
    <a:srgbClr val="FAB5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67" autoAdjust="0"/>
    <p:restoredTop sz="62560" autoAdjust="0"/>
  </p:normalViewPr>
  <p:slideViewPr>
    <p:cSldViewPr>
      <p:cViewPr varScale="1">
        <p:scale>
          <a:sx n="40" d="100"/>
          <a:sy n="40" d="100"/>
        </p:scale>
        <p:origin x="798" y="42"/>
      </p:cViewPr>
      <p:guideLst>
        <p:guide orient="horz" pos="3568"/>
        <p:guide orient="horz" pos="3567"/>
        <p:guide orient="horz" pos="1435"/>
        <p:guide orient="horz" pos="1254"/>
        <p:guide orient="horz" pos="1255"/>
        <p:guide orient="horz" pos="2842"/>
        <p:guide orient="horz" pos="4022"/>
        <p:guide orient="horz" pos="985"/>
        <p:guide pos="5532"/>
        <p:guide pos="224"/>
        <p:guide pos="2856"/>
        <p:guide pos="2040"/>
        <p:guide pos="180"/>
        <p:guide pos="571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3" d="100"/>
          <a:sy n="73" d="100"/>
        </p:scale>
        <p:origin x="-876"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058" cy="4961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3" name="Date Placeholder 2"/>
          <p:cNvSpPr>
            <a:spLocks noGrp="1"/>
          </p:cNvSpPr>
          <p:nvPr>
            <p:ph type="dt" sz="quarter" idx="1"/>
          </p:nvPr>
        </p:nvSpPr>
        <p:spPr>
          <a:xfrm>
            <a:off x="3849443" y="1"/>
            <a:ext cx="2947144" cy="4961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CD8C6453-7C00-4CFF-9DD6-666FAAE7B762}" type="datetime1">
              <a:rPr lang="en-US" altLang="en-US"/>
              <a:pPr>
                <a:defRPr/>
              </a:pPr>
              <a:t>6/29/2017</a:t>
            </a:fld>
            <a:endParaRPr lang="en-US" altLang="en-US"/>
          </a:p>
        </p:txBody>
      </p:sp>
      <p:sp>
        <p:nvSpPr>
          <p:cNvPr id="4" name="Footer Placeholder 3"/>
          <p:cNvSpPr>
            <a:spLocks noGrp="1"/>
          </p:cNvSpPr>
          <p:nvPr>
            <p:ph type="ftr" sz="quarter" idx="2"/>
          </p:nvPr>
        </p:nvSpPr>
        <p:spPr>
          <a:xfrm>
            <a:off x="0" y="9428221"/>
            <a:ext cx="2946058" cy="4961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5" name="Slide Number Placeholder 4"/>
          <p:cNvSpPr>
            <a:spLocks noGrp="1"/>
          </p:cNvSpPr>
          <p:nvPr>
            <p:ph type="sldNum" sz="quarter" idx="3"/>
          </p:nvPr>
        </p:nvSpPr>
        <p:spPr>
          <a:xfrm>
            <a:off x="3849443" y="9428221"/>
            <a:ext cx="2947144" cy="4961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2973BD-6547-45C6-9D94-CBA34C41A0A2}" type="slidenum">
              <a:rPr lang="en-US" altLang="en-US"/>
              <a:pPr>
                <a:defRPr/>
              </a:pPr>
              <a:t>‹#›</a:t>
            </a:fld>
            <a:endParaRPr lang="en-US" altLang="en-US"/>
          </a:p>
        </p:txBody>
      </p:sp>
    </p:spTree>
    <p:extLst>
      <p:ext uri="{BB962C8B-B14F-4D97-AF65-F5344CB8AC3E}">
        <p14:creationId xmlns:p14="http://schemas.microsoft.com/office/powerpoint/2010/main" val="2942582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1"/>
            <a:ext cx="2946058" cy="496100"/>
          </a:xfrm>
          <a:prstGeom prst="rect">
            <a:avLst/>
          </a:prstGeom>
          <a:noFill/>
          <a:ln w="9525">
            <a:noFill/>
            <a:miter lim="800000"/>
            <a:headEnd/>
            <a:tailEnd/>
          </a:ln>
          <a:effectLst/>
        </p:spPr>
        <p:txBody>
          <a:bodyPr vert="horz" wrap="square" lIns="93172" tIns="46587" rIns="93172" bIns="46587" numCol="1" anchor="t" anchorCtr="0" compatLnSpc="1">
            <a:prstTxWarp prst="textNoShape">
              <a:avLst/>
            </a:prstTxWarp>
          </a:bodyPr>
          <a:lstStyle>
            <a:lvl1pPr eaLnBrk="1" hangingPunct="1">
              <a:defRPr sz="1200"/>
            </a:lvl1pPr>
          </a:lstStyle>
          <a:p>
            <a:pPr>
              <a:defRPr/>
            </a:pPr>
            <a:endParaRPr lang="en-US" altLang="en-US"/>
          </a:p>
        </p:txBody>
      </p:sp>
      <p:sp>
        <p:nvSpPr>
          <p:cNvPr id="6147" name="Rectangle 3"/>
          <p:cNvSpPr>
            <a:spLocks noGrp="1" noChangeArrowheads="1"/>
          </p:cNvSpPr>
          <p:nvPr>
            <p:ph type="dt" idx="1"/>
          </p:nvPr>
        </p:nvSpPr>
        <p:spPr bwMode="auto">
          <a:xfrm>
            <a:off x="3849443" y="1"/>
            <a:ext cx="2947144" cy="496100"/>
          </a:xfrm>
          <a:prstGeom prst="rect">
            <a:avLst/>
          </a:prstGeom>
          <a:noFill/>
          <a:ln w="9525">
            <a:noFill/>
            <a:miter lim="800000"/>
            <a:headEnd/>
            <a:tailEnd/>
          </a:ln>
          <a:effectLst/>
        </p:spPr>
        <p:txBody>
          <a:bodyPr vert="horz" wrap="square" lIns="93172" tIns="46587" rIns="93172" bIns="46587" numCol="1" anchor="t" anchorCtr="0" compatLnSpc="1">
            <a:prstTxWarp prst="textNoShape">
              <a:avLst/>
            </a:prstTxWarp>
          </a:bodyPr>
          <a:lstStyle>
            <a:lvl1pPr algn="r" eaLnBrk="1" hangingPunct="1">
              <a:defRPr sz="1200"/>
            </a:lvl1pPr>
          </a:lstStyle>
          <a:p>
            <a:pPr>
              <a:defRPr/>
            </a:pPr>
            <a:endParaRPr lang="en-US" altLang="en-US"/>
          </a:p>
        </p:txBody>
      </p:sp>
      <p:sp>
        <p:nvSpPr>
          <p:cNvPr id="512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80529" y="4715270"/>
            <a:ext cx="5436618" cy="4467220"/>
          </a:xfrm>
          <a:prstGeom prst="rect">
            <a:avLst/>
          </a:prstGeom>
          <a:noFill/>
          <a:ln w="9525">
            <a:noFill/>
            <a:miter lim="800000"/>
            <a:headEnd/>
            <a:tailEnd/>
          </a:ln>
          <a:effectLst/>
        </p:spPr>
        <p:txBody>
          <a:bodyPr vert="horz" wrap="square" lIns="93172" tIns="46587" rIns="93172" bIns="46587" numCol="1" anchor="t" anchorCtr="0" compatLnSpc="1">
            <a:prstTxWarp prst="textNoShape">
              <a:avLst/>
            </a:prstTxWarp>
          </a:bodyPr>
          <a:lstStyle/>
          <a:p>
            <a:pPr lvl="0"/>
            <a:r>
              <a:rPr lang="de-DE" altLang="en-US" noProof="0"/>
              <a:t>Textmasterformate durch Klicken bearbeiten</a:t>
            </a:r>
          </a:p>
          <a:p>
            <a:pPr lvl="1"/>
            <a:r>
              <a:rPr lang="de-DE" altLang="en-US" noProof="0"/>
              <a:t>Zweite Ebene</a:t>
            </a:r>
          </a:p>
          <a:p>
            <a:pPr lvl="2"/>
            <a:r>
              <a:rPr lang="de-DE" altLang="en-US" noProof="0"/>
              <a:t>Dritte Ebene</a:t>
            </a:r>
          </a:p>
          <a:p>
            <a:pPr lvl="3"/>
            <a:r>
              <a:rPr lang="de-DE" altLang="en-US" noProof="0"/>
              <a:t>Vierte Ebene</a:t>
            </a:r>
          </a:p>
          <a:p>
            <a:pPr lvl="4"/>
            <a:r>
              <a:rPr lang="de-DE" altLang="en-US" noProof="0"/>
              <a:t>Fünfte Ebene</a:t>
            </a:r>
          </a:p>
        </p:txBody>
      </p:sp>
      <p:sp>
        <p:nvSpPr>
          <p:cNvPr id="6150" name="Rectangle 6"/>
          <p:cNvSpPr>
            <a:spLocks noGrp="1" noChangeArrowheads="1"/>
          </p:cNvSpPr>
          <p:nvPr>
            <p:ph type="ftr" sz="quarter" idx="4"/>
          </p:nvPr>
        </p:nvSpPr>
        <p:spPr bwMode="auto">
          <a:xfrm>
            <a:off x="0" y="9428221"/>
            <a:ext cx="2946058" cy="496100"/>
          </a:xfrm>
          <a:prstGeom prst="rect">
            <a:avLst/>
          </a:prstGeom>
          <a:noFill/>
          <a:ln w="9525">
            <a:noFill/>
            <a:miter lim="800000"/>
            <a:headEnd/>
            <a:tailEnd/>
          </a:ln>
          <a:effectLst/>
        </p:spPr>
        <p:txBody>
          <a:bodyPr vert="horz" wrap="square" lIns="93172" tIns="46587" rIns="93172" bIns="46587" numCol="1" anchor="b" anchorCtr="0" compatLnSpc="1">
            <a:prstTxWarp prst="textNoShape">
              <a:avLst/>
            </a:prstTxWarp>
          </a:bodyPr>
          <a:lstStyle>
            <a:lvl1pPr eaLnBrk="1" hangingPunct="1">
              <a:defRPr sz="1200"/>
            </a:lvl1pPr>
          </a:lstStyle>
          <a:p>
            <a:pPr>
              <a:defRPr/>
            </a:pPr>
            <a:endParaRPr lang="en-US" altLang="en-US"/>
          </a:p>
        </p:txBody>
      </p:sp>
      <p:sp>
        <p:nvSpPr>
          <p:cNvPr id="6151" name="Rectangle 7"/>
          <p:cNvSpPr>
            <a:spLocks noGrp="1" noChangeArrowheads="1"/>
          </p:cNvSpPr>
          <p:nvPr>
            <p:ph type="sldNum" sz="quarter" idx="5"/>
          </p:nvPr>
        </p:nvSpPr>
        <p:spPr bwMode="auto">
          <a:xfrm>
            <a:off x="3849443" y="9428221"/>
            <a:ext cx="2947144" cy="496100"/>
          </a:xfrm>
          <a:prstGeom prst="rect">
            <a:avLst/>
          </a:prstGeom>
          <a:noFill/>
          <a:ln w="9525">
            <a:noFill/>
            <a:miter lim="800000"/>
            <a:headEnd/>
            <a:tailEnd/>
          </a:ln>
          <a:effectLst/>
        </p:spPr>
        <p:txBody>
          <a:bodyPr vert="horz" wrap="square" lIns="93172" tIns="46587" rIns="93172" bIns="46587" numCol="1" anchor="b" anchorCtr="0" compatLnSpc="1">
            <a:prstTxWarp prst="textNoShape">
              <a:avLst/>
            </a:prstTxWarp>
          </a:bodyPr>
          <a:lstStyle>
            <a:lvl1pPr algn="r" eaLnBrk="1" hangingPunct="1">
              <a:defRPr sz="1200"/>
            </a:lvl1pPr>
          </a:lstStyle>
          <a:p>
            <a:pPr>
              <a:defRPr/>
            </a:pPr>
            <a:fld id="{DC87A0FB-1DFD-4244-8FF3-9129CB9840E6}" type="slidenum">
              <a:rPr lang="de-DE" altLang="en-US"/>
              <a:pPr>
                <a:defRPr/>
              </a:pPr>
              <a:t>‹#›</a:t>
            </a:fld>
            <a:endParaRPr lang="de-DE" altLang="en-US"/>
          </a:p>
        </p:txBody>
      </p:sp>
    </p:spTree>
    <p:extLst>
      <p:ext uri="{BB962C8B-B14F-4D97-AF65-F5344CB8AC3E}">
        <p14:creationId xmlns:p14="http://schemas.microsoft.com/office/powerpoint/2010/main" val="32076684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Arial" charset="0"/>
        <a:ea typeface="MS PGothic" panose="020B0600070205080204" pitchFamily="34" charset="-128"/>
        <a:cs typeface="Arial" charset="0"/>
      </a:defRPr>
    </a:lvl1pPr>
    <a:lvl2pPr marL="511175" algn="l" rtl="0" eaLnBrk="0" fontAlgn="base" hangingPunct="0">
      <a:spcBef>
        <a:spcPct val="30000"/>
      </a:spcBef>
      <a:spcAft>
        <a:spcPct val="0"/>
      </a:spcAft>
      <a:defRPr sz="1300" kern="1200">
        <a:solidFill>
          <a:schemeClr val="tx1"/>
        </a:solidFill>
        <a:latin typeface="Arial" charset="0"/>
        <a:ea typeface="MS PGothic" panose="020B0600070205080204" pitchFamily="34" charset="-128"/>
        <a:cs typeface="Arial" charset="0"/>
      </a:defRPr>
    </a:lvl2pPr>
    <a:lvl3pPr marL="1022350" algn="l" rtl="0" eaLnBrk="0" fontAlgn="base" hangingPunct="0">
      <a:spcBef>
        <a:spcPct val="30000"/>
      </a:spcBef>
      <a:spcAft>
        <a:spcPct val="0"/>
      </a:spcAft>
      <a:defRPr sz="1300" kern="1200">
        <a:solidFill>
          <a:schemeClr val="tx1"/>
        </a:solidFill>
        <a:latin typeface="Arial" charset="0"/>
        <a:ea typeface="MS PGothic" panose="020B0600070205080204" pitchFamily="34" charset="-128"/>
        <a:cs typeface="Arial" charset="0"/>
      </a:defRPr>
    </a:lvl3pPr>
    <a:lvl4pPr marL="1535113" algn="l" rtl="0" eaLnBrk="0" fontAlgn="base" hangingPunct="0">
      <a:spcBef>
        <a:spcPct val="30000"/>
      </a:spcBef>
      <a:spcAft>
        <a:spcPct val="0"/>
      </a:spcAft>
      <a:defRPr sz="1300" kern="1200">
        <a:solidFill>
          <a:schemeClr val="tx1"/>
        </a:solidFill>
        <a:latin typeface="Arial" charset="0"/>
        <a:ea typeface="MS PGothic" panose="020B0600070205080204" pitchFamily="34" charset="-128"/>
        <a:cs typeface="Arial" charset="0"/>
      </a:defRPr>
    </a:lvl4pPr>
    <a:lvl5pPr marL="2046288" algn="l" rtl="0" eaLnBrk="0" fontAlgn="base" hangingPunct="0">
      <a:spcBef>
        <a:spcPct val="30000"/>
      </a:spcBef>
      <a:spcAft>
        <a:spcPct val="0"/>
      </a:spcAft>
      <a:defRPr sz="1300" kern="1200">
        <a:solidFill>
          <a:schemeClr val="tx1"/>
        </a:solidFill>
        <a:latin typeface="Arial" charset="0"/>
        <a:ea typeface="MS PGothic" panose="020B0600070205080204" pitchFamily="34" charset="-128"/>
        <a:cs typeface="Arial" charset="0"/>
      </a:defRPr>
    </a:lvl5pPr>
    <a:lvl6pPr marL="2558807" algn="l" defTabSz="1023523" rtl="0" eaLnBrk="1" latinLnBrk="0" hangingPunct="1">
      <a:defRPr sz="1300" kern="1200">
        <a:solidFill>
          <a:schemeClr val="tx1"/>
        </a:solidFill>
        <a:latin typeface="+mn-lt"/>
        <a:ea typeface="+mn-ea"/>
        <a:cs typeface="+mn-cs"/>
      </a:defRPr>
    </a:lvl6pPr>
    <a:lvl7pPr marL="3070568" algn="l" defTabSz="1023523" rtl="0" eaLnBrk="1" latinLnBrk="0" hangingPunct="1">
      <a:defRPr sz="1300" kern="1200">
        <a:solidFill>
          <a:schemeClr val="tx1"/>
        </a:solidFill>
        <a:latin typeface="+mn-lt"/>
        <a:ea typeface="+mn-ea"/>
        <a:cs typeface="+mn-cs"/>
      </a:defRPr>
    </a:lvl7pPr>
    <a:lvl8pPr marL="3582330" algn="l" defTabSz="1023523" rtl="0" eaLnBrk="1" latinLnBrk="0" hangingPunct="1">
      <a:defRPr sz="1300" kern="1200">
        <a:solidFill>
          <a:schemeClr val="tx1"/>
        </a:solidFill>
        <a:latin typeface="+mn-lt"/>
        <a:ea typeface="+mn-ea"/>
        <a:cs typeface="+mn-cs"/>
      </a:defRPr>
    </a:lvl8pPr>
    <a:lvl9pPr marL="4094092" algn="l" defTabSz="1023523"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855663" y="744538"/>
            <a:ext cx="4957762" cy="3719512"/>
          </a:xfrm>
          <a:ln/>
        </p:spPr>
      </p:sp>
      <p:sp>
        <p:nvSpPr>
          <p:cNvPr id="47107" name="Notes Placeholder 2"/>
          <p:cNvSpPr>
            <a:spLocks noGrp="1"/>
          </p:cNvSpPr>
          <p:nvPr>
            <p:ph type="body" idx="1"/>
          </p:nvPr>
        </p:nvSpPr>
        <p:spPr>
          <a:noFill/>
          <a:ln/>
        </p:spPr>
        <p:txBody>
          <a:bodyPr/>
          <a:lstStyle/>
          <a:p>
            <a:r>
              <a:rPr lang="en-US" noProof="0" dirty="0"/>
              <a:t>The International Renewable Energy Agency (IRENA)</a:t>
            </a:r>
            <a:r>
              <a:rPr lang="en-US" baseline="0" noProof="0" dirty="0"/>
              <a:t>, the United Nations Food and Agriculture Organization (FAO), and the IEA Bioenergy agreement have jointly developed a brief on Bioenergy for Sustainable Development.  I would like to walk you through the highlights, along with some analysis that underpin it.  The complete text has been distributed for your reference.   (Bring along a pile of copies to hand out.)</a:t>
            </a:r>
          </a:p>
          <a:p>
            <a:endParaRPr lang="fr-FR" baseline="0" dirty="0"/>
          </a:p>
        </p:txBody>
      </p:sp>
      <p:sp>
        <p:nvSpPr>
          <p:cNvPr id="47108" name="Slide Number Placeholder 3"/>
          <p:cNvSpPr>
            <a:spLocks noGrp="1"/>
          </p:cNvSpPr>
          <p:nvPr>
            <p:ph type="sldNum" sz="quarter" idx="5"/>
          </p:nvPr>
        </p:nvSpPr>
        <p:spPr>
          <a:noFill/>
        </p:spPr>
        <p:txBody>
          <a:bodyPr/>
          <a:lstStyle/>
          <a:p>
            <a:fld id="{1B6339BF-1857-454F-929A-AD4F39B67476}" type="slidenum">
              <a:rPr lang="de-DE" smtClean="0">
                <a:solidFill>
                  <a:prstClr val="black"/>
                </a:solidFill>
              </a:rPr>
              <a:pPr/>
              <a:t>1</a:t>
            </a:fld>
            <a:endParaRPr lang="de-DE">
              <a:solidFill>
                <a:prstClr val="black"/>
              </a:solidFill>
            </a:endParaRPr>
          </a:p>
        </p:txBody>
      </p:sp>
    </p:spTree>
    <p:extLst>
      <p:ext uri="{BB962C8B-B14F-4D97-AF65-F5344CB8AC3E}">
        <p14:creationId xmlns:p14="http://schemas.microsoft.com/office/powerpoint/2010/main" val="3682676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is also potential for sustainable intensification of pasture land, used to raise livestock.  </a:t>
            </a:r>
            <a:r>
              <a:rPr lang="en-US" dirty="0"/>
              <a:t>Beyond</a:t>
            </a:r>
            <a:r>
              <a:rPr lang="en-US" baseline="0" dirty="0"/>
              <a:t> the 1.5 billion hectares of land that is used today to grow food crops, </a:t>
            </a:r>
            <a:r>
              <a:rPr lang="en-US" b="1" i="1" baseline="0" dirty="0"/>
              <a:t>1.4 billion hectares of prime and good pasture land is available</a:t>
            </a:r>
            <a:r>
              <a:rPr lang="en-US" baseline="0" dirty="0"/>
              <a:t>.  About 97% of the world’s food and feed is grown on the crop land, while less than 3% is grown on the pasture land.  If this  </a:t>
            </a:r>
            <a:r>
              <a:rPr lang="en-US" b="1" i="1" baseline="0" dirty="0"/>
              <a:t> </a:t>
            </a:r>
            <a:r>
              <a:rPr lang="en-US" b="0" i="0" baseline="0" dirty="0"/>
              <a:t>pasture land were used more intensively, food for the livestock could well be raised on a quarter of it, leaving three quarters for energy purposes and biodiversity enhancement.</a:t>
            </a:r>
          </a:p>
          <a:p>
            <a:endParaRPr lang="en-US" b="0" i="0" baseline="0" dirty="0"/>
          </a:p>
          <a:p>
            <a:endParaRPr lang="en-US" baseline="0" dirty="0"/>
          </a:p>
        </p:txBody>
      </p:sp>
      <p:sp>
        <p:nvSpPr>
          <p:cNvPr id="4" name="Slide Number Placeholder 3"/>
          <p:cNvSpPr>
            <a:spLocks noGrp="1"/>
          </p:cNvSpPr>
          <p:nvPr>
            <p:ph type="sldNum" sz="quarter" idx="10"/>
          </p:nvPr>
        </p:nvSpPr>
        <p:spPr/>
        <p:txBody>
          <a:bodyPr/>
          <a:lstStyle/>
          <a:p>
            <a:pPr>
              <a:defRPr/>
            </a:pPr>
            <a:fld id="{DC87A0FB-1DFD-4244-8FF3-9129CB9840E6}" type="slidenum">
              <a:rPr lang="de-DE" altLang="en-US" smtClean="0"/>
              <a:pPr>
                <a:defRPr/>
              </a:pPr>
              <a:t>10</a:t>
            </a:fld>
            <a:endParaRPr lang="de-DE" altLang="en-US"/>
          </a:p>
        </p:txBody>
      </p:sp>
    </p:spTree>
    <p:extLst>
      <p:ext uri="{BB962C8B-B14F-4D97-AF65-F5344CB8AC3E}">
        <p14:creationId xmlns:p14="http://schemas.microsoft.com/office/powerpoint/2010/main" val="1640172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300" kern="1200" dirty="0">
                <a:solidFill>
                  <a:schemeClr val="tx1"/>
                </a:solidFill>
                <a:effectLst/>
                <a:latin typeface="Arial" charset="0"/>
                <a:ea typeface="MS PGothic" panose="020B0600070205080204" pitchFamily="34" charset="-128"/>
                <a:cs typeface="Arial" charset="0"/>
              </a:rPr>
              <a:t>Additional energy crops might well be grown by </a:t>
            </a:r>
            <a:r>
              <a:rPr lang="en-US" sz="1300" b="1" kern="1200" dirty="0">
                <a:solidFill>
                  <a:schemeClr val="tx1"/>
                </a:solidFill>
                <a:effectLst/>
                <a:latin typeface="Arial" charset="0"/>
                <a:ea typeface="MS PGothic" panose="020B0600070205080204" pitchFamily="34" charset="-128"/>
                <a:cs typeface="Arial" charset="0"/>
              </a:rPr>
              <a:t>restoring degraded lands.</a:t>
            </a:r>
            <a:r>
              <a:rPr lang="en-US" sz="1300" kern="1200" dirty="0">
                <a:solidFill>
                  <a:schemeClr val="tx1"/>
                </a:solidFill>
                <a:effectLst/>
                <a:latin typeface="Arial" charset="0"/>
                <a:ea typeface="MS PGothic" panose="020B0600070205080204" pitchFamily="34" charset="-128"/>
                <a:cs typeface="Arial" charset="0"/>
              </a:rPr>
              <a:t> The Bonn Challenge and New York Declaration have committed countries to restore </a:t>
            </a:r>
            <a:r>
              <a:rPr lang="en-US" sz="1300" b="1" i="1" kern="1200" dirty="0">
                <a:solidFill>
                  <a:schemeClr val="tx1"/>
                </a:solidFill>
                <a:effectLst/>
                <a:latin typeface="Arial" charset="0"/>
                <a:ea typeface="MS PGothic" panose="020B0600070205080204" pitchFamily="34" charset="-128"/>
                <a:cs typeface="Arial" charset="0"/>
              </a:rPr>
              <a:t>350 M ha</a:t>
            </a:r>
            <a:r>
              <a:rPr lang="en-US" sz="1300" kern="1200" dirty="0">
                <a:solidFill>
                  <a:schemeClr val="tx1"/>
                </a:solidFill>
                <a:effectLst/>
                <a:latin typeface="Arial" charset="0"/>
                <a:ea typeface="MS PGothic" panose="020B0600070205080204" pitchFamily="34" charset="-128"/>
                <a:cs typeface="Arial" charset="0"/>
              </a:rPr>
              <a:t> by 2030.  The African Forest Landscape</a:t>
            </a:r>
            <a:r>
              <a:rPr lang="en-US" sz="1300" kern="1200" baseline="0" dirty="0">
                <a:solidFill>
                  <a:schemeClr val="tx1"/>
                </a:solidFill>
                <a:effectLst/>
                <a:latin typeface="Arial" charset="0"/>
                <a:ea typeface="MS PGothic" panose="020B0600070205080204" pitchFamily="34" charset="-128"/>
                <a:cs typeface="Arial" charset="0"/>
              </a:rPr>
              <a:t> Restoration Initiative (AFR100), launched at COP21 in Paris, aims to restore 100 M of these hectares.  It has already been joined by 15 countries.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300" kern="1200" baseline="0" dirty="0">
              <a:solidFill>
                <a:schemeClr val="tx1"/>
              </a:solidFill>
              <a:effectLst/>
              <a:latin typeface="Arial" charset="0"/>
              <a:ea typeface="MS PGothic" panose="020B0600070205080204" pitchFamily="34" charset="-128"/>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300" kern="1200" baseline="0" dirty="0">
                <a:solidFill>
                  <a:schemeClr val="tx1"/>
                </a:solidFill>
                <a:effectLst/>
                <a:latin typeface="Arial" charset="0"/>
                <a:ea typeface="MS PGothic" panose="020B0600070205080204" pitchFamily="34" charset="-128"/>
                <a:cs typeface="Arial" charset="0"/>
              </a:rPr>
              <a:t> </a:t>
            </a:r>
            <a:endParaRPr lang="en-US" sz="1400" b="0" dirty="0">
              <a:solidFill>
                <a:srgbClr val="006600"/>
              </a:solidFill>
            </a:endParaRPr>
          </a:p>
        </p:txBody>
      </p:sp>
      <p:sp>
        <p:nvSpPr>
          <p:cNvPr id="4" name="Slide Number Placeholder 3"/>
          <p:cNvSpPr>
            <a:spLocks noGrp="1"/>
          </p:cNvSpPr>
          <p:nvPr>
            <p:ph type="sldNum" sz="quarter" idx="10"/>
          </p:nvPr>
        </p:nvSpPr>
        <p:spPr/>
        <p:txBody>
          <a:bodyPr/>
          <a:lstStyle/>
          <a:p>
            <a:pPr>
              <a:defRPr/>
            </a:pPr>
            <a:fld id="{DC87A0FB-1DFD-4244-8FF3-9129CB9840E6}" type="slidenum">
              <a:rPr lang="de-DE" altLang="en-US" smtClean="0"/>
              <a:pPr>
                <a:defRPr/>
              </a:pPr>
              <a:t>11</a:t>
            </a:fld>
            <a:endParaRPr lang="de-DE" altLang="en-US"/>
          </a:p>
        </p:txBody>
      </p:sp>
    </p:spTree>
    <p:extLst>
      <p:ext uri="{BB962C8B-B14F-4D97-AF65-F5344CB8AC3E}">
        <p14:creationId xmlns:p14="http://schemas.microsoft.com/office/powerpoint/2010/main" val="1175534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300" kern="1200" dirty="0">
                <a:solidFill>
                  <a:schemeClr val="tx1"/>
                </a:solidFill>
                <a:effectLst/>
                <a:latin typeface="Arial" charset="0"/>
                <a:ea typeface="MS PGothic" panose="020B0600070205080204" pitchFamily="34" charset="-128"/>
                <a:cs typeface="Arial" charset="0"/>
              </a:rPr>
              <a:t>The FAO has found that </a:t>
            </a:r>
            <a:r>
              <a:rPr lang="en-US" sz="1300" b="1" i="1" kern="1200" dirty="0">
                <a:solidFill>
                  <a:schemeClr val="tx1"/>
                </a:solidFill>
                <a:effectLst/>
                <a:latin typeface="Arial" charset="0"/>
                <a:ea typeface="MS PGothic" panose="020B0600070205080204" pitchFamily="34" charset="-128"/>
                <a:cs typeface="Arial" charset="0"/>
              </a:rPr>
              <a:t>one-third of food produced for human consumption is lost or wasted</a:t>
            </a:r>
            <a:r>
              <a:rPr lang="en-US" sz="1300" kern="1200" dirty="0">
                <a:solidFill>
                  <a:schemeClr val="tx1"/>
                </a:solidFill>
                <a:effectLst/>
                <a:latin typeface="Arial" charset="0"/>
                <a:ea typeface="MS PGothic" panose="020B0600070205080204" pitchFamily="34" charset="-128"/>
                <a:cs typeface="Arial" charset="0"/>
              </a:rPr>
              <a:t>, amounting to 1.3 billion tons per year. It is interesting to think how much less would be wasted, and how much land could</a:t>
            </a:r>
            <a:r>
              <a:rPr lang="en-US" sz="1300" kern="1200" baseline="0" dirty="0">
                <a:solidFill>
                  <a:schemeClr val="tx1"/>
                </a:solidFill>
                <a:effectLst/>
                <a:latin typeface="Arial" charset="0"/>
                <a:ea typeface="MS PGothic" panose="020B0600070205080204" pitchFamily="34" charset="-128"/>
                <a:cs typeface="Arial" charset="0"/>
              </a:rPr>
              <a:t> be made available for bioenergy crops, if the best practice for each crop group at each stage of the food chain were adopted in every region.  For example, a</a:t>
            </a:r>
            <a:r>
              <a:rPr lang="en-US" sz="1300" kern="1200" dirty="0">
                <a:solidFill>
                  <a:schemeClr val="tx1"/>
                </a:solidFill>
                <a:effectLst/>
                <a:latin typeface="Arial" charset="0"/>
                <a:ea typeface="MS PGothic" panose="020B0600070205080204" pitchFamily="34" charset="-128"/>
                <a:cs typeface="Arial" charset="0"/>
              </a:rPr>
              <a:t>t the consumption stage, the region with the lowest share of food waste is Sub-Saharan Africa</a:t>
            </a:r>
            <a:r>
              <a:rPr lang="en-US" sz="1300" kern="1200" baseline="0" dirty="0">
                <a:solidFill>
                  <a:schemeClr val="tx1"/>
                </a:solidFill>
                <a:effectLst/>
                <a:latin typeface="Arial" charset="0"/>
                <a:ea typeface="MS PGothic" panose="020B0600070205080204" pitchFamily="34" charset="-128"/>
                <a:cs typeface="Arial" charset="0"/>
              </a:rPr>
              <a:t>.</a:t>
            </a:r>
            <a:r>
              <a:rPr lang="en-US" sz="1300" kern="1200" dirty="0">
                <a:solidFill>
                  <a:schemeClr val="tx1"/>
                </a:solidFill>
                <a:effectLst/>
                <a:latin typeface="Arial" charset="0"/>
                <a:ea typeface="MS PGothic" panose="020B0600070205080204" pitchFamily="34" charset="-128"/>
                <a:cs typeface="Arial" charset="0"/>
              </a:rPr>
              <a:t> The</a:t>
            </a:r>
            <a:r>
              <a:rPr lang="en-US" sz="1300" kern="1200" baseline="0" dirty="0">
                <a:solidFill>
                  <a:schemeClr val="tx1"/>
                </a:solidFill>
                <a:effectLst/>
                <a:latin typeface="Arial" charset="0"/>
                <a:ea typeface="MS PGothic" panose="020B0600070205080204" pitchFamily="34" charset="-128"/>
                <a:cs typeface="Arial" charset="0"/>
              </a:rPr>
              <a:t> lowest p</a:t>
            </a:r>
            <a:r>
              <a:rPr lang="en-US" sz="1300" kern="1200" dirty="0">
                <a:solidFill>
                  <a:schemeClr val="tx1"/>
                </a:solidFill>
                <a:effectLst/>
                <a:latin typeface="Arial" charset="0"/>
                <a:ea typeface="MS PGothic" panose="020B0600070205080204" pitchFamily="34" charset="-128"/>
                <a:cs typeface="Arial" charset="0"/>
              </a:rPr>
              <a:t>roduction losses are achieved in </a:t>
            </a:r>
            <a:r>
              <a:rPr lang="en-US" sz="1300" kern="1200" dirty="0" err="1">
                <a:solidFill>
                  <a:schemeClr val="tx1"/>
                </a:solidFill>
                <a:effectLst/>
                <a:latin typeface="Arial" charset="0"/>
                <a:ea typeface="MS PGothic" panose="020B0600070205080204" pitchFamily="34" charset="-128"/>
                <a:cs typeface="Arial" charset="0"/>
              </a:rPr>
              <a:t>industrialised</a:t>
            </a:r>
            <a:r>
              <a:rPr lang="en-US" sz="1300" kern="1200" dirty="0">
                <a:solidFill>
                  <a:schemeClr val="tx1"/>
                </a:solidFill>
                <a:effectLst/>
                <a:latin typeface="Arial" charset="0"/>
                <a:ea typeface="MS PGothic" panose="020B0600070205080204" pitchFamily="34" charset="-128"/>
                <a:cs typeface="Arial" charset="0"/>
              </a:rPr>
              <a:t> Asia. Post-harvest handling and storage losses are lowest in North America. </a:t>
            </a:r>
          </a:p>
          <a:p>
            <a:endParaRPr lang="en-US" sz="1300" kern="1200" dirty="0">
              <a:solidFill>
                <a:schemeClr val="tx1"/>
              </a:solidFill>
              <a:effectLst/>
              <a:latin typeface="Arial" charset="0"/>
              <a:ea typeface="MS PGothic" panose="020B0600070205080204" pitchFamily="34" charset="-128"/>
              <a:cs typeface="Arial" charset="0"/>
            </a:endParaRPr>
          </a:p>
        </p:txBody>
      </p:sp>
      <p:sp>
        <p:nvSpPr>
          <p:cNvPr id="4" name="Slide Number Placeholder 3"/>
          <p:cNvSpPr>
            <a:spLocks noGrp="1"/>
          </p:cNvSpPr>
          <p:nvPr>
            <p:ph type="sldNum" sz="quarter" idx="10"/>
          </p:nvPr>
        </p:nvSpPr>
        <p:spPr/>
        <p:txBody>
          <a:bodyPr/>
          <a:lstStyle/>
          <a:p>
            <a:pPr>
              <a:defRPr/>
            </a:pPr>
            <a:fld id="{DC87A0FB-1DFD-4244-8FF3-9129CB9840E6}" type="slidenum">
              <a:rPr lang="de-DE" altLang="en-US" smtClean="0"/>
              <a:pPr>
                <a:defRPr/>
              </a:pPr>
              <a:t>12</a:t>
            </a:fld>
            <a:endParaRPr lang="de-DE" altLang="en-US"/>
          </a:p>
        </p:txBody>
      </p:sp>
    </p:spTree>
    <p:extLst>
      <p:ext uri="{BB962C8B-B14F-4D97-AF65-F5344CB8AC3E}">
        <p14:creationId xmlns:p14="http://schemas.microsoft.com/office/powerpoint/2010/main" val="4127849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S PGothic" panose="020B0600070205080204" pitchFamily="34" charset="-128"/>
                <a:cs typeface="Arial" charset="0"/>
              </a:rPr>
              <a:t>Overall</a:t>
            </a:r>
            <a:r>
              <a:rPr lang="en-US" sz="1200" kern="1200" baseline="0" dirty="0">
                <a:solidFill>
                  <a:schemeClr val="tx1"/>
                </a:solidFill>
                <a:effectLst/>
                <a:latin typeface="Arial" charset="0"/>
                <a:ea typeface="MS PGothic" panose="020B0600070205080204" pitchFamily="34" charset="-128"/>
                <a:cs typeface="Arial" charset="0"/>
              </a:rPr>
              <a:t>,</a:t>
            </a:r>
            <a:r>
              <a:rPr lang="en-US" sz="1200" kern="1200" dirty="0">
                <a:solidFill>
                  <a:schemeClr val="tx1"/>
                </a:solidFill>
                <a:effectLst/>
                <a:latin typeface="Arial" charset="0"/>
                <a:ea typeface="MS PGothic" panose="020B0600070205080204" pitchFamily="34" charset="-128"/>
                <a:cs typeface="Arial" charset="0"/>
              </a:rPr>
              <a:t> </a:t>
            </a:r>
            <a:r>
              <a:rPr lang="en-US" sz="1200" b="1" i="1" kern="1200" baseline="0" dirty="0">
                <a:solidFill>
                  <a:schemeClr val="tx1"/>
                </a:solidFill>
                <a:effectLst/>
                <a:latin typeface="Arial" charset="0"/>
                <a:ea typeface="MS PGothic" panose="020B0600070205080204" pitchFamily="34" charset="-128"/>
                <a:cs typeface="Arial" charset="0"/>
              </a:rPr>
              <a:t>a</a:t>
            </a:r>
            <a:r>
              <a:rPr lang="en-US" sz="1200" b="1" i="1" kern="1200" dirty="0">
                <a:solidFill>
                  <a:schemeClr val="tx1"/>
                </a:solidFill>
                <a:effectLst/>
                <a:latin typeface="Arial" charset="0"/>
                <a:ea typeface="MS PGothic" panose="020B0600070205080204" pitchFamily="34" charset="-128"/>
                <a:cs typeface="Arial" charset="0"/>
              </a:rPr>
              <a:t> theoretical potential exists for over two billion</a:t>
            </a:r>
            <a:r>
              <a:rPr lang="en-US" sz="1200" b="1" i="1" kern="1200" baseline="0" dirty="0">
                <a:solidFill>
                  <a:schemeClr val="tx1"/>
                </a:solidFill>
                <a:effectLst/>
                <a:latin typeface="Arial" charset="0"/>
                <a:ea typeface="MS PGothic" panose="020B0600070205080204" pitchFamily="34" charset="-128"/>
                <a:cs typeface="Arial" charset="0"/>
              </a:rPr>
              <a:t> hectares of land to </a:t>
            </a:r>
            <a:r>
              <a:rPr lang="en-US" sz="1200" b="1" i="1" kern="1200" dirty="0">
                <a:solidFill>
                  <a:schemeClr val="tx1"/>
                </a:solidFill>
                <a:effectLst/>
                <a:latin typeface="Arial" charset="0"/>
                <a:ea typeface="MS PGothic" panose="020B0600070205080204" pitchFamily="34" charset="-128"/>
                <a:cs typeface="Arial" charset="0"/>
              </a:rPr>
              <a:t>become available for growing solid biomass</a:t>
            </a:r>
            <a:r>
              <a:rPr lang="en-US" sz="1200" kern="1200" dirty="0">
                <a:solidFill>
                  <a:schemeClr val="tx1"/>
                </a:solidFill>
                <a:effectLst/>
                <a:latin typeface="Arial" charset="0"/>
                <a:ea typeface="MS PGothic" panose="020B0600070205080204" pitchFamily="34" charset="-128"/>
                <a:cs typeface="Arial" charset="0"/>
              </a:rPr>
              <a:t>.  Assuming a yield of 10 </a:t>
            </a:r>
            <a:r>
              <a:rPr lang="en-US" sz="1200" kern="1200" dirty="0" err="1">
                <a:solidFill>
                  <a:schemeClr val="tx1"/>
                </a:solidFill>
                <a:effectLst/>
                <a:latin typeface="Arial" charset="0"/>
                <a:ea typeface="MS PGothic" panose="020B0600070205080204" pitchFamily="34" charset="-128"/>
                <a:cs typeface="Arial" charset="0"/>
              </a:rPr>
              <a:t>tonnes</a:t>
            </a:r>
            <a:r>
              <a:rPr lang="en-US" sz="1200" kern="1200" baseline="0" dirty="0">
                <a:solidFill>
                  <a:schemeClr val="tx1"/>
                </a:solidFill>
                <a:effectLst/>
                <a:latin typeface="Arial" charset="0"/>
                <a:ea typeface="MS PGothic" panose="020B0600070205080204" pitchFamily="34" charset="-128"/>
                <a:cs typeface="Arial" charset="0"/>
              </a:rPr>
              <a:t> per hectare</a:t>
            </a:r>
            <a:r>
              <a:rPr lang="en-US" sz="1200" kern="1200" dirty="0">
                <a:solidFill>
                  <a:schemeClr val="tx1"/>
                </a:solidFill>
                <a:effectLst/>
                <a:latin typeface="Arial" charset="0"/>
                <a:ea typeface="MS PGothic" panose="020B0600070205080204" pitchFamily="34" charset="-128"/>
                <a:cs typeface="Arial" charset="0"/>
              </a:rPr>
              <a:t> and energy content of 15 gigajoules</a:t>
            </a:r>
            <a:r>
              <a:rPr lang="en-US" sz="1200" kern="1200" baseline="0" dirty="0">
                <a:solidFill>
                  <a:schemeClr val="tx1"/>
                </a:solidFill>
                <a:effectLst/>
                <a:latin typeface="Arial" charset="0"/>
                <a:ea typeface="MS PGothic" panose="020B0600070205080204" pitchFamily="34" charset="-128"/>
                <a:cs typeface="Arial" charset="0"/>
              </a:rPr>
              <a:t> per </a:t>
            </a:r>
            <a:r>
              <a:rPr lang="en-US" sz="1200" kern="1200" baseline="0" dirty="0" err="1">
                <a:solidFill>
                  <a:schemeClr val="tx1"/>
                </a:solidFill>
                <a:effectLst/>
                <a:latin typeface="Arial" charset="0"/>
                <a:ea typeface="MS PGothic" panose="020B0600070205080204" pitchFamily="34" charset="-128"/>
                <a:cs typeface="Arial" charset="0"/>
              </a:rPr>
              <a:t>tonne</a:t>
            </a:r>
            <a:r>
              <a:rPr lang="en-US" sz="1200" kern="1200" baseline="0" dirty="0">
                <a:solidFill>
                  <a:schemeClr val="tx1"/>
                </a:solidFill>
                <a:effectLst/>
                <a:latin typeface="Arial" charset="0"/>
                <a:ea typeface="MS PGothic" panose="020B0600070205080204" pitchFamily="34" charset="-128"/>
                <a:cs typeface="Arial" charset="0"/>
              </a:rPr>
              <a:t>,</a:t>
            </a:r>
            <a:r>
              <a:rPr lang="en-US" sz="1200" kern="1200" dirty="0">
                <a:solidFill>
                  <a:schemeClr val="tx1"/>
                </a:solidFill>
                <a:effectLst/>
                <a:latin typeface="Arial" charset="0"/>
                <a:ea typeface="MS PGothic" panose="020B0600070205080204" pitchFamily="34" charset="-128"/>
                <a:cs typeface="Arial" charset="0"/>
              </a:rPr>
              <a:t> this would equate to over 300 EJ of biomass, </a:t>
            </a:r>
            <a:r>
              <a:rPr lang="en-US" sz="1200" b="1" i="1" kern="1200" dirty="0">
                <a:solidFill>
                  <a:schemeClr val="tx1"/>
                </a:solidFill>
                <a:effectLst/>
                <a:latin typeface="Arial" charset="0"/>
                <a:ea typeface="MS PGothic" panose="020B0600070205080204" pitchFamily="34" charset="-128"/>
                <a:cs typeface="Arial" charset="0"/>
              </a:rPr>
              <a:t>more than</a:t>
            </a:r>
            <a:r>
              <a:rPr lang="en-US" sz="1200" b="1" i="1" kern="1200" baseline="0" dirty="0">
                <a:solidFill>
                  <a:schemeClr val="tx1"/>
                </a:solidFill>
                <a:effectLst/>
                <a:latin typeface="Arial" charset="0"/>
                <a:ea typeface="MS PGothic" panose="020B0600070205080204" pitchFamily="34" charset="-128"/>
                <a:cs typeface="Arial" charset="0"/>
              </a:rPr>
              <a:t> enough to displace all of the petroleum currently used for transport fuel</a:t>
            </a:r>
            <a:r>
              <a:rPr lang="en-US" sz="1200" kern="1200" baseline="0" dirty="0">
                <a:solidFill>
                  <a:schemeClr val="tx1"/>
                </a:solidFill>
                <a:effectLst/>
                <a:latin typeface="Arial" charset="0"/>
                <a:ea typeface="MS PGothic" panose="020B0600070205080204" pitchFamily="34" charset="-128"/>
                <a:cs typeface="Arial" charset="0"/>
              </a:rPr>
              <a:t>.</a:t>
            </a:r>
            <a:endParaRPr lang="en-US" sz="1200" kern="1200" dirty="0">
              <a:solidFill>
                <a:schemeClr val="tx1"/>
              </a:solidFill>
              <a:effectLst/>
              <a:latin typeface="Arial" charset="0"/>
              <a:ea typeface="MS PGothic" panose="020B0600070205080204" pitchFamily="34" charset="-128"/>
              <a:cs typeface="Arial" charset="0"/>
            </a:endParaRPr>
          </a:p>
        </p:txBody>
      </p:sp>
      <p:sp>
        <p:nvSpPr>
          <p:cNvPr id="4" name="Slide Number Placeholder 3"/>
          <p:cNvSpPr>
            <a:spLocks noGrp="1"/>
          </p:cNvSpPr>
          <p:nvPr>
            <p:ph type="sldNum" sz="quarter" idx="10"/>
          </p:nvPr>
        </p:nvSpPr>
        <p:spPr/>
        <p:txBody>
          <a:bodyPr/>
          <a:lstStyle/>
          <a:p>
            <a:pPr>
              <a:defRPr/>
            </a:pPr>
            <a:fld id="{DC87A0FB-1DFD-4244-8FF3-9129CB9840E6}" type="slidenum">
              <a:rPr lang="de-DE" altLang="en-US" smtClean="0"/>
              <a:pPr>
                <a:defRPr/>
              </a:pPr>
              <a:t>13</a:t>
            </a:fld>
            <a:endParaRPr lang="de-DE" altLang="en-US"/>
          </a:p>
        </p:txBody>
      </p:sp>
    </p:spTree>
    <p:extLst>
      <p:ext uri="{BB962C8B-B14F-4D97-AF65-F5344CB8AC3E}">
        <p14:creationId xmlns:p14="http://schemas.microsoft.com/office/powerpoint/2010/main" val="3521767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Getting back to the text of the brief, it is also noted that as</a:t>
            </a:r>
            <a:r>
              <a:rPr lang="en-US" baseline="0" dirty="0"/>
              <a:t> food production expands to feed growing populations, there will also be more crop residues.  While some of these are needed to keep the soil healthy and feed or bed animals, the rest can be used for bioenergy.</a:t>
            </a:r>
            <a:endParaRPr lang="en-US" dirty="0"/>
          </a:p>
        </p:txBody>
      </p:sp>
      <p:sp>
        <p:nvSpPr>
          <p:cNvPr id="4" name="Slide Number Placeholder 3"/>
          <p:cNvSpPr>
            <a:spLocks noGrp="1"/>
          </p:cNvSpPr>
          <p:nvPr>
            <p:ph type="sldNum" sz="quarter" idx="10"/>
          </p:nvPr>
        </p:nvSpPr>
        <p:spPr/>
        <p:txBody>
          <a:bodyPr/>
          <a:lstStyle/>
          <a:p>
            <a:pPr>
              <a:defRPr/>
            </a:pPr>
            <a:fld id="{DC87A0FB-1DFD-4244-8FF3-9129CB9840E6}" type="slidenum">
              <a:rPr lang="de-DE" altLang="en-US" smtClean="0"/>
              <a:pPr>
                <a:defRPr/>
              </a:pPr>
              <a:t>14</a:t>
            </a:fld>
            <a:endParaRPr lang="de-DE" altLang="en-US"/>
          </a:p>
        </p:txBody>
      </p:sp>
    </p:spTree>
    <p:extLst>
      <p:ext uri="{BB962C8B-B14F-4D97-AF65-F5344CB8AC3E}">
        <p14:creationId xmlns:p14="http://schemas.microsoft.com/office/powerpoint/2010/main" val="1784903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Similarly, as wood production expands</a:t>
            </a:r>
            <a:r>
              <a:rPr lang="en-US" baseline="0" dirty="0"/>
              <a:t> to meet growing demand for lumber which stores carbon in buildings and furniture, as well as for pulp and paper, there are growing amounts of other wood left over for bioenergy.  Sustainable forest management can keep forests growing while more wood is extracted.</a:t>
            </a:r>
            <a:endParaRPr lang="en-US" dirty="0"/>
          </a:p>
        </p:txBody>
      </p:sp>
      <p:sp>
        <p:nvSpPr>
          <p:cNvPr id="4" name="Slide Number Placeholder 3"/>
          <p:cNvSpPr>
            <a:spLocks noGrp="1"/>
          </p:cNvSpPr>
          <p:nvPr>
            <p:ph type="sldNum" sz="quarter" idx="10"/>
          </p:nvPr>
        </p:nvSpPr>
        <p:spPr/>
        <p:txBody>
          <a:bodyPr/>
          <a:lstStyle/>
          <a:p>
            <a:pPr>
              <a:defRPr/>
            </a:pPr>
            <a:fld id="{DC87A0FB-1DFD-4244-8FF3-9129CB9840E6}" type="slidenum">
              <a:rPr lang="de-DE" altLang="en-US" smtClean="0"/>
              <a:pPr>
                <a:defRPr/>
              </a:pPr>
              <a:t>15</a:t>
            </a:fld>
            <a:endParaRPr lang="de-DE" altLang="en-US"/>
          </a:p>
        </p:txBody>
      </p:sp>
    </p:spTree>
    <p:extLst>
      <p:ext uri="{BB962C8B-B14F-4D97-AF65-F5344CB8AC3E}">
        <p14:creationId xmlns:p14="http://schemas.microsoft.com/office/powerpoint/2010/main" val="1470632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growing cities mean additional food and construction waste – which can also be used for bioenergy – reducing the need for landfills and associated emissions of methane,</a:t>
            </a:r>
            <a:r>
              <a:rPr lang="en-US" baseline="0" dirty="0"/>
              <a:t> a powerful greenhouse gas.</a:t>
            </a:r>
            <a:endParaRPr lang="en-US" dirty="0"/>
          </a:p>
        </p:txBody>
      </p:sp>
      <p:sp>
        <p:nvSpPr>
          <p:cNvPr id="4" name="Slide Number Placeholder 3"/>
          <p:cNvSpPr>
            <a:spLocks noGrp="1"/>
          </p:cNvSpPr>
          <p:nvPr>
            <p:ph type="sldNum" sz="quarter" idx="10"/>
          </p:nvPr>
        </p:nvSpPr>
        <p:spPr/>
        <p:txBody>
          <a:bodyPr/>
          <a:lstStyle/>
          <a:p>
            <a:pPr>
              <a:defRPr/>
            </a:pPr>
            <a:fld id="{DC87A0FB-1DFD-4244-8FF3-9129CB9840E6}" type="slidenum">
              <a:rPr lang="de-DE" altLang="en-US" smtClean="0"/>
              <a:pPr>
                <a:defRPr/>
              </a:pPr>
              <a:t>16</a:t>
            </a:fld>
            <a:endParaRPr lang="de-DE" altLang="en-US"/>
          </a:p>
        </p:txBody>
      </p:sp>
    </p:spTree>
    <p:extLst>
      <p:ext uri="{BB962C8B-B14F-4D97-AF65-F5344CB8AC3E}">
        <p14:creationId xmlns:p14="http://schemas.microsoft.com/office/powerpoint/2010/main" val="567648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to the third page of the brief, it is noted that bioenergy can play an important role in meeting specific UN sustainable</a:t>
            </a:r>
            <a:r>
              <a:rPr lang="en-US" baseline="0" dirty="0"/>
              <a:t> development goals – climate change action, food security, sustainable land use, and access to affordable, reliable, modern sustainable energy for all.</a:t>
            </a:r>
          </a:p>
          <a:p>
            <a:endParaRPr lang="en-US" baseline="0" dirty="0"/>
          </a:p>
          <a:p>
            <a:r>
              <a:rPr lang="en-US" baseline="0" dirty="0"/>
              <a:t>(In this regard, the GBEP Sustainability Indicators are a key tool for measuring progress.)</a:t>
            </a:r>
            <a:endParaRPr lang="en-US" dirty="0"/>
          </a:p>
        </p:txBody>
      </p:sp>
      <p:sp>
        <p:nvSpPr>
          <p:cNvPr id="4" name="Slide Number Placeholder 3"/>
          <p:cNvSpPr>
            <a:spLocks noGrp="1"/>
          </p:cNvSpPr>
          <p:nvPr>
            <p:ph type="sldNum" sz="quarter" idx="10"/>
          </p:nvPr>
        </p:nvSpPr>
        <p:spPr/>
        <p:txBody>
          <a:bodyPr/>
          <a:lstStyle/>
          <a:p>
            <a:pPr>
              <a:defRPr/>
            </a:pPr>
            <a:fld id="{DC87A0FB-1DFD-4244-8FF3-9129CB9840E6}" type="slidenum">
              <a:rPr lang="de-DE" altLang="en-US" smtClean="0"/>
              <a:pPr>
                <a:defRPr/>
              </a:pPr>
              <a:t>17</a:t>
            </a:fld>
            <a:endParaRPr lang="de-DE" altLang="en-US"/>
          </a:p>
        </p:txBody>
      </p:sp>
    </p:spTree>
    <p:extLst>
      <p:ext uri="{BB962C8B-B14F-4D97-AF65-F5344CB8AC3E}">
        <p14:creationId xmlns:p14="http://schemas.microsoft.com/office/powerpoint/2010/main" val="3304591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support the sustainable development goals, it is important to promote best practices which consider different conditions, safeguard</a:t>
            </a:r>
            <a:r>
              <a:rPr lang="en-US" baseline="0" dirty="0"/>
              <a:t> biodiversity, and promote ecosystem services.  Best practices can be promoted by sharing knowledge and experience across regions.</a:t>
            </a:r>
            <a:endParaRPr lang="en-US" dirty="0"/>
          </a:p>
        </p:txBody>
      </p:sp>
      <p:sp>
        <p:nvSpPr>
          <p:cNvPr id="4" name="Slide Number Placeholder 3"/>
          <p:cNvSpPr>
            <a:spLocks noGrp="1"/>
          </p:cNvSpPr>
          <p:nvPr>
            <p:ph type="sldNum" sz="quarter" idx="10"/>
          </p:nvPr>
        </p:nvSpPr>
        <p:spPr/>
        <p:txBody>
          <a:bodyPr/>
          <a:lstStyle/>
          <a:p>
            <a:pPr>
              <a:defRPr/>
            </a:pPr>
            <a:fld id="{DC87A0FB-1DFD-4244-8FF3-9129CB9840E6}" type="slidenum">
              <a:rPr lang="de-DE" altLang="en-US" smtClean="0"/>
              <a:pPr>
                <a:defRPr/>
              </a:pPr>
              <a:t>18</a:t>
            </a:fld>
            <a:endParaRPr lang="de-DE" altLang="en-US"/>
          </a:p>
        </p:txBody>
      </p:sp>
    </p:spTree>
    <p:extLst>
      <p:ext uri="{BB962C8B-B14F-4D97-AF65-F5344CB8AC3E}">
        <p14:creationId xmlns:p14="http://schemas.microsoft.com/office/powerpoint/2010/main" val="17887652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solidFill>
                  <a:schemeClr val="tx1"/>
                </a:solidFill>
              </a:rPr>
              <a:t>To support sustainable bioenergy expansion, a key approach is to boost yields</a:t>
            </a:r>
            <a:r>
              <a:rPr lang="en-US" baseline="0" dirty="0">
                <a:solidFill>
                  <a:schemeClr val="tx1"/>
                </a:solidFill>
              </a:rPr>
              <a:t>.  E</a:t>
            </a:r>
            <a:r>
              <a:rPr lang="en-US" sz="1400" dirty="0">
                <a:solidFill>
                  <a:schemeClr val="tx1"/>
                </a:solidFill>
              </a:rPr>
              <a:t>xtension services can promote adoption of modern farming techniques. Secure land tenure can give farmers financial incentives to manage their land for high yields while keeping soil productive.</a:t>
            </a:r>
          </a:p>
          <a:p>
            <a:r>
              <a:rPr lang="en-US" sz="1400" dirty="0">
                <a:solidFill>
                  <a:srgbClr val="FF0000"/>
                </a:solidFill>
              </a:rPr>
              <a:t> </a:t>
            </a:r>
            <a:endParaRPr lang="en-US" dirty="0"/>
          </a:p>
        </p:txBody>
      </p:sp>
      <p:sp>
        <p:nvSpPr>
          <p:cNvPr id="4" name="Slide Number Placeholder 3"/>
          <p:cNvSpPr>
            <a:spLocks noGrp="1"/>
          </p:cNvSpPr>
          <p:nvPr>
            <p:ph type="sldNum" sz="quarter" idx="10"/>
          </p:nvPr>
        </p:nvSpPr>
        <p:spPr/>
        <p:txBody>
          <a:bodyPr/>
          <a:lstStyle/>
          <a:p>
            <a:pPr>
              <a:defRPr/>
            </a:pPr>
            <a:fld id="{DC87A0FB-1DFD-4244-8FF3-9129CB9840E6}" type="slidenum">
              <a:rPr lang="de-DE" altLang="en-US" smtClean="0"/>
              <a:pPr>
                <a:defRPr/>
              </a:pPr>
              <a:t>19</a:t>
            </a:fld>
            <a:endParaRPr lang="de-DE" altLang="en-US"/>
          </a:p>
        </p:txBody>
      </p:sp>
    </p:spTree>
    <p:extLst>
      <p:ext uri="{BB962C8B-B14F-4D97-AF65-F5344CB8AC3E}">
        <p14:creationId xmlns:p14="http://schemas.microsoft.com/office/powerpoint/2010/main" val="785929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point is that bioenergy</a:t>
            </a:r>
            <a:r>
              <a:rPr lang="en-US" baseline="0" dirty="0"/>
              <a:t> is key to sustainable development, and it will be hard to meet climate goals without it.  That’s because bioenergy makes up a large share of the cost-effective options for increasing renewable energy use.</a:t>
            </a:r>
            <a:endParaRPr lang="en-US" dirty="0"/>
          </a:p>
        </p:txBody>
      </p:sp>
      <p:sp>
        <p:nvSpPr>
          <p:cNvPr id="4" name="Slide Number Placeholder 3"/>
          <p:cNvSpPr>
            <a:spLocks noGrp="1"/>
          </p:cNvSpPr>
          <p:nvPr>
            <p:ph type="sldNum" sz="quarter" idx="10"/>
          </p:nvPr>
        </p:nvSpPr>
        <p:spPr/>
        <p:txBody>
          <a:bodyPr/>
          <a:lstStyle/>
          <a:p>
            <a:pPr>
              <a:defRPr/>
            </a:pPr>
            <a:fld id="{DC87A0FB-1DFD-4244-8FF3-9129CB9840E6}" type="slidenum">
              <a:rPr lang="de-DE" altLang="en-US" smtClean="0"/>
              <a:pPr>
                <a:defRPr/>
              </a:pPr>
              <a:t>2</a:t>
            </a:fld>
            <a:endParaRPr lang="de-DE" altLang="en-US"/>
          </a:p>
        </p:txBody>
      </p:sp>
    </p:spTree>
    <p:extLst>
      <p:ext uri="{BB962C8B-B14F-4D97-AF65-F5344CB8AC3E}">
        <p14:creationId xmlns:p14="http://schemas.microsoft.com/office/powerpoint/2010/main" val="2638176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second</a:t>
            </a:r>
            <a:r>
              <a:rPr lang="en-US" dirty="0"/>
              <a:t> important approach for sustainable bioenergy expansion is better use of residues and waste on</a:t>
            </a:r>
            <a:r>
              <a:rPr lang="en-US" baseline="0" dirty="0"/>
              <a:t> farms and in forests.  This can include guidelines for appropriate residue extraction rates, for example.</a:t>
            </a:r>
          </a:p>
          <a:p>
            <a:endParaRPr lang="en-US" baseline="0" dirty="0"/>
          </a:p>
          <a:p>
            <a:r>
              <a:rPr lang="en-US" baseline="0" dirty="0"/>
              <a:t>A third approach to sustainable bioenergy is restoration of degraded or marginal land which is not in productive use.  Economic incentives and information on suitable production systems can promote this.</a:t>
            </a:r>
            <a:endParaRPr lang="en-US" dirty="0"/>
          </a:p>
        </p:txBody>
      </p:sp>
      <p:sp>
        <p:nvSpPr>
          <p:cNvPr id="4" name="Slide Number Placeholder 3"/>
          <p:cNvSpPr>
            <a:spLocks noGrp="1"/>
          </p:cNvSpPr>
          <p:nvPr>
            <p:ph type="sldNum" sz="quarter" idx="10"/>
          </p:nvPr>
        </p:nvSpPr>
        <p:spPr/>
        <p:txBody>
          <a:bodyPr/>
          <a:lstStyle/>
          <a:p>
            <a:pPr>
              <a:defRPr/>
            </a:pPr>
            <a:fld id="{DC87A0FB-1DFD-4244-8FF3-9129CB9840E6}" type="slidenum">
              <a:rPr lang="de-DE" altLang="en-US" smtClean="0"/>
              <a:pPr>
                <a:defRPr/>
              </a:pPr>
              <a:t>20</a:t>
            </a:fld>
            <a:endParaRPr lang="de-DE" altLang="en-US"/>
          </a:p>
        </p:txBody>
      </p:sp>
    </p:spTree>
    <p:extLst>
      <p:ext uri="{BB962C8B-B14F-4D97-AF65-F5344CB8AC3E}">
        <p14:creationId xmlns:p14="http://schemas.microsoft.com/office/powerpoint/2010/main" val="1199038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fourth approach to sustainable bioenergy is reduction of</a:t>
            </a:r>
            <a:r>
              <a:rPr lang="en-US" baseline="0" dirty="0"/>
              <a:t> waste and losses in the food chain, for example by promoting good harvesting techniques, investing in storage and refrigeration facilities, developing transportation infrastructure, discounting imperfect food items to encourage their sale, modifying labels so good food is not discarded, and educating consumers to match food purchases to their needs.</a:t>
            </a:r>
            <a:endParaRPr lang="en-US" dirty="0"/>
          </a:p>
        </p:txBody>
      </p:sp>
      <p:sp>
        <p:nvSpPr>
          <p:cNvPr id="4" name="Slide Number Placeholder 3"/>
          <p:cNvSpPr>
            <a:spLocks noGrp="1"/>
          </p:cNvSpPr>
          <p:nvPr>
            <p:ph type="sldNum" sz="quarter" idx="10"/>
          </p:nvPr>
        </p:nvSpPr>
        <p:spPr/>
        <p:txBody>
          <a:bodyPr/>
          <a:lstStyle/>
          <a:p>
            <a:pPr>
              <a:defRPr/>
            </a:pPr>
            <a:fld id="{DC87A0FB-1DFD-4244-8FF3-9129CB9840E6}" type="slidenum">
              <a:rPr lang="de-DE" altLang="en-US" smtClean="0"/>
              <a:pPr>
                <a:defRPr/>
              </a:pPr>
              <a:t>21</a:t>
            </a:fld>
            <a:endParaRPr lang="de-DE" altLang="en-US"/>
          </a:p>
        </p:txBody>
      </p:sp>
    </p:spTree>
    <p:extLst>
      <p:ext uri="{BB962C8B-B14F-4D97-AF65-F5344CB8AC3E}">
        <p14:creationId xmlns:p14="http://schemas.microsoft.com/office/powerpoint/2010/main" val="3675254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the brief notes that bioenergy is part of a larger </a:t>
            </a:r>
            <a:r>
              <a:rPr lang="en-US" dirty="0" err="1"/>
              <a:t>bioeconomy</a:t>
            </a:r>
            <a:r>
              <a:rPr lang="en-US" baseline="0" dirty="0"/>
              <a:t> which also includes agriculture, forestry, fisheries, manufacturing, materials, chemicals and medicines.  Policies to promote the </a:t>
            </a:r>
            <a:r>
              <a:rPr lang="en-US" baseline="0" dirty="0" err="1"/>
              <a:t>bioeconomy</a:t>
            </a:r>
            <a:r>
              <a:rPr lang="en-US" baseline="0" dirty="0"/>
              <a:t> may include soil mapping, demonstration </a:t>
            </a:r>
            <a:r>
              <a:rPr lang="en-US" baseline="0" dirty="0" err="1"/>
              <a:t>biorefinery</a:t>
            </a:r>
            <a:r>
              <a:rPr lang="en-US" baseline="0" dirty="0"/>
              <a:t> projects that combine production of energy and high-value materials, research on new food systems, and the old standbys of renewable energy targets, mandates, loan guarantees and financial incentives.</a:t>
            </a:r>
            <a:endParaRPr lang="en-US" dirty="0"/>
          </a:p>
        </p:txBody>
      </p:sp>
      <p:sp>
        <p:nvSpPr>
          <p:cNvPr id="4" name="Slide Number Placeholder 3"/>
          <p:cNvSpPr>
            <a:spLocks noGrp="1"/>
          </p:cNvSpPr>
          <p:nvPr>
            <p:ph type="sldNum" sz="quarter" idx="10"/>
          </p:nvPr>
        </p:nvSpPr>
        <p:spPr/>
        <p:txBody>
          <a:bodyPr/>
          <a:lstStyle/>
          <a:p>
            <a:pPr>
              <a:defRPr/>
            </a:pPr>
            <a:fld id="{DC87A0FB-1DFD-4244-8FF3-9129CB9840E6}" type="slidenum">
              <a:rPr lang="de-DE" altLang="en-US" smtClean="0"/>
              <a:pPr>
                <a:defRPr/>
              </a:pPr>
              <a:t>22</a:t>
            </a:fld>
            <a:endParaRPr lang="de-DE" altLang="en-US"/>
          </a:p>
        </p:txBody>
      </p:sp>
    </p:spTree>
    <p:extLst>
      <p:ext uri="{BB962C8B-B14F-4D97-AF65-F5344CB8AC3E}">
        <p14:creationId xmlns:p14="http://schemas.microsoft.com/office/powerpoint/2010/main" val="32912759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the brief notes the importance of integrated production systems which ensure efficient</a:t>
            </a:r>
            <a:r>
              <a:rPr lang="en-US" baseline="0" dirty="0"/>
              <a:t> use of resources and reward sustainable production and use – to minimize waste and maximize efficiency while maintaining a healthy resource base for future generations.  </a:t>
            </a:r>
            <a:endParaRPr lang="en-US" dirty="0"/>
          </a:p>
        </p:txBody>
      </p:sp>
      <p:sp>
        <p:nvSpPr>
          <p:cNvPr id="4" name="Slide Number Placeholder 3"/>
          <p:cNvSpPr>
            <a:spLocks noGrp="1"/>
          </p:cNvSpPr>
          <p:nvPr>
            <p:ph type="sldNum" sz="quarter" idx="10"/>
          </p:nvPr>
        </p:nvSpPr>
        <p:spPr/>
        <p:txBody>
          <a:bodyPr/>
          <a:lstStyle/>
          <a:p>
            <a:pPr>
              <a:defRPr/>
            </a:pPr>
            <a:fld id="{DC87A0FB-1DFD-4244-8FF3-9129CB9840E6}" type="slidenum">
              <a:rPr lang="de-DE" altLang="en-US" smtClean="0"/>
              <a:pPr>
                <a:defRPr/>
              </a:pPr>
              <a:t>23</a:t>
            </a:fld>
            <a:endParaRPr lang="de-DE" altLang="en-US"/>
          </a:p>
        </p:txBody>
      </p:sp>
    </p:spTree>
    <p:extLst>
      <p:ext uri="{BB962C8B-B14F-4D97-AF65-F5344CB8AC3E}">
        <p14:creationId xmlns:p14="http://schemas.microsoft.com/office/powerpoint/2010/main" val="32887218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brief was prepared by an international team of experts and officials from IRENA, IEA Bioenergy, and UN Food and Agriculture Organization.</a:t>
            </a:r>
          </a:p>
        </p:txBody>
      </p:sp>
      <p:sp>
        <p:nvSpPr>
          <p:cNvPr id="4" name="Slide Number Placeholder 3"/>
          <p:cNvSpPr>
            <a:spLocks noGrp="1"/>
          </p:cNvSpPr>
          <p:nvPr>
            <p:ph type="sldNum" sz="quarter" idx="10"/>
          </p:nvPr>
        </p:nvSpPr>
        <p:spPr/>
        <p:txBody>
          <a:bodyPr/>
          <a:lstStyle/>
          <a:p>
            <a:pPr>
              <a:defRPr/>
            </a:pPr>
            <a:fld id="{DC87A0FB-1DFD-4244-8FF3-9129CB9840E6}" type="slidenum">
              <a:rPr lang="de-DE" altLang="en-US" smtClean="0"/>
              <a:pPr>
                <a:defRPr/>
              </a:pPr>
              <a:t>24</a:t>
            </a:fld>
            <a:endParaRPr lang="de-DE" altLang="en-US"/>
          </a:p>
        </p:txBody>
      </p:sp>
    </p:spTree>
    <p:extLst>
      <p:ext uri="{BB962C8B-B14F-4D97-AF65-F5344CB8AC3E}">
        <p14:creationId xmlns:p14="http://schemas.microsoft.com/office/powerpoint/2010/main" val="2457744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As we recently reported to the G20, IRENA’s </a:t>
            </a:r>
            <a:r>
              <a:rPr lang="en-US" altLang="en-US" dirty="0" err="1">
                <a:latin typeface="Arial" panose="020B0604020202020204" pitchFamily="34" charset="0"/>
                <a:cs typeface="Arial" panose="020B0604020202020204" pitchFamily="34" charset="0"/>
              </a:rPr>
              <a:t>REmap</a:t>
            </a:r>
            <a:r>
              <a:rPr lang="en-US" altLang="en-US" dirty="0">
                <a:latin typeface="Arial" panose="020B0604020202020204" pitchFamily="34" charset="0"/>
                <a:cs typeface="Arial" panose="020B0604020202020204" pitchFamily="34" charset="0"/>
              </a:rPr>
              <a:t> exercise envisions 235 EJ of renewable energy use in 2050, with 44% for heat and other direct uses, 40% for power, and 16% for transport. </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Roughly three-eighths of the renewable energy supply (37%) would be some form of bioenergy: 10% would be for bioenergy in buildings, 13% for bioenergy to provide industrial process heat, 11% in the form of liquid biofuels for transport, and 3% for power.</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 </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FE864AD-79CA-46B6-82F4-ACFE2E03914A}" type="slidenum">
              <a:rPr lang="de-DE" altLang="en-US" smtClean="0"/>
              <a:pPr/>
              <a:t>3</a:t>
            </a:fld>
            <a:endParaRPr lang="de-DE" altLang="en-US"/>
          </a:p>
        </p:txBody>
      </p:sp>
    </p:spTree>
    <p:extLst>
      <p:ext uri="{BB962C8B-B14F-4D97-AF65-F5344CB8AC3E}">
        <p14:creationId xmlns:p14="http://schemas.microsoft.com/office/powerpoint/2010/main" val="1899169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main point in the brief is that bioenergy has a role to play in every energy sector – in the power sector for flexibility to balance wind and solar, in process heat and materials for industry, in heating systems and stoves for buildings, and fuels for transport.  We emphasize that biofuels are the only current practical alternative to fossil fuels for aviation, marine</a:t>
            </a:r>
            <a:r>
              <a:rPr lang="en-US" baseline="0" dirty="0"/>
              <a:t> shipping and heavy freight transport.</a:t>
            </a:r>
            <a:endParaRPr lang="en-US" dirty="0"/>
          </a:p>
        </p:txBody>
      </p:sp>
      <p:sp>
        <p:nvSpPr>
          <p:cNvPr id="4" name="Slide Number Placeholder 3"/>
          <p:cNvSpPr>
            <a:spLocks noGrp="1"/>
          </p:cNvSpPr>
          <p:nvPr>
            <p:ph type="sldNum" sz="quarter" idx="10"/>
          </p:nvPr>
        </p:nvSpPr>
        <p:spPr/>
        <p:txBody>
          <a:bodyPr/>
          <a:lstStyle/>
          <a:p>
            <a:pPr>
              <a:defRPr/>
            </a:pPr>
            <a:fld id="{DC87A0FB-1DFD-4244-8FF3-9129CB9840E6}" type="slidenum">
              <a:rPr lang="de-DE" altLang="en-US" smtClean="0"/>
              <a:pPr>
                <a:defRPr/>
              </a:pPr>
              <a:t>4</a:t>
            </a:fld>
            <a:endParaRPr lang="de-DE" altLang="en-US"/>
          </a:p>
        </p:txBody>
      </p:sp>
    </p:spTree>
    <p:extLst>
      <p:ext uri="{BB962C8B-B14F-4D97-AF65-F5344CB8AC3E}">
        <p14:creationId xmlns:p14="http://schemas.microsoft.com/office/powerpoint/2010/main" val="1182541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third point on the first page of the brief relates to opportunities and challenges.  Bioenergy enhances</a:t>
            </a:r>
            <a:r>
              <a:rPr lang="en-US" baseline="0" dirty="0"/>
              <a:t> energy access and reduces reliance on fossil fuels, thereby helping to mitigate climate change. But challenges arise with respect to food security, land use change that may increase carbon emissions or reduce biodiversity, and making bioenergy economically competitive. </a:t>
            </a:r>
            <a:endParaRPr lang="en-US" dirty="0"/>
          </a:p>
        </p:txBody>
      </p:sp>
      <p:sp>
        <p:nvSpPr>
          <p:cNvPr id="4" name="Slide Number Placeholder 3"/>
          <p:cNvSpPr>
            <a:spLocks noGrp="1"/>
          </p:cNvSpPr>
          <p:nvPr>
            <p:ph type="sldNum" sz="quarter" idx="10"/>
          </p:nvPr>
        </p:nvSpPr>
        <p:spPr/>
        <p:txBody>
          <a:bodyPr/>
          <a:lstStyle/>
          <a:p>
            <a:pPr>
              <a:defRPr/>
            </a:pPr>
            <a:fld id="{DC87A0FB-1DFD-4244-8FF3-9129CB9840E6}" type="slidenum">
              <a:rPr lang="de-DE" altLang="en-US" smtClean="0"/>
              <a:pPr>
                <a:defRPr/>
              </a:pPr>
              <a:t>5</a:t>
            </a:fld>
            <a:endParaRPr lang="de-DE" altLang="en-US"/>
          </a:p>
        </p:txBody>
      </p:sp>
    </p:spTree>
    <p:extLst>
      <p:ext uri="{BB962C8B-B14F-4D97-AF65-F5344CB8AC3E}">
        <p14:creationId xmlns:p14="http://schemas.microsoft.com/office/powerpoint/2010/main" val="2448028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meeting these challenges, it is important to recognize</a:t>
            </a:r>
            <a:r>
              <a:rPr lang="en-US" baseline="0" dirty="0"/>
              <a:t> that whether bioenergy feedstocks are good or bad does NOT depend on whether they are useable as food, but rather on how well their production is managed to meet BOTH food and fuel needs in a sustainable fashion.</a:t>
            </a:r>
            <a:endParaRPr lang="en-US" dirty="0"/>
          </a:p>
        </p:txBody>
      </p:sp>
      <p:sp>
        <p:nvSpPr>
          <p:cNvPr id="4" name="Slide Number Placeholder 3"/>
          <p:cNvSpPr>
            <a:spLocks noGrp="1"/>
          </p:cNvSpPr>
          <p:nvPr>
            <p:ph type="sldNum" sz="quarter" idx="10"/>
          </p:nvPr>
        </p:nvSpPr>
        <p:spPr/>
        <p:txBody>
          <a:bodyPr/>
          <a:lstStyle/>
          <a:p>
            <a:pPr>
              <a:defRPr/>
            </a:pPr>
            <a:fld id="{DC87A0FB-1DFD-4244-8FF3-9129CB9840E6}" type="slidenum">
              <a:rPr lang="de-DE" altLang="en-US" smtClean="0"/>
              <a:pPr>
                <a:defRPr/>
              </a:pPr>
              <a:t>6</a:t>
            </a:fld>
            <a:endParaRPr lang="de-DE" altLang="en-US"/>
          </a:p>
        </p:txBody>
      </p:sp>
    </p:spTree>
    <p:extLst>
      <p:ext uri="{BB962C8B-B14F-4D97-AF65-F5344CB8AC3E}">
        <p14:creationId xmlns:p14="http://schemas.microsoft.com/office/powerpoint/2010/main" val="3415658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Sustainable options for bioenergy expansion are highlighted</a:t>
            </a:r>
            <a:r>
              <a:rPr lang="en-US" baseline="0" dirty="0"/>
              <a:t> in the second page of the brief.  Inclusive processes with all key stakeholders can identify areas best suited for bioenergy production while avoiding or mitigating negative impacts on food production or the environment.</a:t>
            </a:r>
            <a:endParaRPr lang="en-US" dirty="0"/>
          </a:p>
        </p:txBody>
      </p:sp>
      <p:sp>
        <p:nvSpPr>
          <p:cNvPr id="4" name="Slide Number Placeholder 3"/>
          <p:cNvSpPr>
            <a:spLocks noGrp="1"/>
          </p:cNvSpPr>
          <p:nvPr>
            <p:ph type="sldNum" sz="quarter" idx="10"/>
          </p:nvPr>
        </p:nvSpPr>
        <p:spPr/>
        <p:txBody>
          <a:bodyPr/>
          <a:lstStyle/>
          <a:p>
            <a:pPr>
              <a:defRPr/>
            </a:pPr>
            <a:fld id="{DC87A0FB-1DFD-4244-8FF3-9129CB9840E6}" type="slidenum">
              <a:rPr lang="de-DE" altLang="en-US" smtClean="0"/>
              <a:pPr>
                <a:defRPr/>
              </a:pPr>
              <a:t>7</a:t>
            </a:fld>
            <a:endParaRPr lang="de-DE" altLang="en-US"/>
          </a:p>
        </p:txBody>
      </p:sp>
    </p:spTree>
    <p:extLst>
      <p:ext uri="{BB962C8B-B14F-4D97-AF65-F5344CB8AC3E}">
        <p14:creationId xmlns:p14="http://schemas.microsoft.com/office/powerpoint/2010/main" val="2912951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solidFill>
                  <a:schemeClr val="tx1"/>
                </a:solidFill>
              </a:rPr>
              <a:t>Sustainable intensification</a:t>
            </a:r>
            <a:r>
              <a:rPr lang="en-US" sz="1400" dirty="0">
                <a:solidFill>
                  <a:schemeClr val="tx1"/>
                </a:solidFill>
              </a:rPr>
              <a:t> and </a:t>
            </a:r>
            <a:r>
              <a:rPr lang="en-US" sz="1400" b="1" dirty="0">
                <a:solidFill>
                  <a:schemeClr val="tx1"/>
                </a:solidFill>
              </a:rPr>
              <a:t>landscape planning</a:t>
            </a:r>
            <a:r>
              <a:rPr lang="en-US" sz="1400" dirty="0">
                <a:solidFill>
                  <a:schemeClr val="tx1"/>
                </a:solidFill>
              </a:rPr>
              <a:t> – increasing output per unit of land while maintaining or improving ecosystems' health and productive capacity – can make land available for additional production while enhancing ecosystem services. So can </a:t>
            </a:r>
            <a:r>
              <a:rPr lang="en-US" sz="1400" b="1" dirty="0">
                <a:solidFill>
                  <a:schemeClr val="tx1"/>
                </a:solidFill>
              </a:rPr>
              <a:t>restoring degraded land</a:t>
            </a:r>
            <a:r>
              <a:rPr lang="en-US" sz="1400" dirty="0">
                <a:solidFill>
                  <a:schemeClr val="tx1"/>
                </a:solidFill>
              </a:rPr>
              <a:t> and </a:t>
            </a:r>
            <a:r>
              <a:rPr lang="en-US" sz="1400" b="1" dirty="0">
                <a:solidFill>
                  <a:schemeClr val="tx1"/>
                </a:solidFill>
              </a:rPr>
              <a:t>reducing losses in the food chain</a:t>
            </a:r>
            <a:r>
              <a:rPr lang="en-US" sz="1400" dirty="0">
                <a:solidFill>
                  <a:schemeClr val="tx1"/>
                </a:solidFill>
              </a:rPr>
              <a:t>. </a:t>
            </a:r>
          </a:p>
          <a:p>
            <a:r>
              <a:rPr lang="en-US" sz="1400" dirty="0">
                <a:solidFill>
                  <a:schemeClr val="tx1"/>
                </a:solidFill>
              </a:rPr>
              <a:t>Integrated systems can produce food, feed, bioenergy feedstocks and other bio-based products from the same land area. They can also enhance biodiversity and mitigate adverse land use impacts</a:t>
            </a:r>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DC87A0FB-1DFD-4244-8FF3-9129CB9840E6}" type="slidenum">
              <a:rPr lang="de-DE" altLang="en-US" smtClean="0"/>
              <a:pPr>
                <a:defRPr/>
              </a:pPr>
              <a:t>8</a:t>
            </a:fld>
            <a:endParaRPr lang="de-DE" altLang="en-US"/>
          </a:p>
        </p:txBody>
      </p:sp>
    </p:spTree>
    <p:extLst>
      <p:ext uri="{BB962C8B-B14F-4D97-AF65-F5344CB8AC3E}">
        <p14:creationId xmlns:p14="http://schemas.microsoft.com/office/powerpoint/2010/main" val="353303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There</a:t>
            </a:r>
            <a:r>
              <a:rPr lang="en-US" baseline="0" dirty="0"/>
              <a:t> is a lot of potential for sustainable intensification because there is a major gap between actual and potential yields.  </a:t>
            </a:r>
            <a:r>
              <a:rPr lang="en-US" sz="1300" kern="1200" dirty="0">
                <a:solidFill>
                  <a:schemeClr val="tx1"/>
                </a:solidFill>
                <a:effectLst/>
                <a:latin typeface="Arial" charset="0"/>
                <a:ea typeface="MS PGothic" panose="020B0600070205080204" pitchFamily="34" charset="-128"/>
                <a:cs typeface="Arial" charset="0"/>
              </a:rPr>
              <a:t>FAO, projects that global average yield for major food crops will rise from 4.2 t/ha in 2010 to 5.1 t/ha in 2050</a:t>
            </a:r>
            <a:r>
              <a:rPr lang="en-US" sz="1300" kern="1200" baseline="0" dirty="0">
                <a:solidFill>
                  <a:schemeClr val="tx1"/>
                </a:solidFill>
                <a:effectLst/>
                <a:latin typeface="Arial" charset="0"/>
                <a:ea typeface="MS PGothic" panose="020B0600070205080204" pitchFamily="34" charset="-128"/>
                <a:cs typeface="Arial" charset="0"/>
              </a:rPr>
              <a:t> </a:t>
            </a:r>
            <a:r>
              <a:rPr lang="en-US" sz="1300" kern="1200" dirty="0">
                <a:solidFill>
                  <a:schemeClr val="tx1"/>
                </a:solidFill>
                <a:effectLst/>
                <a:latin typeface="Arial" charset="0"/>
                <a:ea typeface="MS PGothic" panose="020B0600070205080204" pitchFamily="34" charset="-128"/>
                <a:cs typeface="Arial" charset="0"/>
              </a:rPr>
              <a:t> But the potential yield </a:t>
            </a:r>
            <a:r>
              <a:rPr lang="en-US" sz="1300" kern="1200" baseline="0" dirty="0">
                <a:solidFill>
                  <a:schemeClr val="tx1"/>
                </a:solidFill>
                <a:effectLst/>
                <a:latin typeface="Arial" charset="0"/>
                <a:ea typeface="MS PGothic" panose="020B0600070205080204" pitchFamily="34" charset="-128"/>
                <a:cs typeface="Arial" charset="0"/>
              </a:rPr>
              <a:t>is 10.4 t/ha.  </a:t>
            </a:r>
            <a:r>
              <a:rPr lang="en-US" sz="1300" b="1" i="1" kern="1200" baseline="0" dirty="0">
                <a:solidFill>
                  <a:schemeClr val="tx1"/>
                </a:solidFill>
                <a:effectLst/>
                <a:latin typeface="Arial" charset="0"/>
                <a:ea typeface="MS PGothic" panose="020B0600070205080204" pitchFamily="34" charset="-128"/>
                <a:cs typeface="Arial" charset="0"/>
              </a:rPr>
              <a:t>If the yield gap could be closed, less than half as much land would be needed for </a:t>
            </a:r>
            <a:r>
              <a:rPr lang="en-US" sz="1300" b="1" i="1" kern="1200" dirty="0">
                <a:solidFill>
                  <a:schemeClr val="tx1"/>
                </a:solidFill>
                <a:effectLst/>
                <a:latin typeface="Arial" charset="0"/>
                <a:ea typeface="MS PGothic" panose="020B0600070205080204" pitchFamily="34" charset="-128"/>
                <a:cs typeface="Arial" charset="0"/>
              </a:rPr>
              <a:t>food.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400" kern="1200" dirty="0">
              <a:solidFill>
                <a:schemeClr val="tx1"/>
              </a:solidFill>
              <a:effectLst/>
              <a:latin typeface="Arial" charset="0"/>
              <a:ea typeface="MS PGothic" panose="020B0600070205080204" pitchFamily="34" charset="-128"/>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300" kern="1200" dirty="0">
                <a:solidFill>
                  <a:schemeClr val="tx1"/>
                </a:solidFill>
                <a:effectLst/>
                <a:latin typeface="Arial" charset="0"/>
                <a:ea typeface="MS PGothic" panose="020B0600070205080204" pitchFamily="34" charset="-128"/>
                <a:cs typeface="Arial" charset="0"/>
              </a:rPr>
              <a:t>For maize, a leading biofuel feedstock today, actual yield is less than 25% of potential yield in most of Africa and India,</a:t>
            </a:r>
            <a:r>
              <a:rPr lang="en-US" sz="1300" kern="1200" baseline="0" dirty="0">
                <a:solidFill>
                  <a:schemeClr val="tx1"/>
                </a:solidFill>
                <a:effectLst/>
                <a:latin typeface="Arial" charset="0"/>
                <a:ea typeface="MS PGothic" panose="020B0600070205080204" pitchFamily="34" charset="-128"/>
                <a:cs typeface="Arial" charset="0"/>
              </a:rPr>
              <a:t> shown in </a:t>
            </a:r>
            <a:r>
              <a:rPr lang="en-US" sz="1300" kern="1200" dirty="0">
                <a:solidFill>
                  <a:schemeClr val="tx1"/>
                </a:solidFill>
                <a:effectLst/>
                <a:latin typeface="Arial" charset="0"/>
                <a:ea typeface="MS PGothic" panose="020B0600070205080204" pitchFamily="34" charset="-128"/>
                <a:cs typeface="Arial" charset="0"/>
              </a:rPr>
              <a:t>brown. Similar disparities exist for other crops.</a:t>
            </a:r>
          </a:p>
          <a:p>
            <a:endParaRPr lang="en-US" dirty="0"/>
          </a:p>
        </p:txBody>
      </p:sp>
      <p:sp>
        <p:nvSpPr>
          <p:cNvPr id="4" name="Slide Number Placeholder 3"/>
          <p:cNvSpPr>
            <a:spLocks noGrp="1"/>
          </p:cNvSpPr>
          <p:nvPr>
            <p:ph type="sldNum" sz="quarter" idx="10"/>
          </p:nvPr>
        </p:nvSpPr>
        <p:spPr/>
        <p:txBody>
          <a:bodyPr/>
          <a:lstStyle/>
          <a:p>
            <a:pPr>
              <a:defRPr/>
            </a:pPr>
            <a:fld id="{DC87A0FB-1DFD-4244-8FF3-9129CB9840E6}" type="slidenum">
              <a:rPr lang="de-DE" altLang="en-US" smtClean="0"/>
              <a:pPr>
                <a:defRPr/>
              </a:pPr>
              <a:t>9</a:t>
            </a:fld>
            <a:endParaRPr lang="de-DE" altLang="en-US"/>
          </a:p>
        </p:txBody>
      </p:sp>
    </p:spTree>
    <p:extLst>
      <p:ext uri="{BB962C8B-B14F-4D97-AF65-F5344CB8AC3E}">
        <p14:creationId xmlns:p14="http://schemas.microsoft.com/office/powerpoint/2010/main" val="1601619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876004"/>
            <a:ext cx="6478588" cy="2876003"/>
          </a:xfrm>
          <a:solidFill>
            <a:srgbClr val="0872A6"/>
          </a:solidFill>
        </p:spPr>
        <p:txBody>
          <a:bodyPr lIns="402962" tIns="201480" rIns="402962" bIns="402962"/>
          <a:lstStyle>
            <a:lvl1pPr>
              <a:lnSpc>
                <a:spcPct val="110000"/>
              </a:lnSpc>
              <a:defRPr sz="3500">
                <a:solidFill>
                  <a:schemeClr val="bg1"/>
                </a:solidFill>
              </a:defRPr>
            </a:lvl1pPr>
          </a:lstStyle>
          <a:p>
            <a:r>
              <a:rPr lang="de-DE" dirty="0"/>
              <a:t>Titelmasterformat durch Klicken bearbeiten</a:t>
            </a:r>
          </a:p>
        </p:txBody>
      </p:sp>
    </p:spTree>
    <p:extLst>
      <p:ext uri="{BB962C8B-B14F-4D97-AF65-F5344CB8AC3E}">
        <p14:creationId xmlns:p14="http://schemas.microsoft.com/office/powerpoint/2010/main" val="3566174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E1D21A50-BA66-4EDD-8A4D-49DC6799C6AD}" type="slidenum">
              <a:rPr lang="de-DE" altLang="en-US"/>
              <a:pPr>
                <a:defRPr/>
              </a:pPr>
              <a:t>‹#›</a:t>
            </a:fld>
            <a:endParaRPr lang="de-DE" altLang="en-US"/>
          </a:p>
        </p:txBody>
      </p:sp>
    </p:spTree>
    <p:extLst>
      <p:ext uri="{BB962C8B-B14F-4D97-AF65-F5344CB8AC3E}">
        <p14:creationId xmlns:p14="http://schemas.microsoft.com/office/powerpoint/2010/main" val="3485975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Rectangle 6"/>
          <p:cNvSpPr>
            <a:spLocks noGrp="1" noChangeArrowheads="1"/>
          </p:cNvSpPr>
          <p:nvPr>
            <p:ph type="sldNum" sz="quarter" idx="10"/>
          </p:nvPr>
        </p:nvSpPr>
        <p:spPr>
          <a:ln/>
        </p:spPr>
        <p:txBody>
          <a:bodyPr/>
          <a:lstStyle>
            <a:lvl1pPr>
              <a:defRPr/>
            </a:lvl1pPr>
          </a:lstStyle>
          <a:p>
            <a:pPr>
              <a:defRPr/>
            </a:pPr>
            <a:fld id="{7EE5B010-381D-4D97-96B2-629FA35E41B6}" type="slidenum">
              <a:rPr lang="de-DE" altLang="en-US"/>
              <a:pPr>
                <a:defRPr/>
              </a:pPr>
              <a:t>‹#›</a:t>
            </a:fld>
            <a:endParaRPr lang="de-DE" altLang="en-US"/>
          </a:p>
        </p:txBody>
      </p:sp>
    </p:spTree>
    <p:extLst>
      <p:ext uri="{BB962C8B-B14F-4D97-AF65-F5344CB8AC3E}">
        <p14:creationId xmlns:p14="http://schemas.microsoft.com/office/powerpoint/2010/main" val="1241626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8C7F4001-92B2-4F9D-9A93-51DCFCF30980}" type="slidenum">
              <a:rPr lang="de-DE" altLang="en-US"/>
              <a:pPr>
                <a:defRPr/>
              </a:pPr>
              <a:t>‹#›</a:t>
            </a:fld>
            <a:endParaRPr lang="de-DE" altLang="en-US"/>
          </a:p>
        </p:txBody>
      </p:sp>
    </p:spTree>
    <p:extLst>
      <p:ext uri="{BB962C8B-B14F-4D97-AF65-F5344CB8AC3E}">
        <p14:creationId xmlns:p14="http://schemas.microsoft.com/office/powerpoint/2010/main" val="1679660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70D5B18-BCB2-224D-87F7-FDBDE2DCBC67}" type="datetimeFigureOut">
              <a:rPr lang="en-US" smtClean="0"/>
              <a:t>6/29/2017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284DE3F-AEA4-2742-866D-0D362CDE2CCF}" type="slidenum">
              <a:rPr lang="en-US" smtClean="0"/>
              <a:t>‹#›</a:t>
            </a:fld>
            <a:endParaRPr lang="en-US"/>
          </a:p>
        </p:txBody>
      </p:sp>
    </p:spTree>
    <p:extLst>
      <p:ext uri="{BB962C8B-B14F-4D97-AF65-F5344CB8AC3E}">
        <p14:creationId xmlns:p14="http://schemas.microsoft.com/office/powerpoint/2010/main" val="10797219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lvl1pPr>
              <a:defRPr/>
            </a:lvl1pPr>
          </a:lstStyle>
          <a:p>
            <a:pPr>
              <a:defRPr/>
            </a:pPr>
            <a:fld id="{A397D1DC-7B16-457C-933D-2C7D9DF579D7}" type="datetimeFigureOut">
              <a:rPr lang="el-GR"/>
              <a:pPr>
                <a:defRPr/>
              </a:pPr>
              <a:t>29/6/2017</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63D025F8-B016-4AB4-93A7-5D953981B95B}" type="slidenum">
              <a:rPr lang="el-GR" altLang="en-US"/>
              <a:pPr>
                <a:defRPr/>
              </a:pPr>
              <a:t>‹#›</a:t>
            </a:fld>
            <a:endParaRPr lang="el-GR" altLang="en-US"/>
          </a:p>
        </p:txBody>
      </p:sp>
    </p:spTree>
    <p:extLst>
      <p:ext uri="{BB962C8B-B14F-4D97-AF65-F5344CB8AC3E}">
        <p14:creationId xmlns:p14="http://schemas.microsoft.com/office/powerpoint/2010/main" val="3428062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lvl1pPr>
              <a:defRPr/>
            </a:lvl1pPr>
          </a:lstStyle>
          <a:p>
            <a:pPr>
              <a:defRPr/>
            </a:pPr>
            <a:fld id="{DA552425-0401-417F-9EB2-9F92DA13DBC6}" type="datetimeFigureOut">
              <a:rPr lang="el-GR"/>
              <a:pPr>
                <a:defRPr/>
              </a:pPr>
              <a:t>29/6/2017</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8E32F237-6754-4631-BBBC-8FAE326EB87E}" type="slidenum">
              <a:rPr lang="el-GR" altLang="en-US"/>
              <a:pPr>
                <a:defRPr/>
              </a:pPr>
              <a:t>‹#›</a:t>
            </a:fld>
            <a:endParaRPr lang="el-GR" altLang="en-US"/>
          </a:p>
        </p:txBody>
      </p:sp>
    </p:spTree>
    <p:extLst>
      <p:ext uri="{BB962C8B-B14F-4D97-AF65-F5344CB8AC3E}">
        <p14:creationId xmlns:p14="http://schemas.microsoft.com/office/powerpoint/2010/main" val="39054165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1AFB1C8-8718-4030-9DD8-CCFA8049EDC5}" type="datetimeFigureOut">
              <a:rPr lang="el-GR"/>
              <a:pPr>
                <a:defRPr/>
              </a:pPr>
              <a:t>29/6/2017</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C9E14618-4CD9-4D41-8279-33766A031027}" type="slidenum">
              <a:rPr lang="el-GR" altLang="en-US"/>
              <a:pPr>
                <a:defRPr/>
              </a:pPr>
              <a:t>‹#›</a:t>
            </a:fld>
            <a:endParaRPr lang="el-GR" altLang="en-US"/>
          </a:p>
        </p:txBody>
      </p:sp>
    </p:spTree>
    <p:extLst>
      <p:ext uri="{BB962C8B-B14F-4D97-AF65-F5344CB8AC3E}">
        <p14:creationId xmlns:p14="http://schemas.microsoft.com/office/powerpoint/2010/main" val="2144766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3"/>
          <p:cNvSpPr>
            <a:spLocks noGrp="1"/>
          </p:cNvSpPr>
          <p:nvPr>
            <p:ph type="dt" sz="half" idx="10"/>
          </p:nvPr>
        </p:nvSpPr>
        <p:spPr/>
        <p:txBody>
          <a:bodyPr/>
          <a:lstStyle>
            <a:lvl1pPr>
              <a:defRPr/>
            </a:lvl1pPr>
          </a:lstStyle>
          <a:p>
            <a:pPr>
              <a:defRPr/>
            </a:pPr>
            <a:fld id="{F3D5A39B-2D2B-4700-AAF2-847DA877ECD7}" type="datetimeFigureOut">
              <a:rPr lang="el-GR"/>
              <a:pPr>
                <a:defRPr/>
              </a:pPr>
              <a:t>29/6/2017</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F9C5C62E-B678-4F18-8160-7D29D935527D}" type="slidenum">
              <a:rPr lang="el-GR" altLang="en-US"/>
              <a:pPr>
                <a:defRPr/>
              </a:pPr>
              <a:t>‹#›</a:t>
            </a:fld>
            <a:endParaRPr lang="el-GR" altLang="en-US"/>
          </a:p>
        </p:txBody>
      </p:sp>
    </p:spTree>
    <p:extLst>
      <p:ext uri="{BB962C8B-B14F-4D97-AF65-F5344CB8AC3E}">
        <p14:creationId xmlns:p14="http://schemas.microsoft.com/office/powerpoint/2010/main" val="2630737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3"/>
          <p:cNvSpPr>
            <a:spLocks noGrp="1"/>
          </p:cNvSpPr>
          <p:nvPr>
            <p:ph type="dt" sz="half" idx="10"/>
          </p:nvPr>
        </p:nvSpPr>
        <p:spPr/>
        <p:txBody>
          <a:bodyPr/>
          <a:lstStyle>
            <a:lvl1pPr>
              <a:defRPr/>
            </a:lvl1pPr>
          </a:lstStyle>
          <a:p>
            <a:pPr>
              <a:defRPr/>
            </a:pPr>
            <a:fld id="{E21D20B3-A6E4-4221-AE68-C21FD2C97DA7}" type="datetimeFigureOut">
              <a:rPr lang="el-GR"/>
              <a:pPr>
                <a:defRPr/>
              </a:pPr>
              <a:t>29/6/2017</a:t>
            </a:fld>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D75F2891-78C2-4DB9-BCE6-B549B4AC8F2D}" type="slidenum">
              <a:rPr lang="el-GR" altLang="en-US"/>
              <a:pPr>
                <a:defRPr/>
              </a:pPr>
              <a:t>‹#›</a:t>
            </a:fld>
            <a:endParaRPr lang="el-GR" altLang="en-US"/>
          </a:p>
        </p:txBody>
      </p:sp>
    </p:spTree>
    <p:extLst>
      <p:ext uri="{BB962C8B-B14F-4D97-AF65-F5344CB8AC3E}">
        <p14:creationId xmlns:p14="http://schemas.microsoft.com/office/powerpoint/2010/main" val="1718649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3"/>
          <p:cNvSpPr>
            <a:spLocks noGrp="1"/>
          </p:cNvSpPr>
          <p:nvPr>
            <p:ph type="dt" sz="half" idx="10"/>
          </p:nvPr>
        </p:nvSpPr>
        <p:spPr/>
        <p:txBody>
          <a:bodyPr/>
          <a:lstStyle>
            <a:lvl1pPr>
              <a:defRPr/>
            </a:lvl1pPr>
          </a:lstStyle>
          <a:p>
            <a:pPr>
              <a:defRPr/>
            </a:pPr>
            <a:fld id="{C15C159C-4609-4B46-B73F-1886B838E1E9}" type="datetimeFigureOut">
              <a:rPr lang="el-GR"/>
              <a:pPr>
                <a:defRPr/>
              </a:pPr>
              <a:t>29/6/2017</a:t>
            </a:fld>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3696786B-4BD3-4F41-8755-959F9C760DE6}" type="slidenum">
              <a:rPr lang="el-GR" altLang="en-US"/>
              <a:pPr>
                <a:defRPr/>
              </a:pPr>
              <a:t>‹#›</a:t>
            </a:fld>
            <a:endParaRPr lang="el-GR" altLang="en-US"/>
          </a:p>
        </p:txBody>
      </p:sp>
    </p:spTree>
    <p:extLst>
      <p:ext uri="{BB962C8B-B14F-4D97-AF65-F5344CB8AC3E}">
        <p14:creationId xmlns:p14="http://schemas.microsoft.com/office/powerpoint/2010/main" val="735209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872A6"/>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EFEC00B8-9A5A-4E10-B5A2-EC48ACF53B2E}" type="slidenum">
              <a:rPr lang="de-DE" altLang="en-US"/>
              <a:pPr>
                <a:defRPr/>
              </a:pPr>
              <a:t>‹#›</a:t>
            </a:fld>
            <a:endParaRPr lang="de-DE" altLang="en-US"/>
          </a:p>
        </p:txBody>
      </p:sp>
    </p:spTree>
    <p:extLst>
      <p:ext uri="{BB962C8B-B14F-4D97-AF65-F5344CB8AC3E}">
        <p14:creationId xmlns:p14="http://schemas.microsoft.com/office/powerpoint/2010/main" val="4074865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ABDB747-A5D2-4489-A0FF-7A414091ACBA}" type="datetimeFigureOut">
              <a:rPr lang="el-GR"/>
              <a:pPr>
                <a:defRPr/>
              </a:pPr>
              <a:t>29/6/2017</a:t>
            </a:fld>
            <a:endParaRPr lang="el-GR"/>
          </a:p>
        </p:txBody>
      </p:sp>
      <p:sp>
        <p:nvSpPr>
          <p:cNvPr id="3" name="Footer Placeholder 4"/>
          <p:cNvSpPr>
            <a:spLocks noGrp="1"/>
          </p:cNvSpPr>
          <p:nvPr>
            <p:ph type="ftr" sz="quarter" idx="11"/>
          </p:nvPr>
        </p:nvSpPr>
        <p:spPr/>
        <p:txBody>
          <a:bodyPr/>
          <a:lstStyle>
            <a:lvl1pPr>
              <a:defRPr/>
            </a:lvl1pPr>
          </a:lstStyle>
          <a:p>
            <a:pPr>
              <a:defRPr/>
            </a:pPr>
            <a:endParaRPr lang="el-GR"/>
          </a:p>
        </p:txBody>
      </p:sp>
      <p:sp>
        <p:nvSpPr>
          <p:cNvPr id="4" name="Slide Number Placeholder 5"/>
          <p:cNvSpPr>
            <a:spLocks noGrp="1"/>
          </p:cNvSpPr>
          <p:nvPr>
            <p:ph type="sldNum" sz="quarter" idx="12"/>
          </p:nvPr>
        </p:nvSpPr>
        <p:spPr/>
        <p:txBody>
          <a:bodyPr/>
          <a:lstStyle>
            <a:lvl1pPr>
              <a:defRPr/>
            </a:lvl1pPr>
          </a:lstStyle>
          <a:p>
            <a:pPr>
              <a:defRPr/>
            </a:pPr>
            <a:fld id="{5FB28E16-6EE3-4C72-A271-7EBC815DD8EC}" type="slidenum">
              <a:rPr lang="el-GR" altLang="en-US"/>
              <a:pPr>
                <a:defRPr/>
              </a:pPr>
              <a:t>‹#›</a:t>
            </a:fld>
            <a:endParaRPr lang="el-GR" altLang="en-US"/>
          </a:p>
        </p:txBody>
      </p:sp>
    </p:spTree>
    <p:extLst>
      <p:ext uri="{BB962C8B-B14F-4D97-AF65-F5344CB8AC3E}">
        <p14:creationId xmlns:p14="http://schemas.microsoft.com/office/powerpoint/2010/main" val="3489856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FBDE876-4EE3-487E-BE74-283368988F12}" type="datetimeFigureOut">
              <a:rPr lang="el-GR"/>
              <a:pPr>
                <a:defRPr/>
              </a:pPr>
              <a:t>29/6/2017</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E0A2F65F-813A-41B8-9B5B-4DCDB58292B5}" type="slidenum">
              <a:rPr lang="el-GR" altLang="en-US"/>
              <a:pPr>
                <a:defRPr/>
              </a:pPr>
              <a:t>‹#›</a:t>
            </a:fld>
            <a:endParaRPr lang="el-GR" altLang="en-US"/>
          </a:p>
        </p:txBody>
      </p:sp>
    </p:spTree>
    <p:extLst>
      <p:ext uri="{BB962C8B-B14F-4D97-AF65-F5344CB8AC3E}">
        <p14:creationId xmlns:p14="http://schemas.microsoft.com/office/powerpoint/2010/main" val="6079483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A03119D-00C5-475A-847C-A0A8E7A626A9}" type="datetimeFigureOut">
              <a:rPr lang="el-GR"/>
              <a:pPr>
                <a:defRPr/>
              </a:pPr>
              <a:t>29/6/2017</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F3332464-C0E6-4C8C-B0A7-1A41CA779A57}" type="slidenum">
              <a:rPr lang="el-GR" altLang="en-US"/>
              <a:pPr>
                <a:defRPr/>
              </a:pPr>
              <a:t>‹#›</a:t>
            </a:fld>
            <a:endParaRPr lang="el-GR" altLang="en-US"/>
          </a:p>
        </p:txBody>
      </p:sp>
    </p:spTree>
    <p:extLst>
      <p:ext uri="{BB962C8B-B14F-4D97-AF65-F5344CB8AC3E}">
        <p14:creationId xmlns:p14="http://schemas.microsoft.com/office/powerpoint/2010/main" val="20915258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lvl1pPr>
              <a:defRPr/>
            </a:lvl1pPr>
          </a:lstStyle>
          <a:p>
            <a:pPr>
              <a:defRPr/>
            </a:pPr>
            <a:fld id="{B7CC89A1-2A22-4C1F-9D33-6A40A7887B85}" type="datetimeFigureOut">
              <a:rPr lang="el-GR"/>
              <a:pPr>
                <a:defRPr/>
              </a:pPr>
              <a:t>29/6/2017</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E6D7AF08-D3DC-46DF-B15B-FEB92CCA09FA}" type="slidenum">
              <a:rPr lang="el-GR" altLang="en-US"/>
              <a:pPr>
                <a:defRPr/>
              </a:pPr>
              <a:t>‹#›</a:t>
            </a:fld>
            <a:endParaRPr lang="el-GR" altLang="en-US"/>
          </a:p>
        </p:txBody>
      </p:sp>
    </p:spTree>
    <p:extLst>
      <p:ext uri="{BB962C8B-B14F-4D97-AF65-F5344CB8AC3E}">
        <p14:creationId xmlns:p14="http://schemas.microsoft.com/office/powerpoint/2010/main" val="27357727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lvl1pPr>
              <a:defRPr/>
            </a:lvl1pPr>
          </a:lstStyle>
          <a:p>
            <a:pPr>
              <a:defRPr/>
            </a:pPr>
            <a:fld id="{5E459535-00BC-4D36-9725-FB95FE477BA4}" type="datetimeFigureOut">
              <a:rPr lang="el-GR"/>
              <a:pPr>
                <a:defRPr/>
              </a:pPr>
              <a:t>29/6/2017</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F6FFF362-545C-4C8E-A1A2-F429509F03E6}" type="slidenum">
              <a:rPr lang="el-GR" altLang="en-US"/>
              <a:pPr>
                <a:defRPr/>
              </a:pPr>
              <a:t>‹#›</a:t>
            </a:fld>
            <a:endParaRPr lang="el-GR" altLang="en-US"/>
          </a:p>
        </p:txBody>
      </p:sp>
    </p:spTree>
    <p:extLst>
      <p:ext uri="{BB962C8B-B14F-4D97-AF65-F5344CB8AC3E}">
        <p14:creationId xmlns:p14="http://schemas.microsoft.com/office/powerpoint/2010/main" val="3115340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54"/>
            <a:ext cx="7772400" cy="1361872"/>
          </a:xfrm>
        </p:spPr>
        <p:txBody>
          <a:bodyPr anchor="t"/>
          <a:lstStyle>
            <a:lvl1pPr algn="l">
              <a:defRPr sz="4500" b="1" cap="all">
                <a:solidFill>
                  <a:srgbClr val="0872A6"/>
                </a:solidFill>
              </a:defRPr>
            </a:lvl1pPr>
          </a:lstStyle>
          <a:p>
            <a:r>
              <a:rPr lang="en-US" dirty="0"/>
              <a:t>Click to edit Master title style</a:t>
            </a:r>
          </a:p>
        </p:txBody>
      </p:sp>
      <p:sp>
        <p:nvSpPr>
          <p:cNvPr id="3" name="Text Placeholder 2"/>
          <p:cNvSpPr>
            <a:spLocks noGrp="1"/>
          </p:cNvSpPr>
          <p:nvPr>
            <p:ph type="body" idx="1"/>
          </p:nvPr>
        </p:nvSpPr>
        <p:spPr>
          <a:xfrm>
            <a:off x="722313" y="2907726"/>
            <a:ext cx="7772400" cy="1499327"/>
          </a:xfrm>
        </p:spPr>
        <p:txBody>
          <a:bodyPr anchor="b"/>
          <a:lstStyle>
            <a:lvl1pPr marL="0" indent="0">
              <a:buNone/>
              <a:defRPr sz="2200"/>
            </a:lvl1pPr>
            <a:lvl2pPr marL="511761" indent="0">
              <a:buNone/>
              <a:defRPr sz="2000"/>
            </a:lvl2pPr>
            <a:lvl3pPr marL="1023523" indent="0">
              <a:buNone/>
              <a:defRPr sz="1800"/>
            </a:lvl3pPr>
            <a:lvl4pPr marL="1535285" indent="0">
              <a:buNone/>
              <a:defRPr sz="1600"/>
            </a:lvl4pPr>
            <a:lvl5pPr marL="2047046" indent="0">
              <a:buNone/>
              <a:defRPr sz="1600"/>
            </a:lvl5pPr>
            <a:lvl6pPr marL="2558807" indent="0">
              <a:buNone/>
              <a:defRPr sz="1600"/>
            </a:lvl6pPr>
            <a:lvl7pPr marL="3070568" indent="0">
              <a:buNone/>
              <a:defRPr sz="1600"/>
            </a:lvl7pPr>
            <a:lvl8pPr marL="3582330" indent="0">
              <a:buNone/>
              <a:defRPr sz="1600"/>
            </a:lvl8pPr>
            <a:lvl9pPr marL="4094092" indent="0">
              <a:buNone/>
              <a:defRPr sz="16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41CC72BD-B72A-46AE-833E-C01E17058F03}" type="slidenum">
              <a:rPr lang="de-DE" altLang="en-US"/>
              <a:pPr>
                <a:defRPr/>
              </a:pPr>
              <a:t>‹#›</a:t>
            </a:fld>
            <a:endParaRPr lang="de-DE" altLang="en-US"/>
          </a:p>
        </p:txBody>
      </p:sp>
    </p:spTree>
    <p:extLst>
      <p:ext uri="{BB962C8B-B14F-4D97-AF65-F5344CB8AC3E}">
        <p14:creationId xmlns:p14="http://schemas.microsoft.com/office/powerpoint/2010/main" val="3800497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872A6"/>
                </a:solidFill>
              </a:defRPr>
            </a:lvl1pPr>
          </a:lstStyle>
          <a:p>
            <a:r>
              <a:rPr lang="en-US" dirty="0"/>
              <a:t>Click to edit Master title style</a:t>
            </a:r>
          </a:p>
        </p:txBody>
      </p:sp>
      <p:sp>
        <p:nvSpPr>
          <p:cNvPr id="3" name="Content Placeholder 2"/>
          <p:cNvSpPr>
            <a:spLocks noGrp="1"/>
          </p:cNvSpPr>
          <p:nvPr>
            <p:ph sz="half" idx="1"/>
          </p:nvPr>
        </p:nvSpPr>
        <p:spPr>
          <a:xfrm>
            <a:off x="358776" y="2457291"/>
            <a:ext cx="4133850" cy="3368731"/>
          </a:xfrm>
        </p:spPr>
        <p:txBody>
          <a:bodyPr/>
          <a:lstStyle>
            <a:lvl1pPr>
              <a:defRPr sz="32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2457291"/>
            <a:ext cx="4135438" cy="3368731"/>
          </a:xfrm>
        </p:spPr>
        <p:txBody>
          <a:bodyPr/>
          <a:lstStyle>
            <a:lvl1pPr>
              <a:defRPr sz="32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FB253386-4D69-4A64-A132-AC31B762669E}" type="slidenum">
              <a:rPr lang="de-DE" altLang="en-US"/>
              <a:pPr>
                <a:defRPr/>
              </a:pPr>
              <a:t>‹#›</a:t>
            </a:fld>
            <a:endParaRPr lang="de-DE" altLang="en-US"/>
          </a:p>
        </p:txBody>
      </p:sp>
    </p:spTree>
    <p:extLst>
      <p:ext uri="{BB962C8B-B14F-4D97-AF65-F5344CB8AC3E}">
        <p14:creationId xmlns:p14="http://schemas.microsoft.com/office/powerpoint/2010/main" val="169061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913"/>
            <a:ext cx="8229600" cy="1141943"/>
          </a:xfrm>
        </p:spPr>
        <p:txBody>
          <a:bodyPr/>
          <a:lstStyle>
            <a:lvl1pPr>
              <a:defRPr>
                <a:solidFill>
                  <a:srgbClr val="0872A6"/>
                </a:solidFill>
              </a:defRPr>
            </a:lvl1pPr>
          </a:lstStyle>
          <a:p>
            <a:r>
              <a:rPr lang="en-US" dirty="0"/>
              <a:t>Click to edit Master title style</a:t>
            </a:r>
          </a:p>
        </p:txBody>
      </p:sp>
      <p:sp>
        <p:nvSpPr>
          <p:cNvPr id="3" name="Text Placeholder 2"/>
          <p:cNvSpPr>
            <a:spLocks noGrp="1"/>
          </p:cNvSpPr>
          <p:nvPr>
            <p:ph type="body" idx="1"/>
          </p:nvPr>
        </p:nvSpPr>
        <p:spPr>
          <a:xfrm>
            <a:off x="457200" y="1535279"/>
            <a:ext cx="4040188" cy="638642"/>
          </a:xfrm>
        </p:spPr>
        <p:txBody>
          <a:bodyPr anchor="b"/>
          <a:lstStyle>
            <a:lvl1pPr marL="0" indent="0">
              <a:buNone/>
              <a:defRPr sz="2700" b="1"/>
            </a:lvl1pPr>
            <a:lvl2pPr marL="511761" indent="0">
              <a:buNone/>
              <a:defRPr sz="2200" b="1"/>
            </a:lvl2pPr>
            <a:lvl3pPr marL="1023523" indent="0">
              <a:buNone/>
              <a:defRPr sz="2000" b="1"/>
            </a:lvl3pPr>
            <a:lvl4pPr marL="1535285" indent="0">
              <a:buNone/>
              <a:defRPr sz="1800" b="1"/>
            </a:lvl4pPr>
            <a:lvl5pPr marL="2047046" indent="0">
              <a:buNone/>
              <a:defRPr sz="1800" b="1"/>
            </a:lvl5pPr>
            <a:lvl6pPr marL="2558807" indent="0">
              <a:buNone/>
              <a:defRPr sz="1800" b="1"/>
            </a:lvl6pPr>
            <a:lvl7pPr marL="3070568" indent="0">
              <a:buNone/>
              <a:defRPr sz="1800" b="1"/>
            </a:lvl7pPr>
            <a:lvl8pPr marL="3582330" indent="0">
              <a:buNone/>
              <a:defRPr sz="1800" b="1"/>
            </a:lvl8pPr>
            <a:lvl9pPr marL="4094092" indent="0">
              <a:buNone/>
              <a:defRPr sz="1800" b="1"/>
            </a:lvl9pPr>
          </a:lstStyle>
          <a:p>
            <a:pPr lvl="0"/>
            <a:r>
              <a:rPr lang="en-US"/>
              <a:t>Click to edit Master text styles</a:t>
            </a:r>
          </a:p>
        </p:txBody>
      </p:sp>
      <p:sp>
        <p:nvSpPr>
          <p:cNvPr id="4" name="Content Placeholder 3"/>
          <p:cNvSpPr>
            <a:spLocks noGrp="1"/>
          </p:cNvSpPr>
          <p:nvPr>
            <p:ph sz="half" idx="2"/>
          </p:nvPr>
        </p:nvSpPr>
        <p:spPr>
          <a:xfrm>
            <a:off x="457200" y="2173921"/>
            <a:ext cx="4040188" cy="395239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279"/>
            <a:ext cx="4041775" cy="638642"/>
          </a:xfrm>
        </p:spPr>
        <p:txBody>
          <a:bodyPr anchor="b"/>
          <a:lstStyle>
            <a:lvl1pPr marL="0" indent="0">
              <a:buNone/>
              <a:defRPr sz="2700" b="1"/>
            </a:lvl1pPr>
            <a:lvl2pPr marL="511761" indent="0">
              <a:buNone/>
              <a:defRPr sz="2200" b="1"/>
            </a:lvl2pPr>
            <a:lvl3pPr marL="1023523" indent="0">
              <a:buNone/>
              <a:defRPr sz="2000" b="1"/>
            </a:lvl3pPr>
            <a:lvl4pPr marL="1535285" indent="0">
              <a:buNone/>
              <a:defRPr sz="1800" b="1"/>
            </a:lvl4pPr>
            <a:lvl5pPr marL="2047046" indent="0">
              <a:buNone/>
              <a:defRPr sz="1800" b="1"/>
            </a:lvl5pPr>
            <a:lvl6pPr marL="2558807" indent="0">
              <a:buNone/>
              <a:defRPr sz="1800" b="1"/>
            </a:lvl6pPr>
            <a:lvl7pPr marL="3070568" indent="0">
              <a:buNone/>
              <a:defRPr sz="1800" b="1"/>
            </a:lvl7pPr>
            <a:lvl8pPr marL="3582330" indent="0">
              <a:buNone/>
              <a:defRPr sz="1800" b="1"/>
            </a:lvl8pPr>
            <a:lvl9pPr marL="4094092"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645027" y="2173921"/>
            <a:ext cx="4041775" cy="395239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D6DDEDAB-0E9E-4B0F-B816-44CF7E050010}" type="slidenum">
              <a:rPr lang="de-DE" altLang="en-US"/>
              <a:pPr>
                <a:defRPr/>
              </a:pPr>
              <a:t>‹#›</a:t>
            </a:fld>
            <a:endParaRPr lang="de-DE" altLang="en-US"/>
          </a:p>
        </p:txBody>
      </p:sp>
    </p:spTree>
    <p:extLst>
      <p:ext uri="{BB962C8B-B14F-4D97-AF65-F5344CB8AC3E}">
        <p14:creationId xmlns:p14="http://schemas.microsoft.com/office/powerpoint/2010/main" val="3047290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625B31C2-8F11-469E-B25E-4608D2BDDDA3}" type="slidenum">
              <a:rPr lang="de-DE" altLang="en-US"/>
              <a:pPr>
                <a:defRPr/>
              </a:pPr>
              <a:t>‹#›</a:t>
            </a:fld>
            <a:endParaRPr lang="de-DE" altLang="en-US"/>
          </a:p>
        </p:txBody>
      </p:sp>
    </p:spTree>
    <p:extLst>
      <p:ext uri="{BB962C8B-B14F-4D97-AF65-F5344CB8AC3E}">
        <p14:creationId xmlns:p14="http://schemas.microsoft.com/office/powerpoint/2010/main" val="2350146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B27181D-51C8-43BF-BE8E-A7857BA28408}" type="slidenum">
              <a:rPr lang="de-DE" altLang="en-US"/>
              <a:pPr>
                <a:defRPr/>
              </a:pPr>
              <a:t>‹#›</a:t>
            </a:fld>
            <a:endParaRPr lang="de-DE" altLang="en-US"/>
          </a:p>
        </p:txBody>
      </p:sp>
    </p:spTree>
    <p:extLst>
      <p:ext uri="{BB962C8B-B14F-4D97-AF65-F5344CB8AC3E}">
        <p14:creationId xmlns:p14="http://schemas.microsoft.com/office/powerpoint/2010/main" val="1373783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2799"/>
            <a:ext cx="3008313" cy="116309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575051" y="272799"/>
            <a:ext cx="5111750" cy="5853513"/>
          </a:xfrm>
        </p:spPr>
        <p:txBody>
          <a:bodyPr/>
          <a:lstStyle>
            <a:lvl1pPr>
              <a:defRPr sz="3500"/>
            </a:lvl1pPr>
            <a:lvl2pPr>
              <a:defRPr sz="32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888"/>
            <a:ext cx="3008313" cy="4690424"/>
          </a:xfrm>
        </p:spPr>
        <p:txBody>
          <a:bodyPr/>
          <a:lstStyle>
            <a:lvl1pPr marL="0" indent="0">
              <a:buNone/>
              <a:defRPr sz="1600"/>
            </a:lvl1pPr>
            <a:lvl2pPr marL="511761" indent="0">
              <a:buNone/>
              <a:defRPr sz="1300"/>
            </a:lvl2pPr>
            <a:lvl3pPr marL="1023523" indent="0">
              <a:buNone/>
              <a:defRPr sz="1100"/>
            </a:lvl3pPr>
            <a:lvl4pPr marL="1535285" indent="0">
              <a:buNone/>
              <a:defRPr sz="1000"/>
            </a:lvl4pPr>
            <a:lvl5pPr marL="2047046" indent="0">
              <a:buNone/>
              <a:defRPr sz="1000"/>
            </a:lvl5pPr>
            <a:lvl6pPr marL="2558807" indent="0">
              <a:buNone/>
              <a:defRPr sz="1000"/>
            </a:lvl6pPr>
            <a:lvl7pPr marL="3070568" indent="0">
              <a:buNone/>
              <a:defRPr sz="1000"/>
            </a:lvl7pPr>
            <a:lvl8pPr marL="3582330" indent="0">
              <a:buNone/>
              <a:defRPr sz="1000"/>
            </a:lvl8pPr>
            <a:lvl9pPr marL="4094092" indent="0">
              <a:buNone/>
              <a:defRPr sz="10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33597CD-DEBB-4118-A59E-4C3B429CE4AF}" type="slidenum">
              <a:rPr lang="de-DE" altLang="en-US"/>
              <a:pPr>
                <a:defRPr/>
              </a:pPr>
              <a:t>‹#›</a:t>
            </a:fld>
            <a:endParaRPr lang="de-DE" altLang="en-US"/>
          </a:p>
        </p:txBody>
      </p:sp>
    </p:spTree>
    <p:extLst>
      <p:ext uri="{BB962C8B-B14F-4D97-AF65-F5344CB8AC3E}">
        <p14:creationId xmlns:p14="http://schemas.microsoft.com/office/powerpoint/2010/main" val="3353212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388"/>
            <a:ext cx="5486400" cy="566742"/>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792288" y="613267"/>
            <a:ext cx="5486400" cy="4115222"/>
          </a:xfrm>
        </p:spPr>
        <p:txBody>
          <a:bodyPr/>
          <a:lstStyle>
            <a:lvl1pPr marL="0" indent="0">
              <a:buNone/>
              <a:defRPr sz="3500"/>
            </a:lvl1pPr>
            <a:lvl2pPr marL="511761" indent="0">
              <a:buNone/>
              <a:defRPr sz="3200"/>
            </a:lvl2pPr>
            <a:lvl3pPr marL="1023523" indent="0">
              <a:buNone/>
              <a:defRPr sz="2700"/>
            </a:lvl3pPr>
            <a:lvl4pPr marL="1535285" indent="0">
              <a:buNone/>
              <a:defRPr sz="2200"/>
            </a:lvl4pPr>
            <a:lvl5pPr marL="2047046" indent="0">
              <a:buNone/>
              <a:defRPr sz="2200"/>
            </a:lvl5pPr>
            <a:lvl6pPr marL="2558807" indent="0">
              <a:buNone/>
              <a:defRPr sz="2200"/>
            </a:lvl6pPr>
            <a:lvl7pPr marL="3070568" indent="0">
              <a:buNone/>
              <a:defRPr sz="2200"/>
            </a:lvl7pPr>
            <a:lvl8pPr marL="3582330" indent="0">
              <a:buNone/>
              <a:defRPr sz="2200"/>
            </a:lvl8pPr>
            <a:lvl9pPr marL="4094092" indent="0">
              <a:buNone/>
              <a:defRPr sz="2200"/>
            </a:lvl9pPr>
          </a:lstStyle>
          <a:p>
            <a:pPr lvl="0"/>
            <a:endParaRPr lang="en-US" noProof="0" dirty="0"/>
          </a:p>
        </p:txBody>
      </p:sp>
      <p:sp>
        <p:nvSpPr>
          <p:cNvPr id="4" name="Text Placeholder 3"/>
          <p:cNvSpPr>
            <a:spLocks noGrp="1"/>
          </p:cNvSpPr>
          <p:nvPr>
            <p:ph type="body" sz="half" idx="2"/>
          </p:nvPr>
        </p:nvSpPr>
        <p:spPr>
          <a:xfrm>
            <a:off x="1792288" y="5367130"/>
            <a:ext cx="5486400" cy="805705"/>
          </a:xfrm>
        </p:spPr>
        <p:txBody>
          <a:bodyPr/>
          <a:lstStyle>
            <a:lvl1pPr marL="0" indent="0">
              <a:buNone/>
              <a:defRPr sz="1600"/>
            </a:lvl1pPr>
            <a:lvl2pPr marL="511761" indent="0">
              <a:buNone/>
              <a:defRPr sz="1300"/>
            </a:lvl2pPr>
            <a:lvl3pPr marL="1023523" indent="0">
              <a:buNone/>
              <a:defRPr sz="1100"/>
            </a:lvl3pPr>
            <a:lvl4pPr marL="1535285" indent="0">
              <a:buNone/>
              <a:defRPr sz="1000"/>
            </a:lvl4pPr>
            <a:lvl5pPr marL="2047046" indent="0">
              <a:buNone/>
              <a:defRPr sz="1000"/>
            </a:lvl5pPr>
            <a:lvl6pPr marL="2558807" indent="0">
              <a:buNone/>
              <a:defRPr sz="1000"/>
            </a:lvl6pPr>
            <a:lvl7pPr marL="3070568" indent="0">
              <a:buNone/>
              <a:defRPr sz="1000"/>
            </a:lvl7pPr>
            <a:lvl8pPr marL="3582330" indent="0">
              <a:buNone/>
              <a:defRPr sz="1000"/>
            </a:lvl8pPr>
            <a:lvl9pPr marL="4094092" indent="0">
              <a:buNone/>
              <a:defRPr sz="10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858408E-8F1B-4F26-905F-50E69B77CA7D}" type="slidenum">
              <a:rPr lang="de-DE" altLang="en-US"/>
              <a:pPr>
                <a:defRPr/>
              </a:pPr>
              <a:t>‹#›</a:t>
            </a:fld>
            <a:endParaRPr lang="de-DE" altLang="en-US"/>
          </a:p>
        </p:txBody>
      </p:sp>
    </p:spTree>
    <p:extLst>
      <p:ext uri="{BB962C8B-B14F-4D97-AF65-F5344CB8AC3E}">
        <p14:creationId xmlns:p14="http://schemas.microsoft.com/office/powerpoint/2010/main" val="4079745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8775" y="1125538"/>
            <a:ext cx="8421688"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de-DE" altLang="en-US"/>
              <a:t>Titelmasterformat durch Klicken bearbeiten</a:t>
            </a:r>
          </a:p>
        </p:txBody>
      </p:sp>
      <p:sp>
        <p:nvSpPr>
          <p:cNvPr id="1027" name="Rectangle 3"/>
          <p:cNvSpPr>
            <a:spLocks noGrp="1" noChangeArrowheads="1"/>
          </p:cNvSpPr>
          <p:nvPr>
            <p:ph type="body" idx="1"/>
          </p:nvPr>
        </p:nvSpPr>
        <p:spPr bwMode="auto">
          <a:xfrm>
            <a:off x="358775" y="2276475"/>
            <a:ext cx="8421688" cy="336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a:t>Textmasterformate durch Klicken bearbeiten</a:t>
            </a:r>
          </a:p>
          <a:p>
            <a:pPr lvl="1"/>
            <a:r>
              <a:rPr lang="de-DE" altLang="en-US"/>
              <a:t>Zweite Ebene</a:t>
            </a:r>
          </a:p>
        </p:txBody>
      </p:sp>
      <p:sp>
        <p:nvSpPr>
          <p:cNvPr id="1030" name="Rectangle 6"/>
          <p:cNvSpPr>
            <a:spLocks noGrp="1" noChangeArrowheads="1"/>
          </p:cNvSpPr>
          <p:nvPr>
            <p:ph type="sldNum" sz="quarter" idx="4"/>
          </p:nvPr>
        </p:nvSpPr>
        <p:spPr bwMode="auto">
          <a:xfrm>
            <a:off x="8061325" y="6403975"/>
            <a:ext cx="719138" cy="306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1" hangingPunct="1">
              <a:defRPr sz="1100">
                <a:solidFill>
                  <a:srgbClr val="646464"/>
                </a:solidFill>
              </a:defRPr>
            </a:lvl1pPr>
          </a:lstStyle>
          <a:p>
            <a:pPr>
              <a:defRPr/>
            </a:pPr>
            <a:fld id="{0C08FCD1-25D1-447B-81B0-739846C50797}" type="slidenum">
              <a:rPr lang="de-DE" altLang="en-US"/>
              <a:pPr>
                <a:defRPr/>
              </a:pPr>
              <a:t>‹#›</a:t>
            </a:fld>
            <a:endParaRPr lang="de-DE" altLang="en-US"/>
          </a:p>
        </p:txBody>
      </p:sp>
      <p:sp>
        <p:nvSpPr>
          <p:cNvPr id="3" name="Rectangle 2"/>
          <p:cNvSpPr/>
          <p:nvPr userDrawn="1"/>
        </p:nvSpPr>
        <p:spPr>
          <a:xfrm>
            <a:off x="358775" y="947738"/>
            <a:ext cx="8421688" cy="33337"/>
          </a:xfrm>
          <a:prstGeom prst="rect">
            <a:avLst/>
          </a:prstGeom>
          <a:solidFill>
            <a:srgbClr val="0872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pic>
        <p:nvPicPr>
          <p:cNvPr id="2" name="Picture 7"/>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794500" y="333375"/>
            <a:ext cx="1985963"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760" r:id="rId1"/>
    <p:sldLayoutId id="2147485738" r:id="rId2"/>
    <p:sldLayoutId id="2147485739" r:id="rId3"/>
    <p:sldLayoutId id="2147485740" r:id="rId4"/>
    <p:sldLayoutId id="2147485741" r:id="rId5"/>
    <p:sldLayoutId id="2147485742" r:id="rId6"/>
    <p:sldLayoutId id="2147485743" r:id="rId7"/>
    <p:sldLayoutId id="2147485744" r:id="rId8"/>
    <p:sldLayoutId id="2147485745" r:id="rId9"/>
    <p:sldLayoutId id="2147485746" r:id="rId10"/>
    <p:sldLayoutId id="2147485747" r:id="rId11"/>
    <p:sldLayoutId id="2147485748" r:id="rId12"/>
    <p:sldLayoutId id="2147485761" r:id="rId13"/>
  </p:sldLayoutIdLst>
  <p:hf hdr="0" ftr="0"/>
  <p:txStyles>
    <p:titleStyle>
      <a:lvl1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mj-cs"/>
        </a:defRPr>
      </a:lvl1pPr>
      <a:lvl2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2pPr>
      <a:lvl3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3pPr>
      <a:lvl4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4pPr>
      <a:lvl5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5pPr>
      <a:lvl6pPr marL="511761" algn="l" rtl="0" fontAlgn="base">
        <a:spcBef>
          <a:spcPct val="0"/>
        </a:spcBef>
        <a:spcAft>
          <a:spcPct val="0"/>
        </a:spcAft>
        <a:defRPr sz="2700" b="1">
          <a:solidFill>
            <a:srgbClr val="E10019"/>
          </a:solidFill>
          <a:latin typeface="Arial" charset="0"/>
          <a:cs typeface="Arial" charset="0"/>
        </a:defRPr>
      </a:lvl6pPr>
      <a:lvl7pPr marL="1023523" algn="l" rtl="0" fontAlgn="base">
        <a:spcBef>
          <a:spcPct val="0"/>
        </a:spcBef>
        <a:spcAft>
          <a:spcPct val="0"/>
        </a:spcAft>
        <a:defRPr sz="2700" b="1">
          <a:solidFill>
            <a:srgbClr val="E10019"/>
          </a:solidFill>
          <a:latin typeface="Arial" charset="0"/>
          <a:cs typeface="Arial" charset="0"/>
        </a:defRPr>
      </a:lvl7pPr>
      <a:lvl8pPr marL="1535285" algn="l" rtl="0" fontAlgn="base">
        <a:spcBef>
          <a:spcPct val="0"/>
        </a:spcBef>
        <a:spcAft>
          <a:spcPct val="0"/>
        </a:spcAft>
        <a:defRPr sz="2700" b="1">
          <a:solidFill>
            <a:srgbClr val="E10019"/>
          </a:solidFill>
          <a:latin typeface="Arial" charset="0"/>
          <a:cs typeface="Arial" charset="0"/>
        </a:defRPr>
      </a:lvl8pPr>
      <a:lvl9pPr marL="2047046" algn="l" rtl="0" fontAlgn="base">
        <a:spcBef>
          <a:spcPct val="0"/>
        </a:spcBef>
        <a:spcAft>
          <a:spcPct val="0"/>
        </a:spcAft>
        <a:defRPr sz="2700" b="1">
          <a:solidFill>
            <a:srgbClr val="E10019"/>
          </a:solidFill>
          <a:latin typeface="Arial" charset="0"/>
          <a:cs typeface="Arial" charset="0"/>
        </a:defRPr>
      </a:lvl9pPr>
    </p:titleStyle>
    <p:bodyStyle>
      <a:lvl1pPr marL="382588" indent="-382588" algn="l" rtl="0" eaLnBrk="0" fontAlgn="base" hangingPunct="0">
        <a:lnSpc>
          <a:spcPct val="130000"/>
        </a:lnSpc>
        <a:spcBef>
          <a:spcPct val="0"/>
        </a:spcBef>
        <a:spcAft>
          <a:spcPct val="0"/>
        </a:spcAft>
        <a:buChar char="•"/>
        <a:defRPr sz="1600">
          <a:solidFill>
            <a:schemeClr val="tx1"/>
          </a:solidFill>
          <a:latin typeface="+mn-lt"/>
          <a:ea typeface="MS PGothic" panose="020B0600070205080204" pitchFamily="34" charset="-128"/>
          <a:cs typeface="+mn-cs"/>
        </a:defRPr>
      </a:lvl1pPr>
      <a:lvl2pPr marL="830263" indent="-319088" algn="l" rtl="0" eaLnBrk="0" fontAlgn="base" hangingPunct="0">
        <a:lnSpc>
          <a:spcPct val="130000"/>
        </a:lnSpc>
        <a:spcBef>
          <a:spcPct val="0"/>
        </a:spcBef>
        <a:spcAft>
          <a:spcPct val="0"/>
        </a:spcAft>
        <a:buFont typeface="Wingdings" panose="05000000000000000000" pitchFamily="2" charset="2"/>
        <a:buChar char="§"/>
        <a:defRPr sz="1600">
          <a:solidFill>
            <a:schemeClr val="tx1"/>
          </a:solidFill>
          <a:latin typeface="+mn-lt"/>
          <a:ea typeface="MS PGothic" panose="020B0600070205080204" pitchFamily="34" charset="-128"/>
          <a:cs typeface="+mn-cs"/>
        </a:defRPr>
      </a:lvl2pPr>
      <a:lvl3pPr marL="1277938" indent="-255588" algn="l" rtl="0" eaLnBrk="0" fontAlgn="base" hangingPunct="0">
        <a:lnSpc>
          <a:spcPct val="150000"/>
        </a:lnSpc>
        <a:spcBef>
          <a:spcPct val="0"/>
        </a:spcBef>
        <a:spcAft>
          <a:spcPct val="0"/>
        </a:spcAft>
        <a:buChar char="•"/>
        <a:defRPr sz="2700">
          <a:solidFill>
            <a:schemeClr val="tx1"/>
          </a:solidFill>
          <a:latin typeface="+mn-lt"/>
          <a:ea typeface="MS PGothic" panose="020B0600070205080204" pitchFamily="34" charset="-128"/>
          <a:cs typeface="+mn-cs"/>
        </a:defRPr>
      </a:lvl3pPr>
      <a:lvl4pPr marL="1790700" indent="-255588" algn="l" rtl="0" eaLnBrk="0" fontAlgn="base" hangingPunct="0">
        <a:lnSpc>
          <a:spcPct val="150000"/>
        </a:lnSpc>
        <a:spcBef>
          <a:spcPct val="0"/>
        </a:spcBef>
        <a:spcAft>
          <a:spcPct val="0"/>
        </a:spcAft>
        <a:buChar char="–"/>
        <a:defRPr sz="2200">
          <a:solidFill>
            <a:schemeClr val="tx1"/>
          </a:solidFill>
          <a:latin typeface="+mn-lt"/>
          <a:ea typeface="MS PGothic" panose="020B0600070205080204" pitchFamily="34" charset="-128"/>
          <a:cs typeface="+mn-cs"/>
        </a:defRPr>
      </a:lvl4pPr>
      <a:lvl5pPr marL="2301875" indent="-255588" algn="l" rtl="0" eaLnBrk="0" fontAlgn="base" hangingPunct="0">
        <a:lnSpc>
          <a:spcPct val="150000"/>
        </a:lnSpc>
        <a:spcBef>
          <a:spcPct val="0"/>
        </a:spcBef>
        <a:spcAft>
          <a:spcPct val="0"/>
        </a:spcAft>
        <a:buChar char="»"/>
        <a:defRPr sz="2200">
          <a:solidFill>
            <a:schemeClr val="tx1"/>
          </a:solidFill>
          <a:latin typeface="+mn-lt"/>
          <a:ea typeface="MS PGothic" panose="020B0600070205080204" pitchFamily="34" charset="-128"/>
          <a:cs typeface="+mn-cs"/>
        </a:defRPr>
      </a:lvl5pPr>
      <a:lvl6pPr marL="2814688" indent="-255881" algn="l" rtl="0" fontAlgn="base">
        <a:lnSpc>
          <a:spcPct val="150000"/>
        </a:lnSpc>
        <a:spcBef>
          <a:spcPct val="0"/>
        </a:spcBef>
        <a:spcAft>
          <a:spcPct val="0"/>
        </a:spcAft>
        <a:buChar char="»"/>
        <a:defRPr>
          <a:solidFill>
            <a:schemeClr val="tx1"/>
          </a:solidFill>
          <a:latin typeface="+mn-lt"/>
          <a:cs typeface="+mn-cs"/>
        </a:defRPr>
      </a:lvl6pPr>
      <a:lvl7pPr marL="3326450" indent="-255881" algn="l" rtl="0" fontAlgn="base">
        <a:lnSpc>
          <a:spcPct val="150000"/>
        </a:lnSpc>
        <a:spcBef>
          <a:spcPct val="0"/>
        </a:spcBef>
        <a:spcAft>
          <a:spcPct val="0"/>
        </a:spcAft>
        <a:buChar char="»"/>
        <a:defRPr>
          <a:solidFill>
            <a:schemeClr val="tx1"/>
          </a:solidFill>
          <a:latin typeface="+mn-lt"/>
          <a:cs typeface="+mn-cs"/>
        </a:defRPr>
      </a:lvl7pPr>
      <a:lvl8pPr marL="3838210" indent="-255881" algn="l" rtl="0" fontAlgn="base">
        <a:lnSpc>
          <a:spcPct val="150000"/>
        </a:lnSpc>
        <a:spcBef>
          <a:spcPct val="0"/>
        </a:spcBef>
        <a:spcAft>
          <a:spcPct val="0"/>
        </a:spcAft>
        <a:buChar char="»"/>
        <a:defRPr>
          <a:solidFill>
            <a:schemeClr val="tx1"/>
          </a:solidFill>
          <a:latin typeface="+mn-lt"/>
          <a:cs typeface="+mn-cs"/>
        </a:defRPr>
      </a:lvl8pPr>
      <a:lvl9pPr marL="4349972" indent="-255881" algn="l" rtl="0" fontAlgn="base">
        <a:lnSpc>
          <a:spcPct val="150000"/>
        </a:lnSpc>
        <a:spcBef>
          <a:spcPct val="0"/>
        </a:spcBef>
        <a:spcAft>
          <a:spcPct val="0"/>
        </a:spcAft>
        <a:buChar char="»"/>
        <a:defRPr>
          <a:solidFill>
            <a:schemeClr val="tx1"/>
          </a:solidFill>
          <a:latin typeface="+mn-lt"/>
          <a:cs typeface="+mn-cs"/>
        </a:defRPr>
      </a:lvl9pPr>
    </p:bodyStyle>
    <p:otherStyle>
      <a:defPPr>
        <a:defRPr lang="en-US"/>
      </a:defPPr>
      <a:lvl1pPr marL="0" algn="l" defTabSz="1023523" rtl="0" eaLnBrk="1" latinLnBrk="0" hangingPunct="1">
        <a:defRPr sz="2000" kern="1200">
          <a:solidFill>
            <a:schemeClr val="tx1"/>
          </a:solidFill>
          <a:latin typeface="+mn-lt"/>
          <a:ea typeface="+mn-ea"/>
          <a:cs typeface="+mn-cs"/>
        </a:defRPr>
      </a:lvl1pPr>
      <a:lvl2pPr marL="511761" algn="l" defTabSz="1023523" rtl="0" eaLnBrk="1" latinLnBrk="0" hangingPunct="1">
        <a:defRPr sz="2000" kern="1200">
          <a:solidFill>
            <a:schemeClr val="tx1"/>
          </a:solidFill>
          <a:latin typeface="+mn-lt"/>
          <a:ea typeface="+mn-ea"/>
          <a:cs typeface="+mn-cs"/>
        </a:defRPr>
      </a:lvl2pPr>
      <a:lvl3pPr marL="1023523" algn="l" defTabSz="1023523" rtl="0" eaLnBrk="1" latinLnBrk="0" hangingPunct="1">
        <a:defRPr sz="2000" kern="1200">
          <a:solidFill>
            <a:schemeClr val="tx1"/>
          </a:solidFill>
          <a:latin typeface="+mn-lt"/>
          <a:ea typeface="+mn-ea"/>
          <a:cs typeface="+mn-cs"/>
        </a:defRPr>
      </a:lvl3pPr>
      <a:lvl4pPr marL="1535285" algn="l" defTabSz="1023523" rtl="0" eaLnBrk="1" latinLnBrk="0" hangingPunct="1">
        <a:defRPr sz="2000" kern="1200">
          <a:solidFill>
            <a:schemeClr val="tx1"/>
          </a:solidFill>
          <a:latin typeface="+mn-lt"/>
          <a:ea typeface="+mn-ea"/>
          <a:cs typeface="+mn-cs"/>
        </a:defRPr>
      </a:lvl4pPr>
      <a:lvl5pPr marL="2047046" algn="l" defTabSz="1023523" rtl="0" eaLnBrk="1" latinLnBrk="0" hangingPunct="1">
        <a:defRPr sz="2000" kern="1200">
          <a:solidFill>
            <a:schemeClr val="tx1"/>
          </a:solidFill>
          <a:latin typeface="+mn-lt"/>
          <a:ea typeface="+mn-ea"/>
          <a:cs typeface="+mn-cs"/>
        </a:defRPr>
      </a:lvl5pPr>
      <a:lvl6pPr marL="2558807" algn="l" defTabSz="1023523" rtl="0" eaLnBrk="1" latinLnBrk="0" hangingPunct="1">
        <a:defRPr sz="2000" kern="1200">
          <a:solidFill>
            <a:schemeClr val="tx1"/>
          </a:solidFill>
          <a:latin typeface="+mn-lt"/>
          <a:ea typeface="+mn-ea"/>
          <a:cs typeface="+mn-cs"/>
        </a:defRPr>
      </a:lvl6pPr>
      <a:lvl7pPr marL="3070568" algn="l" defTabSz="1023523" rtl="0" eaLnBrk="1" latinLnBrk="0" hangingPunct="1">
        <a:defRPr sz="2000" kern="1200">
          <a:solidFill>
            <a:schemeClr val="tx1"/>
          </a:solidFill>
          <a:latin typeface="+mn-lt"/>
          <a:ea typeface="+mn-ea"/>
          <a:cs typeface="+mn-cs"/>
        </a:defRPr>
      </a:lvl7pPr>
      <a:lvl8pPr marL="3582330" algn="l" defTabSz="1023523" rtl="0" eaLnBrk="1" latinLnBrk="0" hangingPunct="1">
        <a:defRPr sz="2000" kern="1200">
          <a:solidFill>
            <a:schemeClr val="tx1"/>
          </a:solidFill>
          <a:latin typeface="+mn-lt"/>
          <a:ea typeface="+mn-ea"/>
          <a:cs typeface="+mn-cs"/>
        </a:defRPr>
      </a:lvl8pPr>
      <a:lvl9pPr marL="4094092" algn="l" defTabSz="1023523"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l-GR" altLang="en-US"/>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l-GR"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EAF9F3F-A57A-483C-969D-0C0BE484C29C}" type="datetimeFigureOut">
              <a:rPr lang="el-GR"/>
              <a:pPr>
                <a:defRPr/>
              </a:pPr>
              <a:t>29/6/2017</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66CEF36E-0016-483F-8770-E6E905CD620E}" type="slidenum">
              <a:rPr lang="el-GR" altLang="en-US"/>
              <a:pPr>
                <a:defRPr/>
              </a:pPr>
              <a:t>‹#›</a:t>
            </a:fld>
            <a:endParaRPr lang="el-GR" altLang="en-US"/>
          </a:p>
        </p:txBody>
      </p:sp>
    </p:spTree>
  </p:cSld>
  <p:clrMap bg1="lt1" tx1="dk1" bg2="lt2" tx2="dk2" accent1="accent1" accent2="accent2" accent3="accent3" accent4="accent4" accent5="accent5" accent6="accent6" hlink="hlink" folHlink="folHlink"/>
  <p:sldLayoutIdLst>
    <p:sldLayoutId id="2147485749" r:id="rId1"/>
    <p:sldLayoutId id="2147485750" r:id="rId2"/>
    <p:sldLayoutId id="2147485751" r:id="rId3"/>
    <p:sldLayoutId id="2147485752" r:id="rId4"/>
    <p:sldLayoutId id="2147485753" r:id="rId5"/>
    <p:sldLayoutId id="2147485754" r:id="rId6"/>
    <p:sldLayoutId id="2147485755" r:id="rId7"/>
    <p:sldLayoutId id="2147485756" r:id="rId8"/>
    <p:sldLayoutId id="2147485757" r:id="rId9"/>
    <p:sldLayoutId id="2147485758" r:id="rId10"/>
    <p:sldLayoutId id="21474857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google.co.uk/url?sa=i&amp;rct=j&amp;q=&amp;esrc=s&amp;source=images&amp;cd=&amp;cad=rja&amp;uact=8&amp;ved=0ahUKEwjzv_iV0v7LAhWEthoKHaUrBgIQjRwIBw&amp;url=http://www.eurosolar.de/en/index.php/media-mainmenu-61/media-coverage-mainmenu-19/irena-mainmenu-103&amp;psig=AFQjCNEICTlRadNiqMaSYsvQy8RuiDy3DA&amp;ust=1460191179131130" TargetMode="External"/><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ieabioenergy.com/" TargetMode="External"/><Relationship Id="rId11" Type="http://schemas.openxmlformats.org/officeDocument/2006/relationships/image" Target="../media/image8.png"/><Relationship Id="rId5" Type="http://schemas.openxmlformats.org/officeDocument/2006/relationships/image" Target="../media/image5.jpeg"/><Relationship Id="rId10" Type="http://schemas.openxmlformats.org/officeDocument/2006/relationships/hyperlink" Target="https://www.google.co.uk/url?sa=i&amp;rct=j&amp;q=&amp;esrc=s&amp;source=images&amp;cd=&amp;cad=rja&amp;uact=8&amp;ved=0ahUKEwiL0Nnq0f7LAhUJtBoKHV_0AQ4QjRwIBw&amp;url=https://commons.wikimedia.org/wiki/File:FAO_logo.svg&amp;psig=AFQjCNGNurC2aNXbQeH14gvMARBgfo9riA&amp;ust=1460191088421093" TargetMode="External"/><Relationship Id="rId4" Type="http://schemas.openxmlformats.org/officeDocument/2006/relationships/image" Target="../media/image4.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ieabioenergy.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google.co.uk/url?sa=i&amp;rct=j&amp;q=&amp;esrc=s&amp;source=images&amp;cd=&amp;cad=rja&amp;uact=8&amp;ved=0ahUKEwiL0Nnq0f7LAhUJtBoKHV_0AQ4QjRwIBw&amp;url=https://commons.wikimedia.org/wiki/File:FAO_logo.svg&amp;psig=AFQjCNGNurC2aNXbQeH14gvMARBgfo9riA&amp;ust=1460191088421093" TargetMode="Externa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hyperlink" Target="http://www.ieabioenergy.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google.co.uk/url?sa=i&amp;rct=j&amp;q=&amp;esrc=s&amp;source=images&amp;cd=&amp;cad=rja&amp;uact=8&amp;ved=0ahUKEwiL0Nnq0f7LAhUJtBoKHV_0AQ4QjRwIBw&amp;url=https://commons.wikimedia.org/wiki/File:FAO_logo.svg&amp;psig=AFQjCNGNurC2aNXbQeH14gvMARBgfo9riA&amp;ust=1460191088421093" TargetMode="Externa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hyperlink" Target="http://www.ieabioenergy.co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google.co.uk/url?sa=i&amp;rct=j&amp;q=&amp;esrc=s&amp;source=images&amp;cd=&amp;cad=rja&amp;uact=8&amp;ved=0ahUKEwiL0Nnq0f7LAhUJtBoKHV_0AQ4QjRwIBw&amp;url=https://commons.wikimedia.org/wiki/File:FAO_logo.svg&amp;psig=AFQjCNGNurC2aNXbQeH14gvMARBgfo9riA&amp;ust=1460191088421093" TargetMode="Externa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hyperlink" Target="http://www.ieabioenergy.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google.co.uk/url?sa=i&amp;rct=j&amp;q=&amp;esrc=s&amp;source=images&amp;cd=&amp;cad=rja&amp;uact=8&amp;ved=0ahUKEwiL0Nnq0f7LAhUJtBoKHV_0AQ4QjRwIBw&amp;url=https://commons.wikimedia.org/wiki/File:FAO_logo.svg&amp;psig=AFQjCNGNurC2aNXbQeH14gvMARBgfo9riA&amp;ust=1460191088421093" TargetMode="Externa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www.ieabioenergy.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google.co.uk/url?sa=i&amp;rct=j&amp;q=&amp;esrc=s&amp;source=images&amp;cd=&amp;cad=rja&amp;uact=8&amp;ved=0ahUKEwiL0Nnq0f7LAhUJtBoKHV_0AQ4QjRwIBw&amp;url=https://commons.wikimedia.org/wiki/File:FAO_logo.svg&amp;psig=AFQjCNGNurC2aNXbQeH14gvMARBgfo9riA&amp;ust=1460191088421093" TargetMode="Externa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www.ieabioenergy.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google.co.uk/url?sa=i&amp;rct=j&amp;q=&amp;esrc=s&amp;source=images&amp;cd=&amp;cad=rja&amp;uact=8&amp;ved=0ahUKEwiL0Nnq0f7LAhUJtBoKHV_0AQ4QjRwIBw&amp;url=https://commons.wikimedia.org/wiki/File:FAO_logo.svg&amp;psig=AFQjCNGNurC2aNXbQeH14gvMARBgfo9riA&amp;ust=1460191088421093" TargetMode="Externa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iL0Nnq0f7LAhUJtBoKHV_0AQ4QjRwIBw&amp;url=https://commons.wikimedia.org/wiki/File:FAO_logo.svg&amp;psig=AFQjCNGNurC2aNXbQeH14gvMARBgfo9riA&amp;ust=146019108842109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ieabioenergy.com/" TargetMode="Externa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hyperlink" Target="http://www.ieabioenergy.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google.co.uk/url?sa=i&amp;rct=j&amp;q=&amp;esrc=s&amp;source=images&amp;cd=&amp;cad=rja&amp;uact=8&amp;ved=0ahUKEwiL0Nnq0f7LAhUJtBoKHV_0AQ4QjRwIBw&amp;url=https://commons.wikimedia.org/wiki/File:FAO_logo.svg&amp;psig=AFQjCNGNurC2aNXbQeH14gvMARBgfo9riA&amp;ust=1460191088421093" TargetMode="Externa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www.ieabioenergy.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google.co.uk/url?sa=i&amp;rct=j&amp;q=&amp;esrc=s&amp;source=images&amp;cd=&amp;cad=rja&amp;uact=8&amp;ved=0ahUKEwiL0Nnq0f7LAhUJtBoKHV_0AQ4QjRwIBw&amp;url=https://commons.wikimedia.org/wiki/File:FAO_logo.svg&amp;psig=AFQjCNGNurC2aNXbQeH14gvMARBgfo9riA&amp;ust=1460191088421093" TargetMode="Externa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hyperlink" Target="http://www.ieabioenergy.co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google.co.uk/url?sa=i&amp;rct=j&amp;q=&amp;esrc=s&amp;source=images&amp;cd=&amp;cad=rja&amp;uact=8&amp;ved=0ahUKEwiL0Nnq0f7LAhUJtBoKHV_0AQ4QjRwIBw&amp;url=https://commons.wikimedia.org/wiki/File:FAO_logo.svg&amp;psig=AFQjCNGNurC2aNXbQeH14gvMARBgfo9riA&amp;ust=1460191088421093" TargetMode="Externa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hyperlink" Target="http://www.ieabioenergy.co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8" Type="http://schemas.openxmlformats.org/officeDocument/2006/relationships/hyperlink" Target="https://www.google.co.uk/url?sa=i&amp;rct=j&amp;q=&amp;esrc=s&amp;source=images&amp;cd=&amp;cad=rja&amp;uact=8&amp;ved=0ahUKEwiL0Nnq0f7LAhUJtBoKHV_0AQ4QjRwIBw&amp;url=https://commons.wikimedia.org/wiki/File:FAO_logo.svg&amp;psig=AFQjCNGNurC2aNXbQeH14gvMARBgfo9riA&amp;ust=1460191088421093" TargetMode="External"/><Relationship Id="rId3" Type="http://schemas.openxmlformats.org/officeDocument/2006/relationships/hyperlink" Target="http://www.irena.org/" TargetMode="External"/><Relationship Id="rId7"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www.google.co.uk/url?sa=i&amp;rct=j&amp;q=&amp;esrc=s&amp;source=images&amp;cd=&amp;cad=rja&amp;uact=8&amp;ved=0ahUKEwjzv_iV0v7LAhWEthoKHaUrBgIQjRwIBw&amp;url=http://www.eurosolar.de/en/index.php/media-mainmenu-61/media-coverage-mainmenu-19/irena-mainmenu-103&amp;psig=AFQjCNEICTlRadNiqMaSYsvQy8RuiDy3DA&amp;ust=1460191179131130" TargetMode="External"/><Relationship Id="rId5" Type="http://schemas.openxmlformats.org/officeDocument/2006/relationships/hyperlink" Target="http://www.fao.org/" TargetMode="External"/><Relationship Id="rId10" Type="http://schemas.openxmlformats.org/officeDocument/2006/relationships/image" Target="../media/image6.png"/><Relationship Id="rId4" Type="http://schemas.openxmlformats.org/officeDocument/2006/relationships/hyperlink" Target="http://www.ieabioenergy.com/" TargetMode="External"/><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www.ieabioenergy.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google.co.uk/url?sa=i&amp;rct=j&amp;q=&amp;esrc=s&amp;source=images&amp;cd=&amp;cad=rja&amp;uact=8&amp;ved=0ahUKEwiL0Nnq0f7LAhUJtBoKHV_0AQ4QjRwIBw&amp;url=https://commons.wikimedia.org/wiki/File:FAO_logo.svg&amp;psig=AFQjCNGNurC2aNXbQeH14gvMARBgfo9riA&amp;ust=1460191088421093"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www.ieabioenergy.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google.co.uk/url?sa=i&amp;rct=j&amp;q=&amp;esrc=s&amp;source=images&amp;cd=&amp;cad=rja&amp;uact=8&amp;ved=0ahUKEwiL0Nnq0f7LAhUJtBoKHV_0AQ4QjRwIBw&amp;url=https://commons.wikimedia.org/wiki/File:FAO_logo.svg&amp;psig=AFQjCNGNurC2aNXbQeH14gvMARBgfo9riA&amp;ust=1460191088421093"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www.ieabioenergy.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google.co.uk/url?sa=i&amp;rct=j&amp;q=&amp;esrc=s&amp;source=images&amp;cd=&amp;cad=rja&amp;uact=8&amp;ved=0ahUKEwiL0Nnq0f7LAhUJtBoKHV_0AQ4QjRwIBw&amp;url=https://commons.wikimedia.org/wiki/File:FAO_logo.svg&amp;psig=AFQjCNGNurC2aNXbQeH14gvMARBgfo9riA&amp;ust=1460191088421093"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www.ieabioenergy.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google.co.uk/url?sa=i&amp;rct=j&amp;q=&amp;esrc=s&amp;source=images&amp;cd=&amp;cad=rja&amp;uact=8&amp;ved=0ahUKEwiL0Nnq0f7LAhUJtBoKHV_0AQ4QjRwIBw&amp;url=https://commons.wikimedia.org/wiki/File:FAO_logo.svg&amp;psig=AFQjCNGNurC2aNXbQeH14gvMARBgfo9riA&amp;ust=1460191088421093"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www.ieabioenergy.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google.co.uk/url?sa=i&amp;rct=j&amp;q=&amp;esrc=s&amp;source=images&amp;cd=&amp;cad=rja&amp;uact=8&amp;ved=0ahUKEwiL0Nnq0f7LAhUJtBoKHV_0AQ4QjRwIBw&amp;url=https://commons.wikimedia.org/wiki/File:FAO_logo.svg&amp;psig=AFQjCNGNurC2aNXbQeH14gvMARBgfo9riA&amp;ust=1460191088421093"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1305" y="62389"/>
            <a:ext cx="5816839" cy="3042509"/>
          </a:xfrm>
        </p:spPr>
        <p:txBody>
          <a:bodyPr anchor="t"/>
          <a:lstStyle/>
          <a:p>
            <a:pPr>
              <a:lnSpc>
                <a:spcPct val="100000"/>
              </a:lnSpc>
              <a:spcBef>
                <a:spcPts val="1800"/>
              </a:spcBef>
              <a:spcAft>
                <a:spcPts val="1200"/>
              </a:spcAft>
            </a:pPr>
            <a:br>
              <a:rPr lang="en-US" sz="1000" dirty="0">
                <a:latin typeface="Helvetica" pitchFamily="34" charset="0"/>
              </a:rPr>
            </a:br>
            <a:r>
              <a:rPr lang="en-US" sz="3200" dirty="0">
                <a:latin typeface="Helvetica" pitchFamily="34" charset="0"/>
              </a:rPr>
              <a:t>Bioenergy for</a:t>
            </a:r>
            <a:br>
              <a:rPr lang="en-US" sz="3200" dirty="0">
                <a:latin typeface="Helvetica" pitchFamily="34" charset="0"/>
              </a:rPr>
            </a:br>
            <a:br>
              <a:rPr lang="en-US" sz="2400" dirty="0">
                <a:latin typeface="Helvetica" pitchFamily="34" charset="0"/>
              </a:rPr>
            </a:br>
            <a:r>
              <a:rPr lang="en-US" sz="3200" dirty="0">
                <a:latin typeface="Helvetica" pitchFamily="34" charset="0"/>
              </a:rPr>
              <a:t>Sustainable </a:t>
            </a:r>
            <a:br>
              <a:rPr lang="en-US" sz="3200" dirty="0">
                <a:latin typeface="Helvetica" pitchFamily="34" charset="0"/>
              </a:rPr>
            </a:br>
            <a:br>
              <a:rPr lang="en-US" sz="2400" dirty="0">
                <a:latin typeface="Helvetica" pitchFamily="34" charset="0"/>
              </a:rPr>
            </a:br>
            <a:r>
              <a:rPr lang="en-US" sz="3200" dirty="0">
                <a:latin typeface="Helvetica" pitchFamily="34" charset="0"/>
              </a:rPr>
              <a:t>Development</a:t>
            </a:r>
            <a:endParaRPr lang="en-US" sz="2800" dirty="0"/>
          </a:p>
        </p:txBody>
      </p:sp>
      <p:pic>
        <p:nvPicPr>
          <p:cNvPr id="7" name="Picture 6" descr="C:\Users\jskeer\Documents\BIOFUELS 2015\PICTURES OF BIOFUELS\image nrel residue corn stover bales 06365 YE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7" y="53150"/>
            <a:ext cx="3432591" cy="4239946"/>
          </a:xfrm>
          <a:prstGeom prst="rect">
            <a:avLst/>
          </a:prstGeom>
          <a:noFill/>
          <a:ln>
            <a:noFill/>
          </a:ln>
        </p:spPr>
      </p:pic>
      <p:sp>
        <p:nvSpPr>
          <p:cNvPr id="6" name="Rectangle 5"/>
          <p:cNvSpPr/>
          <p:nvPr/>
        </p:nvSpPr>
        <p:spPr>
          <a:xfrm>
            <a:off x="2555776" y="3080366"/>
            <a:ext cx="4320480" cy="3783688"/>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Ins="457200" rtlCol="0" anchor="ctr"/>
          <a:lstStyle/>
          <a:p>
            <a:pPr algn="r"/>
            <a:r>
              <a:rPr lang="en-US" sz="1800" b="1" dirty="0">
                <a:solidFill>
                  <a:schemeClr val="bg1"/>
                </a:solidFill>
              </a:rPr>
              <a:t>International Workshop on Linkages between the </a:t>
            </a:r>
          </a:p>
          <a:p>
            <a:pPr algn="r"/>
            <a:r>
              <a:rPr lang="en-US" sz="1800" b="1" dirty="0">
                <a:solidFill>
                  <a:schemeClr val="bg1"/>
                </a:solidFill>
              </a:rPr>
              <a:t>Sustainable Development Goals  &amp; GBEP Sustainability Indicators</a:t>
            </a:r>
          </a:p>
          <a:p>
            <a:pPr algn="r"/>
            <a:r>
              <a:rPr lang="en-US" sz="1800" b="1" dirty="0">
                <a:solidFill>
                  <a:schemeClr val="bg1"/>
                </a:solidFill>
              </a:rPr>
              <a:t> </a:t>
            </a:r>
          </a:p>
          <a:p>
            <a:pPr algn="r"/>
            <a:r>
              <a:rPr lang="en-US" sz="1800" b="1" dirty="0">
                <a:solidFill>
                  <a:schemeClr val="bg1"/>
                </a:solidFill>
              </a:rPr>
              <a:t>German Development Institute</a:t>
            </a:r>
          </a:p>
          <a:p>
            <a:pPr algn="r"/>
            <a:r>
              <a:rPr lang="en-US" sz="1800" b="1" dirty="0">
                <a:solidFill>
                  <a:schemeClr val="bg1"/>
                </a:solidFill>
              </a:rPr>
              <a:t>Bonn, 3 July 2017</a:t>
            </a:r>
          </a:p>
          <a:p>
            <a:pPr algn="r"/>
            <a:endParaRPr lang="en-US" sz="800" b="1" dirty="0">
              <a:solidFill>
                <a:schemeClr val="bg1"/>
              </a:solidFill>
            </a:endParaRPr>
          </a:p>
          <a:p>
            <a:pPr algn="r"/>
            <a:endParaRPr lang="en-US" sz="800" b="1" dirty="0">
              <a:solidFill>
                <a:schemeClr val="bg1"/>
              </a:solidFill>
            </a:endParaRPr>
          </a:p>
          <a:p>
            <a:pPr algn="r"/>
            <a:r>
              <a:rPr lang="en-US" sz="1800" b="1" dirty="0">
                <a:solidFill>
                  <a:schemeClr val="bg1"/>
                </a:solidFill>
              </a:rPr>
              <a:t>Jeff Skeer </a:t>
            </a:r>
          </a:p>
          <a:p>
            <a:pPr algn="r"/>
            <a:r>
              <a:rPr lang="en-US" sz="1800" b="1" dirty="0">
                <a:solidFill>
                  <a:schemeClr val="bg1"/>
                </a:solidFill>
              </a:rPr>
              <a:t>International Renewable Energy Agency (IRENA)</a:t>
            </a:r>
          </a:p>
        </p:txBody>
      </p:sp>
      <p:pic>
        <p:nvPicPr>
          <p:cNvPr id="8" name="Picture 7" descr="C:\Users\jskeer\Documents\BIOFUELS 2015\PICTURES OF BIOFUELS\image nrel ornl hybrid poplar 00077 YES.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57" y="3095661"/>
            <a:ext cx="2668335" cy="3762340"/>
          </a:xfrm>
          <a:prstGeom prst="rect">
            <a:avLst/>
          </a:prstGeom>
          <a:noFill/>
          <a:ln>
            <a:noFill/>
          </a:ln>
        </p:spPr>
      </p:pic>
      <p:pic>
        <p:nvPicPr>
          <p:cNvPr id="9" name="Picture 8" descr="C:\Users\jskeer\Documents\BIOFUELS 2015\PICTURES OF BIOFUELS\image nrel inspecting switchgrass in field 02901 YES.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8224" y="3104898"/>
            <a:ext cx="2568495" cy="3753103"/>
          </a:xfrm>
          <a:prstGeom prst="rect">
            <a:avLst/>
          </a:prstGeom>
          <a:noFill/>
          <a:ln>
            <a:noFill/>
          </a:ln>
        </p:spPr>
      </p:pic>
      <p:pic>
        <p:nvPicPr>
          <p:cNvPr id="10" name="Picture 9" descr="IEA Bioenergy">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3562790" y="2112407"/>
            <a:ext cx="1857375" cy="514350"/>
          </a:xfrm>
          <a:prstGeom prst="rect">
            <a:avLst/>
          </a:prstGeom>
          <a:noFill/>
          <a:ln>
            <a:noFill/>
          </a:ln>
        </p:spPr>
      </p:pic>
      <p:pic>
        <p:nvPicPr>
          <p:cNvPr id="11" name="Picture 10" descr="http://www.eurosolar.de/en/images/IRENA/IRENA_Logo_690.jpg">
            <a:hlinkClick r:id="rId8"/>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59088" y="500569"/>
            <a:ext cx="1571625" cy="396875"/>
          </a:xfrm>
          <a:prstGeom prst="rect">
            <a:avLst/>
          </a:prstGeom>
          <a:noFill/>
          <a:ln>
            <a:noFill/>
          </a:ln>
        </p:spPr>
      </p:pic>
      <p:pic>
        <p:nvPicPr>
          <p:cNvPr id="12" name="Picture 11" descr="https://upload.wikimedia.org/wikipedia/commons/thumb/d/db/FAO_logo.svg/1000px-FAO_logo.svg.png">
            <a:hlinkClick r:id="rId10"/>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91478" y="1162536"/>
            <a:ext cx="676275" cy="676275"/>
          </a:xfrm>
          <a:prstGeom prst="rect">
            <a:avLst/>
          </a:prstGeom>
          <a:noFill/>
          <a:ln>
            <a:noFill/>
          </a:ln>
        </p:spPr>
      </p:pic>
    </p:spTree>
    <p:extLst>
      <p:ext uri="{BB962C8B-B14F-4D97-AF65-F5344CB8AC3E}">
        <p14:creationId xmlns:p14="http://schemas.microsoft.com/office/powerpoint/2010/main" val="2346952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4057139" y="1853033"/>
            <a:ext cx="1827232" cy="3568053"/>
          </a:xfrm>
          <a:prstGeom prst="rect">
            <a:avLst/>
          </a:prstGeom>
          <a:solidFill>
            <a:srgbClr val="03C523"/>
          </a:solidFill>
          <a:ln>
            <a:solidFill>
              <a:srgbClr val="004B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p:cNvSpPr/>
          <p:nvPr/>
        </p:nvSpPr>
        <p:spPr>
          <a:xfrm>
            <a:off x="2023335" y="1852169"/>
            <a:ext cx="2033938" cy="3568053"/>
          </a:xfrm>
          <a:prstGeom prst="rect">
            <a:avLst/>
          </a:prstGeom>
          <a:solidFill>
            <a:srgbClr val="98FF94"/>
          </a:solidFill>
          <a:ln>
            <a:solidFill>
              <a:srgbClr val="004B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9" name="Straight Connector 78"/>
          <p:cNvCxnSpPr/>
          <p:nvPr/>
        </p:nvCxnSpPr>
        <p:spPr>
          <a:xfrm>
            <a:off x="5902465" y="920534"/>
            <a:ext cx="0" cy="4512366"/>
          </a:xfrm>
          <a:prstGeom prst="line">
            <a:avLst/>
          </a:prstGeom>
          <a:ln w="38100">
            <a:solidFill>
              <a:srgbClr val="002060"/>
            </a:solidFill>
            <a:prstDash val="dash"/>
          </a:ln>
        </p:spPr>
        <p:style>
          <a:lnRef idx="2">
            <a:schemeClr val="accent1"/>
          </a:lnRef>
          <a:fillRef idx="0">
            <a:schemeClr val="accent1"/>
          </a:fillRef>
          <a:effectRef idx="1">
            <a:schemeClr val="accent1"/>
          </a:effectRef>
          <a:fontRef idx="minor">
            <a:schemeClr val="tx1"/>
          </a:fontRef>
        </p:style>
      </p:cxnSp>
      <p:sp>
        <p:nvSpPr>
          <p:cNvPr id="103" name="TextBox 102"/>
          <p:cNvSpPr txBox="1"/>
          <p:nvPr/>
        </p:nvSpPr>
        <p:spPr>
          <a:xfrm>
            <a:off x="3094001" y="1137663"/>
            <a:ext cx="1568058" cy="553998"/>
          </a:xfrm>
          <a:prstGeom prst="rect">
            <a:avLst/>
          </a:prstGeom>
          <a:noFill/>
        </p:spPr>
        <p:txBody>
          <a:bodyPr wrap="none" rtlCol="0">
            <a:spAutoFit/>
          </a:bodyPr>
          <a:lstStyle/>
          <a:p>
            <a:pPr>
              <a:lnSpc>
                <a:spcPts val="1800"/>
              </a:lnSpc>
            </a:pPr>
            <a:r>
              <a:rPr lang="en-US" sz="1600" b="1" i="1" dirty="0">
                <a:solidFill>
                  <a:srgbClr val="006600"/>
                </a:solidFill>
              </a:rPr>
              <a:t>  Pastureland </a:t>
            </a:r>
          </a:p>
          <a:p>
            <a:pPr>
              <a:lnSpc>
                <a:spcPts val="1800"/>
              </a:lnSpc>
            </a:pPr>
            <a:r>
              <a:rPr lang="en-US" sz="1600" b="1" i="1" dirty="0">
                <a:solidFill>
                  <a:srgbClr val="006600"/>
                </a:solidFill>
              </a:rPr>
              <a:t>(3.4 billion ha</a:t>
            </a:r>
            <a:r>
              <a:rPr lang="en-US" sz="1600" b="1" i="1" dirty="0"/>
              <a:t>)</a:t>
            </a:r>
          </a:p>
        </p:txBody>
      </p:sp>
      <p:cxnSp>
        <p:nvCxnSpPr>
          <p:cNvPr id="105" name="Straight Arrow Connector 104"/>
          <p:cNvCxnSpPr/>
          <p:nvPr/>
        </p:nvCxnSpPr>
        <p:spPr>
          <a:xfrm>
            <a:off x="4499431" y="1386516"/>
            <a:ext cx="137224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flipH="1">
            <a:off x="1371322" y="1414662"/>
            <a:ext cx="183209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2" name="TextBox 111"/>
          <p:cNvSpPr txBox="1"/>
          <p:nvPr/>
        </p:nvSpPr>
        <p:spPr>
          <a:xfrm>
            <a:off x="6176561" y="1159739"/>
            <a:ext cx="1568058" cy="553998"/>
          </a:xfrm>
          <a:prstGeom prst="rect">
            <a:avLst/>
          </a:prstGeom>
          <a:noFill/>
        </p:spPr>
        <p:txBody>
          <a:bodyPr wrap="none" rtlCol="0">
            <a:spAutoFit/>
          </a:bodyPr>
          <a:lstStyle/>
          <a:p>
            <a:pPr>
              <a:lnSpc>
                <a:spcPts val="1800"/>
              </a:lnSpc>
            </a:pPr>
            <a:r>
              <a:rPr lang="en-US" sz="1600" dirty="0"/>
              <a:t>    </a:t>
            </a:r>
            <a:r>
              <a:rPr lang="en-US" sz="1600" b="1" i="1" dirty="0">
                <a:solidFill>
                  <a:srgbClr val="0872A6"/>
                </a:solidFill>
              </a:rPr>
              <a:t>Cropland </a:t>
            </a:r>
          </a:p>
          <a:p>
            <a:pPr>
              <a:lnSpc>
                <a:spcPts val="1800"/>
              </a:lnSpc>
            </a:pPr>
            <a:r>
              <a:rPr lang="en-US" sz="1600" b="1" i="1" dirty="0">
                <a:solidFill>
                  <a:srgbClr val="0872A6"/>
                </a:solidFill>
              </a:rPr>
              <a:t>(1.5 billion ha)</a:t>
            </a:r>
          </a:p>
        </p:txBody>
      </p:sp>
      <p:cxnSp>
        <p:nvCxnSpPr>
          <p:cNvPr id="114" name="Straight Arrow Connector 113"/>
          <p:cNvCxnSpPr/>
          <p:nvPr/>
        </p:nvCxnSpPr>
        <p:spPr>
          <a:xfrm flipH="1">
            <a:off x="5900502" y="1386516"/>
            <a:ext cx="38654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1" name="TextBox 130"/>
          <p:cNvSpPr txBox="1"/>
          <p:nvPr/>
        </p:nvSpPr>
        <p:spPr>
          <a:xfrm>
            <a:off x="3301655" y="5774746"/>
            <a:ext cx="3631122" cy="338554"/>
          </a:xfrm>
          <a:prstGeom prst="rect">
            <a:avLst/>
          </a:prstGeom>
          <a:noFill/>
        </p:spPr>
        <p:txBody>
          <a:bodyPr wrap="none" rtlCol="0">
            <a:spAutoFit/>
          </a:bodyPr>
          <a:lstStyle/>
          <a:p>
            <a:r>
              <a:rPr lang="en-US" b="1" dirty="0"/>
              <a:t>Agricultural Land (Billion Hectares)</a:t>
            </a:r>
          </a:p>
        </p:txBody>
      </p:sp>
      <p:sp>
        <p:nvSpPr>
          <p:cNvPr id="21" name="TextBox 20"/>
          <p:cNvSpPr txBox="1"/>
          <p:nvPr/>
        </p:nvSpPr>
        <p:spPr>
          <a:xfrm>
            <a:off x="1113562" y="5218450"/>
            <a:ext cx="301660" cy="369332"/>
          </a:xfrm>
          <a:prstGeom prst="rect">
            <a:avLst/>
          </a:prstGeom>
          <a:noFill/>
        </p:spPr>
        <p:txBody>
          <a:bodyPr wrap="none" rtlCol="0">
            <a:spAutoFit/>
          </a:bodyPr>
          <a:lstStyle/>
          <a:p>
            <a:r>
              <a:rPr lang="en-US" dirty="0">
                <a:solidFill>
                  <a:srgbClr val="FF0000"/>
                </a:solidFill>
              </a:rPr>
              <a:t>0</a:t>
            </a:r>
          </a:p>
        </p:txBody>
      </p:sp>
      <p:grpSp>
        <p:nvGrpSpPr>
          <p:cNvPr id="2" name="Group 1"/>
          <p:cNvGrpSpPr/>
          <p:nvPr/>
        </p:nvGrpSpPr>
        <p:grpSpPr>
          <a:xfrm>
            <a:off x="636014" y="1634450"/>
            <a:ext cx="925124" cy="3791564"/>
            <a:chOff x="636014" y="1659460"/>
            <a:chExt cx="925124" cy="3791564"/>
          </a:xfrm>
        </p:grpSpPr>
        <p:grpSp>
          <p:nvGrpSpPr>
            <p:cNvPr id="92" name="Group 91"/>
            <p:cNvGrpSpPr/>
            <p:nvPr/>
          </p:nvGrpSpPr>
          <p:grpSpPr>
            <a:xfrm>
              <a:off x="1415224" y="1858033"/>
              <a:ext cx="145914" cy="3592991"/>
              <a:chOff x="476180" y="1134022"/>
              <a:chExt cx="199858" cy="4581444"/>
            </a:xfrm>
          </p:grpSpPr>
          <p:cxnSp>
            <p:nvCxnSpPr>
              <p:cNvPr id="5" name="Straight Connector 4"/>
              <p:cNvCxnSpPr/>
              <p:nvPr/>
            </p:nvCxnSpPr>
            <p:spPr>
              <a:xfrm flipH="1">
                <a:off x="476180" y="1134022"/>
                <a:ext cx="22676" cy="458144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476180" y="4806462"/>
                <a:ext cx="2267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498856" y="4806462"/>
                <a:ext cx="16545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494952" y="3903810"/>
                <a:ext cx="16545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510586" y="2962082"/>
                <a:ext cx="16545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506682" y="2078968"/>
                <a:ext cx="16545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502108" y="1173098"/>
                <a:ext cx="16545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30" name="TextBox 129"/>
            <p:cNvSpPr txBox="1"/>
            <p:nvPr/>
          </p:nvSpPr>
          <p:spPr>
            <a:xfrm rot="16200000">
              <a:off x="-131825" y="3398454"/>
              <a:ext cx="1874231" cy="338554"/>
            </a:xfrm>
            <a:prstGeom prst="rect">
              <a:avLst/>
            </a:prstGeom>
            <a:noFill/>
          </p:spPr>
          <p:txBody>
            <a:bodyPr wrap="none" rtlCol="0">
              <a:spAutoFit/>
            </a:bodyPr>
            <a:lstStyle/>
            <a:p>
              <a:r>
                <a:rPr lang="en-US" b="1" dirty="0">
                  <a:solidFill>
                    <a:srgbClr val="FF0000"/>
                  </a:solidFill>
                </a:rPr>
                <a:t>% Dietary protein</a:t>
              </a:r>
            </a:p>
          </p:txBody>
        </p:sp>
        <p:sp>
          <p:nvSpPr>
            <p:cNvPr id="66" name="TextBox 65"/>
            <p:cNvSpPr txBox="1"/>
            <p:nvPr/>
          </p:nvSpPr>
          <p:spPr>
            <a:xfrm>
              <a:off x="1027629" y="4529240"/>
              <a:ext cx="412292" cy="338554"/>
            </a:xfrm>
            <a:prstGeom prst="rect">
              <a:avLst/>
            </a:prstGeom>
            <a:noFill/>
          </p:spPr>
          <p:txBody>
            <a:bodyPr wrap="none" rtlCol="0">
              <a:spAutoFit/>
            </a:bodyPr>
            <a:lstStyle/>
            <a:p>
              <a:r>
                <a:rPr lang="en-US" b="1" dirty="0">
                  <a:solidFill>
                    <a:srgbClr val="FF0000"/>
                  </a:solidFill>
                </a:rPr>
                <a:t>20</a:t>
              </a:r>
            </a:p>
          </p:txBody>
        </p:sp>
        <p:sp>
          <p:nvSpPr>
            <p:cNvPr id="67" name="TextBox 66"/>
            <p:cNvSpPr txBox="1"/>
            <p:nvPr/>
          </p:nvSpPr>
          <p:spPr>
            <a:xfrm>
              <a:off x="980772" y="3821564"/>
              <a:ext cx="412292" cy="338554"/>
            </a:xfrm>
            <a:prstGeom prst="rect">
              <a:avLst/>
            </a:prstGeom>
            <a:noFill/>
          </p:spPr>
          <p:txBody>
            <a:bodyPr wrap="none" rtlCol="0">
              <a:spAutoFit/>
            </a:bodyPr>
            <a:lstStyle/>
            <a:p>
              <a:r>
                <a:rPr lang="en-US" b="1" dirty="0">
                  <a:solidFill>
                    <a:srgbClr val="FF0000"/>
                  </a:solidFill>
                </a:rPr>
                <a:t>40</a:t>
              </a:r>
            </a:p>
          </p:txBody>
        </p:sp>
        <p:sp>
          <p:nvSpPr>
            <p:cNvPr id="68" name="TextBox 67"/>
            <p:cNvSpPr txBox="1"/>
            <p:nvPr/>
          </p:nvSpPr>
          <p:spPr>
            <a:xfrm>
              <a:off x="972991" y="3094350"/>
              <a:ext cx="412292" cy="338554"/>
            </a:xfrm>
            <a:prstGeom prst="rect">
              <a:avLst/>
            </a:prstGeom>
            <a:noFill/>
          </p:spPr>
          <p:txBody>
            <a:bodyPr wrap="none" rtlCol="0">
              <a:spAutoFit/>
            </a:bodyPr>
            <a:lstStyle/>
            <a:p>
              <a:r>
                <a:rPr lang="en-US" b="1" dirty="0">
                  <a:solidFill>
                    <a:srgbClr val="FF0000"/>
                  </a:solidFill>
                </a:rPr>
                <a:t>60</a:t>
              </a:r>
            </a:p>
          </p:txBody>
        </p:sp>
        <p:sp>
          <p:nvSpPr>
            <p:cNvPr id="69" name="TextBox 68"/>
            <p:cNvSpPr txBox="1"/>
            <p:nvPr/>
          </p:nvSpPr>
          <p:spPr>
            <a:xfrm>
              <a:off x="965210" y="2367136"/>
              <a:ext cx="412292" cy="338554"/>
            </a:xfrm>
            <a:prstGeom prst="rect">
              <a:avLst/>
            </a:prstGeom>
            <a:noFill/>
          </p:spPr>
          <p:txBody>
            <a:bodyPr wrap="none" rtlCol="0">
              <a:spAutoFit/>
            </a:bodyPr>
            <a:lstStyle/>
            <a:p>
              <a:r>
                <a:rPr lang="en-US" b="1" dirty="0">
                  <a:solidFill>
                    <a:srgbClr val="FF0000"/>
                  </a:solidFill>
                </a:rPr>
                <a:t>80</a:t>
              </a:r>
            </a:p>
          </p:txBody>
        </p:sp>
        <p:sp>
          <p:nvSpPr>
            <p:cNvPr id="71" name="TextBox 70"/>
            <p:cNvSpPr txBox="1"/>
            <p:nvPr/>
          </p:nvSpPr>
          <p:spPr>
            <a:xfrm>
              <a:off x="898815" y="1659460"/>
              <a:ext cx="526106" cy="338554"/>
            </a:xfrm>
            <a:prstGeom prst="rect">
              <a:avLst/>
            </a:prstGeom>
            <a:noFill/>
          </p:spPr>
          <p:txBody>
            <a:bodyPr wrap="none" rtlCol="0">
              <a:spAutoFit/>
            </a:bodyPr>
            <a:lstStyle/>
            <a:p>
              <a:r>
                <a:rPr lang="en-US" b="1" dirty="0">
                  <a:solidFill>
                    <a:srgbClr val="FF0000"/>
                  </a:solidFill>
                </a:rPr>
                <a:t>100</a:t>
              </a:r>
            </a:p>
          </p:txBody>
        </p:sp>
      </p:grpSp>
      <p:sp>
        <p:nvSpPr>
          <p:cNvPr id="99" name="TextBox 98"/>
          <p:cNvSpPr txBox="1"/>
          <p:nvPr/>
        </p:nvSpPr>
        <p:spPr>
          <a:xfrm>
            <a:off x="1320521" y="5442876"/>
            <a:ext cx="7416281" cy="338554"/>
          </a:xfrm>
          <a:prstGeom prst="rect">
            <a:avLst/>
          </a:prstGeom>
          <a:noFill/>
        </p:spPr>
        <p:txBody>
          <a:bodyPr wrap="square" rtlCol="0">
            <a:spAutoFit/>
          </a:bodyPr>
          <a:lstStyle/>
          <a:p>
            <a:r>
              <a:rPr lang="en-US" b="1" dirty="0"/>
              <a:t>0        0.5      1.0      1.5      2.0       2.5       3.0       3.5      4.0       4.5        5.0</a:t>
            </a:r>
          </a:p>
        </p:txBody>
      </p:sp>
      <p:grpSp>
        <p:nvGrpSpPr>
          <p:cNvPr id="4" name="Group 3"/>
          <p:cNvGrpSpPr/>
          <p:nvPr/>
        </p:nvGrpSpPr>
        <p:grpSpPr>
          <a:xfrm>
            <a:off x="6139229" y="1644243"/>
            <a:ext cx="2881886" cy="3791564"/>
            <a:chOff x="6139229" y="1380593"/>
            <a:chExt cx="2881886" cy="3791564"/>
          </a:xfrm>
        </p:grpSpPr>
        <p:cxnSp>
          <p:nvCxnSpPr>
            <p:cNvPr id="26" name="Straight Connector 25"/>
            <p:cNvCxnSpPr/>
            <p:nvPr/>
          </p:nvCxnSpPr>
          <p:spPr>
            <a:xfrm>
              <a:off x="6139229" y="3818360"/>
              <a:ext cx="0"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72" name="Group 71"/>
            <p:cNvGrpSpPr/>
            <p:nvPr/>
          </p:nvGrpSpPr>
          <p:grpSpPr>
            <a:xfrm>
              <a:off x="8120407" y="1579166"/>
              <a:ext cx="145914" cy="3592991"/>
              <a:chOff x="476180" y="1134022"/>
              <a:chExt cx="199858" cy="4581444"/>
            </a:xfrm>
          </p:grpSpPr>
          <p:cxnSp>
            <p:nvCxnSpPr>
              <p:cNvPr id="74" name="Straight Connector 73"/>
              <p:cNvCxnSpPr/>
              <p:nvPr/>
            </p:nvCxnSpPr>
            <p:spPr>
              <a:xfrm flipH="1">
                <a:off x="476180" y="1134022"/>
                <a:ext cx="22676" cy="4581444"/>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476180" y="4806462"/>
                <a:ext cx="22676"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498856" y="4806462"/>
                <a:ext cx="165452"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494952" y="3903810"/>
                <a:ext cx="165452"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510586" y="2962082"/>
                <a:ext cx="165452"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506682" y="2078968"/>
                <a:ext cx="165452"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502108" y="1173098"/>
                <a:ext cx="165452"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grpSp>
        <p:sp>
          <p:nvSpPr>
            <p:cNvPr id="96" name="TextBox 95"/>
            <p:cNvSpPr txBox="1"/>
            <p:nvPr/>
          </p:nvSpPr>
          <p:spPr>
            <a:xfrm rot="5400000">
              <a:off x="7819343" y="3005245"/>
              <a:ext cx="2064989" cy="338554"/>
            </a:xfrm>
            <a:prstGeom prst="rect">
              <a:avLst/>
            </a:prstGeom>
            <a:noFill/>
          </p:spPr>
          <p:txBody>
            <a:bodyPr wrap="none" rtlCol="0">
              <a:spAutoFit/>
            </a:bodyPr>
            <a:lstStyle/>
            <a:p>
              <a:r>
                <a:rPr lang="en-US" b="1" dirty="0">
                  <a:solidFill>
                    <a:srgbClr val="0000FF"/>
                  </a:solidFill>
                </a:rPr>
                <a:t>% Harvested Crops</a:t>
              </a:r>
            </a:p>
          </p:txBody>
        </p:sp>
        <p:sp>
          <p:nvSpPr>
            <p:cNvPr id="97" name="TextBox 96"/>
            <p:cNvSpPr txBox="1"/>
            <p:nvPr/>
          </p:nvSpPr>
          <p:spPr>
            <a:xfrm>
              <a:off x="8318952" y="4250373"/>
              <a:ext cx="412292" cy="338554"/>
            </a:xfrm>
            <a:prstGeom prst="rect">
              <a:avLst/>
            </a:prstGeom>
            <a:noFill/>
          </p:spPr>
          <p:txBody>
            <a:bodyPr wrap="none" rtlCol="0">
              <a:spAutoFit/>
            </a:bodyPr>
            <a:lstStyle/>
            <a:p>
              <a:r>
                <a:rPr lang="en-US" b="1" dirty="0">
                  <a:solidFill>
                    <a:srgbClr val="0000FF"/>
                  </a:solidFill>
                </a:rPr>
                <a:t>20</a:t>
              </a:r>
            </a:p>
          </p:txBody>
        </p:sp>
        <p:sp>
          <p:nvSpPr>
            <p:cNvPr id="98" name="TextBox 97"/>
            <p:cNvSpPr txBox="1"/>
            <p:nvPr/>
          </p:nvSpPr>
          <p:spPr>
            <a:xfrm>
              <a:off x="8272095" y="3542697"/>
              <a:ext cx="412292" cy="338554"/>
            </a:xfrm>
            <a:prstGeom prst="rect">
              <a:avLst/>
            </a:prstGeom>
            <a:noFill/>
          </p:spPr>
          <p:txBody>
            <a:bodyPr wrap="none" rtlCol="0">
              <a:spAutoFit/>
            </a:bodyPr>
            <a:lstStyle/>
            <a:p>
              <a:r>
                <a:rPr lang="en-US" b="1" dirty="0">
                  <a:solidFill>
                    <a:srgbClr val="0000FF"/>
                  </a:solidFill>
                </a:rPr>
                <a:t>40</a:t>
              </a:r>
            </a:p>
          </p:txBody>
        </p:sp>
        <p:sp>
          <p:nvSpPr>
            <p:cNvPr id="100" name="TextBox 99"/>
            <p:cNvSpPr txBox="1"/>
            <p:nvPr/>
          </p:nvSpPr>
          <p:spPr>
            <a:xfrm>
              <a:off x="8264314" y="2815483"/>
              <a:ext cx="412292" cy="338554"/>
            </a:xfrm>
            <a:prstGeom prst="rect">
              <a:avLst/>
            </a:prstGeom>
            <a:noFill/>
          </p:spPr>
          <p:txBody>
            <a:bodyPr wrap="none" rtlCol="0">
              <a:spAutoFit/>
            </a:bodyPr>
            <a:lstStyle/>
            <a:p>
              <a:r>
                <a:rPr lang="en-US" b="1" dirty="0">
                  <a:solidFill>
                    <a:srgbClr val="0000FF"/>
                  </a:solidFill>
                </a:rPr>
                <a:t>60</a:t>
              </a:r>
            </a:p>
          </p:txBody>
        </p:sp>
        <p:sp>
          <p:nvSpPr>
            <p:cNvPr id="101" name="TextBox 100"/>
            <p:cNvSpPr txBox="1"/>
            <p:nvPr/>
          </p:nvSpPr>
          <p:spPr>
            <a:xfrm>
              <a:off x="8256533" y="2088269"/>
              <a:ext cx="412292" cy="338554"/>
            </a:xfrm>
            <a:prstGeom prst="rect">
              <a:avLst/>
            </a:prstGeom>
            <a:noFill/>
          </p:spPr>
          <p:txBody>
            <a:bodyPr wrap="none" rtlCol="0">
              <a:spAutoFit/>
            </a:bodyPr>
            <a:lstStyle/>
            <a:p>
              <a:r>
                <a:rPr lang="en-US" b="1" dirty="0">
                  <a:solidFill>
                    <a:srgbClr val="0000FF"/>
                  </a:solidFill>
                </a:rPr>
                <a:t>80</a:t>
              </a:r>
            </a:p>
          </p:txBody>
        </p:sp>
        <p:sp>
          <p:nvSpPr>
            <p:cNvPr id="104" name="TextBox 103"/>
            <p:cNvSpPr txBox="1"/>
            <p:nvPr/>
          </p:nvSpPr>
          <p:spPr>
            <a:xfrm>
              <a:off x="8190138" y="1380593"/>
              <a:ext cx="526106" cy="338554"/>
            </a:xfrm>
            <a:prstGeom prst="rect">
              <a:avLst/>
            </a:prstGeom>
            <a:noFill/>
          </p:spPr>
          <p:txBody>
            <a:bodyPr wrap="none" rtlCol="0">
              <a:spAutoFit/>
            </a:bodyPr>
            <a:lstStyle/>
            <a:p>
              <a:r>
                <a:rPr lang="en-US" b="1" dirty="0">
                  <a:solidFill>
                    <a:srgbClr val="0000FF"/>
                  </a:solidFill>
                </a:rPr>
                <a:t>100</a:t>
              </a:r>
            </a:p>
          </p:txBody>
        </p:sp>
      </p:grpSp>
      <p:sp>
        <p:nvSpPr>
          <p:cNvPr id="3" name="TextBox 2"/>
          <p:cNvSpPr txBox="1"/>
          <p:nvPr/>
        </p:nvSpPr>
        <p:spPr>
          <a:xfrm>
            <a:off x="4067186" y="1890312"/>
            <a:ext cx="1487908" cy="502702"/>
          </a:xfrm>
          <a:prstGeom prst="rect">
            <a:avLst/>
          </a:prstGeom>
          <a:noFill/>
        </p:spPr>
        <p:txBody>
          <a:bodyPr wrap="none" rtlCol="0">
            <a:spAutoFit/>
          </a:bodyPr>
          <a:lstStyle/>
          <a:p>
            <a:pPr>
              <a:lnSpc>
                <a:spcPts val="1600"/>
              </a:lnSpc>
            </a:pPr>
            <a:r>
              <a:rPr lang="en-US" sz="1600" b="1" dirty="0">
                <a:solidFill>
                  <a:srgbClr val="000000"/>
                </a:solidFill>
              </a:rPr>
              <a:t>1.4 billion ha </a:t>
            </a:r>
          </a:p>
          <a:p>
            <a:pPr>
              <a:lnSpc>
                <a:spcPts val="1600"/>
              </a:lnSpc>
            </a:pPr>
            <a:r>
              <a:rPr lang="en-US" sz="1400" b="1" dirty="0">
                <a:solidFill>
                  <a:srgbClr val="000000"/>
                </a:solidFill>
              </a:rPr>
              <a:t>prime &amp; good</a:t>
            </a:r>
          </a:p>
        </p:txBody>
      </p:sp>
      <p:sp>
        <p:nvSpPr>
          <p:cNvPr id="84" name="TextBox 83"/>
          <p:cNvSpPr txBox="1"/>
          <p:nvPr/>
        </p:nvSpPr>
        <p:spPr>
          <a:xfrm>
            <a:off x="2053205" y="1918014"/>
            <a:ext cx="1529586" cy="502702"/>
          </a:xfrm>
          <a:prstGeom prst="rect">
            <a:avLst/>
          </a:prstGeom>
          <a:noFill/>
        </p:spPr>
        <p:txBody>
          <a:bodyPr wrap="none" rtlCol="0">
            <a:spAutoFit/>
          </a:bodyPr>
          <a:lstStyle/>
          <a:p>
            <a:pPr>
              <a:lnSpc>
                <a:spcPts val="1600"/>
              </a:lnSpc>
            </a:pPr>
            <a:r>
              <a:rPr lang="en-US" sz="1600" b="1" dirty="0"/>
              <a:t>1.5 billion ha </a:t>
            </a:r>
          </a:p>
          <a:p>
            <a:pPr>
              <a:lnSpc>
                <a:spcPts val="1600"/>
              </a:lnSpc>
            </a:pPr>
            <a:r>
              <a:rPr lang="en-US" sz="1400" b="1" dirty="0"/>
              <a:t>marginal &amp; very</a:t>
            </a:r>
          </a:p>
        </p:txBody>
      </p:sp>
      <p:sp>
        <p:nvSpPr>
          <p:cNvPr id="85" name="TextBox 84"/>
          <p:cNvSpPr txBox="1"/>
          <p:nvPr/>
        </p:nvSpPr>
        <p:spPr>
          <a:xfrm>
            <a:off x="2027087" y="2465633"/>
            <a:ext cx="1957738" cy="990015"/>
          </a:xfrm>
          <a:prstGeom prst="rect">
            <a:avLst/>
          </a:prstGeom>
          <a:noFill/>
        </p:spPr>
        <p:txBody>
          <a:bodyPr wrap="square" rtlCol="0">
            <a:spAutoFit/>
          </a:bodyPr>
          <a:lstStyle/>
          <a:p>
            <a:pPr>
              <a:lnSpc>
                <a:spcPts val="1400"/>
              </a:lnSpc>
            </a:pPr>
            <a:r>
              <a:rPr lang="en-US" sz="1400" b="1" dirty="0"/>
              <a:t>Could possibly grow some energy crops adapted to saline or desert conditions</a:t>
            </a:r>
          </a:p>
          <a:p>
            <a:pPr>
              <a:lnSpc>
                <a:spcPts val="1400"/>
              </a:lnSpc>
            </a:pPr>
            <a:endParaRPr lang="en-US" sz="1400" dirty="0"/>
          </a:p>
        </p:txBody>
      </p:sp>
      <p:grpSp>
        <p:nvGrpSpPr>
          <p:cNvPr id="82" name="Group 81"/>
          <p:cNvGrpSpPr/>
          <p:nvPr/>
        </p:nvGrpSpPr>
        <p:grpSpPr>
          <a:xfrm>
            <a:off x="5733803" y="1841219"/>
            <a:ext cx="1689493" cy="3577848"/>
            <a:chOff x="5733803" y="1404272"/>
            <a:chExt cx="1689493" cy="3577848"/>
          </a:xfrm>
        </p:grpSpPr>
        <p:sp>
          <p:nvSpPr>
            <p:cNvPr id="87" name="Rectangle 86"/>
            <p:cNvSpPr/>
            <p:nvPr/>
          </p:nvSpPr>
          <p:spPr>
            <a:xfrm>
              <a:off x="5733803" y="1404272"/>
              <a:ext cx="150568" cy="3577848"/>
            </a:xfrm>
            <a:prstGeom prst="rect">
              <a:avLst/>
            </a:prstGeom>
            <a:solidFill>
              <a:srgbClr val="FCBF5F"/>
            </a:solidFill>
            <a:ln>
              <a:solidFill>
                <a:srgbClr val="004B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TextBox 87"/>
            <p:cNvSpPr txBox="1"/>
            <p:nvPr/>
          </p:nvSpPr>
          <p:spPr>
            <a:xfrm>
              <a:off x="5921610" y="1421245"/>
              <a:ext cx="1501686" cy="938719"/>
            </a:xfrm>
            <a:prstGeom prst="rect">
              <a:avLst/>
            </a:prstGeom>
            <a:solidFill>
              <a:srgbClr val="FCBF5F"/>
            </a:solidFill>
          </p:spPr>
          <p:txBody>
            <a:bodyPr wrap="square" rtlCol="0">
              <a:spAutoFit/>
            </a:bodyPr>
            <a:lstStyle/>
            <a:p>
              <a:pPr>
                <a:lnSpc>
                  <a:spcPts val="1800"/>
                </a:lnSpc>
                <a:spcBef>
                  <a:spcPts val="1200"/>
                </a:spcBef>
              </a:pPr>
              <a:r>
                <a:rPr lang="en-US" b="1" dirty="0">
                  <a:solidFill>
                    <a:srgbClr val="005503"/>
                  </a:solidFill>
                </a:rPr>
                <a:t>70 million ha </a:t>
              </a:r>
              <a:r>
                <a:rPr lang="en-US" sz="1400" b="1" dirty="0">
                  <a:solidFill>
                    <a:srgbClr val="005503"/>
                  </a:solidFill>
                </a:rPr>
                <a:t>more for food</a:t>
              </a:r>
              <a:endParaRPr lang="en-US" sz="800" b="1" dirty="0">
                <a:solidFill>
                  <a:srgbClr val="005503"/>
                </a:solidFill>
              </a:endParaRPr>
            </a:p>
            <a:p>
              <a:pPr>
                <a:lnSpc>
                  <a:spcPts val="1800"/>
                </a:lnSpc>
                <a:spcBef>
                  <a:spcPts val="1200"/>
                </a:spcBef>
              </a:pPr>
              <a:r>
                <a:rPr lang="en-US" sz="1400" b="1" dirty="0">
                  <a:solidFill>
                    <a:srgbClr val="005503"/>
                  </a:solidFill>
                </a:rPr>
                <a:t>by 2050 (FAO)</a:t>
              </a:r>
              <a:endParaRPr lang="en-US" sz="1400" dirty="0">
                <a:solidFill>
                  <a:srgbClr val="005503"/>
                </a:solidFill>
              </a:endParaRPr>
            </a:p>
          </p:txBody>
        </p:sp>
      </p:grpSp>
      <p:sp>
        <p:nvSpPr>
          <p:cNvPr id="89" name="TextBox 88"/>
          <p:cNvSpPr txBox="1"/>
          <p:nvPr/>
        </p:nvSpPr>
        <p:spPr>
          <a:xfrm>
            <a:off x="4078565" y="2470194"/>
            <a:ext cx="1680627" cy="990015"/>
          </a:xfrm>
          <a:prstGeom prst="rect">
            <a:avLst/>
          </a:prstGeom>
          <a:noFill/>
        </p:spPr>
        <p:txBody>
          <a:bodyPr wrap="square" rtlCol="0">
            <a:spAutoFit/>
          </a:bodyPr>
          <a:lstStyle/>
          <a:p>
            <a:pPr>
              <a:lnSpc>
                <a:spcPts val="1400"/>
              </a:lnSpc>
            </a:pPr>
            <a:r>
              <a:rPr lang="en-US" sz="1400" b="1" dirty="0"/>
              <a:t>Could be more suitable for energy crops than food crops</a:t>
            </a:r>
          </a:p>
          <a:p>
            <a:pPr>
              <a:lnSpc>
                <a:spcPts val="1400"/>
              </a:lnSpc>
            </a:pPr>
            <a:endParaRPr lang="en-US" sz="1400" dirty="0"/>
          </a:p>
        </p:txBody>
      </p:sp>
      <p:cxnSp>
        <p:nvCxnSpPr>
          <p:cNvPr id="118" name="Straight Connector 117"/>
          <p:cNvCxnSpPr/>
          <p:nvPr/>
        </p:nvCxnSpPr>
        <p:spPr>
          <a:xfrm flipV="1">
            <a:off x="5884371" y="5026670"/>
            <a:ext cx="730367" cy="239656"/>
          </a:xfrm>
          <a:prstGeom prst="line">
            <a:avLst/>
          </a:prstGeom>
          <a:ln w="254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flipV="1">
            <a:off x="6614738" y="1842817"/>
            <a:ext cx="1325479" cy="3199083"/>
          </a:xfrm>
          <a:prstGeom prst="line">
            <a:avLst/>
          </a:prstGeom>
          <a:ln w="254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p:nvPr/>
        </p:nvCxnSpPr>
        <p:spPr>
          <a:xfrm>
            <a:off x="7451351" y="1389876"/>
            <a:ext cx="488866"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93" name="Group 92"/>
          <p:cNvGrpSpPr/>
          <p:nvPr/>
        </p:nvGrpSpPr>
        <p:grpSpPr>
          <a:xfrm>
            <a:off x="1400961" y="5135149"/>
            <a:ext cx="6719446" cy="275258"/>
            <a:chOff x="476182" y="5376971"/>
            <a:chExt cx="9203586" cy="350983"/>
          </a:xfrm>
        </p:grpSpPr>
        <p:cxnSp>
          <p:nvCxnSpPr>
            <p:cNvPr id="6" name="Straight Connector 5"/>
            <p:cNvCxnSpPr/>
            <p:nvPr/>
          </p:nvCxnSpPr>
          <p:spPr>
            <a:xfrm flipH="1" flipV="1">
              <a:off x="476182" y="5715466"/>
              <a:ext cx="9175806" cy="8780"/>
            </a:xfrm>
            <a:prstGeom prst="line">
              <a:avLst/>
            </a:prstGeom>
            <a:ln w="2540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376880" y="5709106"/>
              <a:ext cx="0" cy="0"/>
            </a:xfrm>
            <a:prstGeom prst="line">
              <a:avLst/>
            </a:prstGeom>
            <a:ln w="2540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351938" y="5380571"/>
              <a:ext cx="0" cy="334895"/>
            </a:xfrm>
            <a:prstGeom prst="line">
              <a:avLst/>
            </a:prstGeom>
            <a:ln w="2540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114334" y="5380571"/>
              <a:ext cx="0" cy="328535"/>
            </a:xfrm>
            <a:prstGeom prst="line">
              <a:avLst/>
            </a:prstGeom>
            <a:ln w="2540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899406" y="5380571"/>
              <a:ext cx="0" cy="322175"/>
            </a:xfrm>
            <a:prstGeom prst="line">
              <a:avLst/>
            </a:prstGeom>
            <a:ln w="2540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29830" y="5380571"/>
              <a:ext cx="0" cy="338495"/>
            </a:xfrm>
            <a:prstGeom prst="line">
              <a:avLst/>
            </a:prstGeom>
            <a:ln w="2540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664355" y="5520128"/>
              <a:ext cx="0" cy="204118"/>
            </a:xfrm>
            <a:prstGeom prst="line">
              <a:avLst/>
            </a:prstGeom>
            <a:ln w="2540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6828118" y="5531268"/>
              <a:ext cx="0" cy="171478"/>
            </a:xfrm>
            <a:prstGeom prst="line">
              <a:avLst/>
            </a:prstGeom>
            <a:ln w="2540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V="1">
              <a:off x="4968899" y="5531268"/>
              <a:ext cx="0" cy="184198"/>
            </a:xfrm>
            <a:prstGeom prst="line">
              <a:avLst/>
            </a:prstGeom>
            <a:ln w="2540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3208617" y="5531268"/>
              <a:ext cx="0" cy="184198"/>
            </a:xfrm>
            <a:prstGeom prst="line">
              <a:avLst/>
            </a:prstGeom>
            <a:ln w="2540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V="1">
              <a:off x="1376880" y="5531268"/>
              <a:ext cx="0" cy="152400"/>
            </a:xfrm>
            <a:prstGeom prst="line">
              <a:avLst/>
            </a:prstGeom>
            <a:ln w="2540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V="1">
              <a:off x="514490" y="5531270"/>
              <a:ext cx="6127375" cy="196684"/>
            </a:xfrm>
            <a:prstGeom prst="line">
              <a:avLst/>
            </a:prstGeom>
            <a:ln w="254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9679768" y="5376971"/>
              <a:ext cx="0" cy="338495"/>
            </a:xfrm>
            <a:prstGeom prst="line">
              <a:avLst/>
            </a:prstGeom>
            <a:ln w="25400">
              <a:solidFill>
                <a:srgbClr val="000000"/>
              </a:solidFill>
            </a:ln>
          </p:spPr>
          <p:style>
            <a:lnRef idx="2">
              <a:schemeClr val="accent1"/>
            </a:lnRef>
            <a:fillRef idx="0">
              <a:schemeClr val="accent1"/>
            </a:fillRef>
            <a:effectRef idx="1">
              <a:schemeClr val="accent1"/>
            </a:effectRef>
            <a:fontRef idx="minor">
              <a:schemeClr val="tx1"/>
            </a:fontRef>
          </p:style>
        </p:cxnSp>
      </p:grpSp>
      <p:sp>
        <p:nvSpPr>
          <p:cNvPr id="73" name="TextBox 72"/>
          <p:cNvSpPr txBox="1"/>
          <p:nvPr/>
        </p:nvSpPr>
        <p:spPr>
          <a:xfrm>
            <a:off x="358706" y="333893"/>
            <a:ext cx="6074355" cy="400110"/>
          </a:xfrm>
          <a:prstGeom prst="rect">
            <a:avLst/>
          </a:prstGeom>
          <a:noFill/>
        </p:spPr>
        <p:txBody>
          <a:bodyPr wrap="none" rtlCol="0">
            <a:spAutoFit/>
          </a:bodyPr>
          <a:lstStyle/>
          <a:p>
            <a:r>
              <a:rPr lang="en-US" sz="2000" b="1" dirty="0">
                <a:solidFill>
                  <a:srgbClr val="006600"/>
                </a:solidFill>
              </a:rPr>
              <a:t>Pastureland Available Globally for Biofuel Crops</a:t>
            </a:r>
          </a:p>
        </p:txBody>
      </p:sp>
    </p:spTree>
    <p:extLst>
      <p:ext uri="{BB962C8B-B14F-4D97-AF65-F5344CB8AC3E}">
        <p14:creationId xmlns:p14="http://schemas.microsoft.com/office/powerpoint/2010/main" val="1160815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619" y="332656"/>
            <a:ext cx="8421688" cy="484187"/>
          </a:xfrm>
        </p:spPr>
        <p:txBody>
          <a:bodyPr/>
          <a:lstStyle/>
          <a:p>
            <a:r>
              <a:rPr lang="en-US" dirty="0">
                <a:latin typeface="Helvetica" panose="020B0604020202020204" pitchFamily="34" charset="0"/>
                <a:cs typeface="Helvetica" panose="020B0604020202020204" pitchFamily="34" charset="0"/>
              </a:rPr>
              <a:t>Degraded Landscape Restoration </a:t>
            </a:r>
          </a:p>
        </p:txBody>
      </p:sp>
      <p:sp>
        <p:nvSpPr>
          <p:cNvPr id="3" name="Slide Number Placeholder 2"/>
          <p:cNvSpPr>
            <a:spLocks noGrp="1"/>
          </p:cNvSpPr>
          <p:nvPr>
            <p:ph type="sldNum" sz="quarter" idx="10"/>
          </p:nvPr>
        </p:nvSpPr>
        <p:spPr/>
        <p:txBody>
          <a:bodyPr/>
          <a:lstStyle/>
          <a:p>
            <a:pPr>
              <a:defRPr/>
            </a:pPr>
            <a:fld id="{625B31C2-8F11-469E-B25E-4608D2BDDDA3}" type="slidenum">
              <a:rPr lang="de-DE" altLang="en-US" smtClean="0"/>
              <a:pPr>
                <a:defRPr/>
              </a:pPr>
              <a:t>11</a:t>
            </a:fld>
            <a:endParaRPr lang="de-DE" altLang="en-US"/>
          </a:p>
        </p:txBody>
      </p:sp>
      <p:pic>
        <p:nvPicPr>
          <p:cNvPr id="5" name="Picture 4"/>
          <p:cNvPicPr>
            <a:picLocks noChangeAspect="1"/>
          </p:cNvPicPr>
          <p:nvPr/>
        </p:nvPicPr>
        <p:blipFill>
          <a:blip r:embed="rId3"/>
          <a:stretch>
            <a:fillRect/>
          </a:stretch>
        </p:blipFill>
        <p:spPr>
          <a:xfrm>
            <a:off x="268565" y="1108184"/>
            <a:ext cx="8599795" cy="5749816"/>
          </a:xfrm>
          <a:prstGeom prst="rect">
            <a:avLst/>
          </a:prstGeom>
        </p:spPr>
      </p:pic>
    </p:spTree>
    <p:extLst>
      <p:ext uri="{BB962C8B-B14F-4D97-AF65-F5344CB8AC3E}">
        <p14:creationId xmlns:p14="http://schemas.microsoft.com/office/powerpoint/2010/main" val="2185226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619" y="332656"/>
            <a:ext cx="8421688" cy="484187"/>
          </a:xfrm>
        </p:spPr>
        <p:txBody>
          <a:bodyPr/>
          <a:lstStyle/>
          <a:p>
            <a:r>
              <a:rPr lang="en-US" sz="2400" dirty="0">
                <a:latin typeface="Helvetica" panose="020B0604020202020204" pitchFamily="34" charset="0"/>
                <a:cs typeface="Helvetica" panose="020B0604020202020204" pitchFamily="34" charset="0"/>
              </a:rPr>
              <a:t>Best Practice Losses by Food Chain Stage</a:t>
            </a:r>
          </a:p>
        </p:txBody>
      </p:sp>
      <p:sp>
        <p:nvSpPr>
          <p:cNvPr id="3" name="Slide Number Placeholder 2"/>
          <p:cNvSpPr>
            <a:spLocks noGrp="1"/>
          </p:cNvSpPr>
          <p:nvPr>
            <p:ph type="sldNum" sz="quarter" idx="10"/>
          </p:nvPr>
        </p:nvSpPr>
        <p:spPr/>
        <p:txBody>
          <a:bodyPr/>
          <a:lstStyle/>
          <a:p>
            <a:pPr>
              <a:defRPr/>
            </a:pPr>
            <a:fld id="{625B31C2-8F11-469E-B25E-4608D2BDDDA3}" type="slidenum">
              <a:rPr lang="de-DE" altLang="en-US" smtClean="0"/>
              <a:pPr>
                <a:defRPr/>
              </a:pPr>
              <a:t>12</a:t>
            </a:fld>
            <a:endParaRPr lang="de-DE" altLang="en-US"/>
          </a:p>
        </p:txBody>
      </p:sp>
      <p:graphicFrame>
        <p:nvGraphicFramePr>
          <p:cNvPr id="11" name="Table 10"/>
          <p:cNvGraphicFramePr>
            <a:graphicFrameLocks noGrp="1"/>
          </p:cNvGraphicFramePr>
          <p:nvPr>
            <p:extLst>
              <p:ext uri="{D42A27DB-BD31-4B8C-83A1-F6EECF244321}">
                <p14:modId xmlns:p14="http://schemas.microsoft.com/office/powerpoint/2010/main" val="1817661464"/>
              </p:ext>
            </p:extLst>
          </p:nvPr>
        </p:nvGraphicFramePr>
        <p:xfrm>
          <a:off x="357620" y="1196753"/>
          <a:ext cx="8421687" cy="5381490"/>
        </p:xfrm>
        <a:graphic>
          <a:graphicData uri="http://schemas.openxmlformats.org/drawingml/2006/table">
            <a:tbl>
              <a:tblPr firstRow="1" firstCol="1" bandRow="1"/>
              <a:tblGrid>
                <a:gridCol w="1715528">
                  <a:extLst>
                    <a:ext uri="{9D8B030D-6E8A-4147-A177-3AD203B41FA5}">
                      <a16:colId xmlns:a16="http://schemas.microsoft.com/office/drawing/2014/main" val="20000"/>
                    </a:ext>
                  </a:extLst>
                </a:gridCol>
                <a:gridCol w="1202708">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463685">
                  <a:extLst>
                    <a:ext uri="{9D8B030D-6E8A-4147-A177-3AD203B41FA5}">
                      <a16:colId xmlns:a16="http://schemas.microsoft.com/office/drawing/2014/main" val="20004"/>
                    </a:ext>
                  </a:extLst>
                </a:gridCol>
                <a:gridCol w="1447478">
                  <a:extLst>
                    <a:ext uri="{9D8B030D-6E8A-4147-A177-3AD203B41FA5}">
                      <a16:colId xmlns:a16="http://schemas.microsoft.com/office/drawing/2014/main" val="20005"/>
                    </a:ext>
                  </a:extLst>
                </a:gridCol>
              </a:tblGrid>
              <a:tr h="1046034">
                <a:tc>
                  <a:txBody>
                    <a:bodyPr/>
                    <a:lstStyle/>
                    <a:p>
                      <a:pPr marL="0" marR="0">
                        <a:lnSpc>
                          <a:spcPct val="107000"/>
                        </a:lnSpc>
                        <a:spcBef>
                          <a:spcPts val="0"/>
                        </a:spcBef>
                        <a:spcAft>
                          <a:spcPts val="0"/>
                        </a:spcAft>
                      </a:pPr>
                      <a:r>
                        <a:rPr lang="en-US" sz="1800" b="1" dirty="0">
                          <a:solidFill>
                            <a:srgbClr val="FFFFFF"/>
                          </a:solidFill>
                          <a:effectLst/>
                          <a:latin typeface="Calibri" panose="020F0502020204030204" pitchFamily="34" charset="0"/>
                          <a:ea typeface="MS Mincho" panose="02020609040205080304" pitchFamily="49" charset="-128"/>
                          <a:cs typeface="Times New Roman" panose="02020603050405020304" pitchFamily="18" charset="0"/>
                        </a:rPr>
                        <a:t>Food Type</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nSpc>
                          <a:spcPct val="107000"/>
                        </a:lnSpc>
                        <a:spcBef>
                          <a:spcPts val="0"/>
                        </a:spcBef>
                        <a:spcAft>
                          <a:spcPts val="0"/>
                        </a:spcAft>
                      </a:pPr>
                      <a:r>
                        <a:rPr lang="en-US" sz="1600" b="1" dirty="0">
                          <a:solidFill>
                            <a:srgbClr val="FFFFFF"/>
                          </a:solidFill>
                          <a:effectLst/>
                          <a:latin typeface="Calibri" panose="020F0502020204030204" pitchFamily="34" charset="0"/>
                          <a:ea typeface="MS Mincho" panose="02020609040205080304" pitchFamily="49" charset="-128"/>
                          <a:cs typeface="Times New Roman" panose="02020603050405020304" pitchFamily="18" charset="0"/>
                        </a:rPr>
                        <a:t>Agricultural Production</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600" b="1" dirty="0">
                          <a:solidFill>
                            <a:srgbClr val="FFFFFF"/>
                          </a:solidFill>
                          <a:effectLst/>
                          <a:latin typeface="Calibri" panose="020F0502020204030204" pitchFamily="34" charset="0"/>
                          <a:ea typeface="MS Mincho" panose="02020609040205080304" pitchFamily="49" charset="-128"/>
                          <a:cs typeface="Times New Roman" panose="02020603050405020304" pitchFamily="18" charset="0"/>
                        </a:rPr>
                        <a:t>Postharvest Handling &amp; Storage</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600" b="1" dirty="0">
                          <a:solidFill>
                            <a:srgbClr val="FFFFFF"/>
                          </a:solidFill>
                          <a:effectLst/>
                          <a:latin typeface="Calibri" panose="020F0502020204030204" pitchFamily="34" charset="0"/>
                          <a:ea typeface="MS Mincho" panose="02020609040205080304" pitchFamily="49" charset="-128"/>
                          <a:cs typeface="Times New Roman" panose="02020603050405020304" pitchFamily="18" charset="0"/>
                        </a:rPr>
                        <a:t>Processing and Packaging</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600" b="1" dirty="0">
                          <a:solidFill>
                            <a:srgbClr val="FFFFFF"/>
                          </a:solidFill>
                          <a:effectLst/>
                          <a:latin typeface="Calibri" panose="020F0502020204030204" pitchFamily="34" charset="0"/>
                          <a:ea typeface="MS Mincho" panose="02020609040205080304" pitchFamily="49" charset="-128"/>
                          <a:cs typeface="Times New Roman" panose="02020603050405020304" pitchFamily="18" charset="0"/>
                        </a:rPr>
                        <a:t>Distribution: Supermarket Retail</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600" b="1" dirty="0">
                          <a:solidFill>
                            <a:srgbClr val="FFFFFF"/>
                          </a:solidFill>
                          <a:effectLst/>
                          <a:latin typeface="Calibri" panose="020F0502020204030204" pitchFamily="34" charset="0"/>
                          <a:ea typeface="MS Mincho" panose="02020609040205080304" pitchFamily="49" charset="-128"/>
                          <a:cs typeface="Times New Roman" panose="02020603050405020304" pitchFamily="18" charset="0"/>
                        </a:rPr>
                        <a:t>Consumption</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10000"/>
                  </a:ext>
                </a:extLst>
              </a:tr>
              <a:tr h="178101">
                <a:tc>
                  <a:txBody>
                    <a:bodyPr/>
                    <a:lstStyle/>
                    <a:p>
                      <a:endParaRPr lang="en-US" sz="1100" dirty="0">
                        <a:effectLst/>
                        <a:latin typeface="Calibri" panose="020F050202020403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tabLst>
                          <a:tab pos="227965" algn="dec"/>
                        </a:tabLst>
                      </a:pPr>
                      <a:r>
                        <a:rPr lang="en-US" sz="200" dirty="0">
                          <a:solidFill>
                            <a:srgbClr val="00206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US"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tabLst>
                          <a:tab pos="219075" algn="dec"/>
                        </a:tabLst>
                      </a:pPr>
                      <a:r>
                        <a:rPr lang="en-US" sz="200" dirty="0">
                          <a:solidFill>
                            <a:srgbClr val="00206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US"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tabLst>
                          <a:tab pos="295910" algn="dec"/>
                        </a:tabLst>
                      </a:pPr>
                      <a:r>
                        <a:rPr lang="en-US" sz="200" dirty="0">
                          <a:solidFill>
                            <a:srgbClr val="00206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US"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tabLst>
                          <a:tab pos="289560" algn="dec"/>
                        </a:tabLst>
                      </a:pPr>
                      <a:r>
                        <a:rPr lang="en-US" sz="200" dirty="0">
                          <a:solidFill>
                            <a:srgbClr val="00206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US"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tabLst>
                          <a:tab pos="287655" algn="dec"/>
                        </a:tabLst>
                      </a:pPr>
                      <a:r>
                        <a:rPr lang="en-US" sz="200" dirty="0">
                          <a:solidFill>
                            <a:srgbClr val="00206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US"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001"/>
                  </a:ext>
                </a:extLst>
              </a:tr>
              <a:tr h="518829">
                <a:tc>
                  <a:txBody>
                    <a:bodyPr/>
                    <a:lstStyle/>
                    <a:p>
                      <a:pPr marL="0" marR="0">
                        <a:lnSpc>
                          <a:spcPct val="107000"/>
                        </a:lnSpc>
                        <a:spcBef>
                          <a:spcPts val="0"/>
                        </a:spcBef>
                        <a:spcAft>
                          <a:spcPts val="0"/>
                        </a:spcAft>
                      </a:pPr>
                      <a:r>
                        <a:rPr lang="en-US" sz="2400" b="1" dirty="0">
                          <a:solidFill>
                            <a:srgbClr val="002060"/>
                          </a:solidFill>
                          <a:effectLst/>
                          <a:latin typeface="Calibri" panose="020F0502020204030204" pitchFamily="34" charset="0"/>
                          <a:ea typeface="MS Mincho" panose="02020609040205080304" pitchFamily="49" charset="-128"/>
                          <a:cs typeface="Times New Roman" panose="02020603050405020304" pitchFamily="18" charset="0"/>
                        </a:rPr>
                        <a:t>Cereals</a:t>
                      </a:r>
                      <a:endParaRPr lang="en-US" sz="2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tabLst>
                          <a:tab pos="227965" algn="dec"/>
                        </a:tabLst>
                      </a:pPr>
                      <a:r>
                        <a:rPr lang="en-US" sz="2400" dirty="0">
                          <a:solidFill>
                            <a:srgbClr val="002060"/>
                          </a:solidFill>
                          <a:effectLst/>
                          <a:latin typeface="Calibri" panose="020F0502020204030204" pitchFamily="34" charset="0"/>
                          <a:ea typeface="MS Mincho" panose="02020609040205080304" pitchFamily="49" charset="-128"/>
                          <a:cs typeface="Times New Roman" panose="02020603050405020304" pitchFamily="18" charset="0"/>
                        </a:rPr>
                        <a:t>2%</a:t>
                      </a:r>
                      <a:endParaRPr lang="en-US" sz="2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tabLst>
                          <a:tab pos="219075" algn="dec"/>
                        </a:tabLst>
                      </a:pPr>
                      <a:r>
                        <a:rPr lang="en-US" sz="2400">
                          <a:solidFill>
                            <a:srgbClr val="002060"/>
                          </a:solidFill>
                          <a:effectLst/>
                          <a:latin typeface="Calibri" panose="020F0502020204030204" pitchFamily="34" charset="0"/>
                          <a:ea typeface="MS Mincho" panose="02020609040205080304" pitchFamily="49" charset="-128"/>
                          <a:cs typeface="Times New Roman" panose="02020603050405020304" pitchFamily="18" charset="0"/>
                        </a:rPr>
                        <a:t>2%</a:t>
                      </a:r>
                      <a:endParaRPr lang="en-US" sz="24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tabLst>
                          <a:tab pos="295910" algn="dec"/>
                        </a:tabLst>
                      </a:pPr>
                      <a:r>
                        <a:rPr lang="en-US" sz="2400">
                          <a:solidFill>
                            <a:srgbClr val="002060"/>
                          </a:solidFill>
                          <a:effectLst/>
                          <a:latin typeface="Calibri" panose="020F0502020204030204" pitchFamily="34" charset="0"/>
                          <a:ea typeface="MS Mincho" panose="02020609040205080304" pitchFamily="49" charset="-128"/>
                          <a:cs typeface="Times New Roman" panose="02020603050405020304" pitchFamily="18" charset="0"/>
                        </a:rPr>
                        <a:t>3.5%</a:t>
                      </a:r>
                      <a:endParaRPr lang="en-US" sz="24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tabLst>
                          <a:tab pos="289560" algn="dec"/>
                        </a:tabLst>
                      </a:pPr>
                      <a:r>
                        <a:rPr lang="en-US" sz="2400" dirty="0">
                          <a:solidFill>
                            <a:srgbClr val="002060"/>
                          </a:solidFill>
                          <a:effectLst/>
                          <a:latin typeface="Calibri" panose="020F0502020204030204" pitchFamily="34" charset="0"/>
                          <a:ea typeface="MS Mincho" panose="02020609040205080304" pitchFamily="49" charset="-128"/>
                          <a:cs typeface="Times New Roman" panose="02020603050405020304" pitchFamily="18" charset="0"/>
                        </a:rPr>
                        <a:t>2%</a:t>
                      </a:r>
                      <a:endParaRPr lang="en-US" sz="2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tabLst>
                          <a:tab pos="287655" algn="dec"/>
                        </a:tabLst>
                      </a:pPr>
                      <a:r>
                        <a:rPr lang="en-US" sz="2400" dirty="0">
                          <a:solidFill>
                            <a:srgbClr val="002060"/>
                          </a:solidFill>
                          <a:effectLst/>
                          <a:latin typeface="Calibri" panose="020F0502020204030204" pitchFamily="34" charset="0"/>
                          <a:ea typeface="MS Mincho" panose="02020609040205080304" pitchFamily="49" charset="-128"/>
                          <a:cs typeface="Times New Roman" panose="02020603050405020304" pitchFamily="18" charset="0"/>
                        </a:rPr>
                        <a:t>1%</a:t>
                      </a:r>
                      <a:endParaRPr lang="en-US" sz="2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0002"/>
                  </a:ext>
                </a:extLst>
              </a:tr>
              <a:tr h="866956">
                <a:tc>
                  <a:txBody>
                    <a:bodyPr/>
                    <a:lstStyle/>
                    <a:p>
                      <a:pPr marL="0" marR="0">
                        <a:lnSpc>
                          <a:spcPct val="107000"/>
                        </a:lnSpc>
                        <a:spcBef>
                          <a:spcPts val="0"/>
                        </a:spcBef>
                        <a:spcAft>
                          <a:spcPts val="0"/>
                        </a:spcAft>
                      </a:pPr>
                      <a:r>
                        <a:rPr lang="en-US" sz="2400" b="1">
                          <a:solidFill>
                            <a:srgbClr val="002060"/>
                          </a:solidFill>
                          <a:effectLst/>
                          <a:latin typeface="Calibri" panose="020F0502020204030204" pitchFamily="34" charset="0"/>
                          <a:ea typeface="MS Mincho" panose="02020609040205080304" pitchFamily="49" charset="-128"/>
                          <a:cs typeface="Times New Roman" panose="02020603050405020304" pitchFamily="18" charset="0"/>
                        </a:rPr>
                        <a:t>Roots &amp; Tubers</a:t>
                      </a:r>
                      <a:endParaRPr lang="en-US" sz="24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tabLst>
                          <a:tab pos="227965" algn="dec"/>
                        </a:tabLst>
                      </a:pPr>
                      <a:r>
                        <a:rPr lang="en-US" sz="2400">
                          <a:solidFill>
                            <a:srgbClr val="002060"/>
                          </a:solidFill>
                          <a:effectLst/>
                          <a:latin typeface="Calibri" panose="020F0502020204030204" pitchFamily="34" charset="0"/>
                          <a:ea typeface="MS Mincho" panose="02020609040205080304" pitchFamily="49" charset="-128"/>
                          <a:cs typeface="Times New Roman" panose="02020603050405020304" pitchFamily="18" charset="0"/>
                        </a:rPr>
                        <a:t>6%</a:t>
                      </a:r>
                      <a:endParaRPr lang="en-US" sz="24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tabLst>
                          <a:tab pos="219075" algn="dec"/>
                        </a:tabLst>
                      </a:pPr>
                      <a:r>
                        <a:rPr lang="en-US" sz="2400" dirty="0">
                          <a:solidFill>
                            <a:srgbClr val="002060"/>
                          </a:solidFill>
                          <a:effectLst/>
                          <a:latin typeface="Calibri" panose="020F0502020204030204" pitchFamily="34" charset="0"/>
                          <a:ea typeface="MS Mincho" panose="02020609040205080304" pitchFamily="49" charset="-128"/>
                          <a:cs typeface="Times New Roman" panose="02020603050405020304" pitchFamily="18" charset="0"/>
                        </a:rPr>
                        <a:t>7%</a:t>
                      </a:r>
                      <a:endParaRPr lang="en-US" sz="2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tabLst>
                          <a:tab pos="295910" algn="dec"/>
                        </a:tabLst>
                      </a:pPr>
                      <a:r>
                        <a:rPr lang="en-US" sz="2400" dirty="0">
                          <a:solidFill>
                            <a:srgbClr val="002060"/>
                          </a:solidFill>
                          <a:effectLst/>
                          <a:latin typeface="Calibri" panose="020F0502020204030204" pitchFamily="34" charset="0"/>
                          <a:ea typeface="MS Mincho" panose="02020609040205080304" pitchFamily="49" charset="-128"/>
                          <a:cs typeface="Times New Roman" panose="02020603050405020304" pitchFamily="18" charset="0"/>
                        </a:rPr>
                        <a:t>10%</a:t>
                      </a:r>
                      <a:endParaRPr lang="en-US" sz="2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tabLst>
                          <a:tab pos="289560" algn="dec"/>
                        </a:tabLst>
                      </a:pPr>
                      <a:r>
                        <a:rPr lang="en-US" sz="2400">
                          <a:solidFill>
                            <a:srgbClr val="002060"/>
                          </a:solidFill>
                          <a:effectLst/>
                          <a:latin typeface="Calibri" panose="020F0502020204030204" pitchFamily="34" charset="0"/>
                          <a:ea typeface="MS Mincho" panose="02020609040205080304" pitchFamily="49" charset="-128"/>
                          <a:cs typeface="Times New Roman" panose="02020603050405020304" pitchFamily="18" charset="0"/>
                        </a:rPr>
                        <a:t>3%</a:t>
                      </a:r>
                      <a:endParaRPr lang="en-US" sz="24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tabLst>
                          <a:tab pos="287655" algn="dec"/>
                        </a:tabLst>
                      </a:pPr>
                      <a:r>
                        <a:rPr lang="en-US" sz="2400">
                          <a:solidFill>
                            <a:srgbClr val="002060"/>
                          </a:solidFill>
                          <a:effectLst/>
                          <a:latin typeface="Calibri" panose="020F0502020204030204" pitchFamily="34" charset="0"/>
                          <a:ea typeface="MS Mincho" panose="02020609040205080304" pitchFamily="49" charset="-128"/>
                          <a:cs typeface="Times New Roman" panose="02020603050405020304" pitchFamily="18" charset="0"/>
                        </a:rPr>
                        <a:t>2%</a:t>
                      </a:r>
                      <a:endParaRPr lang="en-US" sz="24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003"/>
                  </a:ext>
                </a:extLst>
              </a:tr>
              <a:tr h="866956">
                <a:tc>
                  <a:txBody>
                    <a:bodyPr/>
                    <a:lstStyle/>
                    <a:p>
                      <a:pPr marL="0" marR="0">
                        <a:lnSpc>
                          <a:spcPct val="107000"/>
                        </a:lnSpc>
                        <a:spcBef>
                          <a:spcPts val="0"/>
                        </a:spcBef>
                        <a:spcAft>
                          <a:spcPts val="0"/>
                        </a:spcAft>
                      </a:pPr>
                      <a:r>
                        <a:rPr lang="en-US" sz="2400" b="1">
                          <a:solidFill>
                            <a:srgbClr val="002060"/>
                          </a:solidFill>
                          <a:effectLst/>
                          <a:latin typeface="Calibri" panose="020F0502020204030204" pitchFamily="34" charset="0"/>
                          <a:ea typeface="MS Mincho" panose="02020609040205080304" pitchFamily="49" charset="-128"/>
                          <a:cs typeface="Times New Roman" panose="02020603050405020304" pitchFamily="18" charset="0"/>
                        </a:rPr>
                        <a:t>Oilseeds &amp; Pulses</a:t>
                      </a:r>
                      <a:endParaRPr lang="en-US" sz="24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tabLst>
                          <a:tab pos="227965" algn="dec"/>
                        </a:tabLst>
                      </a:pPr>
                      <a:r>
                        <a:rPr lang="en-US" sz="2400" dirty="0">
                          <a:solidFill>
                            <a:srgbClr val="002060"/>
                          </a:solidFill>
                          <a:effectLst/>
                          <a:latin typeface="Calibri" panose="020F0502020204030204" pitchFamily="34" charset="0"/>
                          <a:ea typeface="MS Mincho" panose="02020609040205080304" pitchFamily="49" charset="-128"/>
                          <a:cs typeface="Times New Roman" panose="02020603050405020304" pitchFamily="18" charset="0"/>
                        </a:rPr>
                        <a:t>6%</a:t>
                      </a:r>
                      <a:endParaRPr lang="en-US" sz="2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tabLst>
                          <a:tab pos="219075" algn="dec"/>
                        </a:tabLst>
                      </a:pPr>
                      <a:r>
                        <a:rPr lang="en-US" sz="2400">
                          <a:solidFill>
                            <a:srgbClr val="002060"/>
                          </a:solidFill>
                          <a:effectLst/>
                          <a:latin typeface="Calibri" panose="020F0502020204030204" pitchFamily="34" charset="0"/>
                          <a:ea typeface="MS Mincho" panose="02020609040205080304" pitchFamily="49" charset="-128"/>
                          <a:cs typeface="Times New Roman" panose="02020603050405020304" pitchFamily="18" charset="0"/>
                        </a:rPr>
                        <a:t>0%</a:t>
                      </a:r>
                      <a:endParaRPr lang="en-US" sz="24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tabLst>
                          <a:tab pos="295910" algn="dec"/>
                        </a:tabLst>
                      </a:pPr>
                      <a:r>
                        <a:rPr lang="en-US" sz="2400" dirty="0">
                          <a:solidFill>
                            <a:srgbClr val="002060"/>
                          </a:solidFill>
                          <a:effectLst/>
                          <a:latin typeface="Calibri" panose="020F0502020204030204" pitchFamily="34" charset="0"/>
                          <a:ea typeface="MS Mincho" panose="02020609040205080304" pitchFamily="49" charset="-128"/>
                          <a:cs typeface="Times New Roman" panose="02020603050405020304" pitchFamily="18" charset="0"/>
                        </a:rPr>
                        <a:t>5%</a:t>
                      </a:r>
                      <a:endParaRPr lang="en-US" sz="2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tabLst>
                          <a:tab pos="289560" algn="dec"/>
                        </a:tabLst>
                      </a:pPr>
                      <a:r>
                        <a:rPr lang="en-US" sz="2400" dirty="0">
                          <a:solidFill>
                            <a:srgbClr val="002060"/>
                          </a:solidFill>
                          <a:effectLst/>
                          <a:latin typeface="Calibri" panose="020F0502020204030204" pitchFamily="34" charset="0"/>
                          <a:ea typeface="MS Mincho" panose="02020609040205080304" pitchFamily="49" charset="-128"/>
                          <a:cs typeface="Times New Roman" panose="02020603050405020304" pitchFamily="18" charset="0"/>
                        </a:rPr>
                        <a:t>1%</a:t>
                      </a:r>
                      <a:endParaRPr lang="en-US" sz="2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tabLst>
                          <a:tab pos="287655" algn="dec"/>
                        </a:tabLst>
                      </a:pPr>
                      <a:r>
                        <a:rPr lang="en-US" sz="2400">
                          <a:solidFill>
                            <a:srgbClr val="002060"/>
                          </a:solidFill>
                          <a:effectLst/>
                          <a:latin typeface="Calibri" panose="020F0502020204030204" pitchFamily="34" charset="0"/>
                          <a:ea typeface="MS Mincho" panose="02020609040205080304" pitchFamily="49" charset="-128"/>
                          <a:cs typeface="Times New Roman" panose="02020603050405020304" pitchFamily="18" charset="0"/>
                        </a:rPr>
                        <a:t>1%</a:t>
                      </a:r>
                      <a:endParaRPr lang="en-US" sz="24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0004"/>
                  </a:ext>
                </a:extLst>
              </a:tr>
              <a:tr h="866956">
                <a:tc>
                  <a:txBody>
                    <a:bodyPr/>
                    <a:lstStyle/>
                    <a:p>
                      <a:pPr marL="0" marR="0">
                        <a:lnSpc>
                          <a:spcPct val="107000"/>
                        </a:lnSpc>
                        <a:spcBef>
                          <a:spcPts val="0"/>
                        </a:spcBef>
                        <a:spcAft>
                          <a:spcPts val="0"/>
                        </a:spcAft>
                      </a:pPr>
                      <a:r>
                        <a:rPr lang="en-US" sz="2400" b="1" dirty="0">
                          <a:solidFill>
                            <a:srgbClr val="002060"/>
                          </a:solidFill>
                          <a:effectLst/>
                          <a:latin typeface="Calibri" panose="020F0502020204030204" pitchFamily="34" charset="0"/>
                          <a:ea typeface="MS Mincho" panose="02020609040205080304" pitchFamily="49" charset="-128"/>
                          <a:cs typeface="Times New Roman" panose="02020603050405020304" pitchFamily="18" charset="0"/>
                        </a:rPr>
                        <a:t>Fruits &amp; Vegetables</a:t>
                      </a:r>
                      <a:endParaRPr lang="en-US" sz="2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tabLst>
                          <a:tab pos="227965" algn="dec"/>
                        </a:tabLst>
                      </a:pPr>
                      <a:r>
                        <a:rPr lang="en-US" sz="2400">
                          <a:solidFill>
                            <a:srgbClr val="002060"/>
                          </a:solidFill>
                          <a:effectLst/>
                          <a:latin typeface="Calibri" panose="020F0502020204030204" pitchFamily="34" charset="0"/>
                          <a:ea typeface="MS Mincho" panose="02020609040205080304" pitchFamily="49" charset="-128"/>
                          <a:cs typeface="Times New Roman" panose="02020603050405020304" pitchFamily="18" charset="0"/>
                        </a:rPr>
                        <a:t>10%</a:t>
                      </a:r>
                      <a:endParaRPr lang="en-US" sz="24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tabLst>
                          <a:tab pos="219075" algn="dec"/>
                        </a:tabLst>
                      </a:pPr>
                      <a:r>
                        <a:rPr lang="en-US" sz="2400" dirty="0">
                          <a:solidFill>
                            <a:srgbClr val="002060"/>
                          </a:solidFill>
                          <a:effectLst/>
                          <a:latin typeface="Calibri" panose="020F0502020204030204" pitchFamily="34" charset="0"/>
                          <a:ea typeface="MS Mincho" panose="02020609040205080304" pitchFamily="49" charset="-128"/>
                          <a:cs typeface="Times New Roman" panose="02020603050405020304" pitchFamily="18" charset="0"/>
                        </a:rPr>
                        <a:t>4%</a:t>
                      </a:r>
                      <a:endParaRPr lang="en-US" sz="2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tabLst>
                          <a:tab pos="295910" algn="dec"/>
                        </a:tabLst>
                      </a:pPr>
                      <a:r>
                        <a:rPr lang="en-US" sz="2400">
                          <a:solidFill>
                            <a:srgbClr val="002060"/>
                          </a:solidFill>
                          <a:effectLst/>
                          <a:latin typeface="Calibri" panose="020F0502020204030204" pitchFamily="34" charset="0"/>
                          <a:ea typeface="MS Mincho" panose="02020609040205080304" pitchFamily="49" charset="-128"/>
                          <a:cs typeface="Times New Roman" panose="02020603050405020304" pitchFamily="18" charset="0"/>
                        </a:rPr>
                        <a:t>2%</a:t>
                      </a:r>
                      <a:endParaRPr lang="en-US" sz="24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tabLst>
                          <a:tab pos="289560" algn="dec"/>
                        </a:tabLst>
                      </a:pPr>
                      <a:r>
                        <a:rPr lang="en-US" sz="2400" dirty="0">
                          <a:solidFill>
                            <a:srgbClr val="002060"/>
                          </a:solidFill>
                          <a:effectLst/>
                          <a:latin typeface="Calibri" panose="020F0502020204030204" pitchFamily="34" charset="0"/>
                          <a:ea typeface="MS Mincho" panose="02020609040205080304" pitchFamily="49" charset="-128"/>
                          <a:cs typeface="Times New Roman" panose="02020603050405020304" pitchFamily="18" charset="0"/>
                        </a:rPr>
                        <a:t>8%</a:t>
                      </a:r>
                      <a:endParaRPr lang="en-US" sz="2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tabLst>
                          <a:tab pos="287655" algn="dec"/>
                        </a:tabLst>
                      </a:pPr>
                      <a:r>
                        <a:rPr lang="en-US" sz="2400">
                          <a:solidFill>
                            <a:srgbClr val="002060"/>
                          </a:solidFill>
                          <a:effectLst/>
                          <a:latin typeface="Calibri" panose="020F0502020204030204" pitchFamily="34" charset="0"/>
                          <a:ea typeface="MS Mincho" panose="02020609040205080304" pitchFamily="49" charset="-128"/>
                          <a:cs typeface="Times New Roman" panose="02020603050405020304" pitchFamily="18" charset="0"/>
                        </a:rPr>
                        <a:t>5%</a:t>
                      </a:r>
                      <a:endParaRPr lang="en-US" sz="24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005"/>
                  </a:ext>
                </a:extLst>
              </a:tr>
              <a:tr h="518829">
                <a:tc>
                  <a:txBody>
                    <a:bodyPr/>
                    <a:lstStyle/>
                    <a:p>
                      <a:pPr marL="0" marR="0">
                        <a:lnSpc>
                          <a:spcPct val="107000"/>
                        </a:lnSpc>
                        <a:spcBef>
                          <a:spcPts val="0"/>
                        </a:spcBef>
                        <a:spcAft>
                          <a:spcPts val="0"/>
                        </a:spcAft>
                      </a:pPr>
                      <a:r>
                        <a:rPr lang="en-US" sz="2400" b="1">
                          <a:solidFill>
                            <a:srgbClr val="002060"/>
                          </a:solidFill>
                          <a:effectLst/>
                          <a:latin typeface="Calibri" panose="020F0502020204030204" pitchFamily="34" charset="0"/>
                          <a:ea typeface="MS Mincho" panose="02020609040205080304" pitchFamily="49" charset="-128"/>
                          <a:cs typeface="Times New Roman" panose="02020603050405020304" pitchFamily="18" charset="0"/>
                        </a:rPr>
                        <a:t>Meat</a:t>
                      </a:r>
                      <a:endParaRPr lang="en-US" sz="24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tabLst>
                          <a:tab pos="227965" algn="dec"/>
                        </a:tabLst>
                      </a:pPr>
                      <a:r>
                        <a:rPr lang="en-US" sz="2400">
                          <a:solidFill>
                            <a:srgbClr val="002060"/>
                          </a:solidFill>
                          <a:effectLst/>
                          <a:latin typeface="Calibri" panose="020F0502020204030204" pitchFamily="34" charset="0"/>
                          <a:ea typeface="MS Mincho" panose="02020609040205080304" pitchFamily="49" charset="-128"/>
                          <a:cs typeface="Times New Roman" panose="02020603050405020304" pitchFamily="18" charset="0"/>
                        </a:rPr>
                        <a:t>2.9%</a:t>
                      </a:r>
                      <a:endParaRPr lang="en-US" sz="24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tabLst>
                          <a:tab pos="219075" algn="dec"/>
                        </a:tabLst>
                      </a:pPr>
                      <a:r>
                        <a:rPr lang="en-US" sz="2400">
                          <a:solidFill>
                            <a:srgbClr val="002060"/>
                          </a:solidFill>
                          <a:effectLst/>
                          <a:latin typeface="Calibri" panose="020F0502020204030204" pitchFamily="34" charset="0"/>
                          <a:ea typeface="MS Mincho" panose="02020609040205080304" pitchFamily="49" charset="-128"/>
                          <a:cs typeface="Times New Roman" panose="02020603050405020304" pitchFamily="18" charset="0"/>
                        </a:rPr>
                        <a:t>0.2%</a:t>
                      </a:r>
                      <a:endParaRPr lang="en-US" sz="24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tabLst>
                          <a:tab pos="295910" algn="dec"/>
                        </a:tabLst>
                      </a:pPr>
                      <a:r>
                        <a:rPr lang="en-US" sz="2400">
                          <a:solidFill>
                            <a:srgbClr val="002060"/>
                          </a:solidFill>
                          <a:effectLst/>
                          <a:latin typeface="Calibri" panose="020F0502020204030204" pitchFamily="34" charset="0"/>
                          <a:ea typeface="MS Mincho" panose="02020609040205080304" pitchFamily="49" charset="-128"/>
                          <a:cs typeface="Times New Roman" panose="02020603050405020304" pitchFamily="18" charset="0"/>
                        </a:rPr>
                        <a:t>5%</a:t>
                      </a:r>
                      <a:endParaRPr lang="en-US" sz="24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tabLst>
                          <a:tab pos="289560" algn="dec"/>
                        </a:tabLst>
                      </a:pPr>
                      <a:r>
                        <a:rPr lang="en-US" sz="2400" dirty="0">
                          <a:solidFill>
                            <a:srgbClr val="002060"/>
                          </a:solidFill>
                          <a:effectLst/>
                          <a:latin typeface="Calibri" panose="020F0502020204030204" pitchFamily="34" charset="0"/>
                          <a:ea typeface="MS Mincho" panose="02020609040205080304" pitchFamily="49" charset="-128"/>
                          <a:cs typeface="Times New Roman" panose="02020603050405020304" pitchFamily="18" charset="0"/>
                        </a:rPr>
                        <a:t>4%</a:t>
                      </a:r>
                      <a:endParaRPr lang="en-US" sz="2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tabLst>
                          <a:tab pos="287655" algn="dec"/>
                        </a:tabLst>
                      </a:pPr>
                      <a:r>
                        <a:rPr lang="en-US" sz="2400" dirty="0">
                          <a:solidFill>
                            <a:srgbClr val="002060"/>
                          </a:solidFill>
                          <a:effectLst/>
                          <a:latin typeface="Calibri" panose="020F0502020204030204" pitchFamily="34" charset="0"/>
                          <a:ea typeface="MS Mincho" panose="02020609040205080304" pitchFamily="49" charset="-128"/>
                          <a:cs typeface="Times New Roman" panose="02020603050405020304" pitchFamily="18" charset="0"/>
                        </a:rPr>
                        <a:t>2%</a:t>
                      </a:r>
                      <a:endParaRPr lang="en-US" sz="2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0006"/>
                  </a:ext>
                </a:extLst>
              </a:tr>
              <a:tr h="518829">
                <a:tc>
                  <a:txBody>
                    <a:bodyPr/>
                    <a:lstStyle/>
                    <a:p>
                      <a:pPr marL="0" marR="0">
                        <a:lnSpc>
                          <a:spcPct val="107000"/>
                        </a:lnSpc>
                        <a:spcBef>
                          <a:spcPts val="0"/>
                        </a:spcBef>
                        <a:spcAft>
                          <a:spcPts val="0"/>
                        </a:spcAft>
                      </a:pPr>
                      <a:r>
                        <a:rPr lang="en-US" sz="2400" b="1" dirty="0">
                          <a:solidFill>
                            <a:srgbClr val="002060"/>
                          </a:solidFill>
                          <a:effectLst/>
                          <a:latin typeface="Calibri" panose="020F0502020204030204" pitchFamily="34" charset="0"/>
                          <a:ea typeface="MS Mincho" panose="02020609040205080304" pitchFamily="49" charset="-128"/>
                          <a:cs typeface="Times New Roman" panose="02020603050405020304" pitchFamily="18" charset="0"/>
                        </a:rPr>
                        <a:t>Milk</a:t>
                      </a:r>
                      <a:endParaRPr lang="en-US" sz="2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tabLst>
                          <a:tab pos="227965" algn="dec"/>
                        </a:tabLst>
                      </a:pPr>
                      <a:r>
                        <a:rPr lang="en-US" sz="2400">
                          <a:solidFill>
                            <a:srgbClr val="002060"/>
                          </a:solidFill>
                          <a:effectLst/>
                          <a:latin typeface="Calibri" panose="020F0502020204030204" pitchFamily="34" charset="0"/>
                          <a:ea typeface="MS Mincho" panose="02020609040205080304" pitchFamily="49" charset="-128"/>
                          <a:cs typeface="Times New Roman" panose="02020603050405020304" pitchFamily="18" charset="0"/>
                        </a:rPr>
                        <a:t>3.5%</a:t>
                      </a:r>
                      <a:endParaRPr lang="en-US" sz="24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tabLst>
                          <a:tab pos="219075" algn="dec"/>
                        </a:tabLst>
                      </a:pPr>
                      <a:r>
                        <a:rPr lang="en-US" sz="2400">
                          <a:solidFill>
                            <a:srgbClr val="002060"/>
                          </a:solidFill>
                          <a:effectLst/>
                          <a:latin typeface="Calibri" panose="020F0502020204030204" pitchFamily="34" charset="0"/>
                          <a:ea typeface="MS Mincho" panose="02020609040205080304" pitchFamily="49" charset="-128"/>
                          <a:cs typeface="Times New Roman" panose="02020603050405020304" pitchFamily="18" charset="0"/>
                        </a:rPr>
                        <a:t>0.5%</a:t>
                      </a:r>
                      <a:endParaRPr lang="en-US" sz="24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tabLst>
                          <a:tab pos="295910" algn="dec"/>
                        </a:tabLst>
                      </a:pPr>
                      <a:r>
                        <a:rPr lang="en-US" sz="2400">
                          <a:solidFill>
                            <a:srgbClr val="002060"/>
                          </a:solidFill>
                          <a:effectLst/>
                          <a:latin typeface="Calibri" panose="020F0502020204030204" pitchFamily="34" charset="0"/>
                          <a:ea typeface="MS Mincho" panose="02020609040205080304" pitchFamily="49" charset="-128"/>
                          <a:cs typeface="Times New Roman" panose="02020603050405020304" pitchFamily="18" charset="0"/>
                        </a:rPr>
                        <a:t>0.1%</a:t>
                      </a:r>
                      <a:endParaRPr lang="en-US" sz="24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tabLst>
                          <a:tab pos="289560" algn="dec"/>
                        </a:tabLst>
                      </a:pPr>
                      <a:r>
                        <a:rPr lang="en-US" sz="2400">
                          <a:solidFill>
                            <a:srgbClr val="002060"/>
                          </a:solidFill>
                          <a:effectLst/>
                          <a:latin typeface="Calibri" panose="020F0502020204030204" pitchFamily="34" charset="0"/>
                          <a:ea typeface="MS Mincho" panose="02020609040205080304" pitchFamily="49" charset="-128"/>
                          <a:cs typeface="Times New Roman" panose="02020603050405020304" pitchFamily="18" charset="0"/>
                        </a:rPr>
                        <a:t>0.5%</a:t>
                      </a:r>
                      <a:endParaRPr lang="en-US" sz="24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tabLst>
                          <a:tab pos="287655" algn="dec"/>
                        </a:tabLst>
                      </a:pPr>
                      <a:r>
                        <a:rPr lang="en-US" sz="2400" dirty="0">
                          <a:solidFill>
                            <a:srgbClr val="002060"/>
                          </a:solidFill>
                          <a:effectLst/>
                          <a:latin typeface="Calibri" panose="020F0502020204030204" pitchFamily="34" charset="0"/>
                          <a:ea typeface="MS Mincho" panose="02020609040205080304" pitchFamily="49" charset="-128"/>
                          <a:cs typeface="Times New Roman" panose="02020603050405020304" pitchFamily="18" charset="0"/>
                        </a:rPr>
                        <a:t>0.1%</a:t>
                      </a:r>
                      <a:endParaRPr lang="en-US" sz="2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098783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619" y="332656"/>
            <a:ext cx="8421688" cy="484187"/>
          </a:xfrm>
        </p:spPr>
        <p:txBody>
          <a:bodyPr/>
          <a:lstStyle/>
          <a:p>
            <a:r>
              <a:rPr lang="en-US" dirty="0">
                <a:latin typeface="Helvetica" panose="020B0604020202020204" pitchFamily="34" charset="0"/>
                <a:cs typeface="Helvetica" panose="020B0604020202020204" pitchFamily="34" charset="0"/>
              </a:rPr>
              <a:t>Potential Land for Solid Biomass</a:t>
            </a:r>
          </a:p>
        </p:txBody>
      </p:sp>
      <p:sp>
        <p:nvSpPr>
          <p:cNvPr id="5" name="Content Placeholder 4"/>
          <p:cNvSpPr>
            <a:spLocks noGrp="1"/>
          </p:cNvSpPr>
          <p:nvPr>
            <p:ph idx="1"/>
          </p:nvPr>
        </p:nvSpPr>
        <p:spPr>
          <a:xfrm>
            <a:off x="357619" y="1340768"/>
            <a:ext cx="8421688" cy="4160366"/>
          </a:xfrm>
        </p:spPr>
        <p:txBody>
          <a:bodyPr/>
          <a:lstStyle/>
          <a:p>
            <a:r>
              <a:rPr lang="en-US" sz="2400" b="1" dirty="0">
                <a:solidFill>
                  <a:srgbClr val="006600"/>
                </a:solidFill>
              </a:rPr>
              <a:t>Closing the Yield Gap:	550 M ha</a:t>
            </a:r>
          </a:p>
          <a:p>
            <a:r>
              <a:rPr lang="en-US" sz="2400" b="1" dirty="0">
                <a:solidFill>
                  <a:srgbClr val="006600"/>
                </a:solidFill>
              </a:rPr>
              <a:t>Better Use of Pasture Land: 950 M ha</a:t>
            </a:r>
          </a:p>
          <a:p>
            <a:r>
              <a:rPr lang="en-US" sz="2400" b="1" dirty="0">
                <a:solidFill>
                  <a:srgbClr val="006600"/>
                </a:solidFill>
              </a:rPr>
              <a:t>Reduced Food Chain Losses: 270 M ha </a:t>
            </a:r>
          </a:p>
          <a:p>
            <a:r>
              <a:rPr lang="en-US" sz="2400" b="1" dirty="0">
                <a:solidFill>
                  <a:srgbClr val="006600"/>
                </a:solidFill>
              </a:rPr>
              <a:t>Landscape Restoration: 350 M ha</a:t>
            </a:r>
            <a:r>
              <a:rPr lang="en-US" sz="2400" dirty="0">
                <a:solidFill>
                  <a:srgbClr val="006600"/>
                </a:solidFill>
              </a:rPr>
              <a:t> </a:t>
            </a:r>
          </a:p>
          <a:p>
            <a:r>
              <a:rPr lang="en-US" sz="2400" b="1" dirty="0">
                <a:solidFill>
                  <a:srgbClr val="006600"/>
                </a:solidFill>
              </a:rPr>
              <a:t>TOTAL: OVER 2 BILLION HECTARES, 300 EJ </a:t>
            </a:r>
            <a:endParaRPr lang="en-US" sz="2400" dirty="0">
              <a:solidFill>
                <a:srgbClr val="006600"/>
              </a:solidFill>
            </a:endParaRPr>
          </a:p>
          <a:p>
            <a:pPr marL="0" indent="0">
              <a:lnSpc>
                <a:spcPct val="100000"/>
              </a:lnSpc>
              <a:spcBef>
                <a:spcPts val="1200"/>
              </a:spcBef>
              <a:buNone/>
            </a:pPr>
            <a:endParaRPr lang="en-US" sz="2400" dirty="0">
              <a:solidFill>
                <a:srgbClr val="006600"/>
              </a:solidFill>
            </a:endParaRPr>
          </a:p>
          <a:p>
            <a:pPr lvl="1"/>
            <a:endParaRPr lang="en-US" sz="2400" dirty="0">
              <a:solidFill>
                <a:srgbClr val="006600"/>
              </a:solidFill>
            </a:endParaRPr>
          </a:p>
          <a:p>
            <a:endParaRPr lang="en-US" dirty="0"/>
          </a:p>
        </p:txBody>
      </p:sp>
      <p:sp>
        <p:nvSpPr>
          <p:cNvPr id="3" name="Slide Number Placeholder 2"/>
          <p:cNvSpPr>
            <a:spLocks noGrp="1"/>
          </p:cNvSpPr>
          <p:nvPr>
            <p:ph type="sldNum" sz="quarter" idx="10"/>
          </p:nvPr>
        </p:nvSpPr>
        <p:spPr/>
        <p:txBody>
          <a:bodyPr/>
          <a:lstStyle/>
          <a:p>
            <a:pPr>
              <a:defRPr/>
            </a:pPr>
            <a:fld id="{625B31C2-8F11-469E-B25E-4608D2BDDDA3}" type="slidenum">
              <a:rPr lang="de-DE" altLang="en-US" smtClean="0"/>
              <a:pPr>
                <a:defRPr/>
              </a:pPr>
              <a:t>13</a:t>
            </a:fld>
            <a:endParaRPr lang="de-DE" altLang="en-US"/>
          </a:p>
        </p:txBody>
      </p:sp>
    </p:spTree>
    <p:extLst>
      <p:ext uri="{BB962C8B-B14F-4D97-AF65-F5344CB8AC3E}">
        <p14:creationId xmlns:p14="http://schemas.microsoft.com/office/powerpoint/2010/main" val="3405967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757" y="1484784"/>
            <a:ext cx="8421688" cy="484187"/>
          </a:xfrm>
        </p:spPr>
        <p:txBody>
          <a:bodyPr/>
          <a:lstStyle/>
          <a:p>
            <a:r>
              <a:rPr lang="en-US" sz="2600" dirty="0">
                <a:latin typeface="Helvetica" panose="020B0604020202020204" pitchFamily="34" charset="0"/>
                <a:cs typeface="Helvetica" panose="020B0604020202020204" pitchFamily="34" charset="0"/>
              </a:rPr>
              <a:t>Sustainable Bioenergy Expansion:</a:t>
            </a:r>
            <a:br>
              <a:rPr lang="en-US" sz="2600" dirty="0">
                <a:latin typeface="Helvetica" panose="020B0604020202020204" pitchFamily="34" charset="0"/>
                <a:cs typeface="Helvetica" panose="020B0604020202020204" pitchFamily="34" charset="0"/>
              </a:rPr>
            </a:br>
            <a:r>
              <a:rPr lang="en-US" sz="2600" dirty="0">
                <a:latin typeface="Helvetica" panose="020B0604020202020204" pitchFamily="34" charset="0"/>
                <a:cs typeface="Helvetica" panose="020B0604020202020204" pitchFamily="34" charset="0"/>
              </a:rPr>
              <a:t>Agricultural Residues </a:t>
            </a:r>
          </a:p>
        </p:txBody>
      </p:sp>
      <p:sp>
        <p:nvSpPr>
          <p:cNvPr id="4" name="Slide Number Placeholder 3"/>
          <p:cNvSpPr>
            <a:spLocks noGrp="1"/>
          </p:cNvSpPr>
          <p:nvPr>
            <p:ph type="sldNum" sz="quarter" idx="10"/>
          </p:nvPr>
        </p:nvSpPr>
        <p:spPr/>
        <p:txBody>
          <a:bodyPr/>
          <a:lstStyle/>
          <a:p>
            <a:pPr>
              <a:defRPr/>
            </a:pPr>
            <a:fld id="{EFEC00B8-9A5A-4E10-B5A2-EC48ACF53B2E}" type="slidenum">
              <a:rPr lang="de-DE" altLang="en-US" smtClean="0"/>
              <a:pPr>
                <a:defRPr/>
              </a:pPr>
              <a:t>14</a:t>
            </a:fld>
            <a:endParaRPr lang="de-DE" altLang="en-US"/>
          </a:p>
        </p:txBody>
      </p:sp>
      <p:sp>
        <p:nvSpPr>
          <p:cNvPr id="5" name="Rectangle 4"/>
          <p:cNvSpPr/>
          <p:nvPr/>
        </p:nvSpPr>
        <p:spPr>
          <a:xfrm>
            <a:off x="323528" y="2420888"/>
            <a:ext cx="8393659" cy="3785652"/>
          </a:xfrm>
          <a:prstGeom prst="rect">
            <a:avLst/>
          </a:prstGeom>
        </p:spPr>
        <p:txBody>
          <a:bodyPr wrap="square">
            <a:spAutoFit/>
          </a:bodyPr>
          <a:lstStyle/>
          <a:p>
            <a:r>
              <a:rPr lang="en-US" sz="2400" b="1" dirty="0">
                <a:solidFill>
                  <a:srgbClr val="FF0000"/>
                </a:solidFill>
              </a:rPr>
              <a:t>As food production expands to feed growing populations, this will induce more </a:t>
            </a:r>
            <a:r>
              <a:rPr lang="en-US" sz="2400" b="1" u="sng" dirty="0">
                <a:solidFill>
                  <a:srgbClr val="FF0000"/>
                </a:solidFill>
              </a:rPr>
              <a:t>organic residues</a:t>
            </a:r>
            <a:r>
              <a:rPr lang="en-US" sz="2400" dirty="0">
                <a:solidFill>
                  <a:srgbClr val="006600"/>
                </a:solidFill>
              </a:rPr>
              <a:t>, both on the field and in processing. </a:t>
            </a:r>
            <a:r>
              <a:rPr lang="en-US" sz="2400" b="1" dirty="0">
                <a:solidFill>
                  <a:srgbClr val="FF0000"/>
                </a:solidFill>
              </a:rPr>
              <a:t>A portion </a:t>
            </a:r>
            <a:r>
              <a:rPr lang="en-US" sz="2400" dirty="0">
                <a:solidFill>
                  <a:srgbClr val="006600"/>
                </a:solidFill>
              </a:rPr>
              <a:t>of crop residues is typically required </a:t>
            </a:r>
            <a:r>
              <a:rPr lang="en-US" sz="2400" b="1" dirty="0">
                <a:solidFill>
                  <a:srgbClr val="FF0000"/>
                </a:solidFill>
              </a:rPr>
              <a:t>for soil management</a:t>
            </a:r>
            <a:r>
              <a:rPr lang="en-US" sz="2400" dirty="0">
                <a:solidFill>
                  <a:srgbClr val="006600"/>
                </a:solidFill>
              </a:rPr>
              <a:t>, depending on local circumstances  such as climate, soil conditions, topography and crop type.  Other crop residues are used for </a:t>
            </a:r>
            <a:r>
              <a:rPr lang="en-US" sz="2400" b="1" dirty="0">
                <a:solidFill>
                  <a:srgbClr val="FF0000"/>
                </a:solidFill>
              </a:rPr>
              <a:t>animal bedding or feed</a:t>
            </a:r>
            <a:r>
              <a:rPr lang="en-US" sz="2400" b="1" dirty="0">
                <a:solidFill>
                  <a:srgbClr val="006600"/>
                </a:solidFill>
              </a:rPr>
              <a:t>.  </a:t>
            </a:r>
            <a:r>
              <a:rPr lang="en-US" sz="2400" b="1" dirty="0">
                <a:solidFill>
                  <a:srgbClr val="FF0000"/>
                </a:solidFill>
              </a:rPr>
              <a:t>The remainder </a:t>
            </a:r>
            <a:r>
              <a:rPr lang="en-US" sz="2400" dirty="0">
                <a:solidFill>
                  <a:srgbClr val="006600"/>
                </a:solidFill>
              </a:rPr>
              <a:t>(including residues currently burned in the field, with high air pollution and climate change impacts), along with nearly all processing residues, can be removed </a:t>
            </a:r>
            <a:r>
              <a:rPr lang="en-US" sz="2400" b="1" dirty="0">
                <a:solidFill>
                  <a:srgbClr val="FF0000"/>
                </a:solidFill>
              </a:rPr>
              <a:t>for bioenergy </a:t>
            </a:r>
            <a:r>
              <a:rPr lang="en-US" sz="2400" dirty="0">
                <a:solidFill>
                  <a:srgbClr val="006600"/>
                </a:solidFill>
              </a:rPr>
              <a:t>production.</a:t>
            </a:r>
          </a:p>
        </p:txBody>
      </p:sp>
      <p:pic>
        <p:nvPicPr>
          <p:cNvPr id="6" name="Picture 5" descr="IEA Bioenergy">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23528" y="260648"/>
            <a:ext cx="1857375" cy="514350"/>
          </a:xfrm>
          <a:prstGeom prst="rect">
            <a:avLst/>
          </a:prstGeom>
          <a:noFill/>
          <a:ln>
            <a:noFill/>
          </a:ln>
        </p:spPr>
      </p:pic>
      <p:pic>
        <p:nvPicPr>
          <p:cNvPr id="7" name="Picture 6" descr="https://upload.wikimedia.org/wikipedia/commons/thumb/d/db/FAO_logo.svg/1000px-FAO_logo.svg.png">
            <a:hlinkClick r:id="rId5"/>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11960" y="116632"/>
            <a:ext cx="676275" cy="746528"/>
          </a:xfrm>
          <a:prstGeom prst="rect">
            <a:avLst/>
          </a:prstGeom>
          <a:noFill/>
          <a:ln>
            <a:noFill/>
          </a:ln>
        </p:spPr>
      </p:pic>
    </p:spTree>
    <p:extLst>
      <p:ext uri="{BB962C8B-B14F-4D97-AF65-F5344CB8AC3E}">
        <p14:creationId xmlns:p14="http://schemas.microsoft.com/office/powerpoint/2010/main" val="8141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804" y="1435628"/>
            <a:ext cx="8421688" cy="484187"/>
          </a:xfrm>
        </p:spPr>
        <p:txBody>
          <a:bodyPr/>
          <a:lstStyle/>
          <a:p>
            <a:r>
              <a:rPr lang="en-US" sz="2600" dirty="0">
                <a:latin typeface="Helvetica" panose="020B0604020202020204" pitchFamily="34" charset="0"/>
                <a:cs typeface="Helvetica" panose="020B0604020202020204" pitchFamily="34" charset="0"/>
              </a:rPr>
              <a:t>Sustainable Bioenergy Expansion:</a:t>
            </a:r>
            <a:br>
              <a:rPr lang="en-US" sz="2600" dirty="0">
                <a:latin typeface="Helvetica" panose="020B0604020202020204" pitchFamily="34" charset="0"/>
                <a:cs typeface="Helvetica" panose="020B0604020202020204" pitchFamily="34" charset="0"/>
              </a:rPr>
            </a:br>
            <a:r>
              <a:rPr lang="en-US" sz="2600" dirty="0">
                <a:latin typeface="Helvetica" panose="020B0604020202020204" pitchFamily="34" charset="0"/>
                <a:cs typeface="Helvetica" panose="020B0604020202020204" pitchFamily="34" charset="0"/>
              </a:rPr>
              <a:t>Forest Residues and Management </a:t>
            </a:r>
          </a:p>
        </p:txBody>
      </p:sp>
      <p:sp>
        <p:nvSpPr>
          <p:cNvPr id="4" name="Slide Number Placeholder 3"/>
          <p:cNvSpPr>
            <a:spLocks noGrp="1"/>
          </p:cNvSpPr>
          <p:nvPr>
            <p:ph type="sldNum" sz="quarter" idx="10"/>
          </p:nvPr>
        </p:nvSpPr>
        <p:spPr/>
        <p:txBody>
          <a:bodyPr/>
          <a:lstStyle/>
          <a:p>
            <a:pPr>
              <a:defRPr/>
            </a:pPr>
            <a:fld id="{EFEC00B8-9A5A-4E10-B5A2-EC48ACF53B2E}" type="slidenum">
              <a:rPr lang="de-DE" altLang="en-US" smtClean="0"/>
              <a:pPr>
                <a:defRPr/>
              </a:pPr>
              <a:t>15</a:t>
            </a:fld>
            <a:endParaRPr lang="de-DE" altLang="en-US"/>
          </a:p>
        </p:txBody>
      </p:sp>
      <p:sp>
        <p:nvSpPr>
          <p:cNvPr id="5" name="Rectangle 4"/>
          <p:cNvSpPr/>
          <p:nvPr/>
        </p:nvSpPr>
        <p:spPr>
          <a:xfrm>
            <a:off x="386804" y="2190936"/>
            <a:ext cx="7785596" cy="4154984"/>
          </a:xfrm>
          <a:prstGeom prst="rect">
            <a:avLst/>
          </a:prstGeom>
        </p:spPr>
        <p:txBody>
          <a:bodyPr wrap="square">
            <a:spAutoFit/>
          </a:bodyPr>
          <a:lstStyle/>
          <a:p>
            <a:r>
              <a:rPr lang="en-US" sz="2400" dirty="0">
                <a:solidFill>
                  <a:srgbClr val="006600"/>
                </a:solidFill>
              </a:rPr>
              <a:t>Similarly, </a:t>
            </a:r>
            <a:r>
              <a:rPr lang="en-US" sz="2400" b="1" dirty="0">
                <a:solidFill>
                  <a:srgbClr val="FF0000"/>
                </a:solidFill>
              </a:rPr>
              <a:t>as wood production in forests expands to meet growing demand for traditional forest products such as lumber and pulp and paper, there are significant opportunities to utilize </a:t>
            </a:r>
            <a:r>
              <a:rPr lang="en-US" sz="2400" b="1" u="sng" dirty="0">
                <a:solidFill>
                  <a:srgbClr val="FF0000"/>
                </a:solidFill>
              </a:rPr>
              <a:t>process and manufacturing residues</a:t>
            </a:r>
            <a:r>
              <a:rPr lang="en-US" sz="2400" dirty="0">
                <a:solidFill>
                  <a:srgbClr val="006600"/>
                </a:solidFill>
              </a:rPr>
              <a:t>. Furthermore</a:t>
            </a:r>
            <a:r>
              <a:rPr lang="en-US" sz="2400" b="1" dirty="0">
                <a:solidFill>
                  <a:srgbClr val="006600"/>
                </a:solidFill>
              </a:rPr>
              <a:t>, </a:t>
            </a:r>
            <a:r>
              <a:rPr lang="en-US" sz="2400" b="1" dirty="0">
                <a:solidFill>
                  <a:srgbClr val="FF0000"/>
                </a:solidFill>
              </a:rPr>
              <a:t>significant volumes of </a:t>
            </a:r>
            <a:r>
              <a:rPr lang="en-US" sz="2400" b="1" u="sng" dirty="0">
                <a:solidFill>
                  <a:srgbClr val="FF0000"/>
                </a:solidFill>
              </a:rPr>
              <a:t>forest wood</a:t>
            </a:r>
            <a:r>
              <a:rPr lang="en-US" sz="2400" u="sng" dirty="0">
                <a:solidFill>
                  <a:srgbClr val="FF0000"/>
                </a:solidFill>
              </a:rPr>
              <a:t> </a:t>
            </a:r>
            <a:r>
              <a:rPr lang="en-US" sz="2400" b="1" dirty="0">
                <a:solidFill>
                  <a:srgbClr val="FF0000"/>
                </a:solidFill>
              </a:rPr>
              <a:t>that currently have no industrial use</a:t>
            </a:r>
            <a:r>
              <a:rPr lang="en-US" sz="2400" dirty="0">
                <a:solidFill>
                  <a:srgbClr val="FF0000"/>
                </a:solidFill>
              </a:rPr>
              <a:t> </a:t>
            </a:r>
            <a:r>
              <a:rPr lang="en-US" sz="2400" dirty="0">
                <a:solidFill>
                  <a:srgbClr val="006600"/>
                </a:solidFill>
              </a:rPr>
              <a:t>(such as wood of inferior quality and wood generated in natural disturbance events) </a:t>
            </a:r>
            <a:r>
              <a:rPr lang="en-US" sz="2400" b="1" dirty="0">
                <a:solidFill>
                  <a:srgbClr val="FF0000"/>
                </a:solidFill>
              </a:rPr>
              <a:t>can be used for bioenergy</a:t>
            </a:r>
            <a:r>
              <a:rPr lang="en-US" sz="2400" dirty="0">
                <a:solidFill>
                  <a:srgbClr val="006600"/>
                </a:solidFill>
              </a:rPr>
              <a:t>. Applying </a:t>
            </a:r>
            <a:r>
              <a:rPr lang="en-US" sz="2400" b="1" u="sng" dirty="0">
                <a:solidFill>
                  <a:srgbClr val="FF0000"/>
                </a:solidFill>
              </a:rPr>
              <a:t>sustainable forest management</a:t>
            </a:r>
            <a:r>
              <a:rPr lang="en-US" sz="2400" u="sng" dirty="0">
                <a:solidFill>
                  <a:srgbClr val="FF0000"/>
                </a:solidFill>
              </a:rPr>
              <a:t> </a:t>
            </a:r>
            <a:r>
              <a:rPr lang="en-US" sz="2400" b="1" dirty="0">
                <a:solidFill>
                  <a:srgbClr val="FF0000"/>
                </a:solidFill>
              </a:rPr>
              <a:t>principles will enhance the health and productivity of forests</a:t>
            </a:r>
            <a:r>
              <a:rPr lang="en-US" sz="2400" dirty="0">
                <a:solidFill>
                  <a:srgbClr val="006600"/>
                </a:solidFill>
              </a:rPr>
              <a:t>.</a:t>
            </a:r>
          </a:p>
        </p:txBody>
      </p:sp>
      <p:pic>
        <p:nvPicPr>
          <p:cNvPr id="6" name="Picture 5" descr="IEA Bioenergy">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23528" y="260648"/>
            <a:ext cx="1857375" cy="514350"/>
          </a:xfrm>
          <a:prstGeom prst="rect">
            <a:avLst/>
          </a:prstGeom>
          <a:noFill/>
          <a:ln>
            <a:noFill/>
          </a:ln>
        </p:spPr>
      </p:pic>
      <p:pic>
        <p:nvPicPr>
          <p:cNvPr id="7" name="Picture 6" descr="https://upload.wikimedia.org/wikipedia/commons/thumb/d/db/FAO_logo.svg/1000px-FAO_logo.svg.png">
            <a:hlinkClick r:id="rId5"/>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11960" y="116632"/>
            <a:ext cx="676275" cy="746528"/>
          </a:xfrm>
          <a:prstGeom prst="rect">
            <a:avLst/>
          </a:prstGeom>
          <a:noFill/>
          <a:ln>
            <a:noFill/>
          </a:ln>
        </p:spPr>
      </p:pic>
    </p:spTree>
    <p:extLst>
      <p:ext uri="{BB962C8B-B14F-4D97-AF65-F5344CB8AC3E}">
        <p14:creationId xmlns:p14="http://schemas.microsoft.com/office/powerpoint/2010/main" val="2331140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804" y="1433062"/>
            <a:ext cx="8421688" cy="484187"/>
          </a:xfrm>
        </p:spPr>
        <p:txBody>
          <a:bodyPr/>
          <a:lstStyle/>
          <a:p>
            <a:r>
              <a:rPr lang="en-US" sz="2600" dirty="0">
                <a:latin typeface="Helvetica" panose="020B0604020202020204" pitchFamily="34" charset="0"/>
                <a:cs typeface="Helvetica" panose="020B0604020202020204" pitchFamily="34" charset="0"/>
              </a:rPr>
              <a:t>Sustainable Bioenergy Expansion:</a:t>
            </a:r>
            <a:br>
              <a:rPr lang="en-US" sz="2600" dirty="0">
                <a:latin typeface="Helvetica" panose="020B0604020202020204" pitchFamily="34" charset="0"/>
                <a:cs typeface="Helvetica" panose="020B0604020202020204" pitchFamily="34" charset="0"/>
              </a:rPr>
            </a:br>
            <a:r>
              <a:rPr lang="en-US" sz="2600" dirty="0">
                <a:latin typeface="Helvetica" panose="020B0604020202020204" pitchFamily="34" charset="0"/>
                <a:cs typeface="Helvetica" panose="020B0604020202020204" pitchFamily="34" charset="0"/>
              </a:rPr>
              <a:t>Post-Consumer Waste </a:t>
            </a:r>
          </a:p>
        </p:txBody>
      </p:sp>
      <p:sp>
        <p:nvSpPr>
          <p:cNvPr id="4" name="Slide Number Placeholder 3"/>
          <p:cNvSpPr>
            <a:spLocks noGrp="1"/>
          </p:cNvSpPr>
          <p:nvPr>
            <p:ph type="sldNum" sz="quarter" idx="10"/>
          </p:nvPr>
        </p:nvSpPr>
        <p:spPr/>
        <p:txBody>
          <a:bodyPr/>
          <a:lstStyle/>
          <a:p>
            <a:pPr>
              <a:defRPr/>
            </a:pPr>
            <a:fld id="{EFEC00B8-9A5A-4E10-B5A2-EC48ACF53B2E}" type="slidenum">
              <a:rPr lang="de-DE" altLang="en-US" smtClean="0"/>
              <a:pPr>
                <a:defRPr/>
              </a:pPr>
              <a:t>16</a:t>
            </a:fld>
            <a:endParaRPr lang="de-DE" altLang="en-US"/>
          </a:p>
        </p:txBody>
      </p:sp>
      <p:sp>
        <p:nvSpPr>
          <p:cNvPr id="5" name="Rectangle 4"/>
          <p:cNvSpPr/>
          <p:nvPr/>
        </p:nvSpPr>
        <p:spPr>
          <a:xfrm>
            <a:off x="386804" y="2348880"/>
            <a:ext cx="7785596" cy="3416320"/>
          </a:xfrm>
          <a:prstGeom prst="rect">
            <a:avLst/>
          </a:prstGeom>
        </p:spPr>
        <p:txBody>
          <a:bodyPr wrap="square">
            <a:spAutoFit/>
          </a:bodyPr>
          <a:lstStyle/>
          <a:p>
            <a:r>
              <a:rPr lang="en-US" sz="2400" dirty="0">
                <a:solidFill>
                  <a:srgbClr val="006600"/>
                </a:solidFill>
              </a:rPr>
              <a:t>Furthermore, population growth and urbanization results in larger quantities of </a:t>
            </a:r>
            <a:r>
              <a:rPr lang="en-US" sz="2400" b="1" dirty="0">
                <a:solidFill>
                  <a:srgbClr val="006600"/>
                </a:solidFill>
              </a:rPr>
              <a:t>post-consumer waste</a:t>
            </a:r>
            <a:r>
              <a:rPr lang="en-US" sz="2400" dirty="0">
                <a:solidFill>
                  <a:srgbClr val="006600"/>
                </a:solidFill>
              </a:rPr>
              <a:t> – not only </a:t>
            </a:r>
            <a:r>
              <a:rPr lang="en-US" sz="2400" b="1" dirty="0">
                <a:solidFill>
                  <a:srgbClr val="FF0000"/>
                </a:solidFill>
              </a:rPr>
              <a:t>food waste </a:t>
            </a:r>
            <a:r>
              <a:rPr lang="en-US" sz="2400" dirty="0">
                <a:solidFill>
                  <a:srgbClr val="006600"/>
                </a:solidFill>
              </a:rPr>
              <a:t>but also </a:t>
            </a:r>
            <a:r>
              <a:rPr lang="en-US" sz="2400" b="1" dirty="0">
                <a:solidFill>
                  <a:srgbClr val="FF0000"/>
                </a:solidFill>
              </a:rPr>
              <a:t>construction waste </a:t>
            </a:r>
            <a:r>
              <a:rPr lang="en-US" sz="2400" dirty="0">
                <a:solidFill>
                  <a:srgbClr val="006600"/>
                </a:solidFill>
              </a:rPr>
              <a:t>and discarded goods with substantial energy content. </a:t>
            </a:r>
            <a:r>
              <a:rPr lang="en-US" sz="2400" b="1" dirty="0">
                <a:solidFill>
                  <a:srgbClr val="FF0000"/>
                </a:solidFill>
              </a:rPr>
              <a:t>Converting waste to bioenergy </a:t>
            </a:r>
            <a:r>
              <a:rPr lang="en-US" sz="2400" dirty="0">
                <a:solidFill>
                  <a:srgbClr val="006600"/>
                </a:solidFill>
              </a:rPr>
              <a:t>or higher value materials </a:t>
            </a:r>
            <a:r>
              <a:rPr lang="en-US" sz="2400" b="1" dirty="0">
                <a:solidFill>
                  <a:srgbClr val="FF0000"/>
                </a:solidFill>
              </a:rPr>
              <a:t>reduces the need for landfills and </a:t>
            </a:r>
            <a:r>
              <a:rPr lang="en-US" sz="2400" dirty="0">
                <a:solidFill>
                  <a:srgbClr val="006600"/>
                </a:solidFill>
              </a:rPr>
              <a:t>can substantially reduce </a:t>
            </a:r>
            <a:r>
              <a:rPr lang="en-US" sz="2400" b="1" dirty="0">
                <a:solidFill>
                  <a:srgbClr val="FF0000"/>
                </a:solidFill>
              </a:rPr>
              <a:t>associated emissions of methane</a:t>
            </a:r>
            <a:r>
              <a:rPr lang="en-US" sz="2400" dirty="0">
                <a:solidFill>
                  <a:srgbClr val="FF0000"/>
                </a:solidFill>
              </a:rPr>
              <a:t>, </a:t>
            </a:r>
            <a:r>
              <a:rPr lang="en-US" sz="2400" dirty="0">
                <a:solidFill>
                  <a:srgbClr val="006600"/>
                </a:solidFill>
              </a:rPr>
              <a:t>which is a much more potent greenhouse gas than carbon dioxide. </a:t>
            </a:r>
          </a:p>
        </p:txBody>
      </p:sp>
      <p:pic>
        <p:nvPicPr>
          <p:cNvPr id="7" name="Picture 6" descr="IEA Bioenergy">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23528" y="260648"/>
            <a:ext cx="1857375" cy="514350"/>
          </a:xfrm>
          <a:prstGeom prst="rect">
            <a:avLst/>
          </a:prstGeom>
          <a:noFill/>
          <a:ln>
            <a:noFill/>
          </a:ln>
        </p:spPr>
      </p:pic>
      <p:pic>
        <p:nvPicPr>
          <p:cNvPr id="8" name="Picture 7" descr="https://upload.wikimedia.org/wikipedia/commons/thumb/d/db/FAO_logo.svg/1000px-FAO_logo.svg.png">
            <a:hlinkClick r:id="rId5"/>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11960" y="116632"/>
            <a:ext cx="676275" cy="746528"/>
          </a:xfrm>
          <a:prstGeom prst="rect">
            <a:avLst/>
          </a:prstGeom>
          <a:noFill/>
          <a:ln>
            <a:noFill/>
          </a:ln>
        </p:spPr>
      </p:pic>
    </p:spTree>
    <p:extLst>
      <p:ext uri="{BB962C8B-B14F-4D97-AF65-F5344CB8AC3E}">
        <p14:creationId xmlns:p14="http://schemas.microsoft.com/office/powerpoint/2010/main" val="2460704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804" y="1052736"/>
            <a:ext cx="8421688" cy="484187"/>
          </a:xfrm>
        </p:spPr>
        <p:txBody>
          <a:bodyPr/>
          <a:lstStyle/>
          <a:p>
            <a:r>
              <a:rPr lang="en-US" sz="2600" dirty="0">
                <a:latin typeface="Helvetica" panose="020B0604020202020204" pitchFamily="34" charset="0"/>
                <a:cs typeface="Helvetica" panose="020B0604020202020204" pitchFamily="34" charset="0"/>
              </a:rPr>
              <a:t>Sustainable Development Goals </a:t>
            </a:r>
          </a:p>
        </p:txBody>
      </p:sp>
      <p:sp>
        <p:nvSpPr>
          <p:cNvPr id="4" name="Slide Number Placeholder 3"/>
          <p:cNvSpPr>
            <a:spLocks noGrp="1"/>
          </p:cNvSpPr>
          <p:nvPr>
            <p:ph type="sldNum" sz="quarter" idx="10"/>
          </p:nvPr>
        </p:nvSpPr>
        <p:spPr/>
        <p:txBody>
          <a:bodyPr/>
          <a:lstStyle/>
          <a:p>
            <a:pPr>
              <a:defRPr/>
            </a:pPr>
            <a:fld id="{EFEC00B8-9A5A-4E10-B5A2-EC48ACF53B2E}" type="slidenum">
              <a:rPr lang="de-DE" altLang="en-US" smtClean="0"/>
              <a:pPr>
                <a:defRPr/>
              </a:pPr>
              <a:t>17</a:t>
            </a:fld>
            <a:endParaRPr lang="de-DE" altLang="en-US"/>
          </a:p>
        </p:txBody>
      </p:sp>
      <p:sp>
        <p:nvSpPr>
          <p:cNvPr id="5" name="Rectangle 4"/>
          <p:cNvSpPr/>
          <p:nvPr/>
        </p:nvSpPr>
        <p:spPr>
          <a:xfrm>
            <a:off x="281099" y="1536923"/>
            <a:ext cx="8633098" cy="5663089"/>
          </a:xfrm>
          <a:prstGeom prst="rect">
            <a:avLst/>
          </a:prstGeom>
        </p:spPr>
        <p:txBody>
          <a:bodyPr wrap="square">
            <a:spAutoFit/>
          </a:bodyPr>
          <a:lstStyle/>
          <a:p>
            <a:r>
              <a:rPr lang="en-US" sz="2400" b="1" dirty="0">
                <a:solidFill>
                  <a:srgbClr val="FF0000"/>
                </a:solidFill>
              </a:rPr>
              <a:t>Bioenergy can play an important and constructive role in achieving the agreed UN Sustainable Development Goals (SDGs) and implementing the Paris Agreement on Climate Change, thereby advancing climate goals, food security, better land use, and sustainable energy for all:</a:t>
            </a:r>
          </a:p>
          <a:p>
            <a:pPr lvl="0"/>
            <a:r>
              <a:rPr lang="en-US" sz="2000" dirty="0">
                <a:solidFill>
                  <a:srgbClr val="006600"/>
                </a:solidFill>
              </a:rPr>
              <a:t>SDG-13: take urgent </a:t>
            </a:r>
            <a:r>
              <a:rPr lang="en-US" sz="2000" b="1" u="sng" dirty="0">
                <a:solidFill>
                  <a:srgbClr val="FF0000"/>
                </a:solidFill>
              </a:rPr>
              <a:t>action to combat climate change </a:t>
            </a:r>
            <a:r>
              <a:rPr lang="en-US" sz="2000" dirty="0">
                <a:solidFill>
                  <a:srgbClr val="006600"/>
                </a:solidFill>
              </a:rPr>
              <a:t>and its impacts,</a:t>
            </a:r>
          </a:p>
          <a:p>
            <a:pPr lvl="0"/>
            <a:r>
              <a:rPr lang="en-US" sz="2000" dirty="0">
                <a:solidFill>
                  <a:srgbClr val="006600"/>
                </a:solidFill>
              </a:rPr>
              <a:t>SDG-7: …affordable, reliable, </a:t>
            </a:r>
            <a:r>
              <a:rPr lang="en-US" sz="2000" b="1" u="sng" dirty="0">
                <a:solidFill>
                  <a:srgbClr val="FF0000"/>
                </a:solidFill>
              </a:rPr>
              <a:t>sustainable</a:t>
            </a:r>
            <a:r>
              <a:rPr lang="en-US" sz="2000" dirty="0">
                <a:solidFill>
                  <a:srgbClr val="006600"/>
                </a:solidFill>
              </a:rPr>
              <a:t> and modern </a:t>
            </a:r>
            <a:r>
              <a:rPr lang="en-US" sz="2000" b="1" u="sng" dirty="0">
                <a:solidFill>
                  <a:srgbClr val="FF0000"/>
                </a:solidFill>
              </a:rPr>
              <a:t>energy for all</a:t>
            </a:r>
            <a:r>
              <a:rPr lang="en-US" sz="2000" b="1" u="sng" dirty="0">
                <a:solidFill>
                  <a:srgbClr val="006600"/>
                </a:solidFill>
              </a:rPr>
              <a:t>, </a:t>
            </a:r>
          </a:p>
          <a:p>
            <a:pPr lvl="0"/>
            <a:r>
              <a:rPr lang="en-US" sz="2000" dirty="0">
                <a:solidFill>
                  <a:srgbClr val="006600"/>
                </a:solidFill>
              </a:rPr>
              <a:t>SDG-2: end hunger, achieve </a:t>
            </a:r>
            <a:r>
              <a:rPr lang="en-US" sz="2000" b="1" u="sng" dirty="0">
                <a:solidFill>
                  <a:srgbClr val="FF0000"/>
                </a:solidFill>
              </a:rPr>
              <a:t>food security </a:t>
            </a:r>
            <a:r>
              <a:rPr lang="en-US" sz="2000" dirty="0">
                <a:solidFill>
                  <a:srgbClr val="006600"/>
                </a:solidFill>
              </a:rPr>
              <a:t>and improved nutrition and promote sustainable agriculture,</a:t>
            </a:r>
          </a:p>
          <a:p>
            <a:pPr lvl="0"/>
            <a:r>
              <a:rPr lang="en-US" sz="2000" dirty="0">
                <a:solidFill>
                  <a:srgbClr val="006600"/>
                </a:solidFill>
              </a:rPr>
              <a:t>SDG-15: protect, restore and promote </a:t>
            </a:r>
            <a:r>
              <a:rPr lang="en-US" sz="2000" b="1" u="sng" dirty="0">
                <a:solidFill>
                  <a:srgbClr val="FF0000"/>
                </a:solidFill>
              </a:rPr>
              <a:t>sustainable use of terrestrial ecosystems</a:t>
            </a:r>
            <a:r>
              <a:rPr lang="en-US" sz="2000" dirty="0">
                <a:solidFill>
                  <a:srgbClr val="006600"/>
                </a:solidFill>
              </a:rPr>
              <a:t>, sustainably manage forests, combat desertification, and halt and </a:t>
            </a:r>
            <a:r>
              <a:rPr lang="en-US" sz="2000" b="1" u="sng" dirty="0">
                <a:solidFill>
                  <a:srgbClr val="FF0000"/>
                </a:solidFill>
              </a:rPr>
              <a:t>reverse land degradation and halt biodiversity loss</a:t>
            </a:r>
            <a:r>
              <a:rPr lang="en-US" sz="2000" dirty="0">
                <a:solidFill>
                  <a:srgbClr val="006600"/>
                </a:solidFill>
              </a:rPr>
              <a:t>.  </a:t>
            </a:r>
          </a:p>
          <a:p>
            <a:pPr lvl="0"/>
            <a:r>
              <a:rPr lang="en-US" sz="2000" dirty="0">
                <a:solidFill>
                  <a:srgbClr val="006600"/>
                </a:solidFill>
              </a:rPr>
              <a:t>The Paris Agreement reiterates the “need to promote universal access to sustainable energy” while calling for “action to conserve and enhance … sinks and reservoirs of greenhouse gases” and for “reducing emissions from deforestation and forest degradation.”  </a:t>
            </a:r>
          </a:p>
          <a:p>
            <a:endParaRPr lang="en-US" sz="2200" dirty="0">
              <a:solidFill>
                <a:srgbClr val="006600"/>
              </a:solidFill>
            </a:endParaRPr>
          </a:p>
        </p:txBody>
      </p:sp>
      <p:pic>
        <p:nvPicPr>
          <p:cNvPr id="6" name="Picture 5" descr="IEA Bioenergy">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23528" y="260648"/>
            <a:ext cx="1857375" cy="514350"/>
          </a:xfrm>
          <a:prstGeom prst="rect">
            <a:avLst/>
          </a:prstGeom>
          <a:noFill/>
          <a:ln>
            <a:noFill/>
          </a:ln>
        </p:spPr>
      </p:pic>
      <p:pic>
        <p:nvPicPr>
          <p:cNvPr id="7" name="Picture 6" descr="https://upload.wikimedia.org/wikipedia/commons/thumb/d/db/FAO_logo.svg/1000px-FAO_logo.svg.png">
            <a:hlinkClick r:id="rId5"/>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11960" y="116632"/>
            <a:ext cx="676275" cy="746528"/>
          </a:xfrm>
          <a:prstGeom prst="rect">
            <a:avLst/>
          </a:prstGeom>
          <a:noFill/>
          <a:ln>
            <a:noFill/>
          </a:ln>
        </p:spPr>
      </p:pic>
    </p:spTree>
    <p:extLst>
      <p:ext uri="{BB962C8B-B14F-4D97-AF65-F5344CB8AC3E}">
        <p14:creationId xmlns:p14="http://schemas.microsoft.com/office/powerpoint/2010/main" val="492419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988" y="1124744"/>
            <a:ext cx="8421688" cy="484187"/>
          </a:xfrm>
        </p:spPr>
        <p:txBody>
          <a:bodyPr/>
          <a:lstStyle/>
          <a:p>
            <a:r>
              <a:rPr lang="en-US" sz="2600" dirty="0">
                <a:latin typeface="Helvetica" panose="020B0604020202020204" pitchFamily="34" charset="0"/>
                <a:cs typeface="Helvetica" panose="020B0604020202020204" pitchFamily="34" charset="0"/>
              </a:rPr>
              <a:t>Supporting SDG Implementation </a:t>
            </a:r>
          </a:p>
        </p:txBody>
      </p:sp>
      <p:sp>
        <p:nvSpPr>
          <p:cNvPr id="4" name="Slide Number Placeholder 3"/>
          <p:cNvSpPr>
            <a:spLocks noGrp="1"/>
          </p:cNvSpPr>
          <p:nvPr>
            <p:ph type="sldNum" sz="quarter" idx="10"/>
          </p:nvPr>
        </p:nvSpPr>
        <p:spPr/>
        <p:txBody>
          <a:bodyPr/>
          <a:lstStyle/>
          <a:p>
            <a:pPr>
              <a:defRPr/>
            </a:pPr>
            <a:fld id="{EFEC00B8-9A5A-4E10-B5A2-EC48ACF53B2E}" type="slidenum">
              <a:rPr lang="de-DE" altLang="en-US" smtClean="0"/>
              <a:pPr>
                <a:defRPr/>
              </a:pPr>
              <a:t>18</a:t>
            </a:fld>
            <a:endParaRPr lang="de-DE" altLang="en-US"/>
          </a:p>
        </p:txBody>
      </p:sp>
      <p:sp>
        <p:nvSpPr>
          <p:cNvPr id="5" name="Rectangle 4"/>
          <p:cNvSpPr/>
          <p:nvPr/>
        </p:nvSpPr>
        <p:spPr>
          <a:xfrm>
            <a:off x="213457" y="1818488"/>
            <a:ext cx="8768382" cy="4909036"/>
          </a:xfrm>
          <a:prstGeom prst="rect">
            <a:avLst/>
          </a:prstGeom>
        </p:spPr>
        <p:txBody>
          <a:bodyPr wrap="square">
            <a:spAutoFit/>
          </a:bodyPr>
          <a:lstStyle/>
          <a:p>
            <a:r>
              <a:rPr lang="en-US" sz="2200" dirty="0">
                <a:solidFill>
                  <a:srgbClr val="006600"/>
                </a:solidFill>
              </a:rPr>
              <a:t>Enabling bioenergy expansion that supports SDG implementation requires that </a:t>
            </a:r>
            <a:r>
              <a:rPr lang="en-US" sz="2200" b="1" dirty="0">
                <a:solidFill>
                  <a:srgbClr val="FF0000"/>
                </a:solidFill>
              </a:rPr>
              <a:t>policies and measures to promote best practices </a:t>
            </a:r>
            <a:r>
              <a:rPr lang="en-US" sz="2200" dirty="0">
                <a:solidFill>
                  <a:srgbClr val="006600"/>
                </a:solidFill>
              </a:rPr>
              <a:t>are put in place.</a:t>
            </a:r>
            <a:r>
              <a:rPr lang="en-US" sz="2200" b="1" dirty="0">
                <a:solidFill>
                  <a:srgbClr val="006600"/>
                </a:solidFill>
              </a:rPr>
              <a:t> </a:t>
            </a:r>
            <a:r>
              <a:rPr lang="en-US" sz="2200" dirty="0">
                <a:solidFill>
                  <a:srgbClr val="006600"/>
                </a:solidFill>
              </a:rPr>
              <a:t>These should consider the </a:t>
            </a:r>
            <a:r>
              <a:rPr lang="en-US" sz="2200" b="1" dirty="0">
                <a:solidFill>
                  <a:srgbClr val="FF0000"/>
                </a:solidFill>
              </a:rPr>
              <a:t>variation in conditions </a:t>
            </a:r>
            <a:r>
              <a:rPr lang="en-US" sz="2200" dirty="0">
                <a:solidFill>
                  <a:srgbClr val="006600"/>
                </a:solidFill>
              </a:rPr>
              <a:t>across continents, ensure </a:t>
            </a:r>
            <a:r>
              <a:rPr lang="en-US" sz="2200" b="1" dirty="0">
                <a:solidFill>
                  <a:srgbClr val="FF0000"/>
                </a:solidFill>
              </a:rPr>
              <a:t>biodiversity safeguards</a:t>
            </a:r>
            <a:r>
              <a:rPr lang="en-US" sz="2200" dirty="0">
                <a:solidFill>
                  <a:srgbClr val="006600"/>
                </a:solidFill>
              </a:rPr>
              <a:t>, and promote </a:t>
            </a:r>
            <a:r>
              <a:rPr lang="en-US" sz="2200" b="1" dirty="0">
                <a:solidFill>
                  <a:srgbClr val="FF0000"/>
                </a:solidFill>
              </a:rPr>
              <a:t>multiple ecosystem services </a:t>
            </a:r>
            <a:r>
              <a:rPr lang="en-US" sz="2200" dirty="0">
                <a:solidFill>
                  <a:srgbClr val="006600"/>
                </a:solidFill>
              </a:rPr>
              <a:t>in landscapes.  This requires coordinated land management and involvement of individual farmers, landowners, policy-makers and other local and national stakeholders. </a:t>
            </a:r>
          </a:p>
          <a:p>
            <a:pPr>
              <a:spcBef>
                <a:spcPts val="600"/>
              </a:spcBef>
            </a:pPr>
            <a:r>
              <a:rPr lang="en-US" sz="2200" dirty="0">
                <a:solidFill>
                  <a:srgbClr val="006600"/>
                </a:solidFill>
              </a:rPr>
              <a:t>Trade-offs and synergies need to be discussed with relevant stakeholders who can also provide necessary information about the current land use and social, economic, and practical preconditions for on-going as well as suggested new land uses. </a:t>
            </a:r>
            <a:r>
              <a:rPr lang="en-US" sz="2200" b="1" dirty="0">
                <a:solidFill>
                  <a:srgbClr val="FF0000"/>
                </a:solidFill>
              </a:rPr>
              <a:t>Knowledge and management experience in use of biomass for energy should be shared across regions to promote best practices</a:t>
            </a:r>
            <a:r>
              <a:rPr lang="en-US" sz="2200" dirty="0">
                <a:solidFill>
                  <a:srgbClr val="006600"/>
                </a:solidFill>
              </a:rPr>
              <a:t>. This would facilitate the development of locally adopted management guidelines.</a:t>
            </a:r>
          </a:p>
        </p:txBody>
      </p:sp>
      <p:pic>
        <p:nvPicPr>
          <p:cNvPr id="6" name="Picture 5" descr="IEA Bioenergy">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23528" y="260648"/>
            <a:ext cx="1857375" cy="514350"/>
          </a:xfrm>
          <a:prstGeom prst="rect">
            <a:avLst/>
          </a:prstGeom>
          <a:noFill/>
          <a:ln>
            <a:noFill/>
          </a:ln>
        </p:spPr>
      </p:pic>
      <p:pic>
        <p:nvPicPr>
          <p:cNvPr id="7" name="Picture 6" descr="https://upload.wikimedia.org/wikipedia/commons/thumb/d/db/FAO_logo.svg/1000px-FAO_logo.svg.png">
            <a:hlinkClick r:id="rId5"/>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11960" y="116632"/>
            <a:ext cx="676275" cy="746528"/>
          </a:xfrm>
          <a:prstGeom prst="rect">
            <a:avLst/>
          </a:prstGeom>
          <a:noFill/>
          <a:ln>
            <a:noFill/>
          </a:ln>
        </p:spPr>
      </p:pic>
    </p:spTree>
    <p:extLst>
      <p:ext uri="{BB962C8B-B14F-4D97-AF65-F5344CB8AC3E}">
        <p14:creationId xmlns:p14="http://schemas.microsoft.com/office/powerpoint/2010/main" val="2281538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479" y="1196752"/>
            <a:ext cx="8421688" cy="484187"/>
          </a:xfrm>
        </p:spPr>
        <p:txBody>
          <a:bodyPr/>
          <a:lstStyle/>
          <a:p>
            <a:r>
              <a:rPr lang="en-US" sz="2600" dirty="0">
                <a:latin typeface="Helvetica" panose="020B0604020202020204" pitchFamily="34" charset="0"/>
                <a:cs typeface="Helvetica" panose="020B0604020202020204" pitchFamily="34" charset="0"/>
              </a:rPr>
              <a:t>Expansion Measures: Higher Yields</a:t>
            </a:r>
          </a:p>
        </p:txBody>
      </p:sp>
      <p:sp>
        <p:nvSpPr>
          <p:cNvPr id="4" name="Slide Number Placeholder 3"/>
          <p:cNvSpPr>
            <a:spLocks noGrp="1"/>
          </p:cNvSpPr>
          <p:nvPr>
            <p:ph type="sldNum" sz="quarter" idx="10"/>
          </p:nvPr>
        </p:nvSpPr>
        <p:spPr/>
        <p:txBody>
          <a:bodyPr/>
          <a:lstStyle/>
          <a:p>
            <a:pPr>
              <a:defRPr/>
            </a:pPr>
            <a:fld id="{EFEC00B8-9A5A-4E10-B5A2-EC48ACF53B2E}" type="slidenum">
              <a:rPr lang="de-DE" altLang="en-US" smtClean="0"/>
              <a:pPr>
                <a:defRPr/>
              </a:pPr>
              <a:t>19</a:t>
            </a:fld>
            <a:endParaRPr lang="de-DE" altLang="en-US" dirty="0"/>
          </a:p>
        </p:txBody>
      </p:sp>
      <p:sp>
        <p:nvSpPr>
          <p:cNvPr id="5" name="Rectangle 4"/>
          <p:cNvSpPr/>
          <p:nvPr/>
        </p:nvSpPr>
        <p:spPr>
          <a:xfrm>
            <a:off x="205774" y="1813384"/>
            <a:ext cx="8633098" cy="4893647"/>
          </a:xfrm>
          <a:prstGeom prst="rect">
            <a:avLst/>
          </a:prstGeom>
        </p:spPr>
        <p:txBody>
          <a:bodyPr wrap="square">
            <a:spAutoFit/>
          </a:bodyPr>
          <a:lstStyle/>
          <a:p>
            <a:r>
              <a:rPr lang="en-US" sz="2400" dirty="0">
                <a:solidFill>
                  <a:srgbClr val="006600"/>
                </a:solidFill>
              </a:rPr>
              <a:t>Several measures can help </a:t>
            </a:r>
            <a:r>
              <a:rPr lang="en-US" sz="2400" b="1" dirty="0">
                <a:solidFill>
                  <a:srgbClr val="006600"/>
                </a:solidFill>
              </a:rPr>
              <a:t>boost yields and promote multi-functional land uses</a:t>
            </a:r>
            <a:r>
              <a:rPr lang="en-US" sz="2400" dirty="0">
                <a:solidFill>
                  <a:srgbClr val="006600"/>
                </a:solidFill>
              </a:rPr>
              <a:t>, providing sufficient food and animal feed for a growing population, as well as biomass for bioenergy and other valuable </a:t>
            </a:r>
            <a:r>
              <a:rPr lang="en-US" sz="2400" dirty="0" err="1">
                <a:solidFill>
                  <a:srgbClr val="006600"/>
                </a:solidFill>
              </a:rPr>
              <a:t>biobased</a:t>
            </a:r>
            <a:r>
              <a:rPr lang="en-US" sz="2400" dirty="0">
                <a:solidFill>
                  <a:srgbClr val="006600"/>
                </a:solidFill>
              </a:rPr>
              <a:t> products. </a:t>
            </a:r>
            <a:r>
              <a:rPr lang="en-US" sz="2400" b="1" dirty="0">
                <a:solidFill>
                  <a:srgbClr val="FF0000"/>
                </a:solidFill>
              </a:rPr>
              <a:t>Agricultural extension services can promote adoption of modern farming techniques</a:t>
            </a:r>
            <a:r>
              <a:rPr lang="en-US" sz="2400" dirty="0">
                <a:solidFill>
                  <a:srgbClr val="FF0000"/>
                </a:solidFill>
              </a:rPr>
              <a:t> </a:t>
            </a:r>
            <a:r>
              <a:rPr lang="en-US" sz="2400" dirty="0">
                <a:solidFill>
                  <a:srgbClr val="006600"/>
                </a:solidFill>
              </a:rPr>
              <a:t>and development of good management practices at a local level, including agroforestry strategies for growing a mix of high-yielding food and fuel crops</a:t>
            </a:r>
            <a:r>
              <a:rPr lang="en-US" sz="2400" b="1" i="1" dirty="0">
                <a:solidFill>
                  <a:srgbClr val="006600"/>
                </a:solidFill>
              </a:rPr>
              <a:t> </a:t>
            </a:r>
            <a:r>
              <a:rPr lang="en-US" sz="2400" dirty="0">
                <a:solidFill>
                  <a:srgbClr val="006600"/>
                </a:solidFill>
              </a:rPr>
              <a:t>in different soils and climates. </a:t>
            </a:r>
            <a:r>
              <a:rPr lang="en-US" sz="2400" dirty="0"/>
              <a:t> </a:t>
            </a:r>
            <a:r>
              <a:rPr lang="en-US" sz="2400" b="1" dirty="0">
                <a:solidFill>
                  <a:srgbClr val="FF0000"/>
                </a:solidFill>
              </a:rPr>
              <a:t>Secure land tenure can give farmers financial incentives to manage their land</a:t>
            </a:r>
            <a:r>
              <a:rPr lang="en-US" sz="2400" b="1" dirty="0"/>
              <a:t> </a:t>
            </a:r>
            <a:r>
              <a:rPr lang="en-US" sz="2400" b="1" dirty="0">
                <a:solidFill>
                  <a:srgbClr val="FF0000"/>
                </a:solidFill>
              </a:rPr>
              <a:t>for high yields while sustaining soil productivity</a:t>
            </a:r>
            <a:r>
              <a:rPr lang="en-US" sz="2400" dirty="0">
                <a:solidFill>
                  <a:srgbClr val="FF0000"/>
                </a:solidFill>
              </a:rPr>
              <a:t>. </a:t>
            </a:r>
            <a:r>
              <a:rPr lang="en-US" sz="2400" dirty="0">
                <a:solidFill>
                  <a:srgbClr val="006600"/>
                </a:solidFill>
              </a:rPr>
              <a:t>Logistical approaches for cost-effective harvesting and transport of agricultural and forest residues can be disseminated.</a:t>
            </a:r>
          </a:p>
        </p:txBody>
      </p:sp>
      <p:pic>
        <p:nvPicPr>
          <p:cNvPr id="6" name="Picture 5" descr="IEA Bioenergy">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23528" y="260648"/>
            <a:ext cx="1857375" cy="514350"/>
          </a:xfrm>
          <a:prstGeom prst="rect">
            <a:avLst/>
          </a:prstGeom>
          <a:noFill/>
          <a:ln>
            <a:noFill/>
          </a:ln>
        </p:spPr>
      </p:pic>
      <p:pic>
        <p:nvPicPr>
          <p:cNvPr id="7" name="Picture 6" descr="https://upload.wikimedia.org/wikipedia/commons/thumb/d/db/FAO_logo.svg/1000px-FAO_logo.svg.png">
            <a:hlinkClick r:id="rId5"/>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11960" y="116632"/>
            <a:ext cx="676275" cy="746528"/>
          </a:xfrm>
          <a:prstGeom prst="rect">
            <a:avLst/>
          </a:prstGeom>
          <a:noFill/>
          <a:ln>
            <a:noFill/>
          </a:ln>
        </p:spPr>
      </p:pic>
    </p:spTree>
    <p:extLst>
      <p:ext uri="{BB962C8B-B14F-4D97-AF65-F5344CB8AC3E}">
        <p14:creationId xmlns:p14="http://schemas.microsoft.com/office/powerpoint/2010/main" val="1289515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083" y="1092283"/>
            <a:ext cx="8421688" cy="484187"/>
          </a:xfrm>
        </p:spPr>
        <p:txBody>
          <a:bodyPr/>
          <a:lstStyle/>
          <a:p>
            <a:r>
              <a:rPr lang="en-US" sz="2600" dirty="0">
                <a:latin typeface="Helvetica" panose="020B0604020202020204" pitchFamily="34" charset="0"/>
                <a:cs typeface="Helvetica" panose="020B0604020202020204" pitchFamily="34" charset="0"/>
              </a:rPr>
              <a:t>Bioenergy for Sustainable Development</a:t>
            </a:r>
          </a:p>
        </p:txBody>
      </p:sp>
      <p:sp>
        <p:nvSpPr>
          <p:cNvPr id="4" name="Slide Number Placeholder 3"/>
          <p:cNvSpPr>
            <a:spLocks noGrp="1"/>
          </p:cNvSpPr>
          <p:nvPr>
            <p:ph type="sldNum" sz="quarter" idx="10"/>
          </p:nvPr>
        </p:nvSpPr>
        <p:spPr/>
        <p:txBody>
          <a:bodyPr/>
          <a:lstStyle/>
          <a:p>
            <a:pPr>
              <a:defRPr/>
            </a:pPr>
            <a:fld id="{EFEC00B8-9A5A-4E10-B5A2-EC48ACF53B2E}" type="slidenum">
              <a:rPr lang="de-DE" altLang="en-US" smtClean="0"/>
              <a:pPr>
                <a:defRPr/>
              </a:pPr>
              <a:t>2</a:t>
            </a:fld>
            <a:endParaRPr lang="de-DE" altLang="en-US"/>
          </a:p>
        </p:txBody>
      </p:sp>
      <p:sp>
        <p:nvSpPr>
          <p:cNvPr id="5" name="Rectangle 4"/>
          <p:cNvSpPr/>
          <p:nvPr/>
        </p:nvSpPr>
        <p:spPr>
          <a:xfrm>
            <a:off x="376158" y="1722769"/>
            <a:ext cx="8589119" cy="4834400"/>
          </a:xfrm>
          <a:prstGeom prst="rect">
            <a:avLst/>
          </a:prstGeom>
        </p:spPr>
        <p:txBody>
          <a:bodyPr wrap="square">
            <a:spAutoFit/>
          </a:bodyPr>
          <a:lstStyle/>
          <a:p>
            <a:pPr marL="0" marR="0">
              <a:lnSpc>
                <a:spcPct val="107000"/>
              </a:lnSpc>
              <a:spcBef>
                <a:spcPts val="0"/>
              </a:spcBef>
              <a:spcAft>
                <a:spcPts val="600"/>
              </a:spcAft>
            </a:pPr>
            <a:r>
              <a:rPr lang="en-US" sz="2400" dirty="0">
                <a:solidFill>
                  <a:srgbClr val="006600"/>
                </a:solidFill>
                <a:ea typeface="MS Mincho" panose="02020609040205080304" pitchFamily="49" charset="-128"/>
                <a:cs typeface="Arial" panose="020B0604020202020204" pitchFamily="34" charset="0"/>
              </a:rPr>
              <a:t>Bioenergy represents a major type of renewable energy.      As such, it is </a:t>
            </a:r>
            <a:r>
              <a:rPr lang="en-US" sz="2400" b="1" dirty="0">
                <a:solidFill>
                  <a:srgbClr val="FF0000"/>
                </a:solidFill>
                <a:ea typeface="MS Mincho" panose="02020609040205080304" pitchFamily="49" charset="-128"/>
                <a:cs typeface="Arial" panose="020B0604020202020204" pitchFamily="34" charset="0"/>
              </a:rPr>
              <a:t>key to supporting the UN Sustainable Development Goals (SDGs) </a:t>
            </a:r>
            <a:r>
              <a:rPr lang="en-US" sz="2400" dirty="0">
                <a:solidFill>
                  <a:srgbClr val="006600"/>
                </a:solidFill>
                <a:ea typeface="MS Mincho" panose="02020609040205080304" pitchFamily="49" charset="-128"/>
                <a:cs typeface="Arial" panose="020B0604020202020204" pitchFamily="34" charset="0"/>
              </a:rPr>
              <a:t>in the context of climate change and energy security. As summarized by the IPCC 5th Assessment Report, integrated assessment modelling indicates a </a:t>
            </a:r>
            <a:r>
              <a:rPr lang="en-US" sz="2400" b="1" dirty="0">
                <a:solidFill>
                  <a:srgbClr val="FF0000"/>
                </a:solidFill>
                <a:ea typeface="MS Mincho" panose="02020609040205080304" pitchFamily="49" charset="-128"/>
                <a:cs typeface="Arial" panose="020B0604020202020204" pitchFamily="34" charset="0"/>
              </a:rPr>
              <a:t>high risk of failing to meet long-term climate targets without bioenergy</a:t>
            </a:r>
            <a:r>
              <a:rPr lang="en-US" sz="2400" dirty="0">
                <a:solidFill>
                  <a:srgbClr val="006600"/>
                </a:solidFill>
                <a:ea typeface="MS Mincho" panose="02020609040205080304" pitchFamily="49" charset="-128"/>
                <a:cs typeface="Arial" panose="020B0604020202020204" pitchFamily="34" charset="0"/>
              </a:rPr>
              <a:t>. Global assessments by REN 21, IEA and IRENA find that bioenergy accounts for three-quarters of all renewable energy use today and </a:t>
            </a:r>
            <a:r>
              <a:rPr lang="en-US" sz="2400" b="1" dirty="0">
                <a:solidFill>
                  <a:srgbClr val="FF0000"/>
                </a:solidFill>
                <a:ea typeface="MS Mincho" panose="02020609040205080304" pitchFamily="49" charset="-128"/>
                <a:cs typeface="Arial" panose="020B0604020202020204" pitchFamily="34" charset="0"/>
              </a:rPr>
              <a:t>half of the most cost-effective options for doubling renewable energy use by 2030.</a:t>
            </a:r>
            <a:r>
              <a:rPr lang="en-US" sz="2400" dirty="0">
                <a:solidFill>
                  <a:srgbClr val="006600"/>
                </a:solidFill>
                <a:ea typeface="MS Mincho" panose="02020609040205080304" pitchFamily="49" charset="-128"/>
                <a:cs typeface="Arial" panose="020B0604020202020204" pitchFamily="34" charset="0"/>
              </a:rPr>
              <a:t> Bioenergy is part of a larger </a:t>
            </a:r>
            <a:r>
              <a:rPr lang="en-US" sz="2400" dirty="0" err="1">
                <a:solidFill>
                  <a:srgbClr val="006600"/>
                </a:solidFill>
                <a:ea typeface="MS Mincho" panose="02020609040205080304" pitchFamily="49" charset="-128"/>
                <a:cs typeface="Arial" panose="020B0604020202020204" pitchFamily="34" charset="0"/>
              </a:rPr>
              <a:t>bioeconomy</a:t>
            </a:r>
            <a:r>
              <a:rPr lang="en-US" sz="2400" dirty="0">
                <a:solidFill>
                  <a:srgbClr val="006600"/>
                </a:solidFill>
                <a:ea typeface="MS Mincho" panose="02020609040205080304" pitchFamily="49" charset="-128"/>
                <a:cs typeface="Arial" panose="020B0604020202020204" pitchFamily="34" charset="0"/>
              </a:rPr>
              <a:t>, including agriculture, forestry and manufacturing. </a:t>
            </a:r>
            <a:endParaRPr lang="en-US" sz="2400" dirty="0">
              <a:solidFill>
                <a:srgbClr val="006600"/>
              </a:solidFill>
              <a:effectLst/>
              <a:ea typeface="MS Mincho" panose="02020609040205080304" pitchFamily="49" charset="-128"/>
              <a:cs typeface="Arial" panose="020B0604020202020204" pitchFamily="34" charset="0"/>
            </a:endParaRPr>
          </a:p>
        </p:txBody>
      </p:sp>
      <p:pic>
        <p:nvPicPr>
          <p:cNvPr id="6" name="Picture 5" descr="https://upload.wikimedia.org/wikipedia/commons/thumb/d/db/FAO_logo.svg/1000px-FAO_logo.svg.png">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960" y="116632"/>
            <a:ext cx="676275" cy="746528"/>
          </a:xfrm>
          <a:prstGeom prst="rect">
            <a:avLst/>
          </a:prstGeom>
          <a:noFill/>
          <a:ln>
            <a:noFill/>
          </a:ln>
        </p:spPr>
      </p:pic>
      <p:pic>
        <p:nvPicPr>
          <p:cNvPr id="7" name="Picture 6" descr="IEA Bioenergy">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454000" y="247609"/>
            <a:ext cx="1857375" cy="514350"/>
          </a:xfrm>
          <a:prstGeom prst="rect">
            <a:avLst/>
          </a:prstGeom>
          <a:noFill/>
          <a:ln>
            <a:noFill/>
          </a:ln>
        </p:spPr>
      </p:pic>
    </p:spTree>
    <p:extLst>
      <p:ext uri="{BB962C8B-B14F-4D97-AF65-F5344CB8AC3E}">
        <p14:creationId xmlns:p14="http://schemas.microsoft.com/office/powerpoint/2010/main" val="1829607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723" y="1000597"/>
            <a:ext cx="8421688" cy="484187"/>
          </a:xfrm>
        </p:spPr>
        <p:txBody>
          <a:bodyPr/>
          <a:lstStyle/>
          <a:p>
            <a:r>
              <a:rPr lang="en-US" sz="2600" dirty="0">
                <a:latin typeface="Helvetica" panose="020B0604020202020204" pitchFamily="34" charset="0"/>
                <a:cs typeface="Helvetica" panose="020B0604020202020204" pitchFamily="34" charset="0"/>
              </a:rPr>
              <a:t>Residues, Waste, Degraded Land</a:t>
            </a:r>
          </a:p>
        </p:txBody>
      </p:sp>
      <p:sp>
        <p:nvSpPr>
          <p:cNvPr id="4" name="Slide Number Placeholder 3"/>
          <p:cNvSpPr>
            <a:spLocks noGrp="1"/>
          </p:cNvSpPr>
          <p:nvPr>
            <p:ph type="sldNum" sz="quarter" idx="10"/>
          </p:nvPr>
        </p:nvSpPr>
        <p:spPr/>
        <p:txBody>
          <a:bodyPr/>
          <a:lstStyle/>
          <a:p>
            <a:pPr>
              <a:defRPr/>
            </a:pPr>
            <a:fld id="{EFEC00B8-9A5A-4E10-B5A2-EC48ACF53B2E}" type="slidenum">
              <a:rPr lang="de-DE" altLang="en-US" smtClean="0"/>
              <a:pPr>
                <a:defRPr/>
              </a:pPr>
              <a:t>20</a:t>
            </a:fld>
            <a:endParaRPr lang="de-DE" altLang="en-US" dirty="0"/>
          </a:p>
        </p:txBody>
      </p:sp>
      <p:sp>
        <p:nvSpPr>
          <p:cNvPr id="5" name="Rectangle 4"/>
          <p:cNvSpPr/>
          <p:nvPr/>
        </p:nvSpPr>
        <p:spPr>
          <a:xfrm>
            <a:off x="284018" y="1484784"/>
            <a:ext cx="8633098" cy="5786199"/>
          </a:xfrm>
          <a:prstGeom prst="rect">
            <a:avLst/>
          </a:prstGeom>
        </p:spPr>
        <p:txBody>
          <a:bodyPr wrap="square">
            <a:spAutoFit/>
          </a:bodyPr>
          <a:lstStyle/>
          <a:p>
            <a:r>
              <a:rPr lang="en-US" sz="2400" dirty="0">
                <a:solidFill>
                  <a:srgbClr val="006600"/>
                </a:solidFill>
              </a:rPr>
              <a:t>Other steps can support </a:t>
            </a:r>
            <a:r>
              <a:rPr lang="en-US" sz="2400" b="1" u="sng" dirty="0">
                <a:solidFill>
                  <a:srgbClr val="FF0000"/>
                </a:solidFill>
              </a:rPr>
              <a:t>better use of residues and waste from agriculture and forestry value chains</a:t>
            </a:r>
            <a:r>
              <a:rPr lang="en-US" sz="2400" dirty="0">
                <a:solidFill>
                  <a:srgbClr val="006600"/>
                </a:solidFill>
              </a:rPr>
              <a:t>.  Examples include incentives for sustainable use of residues, supported by </a:t>
            </a:r>
            <a:r>
              <a:rPr lang="en-US" sz="2400" b="1" dirty="0">
                <a:solidFill>
                  <a:srgbClr val="FF0000"/>
                </a:solidFill>
              </a:rPr>
              <a:t>guidelines to ensure appropriate residue extraction rates </a:t>
            </a:r>
            <a:r>
              <a:rPr lang="en-US" sz="2400" dirty="0">
                <a:solidFill>
                  <a:srgbClr val="006600"/>
                </a:solidFill>
              </a:rPr>
              <a:t>in different conditions. </a:t>
            </a:r>
            <a:r>
              <a:rPr lang="en-US" sz="2400" b="1" dirty="0">
                <a:solidFill>
                  <a:srgbClr val="FF0000"/>
                </a:solidFill>
              </a:rPr>
              <a:t>Soft loans for machinery </a:t>
            </a:r>
            <a:r>
              <a:rPr lang="en-US" sz="2400" dirty="0">
                <a:solidFill>
                  <a:srgbClr val="006600"/>
                </a:solidFill>
              </a:rPr>
              <a:t>can further support the ramping up of bioenergy systems that use residues and waste as feedstock.  </a:t>
            </a:r>
          </a:p>
          <a:p>
            <a:pPr>
              <a:spcBef>
                <a:spcPts val="600"/>
              </a:spcBef>
            </a:pPr>
            <a:r>
              <a:rPr lang="en-US" sz="2400" b="1" u="sng" dirty="0">
                <a:solidFill>
                  <a:srgbClr val="FF0000"/>
                </a:solidFill>
              </a:rPr>
              <a:t>Use of degraded or marginal land</a:t>
            </a:r>
            <a:r>
              <a:rPr lang="en-US" sz="2400" u="sng" dirty="0">
                <a:solidFill>
                  <a:srgbClr val="FF0000"/>
                </a:solidFill>
              </a:rPr>
              <a:t> </a:t>
            </a:r>
            <a:r>
              <a:rPr lang="en-US" sz="2400" dirty="0">
                <a:solidFill>
                  <a:srgbClr val="006600"/>
                </a:solidFill>
              </a:rPr>
              <a:t>is an option for biomass production that </a:t>
            </a:r>
            <a:r>
              <a:rPr lang="en-US" sz="2400" b="1" dirty="0">
                <a:solidFill>
                  <a:srgbClr val="FF0000"/>
                </a:solidFill>
              </a:rPr>
              <a:t>helps restore soil productivity and avoids or mitigates competition for higher quality land</a:t>
            </a:r>
            <a:r>
              <a:rPr lang="en-US" sz="2400" b="1" dirty="0">
                <a:solidFill>
                  <a:srgbClr val="006600"/>
                </a:solidFill>
              </a:rPr>
              <a:t>. </a:t>
            </a:r>
            <a:r>
              <a:rPr lang="en-US" sz="2400" b="1" dirty="0">
                <a:solidFill>
                  <a:srgbClr val="FF0000"/>
                </a:solidFill>
              </a:rPr>
              <a:t>Economic incentives</a:t>
            </a:r>
            <a:r>
              <a:rPr lang="en-US" sz="2400" b="1" dirty="0">
                <a:solidFill>
                  <a:srgbClr val="006600"/>
                </a:solidFill>
              </a:rPr>
              <a:t> </a:t>
            </a:r>
            <a:r>
              <a:rPr lang="en-US" sz="2400" dirty="0">
                <a:solidFill>
                  <a:srgbClr val="006600"/>
                </a:solidFill>
              </a:rPr>
              <a:t>to promote such land uses should be combined with dissemination of </a:t>
            </a:r>
            <a:r>
              <a:rPr lang="en-US" sz="2400" b="1" dirty="0">
                <a:solidFill>
                  <a:srgbClr val="FF0000"/>
                </a:solidFill>
              </a:rPr>
              <a:t>information on suitable production systems</a:t>
            </a:r>
            <a:r>
              <a:rPr lang="en-US" sz="2400" dirty="0">
                <a:solidFill>
                  <a:srgbClr val="FF0000"/>
                </a:solidFill>
              </a:rPr>
              <a:t> </a:t>
            </a:r>
            <a:r>
              <a:rPr lang="en-US" sz="2400" dirty="0">
                <a:solidFill>
                  <a:srgbClr val="006600"/>
                </a:solidFill>
              </a:rPr>
              <a:t>and experience from previous initiatives, while protecting vulnerable communities.  </a:t>
            </a:r>
          </a:p>
          <a:p>
            <a:endParaRPr lang="en-US" sz="2400" dirty="0">
              <a:solidFill>
                <a:srgbClr val="006600"/>
              </a:solidFill>
            </a:endParaRPr>
          </a:p>
        </p:txBody>
      </p:sp>
      <p:pic>
        <p:nvPicPr>
          <p:cNvPr id="6" name="Picture 5" descr="IEA Bioenergy">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23528" y="260648"/>
            <a:ext cx="1857375" cy="514350"/>
          </a:xfrm>
          <a:prstGeom prst="rect">
            <a:avLst/>
          </a:prstGeom>
          <a:noFill/>
          <a:ln>
            <a:noFill/>
          </a:ln>
        </p:spPr>
      </p:pic>
      <p:pic>
        <p:nvPicPr>
          <p:cNvPr id="7" name="Picture 6" descr="https://upload.wikimedia.org/wikipedia/commons/thumb/d/db/FAO_logo.svg/1000px-FAO_logo.svg.png">
            <a:hlinkClick r:id="rId5"/>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11960" y="116632"/>
            <a:ext cx="676275" cy="746528"/>
          </a:xfrm>
          <a:prstGeom prst="rect">
            <a:avLst/>
          </a:prstGeom>
          <a:noFill/>
          <a:ln>
            <a:noFill/>
          </a:ln>
        </p:spPr>
      </p:pic>
    </p:spTree>
    <p:extLst>
      <p:ext uri="{BB962C8B-B14F-4D97-AF65-F5344CB8AC3E}">
        <p14:creationId xmlns:p14="http://schemas.microsoft.com/office/powerpoint/2010/main" val="3112392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804" y="1458416"/>
            <a:ext cx="8421688" cy="484187"/>
          </a:xfrm>
        </p:spPr>
        <p:txBody>
          <a:bodyPr/>
          <a:lstStyle/>
          <a:p>
            <a:r>
              <a:rPr lang="en-US" sz="2600" dirty="0">
                <a:latin typeface="Helvetica" panose="020B0604020202020204" pitchFamily="34" charset="0"/>
                <a:cs typeface="Helvetica" panose="020B0604020202020204" pitchFamily="34" charset="0"/>
              </a:rPr>
              <a:t>Reduced Food Chain Waste and Losses</a:t>
            </a:r>
          </a:p>
        </p:txBody>
      </p:sp>
      <p:sp>
        <p:nvSpPr>
          <p:cNvPr id="4" name="Slide Number Placeholder 3"/>
          <p:cNvSpPr>
            <a:spLocks noGrp="1"/>
          </p:cNvSpPr>
          <p:nvPr>
            <p:ph type="sldNum" sz="quarter" idx="10"/>
          </p:nvPr>
        </p:nvSpPr>
        <p:spPr/>
        <p:txBody>
          <a:bodyPr/>
          <a:lstStyle/>
          <a:p>
            <a:pPr>
              <a:defRPr/>
            </a:pPr>
            <a:fld id="{EFEC00B8-9A5A-4E10-B5A2-EC48ACF53B2E}" type="slidenum">
              <a:rPr lang="de-DE" altLang="en-US" smtClean="0"/>
              <a:pPr>
                <a:defRPr/>
              </a:pPr>
              <a:t>21</a:t>
            </a:fld>
            <a:endParaRPr lang="de-DE" altLang="en-US" dirty="0"/>
          </a:p>
        </p:txBody>
      </p:sp>
      <p:sp>
        <p:nvSpPr>
          <p:cNvPr id="5" name="Rectangle 4"/>
          <p:cNvSpPr/>
          <p:nvPr/>
        </p:nvSpPr>
        <p:spPr>
          <a:xfrm>
            <a:off x="308806" y="2248991"/>
            <a:ext cx="8577684" cy="4154984"/>
          </a:xfrm>
          <a:prstGeom prst="rect">
            <a:avLst/>
          </a:prstGeom>
        </p:spPr>
        <p:txBody>
          <a:bodyPr wrap="square">
            <a:spAutoFit/>
          </a:bodyPr>
          <a:lstStyle/>
          <a:p>
            <a:r>
              <a:rPr lang="en-US" sz="2400" b="1" u="sng" dirty="0">
                <a:solidFill>
                  <a:srgbClr val="FF0000"/>
                </a:solidFill>
              </a:rPr>
              <a:t>Food chain losses could be reduced</a:t>
            </a:r>
            <a:r>
              <a:rPr lang="en-US" sz="2400" u="sng" dirty="0">
                <a:solidFill>
                  <a:srgbClr val="FF0000"/>
                </a:solidFill>
              </a:rPr>
              <a:t> </a:t>
            </a:r>
            <a:r>
              <a:rPr lang="en-US" sz="2400" b="1" dirty="0">
                <a:solidFill>
                  <a:srgbClr val="FF0000"/>
                </a:solidFill>
              </a:rPr>
              <a:t>by promoting good harvesting techniques, investing in storage and refrigeration facilities, developing transportation infrastructure </a:t>
            </a:r>
            <a:r>
              <a:rPr lang="en-US" sz="2400" dirty="0">
                <a:solidFill>
                  <a:srgbClr val="006600"/>
                </a:solidFill>
              </a:rPr>
              <a:t>to safely deliver food to markets, </a:t>
            </a:r>
            <a:r>
              <a:rPr lang="en-US" sz="2400" b="1" dirty="0">
                <a:solidFill>
                  <a:srgbClr val="FF0000"/>
                </a:solidFill>
              </a:rPr>
              <a:t>discounting imperfect food items</a:t>
            </a:r>
            <a:r>
              <a:rPr lang="en-US" sz="2400" dirty="0">
                <a:solidFill>
                  <a:srgbClr val="FF0000"/>
                </a:solidFill>
              </a:rPr>
              <a:t> </a:t>
            </a:r>
            <a:r>
              <a:rPr lang="en-US" sz="2400" dirty="0">
                <a:solidFill>
                  <a:srgbClr val="006600"/>
                </a:solidFill>
              </a:rPr>
              <a:t>to encourage their sale, </a:t>
            </a:r>
            <a:r>
              <a:rPr lang="en-US" sz="2400" b="1" dirty="0">
                <a:solidFill>
                  <a:srgbClr val="FF0000"/>
                </a:solidFill>
              </a:rPr>
              <a:t>modifying labels</a:t>
            </a:r>
            <a:r>
              <a:rPr lang="en-US" sz="2400" dirty="0">
                <a:solidFill>
                  <a:srgbClr val="006600"/>
                </a:solidFill>
              </a:rPr>
              <a:t> so food is not discarded prematurely, and </a:t>
            </a:r>
            <a:r>
              <a:rPr lang="en-US" sz="2400" b="1" dirty="0">
                <a:solidFill>
                  <a:srgbClr val="FF0000"/>
                </a:solidFill>
              </a:rPr>
              <a:t>educating consumers </a:t>
            </a:r>
            <a:r>
              <a:rPr lang="en-US" sz="2400" dirty="0">
                <a:solidFill>
                  <a:srgbClr val="006600"/>
                </a:solidFill>
              </a:rPr>
              <a:t>to better match food purchases to their needs. Guidelines and support packages for governments and practitioners exist which demonstrate a number of practical approaches to sustainably meet food, feed and biofuel demand in the coming decades.</a:t>
            </a:r>
          </a:p>
        </p:txBody>
      </p:sp>
      <p:pic>
        <p:nvPicPr>
          <p:cNvPr id="6" name="Picture 5" descr="IEA Bioenergy">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23528" y="260648"/>
            <a:ext cx="1857375" cy="514350"/>
          </a:xfrm>
          <a:prstGeom prst="rect">
            <a:avLst/>
          </a:prstGeom>
          <a:noFill/>
          <a:ln>
            <a:noFill/>
          </a:ln>
        </p:spPr>
      </p:pic>
      <p:pic>
        <p:nvPicPr>
          <p:cNvPr id="7" name="Picture 6" descr="https://upload.wikimedia.org/wikipedia/commons/thumb/d/db/FAO_logo.svg/1000px-FAO_logo.svg.png">
            <a:hlinkClick r:id="rId5"/>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11960" y="116632"/>
            <a:ext cx="676275" cy="746528"/>
          </a:xfrm>
          <a:prstGeom prst="rect">
            <a:avLst/>
          </a:prstGeom>
          <a:noFill/>
          <a:ln>
            <a:noFill/>
          </a:ln>
        </p:spPr>
      </p:pic>
    </p:spTree>
    <p:extLst>
      <p:ext uri="{BB962C8B-B14F-4D97-AF65-F5344CB8AC3E}">
        <p14:creationId xmlns:p14="http://schemas.microsoft.com/office/powerpoint/2010/main" val="2991973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5" y="1124744"/>
            <a:ext cx="8421688" cy="484187"/>
          </a:xfrm>
        </p:spPr>
        <p:txBody>
          <a:bodyPr/>
          <a:lstStyle/>
          <a:p>
            <a:r>
              <a:rPr lang="en-US" sz="2600" dirty="0">
                <a:latin typeface="Helvetica" panose="020B0604020202020204" pitchFamily="34" charset="0"/>
                <a:cs typeface="Helvetica" panose="020B0604020202020204" pitchFamily="34" charset="0"/>
              </a:rPr>
              <a:t>Bioenergy in the </a:t>
            </a:r>
            <a:r>
              <a:rPr lang="en-US" sz="2600" dirty="0" err="1">
                <a:latin typeface="Helvetica" panose="020B0604020202020204" pitchFamily="34" charset="0"/>
                <a:cs typeface="Helvetica" panose="020B0604020202020204" pitchFamily="34" charset="0"/>
              </a:rPr>
              <a:t>Bioeconomy</a:t>
            </a:r>
            <a:endParaRPr lang="en-US" sz="2600"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0"/>
          </p:nvPr>
        </p:nvSpPr>
        <p:spPr/>
        <p:txBody>
          <a:bodyPr/>
          <a:lstStyle/>
          <a:p>
            <a:pPr>
              <a:defRPr/>
            </a:pPr>
            <a:fld id="{EFEC00B8-9A5A-4E10-B5A2-EC48ACF53B2E}" type="slidenum">
              <a:rPr lang="de-DE" altLang="en-US" smtClean="0"/>
              <a:pPr>
                <a:defRPr/>
              </a:pPr>
              <a:t>22</a:t>
            </a:fld>
            <a:endParaRPr lang="de-DE" altLang="en-US" dirty="0"/>
          </a:p>
        </p:txBody>
      </p:sp>
      <p:sp>
        <p:nvSpPr>
          <p:cNvPr id="5" name="Rectangle 4"/>
          <p:cNvSpPr/>
          <p:nvPr/>
        </p:nvSpPr>
        <p:spPr>
          <a:xfrm>
            <a:off x="231602" y="1772816"/>
            <a:ext cx="8912398" cy="5201424"/>
          </a:xfrm>
          <a:prstGeom prst="rect">
            <a:avLst/>
          </a:prstGeom>
        </p:spPr>
        <p:txBody>
          <a:bodyPr wrap="square">
            <a:spAutoFit/>
          </a:bodyPr>
          <a:lstStyle/>
          <a:p>
            <a:r>
              <a:rPr lang="en-US" sz="2200" b="1" dirty="0">
                <a:solidFill>
                  <a:srgbClr val="FF0000"/>
                </a:solidFill>
              </a:rPr>
              <a:t>Bioenergy is part of a larger </a:t>
            </a:r>
            <a:r>
              <a:rPr lang="en-US" sz="2200" b="1" dirty="0" err="1">
                <a:solidFill>
                  <a:srgbClr val="FF0000"/>
                </a:solidFill>
              </a:rPr>
              <a:t>bioeconomy</a:t>
            </a:r>
            <a:r>
              <a:rPr lang="en-US" sz="2200" b="1" dirty="0">
                <a:solidFill>
                  <a:srgbClr val="FF0000"/>
                </a:solidFill>
              </a:rPr>
              <a:t>, also including agriculture, forestry, fisheries and the manufacture of food, paper, wood and agricultural fiber products, bio-materials, bio-based chemicals and medicines.</a:t>
            </a:r>
            <a:r>
              <a:rPr lang="en-US" sz="2200" dirty="0"/>
              <a:t> </a:t>
            </a:r>
            <a:r>
              <a:rPr lang="en-US" sz="2200" dirty="0">
                <a:solidFill>
                  <a:srgbClr val="006600"/>
                </a:solidFill>
              </a:rPr>
              <a:t>This broader </a:t>
            </a:r>
            <a:r>
              <a:rPr lang="en-US" sz="2200" dirty="0" err="1">
                <a:solidFill>
                  <a:srgbClr val="006600"/>
                </a:solidFill>
              </a:rPr>
              <a:t>bioeconomy</a:t>
            </a:r>
            <a:r>
              <a:rPr lang="en-US" sz="2200" dirty="0">
                <a:solidFill>
                  <a:srgbClr val="006600"/>
                </a:solidFill>
              </a:rPr>
              <a:t> accounts for about $2 trillion of annual trade and one-eighth of overall global trade volume</a:t>
            </a:r>
            <a:r>
              <a:rPr lang="en-US" sz="2200" dirty="0">
                <a:solidFill>
                  <a:srgbClr val="FF0000"/>
                </a:solidFill>
              </a:rPr>
              <a:t>. </a:t>
            </a:r>
            <a:r>
              <a:rPr lang="en-US" sz="2200" b="1" dirty="0">
                <a:solidFill>
                  <a:srgbClr val="FF0000"/>
                </a:solidFill>
              </a:rPr>
              <a:t>Policies to promote the </a:t>
            </a:r>
            <a:r>
              <a:rPr lang="en-US" sz="2200" b="1" dirty="0" err="1">
                <a:solidFill>
                  <a:srgbClr val="FF0000"/>
                </a:solidFill>
              </a:rPr>
              <a:t>bioeconomy</a:t>
            </a:r>
            <a:r>
              <a:rPr lang="en-US" sz="2200" b="1" dirty="0">
                <a:solidFill>
                  <a:srgbClr val="FF0000"/>
                </a:solidFill>
              </a:rPr>
              <a:t> may include</a:t>
            </a:r>
            <a:r>
              <a:rPr lang="en-US" sz="2200" dirty="0">
                <a:solidFill>
                  <a:srgbClr val="006600"/>
                </a:solidFill>
              </a:rPr>
              <a:t> intensified </a:t>
            </a:r>
            <a:r>
              <a:rPr lang="en-US" sz="2200" b="1" dirty="0">
                <a:solidFill>
                  <a:srgbClr val="FF0000"/>
                </a:solidFill>
              </a:rPr>
              <a:t>efforts to map global soils</a:t>
            </a:r>
            <a:r>
              <a:rPr lang="en-US" sz="2200" dirty="0">
                <a:solidFill>
                  <a:srgbClr val="006600"/>
                </a:solidFill>
              </a:rPr>
              <a:t>, systematic </a:t>
            </a:r>
            <a:r>
              <a:rPr lang="en-US" sz="2200" b="1" dirty="0">
                <a:solidFill>
                  <a:srgbClr val="FF0000"/>
                </a:solidFill>
              </a:rPr>
              <a:t>monitoring of contributions to SDGs</a:t>
            </a:r>
            <a:r>
              <a:rPr lang="en-US" sz="2200" b="1" dirty="0">
                <a:solidFill>
                  <a:srgbClr val="006600"/>
                </a:solidFill>
              </a:rPr>
              <a:t>, </a:t>
            </a:r>
            <a:r>
              <a:rPr lang="en-US" sz="2200" b="1" dirty="0">
                <a:solidFill>
                  <a:srgbClr val="FF0000"/>
                </a:solidFill>
              </a:rPr>
              <a:t>development of skills and knowledge </a:t>
            </a:r>
            <a:r>
              <a:rPr lang="en-US" sz="2200" dirty="0">
                <a:solidFill>
                  <a:srgbClr val="006600"/>
                </a:solidFill>
              </a:rPr>
              <a:t>for using bio-based materials in manufacturing and consumer products, </a:t>
            </a:r>
            <a:r>
              <a:rPr lang="en-US" sz="2200" b="1" dirty="0">
                <a:solidFill>
                  <a:srgbClr val="FF0000"/>
                </a:solidFill>
              </a:rPr>
              <a:t>biorefinery demonstration projects combining production of energy and higher value materials</a:t>
            </a:r>
            <a:r>
              <a:rPr lang="en-US" sz="2200" dirty="0">
                <a:solidFill>
                  <a:srgbClr val="006600"/>
                </a:solidFill>
              </a:rPr>
              <a:t>, and </a:t>
            </a:r>
            <a:r>
              <a:rPr lang="en-US" sz="2200" b="1" dirty="0">
                <a:solidFill>
                  <a:srgbClr val="FF0000"/>
                </a:solidFill>
              </a:rPr>
              <a:t>research on new food systems, sustainable aquaculture, and artificial photo-synthesis</a:t>
            </a:r>
            <a:r>
              <a:rPr lang="en-US" sz="2200" dirty="0">
                <a:solidFill>
                  <a:srgbClr val="006600"/>
                </a:solidFill>
              </a:rPr>
              <a:t>. They may also include specific </a:t>
            </a:r>
            <a:r>
              <a:rPr lang="en-US" sz="2200" b="1" dirty="0">
                <a:solidFill>
                  <a:srgbClr val="FF0000"/>
                </a:solidFill>
              </a:rPr>
              <a:t>renewable energy targets, mandates, loan guarantees and financial incentives</a:t>
            </a:r>
            <a:r>
              <a:rPr lang="en-US" sz="2200" b="1" dirty="0">
                <a:solidFill>
                  <a:srgbClr val="006600"/>
                </a:solidFill>
              </a:rPr>
              <a:t>. </a:t>
            </a:r>
          </a:p>
          <a:p>
            <a:endParaRPr lang="en-US" sz="2400" dirty="0">
              <a:solidFill>
                <a:srgbClr val="006600"/>
              </a:solidFill>
            </a:endParaRPr>
          </a:p>
        </p:txBody>
      </p:sp>
      <p:pic>
        <p:nvPicPr>
          <p:cNvPr id="6" name="Picture 5" descr="IEA Bioenergy">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23528" y="260648"/>
            <a:ext cx="1857375" cy="514350"/>
          </a:xfrm>
          <a:prstGeom prst="rect">
            <a:avLst/>
          </a:prstGeom>
          <a:noFill/>
          <a:ln>
            <a:noFill/>
          </a:ln>
        </p:spPr>
      </p:pic>
      <p:pic>
        <p:nvPicPr>
          <p:cNvPr id="7" name="Picture 6" descr="https://upload.wikimedia.org/wikipedia/commons/thumb/d/db/FAO_logo.svg/1000px-FAO_logo.svg.png">
            <a:hlinkClick r:id="rId5"/>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11960" y="116632"/>
            <a:ext cx="676275" cy="746528"/>
          </a:xfrm>
          <a:prstGeom prst="rect">
            <a:avLst/>
          </a:prstGeom>
          <a:noFill/>
          <a:ln>
            <a:noFill/>
          </a:ln>
        </p:spPr>
      </p:pic>
    </p:spTree>
    <p:extLst>
      <p:ext uri="{BB962C8B-B14F-4D97-AF65-F5344CB8AC3E}">
        <p14:creationId xmlns:p14="http://schemas.microsoft.com/office/powerpoint/2010/main" val="449986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094" y="1278057"/>
            <a:ext cx="8421688" cy="484187"/>
          </a:xfrm>
        </p:spPr>
        <p:txBody>
          <a:bodyPr/>
          <a:lstStyle/>
          <a:p>
            <a:r>
              <a:rPr lang="en-US" sz="2600" dirty="0">
                <a:latin typeface="Helvetica" panose="020B0604020202020204" pitchFamily="34" charset="0"/>
                <a:cs typeface="Helvetica" panose="020B0604020202020204" pitchFamily="34" charset="0"/>
              </a:rPr>
              <a:t>Integrated Production Systems</a:t>
            </a:r>
          </a:p>
        </p:txBody>
      </p:sp>
      <p:sp>
        <p:nvSpPr>
          <p:cNvPr id="4" name="Slide Number Placeholder 3"/>
          <p:cNvSpPr>
            <a:spLocks noGrp="1"/>
          </p:cNvSpPr>
          <p:nvPr>
            <p:ph type="sldNum" sz="quarter" idx="10"/>
          </p:nvPr>
        </p:nvSpPr>
        <p:spPr/>
        <p:txBody>
          <a:bodyPr/>
          <a:lstStyle/>
          <a:p>
            <a:pPr>
              <a:defRPr/>
            </a:pPr>
            <a:fld id="{EFEC00B8-9A5A-4E10-B5A2-EC48ACF53B2E}" type="slidenum">
              <a:rPr lang="de-DE" altLang="en-US" smtClean="0"/>
              <a:pPr>
                <a:defRPr/>
              </a:pPr>
              <a:t>23</a:t>
            </a:fld>
            <a:endParaRPr lang="de-DE" altLang="en-US" dirty="0"/>
          </a:p>
        </p:txBody>
      </p:sp>
      <p:sp>
        <p:nvSpPr>
          <p:cNvPr id="5" name="Rectangle 4"/>
          <p:cNvSpPr/>
          <p:nvPr/>
        </p:nvSpPr>
        <p:spPr>
          <a:xfrm>
            <a:off x="411845" y="2000409"/>
            <a:ext cx="8073628" cy="3416320"/>
          </a:xfrm>
          <a:prstGeom prst="rect">
            <a:avLst/>
          </a:prstGeom>
        </p:spPr>
        <p:txBody>
          <a:bodyPr wrap="square">
            <a:spAutoFit/>
          </a:bodyPr>
          <a:lstStyle/>
          <a:p>
            <a:r>
              <a:rPr lang="en-US" sz="2400" dirty="0">
                <a:solidFill>
                  <a:srgbClr val="006600"/>
                </a:solidFill>
              </a:rPr>
              <a:t>The attitude towards </a:t>
            </a:r>
            <a:r>
              <a:rPr lang="en-US" sz="2400" b="1" dirty="0">
                <a:solidFill>
                  <a:srgbClr val="FF0000"/>
                </a:solidFill>
              </a:rPr>
              <a:t>biomass production for food, bioenergy and other purposes </a:t>
            </a:r>
            <a:r>
              <a:rPr lang="en-US" sz="2400" dirty="0">
                <a:solidFill>
                  <a:srgbClr val="006600"/>
                </a:solidFill>
              </a:rPr>
              <a:t>should evolve from single end-use orientation to </a:t>
            </a:r>
            <a:r>
              <a:rPr lang="en-US" sz="2400" b="1" u="sng" dirty="0">
                <a:solidFill>
                  <a:srgbClr val="FF0000"/>
                </a:solidFill>
              </a:rPr>
              <a:t>integrated production systems</a:t>
            </a:r>
            <a:r>
              <a:rPr lang="en-US" sz="2400" u="sng" dirty="0">
                <a:solidFill>
                  <a:srgbClr val="FF0000"/>
                </a:solidFill>
              </a:rPr>
              <a:t> </a:t>
            </a:r>
            <a:r>
              <a:rPr lang="en-US" sz="2400" b="1" dirty="0">
                <a:solidFill>
                  <a:srgbClr val="FF0000"/>
                </a:solidFill>
              </a:rPr>
              <a:t>that ensure high resource use efficiency and reward sustainable production and use</a:t>
            </a:r>
            <a:r>
              <a:rPr lang="en-US" sz="2400" dirty="0">
                <a:solidFill>
                  <a:srgbClr val="006600"/>
                </a:solidFill>
              </a:rPr>
              <a:t>. The output of such systems should be used with great care, striving to </a:t>
            </a:r>
            <a:r>
              <a:rPr lang="en-US" sz="2400" b="1" dirty="0">
                <a:solidFill>
                  <a:srgbClr val="FF0000"/>
                </a:solidFill>
              </a:rPr>
              <a:t>minimize waste </a:t>
            </a:r>
            <a:r>
              <a:rPr lang="en-US" sz="2400" dirty="0">
                <a:solidFill>
                  <a:srgbClr val="006600"/>
                </a:solidFill>
              </a:rPr>
              <a:t>and </a:t>
            </a:r>
            <a:r>
              <a:rPr lang="en-US" sz="2400" b="1" dirty="0">
                <a:solidFill>
                  <a:srgbClr val="FF0000"/>
                </a:solidFill>
              </a:rPr>
              <a:t>maximize efficiency </a:t>
            </a:r>
            <a:r>
              <a:rPr lang="en-US" sz="2400" dirty="0">
                <a:solidFill>
                  <a:srgbClr val="006600"/>
                </a:solidFill>
              </a:rPr>
              <a:t>while </a:t>
            </a:r>
            <a:r>
              <a:rPr lang="en-US" sz="2400" b="1" dirty="0">
                <a:solidFill>
                  <a:srgbClr val="FF0000"/>
                </a:solidFill>
              </a:rPr>
              <a:t>maintaining a healthy resource base for future generations</a:t>
            </a:r>
            <a:r>
              <a:rPr lang="en-US" sz="2400" b="1" dirty="0">
                <a:solidFill>
                  <a:srgbClr val="006600"/>
                </a:solidFill>
              </a:rPr>
              <a:t>. </a:t>
            </a:r>
          </a:p>
        </p:txBody>
      </p:sp>
      <p:pic>
        <p:nvPicPr>
          <p:cNvPr id="6" name="Picture 5" descr="IEA Bioenergy">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23528" y="260648"/>
            <a:ext cx="1857375" cy="514350"/>
          </a:xfrm>
          <a:prstGeom prst="rect">
            <a:avLst/>
          </a:prstGeom>
          <a:noFill/>
          <a:ln>
            <a:noFill/>
          </a:ln>
        </p:spPr>
      </p:pic>
    </p:spTree>
    <p:extLst>
      <p:ext uri="{BB962C8B-B14F-4D97-AF65-F5344CB8AC3E}">
        <p14:creationId xmlns:p14="http://schemas.microsoft.com/office/powerpoint/2010/main" val="2443544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C00B8-9A5A-4E10-B5A2-EC48ACF53B2E}" type="slidenum">
              <a:rPr lang="de-DE" altLang="en-US" smtClean="0"/>
              <a:pPr>
                <a:defRPr/>
              </a:pPr>
              <a:t>24</a:t>
            </a:fld>
            <a:endParaRPr lang="de-DE" altLang="en-US" dirty="0"/>
          </a:p>
        </p:txBody>
      </p:sp>
      <p:sp>
        <p:nvSpPr>
          <p:cNvPr id="5" name="Rectangle 4"/>
          <p:cNvSpPr/>
          <p:nvPr/>
        </p:nvSpPr>
        <p:spPr>
          <a:xfrm>
            <a:off x="386804" y="1124744"/>
            <a:ext cx="7569572" cy="4524315"/>
          </a:xfrm>
          <a:prstGeom prst="rect">
            <a:avLst/>
          </a:prstGeom>
        </p:spPr>
        <p:txBody>
          <a:bodyPr wrap="square">
            <a:spAutoFit/>
          </a:bodyPr>
          <a:lstStyle/>
          <a:p>
            <a:r>
              <a:rPr lang="en-US" sz="2400" i="1" dirty="0"/>
              <a:t>Contributing organizations:</a:t>
            </a:r>
            <a:endParaRPr lang="en-US" sz="2400" dirty="0"/>
          </a:p>
          <a:p>
            <a:pPr lvl="0"/>
            <a:endParaRPr lang="en-US" sz="2400" i="1" dirty="0"/>
          </a:p>
          <a:p>
            <a:pPr lvl="0"/>
            <a:r>
              <a:rPr lang="en-US" sz="2400" i="1" dirty="0">
                <a:solidFill>
                  <a:srgbClr val="FF0000"/>
                </a:solidFill>
              </a:rPr>
              <a:t>IRENA</a:t>
            </a:r>
            <a:r>
              <a:rPr lang="en-US" sz="2400" i="1" dirty="0">
                <a:solidFill>
                  <a:srgbClr val="006600"/>
                </a:solidFill>
              </a:rPr>
              <a:t> – International Renewable Energy Agency</a:t>
            </a:r>
            <a:r>
              <a:rPr lang="en-US" sz="2400" i="1" dirty="0"/>
              <a:t>	</a:t>
            </a:r>
            <a:endParaRPr lang="en-US" sz="2400" dirty="0"/>
          </a:p>
          <a:p>
            <a:r>
              <a:rPr lang="en-US" sz="2400" i="1" u="sng" dirty="0">
                <a:hlinkClick r:id="rId3"/>
              </a:rPr>
              <a:t>http://www.irena.org/</a:t>
            </a:r>
            <a:r>
              <a:rPr lang="en-US" sz="2400" i="1" u="sng" dirty="0"/>
              <a:t> </a:t>
            </a:r>
            <a:endParaRPr lang="en-US" sz="2400" dirty="0"/>
          </a:p>
          <a:p>
            <a:pPr lvl="0"/>
            <a:endParaRPr lang="en-US" sz="2400" i="1" dirty="0"/>
          </a:p>
          <a:p>
            <a:pPr lvl="0"/>
            <a:r>
              <a:rPr lang="en-US" sz="2400" i="1" dirty="0">
                <a:solidFill>
                  <a:srgbClr val="FF0000"/>
                </a:solidFill>
              </a:rPr>
              <a:t>IEA Bioenergy </a:t>
            </a:r>
            <a:r>
              <a:rPr lang="en-US" sz="2400" i="1" dirty="0">
                <a:solidFill>
                  <a:srgbClr val="006600"/>
                </a:solidFill>
              </a:rPr>
              <a:t>– International Energy Agency Technology Collaboration </a:t>
            </a:r>
            <a:r>
              <a:rPr lang="en-US" sz="2400" i="1" dirty="0" err="1">
                <a:solidFill>
                  <a:srgbClr val="006600"/>
                </a:solidFill>
              </a:rPr>
              <a:t>Programme</a:t>
            </a:r>
            <a:r>
              <a:rPr lang="en-US" sz="2400" i="1" dirty="0">
                <a:solidFill>
                  <a:srgbClr val="006600"/>
                </a:solidFill>
              </a:rPr>
              <a:t> on Bioenergy </a:t>
            </a:r>
            <a:endParaRPr lang="en-US" sz="2400" dirty="0">
              <a:solidFill>
                <a:srgbClr val="006600"/>
              </a:solidFill>
            </a:endParaRPr>
          </a:p>
          <a:p>
            <a:r>
              <a:rPr lang="en-US" sz="2400" i="1" u="sng" dirty="0">
                <a:hlinkClick r:id="rId4"/>
              </a:rPr>
              <a:t>http://www.ieabioenergy.com/</a:t>
            </a:r>
            <a:endParaRPr lang="en-US" sz="2400" dirty="0"/>
          </a:p>
          <a:p>
            <a:pPr lvl="0"/>
            <a:endParaRPr lang="en-US" sz="2400" i="1" dirty="0"/>
          </a:p>
          <a:p>
            <a:pPr lvl="0"/>
            <a:r>
              <a:rPr lang="en-US" sz="2400" i="1" dirty="0">
                <a:solidFill>
                  <a:srgbClr val="FF0000"/>
                </a:solidFill>
              </a:rPr>
              <a:t>FAO</a:t>
            </a:r>
            <a:r>
              <a:rPr lang="en-US" sz="2400" i="1" dirty="0">
                <a:solidFill>
                  <a:srgbClr val="006600"/>
                </a:solidFill>
              </a:rPr>
              <a:t> – Food and Agriculture Organization of the UN</a:t>
            </a:r>
            <a:endParaRPr lang="en-US" sz="2400" dirty="0">
              <a:solidFill>
                <a:srgbClr val="006600"/>
              </a:solidFill>
            </a:endParaRPr>
          </a:p>
          <a:p>
            <a:r>
              <a:rPr lang="en-US" sz="2400" i="1" u="sng" dirty="0">
                <a:hlinkClick r:id="rId5"/>
              </a:rPr>
              <a:t>http://www.fao.org/</a:t>
            </a:r>
            <a:endParaRPr lang="en-US" sz="2400" dirty="0"/>
          </a:p>
          <a:p>
            <a:endParaRPr lang="en-US" sz="2400" dirty="0">
              <a:solidFill>
                <a:srgbClr val="006600"/>
              </a:solidFill>
            </a:endParaRPr>
          </a:p>
        </p:txBody>
      </p:sp>
      <p:pic>
        <p:nvPicPr>
          <p:cNvPr id="6" name="Picture 5" descr="http://www.eurosolar.de/en/images/IRENA/IRENA_Logo_690.jpg">
            <a:hlinkClick r:id="rId6"/>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9552" y="5758522"/>
            <a:ext cx="1571625" cy="396875"/>
          </a:xfrm>
          <a:prstGeom prst="rect">
            <a:avLst/>
          </a:prstGeom>
          <a:noFill/>
          <a:ln>
            <a:noFill/>
          </a:ln>
        </p:spPr>
      </p:pic>
      <p:pic>
        <p:nvPicPr>
          <p:cNvPr id="7" name="Picture 6" descr="https://upload.wikimedia.org/wikipedia/commons/thumb/d/db/FAO_logo.svg/1000px-FAO_logo.svg.png">
            <a:hlinkClick r:id="rId8"/>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94032" y="5295423"/>
            <a:ext cx="1080119" cy="926197"/>
          </a:xfrm>
          <a:prstGeom prst="rect">
            <a:avLst/>
          </a:prstGeom>
          <a:noFill/>
          <a:ln>
            <a:noFill/>
          </a:ln>
        </p:spPr>
      </p:pic>
      <p:pic>
        <p:nvPicPr>
          <p:cNvPr id="8" name="Picture 7" descr="IEA Bioenergy">
            <a:hlinkClick r:id="rId4"/>
          </p:cNvPr>
          <p:cNvPicPr/>
          <p:nvPr/>
        </p:nvPicPr>
        <p:blipFill>
          <a:blip r:embed="rId10">
            <a:extLst>
              <a:ext uri="{28A0092B-C50C-407E-A947-70E740481C1C}">
                <a14:useLocalDpi xmlns:a14="http://schemas.microsoft.com/office/drawing/2010/main" val="0"/>
              </a:ext>
            </a:extLst>
          </a:blip>
          <a:srcRect/>
          <a:stretch>
            <a:fillRect/>
          </a:stretch>
        </p:blipFill>
        <p:spPr bwMode="auto">
          <a:xfrm>
            <a:off x="7027688" y="5501347"/>
            <a:ext cx="1857375" cy="514350"/>
          </a:xfrm>
          <a:prstGeom prst="rect">
            <a:avLst/>
          </a:prstGeom>
          <a:noFill/>
          <a:ln>
            <a:noFill/>
          </a:ln>
        </p:spPr>
      </p:pic>
      <p:pic>
        <p:nvPicPr>
          <p:cNvPr id="9" name="Picture 8" descr="https://upload.wikimedia.org/wikipedia/commons/thumb/d/db/FAO_logo.svg/1000px-FAO_logo.svg.png">
            <a:hlinkClick r:id="rId8"/>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94033" y="116632"/>
            <a:ext cx="910016" cy="746528"/>
          </a:xfrm>
          <a:prstGeom prst="rect">
            <a:avLst/>
          </a:prstGeom>
          <a:noFill/>
          <a:ln>
            <a:noFill/>
          </a:ln>
        </p:spPr>
      </p:pic>
      <p:pic>
        <p:nvPicPr>
          <p:cNvPr id="10" name="Picture 9" descr="IEA Bioenergy">
            <a:hlinkClick r:id="rId4"/>
          </p:cNvPr>
          <p:cNvPicPr/>
          <p:nvPr/>
        </p:nvPicPr>
        <p:blipFill>
          <a:blip r:embed="rId10">
            <a:extLst>
              <a:ext uri="{28A0092B-C50C-407E-A947-70E740481C1C}">
                <a14:useLocalDpi xmlns:a14="http://schemas.microsoft.com/office/drawing/2010/main" val="0"/>
              </a:ext>
            </a:extLst>
          </a:blip>
          <a:srcRect/>
          <a:stretch>
            <a:fillRect/>
          </a:stretch>
        </p:blipFill>
        <p:spPr bwMode="auto">
          <a:xfrm>
            <a:off x="386804" y="269667"/>
            <a:ext cx="1857375" cy="514350"/>
          </a:xfrm>
          <a:prstGeom prst="rect">
            <a:avLst/>
          </a:prstGeom>
          <a:noFill/>
          <a:ln>
            <a:noFill/>
          </a:ln>
        </p:spPr>
      </p:pic>
    </p:spTree>
    <p:extLst>
      <p:ext uri="{BB962C8B-B14F-4D97-AF65-F5344CB8AC3E}">
        <p14:creationId xmlns:p14="http://schemas.microsoft.com/office/powerpoint/2010/main" val="4014029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xfrm>
            <a:off x="395288" y="404813"/>
            <a:ext cx="8421687" cy="48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latin typeface="Helvetica" panose="020B0604020202020204" pitchFamily="34" charset="0"/>
                <a:cs typeface="Helvetica" panose="020B0604020202020204" pitchFamily="34" charset="0"/>
              </a:rPr>
              <a:t>Major Modern Biomass Needs </a:t>
            </a:r>
            <a:r>
              <a:rPr dirty="0">
                <a:latin typeface="Helvetica" panose="020B0604020202020204" pitchFamily="34" charset="0"/>
                <a:cs typeface="Helvetica" panose="020B0604020202020204" pitchFamily="34" charset="0"/>
              </a:rPr>
              <a:t>in 2050</a:t>
            </a:r>
          </a:p>
        </p:txBody>
      </p:sp>
      <p:sp>
        <p:nvSpPr>
          <p:cNvPr id="3584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fld id="{E84586D3-DD01-458E-A4C8-6905640B2436}" type="slidenum">
              <a:rPr lang="de-DE" altLang="en-US" smtClean="0">
                <a:latin typeface="Arial" panose="020B0604020202020204" pitchFamily="34" charset="0"/>
                <a:ea typeface="MS PGothic" panose="020B0600070205080204" pitchFamily="34" charset="-128"/>
              </a:rPr>
              <a:pPr/>
              <a:t>3</a:t>
            </a:fld>
            <a:endParaRPr lang="de-DE" altLang="en-US">
              <a:latin typeface="Arial" panose="020B0604020202020204" pitchFamily="34" charset="0"/>
              <a:ea typeface="MS PGothic" panose="020B0600070205080204" pitchFamily="34" charset="-128"/>
            </a:endParaRPr>
          </a:p>
        </p:txBody>
      </p:sp>
      <p:pic>
        <p:nvPicPr>
          <p:cNvPr id="3584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3375" y="1268413"/>
            <a:ext cx="848360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5747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591" y="1190478"/>
            <a:ext cx="8421688" cy="484187"/>
          </a:xfrm>
        </p:spPr>
        <p:txBody>
          <a:bodyPr/>
          <a:lstStyle/>
          <a:p>
            <a:r>
              <a:rPr lang="en-US" sz="2600" dirty="0">
                <a:latin typeface="Helvetica" panose="020B0604020202020204" pitchFamily="34" charset="0"/>
                <a:cs typeface="Helvetica" panose="020B0604020202020204" pitchFamily="34" charset="0"/>
              </a:rPr>
              <a:t>Bioenergy Role in Every Energy Sector </a:t>
            </a:r>
          </a:p>
        </p:txBody>
      </p:sp>
      <p:sp>
        <p:nvSpPr>
          <p:cNvPr id="4" name="Slide Number Placeholder 3"/>
          <p:cNvSpPr>
            <a:spLocks noGrp="1"/>
          </p:cNvSpPr>
          <p:nvPr>
            <p:ph type="sldNum" sz="quarter" idx="10"/>
          </p:nvPr>
        </p:nvSpPr>
        <p:spPr/>
        <p:txBody>
          <a:bodyPr/>
          <a:lstStyle/>
          <a:p>
            <a:pPr>
              <a:defRPr/>
            </a:pPr>
            <a:fld id="{EFEC00B8-9A5A-4E10-B5A2-EC48ACF53B2E}" type="slidenum">
              <a:rPr lang="de-DE" altLang="en-US" smtClean="0"/>
              <a:pPr>
                <a:defRPr/>
              </a:pPr>
              <a:t>4</a:t>
            </a:fld>
            <a:endParaRPr lang="de-DE" altLang="en-US"/>
          </a:p>
        </p:txBody>
      </p:sp>
      <p:sp>
        <p:nvSpPr>
          <p:cNvPr id="5" name="Rectangle 4"/>
          <p:cNvSpPr/>
          <p:nvPr/>
        </p:nvSpPr>
        <p:spPr>
          <a:xfrm>
            <a:off x="387591" y="1772816"/>
            <a:ext cx="8405094" cy="5277791"/>
          </a:xfrm>
          <a:prstGeom prst="rect">
            <a:avLst/>
          </a:prstGeom>
        </p:spPr>
        <p:txBody>
          <a:bodyPr wrap="square">
            <a:spAutoFit/>
          </a:bodyPr>
          <a:lstStyle/>
          <a:p>
            <a:pPr>
              <a:lnSpc>
                <a:spcPct val="107000"/>
              </a:lnSpc>
              <a:spcBef>
                <a:spcPts val="0"/>
              </a:spcBef>
              <a:spcAft>
                <a:spcPts val="600"/>
              </a:spcAft>
            </a:pPr>
            <a:r>
              <a:rPr lang="en-US" sz="2400" dirty="0">
                <a:solidFill>
                  <a:srgbClr val="006600"/>
                </a:solidFill>
              </a:rPr>
              <a:t>In the </a:t>
            </a:r>
            <a:r>
              <a:rPr lang="en-US" sz="2400" b="1" dirty="0">
                <a:solidFill>
                  <a:srgbClr val="FF0000"/>
                </a:solidFill>
              </a:rPr>
              <a:t>power</a:t>
            </a:r>
            <a:r>
              <a:rPr lang="en-US" sz="2400" dirty="0">
                <a:solidFill>
                  <a:srgbClr val="FF0000"/>
                </a:solidFill>
              </a:rPr>
              <a:t> </a:t>
            </a:r>
            <a:r>
              <a:rPr lang="en-US" sz="2400" dirty="0">
                <a:solidFill>
                  <a:srgbClr val="006600"/>
                </a:solidFill>
              </a:rPr>
              <a:t>sector, bioenergy can provide flexibility to  balance expansion of intermittent and seasonal wind and solar resources. For </a:t>
            </a:r>
            <a:r>
              <a:rPr lang="en-US" sz="2400" b="1" dirty="0">
                <a:solidFill>
                  <a:srgbClr val="FF0000"/>
                </a:solidFill>
              </a:rPr>
              <a:t>industry</a:t>
            </a:r>
            <a:r>
              <a:rPr lang="en-US" sz="2400" dirty="0">
                <a:solidFill>
                  <a:srgbClr val="006600"/>
                </a:solidFill>
              </a:rPr>
              <a:t>, biomass can efficiently supply high-temperature process heat, in conjunction with a wide variety of valuable </a:t>
            </a:r>
            <a:r>
              <a:rPr lang="en-US" sz="2400" dirty="0" err="1">
                <a:solidFill>
                  <a:srgbClr val="006600"/>
                </a:solidFill>
              </a:rPr>
              <a:t>biobased</a:t>
            </a:r>
            <a:r>
              <a:rPr lang="en-US" sz="2400" dirty="0">
                <a:solidFill>
                  <a:srgbClr val="006600"/>
                </a:solidFill>
              </a:rPr>
              <a:t> chemicals and materials. In the </a:t>
            </a:r>
            <a:r>
              <a:rPr lang="en-US" sz="2400" b="1" dirty="0">
                <a:solidFill>
                  <a:srgbClr val="FF0000"/>
                </a:solidFill>
              </a:rPr>
              <a:t>building</a:t>
            </a:r>
            <a:r>
              <a:rPr lang="en-US" sz="2400" dirty="0">
                <a:solidFill>
                  <a:srgbClr val="006600"/>
                </a:solidFill>
              </a:rPr>
              <a:t> sector, biomass provides the feedstock for highly efficient district heating systems, furnaces and cook stoves. In </a:t>
            </a:r>
            <a:r>
              <a:rPr lang="en-US" sz="2400" b="1" dirty="0">
                <a:solidFill>
                  <a:srgbClr val="FF0000"/>
                </a:solidFill>
              </a:rPr>
              <a:t>transport</a:t>
            </a:r>
            <a:r>
              <a:rPr lang="en-US" sz="2400" b="1" dirty="0">
                <a:solidFill>
                  <a:srgbClr val="006600"/>
                </a:solidFill>
              </a:rPr>
              <a:t>,</a:t>
            </a:r>
            <a:r>
              <a:rPr lang="en-US" sz="2400" dirty="0">
                <a:solidFill>
                  <a:srgbClr val="006600"/>
                </a:solidFill>
              </a:rPr>
              <a:t> liquid and gaseous biofuels can, together with electrification vehicle energy efficiency, achieve rapid and deep reduction in fossil fuel use. Biofuels are moreover </a:t>
            </a:r>
            <a:r>
              <a:rPr lang="en-US" sz="2400" b="1" dirty="0">
                <a:solidFill>
                  <a:srgbClr val="FF0000"/>
                </a:solidFill>
              </a:rPr>
              <a:t>the only current practical alternative to fossil fuels for aviation, marine shipping and heavy freight transport.</a:t>
            </a:r>
            <a:r>
              <a:rPr lang="en-US" sz="2400" b="1" dirty="0">
                <a:solidFill>
                  <a:srgbClr val="006600"/>
                </a:solidFill>
              </a:rPr>
              <a:t> </a:t>
            </a:r>
          </a:p>
          <a:p>
            <a:pPr marL="0" marR="0">
              <a:lnSpc>
                <a:spcPct val="107000"/>
              </a:lnSpc>
              <a:spcBef>
                <a:spcPts val="0"/>
              </a:spcBef>
              <a:spcAft>
                <a:spcPts val="600"/>
              </a:spcAft>
            </a:pPr>
            <a:endParaRPr lang="en-US" sz="2400" dirty="0">
              <a:solidFill>
                <a:srgbClr val="006600"/>
              </a:solidFill>
              <a:effectLst/>
              <a:latin typeface="CG Times"/>
              <a:ea typeface="MS Mincho" panose="02020609040205080304" pitchFamily="49" charset="-128"/>
              <a:cs typeface="Times New Roman" panose="02020603050405020304" pitchFamily="18" charset="0"/>
            </a:endParaRPr>
          </a:p>
        </p:txBody>
      </p:sp>
      <p:pic>
        <p:nvPicPr>
          <p:cNvPr id="6" name="Picture 5" descr="IEA Bioenergy">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87591" y="260648"/>
            <a:ext cx="1857375" cy="514350"/>
          </a:xfrm>
          <a:prstGeom prst="rect">
            <a:avLst/>
          </a:prstGeom>
          <a:noFill/>
          <a:ln>
            <a:noFill/>
          </a:ln>
        </p:spPr>
      </p:pic>
      <p:pic>
        <p:nvPicPr>
          <p:cNvPr id="7" name="Picture 6" descr="https://upload.wikimedia.org/wikipedia/commons/thumb/d/db/FAO_logo.svg/1000px-FAO_logo.svg.png">
            <a:hlinkClick r:id="rId5"/>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11960" y="116632"/>
            <a:ext cx="676275" cy="746528"/>
          </a:xfrm>
          <a:prstGeom prst="rect">
            <a:avLst/>
          </a:prstGeom>
          <a:noFill/>
          <a:ln>
            <a:noFill/>
          </a:ln>
        </p:spPr>
      </p:pic>
    </p:spTree>
    <p:extLst>
      <p:ext uri="{BB962C8B-B14F-4D97-AF65-F5344CB8AC3E}">
        <p14:creationId xmlns:p14="http://schemas.microsoft.com/office/powerpoint/2010/main" val="297756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415" y="1078052"/>
            <a:ext cx="8421688" cy="484187"/>
          </a:xfrm>
        </p:spPr>
        <p:txBody>
          <a:bodyPr/>
          <a:lstStyle/>
          <a:p>
            <a:r>
              <a:rPr lang="en-US" sz="2600" dirty="0">
                <a:latin typeface="Helvetica" panose="020B0604020202020204" pitchFamily="34" charset="0"/>
                <a:cs typeface="Helvetica" panose="020B0604020202020204" pitchFamily="34" charset="0"/>
              </a:rPr>
              <a:t>Bioenergy: Opportunities, Challenges </a:t>
            </a:r>
          </a:p>
        </p:txBody>
      </p:sp>
      <p:sp>
        <p:nvSpPr>
          <p:cNvPr id="4" name="Slide Number Placeholder 3"/>
          <p:cNvSpPr>
            <a:spLocks noGrp="1"/>
          </p:cNvSpPr>
          <p:nvPr>
            <p:ph type="sldNum" sz="quarter" idx="10"/>
          </p:nvPr>
        </p:nvSpPr>
        <p:spPr/>
        <p:txBody>
          <a:bodyPr/>
          <a:lstStyle/>
          <a:p>
            <a:pPr>
              <a:defRPr/>
            </a:pPr>
            <a:fld id="{EFEC00B8-9A5A-4E10-B5A2-EC48ACF53B2E}" type="slidenum">
              <a:rPr lang="de-DE" altLang="en-US" smtClean="0"/>
              <a:pPr>
                <a:defRPr/>
              </a:pPr>
              <a:t>5</a:t>
            </a:fld>
            <a:endParaRPr lang="de-DE" altLang="en-US"/>
          </a:p>
        </p:txBody>
      </p:sp>
      <p:sp>
        <p:nvSpPr>
          <p:cNvPr id="5" name="Rectangle 4"/>
          <p:cNvSpPr/>
          <p:nvPr/>
        </p:nvSpPr>
        <p:spPr>
          <a:xfrm>
            <a:off x="277413" y="1628800"/>
            <a:ext cx="8649692" cy="5632311"/>
          </a:xfrm>
          <a:prstGeom prst="rect">
            <a:avLst/>
          </a:prstGeom>
        </p:spPr>
        <p:txBody>
          <a:bodyPr wrap="square">
            <a:spAutoFit/>
          </a:bodyPr>
          <a:lstStyle/>
          <a:p>
            <a:r>
              <a:rPr lang="en-US" sz="2400" b="1" dirty="0">
                <a:solidFill>
                  <a:srgbClr val="FF0000"/>
                </a:solidFill>
              </a:rPr>
              <a:t>Bioenergy typically enhances regional energy access   and reduces reliance on fossil fuels</a:t>
            </a:r>
            <a:r>
              <a:rPr lang="en-US" sz="2400" dirty="0"/>
              <a:t>. </a:t>
            </a:r>
            <a:r>
              <a:rPr lang="en-US" sz="2400" dirty="0">
                <a:solidFill>
                  <a:srgbClr val="006600"/>
                </a:solidFill>
              </a:rPr>
              <a:t>It can vitalize the forestry and agriculture sectors and support increased use of renewable resources as feedstocks for a range of industrial processes. It can</a:t>
            </a:r>
            <a:r>
              <a:rPr lang="en-US" sz="2400" dirty="0"/>
              <a:t> </a:t>
            </a:r>
            <a:r>
              <a:rPr lang="en-US" sz="2400" b="1" dirty="0">
                <a:solidFill>
                  <a:srgbClr val="FF0000"/>
                </a:solidFill>
              </a:rPr>
              <a:t>contribute to</a:t>
            </a:r>
            <a:r>
              <a:rPr lang="en-US" sz="2400" dirty="0">
                <a:solidFill>
                  <a:srgbClr val="FF0000"/>
                </a:solidFill>
              </a:rPr>
              <a:t> </a:t>
            </a:r>
            <a:r>
              <a:rPr lang="en-US" sz="2400" dirty="0">
                <a:solidFill>
                  <a:srgbClr val="006600"/>
                </a:solidFill>
              </a:rPr>
              <a:t>our global </a:t>
            </a:r>
            <a:r>
              <a:rPr lang="en-US" sz="2400" b="1" dirty="0">
                <a:solidFill>
                  <a:srgbClr val="FF0000"/>
                </a:solidFill>
              </a:rPr>
              <a:t>climate change mitigation</a:t>
            </a:r>
            <a:r>
              <a:rPr lang="en-US" sz="2400" dirty="0">
                <a:solidFill>
                  <a:srgbClr val="FF0000"/>
                </a:solidFill>
              </a:rPr>
              <a:t> </a:t>
            </a:r>
            <a:r>
              <a:rPr lang="en-US" sz="2400" dirty="0">
                <a:solidFill>
                  <a:srgbClr val="006600"/>
                </a:solidFill>
              </a:rPr>
              <a:t>goals as well as other important </a:t>
            </a:r>
            <a:r>
              <a:rPr lang="en-US" sz="2400" b="1" dirty="0">
                <a:solidFill>
                  <a:srgbClr val="FF0000"/>
                </a:solidFill>
              </a:rPr>
              <a:t>social and environmental objectives</a:t>
            </a:r>
            <a:r>
              <a:rPr lang="en-US" sz="2400" b="1" dirty="0"/>
              <a:t>. </a:t>
            </a:r>
          </a:p>
          <a:p>
            <a:r>
              <a:rPr lang="en-US" sz="2400" dirty="0">
                <a:solidFill>
                  <a:srgbClr val="006600"/>
                </a:solidFill>
              </a:rPr>
              <a:t>But bioenergy can also have negative impacts if not developed properly. </a:t>
            </a:r>
            <a:r>
              <a:rPr lang="en-US" sz="2400" b="1" dirty="0">
                <a:solidFill>
                  <a:srgbClr val="FF0000"/>
                </a:solidFill>
              </a:rPr>
              <a:t>Three key concerns </a:t>
            </a:r>
            <a:r>
              <a:rPr lang="en-US" sz="2400" dirty="0">
                <a:solidFill>
                  <a:srgbClr val="006600"/>
                </a:solidFill>
              </a:rPr>
              <a:t>are</a:t>
            </a:r>
            <a:r>
              <a:rPr lang="en-US" sz="2400" dirty="0"/>
              <a:t> </a:t>
            </a:r>
            <a:r>
              <a:rPr lang="en-US" sz="2400" b="1" dirty="0">
                <a:solidFill>
                  <a:srgbClr val="FF0000"/>
                </a:solidFill>
              </a:rPr>
              <a:t>food security</a:t>
            </a:r>
            <a:r>
              <a:rPr lang="en-US" sz="2400" dirty="0"/>
              <a:t>, </a:t>
            </a:r>
            <a:r>
              <a:rPr lang="en-US" sz="2400" dirty="0">
                <a:solidFill>
                  <a:srgbClr val="006600"/>
                </a:solidFill>
              </a:rPr>
              <a:t>risks that land use and </a:t>
            </a:r>
            <a:r>
              <a:rPr lang="en-US" sz="2400" b="1" dirty="0">
                <a:solidFill>
                  <a:srgbClr val="FF0000"/>
                </a:solidFill>
              </a:rPr>
              <a:t>land use change </a:t>
            </a:r>
            <a:r>
              <a:rPr lang="en-US" sz="2400" dirty="0">
                <a:solidFill>
                  <a:srgbClr val="006600"/>
                </a:solidFill>
              </a:rPr>
              <a:t>from bioenergy expansion </a:t>
            </a:r>
            <a:r>
              <a:rPr lang="en-US" sz="2400" b="1" dirty="0">
                <a:solidFill>
                  <a:srgbClr val="FF0000"/>
                </a:solidFill>
              </a:rPr>
              <a:t>may increase carbon emissions or reduce biodiversity</a:t>
            </a:r>
            <a:r>
              <a:rPr lang="en-US" sz="2400" dirty="0">
                <a:solidFill>
                  <a:srgbClr val="006600"/>
                </a:solidFill>
              </a:rPr>
              <a:t>, and challenges in achieving </a:t>
            </a:r>
            <a:r>
              <a:rPr lang="en-US" sz="2400" b="1" dirty="0">
                <a:solidFill>
                  <a:srgbClr val="FF0000"/>
                </a:solidFill>
              </a:rPr>
              <a:t>economic competitiveness </a:t>
            </a:r>
            <a:r>
              <a:rPr lang="en-US" sz="2400" dirty="0">
                <a:solidFill>
                  <a:srgbClr val="006600"/>
                </a:solidFill>
              </a:rPr>
              <a:t>and providing high quality and affordable energy services</a:t>
            </a:r>
            <a:r>
              <a:rPr lang="en-US" sz="2400" dirty="0"/>
              <a:t>.</a:t>
            </a:r>
          </a:p>
          <a:p>
            <a:br>
              <a:rPr lang="en-US" sz="2400" i="1" dirty="0"/>
            </a:br>
            <a:endParaRPr lang="en-US" sz="2400" dirty="0">
              <a:solidFill>
                <a:srgbClr val="006600"/>
              </a:solidFill>
              <a:effectLst/>
              <a:latin typeface="CG Times"/>
              <a:ea typeface="MS Mincho" panose="02020609040205080304" pitchFamily="49" charset="-128"/>
              <a:cs typeface="Times New Roman" panose="02020603050405020304" pitchFamily="18" charset="0"/>
            </a:endParaRPr>
          </a:p>
        </p:txBody>
      </p:sp>
      <p:pic>
        <p:nvPicPr>
          <p:cNvPr id="6" name="Picture 5" descr="IEA Bioenergy">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91415" y="273247"/>
            <a:ext cx="1857375" cy="514350"/>
          </a:xfrm>
          <a:prstGeom prst="rect">
            <a:avLst/>
          </a:prstGeom>
          <a:noFill/>
          <a:ln>
            <a:noFill/>
          </a:ln>
        </p:spPr>
      </p:pic>
      <p:pic>
        <p:nvPicPr>
          <p:cNvPr id="7" name="Picture 6" descr="https://upload.wikimedia.org/wikipedia/commons/thumb/d/db/FAO_logo.svg/1000px-FAO_logo.svg.png">
            <a:hlinkClick r:id="rId5"/>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11960" y="116632"/>
            <a:ext cx="676275" cy="746528"/>
          </a:xfrm>
          <a:prstGeom prst="rect">
            <a:avLst/>
          </a:prstGeom>
          <a:noFill/>
          <a:ln>
            <a:noFill/>
          </a:ln>
        </p:spPr>
      </p:pic>
    </p:spTree>
    <p:extLst>
      <p:ext uri="{BB962C8B-B14F-4D97-AF65-F5344CB8AC3E}">
        <p14:creationId xmlns:p14="http://schemas.microsoft.com/office/powerpoint/2010/main" val="2427576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310" y="1215341"/>
            <a:ext cx="8421688" cy="484187"/>
          </a:xfrm>
        </p:spPr>
        <p:txBody>
          <a:bodyPr/>
          <a:lstStyle/>
          <a:p>
            <a:r>
              <a:rPr lang="en-US" sz="2600" dirty="0">
                <a:latin typeface="Helvetica" panose="020B0604020202020204" pitchFamily="34" charset="0"/>
                <a:cs typeface="Helvetica" panose="020B0604020202020204" pitchFamily="34" charset="0"/>
              </a:rPr>
              <a:t>Bioenergy Choices: Context-Specific </a:t>
            </a:r>
          </a:p>
        </p:txBody>
      </p:sp>
      <p:sp>
        <p:nvSpPr>
          <p:cNvPr id="4" name="Slide Number Placeholder 3"/>
          <p:cNvSpPr>
            <a:spLocks noGrp="1"/>
          </p:cNvSpPr>
          <p:nvPr>
            <p:ph type="sldNum" sz="quarter" idx="10"/>
          </p:nvPr>
        </p:nvSpPr>
        <p:spPr/>
        <p:txBody>
          <a:bodyPr/>
          <a:lstStyle/>
          <a:p>
            <a:pPr>
              <a:defRPr/>
            </a:pPr>
            <a:fld id="{EFEC00B8-9A5A-4E10-B5A2-EC48ACF53B2E}" type="slidenum">
              <a:rPr lang="de-DE" altLang="en-US" smtClean="0"/>
              <a:pPr>
                <a:defRPr/>
              </a:pPr>
              <a:t>6</a:t>
            </a:fld>
            <a:endParaRPr lang="de-DE" altLang="en-US"/>
          </a:p>
        </p:txBody>
      </p:sp>
      <p:sp>
        <p:nvSpPr>
          <p:cNvPr id="5" name="Rectangle 4"/>
          <p:cNvSpPr/>
          <p:nvPr/>
        </p:nvSpPr>
        <p:spPr>
          <a:xfrm>
            <a:off x="375369" y="1916832"/>
            <a:ext cx="8405094" cy="3785652"/>
          </a:xfrm>
          <a:prstGeom prst="rect">
            <a:avLst/>
          </a:prstGeom>
        </p:spPr>
        <p:txBody>
          <a:bodyPr wrap="square">
            <a:spAutoFit/>
          </a:bodyPr>
          <a:lstStyle/>
          <a:p>
            <a:r>
              <a:rPr lang="en-US" sz="2400" dirty="0">
                <a:solidFill>
                  <a:srgbClr val="006600"/>
                </a:solidFill>
              </a:rPr>
              <a:t>Bioenergy is multifaceted</a:t>
            </a:r>
            <a:r>
              <a:rPr lang="en-US" sz="2400" dirty="0"/>
              <a:t>. </a:t>
            </a:r>
            <a:r>
              <a:rPr lang="en-US" sz="2400" b="1" dirty="0">
                <a:solidFill>
                  <a:srgbClr val="FF0000"/>
                </a:solidFill>
              </a:rPr>
              <a:t>Specific bioenergy options (such as biofuels produced from edible vs. non-edible feedstocks) are not good or bad per se; sustainability impacts are context specific and depend on the location and management of feedstock production systems</a:t>
            </a:r>
            <a:r>
              <a:rPr lang="en-US" sz="2400" dirty="0">
                <a:solidFill>
                  <a:srgbClr val="FF0000"/>
                </a:solidFill>
              </a:rPr>
              <a:t>. </a:t>
            </a:r>
            <a:r>
              <a:rPr lang="en-US" sz="2400" dirty="0">
                <a:solidFill>
                  <a:srgbClr val="006600"/>
                </a:solidFill>
              </a:rPr>
              <a:t>Fortunately, significant knowledge and competence are available to govern bioenergy expansion so as to harness opportunities and minimize risks of negative impacts. </a:t>
            </a:r>
          </a:p>
          <a:p>
            <a:br>
              <a:rPr lang="en-US" sz="2400" i="1" dirty="0"/>
            </a:br>
            <a:endParaRPr lang="en-US" sz="2400" dirty="0">
              <a:solidFill>
                <a:srgbClr val="006600"/>
              </a:solidFill>
              <a:effectLst/>
              <a:latin typeface="CG Times"/>
              <a:ea typeface="MS Mincho" panose="02020609040205080304" pitchFamily="49" charset="-128"/>
              <a:cs typeface="Times New Roman" panose="02020603050405020304" pitchFamily="18" charset="0"/>
            </a:endParaRPr>
          </a:p>
        </p:txBody>
      </p:sp>
      <p:pic>
        <p:nvPicPr>
          <p:cNvPr id="6" name="Picture 5" descr="IEA Bioenergy">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89310" y="256675"/>
            <a:ext cx="1857375" cy="514350"/>
          </a:xfrm>
          <a:prstGeom prst="rect">
            <a:avLst/>
          </a:prstGeom>
          <a:noFill/>
          <a:ln>
            <a:noFill/>
          </a:ln>
        </p:spPr>
      </p:pic>
      <p:pic>
        <p:nvPicPr>
          <p:cNvPr id="7" name="Picture 6" descr="https://upload.wikimedia.org/wikipedia/commons/thumb/d/db/FAO_logo.svg/1000px-FAO_logo.svg.png">
            <a:hlinkClick r:id="rId5"/>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11960" y="116632"/>
            <a:ext cx="676275" cy="746528"/>
          </a:xfrm>
          <a:prstGeom prst="rect">
            <a:avLst/>
          </a:prstGeom>
          <a:noFill/>
          <a:ln>
            <a:noFill/>
          </a:ln>
        </p:spPr>
      </p:pic>
    </p:spTree>
    <p:extLst>
      <p:ext uri="{BB962C8B-B14F-4D97-AF65-F5344CB8AC3E}">
        <p14:creationId xmlns:p14="http://schemas.microsoft.com/office/powerpoint/2010/main" val="3019883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804" y="1386711"/>
            <a:ext cx="8421688" cy="484187"/>
          </a:xfrm>
        </p:spPr>
        <p:txBody>
          <a:bodyPr/>
          <a:lstStyle/>
          <a:p>
            <a:r>
              <a:rPr lang="en-US" sz="2600" dirty="0">
                <a:latin typeface="Helvetica" panose="020B0604020202020204" pitchFamily="34" charset="0"/>
                <a:cs typeface="Helvetica" panose="020B0604020202020204" pitchFamily="34" charset="0"/>
              </a:rPr>
              <a:t>Sustainable Bioenergy Expansion:</a:t>
            </a:r>
            <a:br>
              <a:rPr lang="en-US" sz="2600" dirty="0">
                <a:latin typeface="Helvetica" panose="020B0604020202020204" pitchFamily="34" charset="0"/>
                <a:cs typeface="Helvetica" panose="020B0604020202020204" pitchFamily="34" charset="0"/>
              </a:rPr>
            </a:br>
            <a:r>
              <a:rPr lang="en-US" sz="2600" dirty="0">
                <a:latin typeface="Helvetica" panose="020B0604020202020204" pitchFamily="34" charset="0"/>
                <a:cs typeface="Helvetica" panose="020B0604020202020204" pitchFamily="34" charset="0"/>
              </a:rPr>
              <a:t>Multi-stakeholder Processes </a:t>
            </a:r>
          </a:p>
        </p:txBody>
      </p:sp>
      <p:sp>
        <p:nvSpPr>
          <p:cNvPr id="4" name="Slide Number Placeholder 3"/>
          <p:cNvSpPr>
            <a:spLocks noGrp="1"/>
          </p:cNvSpPr>
          <p:nvPr>
            <p:ph type="sldNum" sz="quarter" idx="10"/>
          </p:nvPr>
        </p:nvSpPr>
        <p:spPr/>
        <p:txBody>
          <a:bodyPr/>
          <a:lstStyle/>
          <a:p>
            <a:pPr>
              <a:defRPr/>
            </a:pPr>
            <a:fld id="{EFEC00B8-9A5A-4E10-B5A2-EC48ACF53B2E}" type="slidenum">
              <a:rPr lang="de-DE" altLang="en-US" smtClean="0"/>
              <a:pPr>
                <a:defRPr/>
              </a:pPr>
              <a:t>7</a:t>
            </a:fld>
            <a:endParaRPr lang="de-DE" altLang="en-US"/>
          </a:p>
        </p:txBody>
      </p:sp>
      <p:sp>
        <p:nvSpPr>
          <p:cNvPr id="5" name="Rectangle 4"/>
          <p:cNvSpPr/>
          <p:nvPr/>
        </p:nvSpPr>
        <p:spPr>
          <a:xfrm>
            <a:off x="281099" y="2276872"/>
            <a:ext cx="8633098" cy="3046988"/>
          </a:xfrm>
          <a:prstGeom prst="rect">
            <a:avLst/>
          </a:prstGeom>
        </p:spPr>
        <p:txBody>
          <a:bodyPr wrap="square">
            <a:spAutoFit/>
          </a:bodyPr>
          <a:lstStyle/>
          <a:p>
            <a:r>
              <a:rPr lang="en-US" sz="2400" b="1" dirty="0">
                <a:solidFill>
                  <a:srgbClr val="FF0000"/>
                </a:solidFill>
              </a:rPr>
              <a:t>Inclusive multi-stakeholder processes can identify areas best suited for bioenergy production</a:t>
            </a:r>
            <a:r>
              <a:rPr lang="en-US" sz="2400" b="1" dirty="0"/>
              <a:t> </a:t>
            </a:r>
            <a:r>
              <a:rPr lang="en-US" sz="2400" dirty="0">
                <a:solidFill>
                  <a:srgbClr val="006600"/>
                </a:solidFill>
              </a:rPr>
              <a:t>(such as for agro-ecological zoning) as well as appropriate arrangements for promoting positive effects of production and development </a:t>
            </a:r>
            <a:r>
              <a:rPr lang="en-US" sz="2400" b="1" dirty="0">
                <a:solidFill>
                  <a:srgbClr val="FF0000"/>
                </a:solidFill>
              </a:rPr>
              <a:t>while avoiding or mitigating possible negative impacts</a:t>
            </a:r>
            <a:r>
              <a:rPr lang="en-US" sz="2400" dirty="0"/>
              <a:t>. </a:t>
            </a:r>
            <a:r>
              <a:rPr lang="en-US" sz="2400" dirty="0">
                <a:solidFill>
                  <a:srgbClr val="006600"/>
                </a:solidFill>
              </a:rPr>
              <a:t>As an example, </a:t>
            </a:r>
            <a:r>
              <a:rPr lang="en-US" sz="2400" b="1" dirty="0">
                <a:solidFill>
                  <a:srgbClr val="006600"/>
                </a:solidFill>
              </a:rPr>
              <a:t>contract farming</a:t>
            </a:r>
            <a:r>
              <a:rPr lang="en-US" sz="2400" dirty="0">
                <a:solidFill>
                  <a:srgbClr val="006600"/>
                </a:solidFill>
              </a:rPr>
              <a:t> can provide an opportunity for small-scale farmers to diversify their land use and gain new incomes from selling part of their produce for bioenergy. </a:t>
            </a:r>
          </a:p>
        </p:txBody>
      </p:sp>
      <p:pic>
        <p:nvPicPr>
          <p:cNvPr id="6" name="Picture 5" descr="IEA Bioenergy">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86804" y="188640"/>
            <a:ext cx="1857375" cy="514350"/>
          </a:xfrm>
          <a:prstGeom prst="rect">
            <a:avLst/>
          </a:prstGeom>
          <a:noFill/>
          <a:ln>
            <a:noFill/>
          </a:ln>
        </p:spPr>
      </p:pic>
      <p:pic>
        <p:nvPicPr>
          <p:cNvPr id="7" name="Picture 6" descr="https://upload.wikimedia.org/wikipedia/commons/thumb/d/db/FAO_logo.svg/1000px-FAO_logo.svg.png">
            <a:hlinkClick r:id="rId5"/>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11960" y="116632"/>
            <a:ext cx="676275" cy="746528"/>
          </a:xfrm>
          <a:prstGeom prst="rect">
            <a:avLst/>
          </a:prstGeom>
          <a:noFill/>
          <a:ln>
            <a:noFill/>
          </a:ln>
        </p:spPr>
      </p:pic>
    </p:spTree>
    <p:extLst>
      <p:ext uri="{BB962C8B-B14F-4D97-AF65-F5344CB8AC3E}">
        <p14:creationId xmlns:p14="http://schemas.microsoft.com/office/powerpoint/2010/main" val="682663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90" y="908720"/>
            <a:ext cx="8421688" cy="484187"/>
          </a:xfrm>
        </p:spPr>
        <p:txBody>
          <a:bodyPr/>
          <a:lstStyle/>
          <a:p>
            <a:br>
              <a:rPr lang="en-US" sz="2600" dirty="0">
                <a:latin typeface="Helvetica" panose="020B0604020202020204" pitchFamily="34" charset="0"/>
                <a:cs typeface="Helvetica" panose="020B0604020202020204" pitchFamily="34" charset="0"/>
              </a:rPr>
            </a:br>
            <a:r>
              <a:rPr lang="en-US" sz="2600" dirty="0">
                <a:latin typeface="Helvetica" panose="020B0604020202020204" pitchFamily="34" charset="0"/>
                <a:cs typeface="Helvetica" panose="020B0604020202020204" pitchFamily="34" charset="0"/>
              </a:rPr>
              <a:t>Sustainable Intensification of Land Use </a:t>
            </a:r>
          </a:p>
        </p:txBody>
      </p:sp>
      <p:sp>
        <p:nvSpPr>
          <p:cNvPr id="4" name="Slide Number Placeholder 3"/>
          <p:cNvSpPr>
            <a:spLocks noGrp="1"/>
          </p:cNvSpPr>
          <p:nvPr>
            <p:ph type="sldNum" sz="quarter" idx="10"/>
          </p:nvPr>
        </p:nvSpPr>
        <p:spPr/>
        <p:txBody>
          <a:bodyPr/>
          <a:lstStyle/>
          <a:p>
            <a:pPr>
              <a:defRPr/>
            </a:pPr>
            <a:fld id="{EFEC00B8-9A5A-4E10-B5A2-EC48ACF53B2E}" type="slidenum">
              <a:rPr lang="de-DE" altLang="en-US" smtClean="0"/>
              <a:pPr>
                <a:defRPr/>
              </a:pPr>
              <a:t>8</a:t>
            </a:fld>
            <a:endParaRPr lang="de-DE" altLang="en-US"/>
          </a:p>
        </p:txBody>
      </p:sp>
      <p:sp>
        <p:nvSpPr>
          <p:cNvPr id="5" name="Rectangle 4"/>
          <p:cNvSpPr/>
          <p:nvPr/>
        </p:nvSpPr>
        <p:spPr>
          <a:xfrm>
            <a:off x="242243" y="1662827"/>
            <a:ext cx="8710809" cy="5047536"/>
          </a:xfrm>
          <a:prstGeom prst="rect">
            <a:avLst/>
          </a:prstGeom>
        </p:spPr>
        <p:txBody>
          <a:bodyPr wrap="square">
            <a:spAutoFit/>
          </a:bodyPr>
          <a:lstStyle/>
          <a:p>
            <a:r>
              <a:rPr lang="en-US" sz="2200" b="1" u="sng" dirty="0">
                <a:solidFill>
                  <a:srgbClr val="FF0000"/>
                </a:solidFill>
              </a:rPr>
              <a:t>Sustainable intensification</a:t>
            </a:r>
            <a:r>
              <a:rPr lang="en-US" sz="2200" u="sng" dirty="0">
                <a:solidFill>
                  <a:srgbClr val="FF0000"/>
                </a:solidFill>
              </a:rPr>
              <a:t> and </a:t>
            </a:r>
            <a:r>
              <a:rPr lang="en-US" sz="2200" b="1" u="sng" dirty="0">
                <a:solidFill>
                  <a:srgbClr val="FF0000"/>
                </a:solidFill>
              </a:rPr>
              <a:t>landscape planning</a:t>
            </a:r>
            <a:r>
              <a:rPr lang="en-US" sz="2200" u="sng" dirty="0">
                <a:solidFill>
                  <a:srgbClr val="FF0000"/>
                </a:solidFill>
              </a:rPr>
              <a:t> </a:t>
            </a:r>
            <a:r>
              <a:rPr lang="en-US" sz="2200" b="1" dirty="0">
                <a:solidFill>
                  <a:srgbClr val="FF0000"/>
                </a:solidFill>
              </a:rPr>
              <a:t>– increasing output per unit of land while maintaining or improving ecosystems' health and productive capacity – can make land available for additional production while enhancing ecosystem services. So can </a:t>
            </a:r>
            <a:r>
              <a:rPr lang="en-US" sz="2200" b="1" u="sng" dirty="0">
                <a:solidFill>
                  <a:srgbClr val="FF0000"/>
                </a:solidFill>
              </a:rPr>
              <a:t>restoring degraded land</a:t>
            </a:r>
            <a:r>
              <a:rPr lang="en-US" sz="2200" u="sng" dirty="0">
                <a:solidFill>
                  <a:srgbClr val="FF0000"/>
                </a:solidFill>
              </a:rPr>
              <a:t> </a:t>
            </a:r>
            <a:r>
              <a:rPr lang="en-US" sz="2200" b="1" dirty="0">
                <a:solidFill>
                  <a:srgbClr val="FF0000"/>
                </a:solidFill>
              </a:rPr>
              <a:t>and</a:t>
            </a:r>
            <a:r>
              <a:rPr lang="en-US" sz="2200" dirty="0">
                <a:solidFill>
                  <a:srgbClr val="FF0000"/>
                </a:solidFill>
              </a:rPr>
              <a:t> </a:t>
            </a:r>
            <a:r>
              <a:rPr lang="en-US" sz="2200" b="1" u="sng" dirty="0">
                <a:solidFill>
                  <a:srgbClr val="FF0000"/>
                </a:solidFill>
              </a:rPr>
              <a:t>reducing losses in the food chain</a:t>
            </a:r>
            <a:r>
              <a:rPr lang="en-US" sz="2200" dirty="0">
                <a:solidFill>
                  <a:srgbClr val="FF0000"/>
                </a:solidFill>
              </a:rPr>
              <a:t>. </a:t>
            </a:r>
            <a:r>
              <a:rPr lang="en-US" sz="2000" dirty="0">
                <a:solidFill>
                  <a:srgbClr val="006600"/>
                </a:solidFill>
              </a:rPr>
              <a:t>Biomass demand for energy can be met by integrating novel biomass production systems into agriculture and forestry landscapes. Such systems may use crop rotations, flexible crops (which can be used for multiple purposes), intercropping, and agroforestry approaches (such as use of nitrogen-fixing energy crops to boost yields of neighboring food crops). </a:t>
            </a:r>
            <a:r>
              <a:rPr lang="en-US" sz="2200" b="1" dirty="0">
                <a:solidFill>
                  <a:srgbClr val="FF0000"/>
                </a:solidFill>
              </a:rPr>
              <a:t>Integrated systems can produce food, feed, bioenergy feedstocks and other bio-based products from the same land area. They can also enhance biodiversity and mitigate land use impacts </a:t>
            </a:r>
            <a:r>
              <a:rPr lang="en-US" sz="2200" dirty="0">
                <a:solidFill>
                  <a:srgbClr val="006600"/>
                </a:solidFill>
              </a:rPr>
              <a:t>such as soil erosion, soil compaction, salinization, and eutrophication of surface waters related to excess fertilization</a:t>
            </a:r>
          </a:p>
        </p:txBody>
      </p:sp>
      <p:pic>
        <p:nvPicPr>
          <p:cNvPr id="6" name="Picture 5" descr="IEA Bioenergy">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46390" y="259410"/>
            <a:ext cx="1857375" cy="514350"/>
          </a:xfrm>
          <a:prstGeom prst="rect">
            <a:avLst/>
          </a:prstGeom>
          <a:noFill/>
          <a:ln>
            <a:noFill/>
          </a:ln>
        </p:spPr>
      </p:pic>
      <p:pic>
        <p:nvPicPr>
          <p:cNvPr id="7" name="Picture 6" descr="https://upload.wikimedia.org/wikipedia/commons/thumb/d/db/FAO_logo.svg/1000px-FAO_logo.svg.png">
            <a:hlinkClick r:id="rId5"/>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11960" y="116632"/>
            <a:ext cx="676275" cy="746528"/>
          </a:xfrm>
          <a:prstGeom prst="rect">
            <a:avLst/>
          </a:prstGeom>
          <a:noFill/>
          <a:ln>
            <a:noFill/>
          </a:ln>
        </p:spPr>
      </p:pic>
    </p:spTree>
    <p:extLst>
      <p:ext uri="{BB962C8B-B14F-4D97-AF65-F5344CB8AC3E}">
        <p14:creationId xmlns:p14="http://schemas.microsoft.com/office/powerpoint/2010/main" val="2311464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619" y="332656"/>
            <a:ext cx="8421688" cy="484187"/>
          </a:xfrm>
        </p:spPr>
        <p:txBody>
          <a:bodyPr/>
          <a:lstStyle/>
          <a:p>
            <a:r>
              <a:rPr lang="en-US" dirty="0">
                <a:latin typeface="Helvetica" panose="020B0604020202020204" pitchFamily="34" charset="0"/>
                <a:cs typeface="Helvetica" panose="020B0604020202020204" pitchFamily="34" charset="0"/>
              </a:rPr>
              <a:t>Yield Gap: Illustrated by Maize</a:t>
            </a:r>
          </a:p>
        </p:txBody>
      </p:sp>
      <p:sp>
        <p:nvSpPr>
          <p:cNvPr id="3" name="Slide Number Placeholder 2"/>
          <p:cNvSpPr>
            <a:spLocks noGrp="1"/>
          </p:cNvSpPr>
          <p:nvPr>
            <p:ph type="sldNum" sz="quarter" idx="10"/>
          </p:nvPr>
        </p:nvSpPr>
        <p:spPr/>
        <p:txBody>
          <a:bodyPr/>
          <a:lstStyle/>
          <a:p>
            <a:pPr>
              <a:defRPr/>
            </a:pPr>
            <a:fld id="{625B31C2-8F11-469E-B25E-4608D2BDDDA3}" type="slidenum">
              <a:rPr lang="de-DE" altLang="en-US" smtClean="0"/>
              <a:pPr>
                <a:defRPr/>
              </a:pPr>
              <a:t>9</a:t>
            </a:fld>
            <a:endParaRPr lang="de-DE" altLang="en-US"/>
          </a:p>
        </p:txBody>
      </p:sp>
      <p:pic>
        <p:nvPicPr>
          <p:cNvPr id="6" name="Picture 5"/>
          <p:cNvPicPr>
            <a:picLocks noChangeAspect="1"/>
          </p:cNvPicPr>
          <p:nvPr/>
        </p:nvPicPr>
        <p:blipFill>
          <a:blip r:embed="rId3"/>
          <a:stretch>
            <a:fillRect/>
          </a:stretch>
        </p:blipFill>
        <p:spPr>
          <a:xfrm>
            <a:off x="2267744" y="1988840"/>
            <a:ext cx="6264696" cy="4104456"/>
          </a:xfrm>
          <a:prstGeom prst="rect">
            <a:avLst/>
          </a:prstGeom>
        </p:spPr>
      </p:pic>
      <p:pic>
        <p:nvPicPr>
          <p:cNvPr id="7" name="Picture 6"/>
          <p:cNvPicPr>
            <a:picLocks noChangeAspect="1"/>
          </p:cNvPicPr>
          <p:nvPr/>
        </p:nvPicPr>
        <p:blipFill>
          <a:blip r:embed="rId4"/>
          <a:stretch>
            <a:fillRect/>
          </a:stretch>
        </p:blipFill>
        <p:spPr>
          <a:xfrm>
            <a:off x="380471" y="3585186"/>
            <a:ext cx="1622093" cy="2508110"/>
          </a:xfrm>
          <a:prstGeom prst="rect">
            <a:avLst/>
          </a:prstGeom>
        </p:spPr>
      </p:pic>
      <p:sp>
        <p:nvSpPr>
          <p:cNvPr id="8" name="Rectangle 7"/>
          <p:cNvSpPr/>
          <p:nvPr/>
        </p:nvSpPr>
        <p:spPr>
          <a:xfrm>
            <a:off x="1955667" y="1329586"/>
            <a:ext cx="6105657" cy="400110"/>
          </a:xfrm>
          <a:prstGeom prst="rect">
            <a:avLst/>
          </a:prstGeom>
        </p:spPr>
        <p:txBody>
          <a:bodyPr wrap="square">
            <a:spAutoFit/>
          </a:bodyPr>
          <a:lstStyle/>
          <a:p>
            <a:r>
              <a:rPr lang="en-US" b="1" i="1" dirty="0">
                <a:solidFill>
                  <a:srgbClr val="006600"/>
                </a:solidFill>
                <a:latin typeface="Calibri" panose="020F0502020204030204" pitchFamily="34" charset="0"/>
                <a:ea typeface="MS Mincho" panose="02020609040205080304" pitchFamily="49" charset="-128"/>
                <a:cs typeface="Times New Roman" panose="02020603050405020304" pitchFamily="18" charset="0"/>
              </a:rPr>
              <a:t> </a:t>
            </a:r>
            <a:r>
              <a:rPr lang="en-US" sz="2000" b="1" i="1" dirty="0">
                <a:solidFill>
                  <a:srgbClr val="006600"/>
                </a:solidFill>
                <a:latin typeface="Calibri" panose="020F0502020204030204" pitchFamily="34" charset="0"/>
                <a:ea typeface="MS Mincho" panose="02020609040205080304" pitchFamily="49" charset="-128"/>
                <a:cs typeface="Times New Roman" panose="02020603050405020304" pitchFamily="18" charset="0"/>
              </a:rPr>
              <a:t>Ratio of Actual to Potential Yield for Maize (Year 2000)</a:t>
            </a:r>
            <a:endParaRPr lang="en-US" sz="2000" dirty="0"/>
          </a:p>
        </p:txBody>
      </p:sp>
      <p:sp>
        <p:nvSpPr>
          <p:cNvPr id="9" name="Rectangle 8"/>
          <p:cNvSpPr/>
          <p:nvPr/>
        </p:nvSpPr>
        <p:spPr>
          <a:xfrm>
            <a:off x="415305" y="6119732"/>
            <a:ext cx="3385927" cy="461665"/>
          </a:xfrm>
          <a:prstGeom prst="rect">
            <a:avLst/>
          </a:prstGeom>
        </p:spPr>
        <p:txBody>
          <a:bodyPr wrap="none">
            <a:spAutoFit/>
          </a:bodyPr>
          <a:lstStyle/>
          <a:p>
            <a:r>
              <a:rPr lang="en-US" b="1" dirty="0">
                <a:solidFill>
                  <a:srgbClr val="006600"/>
                </a:solidFill>
                <a:latin typeface="Calibri" panose="020F0502020204030204" pitchFamily="34" charset="0"/>
                <a:ea typeface="MS Mincho" panose="02020609040205080304" pitchFamily="49" charset="-128"/>
                <a:cs typeface="Times New Roman" panose="02020603050405020304" pitchFamily="18" charset="0"/>
              </a:rPr>
              <a:t>Source: Global Agro-Ecological Zones</a:t>
            </a:r>
            <a:r>
              <a:rPr lang="en-US" sz="2400" dirty="0">
                <a:solidFill>
                  <a:srgbClr val="006600"/>
                </a:solidFill>
                <a:latin typeface="Calibri" panose="020F0502020204030204" pitchFamily="34" charset="0"/>
                <a:ea typeface="MS Mincho" panose="02020609040205080304" pitchFamily="49" charset="-128"/>
                <a:cs typeface="Times New Roman" panose="02020603050405020304" pitchFamily="18" charset="0"/>
              </a:rPr>
              <a:t> </a:t>
            </a:r>
            <a:endParaRPr lang="en-US" dirty="0"/>
          </a:p>
        </p:txBody>
      </p:sp>
    </p:spTree>
    <p:extLst>
      <p:ext uri="{BB962C8B-B14F-4D97-AF65-F5344CB8AC3E}">
        <p14:creationId xmlns:p14="http://schemas.microsoft.com/office/powerpoint/2010/main" val="26382195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DFEE1A1A4C134C9B9471C6485ECC38" ma:contentTypeVersion="0" ma:contentTypeDescription="Create a new document." ma:contentTypeScope="" ma:versionID="a975fb6683187c0d7262e6acaf3503c5">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customXsn xmlns="http://schemas.microsoft.com/office/2006/metadata/customXsn">
  <xsnLocation/>
  <cached>True</cached>
  <openByDefault>False</openByDefault>
  <xsnScope/>
</customXsn>
</file>

<file path=customXml/itemProps1.xml><?xml version="1.0" encoding="utf-8"?>
<ds:datastoreItem xmlns:ds="http://schemas.openxmlformats.org/officeDocument/2006/customXml" ds:itemID="{B9A4C954-EABD-49A4-8D57-29F276C14E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0F36D5A-DD80-4B22-921E-67F02DEB9013}">
  <ds:schemaRefs>
    <ds:schemaRef ds:uri="http://www.w3.org/XML/1998/namespace"/>
    <ds:schemaRef ds:uri="http://purl.org/dc/dcmitype/"/>
    <ds:schemaRef ds:uri="http://schemas.microsoft.com/office/2006/metadata/properties"/>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B32628D9-ADE5-430F-9953-058661C9F55F}">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
  <TotalTime>12586</TotalTime>
  <Words>3618</Words>
  <Application>Microsoft Office PowerPoint</Application>
  <PresentationFormat>On-screen Show (4:3)</PresentationFormat>
  <Paragraphs>234</Paragraphs>
  <Slides>24</Slides>
  <Notes>24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24</vt:i4>
      </vt:variant>
    </vt:vector>
  </HeadingPairs>
  <TitlesOfParts>
    <vt:vector size="35" baseType="lpstr">
      <vt:lpstr>CG Times</vt:lpstr>
      <vt:lpstr>MS Mincho</vt:lpstr>
      <vt:lpstr>MS PGothic</vt:lpstr>
      <vt:lpstr>Arial</vt:lpstr>
      <vt:lpstr>Calibri</vt:lpstr>
      <vt:lpstr>Helvetica</vt:lpstr>
      <vt:lpstr>ITC Avant Garde Gothic</vt:lpstr>
      <vt:lpstr>Times New Roman</vt:lpstr>
      <vt:lpstr>Wingdings</vt:lpstr>
      <vt:lpstr>Standarddesign</vt:lpstr>
      <vt:lpstr>Custom Design</vt:lpstr>
      <vt:lpstr> Bioenergy for  Sustainable   Development</vt:lpstr>
      <vt:lpstr>Bioenergy for Sustainable Development</vt:lpstr>
      <vt:lpstr>Major Modern Biomass Needs in 2050</vt:lpstr>
      <vt:lpstr>Bioenergy Role in Every Energy Sector </vt:lpstr>
      <vt:lpstr>Bioenergy: Opportunities, Challenges </vt:lpstr>
      <vt:lpstr>Bioenergy Choices: Context-Specific </vt:lpstr>
      <vt:lpstr>Sustainable Bioenergy Expansion: Multi-stakeholder Processes </vt:lpstr>
      <vt:lpstr> Sustainable Intensification of Land Use </vt:lpstr>
      <vt:lpstr>Yield Gap: Illustrated by Maize</vt:lpstr>
      <vt:lpstr>PowerPoint Presentation</vt:lpstr>
      <vt:lpstr>Degraded Landscape Restoration </vt:lpstr>
      <vt:lpstr>Best Practice Losses by Food Chain Stage</vt:lpstr>
      <vt:lpstr>Potential Land for Solid Biomass</vt:lpstr>
      <vt:lpstr>Sustainable Bioenergy Expansion: Agricultural Residues </vt:lpstr>
      <vt:lpstr>Sustainable Bioenergy Expansion: Forest Residues and Management </vt:lpstr>
      <vt:lpstr>Sustainable Bioenergy Expansion: Post-Consumer Waste </vt:lpstr>
      <vt:lpstr>Sustainable Development Goals </vt:lpstr>
      <vt:lpstr>Supporting SDG Implementation </vt:lpstr>
      <vt:lpstr>Expansion Measures: Higher Yields</vt:lpstr>
      <vt:lpstr>Residues, Waste, Degraded Land</vt:lpstr>
      <vt:lpstr>Reduced Food Chain Waste and Losses</vt:lpstr>
      <vt:lpstr>Bioenergy in the Bioeconomy</vt:lpstr>
      <vt:lpstr>Integrated Production Systems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Office</dc:creator>
  <cp:lastModifiedBy>Jeffrey Skeer</cp:lastModifiedBy>
  <cp:revision>2470</cp:revision>
  <cp:lastPrinted>2017-06-29T12:06:52Z</cp:lastPrinted>
  <dcterms:created xsi:type="dcterms:W3CDTF">2014-05-21T09:20:58Z</dcterms:created>
  <dcterms:modified xsi:type="dcterms:W3CDTF">2017-06-29T12:07:41Z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0x01010088DFEE1A1A4C134C9B9471C6485ECC38</vt:lpwstr>
  </property>
</Properties>
</file>