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11"/>
  </p:notesMasterIdLst>
  <p:sldIdLst>
    <p:sldId id="256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CFCF"/>
    <a:srgbClr val="FBD9AB"/>
    <a:srgbClr val="E0C2C2"/>
    <a:srgbClr val="C5B3E9"/>
    <a:srgbClr val="BCDAFA"/>
    <a:srgbClr val="08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481" autoAdjust="0"/>
  </p:normalViewPr>
  <p:slideViewPr>
    <p:cSldViewPr snapToGrid="0">
      <p:cViewPr varScale="1">
        <p:scale>
          <a:sx n="42" d="100"/>
          <a:sy n="42" d="100"/>
        </p:scale>
        <p:origin x="459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4E5C8-73DC-4A36-82F1-E42DCE61F07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07E54-F84E-4593-A4CA-5DC72B39A113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2400" dirty="0"/>
            <a:t>Project concept</a:t>
          </a:r>
        </a:p>
      </dgm:t>
    </dgm:pt>
    <dgm:pt modelId="{13435F51-B278-4477-B607-1DBF5875C584}" type="parTrans" cxnId="{83A8794C-AA51-4DB3-9C08-D3A92F6103C3}">
      <dgm:prSet/>
      <dgm:spPr/>
      <dgm:t>
        <a:bodyPr/>
        <a:lstStyle/>
        <a:p>
          <a:endParaRPr lang="en-US"/>
        </a:p>
      </dgm:t>
    </dgm:pt>
    <dgm:pt modelId="{C660556E-E76B-4842-94A5-3629B97BA4B7}" type="sibTrans" cxnId="{83A8794C-AA51-4DB3-9C08-D3A92F6103C3}">
      <dgm:prSet/>
      <dgm:spPr/>
      <dgm:t>
        <a:bodyPr/>
        <a:lstStyle/>
        <a:p>
          <a:endParaRPr lang="en-US"/>
        </a:p>
      </dgm:t>
    </dgm:pt>
    <dgm:pt modelId="{6EFDD195-B708-4297-A8EF-0D7896368B52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2400" dirty="0"/>
            <a:t>Pre-feasibility</a:t>
          </a:r>
        </a:p>
      </dgm:t>
    </dgm:pt>
    <dgm:pt modelId="{0D9EB2C8-2861-4EAE-855D-8F6B2D8B8473}" type="parTrans" cxnId="{E57A2C96-B0E2-4EAF-85E8-D71CC8ECB0D9}">
      <dgm:prSet/>
      <dgm:spPr/>
      <dgm:t>
        <a:bodyPr/>
        <a:lstStyle/>
        <a:p>
          <a:endParaRPr lang="en-US"/>
        </a:p>
      </dgm:t>
    </dgm:pt>
    <dgm:pt modelId="{68062C60-815A-4536-824C-B34D20B5C2FD}" type="sibTrans" cxnId="{E57A2C96-B0E2-4EAF-85E8-D71CC8ECB0D9}">
      <dgm:prSet/>
      <dgm:spPr/>
      <dgm:t>
        <a:bodyPr/>
        <a:lstStyle/>
        <a:p>
          <a:endParaRPr lang="en-US"/>
        </a:p>
      </dgm:t>
    </dgm:pt>
    <dgm:pt modelId="{D047DED4-A6CF-4EE7-9636-54E0474BD456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2400" dirty="0"/>
            <a:t>Feasibility</a:t>
          </a:r>
        </a:p>
      </dgm:t>
    </dgm:pt>
    <dgm:pt modelId="{E86D1B8A-F436-4606-B575-44BBCB416C25}" type="parTrans" cxnId="{6D54D383-9C46-47F6-969E-1C19DF19F67B}">
      <dgm:prSet/>
      <dgm:spPr/>
      <dgm:t>
        <a:bodyPr/>
        <a:lstStyle/>
        <a:p>
          <a:endParaRPr lang="en-US"/>
        </a:p>
      </dgm:t>
    </dgm:pt>
    <dgm:pt modelId="{CCDFE83E-BD58-4384-8A2B-08F6CC5834A3}" type="sibTrans" cxnId="{6D54D383-9C46-47F6-969E-1C19DF19F67B}">
      <dgm:prSet/>
      <dgm:spPr/>
      <dgm:t>
        <a:bodyPr/>
        <a:lstStyle/>
        <a:p>
          <a:endParaRPr lang="en-US"/>
        </a:p>
      </dgm:t>
    </dgm:pt>
    <dgm:pt modelId="{9D3D019E-59CA-4AAC-8CE8-E8DF718244C0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2400" dirty="0"/>
            <a:t>Investor ready</a:t>
          </a:r>
        </a:p>
      </dgm:t>
    </dgm:pt>
    <dgm:pt modelId="{46D93182-0790-4E36-82E7-814849FD9DDF}" type="parTrans" cxnId="{CA3D2FA6-322F-46C9-BDFC-DE9976C5C61A}">
      <dgm:prSet/>
      <dgm:spPr/>
      <dgm:t>
        <a:bodyPr/>
        <a:lstStyle/>
        <a:p>
          <a:endParaRPr lang="en-US"/>
        </a:p>
      </dgm:t>
    </dgm:pt>
    <dgm:pt modelId="{2869A361-376E-4C83-9E4C-C76634CDA586}" type="sibTrans" cxnId="{CA3D2FA6-322F-46C9-BDFC-DE9976C5C61A}">
      <dgm:prSet/>
      <dgm:spPr/>
      <dgm:t>
        <a:bodyPr/>
        <a:lstStyle/>
        <a:p>
          <a:endParaRPr lang="en-US"/>
        </a:p>
      </dgm:t>
    </dgm:pt>
    <dgm:pt modelId="{132E2C24-0BB5-44A1-9651-45AE543866F7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2400" dirty="0"/>
            <a:t>Deployment</a:t>
          </a:r>
        </a:p>
      </dgm:t>
    </dgm:pt>
    <dgm:pt modelId="{9CDD3ACD-8A9F-4479-94B0-C2BE6A0183A2}" type="parTrans" cxnId="{7EB53796-1BFA-48DD-B934-3AF7C46BC656}">
      <dgm:prSet/>
      <dgm:spPr/>
      <dgm:t>
        <a:bodyPr/>
        <a:lstStyle/>
        <a:p>
          <a:endParaRPr lang="en-US"/>
        </a:p>
      </dgm:t>
    </dgm:pt>
    <dgm:pt modelId="{15F2C208-3E32-4E3C-9EDC-A5CFB084AB90}" type="sibTrans" cxnId="{7EB53796-1BFA-48DD-B934-3AF7C46BC656}">
      <dgm:prSet/>
      <dgm:spPr/>
      <dgm:t>
        <a:bodyPr/>
        <a:lstStyle/>
        <a:p>
          <a:endParaRPr lang="en-US"/>
        </a:p>
      </dgm:t>
    </dgm:pt>
    <dgm:pt modelId="{75404180-B77C-4CA2-BF32-CAE57ACF7899}" type="pres">
      <dgm:prSet presAssocID="{CC64E5C8-73DC-4A36-82F1-E42DCE61F07C}" presName="Name0" presStyleCnt="0">
        <dgm:presLayoutVars>
          <dgm:dir/>
          <dgm:resizeHandles val="exact"/>
        </dgm:presLayoutVars>
      </dgm:prSet>
      <dgm:spPr/>
    </dgm:pt>
    <dgm:pt modelId="{CFE4E415-12A3-4BE3-A886-A549FC8DCD82}" type="pres">
      <dgm:prSet presAssocID="{CC64E5C8-73DC-4A36-82F1-E42DCE61F07C}" presName="cycle" presStyleCnt="0"/>
      <dgm:spPr/>
    </dgm:pt>
    <dgm:pt modelId="{F5B39616-F000-4AA7-AFD0-91E88B0624F6}" type="pres">
      <dgm:prSet presAssocID="{EA307E54-F84E-4593-A4CA-5DC72B39A113}" presName="nodeFirstNode" presStyleLbl="node1" presStyleIdx="0" presStyleCnt="5" custRadScaleRad="118877" custRadScaleInc="1583">
        <dgm:presLayoutVars>
          <dgm:bulletEnabled val="1"/>
        </dgm:presLayoutVars>
      </dgm:prSet>
      <dgm:spPr/>
    </dgm:pt>
    <dgm:pt modelId="{0252797E-2736-4C39-A900-C7286FF4E793}" type="pres">
      <dgm:prSet presAssocID="{C660556E-E76B-4842-94A5-3629B97BA4B7}" presName="sibTransFirstNode" presStyleLbl="bgShp" presStyleIdx="0" presStyleCnt="1" custScaleX="89621" custScaleY="67745"/>
      <dgm:spPr>
        <a:prstGeom prst="donut">
          <a:avLst/>
        </a:prstGeom>
      </dgm:spPr>
    </dgm:pt>
    <dgm:pt modelId="{387ADCE6-6CC4-4D96-B9C0-C6D449963C82}" type="pres">
      <dgm:prSet presAssocID="{6EFDD195-B708-4297-A8EF-0D7896368B52}" presName="nodeFollowingNodes" presStyleLbl="node1" presStyleIdx="1" presStyleCnt="5" custRadScaleRad="135517" custRadScaleInc="7950">
        <dgm:presLayoutVars>
          <dgm:bulletEnabled val="1"/>
        </dgm:presLayoutVars>
      </dgm:prSet>
      <dgm:spPr/>
    </dgm:pt>
    <dgm:pt modelId="{16488346-AD73-4764-82EF-78352079F308}" type="pres">
      <dgm:prSet presAssocID="{D047DED4-A6CF-4EE7-9636-54E0474BD456}" presName="nodeFollowingNodes" presStyleLbl="node1" presStyleIdx="2" presStyleCnt="5">
        <dgm:presLayoutVars>
          <dgm:bulletEnabled val="1"/>
        </dgm:presLayoutVars>
      </dgm:prSet>
      <dgm:spPr/>
    </dgm:pt>
    <dgm:pt modelId="{A27D9D3E-776E-438B-8E10-315FF7E4CE4F}" type="pres">
      <dgm:prSet presAssocID="{9D3D019E-59CA-4AAC-8CE8-E8DF718244C0}" presName="nodeFollowingNodes" presStyleLbl="node1" presStyleIdx="3" presStyleCnt="5">
        <dgm:presLayoutVars>
          <dgm:bulletEnabled val="1"/>
        </dgm:presLayoutVars>
      </dgm:prSet>
      <dgm:spPr/>
    </dgm:pt>
    <dgm:pt modelId="{A575C9BA-7A61-48B2-A70B-AB29A0D5A6D4}" type="pres">
      <dgm:prSet presAssocID="{132E2C24-0BB5-44A1-9651-45AE543866F7}" presName="nodeFollowingNodes" presStyleLbl="node1" presStyleIdx="4" presStyleCnt="5" custRadScaleRad="133134" custRadScaleInc="-7548">
        <dgm:presLayoutVars>
          <dgm:bulletEnabled val="1"/>
        </dgm:presLayoutVars>
      </dgm:prSet>
      <dgm:spPr/>
    </dgm:pt>
  </dgm:ptLst>
  <dgm:cxnLst>
    <dgm:cxn modelId="{A5FE7414-5777-4964-BE60-AE38BA0E264B}" type="presOf" srcId="{132E2C24-0BB5-44A1-9651-45AE543866F7}" destId="{A575C9BA-7A61-48B2-A70B-AB29A0D5A6D4}" srcOrd="0" destOrd="0" presId="urn:microsoft.com/office/officeart/2005/8/layout/cycle3"/>
    <dgm:cxn modelId="{3F6C85AA-663E-4666-AF56-48AB6361C0A1}" type="presOf" srcId="{EA307E54-F84E-4593-A4CA-5DC72B39A113}" destId="{F5B39616-F000-4AA7-AFD0-91E88B0624F6}" srcOrd="0" destOrd="0" presId="urn:microsoft.com/office/officeart/2005/8/layout/cycle3"/>
    <dgm:cxn modelId="{E57A2C96-B0E2-4EAF-85E8-D71CC8ECB0D9}" srcId="{CC64E5C8-73DC-4A36-82F1-E42DCE61F07C}" destId="{6EFDD195-B708-4297-A8EF-0D7896368B52}" srcOrd="1" destOrd="0" parTransId="{0D9EB2C8-2861-4EAE-855D-8F6B2D8B8473}" sibTransId="{68062C60-815A-4536-824C-B34D20B5C2FD}"/>
    <dgm:cxn modelId="{44BB74A8-DB86-448F-8E95-4A9FC8E92EDD}" type="presOf" srcId="{9D3D019E-59CA-4AAC-8CE8-E8DF718244C0}" destId="{A27D9D3E-776E-438B-8E10-315FF7E4CE4F}" srcOrd="0" destOrd="0" presId="urn:microsoft.com/office/officeart/2005/8/layout/cycle3"/>
    <dgm:cxn modelId="{7EB53796-1BFA-48DD-B934-3AF7C46BC656}" srcId="{CC64E5C8-73DC-4A36-82F1-E42DCE61F07C}" destId="{132E2C24-0BB5-44A1-9651-45AE543866F7}" srcOrd="4" destOrd="0" parTransId="{9CDD3ACD-8A9F-4479-94B0-C2BE6A0183A2}" sibTransId="{15F2C208-3E32-4E3C-9EDC-A5CFB084AB90}"/>
    <dgm:cxn modelId="{83A8794C-AA51-4DB3-9C08-D3A92F6103C3}" srcId="{CC64E5C8-73DC-4A36-82F1-E42DCE61F07C}" destId="{EA307E54-F84E-4593-A4CA-5DC72B39A113}" srcOrd="0" destOrd="0" parTransId="{13435F51-B278-4477-B607-1DBF5875C584}" sibTransId="{C660556E-E76B-4842-94A5-3629B97BA4B7}"/>
    <dgm:cxn modelId="{ED27B3BD-8C10-4138-B17A-9EB8BBF20878}" type="presOf" srcId="{D047DED4-A6CF-4EE7-9636-54E0474BD456}" destId="{16488346-AD73-4764-82EF-78352079F308}" srcOrd="0" destOrd="0" presId="urn:microsoft.com/office/officeart/2005/8/layout/cycle3"/>
    <dgm:cxn modelId="{79992C82-80ED-471C-B1F3-204D812031BC}" type="presOf" srcId="{6EFDD195-B708-4297-A8EF-0D7896368B52}" destId="{387ADCE6-6CC4-4D96-B9C0-C6D449963C82}" srcOrd="0" destOrd="0" presId="urn:microsoft.com/office/officeart/2005/8/layout/cycle3"/>
    <dgm:cxn modelId="{F9422D2B-45F4-42AD-B3B3-D4437E094CAA}" type="presOf" srcId="{CC64E5C8-73DC-4A36-82F1-E42DCE61F07C}" destId="{75404180-B77C-4CA2-BF32-CAE57ACF7899}" srcOrd="0" destOrd="0" presId="urn:microsoft.com/office/officeart/2005/8/layout/cycle3"/>
    <dgm:cxn modelId="{BABC350D-8B90-4809-ACE3-D7BF928715C4}" type="presOf" srcId="{C660556E-E76B-4842-94A5-3629B97BA4B7}" destId="{0252797E-2736-4C39-A900-C7286FF4E793}" srcOrd="0" destOrd="0" presId="urn:microsoft.com/office/officeart/2005/8/layout/cycle3"/>
    <dgm:cxn modelId="{CA3D2FA6-322F-46C9-BDFC-DE9976C5C61A}" srcId="{CC64E5C8-73DC-4A36-82F1-E42DCE61F07C}" destId="{9D3D019E-59CA-4AAC-8CE8-E8DF718244C0}" srcOrd="3" destOrd="0" parTransId="{46D93182-0790-4E36-82E7-814849FD9DDF}" sibTransId="{2869A361-376E-4C83-9E4C-C76634CDA586}"/>
    <dgm:cxn modelId="{6D54D383-9C46-47F6-969E-1C19DF19F67B}" srcId="{CC64E5C8-73DC-4A36-82F1-E42DCE61F07C}" destId="{D047DED4-A6CF-4EE7-9636-54E0474BD456}" srcOrd="2" destOrd="0" parTransId="{E86D1B8A-F436-4606-B575-44BBCB416C25}" sibTransId="{CCDFE83E-BD58-4384-8A2B-08F6CC5834A3}"/>
    <dgm:cxn modelId="{F2E33A1B-D6D8-47ED-8412-A4E32B679E7A}" type="presParOf" srcId="{75404180-B77C-4CA2-BF32-CAE57ACF7899}" destId="{CFE4E415-12A3-4BE3-A886-A549FC8DCD82}" srcOrd="0" destOrd="0" presId="urn:microsoft.com/office/officeart/2005/8/layout/cycle3"/>
    <dgm:cxn modelId="{79E8785E-90DF-439A-82D0-7D21A5846984}" type="presParOf" srcId="{CFE4E415-12A3-4BE3-A886-A549FC8DCD82}" destId="{F5B39616-F000-4AA7-AFD0-91E88B0624F6}" srcOrd="0" destOrd="0" presId="urn:microsoft.com/office/officeart/2005/8/layout/cycle3"/>
    <dgm:cxn modelId="{055A8B6F-79AC-40D9-A955-4B4B61F8DFD0}" type="presParOf" srcId="{CFE4E415-12A3-4BE3-A886-A549FC8DCD82}" destId="{0252797E-2736-4C39-A900-C7286FF4E793}" srcOrd="1" destOrd="0" presId="urn:microsoft.com/office/officeart/2005/8/layout/cycle3"/>
    <dgm:cxn modelId="{FF3050DD-0428-4206-8ADF-2FE894DBE4E1}" type="presParOf" srcId="{CFE4E415-12A3-4BE3-A886-A549FC8DCD82}" destId="{387ADCE6-6CC4-4D96-B9C0-C6D449963C82}" srcOrd="2" destOrd="0" presId="urn:microsoft.com/office/officeart/2005/8/layout/cycle3"/>
    <dgm:cxn modelId="{F1EFE996-42D1-4206-9460-493CBDF22F43}" type="presParOf" srcId="{CFE4E415-12A3-4BE3-A886-A549FC8DCD82}" destId="{16488346-AD73-4764-82EF-78352079F308}" srcOrd="3" destOrd="0" presId="urn:microsoft.com/office/officeart/2005/8/layout/cycle3"/>
    <dgm:cxn modelId="{508DCBF3-C3B7-447C-99E6-1E31AB95160F}" type="presParOf" srcId="{CFE4E415-12A3-4BE3-A886-A549FC8DCD82}" destId="{A27D9D3E-776E-438B-8E10-315FF7E4CE4F}" srcOrd="4" destOrd="0" presId="urn:microsoft.com/office/officeart/2005/8/layout/cycle3"/>
    <dgm:cxn modelId="{921F3D55-1DB8-42C3-B02B-BA28DE81BC06}" type="presParOf" srcId="{CFE4E415-12A3-4BE3-A886-A549FC8DCD82}" destId="{A575C9BA-7A61-48B2-A70B-AB29A0D5A6D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797E-2736-4C39-A900-C7286FF4E793}">
      <dsp:nvSpPr>
        <dsp:cNvPr id="0" name=""/>
        <dsp:cNvSpPr/>
      </dsp:nvSpPr>
      <dsp:spPr>
        <a:xfrm>
          <a:off x="2431847" y="590404"/>
          <a:ext cx="3415331" cy="2581667"/>
        </a:xfrm>
        <a:prstGeom prst="donu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39616-F000-4AA7-AFD0-91E88B0624F6}">
      <dsp:nvSpPr>
        <dsp:cNvPr id="0" name=""/>
        <dsp:cNvSpPr/>
      </dsp:nvSpPr>
      <dsp:spPr>
        <a:xfrm>
          <a:off x="3245011" y="0"/>
          <a:ext cx="1789004" cy="89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Project concept</a:t>
          </a:r>
        </a:p>
      </dsp:txBody>
      <dsp:txXfrm>
        <a:off x="3288677" y="43666"/>
        <a:ext cx="1701672" cy="807170"/>
      </dsp:txXfrm>
    </dsp:sp>
    <dsp:sp modelId="{387ADCE6-6CC4-4D96-B9C0-C6D449963C82}">
      <dsp:nvSpPr>
        <dsp:cNvPr id="0" name=""/>
        <dsp:cNvSpPr/>
      </dsp:nvSpPr>
      <dsp:spPr>
        <a:xfrm>
          <a:off x="5356824" y="1121555"/>
          <a:ext cx="1789004" cy="89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Pre-feasibility</a:t>
          </a:r>
        </a:p>
      </dsp:txBody>
      <dsp:txXfrm>
        <a:off x="5400490" y="1165221"/>
        <a:ext cx="1701672" cy="807170"/>
      </dsp:txXfrm>
    </dsp:sp>
    <dsp:sp modelId="{16488346-AD73-4764-82EF-78352079F308}">
      <dsp:nvSpPr>
        <dsp:cNvPr id="0" name=""/>
        <dsp:cNvSpPr/>
      </dsp:nvSpPr>
      <dsp:spPr>
        <a:xfrm>
          <a:off x="4168197" y="2940306"/>
          <a:ext cx="1789004" cy="89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Feasibility</a:t>
          </a:r>
        </a:p>
      </dsp:txBody>
      <dsp:txXfrm>
        <a:off x="4211863" y="2983972"/>
        <a:ext cx="1701672" cy="807170"/>
      </dsp:txXfrm>
    </dsp:sp>
    <dsp:sp modelId="{A27D9D3E-776E-438B-8E10-315FF7E4CE4F}">
      <dsp:nvSpPr>
        <dsp:cNvPr id="0" name=""/>
        <dsp:cNvSpPr/>
      </dsp:nvSpPr>
      <dsp:spPr>
        <a:xfrm>
          <a:off x="2257777" y="2940306"/>
          <a:ext cx="1789004" cy="89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Investor ready</a:t>
          </a:r>
        </a:p>
      </dsp:txBody>
      <dsp:txXfrm>
        <a:off x="2301443" y="2983972"/>
        <a:ext cx="1701672" cy="807170"/>
      </dsp:txXfrm>
    </dsp:sp>
    <dsp:sp modelId="{A575C9BA-7A61-48B2-A70B-AB29A0D5A6D4}">
      <dsp:nvSpPr>
        <dsp:cNvPr id="0" name=""/>
        <dsp:cNvSpPr/>
      </dsp:nvSpPr>
      <dsp:spPr>
        <a:xfrm>
          <a:off x="1108952" y="1121556"/>
          <a:ext cx="1789004" cy="89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Deployment</a:t>
          </a:r>
        </a:p>
      </dsp:txBody>
      <dsp:txXfrm>
        <a:off x="1152618" y="1165222"/>
        <a:ext cx="1701672" cy="80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C8594-D932-49F0-B631-EA259FB6AD1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3189A-B578-4680-ABF1-DF181A99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806F-6A6F-440A-A163-7D17C64F8653}" type="datetime1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8884-D48E-4D99-8FEC-16B44D5AC51E}" type="datetime1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DE6F-F1B5-4BF1-8040-4AC8C5B9FFFC}" type="datetime1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5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06C1-DB6C-4176-966A-23932D2BCC07}" type="datetime1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34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0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B5DD-DB29-4A7F-B53A-1AFA9CA1826C}" type="datetime1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8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0848-A505-4300-AC9A-CD2679D95841}" type="datetime1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B1C9-0A9A-4870-9306-C4308EEDBA82}" type="datetime1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2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BC9C-D3D1-4E17-BE24-FCAF236ED2AC}" type="datetime1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C644-DBED-44A3-8E2A-1BF64691B456}" type="datetime1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7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50CD-71EB-4257-B1A7-8734989325C8}" type="datetime1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4140-A8B0-437A-A0CF-B1B4AF784E42}" type="datetime1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2F85-DFE1-45CA-823F-061838D69AA4}" type="datetime1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588D9-6139-418C-A89B-CAAACCD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3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3FD1-FE06-4938-AE9A-3B76998C893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E03B-7C63-4AAB-AB83-F0344D2D0A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2879" y="5657424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TC Avant Garde Gothic" panose="020B0402020203020304" pitchFamily="34" charset="0"/>
              </a:rPr>
              <a:t>May 18 2016</a:t>
            </a:r>
          </a:p>
        </p:txBody>
      </p:sp>
    </p:spTree>
    <p:extLst>
      <p:ext uri="{BB962C8B-B14F-4D97-AF65-F5344CB8AC3E}">
        <p14:creationId xmlns:p14="http://schemas.microsoft.com/office/powerpoint/2010/main" val="320927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5889" y="2257561"/>
            <a:ext cx="9144000" cy="1501379"/>
          </a:xfrm>
          <a:noFill/>
          <a:ln>
            <a:noFill/>
          </a:ln>
        </p:spPr>
        <p:txBody>
          <a:bodyPr vert="horz" lIns="91440" tIns="342900" rIns="91440" bIns="342900" rtlCol="0" anchor="b">
            <a:noAutofit/>
          </a:bodyPr>
          <a:lstStyle/>
          <a:p>
            <a:pPr algn="l">
              <a:lnSpc>
                <a:spcPct val="114000"/>
              </a:lnSpc>
              <a:spcBef>
                <a:spcPts val="900"/>
              </a:spcBef>
              <a:spcAft>
                <a:spcPts val="450"/>
              </a:spcAft>
            </a:pPr>
            <a:r>
              <a:rPr lang="en-GB" sz="4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Launch of the Global Wind Atlas</a:t>
            </a:r>
            <a:br>
              <a:rPr lang="en-GB" sz="27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Oct 21, 2015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88D9-6139-418C-A89B-CAAACCDC388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7842"/>
          <a:stretch/>
        </p:blipFill>
        <p:spPr>
          <a:xfrm>
            <a:off x="0" y="1425705"/>
            <a:ext cx="9144000" cy="4060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90" y="305429"/>
            <a:ext cx="2100145" cy="532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587" y="4294196"/>
            <a:ext cx="2808312" cy="230808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273051"/>
            <a:ext cx="9144000" cy="2108323"/>
          </a:xfrm>
          <a:prstGeom prst="rect">
            <a:avLst/>
          </a:prstGeom>
          <a:solidFill>
            <a:srgbClr val="0872A6"/>
          </a:solidFill>
          <a:ln>
            <a:solidFill>
              <a:srgbClr val="0872A6"/>
            </a:solidFill>
          </a:ln>
        </p:spPr>
        <p:txBody>
          <a:bodyPr vert="horz" lIns="68580" tIns="342900" rIns="68580" bIns="3429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3600" dirty="0">
                <a:solidFill>
                  <a:schemeClr val="bg1"/>
                </a:solidFill>
              </a:rPr>
              <a:t>The IRENA Global Atlas for Renewable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161671"/>
            <a:ext cx="2243476" cy="7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92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/>
          <a:stretch/>
        </p:blipFill>
        <p:spPr bwMode="auto">
          <a:xfrm>
            <a:off x="221297" y="1688782"/>
            <a:ext cx="8694103" cy="3854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757"/>
            <a:ext cx="9144000" cy="1082805"/>
          </a:xfrm>
          <a:prstGeom prst="rect">
            <a:avLst/>
          </a:prstGeom>
          <a:solidFill>
            <a:srgbClr val="0872A6"/>
          </a:solidFill>
          <a:ln>
            <a:solidFill>
              <a:srgbClr val="0872A6"/>
            </a:solidFill>
          </a:ln>
        </p:spPr>
        <p:txBody>
          <a:bodyPr vert="horz" lIns="68580" tIns="342900" rIns="68580" bIns="3429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4000" dirty="0">
                <a:solidFill>
                  <a:schemeClr val="bg1"/>
                </a:solidFill>
              </a:rPr>
              <a:t>Market disruption</a:t>
            </a:r>
            <a:endParaRPr lang="en-GB" sz="3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5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0" y="1351713"/>
            <a:ext cx="8163639" cy="385334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757"/>
            <a:ext cx="9144000" cy="1082805"/>
          </a:xfrm>
          <a:prstGeom prst="rect">
            <a:avLst/>
          </a:prstGeom>
          <a:solidFill>
            <a:srgbClr val="0872A6"/>
          </a:solidFill>
          <a:ln>
            <a:solidFill>
              <a:srgbClr val="0872A6"/>
            </a:solidFill>
          </a:ln>
        </p:spPr>
        <p:txBody>
          <a:bodyPr vert="horz" lIns="68580" tIns="342900" rIns="68580" bIns="3429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4000" dirty="0">
                <a:solidFill>
                  <a:schemeClr val="bg1"/>
                </a:solidFill>
              </a:rPr>
              <a:t>Global Atlas Strategy</a:t>
            </a:r>
            <a:endParaRPr lang="en-GB" sz="3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9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757"/>
            <a:ext cx="9144000" cy="1082805"/>
          </a:xfrm>
          <a:prstGeom prst="rect">
            <a:avLst/>
          </a:prstGeom>
          <a:solidFill>
            <a:srgbClr val="0872A6"/>
          </a:solidFill>
          <a:ln>
            <a:solidFill>
              <a:srgbClr val="0872A6"/>
            </a:solidFill>
          </a:ln>
        </p:spPr>
        <p:txBody>
          <a:bodyPr vert="horz" lIns="68580" tIns="342900" rIns="68580" bIns="3429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4000" dirty="0">
                <a:solidFill>
                  <a:schemeClr val="bg1"/>
                </a:solidFill>
              </a:rPr>
              <a:t>Integrated service chain</a:t>
            </a:r>
            <a:endParaRPr lang="en-GB" sz="3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32218"/>
              </p:ext>
            </p:extLst>
          </p:nvPr>
        </p:nvGraphicFramePr>
        <p:xfrm>
          <a:off x="628650" y="1654692"/>
          <a:ext cx="8214980" cy="383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6201" y="3162435"/>
            <a:ext cx="1723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Project pipelines</a:t>
            </a:r>
          </a:p>
          <a:p>
            <a:pPr algn="ctr"/>
            <a:r>
              <a:rPr lang="en-US" sz="1350" dirty="0"/>
              <a:t>Corridors, SIDS Lighthouse,  Readiness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9309" y="1828474"/>
            <a:ext cx="197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Site characterization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5360" y="4016158"/>
            <a:ext cx="2251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Bankable project development guidelines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6615" y="3912283"/>
            <a:ext cx="15516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Assistance to financial closure and debt facility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561" y="5600674"/>
            <a:ext cx="28203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Evaluate, technical assistance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6341" y="1965790"/>
            <a:ext cx="1551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Success stories</a:t>
            </a:r>
          </a:p>
          <a:p>
            <a:pPr algn="ctr"/>
            <a:r>
              <a:rPr lang="en-US" sz="1350" dirty="0"/>
              <a:t>Country profiles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0" y="2155448"/>
            <a:ext cx="926993" cy="206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56" y="4473925"/>
            <a:ext cx="772767" cy="391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7" y="3992413"/>
            <a:ext cx="735618" cy="169193"/>
          </a:xfrm>
          <a:prstGeom prst="rect">
            <a:avLst/>
          </a:prstGeom>
        </p:spPr>
      </p:pic>
      <p:pic>
        <p:nvPicPr>
          <p:cNvPr id="19" name="Picture 2" descr="PFPGLOBAL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4"/>
          <a:stretch/>
        </p:blipFill>
        <p:spPr bwMode="auto">
          <a:xfrm>
            <a:off x="715981" y="4218288"/>
            <a:ext cx="741835" cy="18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resourceirena.irena.org/gateway/resources/img/logo-resource-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7" y="2050435"/>
            <a:ext cx="863216" cy="1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FPGLOBA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4"/>
          <a:stretch/>
        </p:blipFill>
        <p:spPr bwMode="auto">
          <a:xfrm>
            <a:off x="2863261" y="5656706"/>
            <a:ext cx="775811" cy="1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1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0E2E739D5C442848BB547C952AD5B" ma:contentTypeVersion="2" ma:contentTypeDescription="Create a new document." ma:contentTypeScope="" ma:versionID="318e6d31171c8868df8f8018746216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8396E-173A-47DF-8082-7664799A47D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DF39F48-17E3-40E1-9A6F-4ECFCC5BB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335192-10E5-4F55-A1BF-EAD9DDDA160A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08CFE1C-25F4-4F1C-B97B-D9408A769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3235</TotalTime>
  <Words>59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ITC Avant Garde Gothic</vt:lpstr>
      <vt:lpstr>Office Theme</vt:lpstr>
      <vt:lpstr>Custom Design</vt:lpstr>
      <vt:lpstr> Launch of the Global Wind Atlas   Oct 21, 2015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   Date</dc:title>
  <dc:creator>Stephanie Pinnington</dc:creator>
  <cp:lastModifiedBy>Nicolas Fichaux</cp:lastModifiedBy>
  <cp:revision>276</cp:revision>
  <dcterms:created xsi:type="dcterms:W3CDTF">2014-07-02T08:10:40Z</dcterms:created>
  <dcterms:modified xsi:type="dcterms:W3CDTF">2017-04-24T07:25:58Z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0x0101001000E2E739D5C442848BB547C952AD5B</vt:lpwstr>
  </property>
</Properties>
</file>