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77" r:id="rId4"/>
  </p:sldMasterIdLst>
  <p:notesMasterIdLst>
    <p:notesMasterId r:id="rId12"/>
  </p:notesMasterIdLst>
  <p:sldIdLst>
    <p:sldId id="1281" r:id="rId5"/>
    <p:sldId id="5858" r:id="rId6"/>
    <p:sldId id="4247" r:id="rId7"/>
    <p:sldId id="1226" r:id="rId8"/>
    <p:sldId id="5852" r:id="rId9"/>
    <p:sldId id="5844" r:id="rId10"/>
    <p:sldId id="5855" r:id="rId11"/>
  </p:sldIdLst>
  <p:sldSz cx="12192000" cy="6858000"/>
  <p:notesSz cx="9296400" cy="7010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Ratka" initials="SR" lastIdx="8" clrIdx="0">
    <p:extLst>
      <p:ext uri="{19B8F6BF-5375-455C-9EA6-DF929625EA0E}">
        <p15:presenceInfo xmlns:p15="http://schemas.microsoft.com/office/powerpoint/2012/main" userId="S::sratka@irena.org::82c4675c-fdf7-4357-ace8-db58a522a6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4CA"/>
    <a:srgbClr val="006192"/>
    <a:srgbClr val="A8CC8A"/>
    <a:srgbClr val="92BF6D"/>
    <a:srgbClr val="6B9FD7"/>
    <a:srgbClr val="6A9DD6"/>
    <a:srgbClr val="DED673"/>
    <a:srgbClr val="DCCD3E"/>
    <a:srgbClr val="A69C9F"/>
    <a:srgbClr val="C69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9" d="100"/>
          <a:sy n="69" d="100"/>
        </p:scale>
        <p:origin x="354" y="26"/>
      </p:cViewPr>
      <p:guideLst/>
    </p:cSldViewPr>
  </p:slideViewPr>
  <p:notesTextViewPr>
    <p:cViewPr>
      <p:scale>
        <a:sx n="1" d="1"/>
        <a:sy n="1" d="1"/>
      </p:scale>
      <p:origin x="0" y="-142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Gazzola" userId="c9075328-216a-4033-806c-51dbab41e6fe" providerId="ADAL" clId="{359E5D10-037F-4D7B-8D6F-13704F22D461}"/>
    <pc:docChg chg="modSld">
      <pc:chgData name="Daria Gazzola" userId="c9075328-216a-4033-806c-51dbab41e6fe" providerId="ADAL" clId="{359E5D10-037F-4D7B-8D6F-13704F22D461}" dt="2021-11-10T07:56:11.580" v="16" actId="20577"/>
      <pc:docMkLst>
        <pc:docMk/>
      </pc:docMkLst>
      <pc:sldChg chg="modNotesTx">
        <pc:chgData name="Daria Gazzola" userId="c9075328-216a-4033-806c-51dbab41e6fe" providerId="ADAL" clId="{359E5D10-037F-4D7B-8D6F-13704F22D461}" dt="2021-11-10T07:55:59.855" v="2" actId="20577"/>
        <pc:sldMkLst>
          <pc:docMk/>
          <pc:sldMk cId="359778183" sldId="1226"/>
        </pc:sldMkLst>
      </pc:sldChg>
      <pc:sldChg chg="modNotesTx">
        <pc:chgData name="Daria Gazzola" userId="c9075328-216a-4033-806c-51dbab41e6fe" providerId="ADAL" clId="{359E5D10-037F-4D7B-8D6F-13704F22D461}" dt="2021-11-10T07:56:11.580" v="16" actId="20577"/>
        <pc:sldMkLst>
          <pc:docMk/>
          <pc:sldMk cId="1814128631" sldId="58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rena.sharepoint.com/sites/Hardtodecarbonisesectors/Shared%20Documents/General/RZ%20Data%20and%20charts%20clea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Industry</a:t>
            </a:r>
            <a:endParaRPr lang="en-US" sz="2000" b="1">
              <a:effectLst/>
            </a:endParaRPr>
          </a:p>
        </c:rich>
      </c:tx>
      <c:layout>
        <c:manualLayout>
          <c:xMode val="edge"/>
          <c:yMode val="edge"/>
          <c:x val="0.48341190577337045"/>
          <c:y val="1.9961168485021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258300042346346"/>
          <c:y val="0.21506611410220364"/>
          <c:w val="0.45788949750762015"/>
          <c:h val="0.7798085967216614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A9D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52-4778-AA0A-908A9EB370FF}"/>
              </c:ext>
            </c:extLst>
          </c:dPt>
          <c:dPt>
            <c:idx val="1"/>
            <c:bubble3D val="0"/>
            <c:spPr>
              <a:solidFill>
                <a:srgbClr val="DCCD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52-4778-AA0A-908A9EB370FF}"/>
              </c:ext>
            </c:extLst>
          </c:dPt>
          <c:dPt>
            <c:idx val="2"/>
            <c:bubble3D val="0"/>
            <c:spPr>
              <a:solidFill>
                <a:srgbClr val="C698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52-4778-AA0A-908A9EB370FF}"/>
              </c:ext>
            </c:extLst>
          </c:dPt>
          <c:dPt>
            <c:idx val="3"/>
            <c:bubble3D val="0"/>
            <c:spPr>
              <a:solidFill>
                <a:srgbClr val="92BF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52-4778-AA0A-908A9EB370FF}"/>
              </c:ext>
            </c:extLst>
          </c:dPt>
          <c:dPt>
            <c:idx val="4"/>
            <c:bubble3D val="0"/>
            <c:spPr>
              <a:solidFill>
                <a:srgbClr val="A69C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52-4778-AA0A-908A9EB370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charts'!$D$30:$D$34</c:f>
              <c:strCache>
                <c:ptCount val="5"/>
                <c:pt idx="0">
                  <c:v>Reduced demand and improved energy efficiency</c:v>
                </c:pt>
                <c:pt idx="1">
                  <c:v>Direct use of clean electricity</c:v>
                </c:pt>
                <c:pt idx="2">
                  <c:v>Direct use of renewable heat and biomass</c:v>
                </c:pt>
                <c:pt idx="3">
                  <c:v>Indirect use of clean electricity via synthetic fuels &amp; feedstocks</c:v>
                </c:pt>
                <c:pt idx="4">
                  <c:v>Use of carbon dioxide removal measures</c:v>
                </c:pt>
              </c:strCache>
            </c:strRef>
          </c:cat>
          <c:val>
            <c:numRef>
              <c:f>'Pie charts'!$E$30:$E$34</c:f>
              <c:numCache>
                <c:formatCode>0%</c:formatCode>
                <c:ptCount val="5"/>
                <c:pt idx="0">
                  <c:v>0.28302325581395349</c:v>
                </c:pt>
                <c:pt idx="1">
                  <c:v>0.20406976744186048</c:v>
                </c:pt>
                <c:pt idx="2">
                  <c:v>0.15523255813953488</c:v>
                </c:pt>
                <c:pt idx="3">
                  <c:v>9.7906976744186067E-2</c:v>
                </c:pt>
                <c:pt idx="4">
                  <c:v>0.25976744186046513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52-4778-AA0A-908A9EB37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6156257535567"/>
          <c:y val="0"/>
          <c:w val="0.61916516924059561"/>
          <c:h val="0.9896383043405642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A9D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2-4124-B857-71E648D4EED5}"/>
              </c:ext>
            </c:extLst>
          </c:dPt>
          <c:dPt>
            <c:idx val="1"/>
            <c:bubble3D val="0"/>
            <c:spPr>
              <a:solidFill>
                <a:srgbClr val="DCCD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22-4124-B857-71E648D4EED5}"/>
              </c:ext>
            </c:extLst>
          </c:dPt>
          <c:dPt>
            <c:idx val="2"/>
            <c:bubble3D val="0"/>
            <c:spPr>
              <a:solidFill>
                <a:srgbClr val="C698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22-4124-B857-71E648D4EED5}"/>
              </c:ext>
            </c:extLst>
          </c:dPt>
          <c:dPt>
            <c:idx val="3"/>
            <c:bubble3D val="0"/>
            <c:spPr>
              <a:solidFill>
                <a:srgbClr val="92BF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22-4124-B857-71E648D4EED5}"/>
              </c:ext>
            </c:extLst>
          </c:dPt>
          <c:dPt>
            <c:idx val="4"/>
            <c:bubble3D val="0"/>
            <c:spPr>
              <a:solidFill>
                <a:srgbClr val="A69C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22-4124-B857-71E648D4EED5}"/>
              </c:ext>
            </c:extLst>
          </c:dPt>
          <c:dLbls>
            <c:dLbl>
              <c:idx val="0"/>
              <c:layout>
                <c:manualLayout>
                  <c:x val="6.7340067340066513E-3"/>
                  <c:y val="-3.36700425965806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22-4124-B857-71E648D4EED5}"/>
                </c:ext>
              </c:extLst>
            </c:dLbl>
            <c:dLbl>
              <c:idx val="4"/>
              <c:layout>
                <c:manualLayout>
                  <c:x val="4.489337822671074E-3"/>
                  <c:y val="-2.02020255579483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22-4124-B857-71E648D4E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Sheet1!$E$8:$E$12</c:f>
              <c:strCache>
                <c:ptCount val="5"/>
                <c:pt idx="0">
                  <c:v>Reduced demand and improved energy efficiency</c:v>
                </c:pt>
                <c:pt idx="1">
                  <c:v>Direct use of clean electricity - with electricity predominantly produced from renewable sources</c:v>
                </c:pt>
                <c:pt idx="2">
                  <c:v>Direct use of renewable heat and biomass - including solar thermal, geothermal, biofuels &amp; bio-feedstocks</c:v>
                </c:pt>
                <c:pt idx="3">
                  <c:v>Indirect use of clean electricity via synthetic fuels &amp; feedstocks - predominantly using renewable electricity</c:v>
                </c:pt>
                <c:pt idx="4">
                  <c:v>Use of carbon dioxide removal measures - including carbon capture, utilisation and storage (CCUS)</c:v>
                </c:pt>
              </c:strCache>
            </c:strRef>
          </c:cat>
          <c:val>
            <c:numRef>
              <c:f>Sheet1!$F$8:$F$12</c:f>
              <c:numCache>
                <c:formatCode>General</c:formatCode>
                <c:ptCount val="5"/>
                <c:pt idx="0">
                  <c:v>28</c:v>
                </c:pt>
                <c:pt idx="1">
                  <c:v>46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22-4124-B857-71E648D4EE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0.77308</cdr:x>
      <cdr:y>0.24414</cdr:y>
    </cdr:from>
    <cdr:to>
      <cdr:x>0.8479</cdr:x>
      <cdr:y>0.37638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CED1E0D7-F39D-46D7-BCA7-3A050D628870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220" t="10611" r="94870" b="42291"/>
        <a:stretch xmlns:a="http://schemas.openxmlformats.org/drawingml/2006/main"/>
      </cdr:blipFill>
      <cdr:spPr>
        <a:xfrm xmlns:a="http://schemas.openxmlformats.org/drawingml/2006/main">
          <a:off x="4820653" y="893894"/>
          <a:ext cx="466531" cy="48418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93F93B-08FC-0340-B3BC-8D21CE7B42B6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35C5E-4432-9842-9A51-9913977BD8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49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18E-AC63-4AA5-85D6-94D8C9B4E534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3893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B43F916-57B6-4DED-9CAC-C8813DF5D6DC}" type="slidenum">
              <a:rPr lang="de-DE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de-DE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649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35C5E-4432-9842-9A51-9913977BD8E7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0278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300" b="1" kern="1200" dirty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en-US" sz="1300" b="1" kern="1200" dirty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en-US" sz="1300" b="1" kern="1200" dirty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3F916-57B6-4DED-9CAC-C8813DF5D6DC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900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B43F916-57B6-4DED-9CAC-C8813DF5D6DC}" type="slidenum">
              <a:rPr lang="de-DE" alt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de-DE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229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fe2d0a82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afe2d0a82f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616" name="Google Shape;616;gafe2d0a82f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22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88331777-7E02-4021-868F-D5F692D32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00300" y="1103313"/>
            <a:ext cx="4752975" cy="2674937"/>
          </a:xfrm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6DE96645-8278-4115-88AB-CE7F6863F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443" y="3972560"/>
            <a:ext cx="8514322" cy="31964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0A7334E6-E806-4B41-965A-126C6DC5C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736B3-A0AA-4543-9869-2C25BC5CAD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6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2358EF-C452-6D42-9AE2-2CAE6F820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292" y="6350534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92EF59-F5D7-6F47-B871-563DB979DC53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794E098-BE3D-0544-9CF5-6EC3FADF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031963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7B44ADF-CA07-494B-9758-B7F29649F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8864" y="430781"/>
            <a:ext cx="1208173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T Pink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21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8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32AF4FA-E774-43E2-A400-9B0A9BE323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11135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32AF4FA-E774-43E2-A400-9B0A9BE323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5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97" r:id="rId2"/>
    <p:sldLayoutId id="2147485498" r:id="rId3"/>
    <p:sldLayoutId id="2147485499" r:id="rId4"/>
    <p:sldLayoutId id="2147485500" r:id="rId5"/>
    <p:sldLayoutId id="2147485501" r:id="rId6"/>
    <p:sldLayoutId id="21474855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jpe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7CED801-D091-3249-B1E4-F824981A12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1000"/>
                    </a14:imgEffect>
                    <a14:imgEffect>
                      <a14:colorTemperature colorTemp="8639"/>
                    </a14:imgEffect>
                    <a14:imgEffect>
                      <a14:saturation sat="40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14982" r="-63" b="19372"/>
          <a:stretch/>
        </p:blipFill>
        <p:spPr>
          <a:xfrm>
            <a:off x="-3333" y="0"/>
            <a:ext cx="12203409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4DDD345-B51D-4E40-87CA-81DB2BAD99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7890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4DDD345-B51D-4E40-87CA-81DB2BAD9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DF6E83F-1DD4-43C0-A144-CC79C3B10693}"/>
              </a:ext>
            </a:extLst>
          </p:cNvPr>
          <p:cNvSpPr txBox="1">
            <a:spLocks/>
          </p:cNvSpPr>
          <p:nvPr/>
        </p:nvSpPr>
        <p:spPr bwMode="auto">
          <a:xfrm>
            <a:off x="0" y="5866398"/>
            <a:ext cx="12192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11</a:t>
            </a:r>
            <a:r>
              <a:rPr lang="en-US" sz="2000" b="1" baseline="30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IEA IEF OPEC Symposium on Energy Outlooks</a:t>
            </a:r>
            <a:r>
              <a:rPr lang="en-US" sz="1100" b="1" dirty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 </a:t>
            </a:r>
            <a:r>
              <a:rPr lang="en-AE" dirty="0">
                <a:solidFill>
                  <a:schemeClr val="bg1"/>
                </a:solidFill>
              </a:rPr>
              <a:t>•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17 February 2021 </a:t>
            </a:r>
          </a:p>
        </p:txBody>
      </p:sp>
      <p:sp>
        <p:nvSpPr>
          <p:cNvPr id="6" name="Google Shape;102;p29"/>
          <p:cNvSpPr txBox="1"/>
          <p:nvPr/>
        </p:nvSpPr>
        <p:spPr>
          <a:xfrm>
            <a:off x="-3333" y="1682794"/>
            <a:ext cx="12192000" cy="1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-GB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Transforming the Energy System</a:t>
            </a:r>
          </a:p>
          <a:p>
            <a:pPr algn="ctr">
              <a:buClr>
                <a:srgbClr val="000000"/>
              </a:buClr>
              <a:buSzPts val="3000"/>
            </a:pPr>
            <a:r>
              <a:rPr lang="en-GB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Roadmap to 2050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C21CF2-CF69-A04D-BFB1-7EA0AEC73149}"/>
              </a:ext>
            </a:extLst>
          </p:cNvPr>
          <p:cNvSpPr/>
          <p:nvPr/>
        </p:nvSpPr>
        <p:spPr>
          <a:xfrm>
            <a:off x="8076" y="347669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Francesco La Camera</a:t>
            </a:r>
          </a:p>
          <a:p>
            <a:pPr algn="ctr">
              <a:buClr>
                <a:srgbClr val="000000"/>
              </a:buClr>
              <a:buSzPts val="3000"/>
            </a:pPr>
            <a:r>
              <a:rPr lang="en-US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IRENA Director-General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2BC8C4-F10A-1A4D-A34E-A18137E68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6091" y="455010"/>
            <a:ext cx="3019817" cy="7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6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42FF3C-F303-4FC2-BAE4-C7A81CBCDF28}"/>
              </a:ext>
            </a:extLst>
          </p:cNvPr>
          <p:cNvSpPr/>
          <p:nvPr/>
        </p:nvSpPr>
        <p:spPr>
          <a:xfrm>
            <a:off x="264103" y="355245"/>
            <a:ext cx="10175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IRENA energy transition pathways provide options to cut energy-related CO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/>
              </a:rPr>
              <a:t> emissions to 2050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192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05BB2-1B32-46D2-BCFD-49D8B397AC3E}"/>
              </a:ext>
            </a:extLst>
          </p:cNvPr>
          <p:cNvSpPr/>
          <p:nvPr/>
        </p:nvSpPr>
        <p:spPr>
          <a:xfrm>
            <a:off x="394759" y="5960209"/>
            <a:ext cx="1086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efficiency, renewables, end-use electrification, green hydrogen and synthetic fuels will play a crucial role in global decarbonisation.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BDAB8AD-3BD5-5F42-84F8-09C614042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6"/>
          <a:stretch/>
        </p:blipFill>
        <p:spPr>
          <a:xfrm>
            <a:off x="1" y="1527585"/>
            <a:ext cx="9882554" cy="4159881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020C966-A775-49D7-A3AB-356DC4D64D35}"/>
              </a:ext>
            </a:extLst>
          </p:cNvPr>
          <p:cNvSpPr txBox="1">
            <a:spLocks/>
          </p:cNvSpPr>
          <p:nvPr/>
        </p:nvSpPr>
        <p:spPr>
          <a:xfrm>
            <a:off x="10766612" y="6551612"/>
            <a:ext cx="1252817" cy="306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511175" indent="-53975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022350" indent="-1079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535113" indent="-163513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46288" indent="-2174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32D56-794B-46AE-BF90-F608864D8FA8}" type="slidenum">
              <a:rPr kumimoji="0" lang="de-DE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60A54-EDE1-44EE-987C-3D2E4F12D636}"/>
              </a:ext>
            </a:extLst>
          </p:cNvPr>
          <p:cNvSpPr txBox="1"/>
          <p:nvPr/>
        </p:nvSpPr>
        <p:spPr>
          <a:xfrm>
            <a:off x="8529928" y="5422009"/>
            <a:ext cx="121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IRENA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19A1B-6EEC-4313-AA8B-2228B88C18F6}"/>
              </a:ext>
            </a:extLst>
          </p:cNvPr>
          <p:cNvSpPr txBox="1"/>
          <p:nvPr/>
        </p:nvSpPr>
        <p:spPr>
          <a:xfrm>
            <a:off x="200940" y="315151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degrees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66A67-8929-47CA-906E-069906948BFD}"/>
              </a:ext>
            </a:extLst>
          </p:cNvPr>
          <p:cNvSpPr txBox="1"/>
          <p:nvPr/>
        </p:nvSpPr>
        <p:spPr>
          <a:xfrm>
            <a:off x="200940" y="404968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 degrees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00B57-886A-49D1-ACD6-F271ED113E96}"/>
              </a:ext>
            </a:extLst>
          </p:cNvPr>
          <p:cNvSpPr/>
          <p:nvPr/>
        </p:nvSpPr>
        <p:spPr>
          <a:xfrm>
            <a:off x="8213969" y="3695252"/>
            <a:ext cx="1000369" cy="400529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414C6-8DC2-4EBF-AD88-60EB8A6F13C0}"/>
              </a:ext>
            </a:extLst>
          </p:cNvPr>
          <p:cNvSpPr/>
          <p:nvPr/>
        </p:nvSpPr>
        <p:spPr>
          <a:xfrm>
            <a:off x="8844871" y="3730296"/>
            <a:ext cx="216796" cy="307777"/>
          </a:xfrm>
          <a:prstGeom prst="rect">
            <a:avLst/>
          </a:prstGeom>
          <a:solidFill>
            <a:srgbClr val="585B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2CF9D-F453-4EB7-BE5F-A98AC550AC66}"/>
              </a:ext>
            </a:extLst>
          </p:cNvPr>
          <p:cNvSpPr txBox="1"/>
          <p:nvPr/>
        </p:nvSpPr>
        <p:spPr>
          <a:xfrm>
            <a:off x="8408533" y="408039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119" y="1615264"/>
            <a:ext cx="1741540" cy="24651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49327" y="1144391"/>
            <a:ext cx="93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Energy and industrial process-related CO2 emission reductions (Gt CO</a:t>
            </a:r>
            <a:r>
              <a:rPr lang="en-GB" b="1" baseline="-25000"/>
              <a:t>2</a:t>
            </a:r>
            <a:r>
              <a:rPr lang="en-GB" b="1"/>
              <a:t>/y by 2050)</a:t>
            </a:r>
          </a:p>
        </p:txBody>
      </p:sp>
    </p:spTree>
    <p:extLst>
      <p:ext uri="{BB962C8B-B14F-4D97-AF65-F5344CB8AC3E}">
        <p14:creationId xmlns:p14="http://schemas.microsoft.com/office/powerpoint/2010/main" val="395051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E3AF3C5-B6AC-47C4-BE33-C7A0C23C6009}"/>
              </a:ext>
            </a:extLst>
          </p:cNvPr>
          <p:cNvGraphicFramePr>
            <a:graphicFrameLocks/>
          </p:cNvGraphicFramePr>
          <p:nvPr/>
        </p:nvGraphicFramePr>
        <p:xfrm>
          <a:off x="6580648" y="2051026"/>
          <a:ext cx="6235647" cy="36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F1023DF-B588-4B16-AFFA-5DAFB822F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9" t="15006" r="74742" b="37401"/>
          <a:stretch/>
        </p:blipFill>
        <p:spPr>
          <a:xfrm>
            <a:off x="11147074" y="5467848"/>
            <a:ext cx="475861" cy="4892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DBD007-8A19-4BDE-82DD-EB6D6D37D9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62" t="13404" r="54936" b="40428"/>
          <a:stretch/>
        </p:blipFill>
        <p:spPr>
          <a:xfrm>
            <a:off x="9014463" y="5599599"/>
            <a:ext cx="513184" cy="4746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7B0F22-2A68-4A66-B01A-DF9FB90439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32" t="7752" r="34722" b="36285"/>
          <a:stretch/>
        </p:blipFill>
        <p:spPr>
          <a:xfrm>
            <a:off x="8121442" y="4617057"/>
            <a:ext cx="494523" cy="5753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23E95D-9BFC-433C-9D3A-0766864A30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25" t="7746" r="14673" b="33260"/>
          <a:stretch/>
        </p:blipFill>
        <p:spPr>
          <a:xfrm>
            <a:off x="8603281" y="2680645"/>
            <a:ext cx="513183" cy="6064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1BBB6F-FE75-4346-BF0A-A990A35F585E}"/>
              </a:ext>
            </a:extLst>
          </p:cNvPr>
          <p:cNvSpPr txBox="1">
            <a:spLocks/>
          </p:cNvSpPr>
          <p:nvPr/>
        </p:nvSpPr>
        <p:spPr>
          <a:xfrm>
            <a:off x="269876" y="333967"/>
            <a:ext cx="11229975" cy="535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872A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400" dirty="0">
                <a:solidFill>
                  <a:srgbClr val="006192"/>
                </a:solidFill>
                <a:ea typeface="MS PGothic" panose="020B0600070205080204" pitchFamily="34" charset="-128"/>
              </a:rPr>
              <a:t>Emission reductions from baseline emissions in 2050 to ZERO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EF6EDB-DF55-4CDC-B932-47522BFA3CC8}"/>
              </a:ext>
            </a:extLst>
          </p:cNvPr>
          <p:cNvGraphicFramePr>
            <a:graphicFrameLocks/>
          </p:cNvGraphicFramePr>
          <p:nvPr/>
        </p:nvGraphicFramePr>
        <p:xfrm>
          <a:off x="1264185" y="2621286"/>
          <a:ext cx="6516945" cy="402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D424EF4-09DE-4168-9987-0E2FC9DD3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25" t="7746" r="14673" b="33260"/>
          <a:stretch/>
        </p:blipFill>
        <p:spPr>
          <a:xfrm>
            <a:off x="2670126" y="1779759"/>
            <a:ext cx="513183" cy="606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7A06A-8AE0-4460-9377-D0A812B6784D}"/>
              </a:ext>
            </a:extLst>
          </p:cNvPr>
          <p:cNvSpPr txBox="1"/>
          <p:nvPr/>
        </p:nvSpPr>
        <p:spPr>
          <a:xfrm>
            <a:off x="6245094" y="3063376"/>
            <a:ext cx="17261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Reduced demand and improved energy efficiency</a:t>
            </a:r>
            <a:endParaRPr lang="en-GB" sz="1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A7742-68D8-475F-9298-C57D6104FDE6}"/>
              </a:ext>
            </a:extLst>
          </p:cNvPr>
          <p:cNvSpPr txBox="1"/>
          <p:nvPr/>
        </p:nvSpPr>
        <p:spPr>
          <a:xfrm>
            <a:off x="-30068" y="5907981"/>
            <a:ext cx="33976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Direct use of clean, predominantly renewable, electricity</a:t>
            </a:r>
            <a:endParaRPr lang="en-GB" sz="1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82F89-30A2-40DB-85D9-7A117E483466}"/>
              </a:ext>
            </a:extLst>
          </p:cNvPr>
          <p:cNvSpPr txBox="1"/>
          <p:nvPr/>
        </p:nvSpPr>
        <p:spPr>
          <a:xfrm>
            <a:off x="526468" y="3749738"/>
            <a:ext cx="17261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Direct use of renewable heat and biomass</a:t>
            </a:r>
            <a:endParaRPr lang="en-GB" sz="1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2D60D-CBBA-418A-AEEF-F6531BA5075B}"/>
              </a:ext>
            </a:extLst>
          </p:cNvPr>
          <p:cNvSpPr txBox="1"/>
          <p:nvPr/>
        </p:nvSpPr>
        <p:spPr>
          <a:xfrm>
            <a:off x="1250609" y="2206184"/>
            <a:ext cx="17261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Green hydrogen and synthetic fuels</a:t>
            </a:r>
            <a:endParaRPr lang="en-GB" sz="1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BDD65-27CA-4797-B6FC-D93E9817A4D8}"/>
              </a:ext>
            </a:extLst>
          </p:cNvPr>
          <p:cNvSpPr txBox="1"/>
          <p:nvPr/>
        </p:nvSpPr>
        <p:spPr>
          <a:xfrm>
            <a:off x="3202399" y="1646512"/>
            <a:ext cx="21449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/>
              <a:t>Use of carbon dioxide removal measures</a:t>
            </a:r>
            <a:endParaRPr lang="en-GB" sz="1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DB2180-D4A2-4288-9441-B7FBCB0A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132" t="7752" r="34722" b="36285"/>
          <a:stretch/>
        </p:blipFill>
        <p:spPr>
          <a:xfrm>
            <a:off x="719771" y="2326693"/>
            <a:ext cx="494523" cy="5753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CD920E-9AEB-4902-9AA1-AB6A635C2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62" t="13404" r="54936" b="40428"/>
          <a:stretch/>
        </p:blipFill>
        <p:spPr>
          <a:xfrm>
            <a:off x="13284" y="3881756"/>
            <a:ext cx="513184" cy="4746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3ADE9-75A4-4697-92FF-8783AB300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9" t="15006" r="74742" b="37401"/>
          <a:stretch/>
        </p:blipFill>
        <p:spPr>
          <a:xfrm>
            <a:off x="1875760" y="5484225"/>
            <a:ext cx="475861" cy="489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1E0D7-F39D-46D7-BCA7-3A050D628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" t="10611" r="94870" b="42291"/>
          <a:stretch/>
        </p:blipFill>
        <p:spPr>
          <a:xfrm>
            <a:off x="5707390" y="2737156"/>
            <a:ext cx="466531" cy="484188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64E58D9-C46F-4637-8C4F-BA077689D068}"/>
              </a:ext>
            </a:extLst>
          </p:cNvPr>
          <p:cNvSpPr txBox="1">
            <a:spLocks/>
          </p:cNvSpPr>
          <p:nvPr/>
        </p:nvSpPr>
        <p:spPr>
          <a:xfrm>
            <a:off x="10920536" y="6440594"/>
            <a:ext cx="958850" cy="306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511175" indent="-53975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022350" indent="-1079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535113" indent="-163513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46288" indent="-2174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2F9E5B7-4002-416B-BEDC-CDC0E72DBF0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8B89F-EAD7-41D3-9E3E-832A5B6E9215}"/>
              </a:ext>
            </a:extLst>
          </p:cNvPr>
          <p:cNvSpPr txBox="1"/>
          <p:nvPr/>
        </p:nvSpPr>
        <p:spPr>
          <a:xfrm>
            <a:off x="3492462" y="4356384"/>
            <a:ext cx="172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46.5 Gt</a:t>
            </a:r>
            <a:endParaRPr lang="en-GB" sz="2800" b="1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F37451-B669-4743-93FD-965D9011845C}"/>
              </a:ext>
            </a:extLst>
          </p:cNvPr>
          <p:cNvCxnSpPr>
            <a:cxnSpLocks/>
          </p:cNvCxnSpPr>
          <p:nvPr/>
        </p:nvCxnSpPr>
        <p:spPr>
          <a:xfrm>
            <a:off x="7781130" y="2979250"/>
            <a:ext cx="0" cy="36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56D37D6-C70D-461A-B759-B4A7B8F0E13E}"/>
              </a:ext>
            </a:extLst>
          </p:cNvPr>
          <p:cNvSpPr/>
          <p:nvPr/>
        </p:nvSpPr>
        <p:spPr>
          <a:xfrm>
            <a:off x="3116576" y="1062076"/>
            <a:ext cx="210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>
                    <a:lumMod val="65000"/>
                    <a:lumOff val="35000"/>
                  </a:srgbClr>
                </a:solidFill>
              </a:rPr>
              <a:t>Total emissions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71DFFA-1E0F-4A92-BBE0-90869055B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176" y="1053812"/>
            <a:ext cx="1278082" cy="177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22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6B3A0AE-D9CB-4034-BB19-50D5449617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750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6B3A0AE-D9CB-4034-BB19-50D544961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9C6DC-4362-4830-ABE5-320407A9D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C132D56-794B-46AE-BF90-F608864D8FA8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B1E36D-C1EE-4946-A3EE-E3BD36F0FCA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n-US" sz="24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Green Hydrogen as game changer developing green H</a:t>
            </a:r>
            <a:r>
              <a:rPr lang="en-US" sz="2400" kern="1200" baseline="-25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lang="en-US" sz="24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economies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03DF2-49B0-4987-938B-3091DFB60A2B}"/>
              </a:ext>
            </a:extLst>
          </p:cNvPr>
          <p:cNvGrpSpPr/>
          <p:nvPr/>
        </p:nvGrpSpPr>
        <p:grpSpPr>
          <a:xfrm>
            <a:off x="5458841" y="985901"/>
            <a:ext cx="6748869" cy="5860245"/>
            <a:chOff x="259015" y="997755"/>
            <a:chExt cx="6748869" cy="586024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66F1A6-6542-48A4-9E71-F9EC5089E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911" b="1574"/>
            <a:stretch/>
          </p:blipFill>
          <p:spPr>
            <a:xfrm>
              <a:off x="528262" y="997755"/>
              <a:ext cx="4191951" cy="58602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A5EFCC-9339-4968-BDEE-F431A76DB30A}"/>
                </a:ext>
              </a:extLst>
            </p:cNvPr>
            <p:cNvSpPr txBox="1"/>
            <p:nvPr/>
          </p:nvSpPr>
          <p:spPr>
            <a:xfrm>
              <a:off x="259015" y="997755"/>
              <a:ext cx="1471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latin typeface="Calibri" panose="020F0502020204030204" pitchFamily="34" charset="0"/>
                  <a:cs typeface="Calibri" panose="020F0502020204030204" pitchFamily="34" charset="0"/>
                </a:rPr>
                <a:t>EJ</a:t>
              </a:r>
              <a:endParaRPr 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4E74FC-8A56-4836-88E6-A4402155204B}"/>
                </a:ext>
              </a:extLst>
            </p:cNvPr>
            <p:cNvSpPr txBox="1"/>
            <p:nvPr/>
          </p:nvSpPr>
          <p:spPr>
            <a:xfrm>
              <a:off x="2291861" y="4656426"/>
              <a:ext cx="1090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Calibri" panose="020F0502020204030204" pitchFamily="34" charset="0"/>
                  <a:cs typeface="Calibri" panose="020F0502020204030204" pitchFamily="34" charset="0"/>
                </a:rPr>
                <a:t>Fossil without CCS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530A7934-226D-43BC-844B-9D9215E8EC78}"/>
                </a:ext>
              </a:extLst>
            </p:cNvPr>
            <p:cNvSpPr/>
            <p:nvPr/>
          </p:nvSpPr>
          <p:spPr>
            <a:xfrm>
              <a:off x="2227385" y="3963070"/>
              <a:ext cx="128953" cy="175176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7458E5-CDFB-4B18-A60A-922182092466}"/>
                </a:ext>
              </a:extLst>
            </p:cNvPr>
            <p:cNvSpPr txBox="1"/>
            <p:nvPr/>
          </p:nvSpPr>
          <p:spPr>
            <a:xfrm>
              <a:off x="2356338" y="3861202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Calibri" panose="020F0502020204030204" pitchFamily="34" charset="0"/>
                  <a:cs typeface="Calibri" panose="020F0502020204030204" pitchFamily="34" charset="0"/>
                </a:rPr>
                <a:t>Electrolysis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84380073-D5B0-4342-BD55-C45DEDE58132}"/>
                </a:ext>
              </a:extLst>
            </p:cNvPr>
            <p:cNvSpPr/>
            <p:nvPr/>
          </p:nvSpPr>
          <p:spPr>
            <a:xfrm>
              <a:off x="4375256" y="1560843"/>
              <a:ext cx="466377" cy="3017205"/>
            </a:xfrm>
            <a:prstGeom prst="rightBrac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D2C13-8B07-4392-8313-72097035E7D6}"/>
                </a:ext>
              </a:extLst>
            </p:cNvPr>
            <p:cNvSpPr txBox="1"/>
            <p:nvPr/>
          </p:nvSpPr>
          <p:spPr>
            <a:xfrm>
              <a:off x="4871737" y="2777057"/>
              <a:ext cx="2136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Green hydrogen:</a:t>
              </a:r>
              <a:r>
                <a:rPr lang="en-US" b="1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Electrolysis</a:t>
              </a:r>
            </a:p>
            <a:p>
              <a:r>
                <a:rPr lang="en-US" b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RE power</a:t>
              </a: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2F8791AE-7B21-4BC8-B0D3-64A042FB61B5}"/>
                </a:ext>
              </a:extLst>
            </p:cNvPr>
            <p:cNvSpPr/>
            <p:nvPr/>
          </p:nvSpPr>
          <p:spPr>
            <a:xfrm>
              <a:off x="4397028" y="4656426"/>
              <a:ext cx="384316" cy="1635516"/>
            </a:xfrm>
            <a:prstGeom prst="rightBrac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312A20-C9BB-47E1-BA8A-8880D8496660}"/>
                </a:ext>
              </a:extLst>
            </p:cNvPr>
            <p:cNvSpPr txBox="1"/>
            <p:nvPr/>
          </p:nvSpPr>
          <p:spPr>
            <a:xfrm>
              <a:off x="4759572" y="4892208"/>
              <a:ext cx="20398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Calibri" panose="020F0502020204030204" pitchFamily="34" charset="0"/>
                  <a:cs typeface="Calibri" panose="020F0502020204030204" pitchFamily="34" charset="0"/>
                </a:rPr>
                <a:t>Non-RE sourced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Blue hydrogen: fossil with CCS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Electrolysis with non-RE power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AC5AF88-206D-4995-A047-FDBA572C4F7C}"/>
              </a:ext>
            </a:extLst>
          </p:cNvPr>
          <p:cNvGrpSpPr/>
          <p:nvPr/>
        </p:nvGrpSpPr>
        <p:grpSpPr>
          <a:xfrm>
            <a:off x="174933" y="3047705"/>
            <a:ext cx="6755571" cy="3292068"/>
            <a:chOff x="6376263" y="6986760"/>
            <a:chExt cx="8310893" cy="3839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D0A7FB-0339-4A37-AAA1-1DB5ED48F43B}"/>
                </a:ext>
              </a:extLst>
            </p:cNvPr>
            <p:cNvSpPr txBox="1"/>
            <p:nvPr/>
          </p:nvSpPr>
          <p:spPr>
            <a:xfrm>
              <a:off x="6376263" y="6986760"/>
              <a:ext cx="2899297" cy="68199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r"/>
              <a:r>
                <a:rPr lang="en-US" sz="3200" b="1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Today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0CD63278-6F53-4D82-9842-054E73F0BD7E}"/>
                </a:ext>
              </a:extLst>
            </p:cNvPr>
            <p:cNvSpPr txBox="1">
              <a:spLocks/>
            </p:cNvSpPr>
            <p:nvPr/>
          </p:nvSpPr>
          <p:spPr>
            <a:xfrm>
              <a:off x="6525636" y="7601172"/>
              <a:ext cx="4680041" cy="3224986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100"/>
                </a:lnSpc>
              </a:pP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About 14 EJ hydrogen produced mainly from fossil source - </a:t>
              </a:r>
              <a:r>
                <a:rPr 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green and blue hydrogen production is negligible (1% green)</a:t>
              </a:r>
              <a:endPara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ts val="4100"/>
                </a:lnSpc>
              </a:pPr>
              <a:endParaRPr lang="en-US" sz="200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430AE6-6409-4D12-9E03-494AA6DD61C0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9275559" y="7327761"/>
              <a:ext cx="1385210" cy="0"/>
            </a:xfrm>
            <a:prstGeom prst="line">
              <a:avLst/>
            </a:prstGeom>
            <a:ln w="381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76CCAF-74C1-49A8-8041-2B436A1CC2C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0768" y="7327761"/>
              <a:ext cx="4026388" cy="2478983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AED3E2-8B42-4781-81DD-18F41CA1A720}"/>
              </a:ext>
            </a:extLst>
          </p:cNvPr>
          <p:cNvGrpSpPr/>
          <p:nvPr/>
        </p:nvGrpSpPr>
        <p:grpSpPr>
          <a:xfrm>
            <a:off x="500471" y="1241904"/>
            <a:ext cx="8595904" cy="1928910"/>
            <a:chOff x="6893944" y="6926820"/>
            <a:chExt cx="10574923" cy="224960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A32A09-9E8B-45B7-BB64-604251918E99}"/>
                </a:ext>
              </a:extLst>
            </p:cNvPr>
            <p:cNvSpPr txBox="1"/>
            <p:nvPr/>
          </p:nvSpPr>
          <p:spPr>
            <a:xfrm>
              <a:off x="7031000" y="6926820"/>
              <a:ext cx="2899297" cy="681998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r"/>
              <a:r>
                <a:rPr lang="en-US" sz="3200" b="1">
                  <a:solidFill>
                    <a:schemeClr val="tx2"/>
                  </a:solidFill>
                  <a:latin typeface="Calibri" panose="020F0502020204030204" pitchFamily="34" charset="0"/>
                  <a:ea typeface="League Spartan" charset="0"/>
                  <a:cs typeface="Calibri" panose="020F0502020204030204" pitchFamily="34" charset="0"/>
                </a:rPr>
                <a:t>In 2050: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83C7983C-C88E-4F13-BEA6-F214F4DDCA79}"/>
                </a:ext>
              </a:extLst>
            </p:cNvPr>
            <p:cNvSpPr txBox="1">
              <a:spLocks/>
            </p:cNvSpPr>
            <p:nvPr/>
          </p:nvSpPr>
          <p:spPr>
            <a:xfrm>
              <a:off x="6893944" y="7542771"/>
              <a:ext cx="4997619" cy="1633656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Two-thirds of hydrogen produced could come from green hydrogen </a:t>
              </a:r>
            </a:p>
            <a:p>
              <a:pPr algn="l">
                <a:lnSpc>
                  <a:spcPts val="4100"/>
                </a:lnSpc>
              </a:pPr>
              <a:endParaRPr lang="en-US" sz="200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EDA93A-008E-46D6-94A3-CCF5182C5126}"/>
                </a:ext>
              </a:extLst>
            </p:cNvPr>
            <p:cNvCxnSpPr>
              <a:cxnSpLocks/>
            </p:cNvCxnSpPr>
            <p:nvPr/>
          </p:nvCxnSpPr>
          <p:spPr>
            <a:xfrm>
              <a:off x="9933240" y="7327761"/>
              <a:ext cx="727529" cy="0"/>
            </a:xfrm>
            <a:prstGeom prst="line">
              <a:avLst/>
            </a:prstGeom>
            <a:ln w="38100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0B4E5-E6E8-4A33-ADF2-4847A358483A}"/>
                </a:ext>
              </a:extLst>
            </p:cNvPr>
            <p:cNvCxnSpPr>
              <a:cxnSpLocks/>
            </p:cNvCxnSpPr>
            <p:nvPr/>
          </p:nvCxnSpPr>
          <p:spPr>
            <a:xfrm>
              <a:off x="10660768" y="7327761"/>
              <a:ext cx="6808099" cy="75013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85D57B-1D53-4DE0-BB4D-97D6C872FD8B}"/>
              </a:ext>
            </a:extLst>
          </p:cNvPr>
          <p:cNvSpPr txBox="1"/>
          <p:nvPr/>
        </p:nvSpPr>
        <p:spPr>
          <a:xfrm>
            <a:off x="8502234" y="6387965"/>
            <a:ext cx="133572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83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2050 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A652A6-437E-40D0-BDEE-BF36E715CE0C}"/>
              </a:ext>
            </a:extLst>
          </p:cNvPr>
          <p:cNvSpPr txBox="1"/>
          <p:nvPr/>
        </p:nvSpPr>
        <p:spPr>
          <a:xfrm>
            <a:off x="6319644" y="6401380"/>
            <a:ext cx="130464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83A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597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020C966-A775-49D7-A3AB-356DC4D64D35}"/>
              </a:ext>
            </a:extLst>
          </p:cNvPr>
          <p:cNvSpPr txBox="1">
            <a:spLocks/>
          </p:cNvSpPr>
          <p:nvPr/>
        </p:nvSpPr>
        <p:spPr>
          <a:xfrm>
            <a:off x="10766612" y="6551612"/>
            <a:ext cx="1252817" cy="30638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511175" indent="-53975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1022350" indent="-10795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535113" indent="-163513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2046288" indent="-217488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32D56-794B-46AE-BF90-F608864D8FA8}" type="slidenum">
              <a:rPr kumimoji="0" lang="de-DE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12" descr="A screenshot of a cell phone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/>
        </p:blipFill>
        <p:spPr>
          <a:xfrm>
            <a:off x="1573705" y="1564717"/>
            <a:ext cx="5906348" cy="501494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60845" y="278340"/>
            <a:ext cx="10132983" cy="63931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kern="0" dirty="0">
                <a:solidFill>
                  <a:srgbClr val="00619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IRENA pathways generate employment, welfare and growth benefits to 2050</a:t>
            </a:r>
            <a:endParaRPr lang="en-US" sz="2400" kern="0" dirty="0">
              <a:solidFill>
                <a:srgbClr val="0061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5801"/>
          <a:stretch/>
        </p:blipFill>
        <p:spPr>
          <a:xfrm>
            <a:off x="8345783" y="1080219"/>
            <a:ext cx="3351897" cy="3608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47" y="1548653"/>
            <a:ext cx="479735" cy="3489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13202" t="8198" r="6670" b="4095"/>
          <a:stretch/>
        </p:blipFill>
        <p:spPr>
          <a:xfrm>
            <a:off x="10342485" y="4250488"/>
            <a:ext cx="1001156" cy="9605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27" y="5211049"/>
            <a:ext cx="2901807" cy="10446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4804" y="1213569"/>
            <a:ext cx="1348901" cy="1322961"/>
          </a:xfrm>
          <a:prstGeom prst="ellipse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+ 13.3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 jobs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79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7" y="1192835"/>
            <a:ext cx="11030255" cy="5283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08BA4B-F9AD-3D42-B53A-FF475B163A79}"/>
              </a:ext>
            </a:extLst>
          </p:cNvPr>
          <p:cNvSpPr/>
          <p:nvPr/>
        </p:nvSpPr>
        <p:spPr>
          <a:xfrm>
            <a:off x="8458200" y="4813571"/>
            <a:ext cx="3642183" cy="195298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18" name="Google Shape;618;p82"/>
          <p:cNvSpPr/>
          <p:nvPr/>
        </p:nvSpPr>
        <p:spPr>
          <a:xfrm>
            <a:off x="348383" y="311082"/>
            <a:ext cx="11752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872A6"/>
              </a:buClr>
              <a:buSzPts val="2100"/>
            </a:pPr>
            <a:r>
              <a:rPr lang="en-US" sz="2400" b="1" dirty="0">
                <a:solidFill>
                  <a:srgbClr val="00619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Short-term benefits from investing in the energy transition</a:t>
            </a:r>
          </a:p>
          <a:p>
            <a:pPr>
              <a:buClr>
                <a:srgbClr val="0872A6"/>
              </a:buClr>
              <a:buSzPts val="2100"/>
            </a:pPr>
            <a:endParaRPr sz="2400" b="1" dirty="0">
              <a:solidFill>
                <a:srgbClr val="0872A6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20" name="Google Shape;620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506" y="2785480"/>
            <a:ext cx="1171225" cy="17376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62CA5D-12CA-B84B-812A-CACF52CDD2BD}"/>
              </a:ext>
            </a:extLst>
          </p:cNvPr>
          <p:cNvGrpSpPr/>
          <p:nvPr/>
        </p:nvGrpSpPr>
        <p:grpSpPr>
          <a:xfrm>
            <a:off x="8620759" y="4884310"/>
            <a:ext cx="3317064" cy="1811509"/>
            <a:chOff x="8568100" y="4813571"/>
            <a:chExt cx="3317064" cy="1811509"/>
          </a:xfrm>
        </p:grpSpPr>
        <p:pic>
          <p:nvPicPr>
            <p:cNvPr id="7" name="Google Shape;132;p22"/>
            <p:cNvPicPr preferRelativeResize="0"/>
            <p:nvPr/>
          </p:nvPicPr>
          <p:blipFill rotWithShape="1">
            <a:blip r:embed="rId5">
              <a:alphaModFix/>
            </a:blip>
            <a:srcRect l="2385" t="6121" r="43023" b="18968"/>
            <a:stretch/>
          </p:blipFill>
          <p:spPr>
            <a:xfrm>
              <a:off x="8568100" y="5145493"/>
              <a:ext cx="2168302" cy="1479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D65365-4672-CF4D-8BF2-45DD5C810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26" t="6357" r="8840" b="6928"/>
            <a:stretch/>
          </p:blipFill>
          <p:spPr>
            <a:xfrm>
              <a:off x="10630847" y="4813571"/>
              <a:ext cx="1254317" cy="173334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85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9CA00-743A-4E24-8DA4-1020E6BC74D5}"/>
              </a:ext>
            </a:extLst>
          </p:cNvPr>
          <p:cNvSpPr txBox="1"/>
          <p:nvPr/>
        </p:nvSpPr>
        <p:spPr>
          <a:xfrm>
            <a:off x="0" y="164621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 you for your attention!</a:t>
            </a:r>
          </a:p>
        </p:txBody>
      </p:sp>
      <p:pic>
        <p:nvPicPr>
          <p:cNvPr id="17" name="Picture 2" descr="https://www.irena.org/-/media/Images/IRENA/Agency/Publication/2020/Sep/Reaching_zero_cover.jpg?h=311&amp;w=220&amp;la=en&amp;hash=84DD8457C4D17D579F8683221FC0AF4A2A9D9DD4">
            <a:extLst>
              <a:ext uri="{FF2B5EF4-FFF2-40B4-BE49-F238E27FC236}">
                <a16:creationId xmlns:a16="http://schemas.microsoft.com/office/drawing/2014/main" id="{DF1BE3B7-B901-4B18-AE6D-C24D6035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32" y="2824522"/>
            <a:ext cx="1688736" cy="238725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58126-2A5B-46A0-B109-A56A4FAC8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978" y="506806"/>
            <a:ext cx="1613839" cy="22872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oogle Shape;631;p83" descr="A picture containing graphical user interfa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87" y="2521266"/>
            <a:ext cx="1680389" cy="2284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oogle Shape;635;p83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8198" y="2107884"/>
            <a:ext cx="1607839" cy="23695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638;p83" descr="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18905" y="2532832"/>
            <a:ext cx="1437836" cy="19996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641;p83" descr="A picture containing squar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67018" y="4112980"/>
            <a:ext cx="1446092" cy="1860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oogle Shape;642;p83" descr="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75062" y="3788619"/>
            <a:ext cx="1302805" cy="19229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2343" t="1472" r="3159" b="2997"/>
          <a:stretch/>
        </p:blipFill>
        <p:spPr>
          <a:xfrm>
            <a:off x="8130190" y="2999944"/>
            <a:ext cx="1301302" cy="1860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oogle Shape;633;p83" descr="Chart, scatter chart&#10;&#10;Description automatically generated with medium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935139" y="5306788"/>
            <a:ext cx="1053956" cy="1305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l="8126" t="6357" r="8840" b="6928"/>
          <a:stretch/>
        </p:blipFill>
        <p:spPr>
          <a:xfrm>
            <a:off x="7434677" y="3975434"/>
            <a:ext cx="1254317" cy="17333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oogle Shape;630;p83" descr="Chart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3301" y="4476697"/>
            <a:ext cx="1475166" cy="2135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720EFC-7174-412C-896F-299A3E7B97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902" y="230789"/>
            <a:ext cx="1741540" cy="24651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E9BCE45-8C85-5246-9207-5B34E7F3DE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8049" y="823401"/>
            <a:ext cx="2800146" cy="7092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5C051D-B53B-D449-B9E1-7C721B67AB58}"/>
              </a:ext>
            </a:extLst>
          </p:cNvPr>
          <p:cNvSpPr txBox="1"/>
          <p:nvPr/>
        </p:nvSpPr>
        <p:spPr>
          <a:xfrm>
            <a:off x="0" y="61161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www.irena.org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28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6C5137B447346801C682ADC33C85A" ma:contentTypeVersion="13" ma:contentTypeDescription="Create a new document." ma:contentTypeScope="" ma:versionID="286ee185cf3ea72bb00cbe40b4a5d7d0">
  <xsd:schema xmlns:xsd="http://www.w3.org/2001/XMLSchema" xmlns:xs="http://www.w3.org/2001/XMLSchema" xmlns:p="http://schemas.microsoft.com/office/2006/metadata/properties" xmlns:ns2="c6c24ece-1b07-426b-bedc-871241e7e223" xmlns:ns3="c8f347f8-85fa-4488-8783-ee09b7d8e676" targetNamespace="http://schemas.microsoft.com/office/2006/metadata/properties" ma:root="true" ma:fieldsID="7c78bf413156e562e8fa641550507e67" ns2:_="" ns3:_="">
    <xsd:import namespace="c6c24ece-1b07-426b-bedc-871241e7e223"/>
    <xsd:import namespace="c8f347f8-85fa-4488-8783-ee09b7d8e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24ece-1b07-426b-bedc-871241e7e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47f8-85fa-4488-8783-ee09b7d8e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F8725-0007-4334-913F-DF86957EB63F}">
  <ds:schemaRefs>
    <ds:schemaRef ds:uri="http://purl.org/dc/terms/"/>
    <ds:schemaRef ds:uri="http://schemas.openxmlformats.org/package/2006/metadata/core-properties"/>
    <ds:schemaRef ds:uri="a77902eb-0f7a-4646-b7d0-fdea15cf57e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3b9b789-7963-4306-a2bb-8a9583246b3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6473B3-5EA4-4735-8145-3EBD6EAD49F7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249</Words>
  <Application>Microsoft Office PowerPoint</Application>
  <PresentationFormat>Widescreen</PresentationFormat>
  <Paragraphs>72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2_Custom Design</vt:lpstr>
      <vt:lpstr>think-cell Slide</vt:lpstr>
      <vt:lpstr>PowerPoint Presentation</vt:lpstr>
      <vt:lpstr>PowerPoint Presentation</vt:lpstr>
      <vt:lpstr>PowerPoint Presentation</vt:lpstr>
      <vt:lpstr>Green Hydrogen as game changer developing green H2 economies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Stefanides</dc:creator>
  <cp:lastModifiedBy>Daria Gazzola</cp:lastModifiedBy>
  <cp:revision>7</cp:revision>
  <cp:lastPrinted>2021-01-29T08:33:20Z</cp:lastPrinted>
  <dcterms:created xsi:type="dcterms:W3CDTF">2019-12-15T06:25:28Z</dcterms:created>
  <dcterms:modified xsi:type="dcterms:W3CDTF">2021-11-10T07:56:14Z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0x010100DF76C5137B447346801C682ADC33C85A</vt:lpwstr>
  </property>
</Properties>
</file>