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3.xml" ContentType="application/vnd.openxmlformats-officedocument.presentationml.notesSlide+xml"/>
  <Override PartName="/ppt/charts/chart2.xml" ContentType="application/vnd.openxmlformats-officedocument.drawingml.chart+xml"/>
  <Override PartName="/ppt/theme/themeOverride1.xml" ContentType="application/vnd.openxmlformats-officedocument.themeOverride+xml"/>
  <Override PartName="/ppt/notesSlides/notesSlide4.xml" ContentType="application/vnd.openxmlformats-officedocument.presentationml.notesSlid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3.xml" ContentType="application/vnd.openxmlformats-officedocument.themeOverr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2"/>
  </p:notesMasterIdLst>
  <p:sldIdLst>
    <p:sldId id="256" r:id="rId5"/>
    <p:sldId id="265" r:id="rId6"/>
    <p:sldId id="266" r:id="rId7"/>
    <p:sldId id="335" r:id="rId8"/>
    <p:sldId id="259" r:id="rId9"/>
    <p:sldId id="270" r:id="rId10"/>
    <p:sldId id="346" r:id="rId11"/>
    <p:sldId id="274" r:id="rId12"/>
    <p:sldId id="317" r:id="rId13"/>
    <p:sldId id="271" r:id="rId14"/>
    <p:sldId id="329" r:id="rId15"/>
    <p:sldId id="336" r:id="rId16"/>
    <p:sldId id="267" r:id="rId17"/>
    <p:sldId id="322" r:id="rId18"/>
    <p:sldId id="323" r:id="rId19"/>
    <p:sldId id="344" r:id="rId20"/>
    <p:sldId id="258" r:id="rId21"/>
    <p:sldId id="337" r:id="rId22"/>
    <p:sldId id="290" r:id="rId23"/>
    <p:sldId id="352" r:id="rId24"/>
    <p:sldId id="260" r:id="rId25"/>
    <p:sldId id="341" r:id="rId26"/>
    <p:sldId id="339" r:id="rId27"/>
    <p:sldId id="261" r:id="rId28"/>
    <p:sldId id="332" r:id="rId29"/>
    <p:sldId id="333" r:id="rId30"/>
    <p:sldId id="326" r:id="rId31"/>
    <p:sldId id="288" r:id="rId32"/>
    <p:sldId id="321" r:id="rId33"/>
    <p:sldId id="289" r:id="rId34"/>
    <p:sldId id="328" r:id="rId35"/>
    <p:sldId id="316" r:id="rId36"/>
    <p:sldId id="268" r:id="rId37"/>
    <p:sldId id="354" r:id="rId38"/>
    <p:sldId id="262" r:id="rId39"/>
    <p:sldId id="353" r:id="rId40"/>
    <p:sldId id="355" r:id="rId41"/>
  </p:sldIdLst>
  <p:sldSz cx="12192000" cy="6858000"/>
  <p:notesSz cx="6858000" cy="9144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12" autoAdjust="0"/>
    <p:restoredTop sz="97355" autoAdjust="0"/>
  </p:normalViewPr>
  <p:slideViewPr>
    <p:cSldViewPr snapToGrid="0">
      <p:cViewPr varScale="1">
        <p:scale>
          <a:sx n="63" d="100"/>
          <a:sy n="63" d="100"/>
        </p:scale>
        <p:origin x="794" y="34"/>
      </p:cViewPr>
      <p:guideLst/>
    </p:cSldViewPr>
  </p:slideViewPr>
  <p:outlineViewPr>
    <p:cViewPr>
      <p:scale>
        <a:sx n="33" d="100"/>
        <a:sy n="33" d="100"/>
      </p:scale>
      <p:origin x="0" y="-1668"/>
    </p:cViewPr>
  </p:outlineViewPr>
  <p:notesTextViewPr>
    <p:cViewPr>
      <p:scale>
        <a:sx n="1" d="1"/>
        <a:sy n="1" d="1"/>
      </p:scale>
      <p:origin x="0" y="0"/>
    </p:cViewPr>
  </p:notesTextViewPr>
  <p:sorterViewPr>
    <p:cViewPr>
      <p:scale>
        <a:sx n="100" d="100"/>
        <a:sy n="100" d="100"/>
      </p:scale>
      <p:origin x="0" y="-427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ck Kiruja" userId="a27f4c16-035d-444a-a635-26b15532fcb7" providerId="ADAL" clId="{7A33EB76-412D-45FC-808E-9C62457EB29C}"/>
    <pc:docChg chg="modSld">
      <pc:chgData name="Jack Kiruja" userId="a27f4c16-035d-444a-a635-26b15532fcb7" providerId="ADAL" clId="{7A33EB76-412D-45FC-808E-9C62457EB29C}" dt="2021-07-15T05:41:12.535" v="3" actId="20577"/>
      <pc:docMkLst>
        <pc:docMk/>
      </pc:docMkLst>
      <pc:sldChg chg="modSp mod">
        <pc:chgData name="Jack Kiruja" userId="a27f4c16-035d-444a-a635-26b15532fcb7" providerId="ADAL" clId="{7A33EB76-412D-45FC-808E-9C62457EB29C}" dt="2021-07-15T05:41:12.535" v="3" actId="20577"/>
        <pc:sldMkLst>
          <pc:docMk/>
          <pc:sldMk cId="3363766702" sldId="256"/>
        </pc:sldMkLst>
        <pc:spChg chg="mod">
          <ac:chgData name="Jack Kiruja" userId="a27f4c16-035d-444a-a635-26b15532fcb7" providerId="ADAL" clId="{7A33EB76-412D-45FC-808E-9C62457EB29C}" dt="2021-07-15T05:41:12.535" v="3" actId="20577"/>
          <ac:spMkLst>
            <pc:docMk/>
            <pc:sldMk cId="3363766702" sldId="256"/>
            <ac:spMk id="4" creationId="{00000000-0000-0000-0000-000000000000}"/>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C:\Users\David%20Conolly\Sync\STRATEGO\Mapping%20(UF,HU)\STRATEGO%20Mapping%20Template%2020170302%20-%20WithNewDHCosts.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2" Type="http://schemas.openxmlformats.org/officeDocument/2006/relationships/oleObject" Target="file:///\\PLAN.AAU.DK\Users\lund\Documents\Forskning\ARTIKLER\2014\PRESS%202014%20and%20Glasgow\Energy%20Storage.xlsx" TargetMode="External"/><Relationship Id="rId1" Type="http://schemas.openxmlformats.org/officeDocument/2006/relationships/themeOverride" Target="../theme/themeOverride1.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xlsx"/></Relationships>
</file>

<file path=ppt/charts/_rels/chart4.xml.rels><?xml version="1.0" encoding="UTF-8" standalone="yes"?>
<Relationships xmlns="http://schemas.openxmlformats.org/package/2006/relationships"><Relationship Id="rId3" Type="http://schemas.openxmlformats.org/officeDocument/2006/relationships/oleObject" Target="file:///C:\Users\David%20Connolly\Desktop\Projects\Aalborg%20University%20Projects\Heat%20Roadmap%20Europe\Pre-Study%202\Report\Figures\Figures%20in%20the%20Final%20Report%2020130521.xlsx" TargetMode="External"/><Relationship Id="rId2" Type="http://schemas.microsoft.com/office/2011/relationships/chartColorStyle" Target="colors3.xml"/><Relationship Id="rId1" Type="http://schemas.microsoft.com/office/2011/relationships/chartStyle" Target="style3.xml"/></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strRef>
          <c:f>'DH Share vs RE Share'!$Q$19</c:f>
          <c:strCache>
            <c:ptCount val="1"/>
            <c:pt idx="0">
              <c:v>Renewable Energy vs. District Heating</c:v>
            </c:pt>
          </c:strCache>
        </c:strRef>
      </c:tx>
      <c:layout>
        <c:manualLayout>
          <c:xMode val="edge"/>
          <c:yMode val="edge"/>
          <c:x val="8.2432679738562081E-2"/>
          <c:y val="2.9106869188668491E-2"/>
        </c:manualLayout>
      </c:layout>
      <c:overlay val="0"/>
      <c:spPr>
        <a:noFill/>
        <a:ln>
          <a:noFill/>
        </a:ln>
        <a:effectLst/>
      </c:spPr>
      <c:txPr>
        <a:bodyPr rot="0" spcFirstLastPara="1" vertOverflow="ellipsis" vert="horz" wrap="square" anchor="ctr" anchorCtr="1"/>
        <a:lstStyle/>
        <a:p>
          <a:pPr>
            <a:defRPr sz="144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2287905457835498"/>
          <c:y val="0.14351851851851852"/>
          <c:w val="0.41626557625317273"/>
          <c:h val="0.65091061533974914"/>
        </c:manualLayout>
      </c:layout>
      <c:scatterChart>
        <c:scatterStyle val="lineMarker"/>
        <c:varyColors val="0"/>
        <c:ser>
          <c:idx val="0"/>
          <c:order val="0"/>
          <c:tx>
            <c:strRef>
              <c:f>'DH Share vs RE Share'!$B$4</c:f>
              <c:strCache>
                <c:ptCount val="1"/>
                <c:pt idx="0">
                  <c:v>Austria</c:v>
                </c:pt>
              </c:strCache>
            </c:strRef>
          </c:tx>
          <c:spPr>
            <a:ln w="25400" cap="rnd">
              <a:noFill/>
              <a:round/>
            </a:ln>
            <a:effectLst/>
          </c:spPr>
          <c:marker>
            <c:symbol val="circle"/>
            <c:size val="5"/>
            <c:spPr>
              <a:solidFill>
                <a:schemeClr val="accent1"/>
              </a:solidFill>
              <a:ln w="9525">
                <a:solidFill>
                  <a:schemeClr val="accent1"/>
                </a:solidFill>
              </a:ln>
              <a:effectLst/>
            </c:spPr>
          </c:marker>
          <c:xVal>
            <c:numRef>
              <c:f>'DH Share vs RE Share'!$C$4</c:f>
              <c:numCache>
                <c:formatCode>0%</c:formatCode>
                <c:ptCount val="1"/>
                <c:pt idx="0">
                  <c:v>0.2382330047365723</c:v>
                </c:pt>
              </c:numCache>
            </c:numRef>
          </c:xVal>
          <c:yVal>
            <c:numRef>
              <c:f>'DH Share vs RE Share'!$D$4</c:f>
              <c:numCache>
                <c:formatCode>0%</c:formatCode>
                <c:ptCount val="1"/>
                <c:pt idx="0">
                  <c:v>0.35</c:v>
                </c:pt>
              </c:numCache>
            </c:numRef>
          </c:yVal>
          <c:smooth val="0"/>
          <c:extLst>
            <c:ext xmlns:c16="http://schemas.microsoft.com/office/drawing/2014/chart" uri="{C3380CC4-5D6E-409C-BE32-E72D297353CC}">
              <c16:uniqueId val="{00000000-2D3A-4250-8A25-317F43F48CF5}"/>
            </c:ext>
          </c:extLst>
        </c:ser>
        <c:ser>
          <c:idx val="1"/>
          <c:order val="1"/>
          <c:tx>
            <c:strRef>
              <c:f>'DH Share vs RE Share'!$B$5</c:f>
              <c:strCache>
                <c:ptCount val="1"/>
                <c:pt idx="0">
                  <c:v>Belgium</c:v>
                </c:pt>
              </c:strCache>
            </c:strRef>
          </c:tx>
          <c:spPr>
            <a:ln w="25400" cap="rnd">
              <a:noFill/>
              <a:round/>
            </a:ln>
            <a:effectLst/>
          </c:spPr>
          <c:marker>
            <c:symbol val="circle"/>
            <c:size val="5"/>
            <c:spPr>
              <a:solidFill>
                <a:schemeClr val="accent2"/>
              </a:solidFill>
              <a:ln w="9525">
                <a:solidFill>
                  <a:schemeClr val="accent2"/>
                </a:solidFill>
              </a:ln>
              <a:effectLst/>
            </c:spPr>
          </c:marker>
          <c:xVal>
            <c:numRef>
              <c:f>'DH Share vs RE Share'!$C$5</c:f>
              <c:numCache>
                <c:formatCode>0%</c:formatCode>
                <c:ptCount val="1"/>
                <c:pt idx="0">
                  <c:v>1.2663624216221541E-2</c:v>
                </c:pt>
              </c:numCache>
            </c:numRef>
          </c:xVal>
          <c:yVal>
            <c:numRef>
              <c:f>'DH Share vs RE Share'!$D$5</c:f>
              <c:numCache>
                <c:formatCode>0%</c:formatCode>
                <c:ptCount val="1"/>
                <c:pt idx="0">
                  <c:v>0.08</c:v>
                </c:pt>
              </c:numCache>
            </c:numRef>
          </c:yVal>
          <c:smooth val="0"/>
          <c:extLst>
            <c:ext xmlns:c16="http://schemas.microsoft.com/office/drawing/2014/chart" uri="{C3380CC4-5D6E-409C-BE32-E72D297353CC}">
              <c16:uniqueId val="{00000001-2D3A-4250-8A25-317F43F48CF5}"/>
            </c:ext>
          </c:extLst>
        </c:ser>
        <c:ser>
          <c:idx val="2"/>
          <c:order val="2"/>
          <c:tx>
            <c:strRef>
              <c:f>'DH Share vs RE Share'!$B$6</c:f>
              <c:strCache>
                <c:ptCount val="1"/>
                <c:pt idx="0">
                  <c:v>Bulgaria</c:v>
                </c:pt>
              </c:strCache>
            </c:strRef>
          </c:tx>
          <c:spPr>
            <a:ln w="25400" cap="rnd">
              <a:noFill/>
              <a:round/>
            </a:ln>
            <a:effectLst/>
          </c:spPr>
          <c:marker>
            <c:symbol val="circle"/>
            <c:size val="5"/>
            <c:spPr>
              <a:solidFill>
                <a:schemeClr val="accent3"/>
              </a:solidFill>
              <a:ln w="9525">
                <a:solidFill>
                  <a:schemeClr val="accent3"/>
                </a:solidFill>
              </a:ln>
              <a:effectLst/>
            </c:spPr>
          </c:marker>
          <c:xVal>
            <c:numRef>
              <c:f>'DH Share vs RE Share'!$C$6</c:f>
              <c:numCache>
                <c:formatCode>0%</c:formatCode>
                <c:ptCount val="1"/>
                <c:pt idx="0">
                  <c:v>0.29143550208013913</c:v>
                </c:pt>
              </c:numCache>
            </c:numRef>
          </c:xVal>
          <c:yVal>
            <c:numRef>
              <c:f>'DH Share vs RE Share'!$D$6</c:f>
              <c:numCache>
                <c:formatCode>0%</c:formatCode>
                <c:ptCount val="1"/>
                <c:pt idx="0">
                  <c:v>0.23</c:v>
                </c:pt>
              </c:numCache>
            </c:numRef>
          </c:yVal>
          <c:smooth val="0"/>
          <c:extLst>
            <c:ext xmlns:c16="http://schemas.microsoft.com/office/drawing/2014/chart" uri="{C3380CC4-5D6E-409C-BE32-E72D297353CC}">
              <c16:uniqueId val="{00000002-2D3A-4250-8A25-317F43F48CF5}"/>
            </c:ext>
          </c:extLst>
        </c:ser>
        <c:ser>
          <c:idx val="3"/>
          <c:order val="3"/>
          <c:tx>
            <c:strRef>
              <c:f>'DH Share vs RE Share'!$B$7</c:f>
              <c:strCache>
                <c:ptCount val="1"/>
                <c:pt idx="0">
                  <c:v>Croatia</c:v>
                </c:pt>
              </c:strCache>
            </c:strRef>
          </c:tx>
          <c:spPr>
            <a:ln w="25400" cap="rnd">
              <a:noFill/>
              <a:round/>
            </a:ln>
            <a:effectLst/>
          </c:spPr>
          <c:marker>
            <c:symbol val="circle"/>
            <c:size val="5"/>
            <c:spPr>
              <a:solidFill>
                <a:schemeClr val="accent4"/>
              </a:solidFill>
              <a:ln w="9525">
                <a:solidFill>
                  <a:schemeClr val="accent4"/>
                </a:solidFill>
              </a:ln>
              <a:effectLst/>
            </c:spPr>
          </c:marker>
          <c:xVal>
            <c:numRef>
              <c:f>'DH Share vs RE Share'!$C$7</c:f>
              <c:numCache>
                <c:formatCode>0%</c:formatCode>
                <c:ptCount val="1"/>
                <c:pt idx="0">
                  <c:v>0.13320315667153165</c:v>
                </c:pt>
              </c:numCache>
            </c:numRef>
          </c:xVal>
          <c:yVal>
            <c:numRef>
              <c:f>'DH Share vs RE Share'!$D$7</c:f>
              <c:numCache>
                <c:formatCode>0%</c:formatCode>
                <c:ptCount val="1"/>
                <c:pt idx="0">
                  <c:v>0.26</c:v>
                </c:pt>
              </c:numCache>
            </c:numRef>
          </c:yVal>
          <c:smooth val="0"/>
          <c:extLst>
            <c:ext xmlns:c16="http://schemas.microsoft.com/office/drawing/2014/chart" uri="{C3380CC4-5D6E-409C-BE32-E72D297353CC}">
              <c16:uniqueId val="{00000003-2D3A-4250-8A25-317F43F48CF5}"/>
            </c:ext>
          </c:extLst>
        </c:ser>
        <c:ser>
          <c:idx val="4"/>
          <c:order val="4"/>
          <c:tx>
            <c:strRef>
              <c:f>'DH Share vs RE Share'!$B$8</c:f>
              <c:strCache>
                <c:ptCount val="1"/>
                <c:pt idx="0">
                  <c:v>Cyprus</c:v>
                </c:pt>
              </c:strCache>
            </c:strRef>
          </c:tx>
          <c:spPr>
            <a:ln w="25400" cap="rnd">
              <a:noFill/>
              <a:round/>
            </a:ln>
            <a:effectLst/>
          </c:spPr>
          <c:marker>
            <c:symbol val="circle"/>
            <c:size val="5"/>
            <c:spPr>
              <a:solidFill>
                <a:schemeClr val="accent6"/>
              </a:solidFill>
              <a:ln w="9525">
                <a:solidFill>
                  <a:schemeClr val="accent5"/>
                </a:solidFill>
              </a:ln>
              <a:effectLst/>
            </c:spPr>
          </c:marker>
          <c:xVal>
            <c:numRef>
              <c:f>'DH Share vs RE Share'!$C$8</c:f>
              <c:numCache>
                <c:formatCode>0%</c:formatCode>
                <c:ptCount val="1"/>
                <c:pt idx="0">
                  <c:v>0</c:v>
                </c:pt>
              </c:numCache>
            </c:numRef>
          </c:xVal>
          <c:yVal>
            <c:numRef>
              <c:f>'DH Share vs RE Share'!$D$8</c:f>
              <c:numCache>
                <c:formatCode>0%</c:formatCode>
                <c:ptCount val="1"/>
                <c:pt idx="0">
                  <c:v>0.1</c:v>
                </c:pt>
              </c:numCache>
            </c:numRef>
          </c:yVal>
          <c:smooth val="0"/>
          <c:extLst>
            <c:ext xmlns:c16="http://schemas.microsoft.com/office/drawing/2014/chart" uri="{C3380CC4-5D6E-409C-BE32-E72D297353CC}">
              <c16:uniqueId val="{00000004-2D3A-4250-8A25-317F43F48CF5}"/>
            </c:ext>
          </c:extLst>
        </c:ser>
        <c:ser>
          <c:idx val="5"/>
          <c:order val="5"/>
          <c:tx>
            <c:strRef>
              <c:f>'DH Share vs RE Share'!$B$9</c:f>
              <c:strCache>
                <c:ptCount val="1"/>
                <c:pt idx="0">
                  <c:v>Czech Republic</c:v>
                </c:pt>
              </c:strCache>
            </c:strRef>
          </c:tx>
          <c:spPr>
            <a:ln w="25400" cap="rnd">
              <a:noFill/>
              <a:round/>
            </a:ln>
            <a:effectLst/>
          </c:spPr>
          <c:marker>
            <c:symbol val="circle"/>
            <c:size val="5"/>
            <c:spPr>
              <a:solidFill>
                <a:schemeClr val="accent6"/>
              </a:solidFill>
              <a:ln w="9525">
                <a:solidFill>
                  <a:schemeClr val="accent6"/>
                </a:solidFill>
              </a:ln>
              <a:effectLst/>
            </c:spPr>
          </c:marker>
          <c:xVal>
            <c:numRef>
              <c:f>'DH Share vs RE Share'!$C$9</c:f>
              <c:numCache>
                <c:formatCode>0%</c:formatCode>
                <c:ptCount val="1"/>
                <c:pt idx="0">
                  <c:v>0.23572941935473199</c:v>
                </c:pt>
              </c:numCache>
            </c:numRef>
          </c:xVal>
          <c:yVal>
            <c:numRef>
              <c:f>'DH Share vs RE Share'!$D$9</c:f>
              <c:numCache>
                <c:formatCode>0%</c:formatCode>
                <c:ptCount val="1"/>
                <c:pt idx="0">
                  <c:v>0.12</c:v>
                </c:pt>
              </c:numCache>
            </c:numRef>
          </c:yVal>
          <c:smooth val="0"/>
          <c:extLst>
            <c:ext xmlns:c16="http://schemas.microsoft.com/office/drawing/2014/chart" uri="{C3380CC4-5D6E-409C-BE32-E72D297353CC}">
              <c16:uniqueId val="{00000005-2D3A-4250-8A25-317F43F48CF5}"/>
            </c:ext>
          </c:extLst>
        </c:ser>
        <c:ser>
          <c:idx val="6"/>
          <c:order val="6"/>
          <c:tx>
            <c:strRef>
              <c:f>'DH Share vs RE Share'!$B$10</c:f>
              <c:strCache>
                <c:ptCount val="1"/>
                <c:pt idx="0">
                  <c:v>Denmark</c:v>
                </c:pt>
              </c:strCache>
            </c:strRef>
          </c:tx>
          <c:spPr>
            <a:ln w="25400" cap="rnd">
              <a:noFill/>
              <a:round/>
            </a:ln>
            <a:effectLst/>
          </c:spPr>
          <c:marker>
            <c:symbol val="circle"/>
            <c:size val="5"/>
            <c:spPr>
              <a:solidFill>
                <a:schemeClr val="accent1">
                  <a:lumMod val="60000"/>
                </a:schemeClr>
              </a:solidFill>
              <a:ln w="9525">
                <a:solidFill>
                  <a:schemeClr val="accent1">
                    <a:lumMod val="60000"/>
                  </a:schemeClr>
                </a:solidFill>
              </a:ln>
              <a:effectLst/>
            </c:spPr>
          </c:marker>
          <c:xVal>
            <c:numRef>
              <c:f>'DH Share vs RE Share'!$C$10</c:f>
              <c:numCache>
                <c:formatCode>0%</c:formatCode>
                <c:ptCount val="1"/>
                <c:pt idx="0">
                  <c:v>0.54120609882383519</c:v>
                </c:pt>
              </c:numCache>
            </c:numRef>
          </c:xVal>
          <c:yVal>
            <c:numRef>
              <c:f>'DH Share vs RE Share'!$D$10</c:f>
              <c:numCache>
                <c:formatCode>0%</c:formatCode>
                <c:ptCount val="1"/>
                <c:pt idx="0">
                  <c:v>0.37</c:v>
                </c:pt>
              </c:numCache>
            </c:numRef>
          </c:yVal>
          <c:smooth val="0"/>
          <c:extLst>
            <c:ext xmlns:c16="http://schemas.microsoft.com/office/drawing/2014/chart" uri="{C3380CC4-5D6E-409C-BE32-E72D297353CC}">
              <c16:uniqueId val="{00000006-2D3A-4250-8A25-317F43F48CF5}"/>
            </c:ext>
          </c:extLst>
        </c:ser>
        <c:ser>
          <c:idx val="7"/>
          <c:order val="7"/>
          <c:tx>
            <c:strRef>
              <c:f>'DH Share vs RE Share'!$B$11</c:f>
              <c:strCache>
                <c:ptCount val="1"/>
                <c:pt idx="0">
                  <c:v>Estonia</c:v>
                </c:pt>
              </c:strCache>
            </c:strRef>
          </c:tx>
          <c:spPr>
            <a:ln w="25400" cap="rnd">
              <a:noFill/>
              <a:round/>
            </a:ln>
            <a:effectLst/>
          </c:spPr>
          <c:marker>
            <c:symbol val="square"/>
            <c:size val="5"/>
            <c:spPr>
              <a:solidFill>
                <a:schemeClr val="accent2">
                  <a:lumMod val="60000"/>
                </a:schemeClr>
              </a:solidFill>
              <a:ln w="9525">
                <a:solidFill>
                  <a:schemeClr val="accent2">
                    <a:lumMod val="60000"/>
                  </a:schemeClr>
                </a:solidFill>
              </a:ln>
              <a:effectLst/>
            </c:spPr>
          </c:marker>
          <c:xVal>
            <c:numRef>
              <c:f>'DH Share vs RE Share'!$C$11</c:f>
              <c:numCache>
                <c:formatCode>0%</c:formatCode>
                <c:ptCount val="1"/>
                <c:pt idx="0">
                  <c:v>0.51243888379667124</c:v>
                </c:pt>
              </c:numCache>
            </c:numRef>
          </c:xVal>
          <c:yVal>
            <c:numRef>
              <c:f>'DH Share vs RE Share'!$D$11</c:f>
              <c:numCache>
                <c:formatCode>0%</c:formatCode>
                <c:ptCount val="1"/>
                <c:pt idx="0">
                  <c:v>0.37</c:v>
                </c:pt>
              </c:numCache>
            </c:numRef>
          </c:yVal>
          <c:smooth val="0"/>
          <c:extLst>
            <c:ext xmlns:c16="http://schemas.microsoft.com/office/drawing/2014/chart" uri="{C3380CC4-5D6E-409C-BE32-E72D297353CC}">
              <c16:uniqueId val="{00000007-2D3A-4250-8A25-317F43F48CF5}"/>
            </c:ext>
          </c:extLst>
        </c:ser>
        <c:ser>
          <c:idx val="8"/>
          <c:order val="8"/>
          <c:tx>
            <c:strRef>
              <c:f>'DH Share vs RE Share'!$B$12</c:f>
              <c:strCache>
                <c:ptCount val="1"/>
                <c:pt idx="0">
                  <c:v>Finland</c:v>
                </c:pt>
              </c:strCache>
            </c:strRef>
          </c:tx>
          <c:spPr>
            <a:ln w="25400" cap="rnd">
              <a:noFill/>
              <a:round/>
            </a:ln>
            <a:effectLst/>
          </c:spPr>
          <c:marker>
            <c:symbol val="square"/>
            <c:size val="5"/>
            <c:spPr>
              <a:solidFill>
                <a:schemeClr val="accent3">
                  <a:lumMod val="60000"/>
                </a:schemeClr>
              </a:solidFill>
              <a:ln w="9525">
                <a:solidFill>
                  <a:schemeClr val="accent3">
                    <a:lumMod val="60000"/>
                  </a:schemeClr>
                </a:solidFill>
              </a:ln>
              <a:effectLst/>
            </c:spPr>
          </c:marker>
          <c:xVal>
            <c:numRef>
              <c:f>'DH Share vs RE Share'!$C$12</c:f>
              <c:numCache>
                <c:formatCode>0%</c:formatCode>
                <c:ptCount val="1"/>
                <c:pt idx="0">
                  <c:v>0.45343816604771442</c:v>
                </c:pt>
              </c:numCache>
            </c:numRef>
          </c:xVal>
          <c:yVal>
            <c:numRef>
              <c:f>'DH Share vs RE Share'!$D$12</c:f>
              <c:numCache>
                <c:formatCode>0%</c:formatCode>
                <c:ptCount val="1"/>
                <c:pt idx="0">
                  <c:v>0.45</c:v>
                </c:pt>
              </c:numCache>
            </c:numRef>
          </c:yVal>
          <c:smooth val="0"/>
          <c:extLst>
            <c:ext xmlns:c16="http://schemas.microsoft.com/office/drawing/2014/chart" uri="{C3380CC4-5D6E-409C-BE32-E72D297353CC}">
              <c16:uniqueId val="{00000008-2D3A-4250-8A25-317F43F48CF5}"/>
            </c:ext>
          </c:extLst>
        </c:ser>
        <c:ser>
          <c:idx val="9"/>
          <c:order val="9"/>
          <c:tx>
            <c:strRef>
              <c:f>'DH Share vs RE Share'!$B$13</c:f>
              <c:strCache>
                <c:ptCount val="1"/>
                <c:pt idx="0">
                  <c:v>France</c:v>
                </c:pt>
              </c:strCache>
            </c:strRef>
          </c:tx>
          <c:spPr>
            <a:ln w="25400" cap="rnd">
              <a:noFill/>
              <a:round/>
            </a:ln>
            <a:effectLst/>
          </c:spPr>
          <c:marker>
            <c:symbol val="square"/>
            <c:size val="5"/>
            <c:spPr>
              <a:solidFill>
                <a:schemeClr val="accent4">
                  <a:lumMod val="60000"/>
                </a:schemeClr>
              </a:solidFill>
              <a:ln w="9525">
                <a:solidFill>
                  <a:schemeClr val="accent4">
                    <a:lumMod val="60000"/>
                  </a:schemeClr>
                </a:solidFill>
              </a:ln>
              <a:effectLst/>
            </c:spPr>
          </c:marker>
          <c:xVal>
            <c:numRef>
              <c:f>'DH Share vs RE Share'!$C$13</c:f>
              <c:numCache>
                <c:formatCode>0%</c:formatCode>
                <c:ptCount val="1"/>
                <c:pt idx="0">
                  <c:v>7.8524816467260908E-2</c:v>
                </c:pt>
              </c:numCache>
            </c:numRef>
          </c:xVal>
          <c:yVal>
            <c:numRef>
              <c:f>'DH Share vs RE Share'!$D$13</c:f>
              <c:numCache>
                <c:formatCode>0%</c:formatCode>
                <c:ptCount val="1"/>
                <c:pt idx="0">
                  <c:v>0.17</c:v>
                </c:pt>
              </c:numCache>
            </c:numRef>
          </c:yVal>
          <c:smooth val="0"/>
          <c:extLst>
            <c:ext xmlns:c16="http://schemas.microsoft.com/office/drawing/2014/chart" uri="{C3380CC4-5D6E-409C-BE32-E72D297353CC}">
              <c16:uniqueId val="{00000009-2D3A-4250-8A25-317F43F48CF5}"/>
            </c:ext>
          </c:extLst>
        </c:ser>
        <c:ser>
          <c:idx val="10"/>
          <c:order val="10"/>
          <c:tx>
            <c:strRef>
              <c:f>'DH Share vs RE Share'!$B$14</c:f>
              <c:strCache>
                <c:ptCount val="1"/>
                <c:pt idx="0">
                  <c:v>Germany</c:v>
                </c:pt>
              </c:strCache>
            </c:strRef>
          </c:tx>
          <c:spPr>
            <a:ln w="25400" cap="rnd">
              <a:noFill/>
              <a:round/>
            </a:ln>
            <a:effectLst/>
          </c:spPr>
          <c:marker>
            <c:symbol val="square"/>
            <c:size val="5"/>
            <c:spPr>
              <a:solidFill>
                <a:schemeClr val="accent5">
                  <a:lumMod val="60000"/>
                </a:schemeClr>
              </a:solidFill>
              <a:ln w="9525">
                <a:solidFill>
                  <a:schemeClr val="accent5">
                    <a:lumMod val="60000"/>
                  </a:schemeClr>
                </a:solidFill>
              </a:ln>
              <a:effectLst/>
            </c:spPr>
          </c:marker>
          <c:xVal>
            <c:numRef>
              <c:f>'DH Share vs RE Share'!$C$14</c:f>
              <c:numCache>
                <c:formatCode>0%</c:formatCode>
                <c:ptCount val="1"/>
                <c:pt idx="0">
                  <c:v>0.11559045253775509</c:v>
                </c:pt>
              </c:numCache>
            </c:numRef>
          </c:xVal>
          <c:yVal>
            <c:numRef>
              <c:f>'DH Share vs RE Share'!$D$14</c:f>
              <c:numCache>
                <c:formatCode>0%</c:formatCode>
                <c:ptCount val="1"/>
                <c:pt idx="0">
                  <c:v>0.12</c:v>
                </c:pt>
              </c:numCache>
            </c:numRef>
          </c:yVal>
          <c:smooth val="0"/>
          <c:extLst>
            <c:ext xmlns:c16="http://schemas.microsoft.com/office/drawing/2014/chart" uri="{C3380CC4-5D6E-409C-BE32-E72D297353CC}">
              <c16:uniqueId val="{0000000A-2D3A-4250-8A25-317F43F48CF5}"/>
            </c:ext>
          </c:extLst>
        </c:ser>
        <c:ser>
          <c:idx val="11"/>
          <c:order val="11"/>
          <c:tx>
            <c:strRef>
              <c:f>'DH Share vs RE Share'!$B$15</c:f>
              <c:strCache>
                <c:ptCount val="1"/>
                <c:pt idx="0">
                  <c:v>Greece</c:v>
                </c:pt>
              </c:strCache>
            </c:strRef>
          </c:tx>
          <c:spPr>
            <a:ln w="25400" cap="rnd">
              <a:noFill/>
              <a:round/>
            </a:ln>
            <a:effectLst/>
          </c:spPr>
          <c:marker>
            <c:symbol val="square"/>
            <c:size val="5"/>
            <c:spPr>
              <a:solidFill>
                <a:schemeClr val="accent6">
                  <a:lumMod val="60000"/>
                </a:schemeClr>
              </a:solidFill>
              <a:ln w="9525">
                <a:solidFill>
                  <a:schemeClr val="accent6">
                    <a:lumMod val="60000"/>
                  </a:schemeClr>
                </a:solidFill>
              </a:ln>
              <a:effectLst/>
            </c:spPr>
          </c:marker>
          <c:xVal>
            <c:numRef>
              <c:f>'DH Share vs RE Share'!$C$15</c:f>
              <c:numCache>
                <c:formatCode>0%</c:formatCode>
                <c:ptCount val="1"/>
                <c:pt idx="0">
                  <c:v>1.4371350121105422E-2</c:v>
                </c:pt>
              </c:numCache>
            </c:numRef>
          </c:xVal>
          <c:yVal>
            <c:numRef>
              <c:f>'DH Share vs RE Share'!$D$15</c:f>
              <c:numCache>
                <c:formatCode>0%</c:formatCode>
                <c:ptCount val="1"/>
                <c:pt idx="0">
                  <c:v>0.21</c:v>
                </c:pt>
              </c:numCache>
            </c:numRef>
          </c:yVal>
          <c:smooth val="0"/>
          <c:extLst>
            <c:ext xmlns:c16="http://schemas.microsoft.com/office/drawing/2014/chart" uri="{C3380CC4-5D6E-409C-BE32-E72D297353CC}">
              <c16:uniqueId val="{0000000B-2D3A-4250-8A25-317F43F48CF5}"/>
            </c:ext>
          </c:extLst>
        </c:ser>
        <c:ser>
          <c:idx val="12"/>
          <c:order val="12"/>
          <c:tx>
            <c:strRef>
              <c:f>'DH Share vs RE Share'!$B$16</c:f>
              <c:strCache>
                <c:ptCount val="1"/>
                <c:pt idx="0">
                  <c:v>Hungary</c:v>
                </c:pt>
              </c:strCache>
            </c:strRef>
          </c:tx>
          <c:spPr>
            <a:ln w="25400" cap="rnd">
              <a:noFill/>
              <a:round/>
            </a:ln>
            <a:effectLst/>
          </c:spPr>
          <c:marker>
            <c:symbol val="square"/>
            <c:size val="5"/>
            <c:spPr>
              <a:solidFill>
                <a:schemeClr val="accent1">
                  <a:lumMod val="80000"/>
                  <a:lumOff val="20000"/>
                </a:schemeClr>
              </a:solidFill>
              <a:ln w="9525">
                <a:solidFill>
                  <a:schemeClr val="accent1">
                    <a:lumMod val="80000"/>
                    <a:lumOff val="20000"/>
                  </a:schemeClr>
                </a:solidFill>
              </a:ln>
              <a:effectLst/>
            </c:spPr>
          </c:marker>
          <c:xVal>
            <c:numRef>
              <c:f>'DH Share vs RE Share'!$C$16</c:f>
              <c:numCache>
                <c:formatCode>0%</c:formatCode>
                <c:ptCount val="1"/>
                <c:pt idx="0">
                  <c:v>0.12791193877062865</c:v>
                </c:pt>
              </c:numCache>
            </c:numRef>
          </c:xVal>
          <c:yVal>
            <c:numRef>
              <c:f>'DH Share vs RE Share'!$D$16</c:f>
              <c:numCache>
                <c:formatCode>0%</c:formatCode>
                <c:ptCount val="1"/>
                <c:pt idx="0">
                  <c:v>0.11</c:v>
                </c:pt>
              </c:numCache>
            </c:numRef>
          </c:yVal>
          <c:smooth val="0"/>
          <c:extLst>
            <c:ext xmlns:c16="http://schemas.microsoft.com/office/drawing/2014/chart" uri="{C3380CC4-5D6E-409C-BE32-E72D297353CC}">
              <c16:uniqueId val="{0000000C-2D3A-4250-8A25-317F43F48CF5}"/>
            </c:ext>
          </c:extLst>
        </c:ser>
        <c:ser>
          <c:idx val="13"/>
          <c:order val="13"/>
          <c:tx>
            <c:strRef>
              <c:f>'DH Share vs RE Share'!$B$17</c:f>
              <c:strCache>
                <c:ptCount val="1"/>
                <c:pt idx="0">
                  <c:v>Ireland</c:v>
                </c:pt>
              </c:strCache>
            </c:strRef>
          </c:tx>
          <c:spPr>
            <a:ln w="25400" cap="rnd">
              <a:noFill/>
              <a:round/>
            </a:ln>
            <a:effectLst/>
          </c:spPr>
          <c:marker>
            <c:symbol val="square"/>
            <c:size val="5"/>
            <c:spPr>
              <a:solidFill>
                <a:schemeClr val="accent2">
                  <a:lumMod val="80000"/>
                  <a:lumOff val="20000"/>
                </a:schemeClr>
              </a:solidFill>
              <a:ln w="9525">
                <a:solidFill>
                  <a:schemeClr val="accent2">
                    <a:lumMod val="80000"/>
                    <a:lumOff val="20000"/>
                  </a:schemeClr>
                </a:solidFill>
              </a:ln>
              <a:effectLst/>
            </c:spPr>
          </c:marker>
          <c:xVal>
            <c:numRef>
              <c:f>'DH Share vs RE Share'!$C$17</c:f>
              <c:numCache>
                <c:formatCode>0%</c:formatCode>
                <c:ptCount val="1"/>
                <c:pt idx="0">
                  <c:v>0</c:v>
                </c:pt>
              </c:numCache>
            </c:numRef>
          </c:xVal>
          <c:yVal>
            <c:numRef>
              <c:f>'DH Share vs RE Share'!$D$17</c:f>
              <c:numCache>
                <c:formatCode>0%</c:formatCode>
                <c:ptCount val="1"/>
                <c:pt idx="0">
                  <c:v>0.09</c:v>
                </c:pt>
              </c:numCache>
            </c:numRef>
          </c:yVal>
          <c:smooth val="0"/>
          <c:extLst>
            <c:ext xmlns:c16="http://schemas.microsoft.com/office/drawing/2014/chart" uri="{C3380CC4-5D6E-409C-BE32-E72D297353CC}">
              <c16:uniqueId val="{0000000D-2D3A-4250-8A25-317F43F48CF5}"/>
            </c:ext>
          </c:extLst>
        </c:ser>
        <c:ser>
          <c:idx val="14"/>
          <c:order val="14"/>
          <c:tx>
            <c:strRef>
              <c:f>'DH Share vs RE Share'!$B$18</c:f>
              <c:strCache>
                <c:ptCount val="1"/>
                <c:pt idx="0">
                  <c:v>Italy</c:v>
                </c:pt>
              </c:strCache>
            </c:strRef>
          </c:tx>
          <c:spPr>
            <a:ln w="25400" cap="rnd">
              <a:noFill/>
              <a:round/>
            </a:ln>
            <a:effectLst/>
          </c:spPr>
          <c:marker>
            <c:symbol val="triangle"/>
            <c:size val="5"/>
            <c:spPr>
              <a:solidFill>
                <a:schemeClr val="accent3">
                  <a:lumMod val="80000"/>
                  <a:lumOff val="20000"/>
                </a:schemeClr>
              </a:solidFill>
              <a:ln w="9525">
                <a:solidFill>
                  <a:schemeClr val="accent3">
                    <a:lumMod val="80000"/>
                    <a:lumOff val="20000"/>
                  </a:schemeClr>
                </a:solidFill>
              </a:ln>
              <a:effectLst/>
            </c:spPr>
          </c:marker>
          <c:xVal>
            <c:numRef>
              <c:f>'DH Share vs RE Share'!$C$18</c:f>
              <c:numCache>
                <c:formatCode>0%</c:formatCode>
                <c:ptCount val="1"/>
                <c:pt idx="0">
                  <c:v>6.2702040499858997E-3</c:v>
                </c:pt>
              </c:numCache>
            </c:numRef>
          </c:xVal>
          <c:yVal>
            <c:numRef>
              <c:f>'DH Share vs RE Share'!$D$18</c:f>
              <c:numCache>
                <c:formatCode>0%</c:formatCode>
                <c:ptCount val="1"/>
                <c:pt idx="0">
                  <c:v>0.21</c:v>
                </c:pt>
              </c:numCache>
            </c:numRef>
          </c:yVal>
          <c:smooth val="0"/>
          <c:extLst>
            <c:ext xmlns:c16="http://schemas.microsoft.com/office/drawing/2014/chart" uri="{C3380CC4-5D6E-409C-BE32-E72D297353CC}">
              <c16:uniqueId val="{0000000E-2D3A-4250-8A25-317F43F48CF5}"/>
            </c:ext>
          </c:extLst>
        </c:ser>
        <c:ser>
          <c:idx val="15"/>
          <c:order val="15"/>
          <c:tx>
            <c:strRef>
              <c:f>'DH Share vs RE Share'!$B$19</c:f>
              <c:strCache>
                <c:ptCount val="1"/>
                <c:pt idx="0">
                  <c:v>Latvia</c:v>
                </c:pt>
              </c:strCache>
            </c:strRef>
          </c:tx>
          <c:spPr>
            <a:ln w="25400" cap="rnd">
              <a:noFill/>
              <a:round/>
            </a:ln>
            <a:effectLst/>
          </c:spPr>
          <c:marker>
            <c:symbol val="triangle"/>
            <c:size val="5"/>
            <c:spPr>
              <a:solidFill>
                <a:schemeClr val="accent4">
                  <a:lumMod val="80000"/>
                  <a:lumOff val="20000"/>
                </a:schemeClr>
              </a:solidFill>
              <a:ln w="9525">
                <a:solidFill>
                  <a:schemeClr val="accent4">
                    <a:lumMod val="80000"/>
                    <a:lumOff val="20000"/>
                  </a:schemeClr>
                </a:solidFill>
              </a:ln>
              <a:effectLst/>
            </c:spPr>
          </c:marker>
          <c:xVal>
            <c:numRef>
              <c:f>'DH Share vs RE Share'!$C$19</c:f>
              <c:numCache>
                <c:formatCode>0%</c:formatCode>
                <c:ptCount val="1"/>
                <c:pt idx="0">
                  <c:v>0.38615988526549144</c:v>
                </c:pt>
              </c:numCache>
            </c:numRef>
          </c:xVal>
          <c:yVal>
            <c:numRef>
              <c:f>'DH Share vs RE Share'!$D$19</c:f>
              <c:numCache>
                <c:formatCode>0%</c:formatCode>
                <c:ptCount val="1"/>
                <c:pt idx="0">
                  <c:v>0.5</c:v>
                </c:pt>
              </c:numCache>
            </c:numRef>
          </c:yVal>
          <c:smooth val="0"/>
          <c:extLst>
            <c:ext xmlns:c16="http://schemas.microsoft.com/office/drawing/2014/chart" uri="{C3380CC4-5D6E-409C-BE32-E72D297353CC}">
              <c16:uniqueId val="{0000000F-2D3A-4250-8A25-317F43F48CF5}"/>
            </c:ext>
          </c:extLst>
        </c:ser>
        <c:ser>
          <c:idx val="16"/>
          <c:order val="16"/>
          <c:tx>
            <c:strRef>
              <c:f>'DH Share vs RE Share'!$B$20</c:f>
              <c:strCache>
                <c:ptCount val="1"/>
                <c:pt idx="0">
                  <c:v>Lithuania</c:v>
                </c:pt>
              </c:strCache>
            </c:strRef>
          </c:tx>
          <c:spPr>
            <a:ln w="25400" cap="rnd">
              <a:noFill/>
              <a:round/>
            </a:ln>
            <a:effectLst/>
          </c:spPr>
          <c:marker>
            <c:symbol val="triangle"/>
            <c:size val="5"/>
            <c:spPr>
              <a:solidFill>
                <a:schemeClr val="accent5">
                  <a:lumMod val="80000"/>
                  <a:lumOff val="20000"/>
                </a:schemeClr>
              </a:solidFill>
              <a:ln w="9525">
                <a:solidFill>
                  <a:schemeClr val="accent5">
                    <a:lumMod val="80000"/>
                    <a:lumOff val="20000"/>
                  </a:schemeClr>
                </a:solidFill>
              </a:ln>
              <a:effectLst/>
            </c:spPr>
          </c:marker>
          <c:xVal>
            <c:numRef>
              <c:f>'DH Share vs RE Share'!$C$20</c:f>
              <c:numCache>
                <c:formatCode>0%</c:formatCode>
                <c:ptCount val="1"/>
                <c:pt idx="0">
                  <c:v>0.49296563733723459</c:v>
                </c:pt>
              </c:numCache>
            </c:numRef>
          </c:xVal>
          <c:yVal>
            <c:numRef>
              <c:f>'DH Share vs RE Share'!$D$20</c:f>
              <c:numCache>
                <c:formatCode>0%</c:formatCode>
                <c:ptCount val="1"/>
                <c:pt idx="0">
                  <c:v>0.38</c:v>
                </c:pt>
              </c:numCache>
            </c:numRef>
          </c:yVal>
          <c:smooth val="0"/>
          <c:extLst>
            <c:ext xmlns:c16="http://schemas.microsoft.com/office/drawing/2014/chart" uri="{C3380CC4-5D6E-409C-BE32-E72D297353CC}">
              <c16:uniqueId val="{00000010-2D3A-4250-8A25-317F43F48CF5}"/>
            </c:ext>
          </c:extLst>
        </c:ser>
        <c:ser>
          <c:idx val="17"/>
          <c:order val="17"/>
          <c:tx>
            <c:strRef>
              <c:f>'DH Share vs RE Share'!$B$21</c:f>
              <c:strCache>
                <c:ptCount val="1"/>
                <c:pt idx="0">
                  <c:v>Luxembourg</c:v>
                </c:pt>
              </c:strCache>
            </c:strRef>
          </c:tx>
          <c:spPr>
            <a:ln w="25400" cap="rnd">
              <a:noFill/>
              <a:round/>
            </a:ln>
            <a:effectLst/>
          </c:spPr>
          <c:marker>
            <c:symbol val="triangle"/>
            <c:size val="5"/>
            <c:spPr>
              <a:solidFill>
                <a:schemeClr val="accent6">
                  <a:lumMod val="80000"/>
                  <a:lumOff val="20000"/>
                </a:schemeClr>
              </a:solidFill>
              <a:ln w="9525">
                <a:solidFill>
                  <a:schemeClr val="accent6">
                    <a:lumMod val="80000"/>
                    <a:lumOff val="20000"/>
                  </a:schemeClr>
                </a:solidFill>
              </a:ln>
              <a:effectLst/>
            </c:spPr>
          </c:marker>
          <c:xVal>
            <c:numRef>
              <c:f>'DH Share vs RE Share'!$C$21</c:f>
              <c:numCache>
                <c:formatCode>0%</c:formatCode>
                <c:ptCount val="1"/>
                <c:pt idx="0">
                  <c:v>9.4121277470250606E-2</c:v>
                </c:pt>
              </c:numCache>
            </c:numRef>
          </c:xVal>
          <c:yVal>
            <c:numRef>
              <c:f>'DH Share vs RE Share'!$D$21</c:f>
              <c:numCache>
                <c:formatCode>0%</c:formatCode>
                <c:ptCount val="1"/>
                <c:pt idx="0">
                  <c:v>0.15</c:v>
                </c:pt>
              </c:numCache>
            </c:numRef>
          </c:yVal>
          <c:smooth val="0"/>
          <c:extLst>
            <c:ext xmlns:c16="http://schemas.microsoft.com/office/drawing/2014/chart" uri="{C3380CC4-5D6E-409C-BE32-E72D297353CC}">
              <c16:uniqueId val="{00000011-2D3A-4250-8A25-317F43F48CF5}"/>
            </c:ext>
          </c:extLst>
        </c:ser>
        <c:ser>
          <c:idx val="18"/>
          <c:order val="18"/>
          <c:tx>
            <c:strRef>
              <c:f>'DH Share vs RE Share'!$B$22</c:f>
              <c:strCache>
                <c:ptCount val="1"/>
                <c:pt idx="0">
                  <c:v>Malta</c:v>
                </c:pt>
              </c:strCache>
            </c:strRef>
          </c:tx>
          <c:spPr>
            <a:ln w="25400" cap="rnd">
              <a:noFill/>
              <a:round/>
            </a:ln>
            <a:effectLst/>
          </c:spPr>
          <c:marker>
            <c:symbol val="triangle"/>
            <c:size val="5"/>
            <c:spPr>
              <a:solidFill>
                <a:schemeClr val="accent1">
                  <a:lumMod val="80000"/>
                </a:schemeClr>
              </a:solidFill>
              <a:ln w="9525">
                <a:solidFill>
                  <a:schemeClr val="accent1">
                    <a:lumMod val="80000"/>
                  </a:schemeClr>
                </a:solidFill>
              </a:ln>
              <a:effectLst/>
            </c:spPr>
          </c:marker>
          <c:xVal>
            <c:numRef>
              <c:f>'DH Share vs RE Share'!$C$22</c:f>
              <c:numCache>
                <c:formatCode>0%</c:formatCode>
                <c:ptCount val="1"/>
                <c:pt idx="0">
                  <c:v>0</c:v>
                </c:pt>
              </c:numCache>
            </c:numRef>
          </c:xVal>
          <c:yVal>
            <c:numRef>
              <c:f>'DH Share vs RE Share'!$D$22</c:f>
              <c:numCache>
                <c:formatCode>General</c:formatCode>
                <c:ptCount val="1"/>
              </c:numCache>
            </c:numRef>
          </c:yVal>
          <c:smooth val="0"/>
          <c:extLst>
            <c:ext xmlns:c16="http://schemas.microsoft.com/office/drawing/2014/chart" uri="{C3380CC4-5D6E-409C-BE32-E72D297353CC}">
              <c16:uniqueId val="{00000012-2D3A-4250-8A25-317F43F48CF5}"/>
            </c:ext>
          </c:extLst>
        </c:ser>
        <c:ser>
          <c:idx val="19"/>
          <c:order val="19"/>
          <c:tx>
            <c:strRef>
              <c:f>'DH Share vs RE Share'!$B$23</c:f>
              <c:strCache>
                <c:ptCount val="1"/>
                <c:pt idx="0">
                  <c:v>Netherlands</c:v>
                </c:pt>
              </c:strCache>
            </c:strRef>
          </c:tx>
          <c:spPr>
            <a:ln w="25400" cap="rnd">
              <a:noFill/>
              <a:round/>
            </a:ln>
            <a:effectLst/>
          </c:spPr>
          <c:marker>
            <c:symbol val="triangle"/>
            <c:size val="5"/>
            <c:spPr>
              <a:solidFill>
                <a:schemeClr val="accent2">
                  <a:lumMod val="80000"/>
                </a:schemeClr>
              </a:solidFill>
              <a:ln w="9525">
                <a:solidFill>
                  <a:schemeClr val="accent2">
                    <a:lumMod val="80000"/>
                  </a:schemeClr>
                </a:solidFill>
              </a:ln>
              <a:effectLst/>
            </c:spPr>
          </c:marker>
          <c:xVal>
            <c:numRef>
              <c:f>'DH Share vs RE Share'!$C$23</c:f>
              <c:numCache>
                <c:formatCode>0%</c:formatCode>
                <c:ptCount val="1"/>
                <c:pt idx="0">
                  <c:v>5.8376045276560623E-2</c:v>
                </c:pt>
              </c:numCache>
            </c:numRef>
          </c:xVal>
          <c:yVal>
            <c:numRef>
              <c:f>'DH Share vs RE Share'!$D$23</c:f>
              <c:numCache>
                <c:formatCode>0%</c:formatCode>
                <c:ptCount val="1"/>
                <c:pt idx="0">
                  <c:v>0.03</c:v>
                </c:pt>
              </c:numCache>
            </c:numRef>
          </c:yVal>
          <c:smooth val="0"/>
          <c:extLst>
            <c:ext xmlns:c16="http://schemas.microsoft.com/office/drawing/2014/chart" uri="{C3380CC4-5D6E-409C-BE32-E72D297353CC}">
              <c16:uniqueId val="{00000013-2D3A-4250-8A25-317F43F48CF5}"/>
            </c:ext>
          </c:extLst>
        </c:ser>
        <c:ser>
          <c:idx val="20"/>
          <c:order val="20"/>
          <c:tx>
            <c:strRef>
              <c:f>'DH Share vs RE Share'!$B$24</c:f>
              <c:strCache>
                <c:ptCount val="1"/>
                <c:pt idx="0">
                  <c:v>Poland</c:v>
                </c:pt>
              </c:strCache>
            </c:strRef>
          </c:tx>
          <c:spPr>
            <a:ln w="25400" cap="rnd">
              <a:noFill/>
              <a:round/>
            </a:ln>
            <a:effectLst/>
          </c:spPr>
          <c:marker>
            <c:symbol val="triangle"/>
            <c:size val="5"/>
            <c:spPr>
              <a:solidFill>
                <a:schemeClr val="accent3">
                  <a:lumMod val="80000"/>
                </a:schemeClr>
              </a:solidFill>
              <a:ln w="9525">
                <a:solidFill>
                  <a:schemeClr val="accent3">
                    <a:lumMod val="80000"/>
                  </a:schemeClr>
                </a:solidFill>
              </a:ln>
              <a:effectLst/>
            </c:spPr>
          </c:marker>
          <c:xVal>
            <c:numRef>
              <c:f>'DH Share vs RE Share'!$C$24</c:f>
              <c:numCache>
                <c:formatCode>0%</c:formatCode>
                <c:ptCount val="1"/>
                <c:pt idx="0">
                  <c:v>0.28432396397202137</c:v>
                </c:pt>
              </c:numCache>
            </c:numRef>
          </c:xVal>
          <c:yVal>
            <c:numRef>
              <c:f>'DH Share vs RE Share'!$D$24</c:f>
              <c:numCache>
                <c:formatCode>0%</c:formatCode>
                <c:ptCount val="1"/>
                <c:pt idx="0">
                  <c:v>0.13</c:v>
                </c:pt>
              </c:numCache>
            </c:numRef>
          </c:yVal>
          <c:smooth val="0"/>
          <c:extLst>
            <c:ext xmlns:c16="http://schemas.microsoft.com/office/drawing/2014/chart" uri="{C3380CC4-5D6E-409C-BE32-E72D297353CC}">
              <c16:uniqueId val="{00000014-2D3A-4250-8A25-317F43F48CF5}"/>
            </c:ext>
          </c:extLst>
        </c:ser>
        <c:ser>
          <c:idx val="21"/>
          <c:order val="21"/>
          <c:tx>
            <c:strRef>
              <c:f>'DH Share vs RE Share'!$B$25</c:f>
              <c:strCache>
                <c:ptCount val="1"/>
                <c:pt idx="0">
                  <c:v>Portugal</c:v>
                </c:pt>
              </c:strCache>
            </c:strRef>
          </c:tx>
          <c:spPr>
            <a:ln w="25400" cap="rnd">
              <a:noFill/>
              <a:round/>
            </a:ln>
            <a:effectLst/>
          </c:spPr>
          <c:marker>
            <c:symbol val="diamond"/>
            <c:size val="5"/>
            <c:spPr>
              <a:solidFill>
                <a:schemeClr val="accent4">
                  <a:lumMod val="80000"/>
                </a:schemeClr>
              </a:solidFill>
              <a:ln w="9525">
                <a:solidFill>
                  <a:schemeClr val="accent4">
                    <a:lumMod val="80000"/>
                  </a:schemeClr>
                </a:solidFill>
              </a:ln>
              <a:effectLst/>
            </c:spPr>
          </c:marker>
          <c:xVal>
            <c:numRef>
              <c:f>'DH Share vs RE Share'!$C$25</c:f>
              <c:numCache>
                <c:formatCode>0%</c:formatCode>
                <c:ptCount val="1"/>
                <c:pt idx="0">
                  <c:v>8.2417886564307759E-3</c:v>
                </c:pt>
              </c:numCache>
            </c:numRef>
          </c:xVal>
          <c:yVal>
            <c:numRef>
              <c:f>'DH Share vs RE Share'!$D$25</c:f>
              <c:numCache>
                <c:formatCode>0%</c:formatCode>
                <c:ptCount val="1"/>
                <c:pt idx="0">
                  <c:v>0.38</c:v>
                </c:pt>
              </c:numCache>
            </c:numRef>
          </c:yVal>
          <c:smooth val="0"/>
          <c:extLst>
            <c:ext xmlns:c16="http://schemas.microsoft.com/office/drawing/2014/chart" uri="{C3380CC4-5D6E-409C-BE32-E72D297353CC}">
              <c16:uniqueId val="{00000015-2D3A-4250-8A25-317F43F48CF5}"/>
            </c:ext>
          </c:extLst>
        </c:ser>
        <c:ser>
          <c:idx val="22"/>
          <c:order val="22"/>
          <c:tx>
            <c:strRef>
              <c:f>'DH Share vs RE Share'!$B$26</c:f>
              <c:strCache>
                <c:ptCount val="1"/>
                <c:pt idx="0">
                  <c:v>Romania</c:v>
                </c:pt>
              </c:strCache>
            </c:strRef>
          </c:tx>
          <c:spPr>
            <a:ln w="25400" cap="rnd">
              <a:noFill/>
              <a:round/>
            </a:ln>
            <a:effectLst/>
          </c:spPr>
          <c:marker>
            <c:symbol val="diamond"/>
            <c:size val="5"/>
            <c:spPr>
              <a:solidFill>
                <a:schemeClr val="accent5">
                  <a:lumMod val="80000"/>
                </a:schemeClr>
              </a:solidFill>
              <a:ln w="9525">
                <a:solidFill>
                  <a:schemeClr val="accent5">
                    <a:lumMod val="80000"/>
                  </a:schemeClr>
                </a:solidFill>
              </a:ln>
              <a:effectLst/>
            </c:spPr>
          </c:marker>
          <c:xVal>
            <c:numRef>
              <c:f>'DH Share vs RE Share'!$C$26</c:f>
              <c:numCache>
                <c:formatCode>0%</c:formatCode>
                <c:ptCount val="1"/>
                <c:pt idx="0">
                  <c:v>0.19478302993502805</c:v>
                </c:pt>
              </c:numCache>
            </c:numRef>
          </c:xVal>
          <c:yVal>
            <c:numRef>
              <c:f>'DH Share vs RE Share'!$D$26</c:f>
              <c:numCache>
                <c:formatCode>0%</c:formatCode>
                <c:ptCount val="1"/>
                <c:pt idx="0">
                  <c:v>0.25</c:v>
                </c:pt>
              </c:numCache>
            </c:numRef>
          </c:yVal>
          <c:smooth val="0"/>
          <c:extLst>
            <c:ext xmlns:c16="http://schemas.microsoft.com/office/drawing/2014/chart" uri="{C3380CC4-5D6E-409C-BE32-E72D297353CC}">
              <c16:uniqueId val="{00000016-2D3A-4250-8A25-317F43F48CF5}"/>
            </c:ext>
          </c:extLst>
        </c:ser>
        <c:ser>
          <c:idx val="23"/>
          <c:order val="23"/>
          <c:tx>
            <c:strRef>
              <c:f>'DH Share vs RE Share'!$B$27</c:f>
              <c:strCache>
                <c:ptCount val="1"/>
                <c:pt idx="0">
                  <c:v>Slovak Republic</c:v>
                </c:pt>
              </c:strCache>
            </c:strRef>
          </c:tx>
          <c:spPr>
            <a:ln w="25400" cap="rnd">
              <a:noFill/>
              <a:round/>
            </a:ln>
            <a:effectLst/>
          </c:spPr>
          <c:marker>
            <c:symbol val="diamond"/>
            <c:size val="5"/>
            <c:spPr>
              <a:solidFill>
                <a:schemeClr val="accent6">
                  <a:lumMod val="80000"/>
                </a:schemeClr>
              </a:solidFill>
              <a:ln w="9525">
                <a:solidFill>
                  <a:schemeClr val="accent6">
                    <a:lumMod val="80000"/>
                  </a:schemeClr>
                </a:solidFill>
              </a:ln>
              <a:effectLst/>
            </c:spPr>
          </c:marker>
          <c:xVal>
            <c:numRef>
              <c:f>'DH Share vs RE Share'!$C$27</c:f>
              <c:numCache>
                <c:formatCode>0%</c:formatCode>
                <c:ptCount val="1"/>
                <c:pt idx="0">
                  <c:v>0.23981285639061919</c:v>
                </c:pt>
              </c:numCache>
            </c:numRef>
          </c:xVal>
          <c:yVal>
            <c:numRef>
              <c:f>'DH Share vs RE Share'!$D$27</c:f>
              <c:numCache>
                <c:formatCode>0%</c:formatCode>
                <c:ptCount val="1"/>
                <c:pt idx="0">
                  <c:v>0.12</c:v>
                </c:pt>
              </c:numCache>
            </c:numRef>
          </c:yVal>
          <c:smooth val="0"/>
          <c:extLst>
            <c:ext xmlns:c16="http://schemas.microsoft.com/office/drawing/2014/chart" uri="{C3380CC4-5D6E-409C-BE32-E72D297353CC}">
              <c16:uniqueId val="{00000017-2D3A-4250-8A25-317F43F48CF5}"/>
            </c:ext>
          </c:extLst>
        </c:ser>
        <c:ser>
          <c:idx val="24"/>
          <c:order val="24"/>
          <c:tx>
            <c:strRef>
              <c:f>'DH Share vs RE Share'!$B$28</c:f>
              <c:strCache>
                <c:ptCount val="1"/>
                <c:pt idx="0">
                  <c:v>Slovenia</c:v>
                </c:pt>
              </c:strCache>
            </c:strRef>
          </c:tx>
          <c:spPr>
            <a:ln w="25400" cap="rnd">
              <a:noFill/>
              <a:round/>
            </a:ln>
            <a:effectLst/>
          </c:spPr>
          <c:marker>
            <c:symbol val="diamond"/>
            <c:size val="5"/>
            <c:spPr>
              <a:solidFill>
                <a:schemeClr val="accent1">
                  <a:lumMod val="60000"/>
                  <a:lumOff val="40000"/>
                </a:schemeClr>
              </a:solidFill>
              <a:ln w="9525">
                <a:solidFill>
                  <a:schemeClr val="accent1">
                    <a:lumMod val="60000"/>
                    <a:lumOff val="40000"/>
                  </a:schemeClr>
                </a:solidFill>
              </a:ln>
              <a:effectLst/>
            </c:spPr>
          </c:marker>
          <c:xVal>
            <c:numRef>
              <c:f>'DH Share vs RE Share'!$C$28</c:f>
              <c:numCache>
                <c:formatCode>0%</c:formatCode>
                <c:ptCount val="1"/>
                <c:pt idx="0">
                  <c:v>0.13305269727756039</c:v>
                </c:pt>
              </c:numCache>
            </c:numRef>
          </c:xVal>
          <c:yVal>
            <c:numRef>
              <c:f>'DH Share vs RE Share'!$D$28</c:f>
              <c:numCache>
                <c:formatCode>0%</c:formatCode>
                <c:ptCount val="1"/>
                <c:pt idx="0">
                  <c:v>0.31</c:v>
                </c:pt>
              </c:numCache>
            </c:numRef>
          </c:yVal>
          <c:smooth val="0"/>
          <c:extLst>
            <c:ext xmlns:c16="http://schemas.microsoft.com/office/drawing/2014/chart" uri="{C3380CC4-5D6E-409C-BE32-E72D297353CC}">
              <c16:uniqueId val="{00000018-2D3A-4250-8A25-317F43F48CF5}"/>
            </c:ext>
          </c:extLst>
        </c:ser>
        <c:ser>
          <c:idx val="25"/>
          <c:order val="25"/>
          <c:tx>
            <c:strRef>
              <c:f>'DH Share vs RE Share'!$B$29</c:f>
              <c:strCache>
                <c:ptCount val="1"/>
                <c:pt idx="0">
                  <c:v>Spain</c:v>
                </c:pt>
              </c:strCache>
            </c:strRef>
          </c:tx>
          <c:spPr>
            <a:ln w="25400" cap="rnd">
              <a:noFill/>
              <a:round/>
            </a:ln>
            <a:effectLst/>
          </c:spPr>
          <c:marker>
            <c:symbol val="diamond"/>
            <c:size val="5"/>
            <c:spPr>
              <a:solidFill>
                <a:schemeClr val="accent2">
                  <a:lumMod val="60000"/>
                  <a:lumOff val="40000"/>
                </a:schemeClr>
              </a:solidFill>
              <a:ln w="9525">
                <a:solidFill>
                  <a:schemeClr val="accent2">
                    <a:lumMod val="60000"/>
                    <a:lumOff val="40000"/>
                  </a:schemeClr>
                </a:solidFill>
              </a:ln>
              <a:effectLst/>
            </c:spPr>
          </c:marker>
          <c:xVal>
            <c:numRef>
              <c:f>'DH Share vs RE Share'!$C$29</c:f>
              <c:numCache>
                <c:formatCode>0%</c:formatCode>
                <c:ptCount val="1"/>
                <c:pt idx="0">
                  <c:v>0</c:v>
                </c:pt>
              </c:numCache>
            </c:numRef>
          </c:xVal>
          <c:yVal>
            <c:numRef>
              <c:f>'DH Share vs RE Share'!$D$29</c:f>
              <c:numCache>
                <c:formatCode>0%</c:formatCode>
                <c:ptCount val="1"/>
                <c:pt idx="0">
                  <c:v>0.21</c:v>
                </c:pt>
              </c:numCache>
            </c:numRef>
          </c:yVal>
          <c:smooth val="0"/>
          <c:extLst>
            <c:ext xmlns:c16="http://schemas.microsoft.com/office/drawing/2014/chart" uri="{C3380CC4-5D6E-409C-BE32-E72D297353CC}">
              <c16:uniqueId val="{00000019-2D3A-4250-8A25-317F43F48CF5}"/>
            </c:ext>
          </c:extLst>
        </c:ser>
        <c:ser>
          <c:idx val="26"/>
          <c:order val="26"/>
          <c:tx>
            <c:strRef>
              <c:f>'DH Share vs RE Share'!$B$30</c:f>
              <c:strCache>
                <c:ptCount val="1"/>
                <c:pt idx="0">
                  <c:v>Sweden</c:v>
                </c:pt>
              </c:strCache>
            </c:strRef>
          </c:tx>
          <c:spPr>
            <a:ln w="25400" cap="rnd">
              <a:noFill/>
              <a:round/>
            </a:ln>
            <a:effectLst/>
          </c:spPr>
          <c:marker>
            <c:symbol val="diamond"/>
            <c:size val="5"/>
            <c:spPr>
              <a:solidFill>
                <a:schemeClr val="accent3">
                  <a:lumMod val="60000"/>
                  <a:lumOff val="40000"/>
                </a:schemeClr>
              </a:solidFill>
              <a:ln w="9525">
                <a:solidFill>
                  <a:schemeClr val="accent3">
                    <a:lumMod val="60000"/>
                    <a:lumOff val="40000"/>
                  </a:schemeClr>
                </a:solidFill>
              </a:ln>
              <a:effectLst/>
            </c:spPr>
          </c:marker>
          <c:xVal>
            <c:numRef>
              <c:f>'DH Share vs RE Share'!$C$30</c:f>
              <c:numCache>
                <c:formatCode>0%</c:formatCode>
                <c:ptCount val="1"/>
                <c:pt idx="0">
                  <c:v>0.49218703321441104</c:v>
                </c:pt>
              </c:numCache>
            </c:numRef>
          </c:xVal>
          <c:yVal>
            <c:numRef>
              <c:f>'DH Share vs RE Share'!$D$30</c:f>
              <c:numCache>
                <c:formatCode>0%</c:formatCode>
                <c:ptCount val="1"/>
                <c:pt idx="0">
                  <c:v>0.64</c:v>
                </c:pt>
              </c:numCache>
            </c:numRef>
          </c:yVal>
          <c:smooth val="0"/>
          <c:extLst>
            <c:ext xmlns:c16="http://schemas.microsoft.com/office/drawing/2014/chart" uri="{C3380CC4-5D6E-409C-BE32-E72D297353CC}">
              <c16:uniqueId val="{0000001A-2D3A-4250-8A25-317F43F48CF5}"/>
            </c:ext>
          </c:extLst>
        </c:ser>
        <c:ser>
          <c:idx val="27"/>
          <c:order val="27"/>
          <c:tx>
            <c:strRef>
              <c:f>'DH Share vs RE Share'!$B$31</c:f>
              <c:strCache>
                <c:ptCount val="1"/>
                <c:pt idx="0">
                  <c:v>United Kingdom</c:v>
                </c:pt>
              </c:strCache>
            </c:strRef>
          </c:tx>
          <c:spPr>
            <a:ln w="25400" cap="rnd">
              <a:noFill/>
              <a:round/>
            </a:ln>
            <a:effectLst/>
          </c:spPr>
          <c:marker>
            <c:symbol val="diamond"/>
            <c:size val="5"/>
            <c:spPr>
              <a:solidFill>
                <a:schemeClr val="accent4">
                  <a:lumMod val="60000"/>
                  <a:lumOff val="40000"/>
                </a:schemeClr>
              </a:solidFill>
              <a:ln w="9525">
                <a:solidFill>
                  <a:schemeClr val="accent4">
                    <a:lumMod val="60000"/>
                    <a:lumOff val="40000"/>
                  </a:schemeClr>
                </a:solidFill>
              </a:ln>
              <a:effectLst/>
            </c:spPr>
          </c:marker>
          <c:xVal>
            <c:numRef>
              <c:f>'DH Share vs RE Share'!$C$31</c:f>
              <c:numCache>
                <c:formatCode>0%</c:formatCode>
                <c:ptCount val="1"/>
                <c:pt idx="0">
                  <c:v>1.0701066422093043E-2</c:v>
                </c:pt>
              </c:numCache>
            </c:numRef>
          </c:xVal>
          <c:yVal>
            <c:numRef>
              <c:f>'DH Share vs RE Share'!$D$31</c:f>
              <c:numCache>
                <c:formatCode>0%</c:formatCode>
                <c:ptCount val="1"/>
                <c:pt idx="0">
                  <c:v>0.04</c:v>
                </c:pt>
              </c:numCache>
            </c:numRef>
          </c:yVal>
          <c:smooth val="0"/>
          <c:extLst>
            <c:ext xmlns:c16="http://schemas.microsoft.com/office/drawing/2014/chart" uri="{C3380CC4-5D6E-409C-BE32-E72D297353CC}">
              <c16:uniqueId val="{0000001B-2D3A-4250-8A25-317F43F48CF5}"/>
            </c:ext>
          </c:extLst>
        </c:ser>
        <c:dLbls>
          <c:showLegendKey val="0"/>
          <c:showVal val="0"/>
          <c:showCatName val="0"/>
          <c:showSerName val="0"/>
          <c:showPercent val="0"/>
          <c:showBubbleSize val="0"/>
        </c:dLbls>
        <c:axId val="362528128"/>
        <c:axId val="362531040"/>
      </c:scatterChart>
      <c:valAx>
        <c:axId val="362528128"/>
        <c:scaling>
          <c:orientation val="minMax"/>
        </c:scaling>
        <c:delete val="0"/>
        <c:axPos val="b"/>
        <c:majorGridlines>
          <c:spPr>
            <a:ln w="9525" cap="flat" cmpd="sng" algn="ctr">
              <a:solidFill>
                <a:schemeClr val="tx1">
                  <a:lumMod val="15000"/>
                  <a:lumOff val="85000"/>
                </a:schemeClr>
              </a:solidFill>
              <a:round/>
            </a:ln>
            <a:effectLst/>
          </c:spPr>
        </c:majorGridlines>
        <c:title>
          <c:tx>
            <c:strRef>
              <c:f>'DH Share vs RE Share'!$C$3</c:f>
              <c:strCache>
                <c:ptCount val="1"/>
                <c:pt idx="0">
                  <c:v>District Heating Share (%)</c:v>
                </c:pt>
              </c:strCache>
            </c:strRef>
          </c:tx>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362531040"/>
        <c:crosses val="autoZero"/>
        <c:crossBetween val="midCat"/>
      </c:valAx>
      <c:valAx>
        <c:axId val="362531040"/>
        <c:scaling>
          <c:orientation val="minMax"/>
        </c:scaling>
        <c:delete val="0"/>
        <c:axPos val="l"/>
        <c:majorGridlines>
          <c:spPr>
            <a:ln w="9525" cap="flat" cmpd="sng" algn="ctr">
              <a:solidFill>
                <a:schemeClr val="tx1">
                  <a:lumMod val="15000"/>
                  <a:lumOff val="85000"/>
                </a:schemeClr>
              </a:solidFill>
              <a:round/>
            </a:ln>
            <a:effectLst/>
          </c:spPr>
        </c:majorGridlines>
        <c:title>
          <c:tx>
            <c:strRef>
              <c:f>'DH Share vs RE Share'!$D$3</c:f>
              <c:strCache>
                <c:ptCount val="1"/>
                <c:pt idx="0">
                  <c:v>Renewable Energy Share in Heating &amp; Cooling (%)</c:v>
                </c:pt>
              </c:strCache>
            </c:strRef>
          </c:tx>
          <c:layout>
            <c:manualLayout>
              <c:xMode val="edge"/>
              <c:yMode val="edge"/>
              <c:x val="1.2846895424836599E-2"/>
              <c:y val="8.2894585784841976E-2"/>
            </c:manualLayout>
          </c:layout>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362528128"/>
        <c:crosses val="autoZero"/>
        <c:crossBetween val="midCat"/>
      </c:valAx>
      <c:spPr>
        <a:noFill/>
        <a:ln>
          <a:noFill/>
        </a:ln>
        <a:effectLst/>
      </c:spPr>
    </c:plotArea>
    <c:legend>
      <c:legendPos val="r"/>
      <c:layout>
        <c:manualLayout>
          <c:xMode val="edge"/>
          <c:yMode val="edge"/>
          <c:x val="0.5742418055555556"/>
          <c:y val="0.12675388888888886"/>
          <c:w val="0.41147249999999991"/>
          <c:h val="0.8029365277777778"/>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rgbClr val="FFFFFF"/>
    </a:solidFill>
    <a:ln w="9525" cap="flat" cmpd="sng" algn="ctr">
      <a:noFill/>
      <a:round/>
    </a:ln>
    <a:effectLst/>
  </c:spPr>
  <c:txPr>
    <a:bodyPr/>
    <a:lstStyle/>
    <a:p>
      <a:pPr>
        <a:defRPr sz="1200"/>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da-DK" baseline="0"/>
              <a:t>Thermal storage: Price and Size</a:t>
            </a:r>
            <a:endParaRPr lang="da-DK"/>
          </a:p>
        </c:rich>
      </c:tx>
      <c:overlay val="0"/>
    </c:title>
    <c:autoTitleDeleted val="0"/>
    <c:plotArea>
      <c:layout/>
      <c:lineChart>
        <c:grouping val="standard"/>
        <c:varyColors val="0"/>
        <c:ser>
          <c:idx val="0"/>
          <c:order val="0"/>
          <c:tx>
            <c:strRef>
              <c:f>'Ark1'!$F$12</c:f>
              <c:strCache>
                <c:ptCount val="1"/>
                <c:pt idx="0">
                  <c:v>Price</c:v>
                </c:pt>
              </c:strCache>
            </c:strRef>
          </c:tx>
          <c:marker>
            <c:symbol val="none"/>
          </c:marker>
          <c:cat>
            <c:strRef>
              <c:f>'Ark1'!$G$38:$J$38</c:f>
              <c:strCache>
                <c:ptCount val="4"/>
                <c:pt idx="0">
                  <c:v>160 liter</c:v>
                </c:pt>
                <c:pt idx="1">
                  <c:v>4 m3</c:v>
                </c:pt>
                <c:pt idx="2">
                  <c:v>6200 m3</c:v>
                </c:pt>
                <c:pt idx="3">
                  <c:v>200.000 m3</c:v>
                </c:pt>
              </c:strCache>
            </c:strRef>
          </c:cat>
          <c:val>
            <c:numRef>
              <c:f>'Ark1'!$G$44:$J$44</c:f>
              <c:numCache>
                <c:formatCode>General</c:formatCode>
                <c:ptCount val="4"/>
                <c:pt idx="0">
                  <c:v>300000</c:v>
                </c:pt>
                <c:pt idx="1">
                  <c:v>40000</c:v>
                </c:pt>
                <c:pt idx="2">
                  <c:v>2500</c:v>
                </c:pt>
                <c:pt idx="3">
                  <c:v>500</c:v>
                </c:pt>
              </c:numCache>
            </c:numRef>
          </c:val>
          <c:smooth val="0"/>
          <c:extLst>
            <c:ext xmlns:c16="http://schemas.microsoft.com/office/drawing/2014/chart" uri="{C3380CC4-5D6E-409C-BE32-E72D297353CC}">
              <c16:uniqueId val="{00000000-2D39-456F-85D2-EA788B597EF1}"/>
            </c:ext>
          </c:extLst>
        </c:ser>
        <c:dLbls>
          <c:showLegendKey val="0"/>
          <c:showVal val="0"/>
          <c:showCatName val="0"/>
          <c:showSerName val="0"/>
          <c:showPercent val="0"/>
          <c:showBubbleSize val="0"/>
        </c:dLbls>
        <c:smooth val="0"/>
        <c:axId val="242120880"/>
        <c:axId val="242120096"/>
      </c:lineChart>
      <c:catAx>
        <c:axId val="242120880"/>
        <c:scaling>
          <c:orientation val="minMax"/>
        </c:scaling>
        <c:delete val="0"/>
        <c:axPos val="b"/>
        <c:numFmt formatCode="General" sourceLinked="0"/>
        <c:majorTickMark val="none"/>
        <c:minorTickMark val="none"/>
        <c:tickLblPos val="nextTo"/>
        <c:crossAx val="242120096"/>
        <c:crosses val="autoZero"/>
        <c:auto val="1"/>
        <c:lblAlgn val="ctr"/>
        <c:lblOffset val="100"/>
        <c:noMultiLvlLbl val="0"/>
      </c:catAx>
      <c:valAx>
        <c:axId val="242120096"/>
        <c:scaling>
          <c:orientation val="minMax"/>
          <c:min val="0"/>
        </c:scaling>
        <c:delete val="0"/>
        <c:axPos val="l"/>
        <c:majorGridlines/>
        <c:title>
          <c:tx>
            <c:strRef>
              <c:f>'Ark1'!$F$17</c:f>
              <c:strCache>
                <c:ptCount val="1"/>
                <c:pt idx="0">
                  <c:v>Price (€/MWh)</c:v>
                </c:pt>
              </c:strCache>
            </c:strRef>
          </c:tx>
          <c:overlay val="0"/>
          <c:txPr>
            <a:bodyPr/>
            <a:lstStyle/>
            <a:p>
              <a:pPr>
                <a:defRPr/>
              </a:pPr>
              <a:endParaRPr lang="en-US"/>
            </a:p>
          </c:txPr>
        </c:title>
        <c:numFmt formatCode="General" sourceLinked="1"/>
        <c:majorTickMark val="none"/>
        <c:minorTickMark val="none"/>
        <c:tickLblPos val="nextTo"/>
        <c:crossAx val="242120880"/>
        <c:crosses val="autoZero"/>
        <c:crossBetween val="between"/>
      </c:valAx>
    </c:plotArea>
    <c:plotVisOnly val="1"/>
    <c:dispBlanksAs val="gap"/>
    <c:showDLblsOverMax val="0"/>
  </c:chart>
  <c:spPr>
    <a:solidFill>
      <a:schemeClr val="bg1"/>
    </a:solidFill>
    <a:ln>
      <a:solidFill>
        <a:schemeClr val="tx1"/>
      </a:solidFill>
    </a:ln>
  </c:sp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456214345446567"/>
          <c:y val="5.2117253310482003E-2"/>
          <c:w val="0.84523046606555896"/>
          <c:h val="0.65232016685799277"/>
        </c:manualLayout>
      </c:layout>
      <c:barChart>
        <c:barDir val="col"/>
        <c:grouping val="clustered"/>
        <c:varyColors val="0"/>
        <c:ser>
          <c:idx val="0"/>
          <c:order val="0"/>
          <c:tx>
            <c:strRef>
              <c:f>'2015 - 2050 HRE'!$B$27</c:f>
              <c:strCache>
                <c:ptCount val="1"/>
                <c:pt idx="0">
                  <c:v>BL 2050</c:v>
                </c:pt>
              </c:strCache>
            </c:strRef>
          </c:tx>
          <c:spPr>
            <a:solidFill>
              <a:srgbClr val="A21734"/>
            </a:solidFill>
            <a:ln>
              <a:noFill/>
            </a:ln>
            <a:effectLst/>
          </c:spPr>
          <c:invertIfNegative val="0"/>
          <c:cat>
            <c:strRef>
              <c:f>'2015 - 2050 HRE'!$A$28:$A$42</c:f>
              <c:strCache>
                <c:ptCount val="15"/>
                <c:pt idx="0">
                  <c:v>Austria</c:v>
                </c:pt>
                <c:pt idx="1">
                  <c:v>Belgium</c:v>
                </c:pt>
                <c:pt idx="2">
                  <c:v>Czech
 Republic</c:v>
                </c:pt>
                <c:pt idx="3">
                  <c:v>Finland</c:v>
                </c:pt>
                <c:pt idx="4">
                  <c:v>France</c:v>
                </c:pt>
                <c:pt idx="5">
                  <c:v>Germany</c:v>
                </c:pt>
                <c:pt idx="6">
                  <c:v>Hungary</c:v>
                </c:pt>
                <c:pt idx="7">
                  <c:v>Italy</c:v>
                </c:pt>
                <c:pt idx="8">
                  <c:v>Netherlands</c:v>
                </c:pt>
                <c:pt idx="9">
                  <c:v>Poland</c:v>
                </c:pt>
                <c:pt idx="10">
                  <c:v>Romania</c:v>
                </c:pt>
                <c:pt idx="11">
                  <c:v>Spain</c:v>
                </c:pt>
                <c:pt idx="12">
                  <c:v>Sweden</c:v>
                </c:pt>
                <c:pt idx="13">
                  <c:v>United
Kingdom</c:v>
                </c:pt>
                <c:pt idx="14">
                  <c:v>HRE14</c:v>
                </c:pt>
              </c:strCache>
            </c:strRef>
          </c:cat>
          <c:val>
            <c:numRef>
              <c:f>'2015 - 2050 HRE'!$B$28:$B$42</c:f>
              <c:numCache>
                <c:formatCode>0%</c:formatCode>
                <c:ptCount val="15"/>
                <c:pt idx="0">
                  <c:v>-0.2153895997805666</c:v>
                </c:pt>
                <c:pt idx="1">
                  <c:v>-0.16236111125714581</c:v>
                </c:pt>
                <c:pt idx="2">
                  <c:v>-0.19256732680524813</c:v>
                </c:pt>
                <c:pt idx="3">
                  <c:v>-0.15633010147063453</c:v>
                </c:pt>
                <c:pt idx="4">
                  <c:v>-0.29168669764050104</c:v>
                </c:pt>
                <c:pt idx="5">
                  <c:v>-0.3576972659454134</c:v>
                </c:pt>
                <c:pt idx="6">
                  <c:v>-0.20540679867840106</c:v>
                </c:pt>
                <c:pt idx="7">
                  <c:v>-0.13606550073200363</c:v>
                </c:pt>
                <c:pt idx="8">
                  <c:v>-0.18621702981635346</c:v>
                </c:pt>
                <c:pt idx="9">
                  <c:v>-0.29789312778134402</c:v>
                </c:pt>
                <c:pt idx="10">
                  <c:v>-0.20935878181022316</c:v>
                </c:pt>
                <c:pt idx="11">
                  <c:v>-6.0774211211271134E-2</c:v>
                </c:pt>
                <c:pt idx="12">
                  <c:v>-0.1836202114708384</c:v>
                </c:pt>
                <c:pt idx="13">
                  <c:v>-0.25087420009248201</c:v>
                </c:pt>
                <c:pt idx="14">
                  <c:v>-0.24791612181076511</c:v>
                </c:pt>
              </c:numCache>
            </c:numRef>
          </c:val>
          <c:extLst>
            <c:ext xmlns:c16="http://schemas.microsoft.com/office/drawing/2014/chart" uri="{C3380CC4-5D6E-409C-BE32-E72D297353CC}">
              <c16:uniqueId val="{00000000-6E8F-499A-8717-4A2F1C3B9D42}"/>
            </c:ext>
          </c:extLst>
        </c:ser>
        <c:ser>
          <c:idx val="1"/>
          <c:order val="1"/>
          <c:tx>
            <c:strRef>
              <c:f>'2015 - 2050 HRE'!$C$27</c:f>
              <c:strCache>
                <c:ptCount val="1"/>
                <c:pt idx="0">
                  <c:v>HRE 2050</c:v>
                </c:pt>
              </c:strCache>
            </c:strRef>
          </c:tx>
          <c:spPr>
            <a:solidFill>
              <a:srgbClr val="265376"/>
            </a:solidFill>
            <a:ln>
              <a:noFill/>
            </a:ln>
            <a:effectLst/>
          </c:spPr>
          <c:invertIfNegative val="0"/>
          <c:cat>
            <c:strRef>
              <c:f>'2015 - 2050 HRE'!$A$28:$A$42</c:f>
              <c:strCache>
                <c:ptCount val="15"/>
                <c:pt idx="0">
                  <c:v>Austria</c:v>
                </c:pt>
                <c:pt idx="1">
                  <c:v>Belgium</c:v>
                </c:pt>
                <c:pt idx="2">
                  <c:v>Czech
 Republic</c:v>
                </c:pt>
                <c:pt idx="3">
                  <c:v>Finland</c:v>
                </c:pt>
                <c:pt idx="4">
                  <c:v>France</c:v>
                </c:pt>
                <c:pt idx="5">
                  <c:v>Germany</c:v>
                </c:pt>
                <c:pt idx="6">
                  <c:v>Hungary</c:v>
                </c:pt>
                <c:pt idx="7">
                  <c:v>Italy</c:v>
                </c:pt>
                <c:pt idx="8">
                  <c:v>Netherlands</c:v>
                </c:pt>
                <c:pt idx="9">
                  <c:v>Poland</c:v>
                </c:pt>
                <c:pt idx="10">
                  <c:v>Romania</c:v>
                </c:pt>
                <c:pt idx="11">
                  <c:v>Spain</c:v>
                </c:pt>
                <c:pt idx="12">
                  <c:v>Sweden</c:v>
                </c:pt>
                <c:pt idx="13">
                  <c:v>United
Kingdom</c:v>
                </c:pt>
                <c:pt idx="14">
                  <c:v>HRE14</c:v>
                </c:pt>
              </c:strCache>
            </c:strRef>
          </c:cat>
          <c:val>
            <c:numRef>
              <c:f>'2015 - 2050 HRE'!$C$28:$C$42</c:f>
              <c:numCache>
                <c:formatCode>0%</c:formatCode>
                <c:ptCount val="15"/>
                <c:pt idx="0">
                  <c:v>-0.31485083831871535</c:v>
                </c:pt>
                <c:pt idx="1">
                  <c:v>-0.30750364008661923</c:v>
                </c:pt>
                <c:pt idx="2">
                  <c:v>-0.35559126625912602</c:v>
                </c:pt>
                <c:pt idx="3">
                  <c:v>-0.22360588559026448</c:v>
                </c:pt>
                <c:pt idx="4">
                  <c:v>-0.39292597630579384</c:v>
                </c:pt>
                <c:pt idx="5">
                  <c:v>-0.41939072210922618</c:v>
                </c:pt>
                <c:pt idx="6">
                  <c:v>-0.37950178497555959</c:v>
                </c:pt>
                <c:pt idx="7">
                  <c:v>-0.2436246560705331</c:v>
                </c:pt>
                <c:pt idx="8">
                  <c:v>-0.32046241313832413</c:v>
                </c:pt>
                <c:pt idx="9">
                  <c:v>-0.45114529530907582</c:v>
                </c:pt>
                <c:pt idx="10">
                  <c:v>-0.37217161328352882</c:v>
                </c:pt>
                <c:pt idx="11">
                  <c:v>-0.18305979572228598</c:v>
                </c:pt>
                <c:pt idx="12">
                  <c:v>-0.23171869635323605</c:v>
                </c:pt>
                <c:pt idx="13">
                  <c:v>-0.29134213936661862</c:v>
                </c:pt>
                <c:pt idx="14">
                  <c:v>-0.29438009132715554</c:v>
                </c:pt>
              </c:numCache>
            </c:numRef>
          </c:val>
          <c:extLst>
            <c:ext xmlns:c16="http://schemas.microsoft.com/office/drawing/2014/chart" uri="{C3380CC4-5D6E-409C-BE32-E72D297353CC}">
              <c16:uniqueId val="{00000001-6E8F-499A-8717-4A2F1C3B9D42}"/>
            </c:ext>
          </c:extLst>
        </c:ser>
        <c:dLbls>
          <c:showLegendKey val="0"/>
          <c:showVal val="0"/>
          <c:showCatName val="0"/>
          <c:showSerName val="0"/>
          <c:showPercent val="0"/>
          <c:showBubbleSize val="0"/>
        </c:dLbls>
        <c:gapWidth val="219"/>
        <c:overlap val="-27"/>
        <c:axId val="489229840"/>
        <c:axId val="489230168"/>
      </c:barChart>
      <c:catAx>
        <c:axId val="489229840"/>
        <c:scaling>
          <c:orientation val="minMax"/>
        </c:scaling>
        <c:delete val="0"/>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high"/>
        <c:spPr>
          <a:noFill/>
          <a:ln w="9525" cap="flat" cmpd="sng" algn="ctr">
            <a:solidFill>
              <a:schemeClr val="tx1">
                <a:lumMod val="15000"/>
                <a:lumOff val="85000"/>
              </a:schemeClr>
            </a:solidFill>
            <a:round/>
          </a:ln>
          <a:effectLst/>
        </c:spPr>
        <c:txPr>
          <a:bodyPr rot="-5400000" spcFirstLastPara="1" vertOverflow="ellipsis" wrap="square" anchor="ctr" anchorCtr="0"/>
          <a:lstStyle/>
          <a:p>
            <a:pPr>
              <a:defRPr sz="900" b="0" i="0" u="none" strike="noStrike" kern="1200" baseline="0">
                <a:solidFill>
                  <a:schemeClr val="tx1"/>
                </a:solidFill>
                <a:latin typeface="Open Sans" panose="020B0606030504020204"/>
                <a:ea typeface="+mn-ea"/>
                <a:cs typeface="+mn-cs"/>
              </a:defRPr>
            </a:pPr>
            <a:endParaRPr lang="en-US"/>
          </a:p>
        </c:txPr>
        <c:crossAx val="489230168"/>
        <c:crosses val="autoZero"/>
        <c:auto val="0"/>
        <c:lblAlgn val="ctr"/>
        <c:lblOffset val="100"/>
        <c:noMultiLvlLbl val="0"/>
      </c:catAx>
      <c:valAx>
        <c:axId val="489230168"/>
        <c:scaling>
          <c:orientation val="maxMin"/>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1" i="0" u="none" strike="noStrike" kern="1200" baseline="0">
                    <a:solidFill>
                      <a:schemeClr val="tx1"/>
                    </a:solidFill>
                    <a:latin typeface="Open Sans" panose="020B0606030504020204"/>
                    <a:ea typeface="+mn-ea"/>
                    <a:cs typeface="+mn-cs"/>
                  </a:defRPr>
                </a:pPr>
                <a:r>
                  <a:rPr lang="en-GB" sz="1000" b="1">
                    <a:solidFill>
                      <a:schemeClr val="tx1"/>
                    </a:solidFill>
                  </a:rPr>
                  <a:t>% change in delivered space heating demands from 2015</a:t>
                </a:r>
              </a:p>
            </c:rich>
          </c:tx>
          <c:layout>
            <c:manualLayout>
              <c:xMode val="edge"/>
              <c:yMode val="edge"/>
              <c:x val="1.8016840954817558E-2"/>
              <c:y val="5.2117253310481983E-2"/>
            </c:manualLayout>
          </c:layout>
          <c:overlay val="0"/>
          <c:spPr>
            <a:noFill/>
            <a:ln>
              <a:noFill/>
            </a:ln>
            <a:effectLst/>
          </c:spPr>
          <c:txPr>
            <a:bodyPr rot="-5400000" spcFirstLastPara="1" vertOverflow="ellipsis" vert="horz" wrap="square" anchor="ctr" anchorCtr="1"/>
            <a:lstStyle/>
            <a:p>
              <a:pPr>
                <a:defRPr sz="1000" b="1" i="0" u="none" strike="noStrike" kern="1200" baseline="0">
                  <a:solidFill>
                    <a:schemeClr val="tx1"/>
                  </a:solidFill>
                  <a:latin typeface="Open Sans" panose="020B0606030504020204"/>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solidFill>
                <a:latin typeface="Open Sans" panose="020B0606030504020204"/>
                <a:ea typeface="+mn-ea"/>
                <a:cs typeface="+mn-cs"/>
              </a:defRPr>
            </a:pPr>
            <a:endParaRPr lang="en-US"/>
          </a:p>
        </c:txPr>
        <c:crossAx val="4892298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ysClr val="windowText" lastClr="000000"/>
              </a:solidFill>
              <a:latin typeface="Open Sans" panose="020B0606030504020204"/>
              <a:ea typeface="+mn-ea"/>
              <a:cs typeface="+mn-cs"/>
            </a:defRPr>
          </a:pPr>
          <a:endParaRPr lang="en-US"/>
        </a:p>
      </c:txPr>
    </c:legend>
    <c:plotVisOnly val="1"/>
    <c:dispBlanksAs val="gap"/>
    <c:showDLblsOverMax val="0"/>
  </c:chart>
  <c:spPr>
    <a:solidFill>
      <a:schemeClr val="bg1"/>
    </a:solidFill>
    <a:ln w="9525" cap="flat" cmpd="sng" algn="ctr">
      <a:solidFill>
        <a:sysClr val="windowText" lastClr="000000"/>
      </a:solidFill>
      <a:round/>
    </a:ln>
    <a:effectLst>
      <a:outerShdw blurRad="50800" dist="38100" dir="2700000" algn="tl" rotWithShape="0">
        <a:prstClr val="black">
          <a:alpha val="40000"/>
        </a:prstClr>
      </a:outerShdw>
    </a:effectLst>
  </c:spPr>
  <c:txPr>
    <a:bodyPr/>
    <a:lstStyle/>
    <a:p>
      <a:pPr>
        <a:defRPr>
          <a:latin typeface="Open Sans" panose="020B0606030504020204"/>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stacked"/>
        <c:varyColors val="0"/>
        <c:ser>
          <c:idx val="0"/>
          <c:order val="0"/>
          <c:tx>
            <c:strRef>
              <c:f>Figures!$B$116</c:f>
              <c:strCache>
                <c:ptCount val="1"/>
                <c:pt idx="0">
                  <c:v>Heat for Buildings</c:v>
                </c:pt>
              </c:strCache>
            </c:strRef>
          </c:tx>
          <c:spPr>
            <a:solidFill>
              <a:schemeClr val="accent1"/>
            </a:solidFill>
            <a:ln>
              <a:noFill/>
            </a:ln>
            <a:effectLst/>
          </c:spPr>
          <c:invertIfNegative val="0"/>
          <c:cat>
            <c:strRef>
              <c:f>Figures!$C$115:$E$115</c:f>
              <c:strCache>
                <c:ptCount val="3"/>
                <c:pt idx="0">
                  <c:v>Primary Energy Supply</c:v>
                </c:pt>
                <c:pt idx="1">
                  <c:v>Final Consumption</c:v>
                </c:pt>
                <c:pt idx="2">
                  <c:v>End Use</c:v>
                </c:pt>
              </c:strCache>
            </c:strRef>
          </c:cat>
          <c:val>
            <c:numRef>
              <c:f>Figures!$C$116:$E$116</c:f>
              <c:numCache>
                <c:formatCode>0</c:formatCode>
                <c:ptCount val="3"/>
                <c:pt idx="0">
                  <c:v>12.681261063471435</c:v>
                </c:pt>
                <c:pt idx="1">
                  <c:v>12.681261063471435</c:v>
                </c:pt>
                <c:pt idx="2">
                  <c:v>10.775467109600003</c:v>
                </c:pt>
              </c:numCache>
            </c:numRef>
          </c:val>
          <c:extLst>
            <c:ext xmlns:c16="http://schemas.microsoft.com/office/drawing/2014/chart" uri="{C3380CC4-5D6E-409C-BE32-E72D297353CC}">
              <c16:uniqueId val="{00000000-3299-40DC-8421-C01BE6FB78A4}"/>
            </c:ext>
          </c:extLst>
        </c:ser>
        <c:ser>
          <c:idx val="1"/>
          <c:order val="1"/>
          <c:tx>
            <c:strRef>
              <c:f>Figures!$B$117</c:f>
              <c:strCache>
                <c:ptCount val="1"/>
                <c:pt idx="0">
                  <c:v>Heat for Industry</c:v>
                </c:pt>
              </c:strCache>
            </c:strRef>
          </c:tx>
          <c:spPr>
            <a:solidFill>
              <a:schemeClr val="bg1">
                <a:lumMod val="25000"/>
              </a:schemeClr>
            </a:solidFill>
            <a:ln>
              <a:noFill/>
            </a:ln>
            <a:effectLst/>
          </c:spPr>
          <c:invertIfNegative val="0"/>
          <c:cat>
            <c:strRef>
              <c:f>Figures!$C$115:$E$115</c:f>
              <c:strCache>
                <c:ptCount val="3"/>
                <c:pt idx="0">
                  <c:v>Primary Energy Supply</c:v>
                </c:pt>
                <c:pt idx="1">
                  <c:v>Final Consumption</c:v>
                </c:pt>
                <c:pt idx="2">
                  <c:v>End Use</c:v>
                </c:pt>
              </c:strCache>
            </c:strRef>
          </c:cat>
          <c:val>
            <c:numRef>
              <c:f>Figures!$C$117:$E$117</c:f>
              <c:numCache>
                <c:formatCode>0</c:formatCode>
                <c:ptCount val="3"/>
                <c:pt idx="0">
                  <c:v>7.3089466825263951</c:v>
                </c:pt>
                <c:pt idx="1">
                  <c:v>7.3089466825263951</c:v>
                </c:pt>
                <c:pt idx="2">
                  <c:v>5.0595690236399999</c:v>
                </c:pt>
              </c:numCache>
            </c:numRef>
          </c:val>
          <c:extLst>
            <c:ext xmlns:c16="http://schemas.microsoft.com/office/drawing/2014/chart" uri="{C3380CC4-5D6E-409C-BE32-E72D297353CC}">
              <c16:uniqueId val="{00000001-3299-40DC-8421-C01BE6FB78A4}"/>
            </c:ext>
          </c:extLst>
        </c:ser>
        <c:ser>
          <c:idx val="2"/>
          <c:order val="2"/>
          <c:tx>
            <c:strRef>
              <c:f>Figures!$B$118</c:f>
              <c:strCache>
                <c:ptCount val="1"/>
                <c:pt idx="0">
                  <c:v>Electricity</c:v>
                </c:pt>
              </c:strCache>
            </c:strRef>
          </c:tx>
          <c:spPr>
            <a:solidFill>
              <a:schemeClr val="accent3"/>
            </a:solidFill>
            <a:ln>
              <a:noFill/>
            </a:ln>
            <a:effectLst/>
          </c:spPr>
          <c:invertIfNegative val="0"/>
          <c:cat>
            <c:strRef>
              <c:f>Figures!$C$115:$E$115</c:f>
              <c:strCache>
                <c:ptCount val="3"/>
                <c:pt idx="0">
                  <c:v>Primary Energy Supply</c:v>
                </c:pt>
                <c:pt idx="1">
                  <c:v>Final Consumption</c:v>
                </c:pt>
                <c:pt idx="2">
                  <c:v>End Use</c:v>
                </c:pt>
              </c:strCache>
            </c:strRef>
          </c:cat>
          <c:val>
            <c:numRef>
              <c:f>Figures!$C$118:$E$118</c:f>
              <c:numCache>
                <c:formatCode>0</c:formatCode>
                <c:ptCount val="3"/>
                <c:pt idx="0">
                  <c:v>29.513044000000001</c:v>
                </c:pt>
                <c:pt idx="1">
                  <c:v>10.213839</c:v>
                </c:pt>
                <c:pt idx="2">
                  <c:v>10.213839</c:v>
                </c:pt>
              </c:numCache>
            </c:numRef>
          </c:val>
          <c:extLst>
            <c:ext xmlns:c16="http://schemas.microsoft.com/office/drawing/2014/chart" uri="{C3380CC4-5D6E-409C-BE32-E72D297353CC}">
              <c16:uniqueId val="{00000002-3299-40DC-8421-C01BE6FB78A4}"/>
            </c:ext>
          </c:extLst>
        </c:ser>
        <c:ser>
          <c:idx val="3"/>
          <c:order val="3"/>
          <c:tx>
            <c:strRef>
              <c:f>Figures!$B$119</c:f>
              <c:strCache>
                <c:ptCount val="1"/>
                <c:pt idx="0">
                  <c:v>Transport</c:v>
                </c:pt>
              </c:strCache>
            </c:strRef>
          </c:tx>
          <c:spPr>
            <a:solidFill>
              <a:schemeClr val="accent4"/>
            </a:solidFill>
            <a:ln>
              <a:noFill/>
            </a:ln>
            <a:effectLst/>
          </c:spPr>
          <c:invertIfNegative val="0"/>
          <c:cat>
            <c:strRef>
              <c:f>Figures!$C$115:$E$115</c:f>
              <c:strCache>
                <c:ptCount val="3"/>
                <c:pt idx="0">
                  <c:v>Primary Energy Supply</c:v>
                </c:pt>
                <c:pt idx="1">
                  <c:v>Final Consumption</c:v>
                </c:pt>
                <c:pt idx="2">
                  <c:v>End Use</c:v>
                </c:pt>
              </c:strCache>
            </c:strRef>
          </c:cat>
          <c:val>
            <c:numRef>
              <c:f>Figures!$C$119:$E$119</c:f>
              <c:numCache>
                <c:formatCode>0</c:formatCode>
                <c:ptCount val="3"/>
                <c:pt idx="0">
                  <c:v>13.106876</c:v>
                </c:pt>
                <c:pt idx="1">
                  <c:v>13.106876</c:v>
                </c:pt>
                <c:pt idx="2">
                  <c:v>2.1727231128</c:v>
                </c:pt>
              </c:numCache>
            </c:numRef>
          </c:val>
          <c:extLst>
            <c:ext xmlns:c16="http://schemas.microsoft.com/office/drawing/2014/chart" uri="{C3380CC4-5D6E-409C-BE32-E72D297353CC}">
              <c16:uniqueId val="{00000003-3299-40DC-8421-C01BE6FB78A4}"/>
            </c:ext>
          </c:extLst>
        </c:ser>
        <c:ser>
          <c:idx val="4"/>
          <c:order val="4"/>
          <c:tx>
            <c:strRef>
              <c:f>Figures!$B$120</c:f>
              <c:strCache>
                <c:ptCount val="1"/>
                <c:pt idx="0">
                  <c:v>Non-energy use</c:v>
                </c:pt>
              </c:strCache>
            </c:strRef>
          </c:tx>
          <c:spPr>
            <a:solidFill>
              <a:schemeClr val="accent2">
                <a:lumMod val="40000"/>
                <a:lumOff val="60000"/>
              </a:schemeClr>
            </a:solidFill>
            <a:ln>
              <a:noFill/>
            </a:ln>
            <a:effectLst/>
          </c:spPr>
          <c:invertIfNegative val="0"/>
          <c:cat>
            <c:strRef>
              <c:f>Figures!$C$115:$E$115</c:f>
              <c:strCache>
                <c:ptCount val="3"/>
                <c:pt idx="0">
                  <c:v>Primary Energy Supply</c:v>
                </c:pt>
                <c:pt idx="1">
                  <c:v>Final Consumption</c:v>
                </c:pt>
                <c:pt idx="2">
                  <c:v>End Use</c:v>
                </c:pt>
              </c:strCache>
            </c:strRef>
          </c:cat>
          <c:val>
            <c:numRef>
              <c:f>Figures!$C$120:$E$120</c:f>
              <c:numCache>
                <c:formatCode>0</c:formatCode>
                <c:ptCount val="3"/>
                <c:pt idx="0">
                  <c:v>4.4394119999999999</c:v>
                </c:pt>
                <c:pt idx="1">
                  <c:v>4.4394119999999999</c:v>
                </c:pt>
                <c:pt idx="2">
                  <c:v>4.4394119999999999</c:v>
                </c:pt>
              </c:numCache>
            </c:numRef>
          </c:val>
          <c:extLst>
            <c:ext xmlns:c16="http://schemas.microsoft.com/office/drawing/2014/chart" uri="{C3380CC4-5D6E-409C-BE32-E72D297353CC}">
              <c16:uniqueId val="{00000004-3299-40DC-8421-C01BE6FB78A4}"/>
            </c:ext>
          </c:extLst>
        </c:ser>
        <c:ser>
          <c:idx val="5"/>
          <c:order val="5"/>
          <c:tx>
            <c:strRef>
              <c:f>Figures!$B$121</c:f>
              <c:strCache>
                <c:ptCount val="1"/>
                <c:pt idx="0">
                  <c:v>Non-specified</c:v>
                </c:pt>
              </c:strCache>
            </c:strRef>
          </c:tx>
          <c:spPr>
            <a:solidFill>
              <a:schemeClr val="accent6"/>
            </a:solidFill>
            <a:ln>
              <a:noFill/>
            </a:ln>
            <a:effectLst/>
          </c:spPr>
          <c:invertIfNegative val="0"/>
          <c:cat>
            <c:strRef>
              <c:f>Figures!$C$115:$E$115</c:f>
              <c:strCache>
                <c:ptCount val="3"/>
                <c:pt idx="0">
                  <c:v>Primary Energy Supply</c:v>
                </c:pt>
                <c:pt idx="1">
                  <c:v>Final Consumption</c:v>
                </c:pt>
                <c:pt idx="2">
                  <c:v>End Use</c:v>
                </c:pt>
              </c:strCache>
            </c:strRef>
          </c:cat>
          <c:val>
            <c:numRef>
              <c:f>Figures!$C$121:$E$121</c:f>
              <c:numCache>
                <c:formatCode>0</c:formatCode>
                <c:ptCount val="3"/>
                <c:pt idx="0">
                  <c:v>4.7240582540021734</c:v>
                </c:pt>
                <c:pt idx="1">
                  <c:v>2.248820254002176</c:v>
                </c:pt>
                <c:pt idx="2">
                  <c:v>0.73898975395999855</c:v>
                </c:pt>
              </c:numCache>
            </c:numRef>
          </c:val>
          <c:extLst>
            <c:ext xmlns:c16="http://schemas.microsoft.com/office/drawing/2014/chart" uri="{C3380CC4-5D6E-409C-BE32-E72D297353CC}">
              <c16:uniqueId val="{00000005-3299-40DC-8421-C01BE6FB78A4}"/>
            </c:ext>
          </c:extLst>
        </c:ser>
        <c:dLbls>
          <c:showLegendKey val="0"/>
          <c:showVal val="0"/>
          <c:showCatName val="0"/>
          <c:showSerName val="0"/>
          <c:showPercent val="0"/>
          <c:showBubbleSize val="0"/>
        </c:dLbls>
        <c:gapWidth val="150"/>
        <c:overlap val="100"/>
        <c:axId val="287537632"/>
        <c:axId val="287534104"/>
      </c:barChart>
      <c:catAx>
        <c:axId val="287537632"/>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287534104"/>
        <c:crosses val="autoZero"/>
        <c:auto val="1"/>
        <c:lblAlgn val="ctr"/>
        <c:lblOffset val="100"/>
        <c:noMultiLvlLbl val="0"/>
      </c:catAx>
      <c:valAx>
        <c:axId val="287534104"/>
        <c:scaling>
          <c:orientation val="minMax"/>
        </c:scaling>
        <c:delete val="0"/>
        <c:axPos val="l"/>
        <c:majorGridlines>
          <c:spPr>
            <a:ln w="9525" cap="flat" cmpd="sng" algn="ctr">
              <a:solidFill>
                <a:schemeClr val="tx1">
                  <a:lumMod val="15000"/>
                  <a:lumOff val="85000"/>
                </a:schemeClr>
              </a:solidFill>
              <a:round/>
            </a:ln>
            <a:effectLst/>
          </c:spPr>
        </c:majorGridlines>
        <c:title>
          <c:tx>
            <c:strRef>
              <c:f>Figures!$B$115</c:f>
              <c:strCache>
                <c:ptCount val="1"/>
                <c:pt idx="0">
                  <c:v>Energy Balance for the EU27 in 2010 (EJ)</c:v>
                </c:pt>
              </c:strCache>
            </c:strRef>
          </c:tx>
          <c:overlay val="0"/>
          <c:spPr>
            <a:noFill/>
            <a:ln>
              <a:noFill/>
            </a:ln>
            <a:effectLst/>
          </c:spPr>
          <c:txPr>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287537632"/>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600"/>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7296348280183594E-2"/>
          <c:y val="4.8329965452874067E-2"/>
          <c:w val="0.89678503561198863"/>
          <c:h val="0.7500068185426999"/>
        </c:manualLayout>
      </c:layout>
      <c:barChart>
        <c:barDir val="col"/>
        <c:grouping val="stacked"/>
        <c:varyColors val="0"/>
        <c:ser>
          <c:idx val="0"/>
          <c:order val="0"/>
          <c:tx>
            <c:strRef>
              <c:f>Heating!$B$4</c:f>
              <c:strCache>
                <c:ptCount val="1"/>
                <c:pt idx="0">
                  <c:v>Baseline 2015</c:v>
                </c:pt>
              </c:strCache>
            </c:strRef>
          </c:tx>
          <c:spPr>
            <a:solidFill>
              <a:schemeClr val="accent2"/>
            </a:solidFill>
            <a:ln>
              <a:noFill/>
            </a:ln>
            <a:effectLst>
              <a:outerShdw blurRad="57150" dist="19050" dir="5400000" algn="ctr" rotWithShape="0">
                <a:srgbClr val="000000">
                  <a:alpha val="63000"/>
                </a:srgbClr>
              </a:outerShdw>
            </a:effectLst>
          </c:spPr>
          <c:invertIfNegative val="0"/>
          <c:cat>
            <c:strRef>
              <c:f>Heating!$C$3:$Q$3</c:f>
              <c:strCache>
                <c:ptCount val="15"/>
                <c:pt idx="0">
                  <c:v>AT</c:v>
                </c:pt>
                <c:pt idx="1">
                  <c:v>BE</c:v>
                </c:pt>
                <c:pt idx="2">
                  <c:v>CZ</c:v>
                </c:pt>
                <c:pt idx="3">
                  <c:v>DE</c:v>
                </c:pt>
                <c:pt idx="4">
                  <c:v>ES</c:v>
                </c:pt>
                <c:pt idx="5">
                  <c:v>FI</c:v>
                </c:pt>
                <c:pt idx="6">
                  <c:v>FR</c:v>
                </c:pt>
                <c:pt idx="7">
                  <c:v>HU</c:v>
                </c:pt>
                <c:pt idx="8">
                  <c:v>IT</c:v>
                </c:pt>
                <c:pt idx="9">
                  <c:v>NL</c:v>
                </c:pt>
                <c:pt idx="10">
                  <c:v>PL</c:v>
                </c:pt>
                <c:pt idx="11">
                  <c:v>RO</c:v>
                </c:pt>
                <c:pt idx="12">
                  <c:v>SE</c:v>
                </c:pt>
                <c:pt idx="13">
                  <c:v>UK</c:v>
                </c:pt>
                <c:pt idx="14">
                  <c:v>HRE 14</c:v>
                </c:pt>
              </c:strCache>
            </c:strRef>
          </c:cat>
          <c:val>
            <c:numRef>
              <c:f>Heating!$C$4:$Q$4</c:f>
              <c:numCache>
                <c:formatCode>0</c:formatCode>
                <c:ptCount val="15"/>
                <c:pt idx="0">
                  <c:v>24.31712479141629</c:v>
                </c:pt>
                <c:pt idx="1">
                  <c:v>2.0473898573839575</c:v>
                </c:pt>
                <c:pt idx="2">
                  <c:v>22.890979744334587</c:v>
                </c:pt>
                <c:pt idx="3">
                  <c:v>13.776105878986916</c:v>
                </c:pt>
                <c:pt idx="4">
                  <c:v>0.5154883544858142</c:v>
                </c:pt>
                <c:pt idx="5">
                  <c:v>48.244544010927918</c:v>
                </c:pt>
                <c:pt idx="6">
                  <c:v>7.2561791036556107</c:v>
                </c:pt>
                <c:pt idx="7">
                  <c:v>12.332881904601992</c:v>
                </c:pt>
                <c:pt idx="8">
                  <c:v>2.5717325305267207</c:v>
                </c:pt>
                <c:pt idx="9">
                  <c:v>6.6150580956643914</c:v>
                </c:pt>
                <c:pt idx="10">
                  <c:v>26.763437237499797</c:v>
                </c:pt>
                <c:pt idx="11">
                  <c:v>20.88914122635434</c:v>
                </c:pt>
                <c:pt idx="12">
                  <c:v>49.563118373172074</c:v>
                </c:pt>
                <c:pt idx="13">
                  <c:v>1.581418416993515</c:v>
                </c:pt>
                <c:pt idx="14">
                  <c:v>11.694816337506929</c:v>
                </c:pt>
              </c:numCache>
            </c:numRef>
          </c:val>
          <c:extLst>
            <c:ext xmlns:c16="http://schemas.microsoft.com/office/drawing/2014/chart" uri="{C3380CC4-5D6E-409C-BE32-E72D297353CC}">
              <c16:uniqueId val="{00000000-BA61-4832-B0F6-4E083E46E7A5}"/>
            </c:ext>
          </c:extLst>
        </c:ser>
        <c:ser>
          <c:idx val="1"/>
          <c:order val="2"/>
          <c:tx>
            <c:strRef>
              <c:f>Heating!$B$5</c:f>
              <c:strCache>
                <c:ptCount val="1"/>
                <c:pt idx="0">
                  <c:v>ꓕꓔ  Interval of feasible DH share in HRE 2050</c:v>
                </c:pt>
              </c:strCache>
            </c:strRef>
          </c:tx>
          <c:spPr>
            <a:solidFill>
              <a:schemeClr val="bg1">
                <a:alpha val="0"/>
              </a:schemeClr>
            </a:solidFill>
            <a:ln>
              <a:noFill/>
            </a:ln>
            <a:effectLst>
              <a:outerShdw blurRad="57150" dist="19050" dir="5400000" algn="ctr" rotWithShape="0">
                <a:srgbClr val="000000">
                  <a:alpha val="63000"/>
                </a:srgbClr>
              </a:outerShdw>
            </a:effectLst>
          </c:spPr>
          <c:invertIfNegative val="0"/>
          <c:val>
            <c:numRef>
              <c:f>Heating!$C$5:$Q$5</c:f>
              <c:numCache>
                <c:formatCode>0</c:formatCode>
                <c:ptCount val="15"/>
                <c:pt idx="0">
                  <c:v>15.256592167119251</c:v>
                </c:pt>
                <c:pt idx="1">
                  <c:v>35.012337214930689</c:v>
                </c:pt>
                <c:pt idx="2">
                  <c:v>36.388336683812412</c:v>
                </c:pt>
                <c:pt idx="3">
                  <c:v>34.891514875778569</c:v>
                </c:pt>
                <c:pt idx="4">
                  <c:v>68.325239709554168</c:v>
                </c:pt>
                <c:pt idx="5">
                  <c:v>0</c:v>
                </c:pt>
                <c:pt idx="6">
                  <c:v>18.527563141491399</c:v>
                </c:pt>
                <c:pt idx="7">
                  <c:v>5.8696604313922958</c:v>
                </c:pt>
                <c:pt idx="8">
                  <c:v>68.264051681638378</c:v>
                </c:pt>
                <c:pt idx="9">
                  <c:v>49.373903522780878</c:v>
                </c:pt>
                <c:pt idx="10">
                  <c:v>10.673643313838969</c:v>
                </c:pt>
                <c:pt idx="11">
                  <c:v>0</c:v>
                </c:pt>
                <c:pt idx="12">
                  <c:v>0</c:v>
                </c:pt>
                <c:pt idx="13">
                  <c:v>33.448160592898567</c:v>
                </c:pt>
                <c:pt idx="14">
                  <c:v>32.808749595305969</c:v>
                </c:pt>
              </c:numCache>
            </c:numRef>
          </c:val>
          <c:extLst>
            <c:ext xmlns:c16="http://schemas.microsoft.com/office/drawing/2014/chart" uri="{C3380CC4-5D6E-409C-BE32-E72D297353CC}">
              <c16:uniqueId val="{00000001-BA61-4832-B0F6-4E083E46E7A5}"/>
            </c:ext>
          </c:extLst>
        </c:ser>
        <c:dLbls>
          <c:showLegendKey val="0"/>
          <c:showVal val="0"/>
          <c:showCatName val="0"/>
          <c:showSerName val="0"/>
          <c:showPercent val="0"/>
          <c:showBubbleSize val="0"/>
        </c:dLbls>
        <c:gapWidth val="100"/>
        <c:overlap val="100"/>
        <c:axId val="1020368312"/>
        <c:axId val="1020365688"/>
        <c:extLst/>
      </c:barChart>
      <c:lineChart>
        <c:grouping val="standard"/>
        <c:varyColors val="0"/>
        <c:ser>
          <c:idx val="2"/>
          <c:order val="1"/>
          <c:tx>
            <c:strRef>
              <c:f>Heating!$B$17</c:f>
              <c:strCache>
                <c:ptCount val="1"/>
                <c:pt idx="0">
                  <c:v>Minimum recommended share of DH in HRE 2050</c:v>
                </c:pt>
              </c:strCache>
            </c:strRef>
          </c:tx>
          <c:spPr>
            <a:ln w="34925" cap="rnd">
              <a:noFill/>
              <a:round/>
            </a:ln>
            <a:effectLst>
              <a:outerShdw blurRad="57150" dist="19050" dir="5400000" algn="ctr" rotWithShape="0">
                <a:srgbClr val="000000">
                  <a:alpha val="63000"/>
                </a:srgbClr>
              </a:outerShdw>
            </a:effectLst>
          </c:spPr>
          <c:marker>
            <c:symbol val="triangle"/>
            <c:size val="9"/>
            <c:spPr>
              <a:solidFill>
                <a:srgbClr val="9BBB59"/>
              </a:solidFill>
              <a:ln w="9525">
                <a:solidFill>
                  <a:schemeClr val="accent3"/>
                </a:solidFill>
                <a:round/>
                <a:headEnd type="triangle"/>
              </a:ln>
              <a:effectLst>
                <a:outerShdw blurRad="57150" dist="19050" dir="5400000" algn="ctr" rotWithShape="0">
                  <a:srgbClr val="000000">
                    <a:alpha val="63000"/>
                  </a:srgbClr>
                </a:outerShdw>
              </a:effectLst>
            </c:spPr>
          </c:marker>
          <c:errBars>
            <c:errDir val="y"/>
            <c:errBarType val="both"/>
            <c:errValType val="cust"/>
            <c:noEndCap val="0"/>
            <c:plus>
              <c:numRef>
                <c:f>Heating!$C$23:$Q$23</c:f>
                <c:numCache>
                  <c:formatCode>General</c:formatCode>
                  <c:ptCount val="15"/>
                  <c:pt idx="0">
                    <c:v>14.426283041464458</c:v>
                  </c:pt>
                  <c:pt idx="1">
                    <c:v>16.940272927685356</c:v>
                  </c:pt>
                  <c:pt idx="2">
                    <c:v>8.7206835718530016</c:v>
                  </c:pt>
                  <c:pt idx="3">
                    <c:v>29.332379245234513</c:v>
                  </c:pt>
                  <c:pt idx="4">
                    <c:v>11.159271935960021</c:v>
                  </c:pt>
                  <c:pt idx="5">
                    <c:v>3.7554559890720824</c:v>
                  </c:pt>
                  <c:pt idx="6">
                    <c:v>33.21625775485299</c:v>
                  </c:pt>
                  <c:pt idx="7">
                    <c:v>23.797457664005712</c:v>
                  </c:pt>
                  <c:pt idx="8">
                    <c:v>10.164215787834905</c:v>
                  </c:pt>
                  <c:pt idx="9">
                    <c:v>20.011038381554734</c:v>
                  </c:pt>
                  <c:pt idx="10">
                    <c:v>6.5629194486612334</c:v>
                  </c:pt>
                  <c:pt idx="11">
                    <c:v>22.11085877364566</c:v>
                  </c:pt>
                  <c:pt idx="12">
                    <c:v>8.436881626827919</c:v>
                  </c:pt>
                  <c:pt idx="13">
                    <c:v>36.970420990107918</c:v>
                  </c:pt>
                  <c:pt idx="14">
                    <c:v>23.52916258011399</c:v>
                  </c:pt>
                </c:numCache>
              </c:numRef>
            </c:plus>
            <c:minus>
              <c:numRef>
                <c:f>Heating!$C$24:$Q$24</c:f>
                <c:numCache>
                  <c:formatCode>General</c:formatCode>
                  <c:ptCount val="15"/>
                  <c:pt idx="0">
                    <c:v>39.573716958535542</c:v>
                  </c:pt>
                  <c:pt idx="1">
                    <c:v>17.059727072314644</c:v>
                  </c:pt>
                  <c:pt idx="2">
                    <c:v>25.279316428146998</c:v>
                  </c:pt>
                  <c:pt idx="3">
                    <c:v>-0.33237924523451312</c:v>
                  </c:pt>
                  <c:pt idx="4">
                    <c:v>20.840728064039979</c:v>
                  </c:pt>
                  <c:pt idx="5">
                    <c:v>31.244544010927918</c:v>
                  </c:pt>
                  <c:pt idx="6">
                    <c:v>14.78374224514701</c:v>
                  </c:pt>
                  <c:pt idx="7">
                    <c:v>18.202542335994288</c:v>
                  </c:pt>
                  <c:pt idx="8">
                    <c:v>19.835784212165095</c:v>
                  </c:pt>
                  <c:pt idx="9">
                    <c:v>8.9889616184452663</c:v>
                  </c:pt>
                  <c:pt idx="10">
                    <c:v>12.437080551338767</c:v>
                  </c:pt>
                  <c:pt idx="11">
                    <c:v>20.88914122635434</c:v>
                  </c:pt>
                  <c:pt idx="12">
                    <c:v>23.563118373172074</c:v>
                  </c:pt>
                  <c:pt idx="13">
                    <c:v>8.0295790098920818</c:v>
                  </c:pt>
                  <c:pt idx="14">
                    <c:v>12.133384097922679</c:v>
                  </c:pt>
                </c:numCache>
              </c:numRef>
            </c:minus>
            <c:spPr>
              <a:noFill/>
              <a:ln w="9525" cap="flat" cmpd="sng" algn="ctr">
                <a:solidFill>
                  <a:schemeClr val="tx1">
                    <a:lumMod val="65000"/>
                    <a:lumOff val="35000"/>
                  </a:schemeClr>
                </a:solidFill>
                <a:prstDash val="solid"/>
                <a:round/>
              </a:ln>
              <a:effectLst/>
            </c:spPr>
          </c:errBars>
          <c:val>
            <c:numRef>
              <c:f>Heating!$C$17:$Q$17</c:f>
              <c:numCache>
                <c:formatCode>0</c:formatCode>
                <c:ptCount val="15"/>
                <c:pt idx="0">
                  <c:v>39.573716958535542</c:v>
                </c:pt>
                <c:pt idx="1">
                  <c:v>37.059727072314644</c:v>
                </c:pt>
                <c:pt idx="2">
                  <c:v>59.279316428146998</c:v>
                </c:pt>
                <c:pt idx="3">
                  <c:v>48.667620754765487</c:v>
                </c:pt>
                <c:pt idx="4">
                  <c:v>68.840728064039979</c:v>
                </c:pt>
                <c:pt idx="5">
                  <c:v>48.244544010927918</c:v>
                </c:pt>
                <c:pt idx="6">
                  <c:v>25.78374224514701</c:v>
                </c:pt>
                <c:pt idx="7">
                  <c:v>18.202542335994288</c:v>
                </c:pt>
                <c:pt idx="8">
                  <c:v>70.835784212165095</c:v>
                </c:pt>
                <c:pt idx="9">
                  <c:v>55.988961618445266</c:v>
                </c:pt>
                <c:pt idx="10">
                  <c:v>37.437080551338767</c:v>
                </c:pt>
                <c:pt idx="11">
                  <c:v>20.88914122635434</c:v>
                </c:pt>
                <c:pt idx="12">
                  <c:v>49.563118373172074</c:v>
                </c:pt>
                <c:pt idx="13">
                  <c:v>35.029579009892082</c:v>
                </c:pt>
                <c:pt idx="14">
                  <c:v>44.503565932812947</c:v>
                </c:pt>
              </c:numCache>
            </c:numRef>
          </c:val>
          <c:smooth val="0"/>
          <c:extLst>
            <c:ext xmlns:c16="http://schemas.microsoft.com/office/drawing/2014/chart" uri="{C3380CC4-5D6E-409C-BE32-E72D297353CC}">
              <c16:uniqueId val="{00000002-BA61-4832-B0F6-4E083E46E7A5}"/>
            </c:ext>
          </c:extLst>
        </c:ser>
        <c:dLbls>
          <c:showLegendKey val="0"/>
          <c:showVal val="0"/>
          <c:showCatName val="0"/>
          <c:showSerName val="0"/>
          <c:showPercent val="0"/>
          <c:showBubbleSize val="0"/>
        </c:dLbls>
        <c:marker val="1"/>
        <c:smooth val="0"/>
        <c:axId val="1020368312"/>
        <c:axId val="1020365688"/>
      </c:lineChart>
      <c:catAx>
        <c:axId val="1020368312"/>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Open Sans"/>
                <a:ea typeface="+mn-ea"/>
                <a:cs typeface="+mn-cs"/>
              </a:defRPr>
            </a:pPr>
            <a:endParaRPr lang="en-US"/>
          </a:p>
        </c:txPr>
        <c:crossAx val="1020365688"/>
        <c:crosses val="autoZero"/>
        <c:auto val="1"/>
        <c:lblAlgn val="ctr"/>
        <c:lblOffset val="100"/>
        <c:noMultiLvlLbl val="0"/>
      </c:catAx>
      <c:valAx>
        <c:axId val="102036568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Open Sans"/>
                    <a:ea typeface="+mn-ea"/>
                    <a:cs typeface="+mn-cs"/>
                  </a:defRPr>
                </a:pPr>
                <a:r>
                  <a:rPr lang="da-DK"/>
                  <a:t>% of heat demand supplied by DH</a:t>
                </a:r>
              </a:p>
            </c:rich>
          </c:tx>
          <c:layout>
            <c:manualLayout>
              <c:xMode val="edge"/>
              <c:yMode val="edge"/>
              <c:x val="1.4085450076085684E-2"/>
              <c:y val="0.10188884973281201"/>
            </c:manualLayout>
          </c:layout>
          <c:overlay val="0"/>
          <c:spPr>
            <a:noFill/>
            <a:ln w="0">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Open Sans"/>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Open Sans"/>
                <a:ea typeface="+mn-ea"/>
                <a:cs typeface="+mn-cs"/>
              </a:defRPr>
            </a:pPr>
            <a:endParaRPr lang="en-US"/>
          </a:p>
        </c:txPr>
        <c:crossAx val="1020368312"/>
        <c:crosses val="autoZero"/>
        <c:crossBetween val="between"/>
      </c:valAx>
      <c:spPr>
        <a:noFill/>
        <a:ln>
          <a:noFill/>
        </a:ln>
        <a:effectLst/>
      </c:spPr>
    </c:plotArea>
    <c:legend>
      <c:legendPos val="b"/>
      <c:layout>
        <c:manualLayout>
          <c:xMode val="edge"/>
          <c:yMode val="edge"/>
          <c:x val="0"/>
          <c:y val="0.92414218865754116"/>
          <c:w val="0.99859243825354072"/>
          <c:h val="3.8824175857644985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Open Sans"/>
              <a:ea typeface="+mn-ea"/>
              <a:cs typeface="+mn-cs"/>
            </a:defRPr>
          </a:pPr>
          <a:endParaRPr lang="en-US"/>
        </a:p>
      </c:txPr>
    </c:legend>
    <c:plotVisOnly val="1"/>
    <c:dispBlanksAs val="gap"/>
    <c:showDLblsOverMax val="0"/>
  </c:chart>
  <c:spPr>
    <a:solidFill>
      <a:schemeClr val="bg1"/>
    </a:solidFill>
    <a:ln w="9525" cap="flat" cmpd="sng" algn="ctr">
      <a:solidFill>
        <a:schemeClr val="tx1"/>
      </a:solidFill>
      <a:round/>
    </a:ln>
    <a:effectLst>
      <a:outerShdw blurRad="50800" dist="38100" dir="2700000" algn="tl" rotWithShape="0">
        <a:prstClr val="black">
          <a:alpha val="40000"/>
        </a:prstClr>
      </a:outerShdw>
    </a:effectLst>
  </c:spPr>
  <c:txPr>
    <a:bodyPr/>
    <a:lstStyle/>
    <a:p>
      <a:pPr>
        <a:defRPr sz="1200">
          <a:latin typeface="Open Sans"/>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16D9128-1D5E-49D3-BFF9-6A91E6F09959}" type="doc">
      <dgm:prSet loTypeId="urn:microsoft.com/office/officeart/2005/8/layout/process2" loCatId="process" qsTypeId="urn:microsoft.com/office/officeart/2005/8/quickstyle/simple1" qsCatId="simple" csTypeId="urn:microsoft.com/office/officeart/2005/8/colors/accent3_2" csCatId="accent3" phldr="1"/>
      <dgm:spPr/>
    </dgm:pt>
    <dgm:pt modelId="{C3AB36DC-C644-4B7E-AEE1-7BC58661DFEF}">
      <dgm:prSet phldrT="[Text]"/>
      <dgm:spPr>
        <a:xfrm>
          <a:off x="343670" y="254"/>
          <a:ext cx="1674859" cy="834820"/>
        </a:xfrm>
        <a:prstGeom prst="roundRect">
          <a:avLst>
            <a:gd name="adj" fmla="val 10000"/>
          </a:avLst>
        </a:prstGeom>
        <a:solidFill>
          <a:srgbClr val="7FA129"/>
        </a:solidFill>
        <a:ln w="25400" cap="flat" cmpd="sng" algn="ctr">
          <a:solidFill>
            <a:sysClr val="window" lastClr="FFFFFF">
              <a:hueOff val="0"/>
              <a:satOff val="0"/>
              <a:lumOff val="0"/>
              <a:alphaOff val="0"/>
            </a:sysClr>
          </a:solidFill>
          <a:prstDash val="solid"/>
        </a:ln>
        <a:effectLst/>
      </dgm:spPr>
      <dgm:t>
        <a:bodyPr/>
        <a:lstStyle/>
        <a:p>
          <a:r>
            <a:rPr lang="en-IE" dirty="0">
              <a:solidFill>
                <a:sysClr val="window" lastClr="FFFFFF"/>
              </a:solidFill>
              <a:latin typeface="Calibri"/>
              <a:ea typeface="+mn-ea"/>
              <a:cs typeface="+mn-cs"/>
            </a:rPr>
            <a:t>District Heating Potential</a:t>
          </a:r>
        </a:p>
      </dgm:t>
    </dgm:pt>
    <dgm:pt modelId="{8057740B-7BB6-4EB8-A5D2-267EB9A7C5C7}" type="parTrans" cxnId="{DA009B44-BA41-4D8C-947C-0E2BD0BB5483}">
      <dgm:prSet/>
      <dgm:spPr/>
      <dgm:t>
        <a:bodyPr/>
        <a:lstStyle/>
        <a:p>
          <a:endParaRPr lang="en-IE"/>
        </a:p>
      </dgm:t>
    </dgm:pt>
    <dgm:pt modelId="{2CDEDDCC-8D1E-45FE-BC17-2BEA839AA930}" type="sibTrans" cxnId="{DA009B44-BA41-4D8C-947C-0E2BD0BB5483}">
      <dgm:prSet/>
      <dgm:spPr>
        <a:xfrm rot="5400000">
          <a:off x="1024571" y="855946"/>
          <a:ext cx="313057" cy="375669"/>
        </a:xfrm>
        <a:prstGeom prst="rightArrow">
          <a:avLst>
            <a:gd name="adj1" fmla="val 60000"/>
            <a:gd name="adj2" fmla="val 50000"/>
          </a:avLst>
        </a:prstGeom>
        <a:solidFill>
          <a:srgbClr val="2D6B6B">
            <a:tint val="60000"/>
            <a:hueOff val="0"/>
            <a:satOff val="0"/>
            <a:lumOff val="0"/>
            <a:alphaOff val="0"/>
          </a:srgbClr>
        </a:solidFill>
        <a:ln>
          <a:noFill/>
        </a:ln>
        <a:effectLst/>
      </dgm:spPr>
      <dgm:t>
        <a:bodyPr/>
        <a:lstStyle/>
        <a:p>
          <a:endParaRPr lang="en-IE">
            <a:solidFill>
              <a:sysClr val="window" lastClr="FFFFFF"/>
            </a:solidFill>
            <a:latin typeface="Calibri"/>
            <a:ea typeface="+mn-ea"/>
            <a:cs typeface="+mn-cs"/>
          </a:endParaRPr>
        </a:p>
      </dgm:t>
    </dgm:pt>
    <dgm:pt modelId="{08C5CD17-5F06-4125-9639-93C0259FE9EA}">
      <dgm:prSet phldrT="[Text]"/>
      <dgm:spPr>
        <a:xfrm>
          <a:off x="343670" y="1252486"/>
          <a:ext cx="1674859" cy="834820"/>
        </a:xfrm>
        <a:prstGeom prst="roundRect">
          <a:avLst>
            <a:gd name="adj" fmla="val 10000"/>
          </a:avLst>
        </a:prstGeom>
        <a:solidFill>
          <a:srgbClr val="7FA129"/>
        </a:solidFill>
        <a:ln w="25400" cap="flat" cmpd="sng" algn="ctr">
          <a:solidFill>
            <a:sysClr val="window" lastClr="FFFFFF">
              <a:hueOff val="0"/>
              <a:satOff val="0"/>
              <a:lumOff val="0"/>
              <a:alphaOff val="0"/>
            </a:sysClr>
          </a:solidFill>
          <a:prstDash val="solid"/>
        </a:ln>
        <a:effectLst/>
      </dgm:spPr>
      <dgm:t>
        <a:bodyPr/>
        <a:lstStyle/>
        <a:p>
          <a:r>
            <a:rPr lang="en-IE" dirty="0">
              <a:solidFill>
                <a:sysClr val="window" lastClr="FFFFFF"/>
              </a:solidFill>
              <a:latin typeface="Calibri"/>
              <a:ea typeface="+mn-ea"/>
              <a:cs typeface="+mn-cs"/>
            </a:rPr>
            <a:t>District Heating Resources</a:t>
          </a:r>
        </a:p>
      </dgm:t>
    </dgm:pt>
    <dgm:pt modelId="{69B1A383-01E0-4FD9-A0FD-44616BD8F86E}" type="parTrans" cxnId="{375080B8-D317-4D6C-AD05-8ADAD2CBF442}">
      <dgm:prSet/>
      <dgm:spPr/>
      <dgm:t>
        <a:bodyPr/>
        <a:lstStyle/>
        <a:p>
          <a:endParaRPr lang="en-IE"/>
        </a:p>
      </dgm:t>
    </dgm:pt>
    <dgm:pt modelId="{990D5FCF-6EBC-4477-B9C6-81BEF06A8BBF}" type="sibTrans" cxnId="{375080B8-D317-4D6C-AD05-8ADAD2CBF442}">
      <dgm:prSet/>
      <dgm:spPr/>
      <dgm:t>
        <a:bodyPr/>
        <a:lstStyle/>
        <a:p>
          <a:endParaRPr lang="en-IE"/>
        </a:p>
      </dgm:t>
    </dgm:pt>
    <dgm:pt modelId="{D2C8CB0E-F536-4A64-9D20-F31D80C7C630}" type="pres">
      <dgm:prSet presAssocID="{616D9128-1D5E-49D3-BFF9-6A91E6F09959}" presName="linearFlow" presStyleCnt="0">
        <dgm:presLayoutVars>
          <dgm:resizeHandles val="exact"/>
        </dgm:presLayoutVars>
      </dgm:prSet>
      <dgm:spPr/>
    </dgm:pt>
    <dgm:pt modelId="{49BF2C09-6E13-4095-A483-BE142AFB1EA1}" type="pres">
      <dgm:prSet presAssocID="{C3AB36DC-C644-4B7E-AEE1-7BC58661DFEF}" presName="node" presStyleLbl="node1" presStyleIdx="0" presStyleCnt="2">
        <dgm:presLayoutVars>
          <dgm:bulletEnabled val="1"/>
        </dgm:presLayoutVars>
      </dgm:prSet>
      <dgm:spPr/>
    </dgm:pt>
    <dgm:pt modelId="{4DD8333B-FC7B-4AD7-A5CB-15B6D507FF55}" type="pres">
      <dgm:prSet presAssocID="{2CDEDDCC-8D1E-45FE-BC17-2BEA839AA930}" presName="sibTrans" presStyleLbl="sibTrans2D1" presStyleIdx="0" presStyleCnt="1"/>
      <dgm:spPr/>
    </dgm:pt>
    <dgm:pt modelId="{CB26B0D2-5734-46BB-ACDF-F6B7D1DB83AE}" type="pres">
      <dgm:prSet presAssocID="{2CDEDDCC-8D1E-45FE-BC17-2BEA839AA930}" presName="connectorText" presStyleLbl="sibTrans2D1" presStyleIdx="0" presStyleCnt="1"/>
      <dgm:spPr/>
    </dgm:pt>
    <dgm:pt modelId="{B102E52D-D6AE-4FC1-8DEB-C80E5E7500C9}" type="pres">
      <dgm:prSet presAssocID="{08C5CD17-5F06-4125-9639-93C0259FE9EA}" presName="node" presStyleLbl="node1" presStyleIdx="1" presStyleCnt="2">
        <dgm:presLayoutVars>
          <dgm:bulletEnabled val="1"/>
        </dgm:presLayoutVars>
      </dgm:prSet>
      <dgm:spPr/>
    </dgm:pt>
  </dgm:ptLst>
  <dgm:cxnLst>
    <dgm:cxn modelId="{101CBE0A-398F-4DFC-922D-950550DBF189}" type="presOf" srcId="{2CDEDDCC-8D1E-45FE-BC17-2BEA839AA930}" destId="{CB26B0D2-5734-46BB-ACDF-F6B7D1DB83AE}" srcOrd="1" destOrd="0" presId="urn:microsoft.com/office/officeart/2005/8/layout/process2"/>
    <dgm:cxn modelId="{77052F32-809F-4EBF-B73B-B3F210603181}" type="presOf" srcId="{2CDEDDCC-8D1E-45FE-BC17-2BEA839AA930}" destId="{4DD8333B-FC7B-4AD7-A5CB-15B6D507FF55}" srcOrd="0" destOrd="0" presId="urn:microsoft.com/office/officeart/2005/8/layout/process2"/>
    <dgm:cxn modelId="{DA009B44-BA41-4D8C-947C-0E2BD0BB5483}" srcId="{616D9128-1D5E-49D3-BFF9-6A91E6F09959}" destId="{C3AB36DC-C644-4B7E-AEE1-7BC58661DFEF}" srcOrd="0" destOrd="0" parTransId="{8057740B-7BB6-4EB8-A5D2-267EB9A7C5C7}" sibTransId="{2CDEDDCC-8D1E-45FE-BC17-2BEA839AA930}"/>
    <dgm:cxn modelId="{54AC0448-009C-4278-9C01-0B8430555A7B}" type="presOf" srcId="{616D9128-1D5E-49D3-BFF9-6A91E6F09959}" destId="{D2C8CB0E-F536-4A64-9D20-F31D80C7C630}" srcOrd="0" destOrd="0" presId="urn:microsoft.com/office/officeart/2005/8/layout/process2"/>
    <dgm:cxn modelId="{A9DDFEA8-5251-44B9-A767-99DB3F643BF9}" type="presOf" srcId="{08C5CD17-5F06-4125-9639-93C0259FE9EA}" destId="{B102E52D-D6AE-4FC1-8DEB-C80E5E7500C9}" srcOrd="0" destOrd="0" presId="urn:microsoft.com/office/officeart/2005/8/layout/process2"/>
    <dgm:cxn modelId="{375080B8-D317-4D6C-AD05-8ADAD2CBF442}" srcId="{616D9128-1D5E-49D3-BFF9-6A91E6F09959}" destId="{08C5CD17-5F06-4125-9639-93C0259FE9EA}" srcOrd="1" destOrd="0" parTransId="{69B1A383-01E0-4FD9-A0FD-44616BD8F86E}" sibTransId="{990D5FCF-6EBC-4477-B9C6-81BEF06A8BBF}"/>
    <dgm:cxn modelId="{06123CD1-3F34-4C4B-ABF6-BA1AC359BA55}" type="presOf" srcId="{C3AB36DC-C644-4B7E-AEE1-7BC58661DFEF}" destId="{49BF2C09-6E13-4095-A483-BE142AFB1EA1}" srcOrd="0" destOrd="0" presId="urn:microsoft.com/office/officeart/2005/8/layout/process2"/>
    <dgm:cxn modelId="{FBC22AC2-C7B5-42D5-811A-F6783A95879A}" type="presParOf" srcId="{D2C8CB0E-F536-4A64-9D20-F31D80C7C630}" destId="{49BF2C09-6E13-4095-A483-BE142AFB1EA1}" srcOrd="0" destOrd="0" presId="urn:microsoft.com/office/officeart/2005/8/layout/process2"/>
    <dgm:cxn modelId="{BCB9BB56-3C8A-4364-B7F5-155B10085D64}" type="presParOf" srcId="{D2C8CB0E-F536-4A64-9D20-F31D80C7C630}" destId="{4DD8333B-FC7B-4AD7-A5CB-15B6D507FF55}" srcOrd="1" destOrd="0" presId="urn:microsoft.com/office/officeart/2005/8/layout/process2"/>
    <dgm:cxn modelId="{FD79439D-EE13-4AC6-AC0B-C8DB8D3BB0F1}" type="presParOf" srcId="{4DD8333B-FC7B-4AD7-A5CB-15B6D507FF55}" destId="{CB26B0D2-5734-46BB-ACDF-F6B7D1DB83AE}" srcOrd="0" destOrd="0" presId="urn:microsoft.com/office/officeart/2005/8/layout/process2"/>
    <dgm:cxn modelId="{F1DD2E15-4CBA-4E13-A2C9-BBE3F52C4F06}" type="presParOf" srcId="{D2C8CB0E-F536-4A64-9D20-F31D80C7C630}" destId="{B102E52D-D6AE-4FC1-8DEB-C80E5E7500C9}" srcOrd="2" destOrd="0" presId="urn:microsoft.com/office/officeart/2005/8/layout/process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16D9128-1D5E-49D3-BFF9-6A91E6F09959}" type="doc">
      <dgm:prSet loTypeId="urn:microsoft.com/office/officeart/2005/8/layout/process2" loCatId="process" qsTypeId="urn:microsoft.com/office/officeart/2005/8/quickstyle/simple1" qsCatId="simple" csTypeId="urn:microsoft.com/office/officeart/2005/8/colors/accent3_2" csCatId="accent3" phldr="1"/>
      <dgm:spPr/>
    </dgm:pt>
    <dgm:pt modelId="{C3AB36DC-C644-4B7E-AEE1-7BC58661DFEF}">
      <dgm:prSet phldrT="[Text]"/>
      <dgm:spPr>
        <a:xfrm>
          <a:off x="343670" y="254"/>
          <a:ext cx="1674859" cy="834820"/>
        </a:xfrm>
        <a:prstGeom prst="roundRect">
          <a:avLst>
            <a:gd name="adj" fmla="val 10000"/>
          </a:avLst>
        </a:prstGeom>
        <a:solidFill>
          <a:srgbClr val="7FA129"/>
        </a:solidFill>
        <a:ln w="25400" cap="flat" cmpd="sng" algn="ctr">
          <a:solidFill>
            <a:sysClr val="window" lastClr="FFFFFF">
              <a:hueOff val="0"/>
              <a:satOff val="0"/>
              <a:lumOff val="0"/>
              <a:alphaOff val="0"/>
            </a:sysClr>
          </a:solidFill>
          <a:prstDash val="solid"/>
        </a:ln>
        <a:effectLst/>
      </dgm:spPr>
      <dgm:t>
        <a:bodyPr/>
        <a:lstStyle/>
        <a:p>
          <a:r>
            <a:rPr lang="en-IE" dirty="0">
              <a:solidFill>
                <a:sysClr val="window" lastClr="FFFFFF"/>
              </a:solidFill>
              <a:latin typeface="Calibri"/>
              <a:ea typeface="+mn-ea"/>
              <a:cs typeface="+mn-cs"/>
            </a:rPr>
            <a:t>Building Demand Savings Potential</a:t>
          </a:r>
        </a:p>
      </dgm:t>
    </dgm:pt>
    <dgm:pt modelId="{8057740B-7BB6-4EB8-A5D2-267EB9A7C5C7}" type="parTrans" cxnId="{DA009B44-BA41-4D8C-947C-0E2BD0BB5483}">
      <dgm:prSet/>
      <dgm:spPr/>
      <dgm:t>
        <a:bodyPr/>
        <a:lstStyle/>
        <a:p>
          <a:endParaRPr lang="en-IE"/>
        </a:p>
      </dgm:t>
    </dgm:pt>
    <dgm:pt modelId="{2CDEDDCC-8D1E-45FE-BC17-2BEA839AA930}" type="sibTrans" cxnId="{DA009B44-BA41-4D8C-947C-0E2BD0BB5483}">
      <dgm:prSet/>
      <dgm:spPr>
        <a:xfrm rot="5400000">
          <a:off x="1024571" y="855946"/>
          <a:ext cx="313057" cy="375669"/>
        </a:xfrm>
        <a:prstGeom prst="rightArrow">
          <a:avLst>
            <a:gd name="adj1" fmla="val 60000"/>
            <a:gd name="adj2" fmla="val 50000"/>
          </a:avLst>
        </a:prstGeom>
        <a:solidFill>
          <a:srgbClr val="2D6B6B">
            <a:tint val="60000"/>
            <a:hueOff val="0"/>
            <a:satOff val="0"/>
            <a:lumOff val="0"/>
            <a:alphaOff val="0"/>
          </a:srgbClr>
        </a:solidFill>
        <a:ln>
          <a:noFill/>
        </a:ln>
        <a:effectLst/>
      </dgm:spPr>
      <dgm:t>
        <a:bodyPr/>
        <a:lstStyle/>
        <a:p>
          <a:endParaRPr lang="en-IE">
            <a:solidFill>
              <a:sysClr val="window" lastClr="FFFFFF"/>
            </a:solidFill>
            <a:latin typeface="Calibri"/>
            <a:ea typeface="+mn-ea"/>
            <a:cs typeface="+mn-cs"/>
          </a:endParaRPr>
        </a:p>
      </dgm:t>
    </dgm:pt>
    <dgm:pt modelId="{08C5CD17-5F06-4125-9639-93C0259FE9EA}">
      <dgm:prSet phldrT="[Text]"/>
      <dgm:spPr>
        <a:xfrm>
          <a:off x="343670" y="1252486"/>
          <a:ext cx="1674859" cy="834820"/>
        </a:xfrm>
        <a:prstGeom prst="roundRect">
          <a:avLst>
            <a:gd name="adj" fmla="val 10000"/>
          </a:avLst>
        </a:prstGeom>
        <a:solidFill>
          <a:srgbClr val="7FA129"/>
        </a:solidFill>
        <a:ln w="25400" cap="flat" cmpd="sng" algn="ctr">
          <a:solidFill>
            <a:sysClr val="window" lastClr="FFFFFF">
              <a:hueOff val="0"/>
              <a:satOff val="0"/>
              <a:lumOff val="0"/>
              <a:alphaOff val="0"/>
            </a:sysClr>
          </a:solidFill>
          <a:prstDash val="solid"/>
        </a:ln>
        <a:effectLst/>
      </dgm:spPr>
      <dgm:t>
        <a:bodyPr/>
        <a:lstStyle/>
        <a:p>
          <a:r>
            <a:rPr lang="en-IE" dirty="0">
              <a:solidFill>
                <a:sysClr val="window" lastClr="FFFFFF"/>
              </a:solidFill>
              <a:latin typeface="Calibri"/>
              <a:ea typeface="+mn-ea"/>
              <a:cs typeface="+mn-cs"/>
            </a:rPr>
            <a:t>Costs of Making Savings</a:t>
          </a:r>
        </a:p>
      </dgm:t>
    </dgm:pt>
    <dgm:pt modelId="{69B1A383-01E0-4FD9-A0FD-44616BD8F86E}" type="parTrans" cxnId="{375080B8-D317-4D6C-AD05-8ADAD2CBF442}">
      <dgm:prSet/>
      <dgm:spPr/>
      <dgm:t>
        <a:bodyPr/>
        <a:lstStyle/>
        <a:p>
          <a:endParaRPr lang="en-IE"/>
        </a:p>
      </dgm:t>
    </dgm:pt>
    <dgm:pt modelId="{990D5FCF-6EBC-4477-B9C6-81BEF06A8BBF}" type="sibTrans" cxnId="{375080B8-D317-4D6C-AD05-8ADAD2CBF442}">
      <dgm:prSet/>
      <dgm:spPr/>
      <dgm:t>
        <a:bodyPr/>
        <a:lstStyle/>
        <a:p>
          <a:endParaRPr lang="en-IE"/>
        </a:p>
      </dgm:t>
    </dgm:pt>
    <dgm:pt modelId="{D2C8CB0E-F536-4A64-9D20-F31D80C7C630}" type="pres">
      <dgm:prSet presAssocID="{616D9128-1D5E-49D3-BFF9-6A91E6F09959}" presName="linearFlow" presStyleCnt="0">
        <dgm:presLayoutVars>
          <dgm:resizeHandles val="exact"/>
        </dgm:presLayoutVars>
      </dgm:prSet>
      <dgm:spPr/>
    </dgm:pt>
    <dgm:pt modelId="{49BF2C09-6E13-4095-A483-BE142AFB1EA1}" type="pres">
      <dgm:prSet presAssocID="{C3AB36DC-C644-4B7E-AEE1-7BC58661DFEF}" presName="node" presStyleLbl="node1" presStyleIdx="0" presStyleCnt="2">
        <dgm:presLayoutVars>
          <dgm:bulletEnabled val="1"/>
        </dgm:presLayoutVars>
      </dgm:prSet>
      <dgm:spPr/>
    </dgm:pt>
    <dgm:pt modelId="{4DD8333B-FC7B-4AD7-A5CB-15B6D507FF55}" type="pres">
      <dgm:prSet presAssocID="{2CDEDDCC-8D1E-45FE-BC17-2BEA839AA930}" presName="sibTrans" presStyleLbl="sibTrans2D1" presStyleIdx="0" presStyleCnt="1"/>
      <dgm:spPr/>
    </dgm:pt>
    <dgm:pt modelId="{CB26B0D2-5734-46BB-ACDF-F6B7D1DB83AE}" type="pres">
      <dgm:prSet presAssocID="{2CDEDDCC-8D1E-45FE-BC17-2BEA839AA930}" presName="connectorText" presStyleLbl="sibTrans2D1" presStyleIdx="0" presStyleCnt="1"/>
      <dgm:spPr/>
    </dgm:pt>
    <dgm:pt modelId="{B102E52D-D6AE-4FC1-8DEB-C80E5E7500C9}" type="pres">
      <dgm:prSet presAssocID="{08C5CD17-5F06-4125-9639-93C0259FE9EA}" presName="node" presStyleLbl="node1" presStyleIdx="1" presStyleCnt="2">
        <dgm:presLayoutVars>
          <dgm:bulletEnabled val="1"/>
        </dgm:presLayoutVars>
      </dgm:prSet>
      <dgm:spPr/>
    </dgm:pt>
  </dgm:ptLst>
  <dgm:cxnLst>
    <dgm:cxn modelId="{101CBE0A-398F-4DFC-922D-950550DBF189}" type="presOf" srcId="{2CDEDDCC-8D1E-45FE-BC17-2BEA839AA930}" destId="{CB26B0D2-5734-46BB-ACDF-F6B7D1DB83AE}" srcOrd="1" destOrd="0" presId="urn:microsoft.com/office/officeart/2005/8/layout/process2"/>
    <dgm:cxn modelId="{77052F32-809F-4EBF-B73B-B3F210603181}" type="presOf" srcId="{2CDEDDCC-8D1E-45FE-BC17-2BEA839AA930}" destId="{4DD8333B-FC7B-4AD7-A5CB-15B6D507FF55}" srcOrd="0" destOrd="0" presId="urn:microsoft.com/office/officeart/2005/8/layout/process2"/>
    <dgm:cxn modelId="{DA009B44-BA41-4D8C-947C-0E2BD0BB5483}" srcId="{616D9128-1D5E-49D3-BFF9-6A91E6F09959}" destId="{C3AB36DC-C644-4B7E-AEE1-7BC58661DFEF}" srcOrd="0" destOrd="0" parTransId="{8057740B-7BB6-4EB8-A5D2-267EB9A7C5C7}" sibTransId="{2CDEDDCC-8D1E-45FE-BC17-2BEA839AA930}"/>
    <dgm:cxn modelId="{54AC0448-009C-4278-9C01-0B8430555A7B}" type="presOf" srcId="{616D9128-1D5E-49D3-BFF9-6A91E6F09959}" destId="{D2C8CB0E-F536-4A64-9D20-F31D80C7C630}" srcOrd="0" destOrd="0" presId="urn:microsoft.com/office/officeart/2005/8/layout/process2"/>
    <dgm:cxn modelId="{A9DDFEA8-5251-44B9-A767-99DB3F643BF9}" type="presOf" srcId="{08C5CD17-5F06-4125-9639-93C0259FE9EA}" destId="{B102E52D-D6AE-4FC1-8DEB-C80E5E7500C9}" srcOrd="0" destOrd="0" presId="urn:microsoft.com/office/officeart/2005/8/layout/process2"/>
    <dgm:cxn modelId="{375080B8-D317-4D6C-AD05-8ADAD2CBF442}" srcId="{616D9128-1D5E-49D3-BFF9-6A91E6F09959}" destId="{08C5CD17-5F06-4125-9639-93C0259FE9EA}" srcOrd="1" destOrd="0" parTransId="{69B1A383-01E0-4FD9-A0FD-44616BD8F86E}" sibTransId="{990D5FCF-6EBC-4477-B9C6-81BEF06A8BBF}"/>
    <dgm:cxn modelId="{06123CD1-3F34-4C4B-ABF6-BA1AC359BA55}" type="presOf" srcId="{C3AB36DC-C644-4B7E-AEE1-7BC58661DFEF}" destId="{49BF2C09-6E13-4095-A483-BE142AFB1EA1}" srcOrd="0" destOrd="0" presId="urn:microsoft.com/office/officeart/2005/8/layout/process2"/>
    <dgm:cxn modelId="{FBC22AC2-C7B5-42D5-811A-F6783A95879A}" type="presParOf" srcId="{D2C8CB0E-F536-4A64-9D20-F31D80C7C630}" destId="{49BF2C09-6E13-4095-A483-BE142AFB1EA1}" srcOrd="0" destOrd="0" presId="urn:microsoft.com/office/officeart/2005/8/layout/process2"/>
    <dgm:cxn modelId="{BCB9BB56-3C8A-4364-B7F5-155B10085D64}" type="presParOf" srcId="{D2C8CB0E-F536-4A64-9D20-F31D80C7C630}" destId="{4DD8333B-FC7B-4AD7-A5CB-15B6D507FF55}" srcOrd="1" destOrd="0" presId="urn:microsoft.com/office/officeart/2005/8/layout/process2"/>
    <dgm:cxn modelId="{FD79439D-EE13-4AC6-AC0B-C8DB8D3BB0F1}" type="presParOf" srcId="{4DD8333B-FC7B-4AD7-A5CB-15B6D507FF55}" destId="{CB26B0D2-5734-46BB-ACDF-F6B7D1DB83AE}" srcOrd="0" destOrd="0" presId="urn:microsoft.com/office/officeart/2005/8/layout/process2"/>
    <dgm:cxn modelId="{F1DD2E15-4CBA-4E13-A2C9-BBE3F52C4F06}" type="presParOf" srcId="{D2C8CB0E-F536-4A64-9D20-F31D80C7C630}" destId="{B102E52D-D6AE-4FC1-8DEB-C80E5E7500C9}" srcOrd="2" destOrd="0" presId="urn:microsoft.com/office/officeart/2005/8/layout/process2"/>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18C86DD-750A-4B1A-94FD-658C14640011}" type="doc">
      <dgm:prSet loTypeId="urn:microsoft.com/office/officeart/2005/8/layout/process2" loCatId="process" qsTypeId="urn:microsoft.com/office/officeart/2005/8/quickstyle/simple1" qsCatId="simple" csTypeId="urn:microsoft.com/office/officeart/2005/8/colors/colorful1#1" csCatId="colorful" phldr="1"/>
      <dgm:spPr/>
    </dgm:pt>
    <dgm:pt modelId="{A0A37473-4155-47FB-A68F-F4B7E9F329BE}">
      <dgm:prSet phldrT="[Text]"/>
      <dgm:spPr>
        <a:xfrm>
          <a:off x="1131847" y="0"/>
          <a:ext cx="1778079" cy="987822"/>
        </a:xfrm>
        <a:prstGeom prst="roundRect">
          <a:avLst>
            <a:gd name="adj" fmla="val 10000"/>
          </a:avLst>
        </a:prstGeom>
        <a:solidFill>
          <a:srgbClr val="D78533"/>
        </a:solidFill>
        <a:ln w="25400" cap="flat" cmpd="sng" algn="ctr">
          <a:solidFill>
            <a:sysClr val="window" lastClr="FFFFFF">
              <a:hueOff val="0"/>
              <a:satOff val="0"/>
              <a:lumOff val="0"/>
              <a:alphaOff val="0"/>
            </a:sysClr>
          </a:solidFill>
          <a:prstDash val="solid"/>
        </a:ln>
        <a:effectLst/>
      </dgm:spPr>
      <dgm:t>
        <a:bodyPr/>
        <a:lstStyle/>
        <a:p>
          <a:r>
            <a:rPr lang="en-IE" dirty="0">
              <a:solidFill>
                <a:sysClr val="window" lastClr="FFFFFF"/>
              </a:solidFill>
              <a:latin typeface="Calibri"/>
              <a:ea typeface="+mn-ea"/>
              <a:cs typeface="+mn-cs"/>
            </a:rPr>
            <a:t>BAU (References)</a:t>
          </a:r>
        </a:p>
      </dgm:t>
    </dgm:pt>
    <dgm:pt modelId="{6B0A4E47-33AA-469E-86BA-32179D660E1D}" type="parTrans" cxnId="{F3CB4B07-A077-46E1-952D-E8BD3465E2B0}">
      <dgm:prSet/>
      <dgm:spPr/>
      <dgm:t>
        <a:bodyPr/>
        <a:lstStyle/>
        <a:p>
          <a:endParaRPr lang="en-IE"/>
        </a:p>
      </dgm:t>
    </dgm:pt>
    <dgm:pt modelId="{6048B15A-810F-4B62-A4A2-16587F26B6A9}" type="sibTrans" cxnId="{F3CB4B07-A077-46E1-952D-E8BD3465E2B0}">
      <dgm:prSet/>
      <dgm:spPr>
        <a:xfrm rot="5400000">
          <a:off x="1835670" y="1012517"/>
          <a:ext cx="370433" cy="444519"/>
        </a:xfrm>
        <a:prstGeom prst="rightArrow">
          <a:avLst>
            <a:gd name="adj1" fmla="val 60000"/>
            <a:gd name="adj2" fmla="val 50000"/>
          </a:avLst>
        </a:prstGeom>
        <a:solidFill>
          <a:srgbClr val="D78533">
            <a:hueOff val="0"/>
            <a:satOff val="0"/>
            <a:lumOff val="0"/>
            <a:alphaOff val="0"/>
          </a:srgbClr>
        </a:solidFill>
        <a:ln>
          <a:noFill/>
        </a:ln>
        <a:effectLst/>
      </dgm:spPr>
      <dgm:t>
        <a:bodyPr/>
        <a:lstStyle/>
        <a:p>
          <a:endParaRPr lang="en-IE">
            <a:solidFill>
              <a:sysClr val="window" lastClr="FFFFFF"/>
            </a:solidFill>
            <a:latin typeface="Calibri"/>
            <a:ea typeface="+mn-ea"/>
            <a:cs typeface="+mn-cs"/>
          </a:endParaRPr>
        </a:p>
      </dgm:t>
    </dgm:pt>
    <dgm:pt modelId="{49D05C94-B383-42EB-94A1-998079056F56}">
      <dgm:prSet phldrT="[Text]"/>
      <dgm:spPr>
        <a:xfrm>
          <a:off x="1131847" y="1481732"/>
          <a:ext cx="1778079" cy="987822"/>
        </a:xfrm>
        <a:prstGeom prst="roundRect">
          <a:avLst>
            <a:gd name="adj" fmla="val 10000"/>
          </a:avLst>
        </a:prstGeom>
        <a:solidFill>
          <a:srgbClr val="7FA129"/>
        </a:solidFill>
        <a:ln w="25400" cap="flat" cmpd="sng" algn="ctr">
          <a:solidFill>
            <a:sysClr val="window" lastClr="FFFFFF">
              <a:hueOff val="0"/>
              <a:satOff val="0"/>
              <a:lumOff val="0"/>
              <a:alphaOff val="0"/>
            </a:sysClr>
          </a:solidFill>
          <a:prstDash val="solid"/>
        </a:ln>
        <a:effectLst/>
      </dgm:spPr>
      <dgm:t>
        <a:bodyPr/>
        <a:lstStyle/>
        <a:p>
          <a:r>
            <a:rPr lang="en-IE" dirty="0">
              <a:solidFill>
                <a:sysClr val="window" lastClr="FFFFFF"/>
              </a:solidFill>
              <a:latin typeface="Calibri"/>
              <a:ea typeface="+mn-ea"/>
              <a:cs typeface="+mn-cs"/>
            </a:rPr>
            <a:t>Heat Roadmap Europe Alternatives</a:t>
          </a:r>
        </a:p>
      </dgm:t>
    </dgm:pt>
    <dgm:pt modelId="{52020E74-FBD1-425D-8335-96967E54F832}" type="parTrans" cxnId="{CE0CA0F7-7CD1-4229-9178-023A4AC0F8C2}">
      <dgm:prSet/>
      <dgm:spPr/>
      <dgm:t>
        <a:bodyPr/>
        <a:lstStyle/>
        <a:p>
          <a:endParaRPr lang="en-IE"/>
        </a:p>
      </dgm:t>
    </dgm:pt>
    <dgm:pt modelId="{EFF468D6-D556-4F7D-8CB8-7B43196FAAA5}" type="sibTrans" cxnId="{CE0CA0F7-7CD1-4229-9178-023A4AC0F8C2}">
      <dgm:prSet/>
      <dgm:spPr>
        <a:xfrm rot="5400000">
          <a:off x="1835670" y="2494250"/>
          <a:ext cx="370433" cy="444519"/>
        </a:xfrm>
        <a:prstGeom prst="rightArrow">
          <a:avLst>
            <a:gd name="adj1" fmla="val 60000"/>
            <a:gd name="adj2" fmla="val 50000"/>
          </a:avLst>
        </a:prstGeom>
        <a:noFill/>
        <a:ln>
          <a:noFill/>
        </a:ln>
        <a:effectLst/>
      </dgm:spPr>
      <dgm:t>
        <a:bodyPr/>
        <a:lstStyle/>
        <a:p>
          <a:endParaRPr lang="en-IE">
            <a:solidFill>
              <a:sysClr val="window" lastClr="FFFFFF"/>
            </a:solidFill>
            <a:latin typeface="Calibri"/>
            <a:ea typeface="+mn-ea"/>
            <a:cs typeface="+mn-cs"/>
          </a:endParaRPr>
        </a:p>
      </dgm:t>
    </dgm:pt>
    <dgm:pt modelId="{BEAD2505-8A85-4581-865B-24598BB656E4}">
      <dgm:prSet phldrT="[Text]"/>
      <dgm:spPr>
        <a:xfrm>
          <a:off x="1131847" y="2963466"/>
          <a:ext cx="1778079" cy="987822"/>
        </a:xfrm>
        <a:prstGeom prst="roundRect">
          <a:avLst>
            <a:gd name="adj" fmla="val 10000"/>
          </a:avLst>
        </a:prstGeom>
        <a:solidFill>
          <a:srgbClr val="68A4C0"/>
        </a:solidFill>
        <a:ln w="25400" cap="flat" cmpd="sng" algn="ctr">
          <a:solidFill>
            <a:sysClr val="window" lastClr="FFFFFF">
              <a:hueOff val="0"/>
              <a:satOff val="0"/>
              <a:lumOff val="0"/>
              <a:alphaOff val="0"/>
            </a:sysClr>
          </a:solidFill>
          <a:prstDash val="solid"/>
        </a:ln>
        <a:effectLst/>
      </dgm:spPr>
      <dgm:t>
        <a:bodyPr/>
        <a:lstStyle/>
        <a:p>
          <a:r>
            <a:rPr lang="en-IE" dirty="0">
              <a:solidFill>
                <a:sysClr val="window" lastClr="FFFFFF"/>
              </a:solidFill>
              <a:latin typeface="Calibri"/>
              <a:ea typeface="+mn-ea"/>
              <a:cs typeface="+mn-cs"/>
            </a:rPr>
            <a:t>Results (PES, CO2, Costs)</a:t>
          </a:r>
        </a:p>
      </dgm:t>
    </dgm:pt>
    <dgm:pt modelId="{AD253EEB-6767-40B8-9702-DB0CC50963AE}" type="parTrans" cxnId="{66A9BA7F-4772-4B06-9E1E-3B8A8D25F53F}">
      <dgm:prSet/>
      <dgm:spPr/>
      <dgm:t>
        <a:bodyPr/>
        <a:lstStyle/>
        <a:p>
          <a:endParaRPr lang="en-IE"/>
        </a:p>
      </dgm:t>
    </dgm:pt>
    <dgm:pt modelId="{A85FB01D-6EFA-40D0-92CF-6E8E247431C6}" type="sibTrans" cxnId="{66A9BA7F-4772-4B06-9E1E-3B8A8D25F53F}">
      <dgm:prSet/>
      <dgm:spPr/>
      <dgm:t>
        <a:bodyPr/>
        <a:lstStyle/>
        <a:p>
          <a:endParaRPr lang="en-IE"/>
        </a:p>
      </dgm:t>
    </dgm:pt>
    <dgm:pt modelId="{4C190EA6-2818-44C8-8740-1424D08E5A87}" type="pres">
      <dgm:prSet presAssocID="{B18C86DD-750A-4B1A-94FD-658C14640011}" presName="linearFlow" presStyleCnt="0">
        <dgm:presLayoutVars>
          <dgm:resizeHandles val="exact"/>
        </dgm:presLayoutVars>
      </dgm:prSet>
      <dgm:spPr/>
    </dgm:pt>
    <dgm:pt modelId="{EC1A2B43-E0B2-4459-A4D2-A6654FFB429B}" type="pres">
      <dgm:prSet presAssocID="{A0A37473-4155-47FB-A68F-F4B7E9F329BE}" presName="node" presStyleLbl="node1" presStyleIdx="0" presStyleCnt="3">
        <dgm:presLayoutVars>
          <dgm:bulletEnabled val="1"/>
        </dgm:presLayoutVars>
      </dgm:prSet>
      <dgm:spPr/>
    </dgm:pt>
    <dgm:pt modelId="{339D06C6-762B-4293-82C6-742AE4CB7FA6}" type="pres">
      <dgm:prSet presAssocID="{6048B15A-810F-4B62-A4A2-16587F26B6A9}" presName="sibTrans" presStyleLbl="sibTrans2D1" presStyleIdx="0" presStyleCnt="2"/>
      <dgm:spPr/>
    </dgm:pt>
    <dgm:pt modelId="{96855ECC-9D9B-4E1B-A741-EB1892657DF9}" type="pres">
      <dgm:prSet presAssocID="{6048B15A-810F-4B62-A4A2-16587F26B6A9}" presName="connectorText" presStyleLbl="sibTrans2D1" presStyleIdx="0" presStyleCnt="2"/>
      <dgm:spPr/>
    </dgm:pt>
    <dgm:pt modelId="{2CF8E6AF-799A-418E-8B02-59458922DC6E}" type="pres">
      <dgm:prSet presAssocID="{49D05C94-B383-42EB-94A1-998079056F56}" presName="node" presStyleLbl="node1" presStyleIdx="1" presStyleCnt="3">
        <dgm:presLayoutVars>
          <dgm:bulletEnabled val="1"/>
        </dgm:presLayoutVars>
      </dgm:prSet>
      <dgm:spPr/>
    </dgm:pt>
    <dgm:pt modelId="{69512C83-498F-44AE-9F90-25D8DA7E564A}" type="pres">
      <dgm:prSet presAssocID="{EFF468D6-D556-4F7D-8CB8-7B43196FAAA5}" presName="sibTrans" presStyleLbl="sibTrans2D1" presStyleIdx="1" presStyleCnt="2" custLinFactX="-367883" custLinFactY="100000" custLinFactNeighborX="-400000" custLinFactNeighborY="160580"/>
      <dgm:spPr/>
    </dgm:pt>
    <dgm:pt modelId="{AB01C153-1C9B-4CA0-80C5-748AB397A77C}" type="pres">
      <dgm:prSet presAssocID="{EFF468D6-D556-4F7D-8CB8-7B43196FAAA5}" presName="connectorText" presStyleLbl="sibTrans2D1" presStyleIdx="1" presStyleCnt="2"/>
      <dgm:spPr/>
    </dgm:pt>
    <dgm:pt modelId="{AE2C75C9-3056-4326-8914-DA009D4EED7E}" type="pres">
      <dgm:prSet presAssocID="{BEAD2505-8A85-4581-865B-24598BB656E4}" presName="node" presStyleLbl="node1" presStyleIdx="2" presStyleCnt="3">
        <dgm:presLayoutVars>
          <dgm:bulletEnabled val="1"/>
        </dgm:presLayoutVars>
      </dgm:prSet>
      <dgm:spPr/>
    </dgm:pt>
  </dgm:ptLst>
  <dgm:cxnLst>
    <dgm:cxn modelId="{F3CB4B07-A077-46E1-952D-E8BD3465E2B0}" srcId="{B18C86DD-750A-4B1A-94FD-658C14640011}" destId="{A0A37473-4155-47FB-A68F-F4B7E9F329BE}" srcOrd="0" destOrd="0" parTransId="{6B0A4E47-33AA-469E-86BA-32179D660E1D}" sibTransId="{6048B15A-810F-4B62-A4A2-16587F26B6A9}"/>
    <dgm:cxn modelId="{B044FE12-61C9-402C-954C-77B53BF12E27}" type="presOf" srcId="{BEAD2505-8A85-4581-865B-24598BB656E4}" destId="{AE2C75C9-3056-4326-8914-DA009D4EED7E}" srcOrd="0" destOrd="0" presId="urn:microsoft.com/office/officeart/2005/8/layout/process2"/>
    <dgm:cxn modelId="{F645F417-4ECF-4DA4-8275-05F992FB109A}" type="presOf" srcId="{6048B15A-810F-4B62-A4A2-16587F26B6A9}" destId="{339D06C6-762B-4293-82C6-742AE4CB7FA6}" srcOrd="0" destOrd="0" presId="urn:microsoft.com/office/officeart/2005/8/layout/process2"/>
    <dgm:cxn modelId="{F91CDD5E-D468-48ED-91E5-6BD99EED451D}" type="presOf" srcId="{EFF468D6-D556-4F7D-8CB8-7B43196FAAA5}" destId="{AB01C153-1C9B-4CA0-80C5-748AB397A77C}" srcOrd="1" destOrd="0" presId="urn:microsoft.com/office/officeart/2005/8/layout/process2"/>
    <dgm:cxn modelId="{66A9BA7F-4772-4B06-9E1E-3B8A8D25F53F}" srcId="{B18C86DD-750A-4B1A-94FD-658C14640011}" destId="{BEAD2505-8A85-4581-865B-24598BB656E4}" srcOrd="2" destOrd="0" parTransId="{AD253EEB-6767-40B8-9702-DB0CC50963AE}" sibTransId="{A85FB01D-6EFA-40D0-92CF-6E8E247431C6}"/>
    <dgm:cxn modelId="{39A6DF8F-248B-4EFE-9264-D5A5AEBCBB7C}" type="presOf" srcId="{A0A37473-4155-47FB-A68F-F4B7E9F329BE}" destId="{EC1A2B43-E0B2-4459-A4D2-A6654FFB429B}" srcOrd="0" destOrd="0" presId="urn:microsoft.com/office/officeart/2005/8/layout/process2"/>
    <dgm:cxn modelId="{EA5CD7A0-1BBC-46CF-B229-73D3A3BF3817}" type="presOf" srcId="{6048B15A-810F-4B62-A4A2-16587F26B6A9}" destId="{96855ECC-9D9B-4E1B-A741-EB1892657DF9}" srcOrd="1" destOrd="0" presId="urn:microsoft.com/office/officeart/2005/8/layout/process2"/>
    <dgm:cxn modelId="{BD5A35B4-C0B7-4D39-82DC-51C0F2268D04}" type="presOf" srcId="{EFF468D6-D556-4F7D-8CB8-7B43196FAAA5}" destId="{69512C83-498F-44AE-9F90-25D8DA7E564A}" srcOrd="0" destOrd="0" presId="urn:microsoft.com/office/officeart/2005/8/layout/process2"/>
    <dgm:cxn modelId="{5A9C6BBA-81B4-444E-B060-F635BAC331AE}" type="presOf" srcId="{B18C86DD-750A-4B1A-94FD-658C14640011}" destId="{4C190EA6-2818-44C8-8740-1424D08E5A87}" srcOrd="0" destOrd="0" presId="urn:microsoft.com/office/officeart/2005/8/layout/process2"/>
    <dgm:cxn modelId="{3F238CEB-0995-4982-9111-F09DAC9E0BBD}" type="presOf" srcId="{49D05C94-B383-42EB-94A1-998079056F56}" destId="{2CF8E6AF-799A-418E-8B02-59458922DC6E}" srcOrd="0" destOrd="0" presId="urn:microsoft.com/office/officeart/2005/8/layout/process2"/>
    <dgm:cxn modelId="{CE0CA0F7-7CD1-4229-9178-023A4AC0F8C2}" srcId="{B18C86DD-750A-4B1A-94FD-658C14640011}" destId="{49D05C94-B383-42EB-94A1-998079056F56}" srcOrd="1" destOrd="0" parTransId="{52020E74-FBD1-425D-8335-96967E54F832}" sibTransId="{EFF468D6-D556-4F7D-8CB8-7B43196FAAA5}"/>
    <dgm:cxn modelId="{3D4C44F5-D277-4FAE-A9BC-40A6E5FF4E1C}" type="presParOf" srcId="{4C190EA6-2818-44C8-8740-1424D08E5A87}" destId="{EC1A2B43-E0B2-4459-A4D2-A6654FFB429B}" srcOrd="0" destOrd="0" presId="urn:microsoft.com/office/officeart/2005/8/layout/process2"/>
    <dgm:cxn modelId="{CE421201-AF43-48DA-8CA9-55E0C2C1003C}" type="presParOf" srcId="{4C190EA6-2818-44C8-8740-1424D08E5A87}" destId="{339D06C6-762B-4293-82C6-742AE4CB7FA6}" srcOrd="1" destOrd="0" presId="urn:microsoft.com/office/officeart/2005/8/layout/process2"/>
    <dgm:cxn modelId="{69F13F68-8C6C-492F-AD59-238F675B323D}" type="presParOf" srcId="{339D06C6-762B-4293-82C6-742AE4CB7FA6}" destId="{96855ECC-9D9B-4E1B-A741-EB1892657DF9}" srcOrd="0" destOrd="0" presId="urn:microsoft.com/office/officeart/2005/8/layout/process2"/>
    <dgm:cxn modelId="{89261353-7EA1-4338-9A55-B61F63E47107}" type="presParOf" srcId="{4C190EA6-2818-44C8-8740-1424D08E5A87}" destId="{2CF8E6AF-799A-418E-8B02-59458922DC6E}" srcOrd="2" destOrd="0" presId="urn:microsoft.com/office/officeart/2005/8/layout/process2"/>
    <dgm:cxn modelId="{DA08E390-8953-49A0-B0B5-C05F87D0EE25}" type="presParOf" srcId="{4C190EA6-2818-44C8-8740-1424D08E5A87}" destId="{69512C83-498F-44AE-9F90-25D8DA7E564A}" srcOrd="3" destOrd="0" presId="urn:microsoft.com/office/officeart/2005/8/layout/process2"/>
    <dgm:cxn modelId="{733498ED-D57C-4330-A923-6DE032E0A18F}" type="presParOf" srcId="{69512C83-498F-44AE-9F90-25D8DA7E564A}" destId="{AB01C153-1C9B-4CA0-80C5-748AB397A77C}" srcOrd="0" destOrd="0" presId="urn:microsoft.com/office/officeart/2005/8/layout/process2"/>
    <dgm:cxn modelId="{C919694F-1482-487E-88F5-96BB568FCB0A}" type="presParOf" srcId="{4C190EA6-2818-44C8-8740-1424D08E5A87}" destId="{AE2C75C9-3056-4326-8914-DA009D4EED7E}" srcOrd="4" destOrd="0" presId="urn:microsoft.com/office/officeart/2005/8/layout/process2"/>
  </dgm:cxnLst>
  <dgm:bg/>
  <dgm:whole/>
  <dgm:extLst>
    <a:ext uri="http://schemas.microsoft.com/office/drawing/2008/diagram">
      <dsp:dataModelExt xmlns:dsp="http://schemas.microsoft.com/office/drawing/2008/diagram" relId="rId1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16D9128-1D5E-49D3-BFF9-6A91E6F09959}" type="doc">
      <dgm:prSet loTypeId="urn:microsoft.com/office/officeart/2005/8/layout/process2" loCatId="process" qsTypeId="urn:microsoft.com/office/officeart/2005/8/quickstyle/simple1" qsCatId="simple" csTypeId="urn:microsoft.com/office/officeart/2005/8/colors/accent3_2" csCatId="accent3" phldr="1"/>
      <dgm:spPr/>
    </dgm:pt>
    <dgm:pt modelId="{C3AB36DC-C644-4B7E-AEE1-7BC58661DFEF}">
      <dgm:prSet phldrT="[Text]"/>
      <dgm:spPr>
        <a:xfrm>
          <a:off x="343670" y="254"/>
          <a:ext cx="1674859" cy="834820"/>
        </a:xfrm>
        <a:prstGeom prst="roundRect">
          <a:avLst>
            <a:gd name="adj" fmla="val 10000"/>
          </a:avLst>
        </a:prstGeom>
        <a:solidFill>
          <a:srgbClr val="7FA129"/>
        </a:solidFill>
        <a:ln w="25400" cap="flat" cmpd="sng" algn="ctr">
          <a:solidFill>
            <a:sysClr val="window" lastClr="FFFFFF">
              <a:hueOff val="0"/>
              <a:satOff val="0"/>
              <a:lumOff val="0"/>
              <a:alphaOff val="0"/>
            </a:sysClr>
          </a:solidFill>
          <a:prstDash val="solid"/>
        </a:ln>
        <a:effectLst/>
      </dgm:spPr>
      <dgm:t>
        <a:bodyPr/>
        <a:lstStyle/>
        <a:p>
          <a:r>
            <a:rPr lang="en-IE" dirty="0">
              <a:solidFill>
                <a:sysClr val="window" lastClr="FFFFFF"/>
              </a:solidFill>
              <a:latin typeface="Calibri"/>
              <a:ea typeface="+mn-ea"/>
              <a:cs typeface="+mn-cs"/>
            </a:rPr>
            <a:t>Energy System Potential</a:t>
          </a:r>
        </a:p>
      </dgm:t>
    </dgm:pt>
    <dgm:pt modelId="{8057740B-7BB6-4EB8-A5D2-267EB9A7C5C7}" type="parTrans" cxnId="{DA009B44-BA41-4D8C-947C-0E2BD0BB5483}">
      <dgm:prSet/>
      <dgm:spPr/>
      <dgm:t>
        <a:bodyPr/>
        <a:lstStyle/>
        <a:p>
          <a:endParaRPr lang="en-IE"/>
        </a:p>
      </dgm:t>
    </dgm:pt>
    <dgm:pt modelId="{2CDEDDCC-8D1E-45FE-BC17-2BEA839AA930}" type="sibTrans" cxnId="{DA009B44-BA41-4D8C-947C-0E2BD0BB5483}">
      <dgm:prSet/>
      <dgm:spPr>
        <a:xfrm rot="5400000">
          <a:off x="1024571" y="855946"/>
          <a:ext cx="313057" cy="375669"/>
        </a:xfrm>
        <a:prstGeom prst="rightArrow">
          <a:avLst>
            <a:gd name="adj1" fmla="val 60000"/>
            <a:gd name="adj2" fmla="val 50000"/>
          </a:avLst>
        </a:prstGeom>
        <a:solidFill>
          <a:srgbClr val="2D6B6B">
            <a:tint val="60000"/>
            <a:hueOff val="0"/>
            <a:satOff val="0"/>
            <a:lumOff val="0"/>
            <a:alphaOff val="0"/>
          </a:srgbClr>
        </a:solidFill>
        <a:ln>
          <a:noFill/>
        </a:ln>
        <a:effectLst/>
      </dgm:spPr>
      <dgm:t>
        <a:bodyPr/>
        <a:lstStyle/>
        <a:p>
          <a:endParaRPr lang="en-IE">
            <a:solidFill>
              <a:sysClr val="window" lastClr="FFFFFF"/>
            </a:solidFill>
            <a:latin typeface="Calibri"/>
            <a:ea typeface="+mn-ea"/>
            <a:cs typeface="+mn-cs"/>
          </a:endParaRPr>
        </a:p>
      </dgm:t>
    </dgm:pt>
    <dgm:pt modelId="{08C5CD17-5F06-4125-9639-93C0259FE9EA}">
      <dgm:prSet phldrT="[Text]"/>
      <dgm:spPr>
        <a:xfrm>
          <a:off x="343670" y="1252486"/>
          <a:ext cx="1674859" cy="834820"/>
        </a:xfrm>
        <a:prstGeom prst="roundRect">
          <a:avLst>
            <a:gd name="adj" fmla="val 10000"/>
          </a:avLst>
        </a:prstGeom>
        <a:solidFill>
          <a:srgbClr val="7FA129"/>
        </a:solidFill>
        <a:ln w="25400" cap="flat" cmpd="sng" algn="ctr">
          <a:solidFill>
            <a:sysClr val="window" lastClr="FFFFFF">
              <a:hueOff val="0"/>
              <a:satOff val="0"/>
              <a:lumOff val="0"/>
              <a:alphaOff val="0"/>
            </a:sysClr>
          </a:solidFill>
          <a:prstDash val="solid"/>
        </a:ln>
        <a:effectLst/>
      </dgm:spPr>
      <dgm:t>
        <a:bodyPr/>
        <a:lstStyle/>
        <a:p>
          <a:r>
            <a:rPr lang="en-IE" dirty="0">
              <a:solidFill>
                <a:sysClr val="window" lastClr="FFFFFF"/>
              </a:solidFill>
              <a:latin typeface="Calibri"/>
              <a:ea typeface="+mn-ea"/>
              <a:cs typeface="+mn-cs"/>
            </a:rPr>
            <a:t>Energy System Resources</a:t>
          </a:r>
        </a:p>
      </dgm:t>
    </dgm:pt>
    <dgm:pt modelId="{69B1A383-01E0-4FD9-A0FD-44616BD8F86E}" type="parTrans" cxnId="{375080B8-D317-4D6C-AD05-8ADAD2CBF442}">
      <dgm:prSet/>
      <dgm:spPr/>
      <dgm:t>
        <a:bodyPr/>
        <a:lstStyle/>
        <a:p>
          <a:endParaRPr lang="en-IE"/>
        </a:p>
      </dgm:t>
    </dgm:pt>
    <dgm:pt modelId="{990D5FCF-6EBC-4477-B9C6-81BEF06A8BBF}" type="sibTrans" cxnId="{375080B8-D317-4D6C-AD05-8ADAD2CBF442}">
      <dgm:prSet/>
      <dgm:spPr/>
      <dgm:t>
        <a:bodyPr/>
        <a:lstStyle/>
        <a:p>
          <a:endParaRPr lang="en-IE"/>
        </a:p>
      </dgm:t>
    </dgm:pt>
    <dgm:pt modelId="{D2C8CB0E-F536-4A64-9D20-F31D80C7C630}" type="pres">
      <dgm:prSet presAssocID="{616D9128-1D5E-49D3-BFF9-6A91E6F09959}" presName="linearFlow" presStyleCnt="0">
        <dgm:presLayoutVars>
          <dgm:resizeHandles val="exact"/>
        </dgm:presLayoutVars>
      </dgm:prSet>
      <dgm:spPr/>
    </dgm:pt>
    <dgm:pt modelId="{49BF2C09-6E13-4095-A483-BE142AFB1EA1}" type="pres">
      <dgm:prSet presAssocID="{C3AB36DC-C644-4B7E-AEE1-7BC58661DFEF}" presName="node" presStyleLbl="node1" presStyleIdx="0" presStyleCnt="2">
        <dgm:presLayoutVars>
          <dgm:bulletEnabled val="1"/>
        </dgm:presLayoutVars>
      </dgm:prSet>
      <dgm:spPr/>
    </dgm:pt>
    <dgm:pt modelId="{4DD8333B-FC7B-4AD7-A5CB-15B6D507FF55}" type="pres">
      <dgm:prSet presAssocID="{2CDEDDCC-8D1E-45FE-BC17-2BEA839AA930}" presName="sibTrans" presStyleLbl="sibTrans2D1" presStyleIdx="0" presStyleCnt="1"/>
      <dgm:spPr/>
    </dgm:pt>
    <dgm:pt modelId="{CB26B0D2-5734-46BB-ACDF-F6B7D1DB83AE}" type="pres">
      <dgm:prSet presAssocID="{2CDEDDCC-8D1E-45FE-BC17-2BEA839AA930}" presName="connectorText" presStyleLbl="sibTrans2D1" presStyleIdx="0" presStyleCnt="1"/>
      <dgm:spPr/>
    </dgm:pt>
    <dgm:pt modelId="{B102E52D-D6AE-4FC1-8DEB-C80E5E7500C9}" type="pres">
      <dgm:prSet presAssocID="{08C5CD17-5F06-4125-9639-93C0259FE9EA}" presName="node" presStyleLbl="node1" presStyleIdx="1" presStyleCnt="2">
        <dgm:presLayoutVars>
          <dgm:bulletEnabled val="1"/>
        </dgm:presLayoutVars>
      </dgm:prSet>
      <dgm:spPr/>
    </dgm:pt>
  </dgm:ptLst>
  <dgm:cxnLst>
    <dgm:cxn modelId="{101CBE0A-398F-4DFC-922D-950550DBF189}" type="presOf" srcId="{2CDEDDCC-8D1E-45FE-BC17-2BEA839AA930}" destId="{CB26B0D2-5734-46BB-ACDF-F6B7D1DB83AE}" srcOrd="1" destOrd="0" presId="urn:microsoft.com/office/officeart/2005/8/layout/process2"/>
    <dgm:cxn modelId="{77052F32-809F-4EBF-B73B-B3F210603181}" type="presOf" srcId="{2CDEDDCC-8D1E-45FE-BC17-2BEA839AA930}" destId="{4DD8333B-FC7B-4AD7-A5CB-15B6D507FF55}" srcOrd="0" destOrd="0" presId="urn:microsoft.com/office/officeart/2005/8/layout/process2"/>
    <dgm:cxn modelId="{DA009B44-BA41-4D8C-947C-0E2BD0BB5483}" srcId="{616D9128-1D5E-49D3-BFF9-6A91E6F09959}" destId="{C3AB36DC-C644-4B7E-AEE1-7BC58661DFEF}" srcOrd="0" destOrd="0" parTransId="{8057740B-7BB6-4EB8-A5D2-267EB9A7C5C7}" sibTransId="{2CDEDDCC-8D1E-45FE-BC17-2BEA839AA930}"/>
    <dgm:cxn modelId="{54AC0448-009C-4278-9C01-0B8430555A7B}" type="presOf" srcId="{616D9128-1D5E-49D3-BFF9-6A91E6F09959}" destId="{D2C8CB0E-F536-4A64-9D20-F31D80C7C630}" srcOrd="0" destOrd="0" presId="urn:microsoft.com/office/officeart/2005/8/layout/process2"/>
    <dgm:cxn modelId="{A9DDFEA8-5251-44B9-A767-99DB3F643BF9}" type="presOf" srcId="{08C5CD17-5F06-4125-9639-93C0259FE9EA}" destId="{B102E52D-D6AE-4FC1-8DEB-C80E5E7500C9}" srcOrd="0" destOrd="0" presId="urn:microsoft.com/office/officeart/2005/8/layout/process2"/>
    <dgm:cxn modelId="{375080B8-D317-4D6C-AD05-8ADAD2CBF442}" srcId="{616D9128-1D5E-49D3-BFF9-6A91E6F09959}" destId="{08C5CD17-5F06-4125-9639-93C0259FE9EA}" srcOrd="1" destOrd="0" parTransId="{69B1A383-01E0-4FD9-A0FD-44616BD8F86E}" sibTransId="{990D5FCF-6EBC-4477-B9C6-81BEF06A8BBF}"/>
    <dgm:cxn modelId="{06123CD1-3F34-4C4B-ABF6-BA1AC359BA55}" type="presOf" srcId="{C3AB36DC-C644-4B7E-AEE1-7BC58661DFEF}" destId="{49BF2C09-6E13-4095-A483-BE142AFB1EA1}" srcOrd="0" destOrd="0" presId="urn:microsoft.com/office/officeart/2005/8/layout/process2"/>
    <dgm:cxn modelId="{FBC22AC2-C7B5-42D5-811A-F6783A95879A}" type="presParOf" srcId="{D2C8CB0E-F536-4A64-9D20-F31D80C7C630}" destId="{49BF2C09-6E13-4095-A483-BE142AFB1EA1}" srcOrd="0" destOrd="0" presId="urn:microsoft.com/office/officeart/2005/8/layout/process2"/>
    <dgm:cxn modelId="{BCB9BB56-3C8A-4364-B7F5-155B10085D64}" type="presParOf" srcId="{D2C8CB0E-F536-4A64-9D20-F31D80C7C630}" destId="{4DD8333B-FC7B-4AD7-A5CB-15B6D507FF55}" srcOrd="1" destOrd="0" presId="urn:microsoft.com/office/officeart/2005/8/layout/process2"/>
    <dgm:cxn modelId="{FD79439D-EE13-4AC6-AC0B-C8DB8D3BB0F1}" type="presParOf" srcId="{4DD8333B-FC7B-4AD7-A5CB-15B6D507FF55}" destId="{CB26B0D2-5734-46BB-ACDF-F6B7D1DB83AE}" srcOrd="0" destOrd="0" presId="urn:microsoft.com/office/officeart/2005/8/layout/process2"/>
    <dgm:cxn modelId="{F1DD2E15-4CBA-4E13-A2C9-BBE3F52C4F06}" type="presParOf" srcId="{D2C8CB0E-F536-4A64-9D20-F31D80C7C630}" destId="{B102E52D-D6AE-4FC1-8DEB-C80E5E7500C9}" srcOrd="2" destOrd="0" presId="urn:microsoft.com/office/officeart/2005/8/layout/process2"/>
  </dgm:cxnLst>
  <dgm:bg/>
  <dgm:whole/>
  <dgm:extLst>
    <a:ext uri="http://schemas.microsoft.com/office/drawing/2008/diagram">
      <dsp:dataModelExt xmlns:dsp="http://schemas.microsoft.com/office/drawing/2008/diagram" relId="rId24"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BF2C09-6E13-4095-A483-BE142AFB1EA1}">
      <dsp:nvSpPr>
        <dsp:cNvPr id="0" name=""/>
        <dsp:cNvSpPr/>
      </dsp:nvSpPr>
      <dsp:spPr>
        <a:xfrm>
          <a:off x="184253" y="203"/>
          <a:ext cx="1566800" cy="666723"/>
        </a:xfrm>
        <a:prstGeom prst="roundRect">
          <a:avLst>
            <a:gd name="adj" fmla="val 10000"/>
          </a:avLst>
        </a:prstGeom>
        <a:solidFill>
          <a:srgbClr val="7FA129"/>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IE" sz="1700" kern="1200" dirty="0">
              <a:solidFill>
                <a:sysClr val="window" lastClr="FFFFFF"/>
              </a:solidFill>
              <a:latin typeface="Calibri"/>
              <a:ea typeface="+mn-ea"/>
              <a:cs typeface="+mn-cs"/>
            </a:rPr>
            <a:t>District Heating Potential</a:t>
          </a:r>
        </a:p>
      </dsp:txBody>
      <dsp:txXfrm>
        <a:off x="203781" y="19731"/>
        <a:ext cx="1527744" cy="627667"/>
      </dsp:txXfrm>
    </dsp:sp>
    <dsp:sp modelId="{4DD8333B-FC7B-4AD7-A5CB-15B6D507FF55}">
      <dsp:nvSpPr>
        <dsp:cNvPr id="0" name=""/>
        <dsp:cNvSpPr/>
      </dsp:nvSpPr>
      <dsp:spPr>
        <a:xfrm rot="5400000">
          <a:off x="842642" y="683595"/>
          <a:ext cx="250021" cy="300025"/>
        </a:xfrm>
        <a:prstGeom prst="rightArrow">
          <a:avLst>
            <a:gd name="adj1" fmla="val 60000"/>
            <a:gd name="adj2" fmla="val 50000"/>
          </a:avLst>
        </a:prstGeom>
        <a:solidFill>
          <a:srgbClr val="2D6B6B">
            <a:tint val="60000"/>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IE" sz="1200" kern="1200">
            <a:solidFill>
              <a:sysClr val="window" lastClr="FFFFFF"/>
            </a:solidFill>
            <a:latin typeface="Calibri"/>
            <a:ea typeface="+mn-ea"/>
            <a:cs typeface="+mn-cs"/>
          </a:endParaRPr>
        </a:p>
      </dsp:txBody>
      <dsp:txXfrm rot="-5400000">
        <a:off x="877645" y="708597"/>
        <a:ext cx="180015" cy="175015"/>
      </dsp:txXfrm>
    </dsp:sp>
    <dsp:sp modelId="{B102E52D-D6AE-4FC1-8DEB-C80E5E7500C9}">
      <dsp:nvSpPr>
        <dsp:cNvPr id="0" name=""/>
        <dsp:cNvSpPr/>
      </dsp:nvSpPr>
      <dsp:spPr>
        <a:xfrm>
          <a:off x="184253" y="1000288"/>
          <a:ext cx="1566800" cy="666723"/>
        </a:xfrm>
        <a:prstGeom prst="roundRect">
          <a:avLst>
            <a:gd name="adj" fmla="val 10000"/>
          </a:avLst>
        </a:prstGeom>
        <a:solidFill>
          <a:srgbClr val="7FA129"/>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IE" sz="1700" kern="1200" dirty="0">
              <a:solidFill>
                <a:sysClr val="window" lastClr="FFFFFF"/>
              </a:solidFill>
              <a:latin typeface="Calibri"/>
              <a:ea typeface="+mn-ea"/>
              <a:cs typeface="+mn-cs"/>
            </a:rPr>
            <a:t>District Heating Resources</a:t>
          </a:r>
        </a:p>
      </dsp:txBody>
      <dsp:txXfrm>
        <a:off x="203781" y="1019816"/>
        <a:ext cx="1527744" cy="62766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BF2C09-6E13-4095-A483-BE142AFB1EA1}">
      <dsp:nvSpPr>
        <dsp:cNvPr id="0" name=""/>
        <dsp:cNvSpPr/>
      </dsp:nvSpPr>
      <dsp:spPr>
        <a:xfrm>
          <a:off x="115497" y="203"/>
          <a:ext cx="1704312" cy="666723"/>
        </a:xfrm>
        <a:prstGeom prst="roundRect">
          <a:avLst>
            <a:gd name="adj" fmla="val 10000"/>
          </a:avLst>
        </a:prstGeom>
        <a:solidFill>
          <a:srgbClr val="7FA129"/>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IE" sz="1700" kern="1200" dirty="0">
              <a:solidFill>
                <a:sysClr val="window" lastClr="FFFFFF"/>
              </a:solidFill>
              <a:latin typeface="Calibri"/>
              <a:ea typeface="+mn-ea"/>
              <a:cs typeface="+mn-cs"/>
            </a:rPr>
            <a:t>Building Demand Savings Potential</a:t>
          </a:r>
        </a:p>
      </dsp:txBody>
      <dsp:txXfrm>
        <a:off x="135025" y="19731"/>
        <a:ext cx="1665256" cy="627667"/>
      </dsp:txXfrm>
    </dsp:sp>
    <dsp:sp modelId="{4DD8333B-FC7B-4AD7-A5CB-15B6D507FF55}">
      <dsp:nvSpPr>
        <dsp:cNvPr id="0" name=""/>
        <dsp:cNvSpPr/>
      </dsp:nvSpPr>
      <dsp:spPr>
        <a:xfrm rot="5400000">
          <a:off x="842642" y="683595"/>
          <a:ext cx="250021" cy="300025"/>
        </a:xfrm>
        <a:prstGeom prst="rightArrow">
          <a:avLst>
            <a:gd name="adj1" fmla="val 60000"/>
            <a:gd name="adj2" fmla="val 50000"/>
          </a:avLst>
        </a:prstGeom>
        <a:solidFill>
          <a:srgbClr val="2D6B6B">
            <a:tint val="60000"/>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IE" sz="1200" kern="1200">
            <a:solidFill>
              <a:sysClr val="window" lastClr="FFFFFF"/>
            </a:solidFill>
            <a:latin typeface="Calibri"/>
            <a:ea typeface="+mn-ea"/>
            <a:cs typeface="+mn-cs"/>
          </a:endParaRPr>
        </a:p>
      </dsp:txBody>
      <dsp:txXfrm rot="-5400000">
        <a:off x="877645" y="708597"/>
        <a:ext cx="180015" cy="175015"/>
      </dsp:txXfrm>
    </dsp:sp>
    <dsp:sp modelId="{B102E52D-D6AE-4FC1-8DEB-C80E5E7500C9}">
      <dsp:nvSpPr>
        <dsp:cNvPr id="0" name=""/>
        <dsp:cNvSpPr/>
      </dsp:nvSpPr>
      <dsp:spPr>
        <a:xfrm>
          <a:off x="115497" y="1000288"/>
          <a:ext cx="1704312" cy="666723"/>
        </a:xfrm>
        <a:prstGeom prst="roundRect">
          <a:avLst>
            <a:gd name="adj" fmla="val 10000"/>
          </a:avLst>
        </a:prstGeom>
        <a:solidFill>
          <a:srgbClr val="7FA129"/>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IE" sz="1700" kern="1200" dirty="0">
              <a:solidFill>
                <a:sysClr val="window" lastClr="FFFFFF"/>
              </a:solidFill>
              <a:latin typeface="Calibri"/>
              <a:ea typeface="+mn-ea"/>
              <a:cs typeface="+mn-cs"/>
            </a:rPr>
            <a:t>Costs of Making Savings</a:t>
          </a:r>
        </a:p>
      </dsp:txBody>
      <dsp:txXfrm>
        <a:off x="135025" y="1019816"/>
        <a:ext cx="1665256" cy="62766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1A2B43-E0B2-4459-A4D2-A6654FFB429B}">
      <dsp:nvSpPr>
        <dsp:cNvPr id="0" name=""/>
        <dsp:cNvSpPr/>
      </dsp:nvSpPr>
      <dsp:spPr>
        <a:xfrm>
          <a:off x="647341" y="0"/>
          <a:ext cx="2016668" cy="788916"/>
        </a:xfrm>
        <a:prstGeom prst="roundRect">
          <a:avLst>
            <a:gd name="adj" fmla="val 10000"/>
          </a:avLst>
        </a:prstGeom>
        <a:solidFill>
          <a:srgbClr val="D78533"/>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IE" sz="1800" kern="1200" dirty="0">
              <a:solidFill>
                <a:sysClr val="window" lastClr="FFFFFF"/>
              </a:solidFill>
              <a:latin typeface="Calibri"/>
              <a:ea typeface="+mn-ea"/>
              <a:cs typeface="+mn-cs"/>
            </a:rPr>
            <a:t>BAU (References)</a:t>
          </a:r>
        </a:p>
      </dsp:txBody>
      <dsp:txXfrm>
        <a:off x="670448" y="23107"/>
        <a:ext cx="1970454" cy="742702"/>
      </dsp:txXfrm>
    </dsp:sp>
    <dsp:sp modelId="{339D06C6-762B-4293-82C6-742AE4CB7FA6}">
      <dsp:nvSpPr>
        <dsp:cNvPr id="0" name=""/>
        <dsp:cNvSpPr/>
      </dsp:nvSpPr>
      <dsp:spPr>
        <a:xfrm rot="5400000">
          <a:off x="1507753" y="808639"/>
          <a:ext cx="295843" cy="355012"/>
        </a:xfrm>
        <a:prstGeom prst="rightArrow">
          <a:avLst>
            <a:gd name="adj1" fmla="val 60000"/>
            <a:gd name="adj2" fmla="val 50000"/>
          </a:avLst>
        </a:prstGeom>
        <a:solidFill>
          <a:srgbClr val="D78533">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IE" sz="1400" kern="1200">
            <a:solidFill>
              <a:sysClr val="window" lastClr="FFFFFF"/>
            </a:solidFill>
            <a:latin typeface="Calibri"/>
            <a:ea typeface="+mn-ea"/>
            <a:cs typeface="+mn-cs"/>
          </a:endParaRPr>
        </a:p>
      </dsp:txBody>
      <dsp:txXfrm rot="-5400000">
        <a:off x="1549171" y="838224"/>
        <a:ext cx="213008" cy="207090"/>
      </dsp:txXfrm>
    </dsp:sp>
    <dsp:sp modelId="{2CF8E6AF-799A-418E-8B02-59458922DC6E}">
      <dsp:nvSpPr>
        <dsp:cNvPr id="0" name=""/>
        <dsp:cNvSpPr/>
      </dsp:nvSpPr>
      <dsp:spPr>
        <a:xfrm>
          <a:off x="647341" y="1183375"/>
          <a:ext cx="2016668" cy="788916"/>
        </a:xfrm>
        <a:prstGeom prst="roundRect">
          <a:avLst>
            <a:gd name="adj" fmla="val 10000"/>
          </a:avLst>
        </a:prstGeom>
        <a:solidFill>
          <a:srgbClr val="7FA129"/>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IE" sz="1800" kern="1200" dirty="0">
              <a:solidFill>
                <a:sysClr val="window" lastClr="FFFFFF"/>
              </a:solidFill>
              <a:latin typeface="Calibri"/>
              <a:ea typeface="+mn-ea"/>
              <a:cs typeface="+mn-cs"/>
            </a:rPr>
            <a:t>Heat Roadmap Europe Alternatives</a:t>
          </a:r>
        </a:p>
      </dsp:txBody>
      <dsp:txXfrm>
        <a:off x="670448" y="1206482"/>
        <a:ext cx="1970454" cy="742702"/>
      </dsp:txXfrm>
    </dsp:sp>
    <dsp:sp modelId="{69512C83-498F-44AE-9F90-25D8DA7E564A}">
      <dsp:nvSpPr>
        <dsp:cNvPr id="0" name=""/>
        <dsp:cNvSpPr/>
      </dsp:nvSpPr>
      <dsp:spPr>
        <a:xfrm rot="5400000">
          <a:off x="-147921" y="2917106"/>
          <a:ext cx="295843" cy="355012"/>
        </a:xfrm>
        <a:prstGeom prst="rightArrow">
          <a:avLst>
            <a:gd name="adj1" fmla="val 60000"/>
            <a:gd name="adj2" fmla="val 50000"/>
          </a:avLst>
        </a:prstGeom>
        <a:no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IE" sz="1400" kern="1200">
            <a:solidFill>
              <a:sysClr val="window" lastClr="FFFFFF"/>
            </a:solidFill>
            <a:latin typeface="Calibri"/>
            <a:ea typeface="+mn-ea"/>
            <a:cs typeface="+mn-cs"/>
          </a:endParaRPr>
        </a:p>
      </dsp:txBody>
      <dsp:txXfrm rot="-5400000">
        <a:off x="-106504" y="2946691"/>
        <a:ext cx="213008" cy="207090"/>
      </dsp:txXfrm>
    </dsp:sp>
    <dsp:sp modelId="{AE2C75C9-3056-4326-8914-DA009D4EED7E}">
      <dsp:nvSpPr>
        <dsp:cNvPr id="0" name=""/>
        <dsp:cNvSpPr/>
      </dsp:nvSpPr>
      <dsp:spPr>
        <a:xfrm>
          <a:off x="647341" y="2366750"/>
          <a:ext cx="2016668" cy="788916"/>
        </a:xfrm>
        <a:prstGeom prst="roundRect">
          <a:avLst>
            <a:gd name="adj" fmla="val 10000"/>
          </a:avLst>
        </a:prstGeom>
        <a:solidFill>
          <a:srgbClr val="68A4C0"/>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IE" sz="1800" kern="1200" dirty="0">
              <a:solidFill>
                <a:sysClr val="window" lastClr="FFFFFF"/>
              </a:solidFill>
              <a:latin typeface="Calibri"/>
              <a:ea typeface="+mn-ea"/>
              <a:cs typeface="+mn-cs"/>
            </a:rPr>
            <a:t>Results (PES, CO2, Costs)</a:t>
          </a:r>
        </a:p>
      </dsp:txBody>
      <dsp:txXfrm>
        <a:off x="670448" y="2389857"/>
        <a:ext cx="1970454" cy="74270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BF2C09-6E13-4095-A483-BE142AFB1EA1}">
      <dsp:nvSpPr>
        <dsp:cNvPr id="0" name=""/>
        <dsp:cNvSpPr/>
      </dsp:nvSpPr>
      <dsp:spPr>
        <a:xfrm>
          <a:off x="230090" y="203"/>
          <a:ext cx="1475125" cy="666723"/>
        </a:xfrm>
        <a:prstGeom prst="roundRect">
          <a:avLst>
            <a:gd name="adj" fmla="val 10000"/>
          </a:avLst>
        </a:prstGeom>
        <a:solidFill>
          <a:srgbClr val="7FA129"/>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IE" sz="1700" kern="1200" dirty="0">
              <a:solidFill>
                <a:sysClr val="window" lastClr="FFFFFF"/>
              </a:solidFill>
              <a:latin typeface="Calibri"/>
              <a:ea typeface="+mn-ea"/>
              <a:cs typeface="+mn-cs"/>
            </a:rPr>
            <a:t>Energy System Potential</a:t>
          </a:r>
        </a:p>
      </dsp:txBody>
      <dsp:txXfrm>
        <a:off x="249618" y="19731"/>
        <a:ext cx="1436069" cy="627667"/>
      </dsp:txXfrm>
    </dsp:sp>
    <dsp:sp modelId="{4DD8333B-FC7B-4AD7-A5CB-15B6D507FF55}">
      <dsp:nvSpPr>
        <dsp:cNvPr id="0" name=""/>
        <dsp:cNvSpPr/>
      </dsp:nvSpPr>
      <dsp:spPr>
        <a:xfrm rot="5400000">
          <a:off x="842642" y="683595"/>
          <a:ext cx="250021" cy="300025"/>
        </a:xfrm>
        <a:prstGeom prst="rightArrow">
          <a:avLst>
            <a:gd name="adj1" fmla="val 60000"/>
            <a:gd name="adj2" fmla="val 50000"/>
          </a:avLst>
        </a:prstGeom>
        <a:solidFill>
          <a:srgbClr val="2D6B6B">
            <a:tint val="60000"/>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IE" sz="1200" kern="1200">
            <a:solidFill>
              <a:sysClr val="window" lastClr="FFFFFF"/>
            </a:solidFill>
            <a:latin typeface="Calibri"/>
            <a:ea typeface="+mn-ea"/>
            <a:cs typeface="+mn-cs"/>
          </a:endParaRPr>
        </a:p>
      </dsp:txBody>
      <dsp:txXfrm rot="-5400000">
        <a:off x="877645" y="708597"/>
        <a:ext cx="180015" cy="175015"/>
      </dsp:txXfrm>
    </dsp:sp>
    <dsp:sp modelId="{B102E52D-D6AE-4FC1-8DEB-C80E5E7500C9}">
      <dsp:nvSpPr>
        <dsp:cNvPr id="0" name=""/>
        <dsp:cNvSpPr/>
      </dsp:nvSpPr>
      <dsp:spPr>
        <a:xfrm>
          <a:off x="230090" y="1000288"/>
          <a:ext cx="1475125" cy="666723"/>
        </a:xfrm>
        <a:prstGeom prst="roundRect">
          <a:avLst>
            <a:gd name="adj" fmla="val 10000"/>
          </a:avLst>
        </a:prstGeom>
        <a:solidFill>
          <a:srgbClr val="7FA129"/>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IE" sz="1700" kern="1200" dirty="0">
              <a:solidFill>
                <a:sysClr val="window" lastClr="FFFFFF"/>
              </a:solidFill>
              <a:latin typeface="Calibri"/>
              <a:ea typeface="+mn-ea"/>
              <a:cs typeface="+mn-cs"/>
            </a:rPr>
            <a:t>Energy System Resources</a:t>
          </a:r>
        </a:p>
      </dsp:txBody>
      <dsp:txXfrm>
        <a:off x="249618" y="1019816"/>
        <a:ext cx="1436069" cy="627667"/>
      </dsp:txXfrm>
    </dsp:sp>
  </dsp:spTree>
</dsp:drawing>
</file>

<file path=ppt/diagrams/layout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0.0619</cdr:x>
      <cdr:y>0.34486</cdr:y>
    </cdr:from>
    <cdr:to>
      <cdr:x>0.60665</cdr:x>
      <cdr:y>0.69442</cdr:y>
    </cdr:to>
    <cdr:sp macro="" textlink="">
      <cdr:nvSpPr>
        <cdr:cNvPr id="2" name="Oval 1"/>
        <cdr:cNvSpPr/>
      </cdr:nvSpPr>
      <cdr:spPr>
        <a:xfrm xmlns:a="http://schemas.openxmlformats.org/drawingml/2006/main" rot="20372916">
          <a:off x="593574" y="1427227"/>
          <a:ext cx="5223335" cy="1446718"/>
        </a:xfrm>
        <a:prstGeom xmlns:a="http://schemas.openxmlformats.org/drawingml/2006/main" prst="ellipse">
          <a:avLst/>
        </a:prstGeom>
        <a:noFill xmlns:a="http://schemas.openxmlformats.org/drawingml/2006/mai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algn="ctr"/>
          <a:endParaRPr lang="en-IE"/>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F5778E7-6A9B-4493-BF7C-82ABF2E489E0}" type="datetimeFigureOut">
              <a:rPr lang="da-DK" smtClean="0"/>
              <a:t>15-07-2021</a:t>
            </a:fld>
            <a:endParaRPr lang="da-DK"/>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6F56DC6-CC00-4D60-92F8-E4F1FB68E193}" type="slidenum">
              <a:rPr lang="da-DK" smtClean="0"/>
              <a:t>‹#›</a:t>
            </a:fld>
            <a:endParaRPr lang="da-DK"/>
          </a:p>
        </p:txBody>
      </p:sp>
    </p:spTree>
    <p:extLst>
      <p:ext uri="{BB962C8B-B14F-4D97-AF65-F5344CB8AC3E}">
        <p14:creationId xmlns:p14="http://schemas.microsoft.com/office/powerpoint/2010/main" val="5022891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www.tscr.cz/"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mailto:bogdan.anton@tractebel.engie.com"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a:t>Major </a:t>
            </a:r>
            <a:r>
              <a:rPr lang="da-DK" dirty="0" err="1"/>
              <a:t>black</a:t>
            </a:r>
            <a:r>
              <a:rPr lang="da-DK" dirty="0"/>
              <a:t> </a:t>
            </a:r>
            <a:r>
              <a:rPr lang="da-DK" dirty="0" err="1"/>
              <a:t>box</a:t>
            </a:r>
            <a:r>
              <a:rPr lang="da-DK" dirty="0"/>
              <a:t> is </a:t>
            </a:r>
            <a:r>
              <a:rPr lang="da-DK" dirty="0" err="1"/>
              <a:t>heating</a:t>
            </a:r>
            <a:r>
              <a:rPr lang="da-DK" dirty="0"/>
              <a:t>.</a:t>
            </a:r>
          </a:p>
          <a:p>
            <a:r>
              <a:rPr lang="da-DK" dirty="0"/>
              <a:t>https://ec.europa.eu/energy/en/topics/imports-and-secure-supplies</a:t>
            </a:r>
          </a:p>
          <a:p>
            <a:r>
              <a:rPr lang="en-US" dirty="0"/>
              <a:t>The EU imports 54% of all the energy it consumes, at a cost of more than €1 billion per day. Energy also makes up more than 20% of total EU imports. Specifically, the EU imports:</a:t>
            </a:r>
          </a:p>
          <a:p>
            <a:r>
              <a:rPr lang="en-US" dirty="0"/>
              <a:t>90% of its crude oil</a:t>
            </a:r>
          </a:p>
          <a:p>
            <a:r>
              <a:rPr lang="en-US" dirty="0"/>
              <a:t>69% of its natural gas</a:t>
            </a:r>
          </a:p>
          <a:p>
            <a:r>
              <a:rPr lang="en-US" dirty="0"/>
              <a:t>42% of its coal and other solid fuels</a:t>
            </a:r>
          </a:p>
          <a:p>
            <a:r>
              <a:rPr lang="en-US" dirty="0"/>
              <a:t>40% of its uranium and other nuclear fuels.</a:t>
            </a:r>
          </a:p>
          <a:p>
            <a:endParaRPr lang="da-DK" dirty="0"/>
          </a:p>
          <a:p>
            <a:endParaRPr lang="da-DK" dirty="0"/>
          </a:p>
        </p:txBody>
      </p:sp>
      <p:sp>
        <p:nvSpPr>
          <p:cNvPr id="4" name="Slide Number Placeholder 3"/>
          <p:cNvSpPr>
            <a:spLocks noGrp="1"/>
          </p:cNvSpPr>
          <p:nvPr>
            <p:ph type="sldNum" sz="quarter" idx="10"/>
          </p:nvPr>
        </p:nvSpPr>
        <p:spPr/>
        <p:txBody>
          <a:bodyPr/>
          <a:lstStyle/>
          <a:p>
            <a:fld id="{201E563B-5FC7-4470-BA81-9A1769FC4D4E}" type="slidenum">
              <a:rPr lang="en-IE" smtClean="0"/>
              <a:t>6</a:t>
            </a:fld>
            <a:endParaRPr lang="en-IE"/>
          </a:p>
        </p:txBody>
      </p:sp>
    </p:spTree>
    <p:extLst>
      <p:ext uri="{BB962C8B-B14F-4D97-AF65-F5344CB8AC3E}">
        <p14:creationId xmlns:p14="http://schemas.microsoft.com/office/powerpoint/2010/main" val="11233732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r>
              <a:rPr lang="en-GB" dirty="0"/>
              <a:t>Prague: From Jiri </a:t>
            </a:r>
            <a:r>
              <a:rPr lang="en-GB" dirty="0" err="1"/>
              <a:t>Vecka</a:t>
            </a:r>
            <a:r>
              <a:rPr lang="en-GB" dirty="0"/>
              <a:t> - </a:t>
            </a:r>
            <a:r>
              <a:rPr lang="en-GB" dirty="0" err="1"/>
              <a:t>Teplarenske</a:t>
            </a:r>
            <a:r>
              <a:rPr lang="en-GB" dirty="0"/>
              <a:t> </a:t>
            </a:r>
            <a:r>
              <a:rPr lang="en-GB" dirty="0" err="1"/>
              <a:t>sdruzeni</a:t>
            </a:r>
            <a:r>
              <a:rPr lang="en-GB" dirty="0"/>
              <a:t> CR &lt;vecka@tscr.cz&gt;</a:t>
            </a:r>
          </a:p>
          <a:p>
            <a:endParaRPr lang="en-GB" dirty="0"/>
          </a:p>
          <a:p>
            <a:r>
              <a:rPr lang="en-GB" dirty="0"/>
              <a:t>Hello David,</a:t>
            </a:r>
            <a:endParaRPr lang="en-US" dirty="0"/>
          </a:p>
          <a:p>
            <a:r>
              <a:rPr lang="en-GB" dirty="0"/>
              <a:t>I made quick consultation with major DH company in Prague - Prague district heating company.</a:t>
            </a:r>
            <a:endParaRPr lang="en-US" dirty="0"/>
          </a:p>
          <a:p>
            <a:r>
              <a:rPr lang="en-GB" dirty="0"/>
              <a:t>This company alone covers around 40% of the heat demand. But there are several other smaller DH companies, these companies deliver according to expert estimates around 5% in addition.</a:t>
            </a:r>
            <a:endParaRPr lang="en-US" dirty="0"/>
          </a:p>
          <a:p>
            <a:r>
              <a:rPr lang="en-GB" dirty="0"/>
              <a:t>So in total around 45% heat demand in Prague is covered by DH.</a:t>
            </a:r>
            <a:endParaRPr lang="en-US" dirty="0"/>
          </a:p>
          <a:p>
            <a:r>
              <a:rPr lang="en-GB" dirty="0"/>
              <a:t>But we have other cities (like Ostrava city - analysed in STRATEGO project) where the DH share is much higher.</a:t>
            </a:r>
            <a:endParaRPr lang="en-US" dirty="0"/>
          </a:p>
          <a:p>
            <a:r>
              <a:rPr lang="en-GB" dirty="0"/>
              <a:t>Kind regards</a:t>
            </a:r>
            <a:endParaRPr lang="en-US" dirty="0"/>
          </a:p>
          <a:p>
            <a:r>
              <a:rPr lang="en-GB" dirty="0"/>
              <a:t>Jiri</a:t>
            </a:r>
            <a:endParaRPr lang="en-US" dirty="0"/>
          </a:p>
          <a:p>
            <a:r>
              <a:rPr lang="en-GB" dirty="0"/>
              <a:t>ADH CR</a:t>
            </a:r>
            <a:endParaRPr lang="en-US" dirty="0"/>
          </a:p>
          <a:p>
            <a:r>
              <a:rPr lang="en-GB" dirty="0"/>
              <a:t> </a:t>
            </a:r>
            <a:endParaRPr lang="en-US" dirty="0"/>
          </a:p>
          <a:p>
            <a:r>
              <a:rPr lang="cs-CZ" dirty="0"/>
              <a:t> </a:t>
            </a:r>
            <a:endParaRPr lang="en-US" dirty="0"/>
          </a:p>
          <a:p>
            <a:r>
              <a:rPr lang="cs-CZ" dirty="0"/>
              <a:t>Jiří Vecka</a:t>
            </a:r>
            <a:endParaRPr lang="en-US" dirty="0"/>
          </a:p>
          <a:p>
            <a:r>
              <a:rPr lang="cs-CZ" dirty="0"/>
              <a:t>Association for District Heating of the Czech Republic</a:t>
            </a:r>
            <a:endParaRPr lang="en-US" dirty="0"/>
          </a:p>
          <a:p>
            <a:r>
              <a:rPr lang="cs-CZ" dirty="0"/>
              <a:t> </a:t>
            </a:r>
            <a:endParaRPr lang="en-US" dirty="0"/>
          </a:p>
          <a:p>
            <a:r>
              <a:rPr lang="cs-CZ" dirty="0"/>
              <a:t>Partyzánská 1/7</a:t>
            </a:r>
            <a:endParaRPr lang="en-US" dirty="0"/>
          </a:p>
          <a:p>
            <a:r>
              <a:rPr lang="cs-CZ" dirty="0"/>
              <a:t>170 00 Prague 7</a:t>
            </a:r>
            <a:endParaRPr lang="en-US" dirty="0"/>
          </a:p>
          <a:p>
            <a:r>
              <a:rPr lang="cs-CZ" dirty="0"/>
              <a:t>Czech Republic</a:t>
            </a:r>
            <a:endParaRPr lang="en-US" dirty="0"/>
          </a:p>
          <a:p>
            <a:r>
              <a:rPr lang="cs-CZ" dirty="0"/>
              <a:t> </a:t>
            </a:r>
            <a:endParaRPr lang="en-US" dirty="0"/>
          </a:p>
          <a:p>
            <a:r>
              <a:rPr lang="cs-CZ" dirty="0"/>
              <a:t>TEL:        +420 266 751 206</a:t>
            </a:r>
            <a:endParaRPr lang="en-US" dirty="0"/>
          </a:p>
          <a:p>
            <a:r>
              <a:rPr lang="cs-CZ" dirty="0"/>
              <a:t>GSM:     +420 607 825 270</a:t>
            </a:r>
            <a:endParaRPr lang="en-US" dirty="0"/>
          </a:p>
          <a:p>
            <a:r>
              <a:rPr lang="cs-CZ" dirty="0"/>
              <a:t>WEB:     </a:t>
            </a:r>
            <a:r>
              <a:rPr lang="cs-CZ" u="sng" dirty="0">
                <a:hlinkClick r:id="rId3"/>
              </a:rPr>
              <a:t>www.tscr.cz</a:t>
            </a:r>
            <a:endParaRPr lang="en-US" dirty="0"/>
          </a:p>
          <a:p>
            <a:endParaRPr lang="en-GB" dirty="0"/>
          </a:p>
          <a:p>
            <a:endParaRPr lang="en-GB" dirty="0"/>
          </a:p>
          <a:p>
            <a:r>
              <a:rPr lang="en-GB" dirty="0"/>
              <a:t>-----------------------------------------------------------------------------------------------</a:t>
            </a:r>
          </a:p>
          <a:p>
            <a:endParaRPr lang="en-GB" dirty="0"/>
          </a:p>
          <a:p>
            <a:pPr defTabSz="982414">
              <a:defRPr/>
            </a:pPr>
            <a:r>
              <a:rPr lang="en-US" dirty="0"/>
              <a:t>Zagreb: From </a:t>
            </a:r>
            <a:r>
              <a:rPr lang="en-US" dirty="0" err="1"/>
              <a:t>Tomislav</a:t>
            </a:r>
            <a:r>
              <a:rPr lang="en-US" dirty="0"/>
              <a:t> </a:t>
            </a:r>
            <a:r>
              <a:rPr lang="en-US" dirty="0" err="1"/>
              <a:t>Novosel</a:t>
            </a:r>
            <a:r>
              <a:rPr lang="en-US" dirty="0"/>
              <a:t> &lt;tomislav.novosel@fsb.hr&gt;</a:t>
            </a:r>
          </a:p>
          <a:p>
            <a:pPr defTabSz="982414">
              <a:defRPr/>
            </a:pPr>
            <a:endParaRPr lang="en-US" dirty="0"/>
          </a:p>
          <a:p>
            <a:r>
              <a:rPr lang="en-US" dirty="0"/>
              <a:t> </a:t>
            </a:r>
          </a:p>
          <a:p>
            <a:r>
              <a:rPr lang="en-US" b="1" dirty="0"/>
              <a:t>From:</a:t>
            </a:r>
            <a:r>
              <a:rPr lang="en-US" dirty="0"/>
              <a:t> </a:t>
            </a:r>
            <a:r>
              <a:rPr lang="en-US" dirty="0" err="1"/>
              <a:t>Tomislav</a:t>
            </a:r>
            <a:r>
              <a:rPr lang="en-US" dirty="0"/>
              <a:t> </a:t>
            </a:r>
            <a:r>
              <a:rPr lang="en-US" dirty="0" err="1"/>
              <a:t>Novosel</a:t>
            </a:r>
            <a:r>
              <a:rPr lang="en-US" dirty="0"/>
              <a:t> [mailto:pumpica@gmail.com] </a:t>
            </a:r>
            <a:r>
              <a:rPr lang="en-US" b="1" dirty="0"/>
              <a:t>On Behalf Of </a:t>
            </a:r>
            <a:r>
              <a:rPr lang="en-US" dirty="0" err="1"/>
              <a:t>Tomislav</a:t>
            </a:r>
            <a:r>
              <a:rPr lang="en-US" dirty="0"/>
              <a:t> </a:t>
            </a:r>
            <a:r>
              <a:rPr lang="en-US" dirty="0" err="1"/>
              <a:t>Novosel</a:t>
            </a:r>
            <a:br>
              <a:rPr lang="en-US" dirty="0"/>
            </a:br>
            <a:r>
              <a:rPr lang="en-US" b="1" dirty="0"/>
              <a:t>Sent:</a:t>
            </a:r>
            <a:r>
              <a:rPr lang="en-US" dirty="0"/>
              <a:t> 23 February 2016 20:35</a:t>
            </a:r>
            <a:br>
              <a:rPr lang="en-US" dirty="0"/>
            </a:br>
            <a:r>
              <a:rPr lang="en-US" b="1" dirty="0"/>
              <a:t>To:</a:t>
            </a:r>
            <a:r>
              <a:rPr lang="en-US" dirty="0"/>
              <a:t> David Connolly &lt;david@plan.aau.dk&gt;; goran.krajacic@fsb.hr; neven.duic@fsb.hr</a:t>
            </a:r>
            <a:br>
              <a:rPr lang="en-US" dirty="0"/>
            </a:br>
            <a:r>
              <a:rPr lang="en-US" b="1" dirty="0"/>
              <a:t>Subject:</a:t>
            </a:r>
            <a:r>
              <a:rPr lang="en-US" dirty="0"/>
              <a:t> Re: Zagreb DH Share</a:t>
            </a:r>
          </a:p>
          <a:p>
            <a:r>
              <a:rPr lang="en-US" dirty="0"/>
              <a:t> </a:t>
            </a:r>
          </a:p>
          <a:p>
            <a:r>
              <a:rPr lang="en-US" dirty="0"/>
              <a:t>Hi David,</a:t>
            </a:r>
            <a:br>
              <a:rPr lang="en-US" dirty="0"/>
            </a:br>
            <a:br>
              <a:rPr lang="en-US" dirty="0"/>
            </a:br>
            <a:r>
              <a:rPr lang="en-US" dirty="0"/>
              <a:t>the director confirmed that the 33% should be correct.</a:t>
            </a:r>
            <a:br>
              <a:rPr lang="en-US" dirty="0"/>
            </a:br>
            <a:br>
              <a:rPr lang="en-US" dirty="0"/>
            </a:br>
            <a:r>
              <a:rPr lang="en-US" dirty="0"/>
              <a:t>Best regards,</a:t>
            </a:r>
            <a:br>
              <a:rPr lang="en-US" dirty="0"/>
            </a:br>
            <a:r>
              <a:rPr lang="en-US" dirty="0" err="1"/>
              <a:t>Tomislav</a:t>
            </a:r>
            <a:endParaRPr lang="en-US" dirty="0"/>
          </a:p>
          <a:p>
            <a:pPr defTabSz="982414">
              <a:defRPr/>
            </a:pPr>
            <a:r>
              <a:rPr lang="en-US" dirty="0"/>
              <a:t>------------</a:t>
            </a:r>
          </a:p>
          <a:p>
            <a:pPr defTabSz="982414">
              <a:defRPr/>
            </a:pPr>
            <a:endParaRPr lang="en-US" dirty="0"/>
          </a:p>
          <a:p>
            <a:pPr defTabSz="982414">
              <a:defRPr/>
            </a:pPr>
            <a:r>
              <a:rPr lang="en-US" dirty="0"/>
              <a:t>Dear David,</a:t>
            </a:r>
            <a:br>
              <a:rPr lang="en-US" dirty="0"/>
            </a:br>
            <a:br>
              <a:rPr lang="en-US" dirty="0"/>
            </a:br>
            <a:r>
              <a:rPr lang="en-US" dirty="0"/>
              <a:t>according to the cities SEAP, 33% of the heating energy in the residential sector is being covered by DH. The numbers vary for other sectors with the biggest exceptions being healthcare with almost 50 and culture with almost none, but since the residential sector is the biggest consumer by far I would say that an estimate of 30-40%, depending on the year, is reasonable. This might change a bit if the individual metering scheme proves successful but the data for that won't be available for some time.</a:t>
            </a:r>
            <a:br>
              <a:rPr lang="en-US" dirty="0"/>
            </a:br>
            <a:br>
              <a:rPr lang="en-US" dirty="0"/>
            </a:br>
            <a:r>
              <a:rPr lang="en-US" dirty="0"/>
              <a:t>I will also contact the DH plant director to confirm these values.</a:t>
            </a:r>
            <a:br>
              <a:rPr lang="en-US" dirty="0"/>
            </a:br>
            <a:br>
              <a:rPr lang="en-US" dirty="0"/>
            </a:br>
            <a:r>
              <a:rPr lang="en-US" dirty="0"/>
              <a:t>Best regards,</a:t>
            </a:r>
            <a:br>
              <a:rPr lang="en-US" dirty="0"/>
            </a:br>
            <a:r>
              <a:rPr lang="en-US" dirty="0" err="1"/>
              <a:t>Tomislav</a:t>
            </a:r>
            <a:endParaRPr lang="en-US" dirty="0"/>
          </a:p>
          <a:p>
            <a:endParaRPr lang="en-GB" dirty="0"/>
          </a:p>
          <a:p>
            <a:endParaRPr lang="en-GB" dirty="0"/>
          </a:p>
          <a:p>
            <a:r>
              <a:rPr lang="en-GB" dirty="0"/>
              <a:t>-----------------------------------------------------------------------------------------------</a:t>
            </a:r>
          </a:p>
          <a:p>
            <a:endParaRPr lang="en-GB" dirty="0"/>
          </a:p>
          <a:p>
            <a:r>
              <a:rPr lang="en-GB" dirty="0"/>
              <a:t>Bucharest: From bogdan.anton@tractebel.engie.com</a:t>
            </a:r>
          </a:p>
          <a:p>
            <a:endParaRPr lang="en-GB" dirty="0"/>
          </a:p>
          <a:p>
            <a:r>
              <a:rPr lang="en-GB" dirty="0"/>
              <a:t>Hello David,</a:t>
            </a:r>
            <a:endParaRPr lang="en-US" dirty="0"/>
          </a:p>
          <a:p>
            <a:r>
              <a:rPr lang="en-GB" dirty="0"/>
              <a:t> </a:t>
            </a:r>
            <a:endParaRPr lang="en-US" dirty="0"/>
          </a:p>
          <a:p>
            <a:r>
              <a:rPr lang="en-GB" dirty="0"/>
              <a:t>In Bucharest, according to official data, the supply with heat and hot water by using district heating system, was 76% last year.</a:t>
            </a:r>
            <a:endParaRPr lang="en-US" dirty="0"/>
          </a:p>
          <a:p>
            <a:r>
              <a:rPr lang="en-GB" dirty="0"/>
              <a:t> </a:t>
            </a:r>
            <a:endParaRPr lang="en-US" dirty="0"/>
          </a:p>
          <a:p>
            <a:r>
              <a:rPr lang="en-GB" dirty="0"/>
              <a:t>My best regards,</a:t>
            </a:r>
            <a:endParaRPr lang="en-US" dirty="0"/>
          </a:p>
          <a:p>
            <a:r>
              <a:rPr lang="en-GB" dirty="0"/>
              <a:t>Bogdan</a:t>
            </a:r>
            <a:endParaRPr lang="en-US" dirty="0"/>
          </a:p>
          <a:p>
            <a:r>
              <a:rPr lang="en-GB" dirty="0"/>
              <a:t> </a:t>
            </a:r>
            <a:endParaRPr lang="en-US" dirty="0"/>
          </a:p>
          <a:p>
            <a:r>
              <a:rPr lang="en-GB" dirty="0"/>
              <a:t>Bogdan ANTON</a:t>
            </a:r>
            <a:br>
              <a:rPr lang="en-GB" dirty="0"/>
            </a:br>
            <a:r>
              <a:rPr lang="en-GB" dirty="0"/>
              <a:t>Director - Energy Efficiency </a:t>
            </a:r>
            <a:endParaRPr lang="en-US" dirty="0"/>
          </a:p>
          <a:p>
            <a:r>
              <a:rPr lang="en-GB" u="sng" dirty="0">
                <a:hlinkClick r:id="rId4"/>
              </a:rPr>
              <a:t>bogdan.anton@tractebel.engie.com</a:t>
            </a:r>
            <a:r>
              <a:rPr lang="en-GB" dirty="0"/>
              <a:t> </a:t>
            </a:r>
            <a:endParaRPr lang="en-US" dirty="0"/>
          </a:p>
          <a:p>
            <a:r>
              <a:rPr lang="en-GB" dirty="0"/>
              <a:t>T +40 31 2248 160</a:t>
            </a:r>
            <a:br>
              <a:rPr lang="en-GB" dirty="0"/>
            </a:br>
            <a:r>
              <a:rPr lang="en-GB" dirty="0"/>
              <a:t>F +40 31 2248 201</a:t>
            </a:r>
            <a:endParaRPr lang="en-US" dirty="0"/>
          </a:p>
          <a:p>
            <a:r>
              <a:rPr lang="en-GB" dirty="0"/>
              <a:t>M +40 745 207 429</a:t>
            </a:r>
            <a:endParaRPr lang="en-US" dirty="0"/>
          </a:p>
          <a:p>
            <a:r>
              <a:rPr lang="en-GB" dirty="0"/>
              <a:t>tractebel-engie.com</a:t>
            </a:r>
            <a:endParaRPr lang="en-US" dirty="0"/>
          </a:p>
          <a:p>
            <a:endParaRPr lang="en-IE" dirty="0"/>
          </a:p>
        </p:txBody>
      </p:sp>
      <p:sp>
        <p:nvSpPr>
          <p:cNvPr id="4" name="Slide Number Placeholder 3"/>
          <p:cNvSpPr>
            <a:spLocks noGrp="1"/>
          </p:cNvSpPr>
          <p:nvPr>
            <p:ph type="sldNum" sz="quarter" idx="10"/>
          </p:nvPr>
        </p:nvSpPr>
        <p:spPr/>
        <p:txBody>
          <a:bodyPr/>
          <a:lstStyle/>
          <a:p>
            <a:fld id="{A1A6AE9F-20E9-4D10-8235-BECBA760E57D}" type="slidenum">
              <a:rPr lang="en-IE" smtClean="0"/>
              <a:t>8</a:t>
            </a:fld>
            <a:endParaRPr lang="en-IE"/>
          </a:p>
        </p:txBody>
      </p:sp>
      <p:sp>
        <p:nvSpPr>
          <p:cNvPr id="5" name="Date Placeholder 4"/>
          <p:cNvSpPr>
            <a:spLocks noGrp="1"/>
          </p:cNvSpPr>
          <p:nvPr>
            <p:ph type="dt" idx="11"/>
          </p:nvPr>
        </p:nvSpPr>
        <p:spPr/>
        <p:txBody>
          <a:bodyPr/>
          <a:lstStyle/>
          <a:p>
            <a:fld id="{1C6CB723-F6AF-4E86-8014-05B95357776C}" type="datetime1">
              <a:rPr lang="en-IE" smtClean="0"/>
              <a:t>15/07/2021</a:t>
            </a:fld>
            <a:endParaRPr lang="en-US"/>
          </a:p>
        </p:txBody>
      </p:sp>
      <p:sp>
        <p:nvSpPr>
          <p:cNvPr id="6" name="Footer Placeholder 5"/>
          <p:cNvSpPr>
            <a:spLocks noGrp="1"/>
          </p:cNvSpPr>
          <p:nvPr>
            <p:ph type="ftr" sz="quarter" idx="12"/>
          </p:nvPr>
        </p:nvSpPr>
        <p:spPr/>
        <p:txBody>
          <a:bodyPr/>
          <a:lstStyle/>
          <a:p>
            <a:r>
              <a:rPr lang="en-US"/>
              <a:t>Twitter: @brianvad</a:t>
            </a:r>
          </a:p>
        </p:txBody>
      </p:sp>
      <p:sp>
        <p:nvSpPr>
          <p:cNvPr id="7" name="Header Placeholder 6"/>
          <p:cNvSpPr>
            <a:spLocks noGrp="1"/>
          </p:cNvSpPr>
          <p:nvPr>
            <p:ph type="hdr" sz="quarter" idx="13"/>
          </p:nvPr>
        </p:nvSpPr>
        <p:spPr/>
        <p:txBody>
          <a:bodyPr/>
          <a:lstStyle/>
          <a:p>
            <a:r>
              <a:rPr lang="en-US"/>
              <a:t>Brian Vad Mathiesen</a:t>
            </a:r>
          </a:p>
        </p:txBody>
      </p:sp>
    </p:spTree>
    <p:extLst>
      <p:ext uri="{BB962C8B-B14F-4D97-AF65-F5344CB8AC3E}">
        <p14:creationId xmlns:p14="http://schemas.microsoft.com/office/powerpoint/2010/main" val="36025990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2600" y="1279525"/>
            <a:ext cx="6138863" cy="3452813"/>
          </a:xfrm>
        </p:spPr>
      </p:sp>
      <p:sp>
        <p:nvSpPr>
          <p:cNvPr id="3" name="Notes Placeholder 2"/>
          <p:cNvSpPr>
            <a:spLocks noGrp="1"/>
          </p:cNvSpPr>
          <p:nvPr>
            <p:ph type="body" idx="1"/>
          </p:nvPr>
        </p:nvSpPr>
        <p:spPr/>
        <p:txBody>
          <a:bodyPr/>
          <a:lstStyle/>
          <a:p>
            <a:r>
              <a:rPr lang="da-DK" dirty="0" err="1"/>
              <a:t>Going</a:t>
            </a:r>
            <a:r>
              <a:rPr lang="da-DK" dirty="0"/>
              <a:t> to a more </a:t>
            </a:r>
            <a:r>
              <a:rPr lang="da-DK" dirty="0" err="1"/>
              <a:t>local</a:t>
            </a:r>
            <a:r>
              <a:rPr lang="da-DK" dirty="0"/>
              <a:t> </a:t>
            </a:r>
            <a:r>
              <a:rPr lang="da-DK" dirty="0" err="1"/>
              <a:t>scale</a:t>
            </a:r>
            <a:r>
              <a:rPr lang="da-DK" dirty="0"/>
              <a:t> – Peta </a:t>
            </a:r>
            <a:r>
              <a:rPr lang="da-DK" dirty="0" err="1"/>
              <a:t>can</a:t>
            </a:r>
            <a:r>
              <a:rPr lang="da-DK" dirty="0"/>
              <a:t> </a:t>
            </a:r>
            <a:r>
              <a:rPr lang="da-DK" dirty="0" err="1"/>
              <a:t>be</a:t>
            </a:r>
            <a:r>
              <a:rPr lang="da-DK" dirty="0"/>
              <a:t> </a:t>
            </a:r>
            <a:r>
              <a:rPr lang="da-DK" dirty="0" err="1"/>
              <a:t>used</a:t>
            </a:r>
            <a:r>
              <a:rPr lang="da-DK" dirty="0"/>
              <a:t>. </a:t>
            </a:r>
          </a:p>
          <a:p>
            <a:r>
              <a:rPr lang="da-DK" dirty="0" err="1"/>
              <a:t>Areas</a:t>
            </a:r>
            <a:r>
              <a:rPr lang="da-DK" dirty="0"/>
              <a:t> for </a:t>
            </a:r>
            <a:r>
              <a:rPr lang="da-DK" dirty="0" err="1"/>
              <a:t>district</a:t>
            </a:r>
            <a:r>
              <a:rPr lang="da-DK" dirty="0"/>
              <a:t> heating </a:t>
            </a:r>
            <a:r>
              <a:rPr lang="da-DK" dirty="0" err="1"/>
              <a:t>based</a:t>
            </a:r>
            <a:r>
              <a:rPr lang="da-DK" dirty="0"/>
              <a:t> on heat </a:t>
            </a:r>
            <a:r>
              <a:rPr lang="da-DK" dirty="0" err="1"/>
              <a:t>density</a:t>
            </a:r>
            <a:r>
              <a:rPr lang="da-DK" dirty="0"/>
              <a:t>. </a:t>
            </a:r>
          </a:p>
        </p:txBody>
      </p:sp>
      <p:sp>
        <p:nvSpPr>
          <p:cNvPr id="4" name="Slide Number Placeholder 3"/>
          <p:cNvSpPr>
            <a:spLocks noGrp="1"/>
          </p:cNvSpPr>
          <p:nvPr>
            <p:ph type="sldNum" sz="quarter" idx="10"/>
          </p:nvPr>
        </p:nvSpPr>
        <p:spPr/>
        <p:txBody>
          <a:bodyPr/>
          <a:lstStyle/>
          <a:p>
            <a:fld id="{201E563B-5FC7-4470-BA81-9A1769FC4D4E}" type="slidenum">
              <a:rPr lang="en-IE" smtClean="0"/>
              <a:t>15</a:t>
            </a:fld>
            <a:endParaRPr lang="en-IE"/>
          </a:p>
        </p:txBody>
      </p:sp>
      <p:sp>
        <p:nvSpPr>
          <p:cNvPr id="5" name="Pladsholder til dato 4"/>
          <p:cNvSpPr>
            <a:spLocks noGrp="1"/>
          </p:cNvSpPr>
          <p:nvPr>
            <p:ph type="dt" idx="11"/>
          </p:nvPr>
        </p:nvSpPr>
        <p:spPr/>
        <p:txBody>
          <a:bodyPr/>
          <a:lstStyle/>
          <a:p>
            <a:fld id="{F9622B15-92D5-4F55-A31A-BE8B46FB7971}" type="datetime1">
              <a:rPr lang="en-IE" smtClean="0"/>
              <a:t>15/07/2021</a:t>
            </a:fld>
            <a:endParaRPr lang="en-IE"/>
          </a:p>
        </p:txBody>
      </p:sp>
      <p:sp>
        <p:nvSpPr>
          <p:cNvPr id="6" name="Pladsholder til sidefod 5"/>
          <p:cNvSpPr>
            <a:spLocks noGrp="1"/>
          </p:cNvSpPr>
          <p:nvPr>
            <p:ph type="ftr" sz="quarter" idx="12"/>
          </p:nvPr>
        </p:nvSpPr>
        <p:spPr/>
        <p:txBody>
          <a:bodyPr/>
          <a:lstStyle/>
          <a:p>
            <a:r>
              <a:rPr lang="en-IE"/>
              <a:t>Twitter: @brianvad</a:t>
            </a:r>
          </a:p>
        </p:txBody>
      </p:sp>
      <p:sp>
        <p:nvSpPr>
          <p:cNvPr id="7" name="Pladsholder til sidehoved 6"/>
          <p:cNvSpPr>
            <a:spLocks noGrp="1"/>
          </p:cNvSpPr>
          <p:nvPr>
            <p:ph type="hdr" sz="quarter" idx="13"/>
          </p:nvPr>
        </p:nvSpPr>
        <p:spPr/>
        <p:txBody>
          <a:bodyPr/>
          <a:lstStyle/>
          <a:p>
            <a:r>
              <a:rPr lang="en-IE"/>
              <a:t>Brian Vad Mathiesen</a:t>
            </a:r>
          </a:p>
        </p:txBody>
      </p:sp>
    </p:spTree>
    <p:extLst>
      <p:ext uri="{BB962C8B-B14F-4D97-AF65-F5344CB8AC3E}">
        <p14:creationId xmlns:p14="http://schemas.microsoft.com/office/powerpoint/2010/main" val="14532212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10"/>
          </p:nvPr>
        </p:nvSpPr>
        <p:spPr/>
        <p:txBody>
          <a:bodyPr/>
          <a:lstStyle/>
          <a:p>
            <a:fld id="{6D4AA7D2-3488-483C-93B5-D4925422DF3A}" type="slidenum">
              <a:rPr lang="da-DK" smtClean="0"/>
              <a:t>27</a:t>
            </a:fld>
            <a:endParaRPr lang="da-DK"/>
          </a:p>
        </p:txBody>
      </p:sp>
    </p:spTree>
    <p:extLst>
      <p:ext uri="{BB962C8B-B14F-4D97-AF65-F5344CB8AC3E}">
        <p14:creationId xmlns:p14="http://schemas.microsoft.com/office/powerpoint/2010/main" val="42321989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49275" y="1319213"/>
            <a:ext cx="6326188" cy="3559175"/>
          </a:xfrm>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So, how do we do this?</a:t>
            </a:r>
            <a:endParaRPr lang="da-DK"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endParaRPr lang="da-DK"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Using the data on the demands in the built environment and industry, we develop an understanding of what the heat and cold demands are to understand to what extent, and at what cost, it is possible to reduce these in the future. For this we mainly use the outputs developed in the FORECAST model.</a:t>
            </a:r>
            <a:endParaRPr lang="da-DK"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endParaRPr lang="da-DK"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Using the geographical mapping of the demands and resources available to us, we can investigate the potentials of heating and cooling infrastructures; particularly district heating. This comes from Peta, which Bernd will discuss today. Based on this, we can consider the impact of the urban and rural fabrics, and the cost of collective technologies for heating and cooling.</a:t>
            </a:r>
            <a:endParaRPr lang="da-DK"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endParaRPr lang="da-DK"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These are related in an overall perspective of what the energy system, including industry, power, and transport need, and what overall resources are available for this. </a:t>
            </a:r>
            <a:endParaRPr lang="da-DK"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endParaRPr lang="da-DK"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By combining all these, we can make an overall assessment of what the best mix is between saving energy, and supplying it sustainably, and individual supply technologies like heat pumps and biomass boilers vis a vis district heating. </a:t>
            </a:r>
            <a:endParaRPr lang="da-DK"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endParaRPr lang="da-DK"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scenarios that we develop through this, we can compare with baseline evolutions. We can look at the hourly operation of these Heat Roadmap scenarios, and compare their primary energy supply, cost, decarbonisation, and the level at which they allow for the use of renewables. By developing these scenarios, we can start to look at the barriers that exist today, have market dialogues, and start developing business models to implement them. </a:t>
            </a:r>
            <a:endParaRPr lang="da-DK"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endParaRPr lang="da-DK"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By combining all these elements, we aim to create the integrated strategies that are necessary to empower the transition to decarbonised heating and cooling systems – and, in extension, low-carbon and renewable energy systems in Europe in the future.</a:t>
            </a:r>
            <a:endParaRPr lang="da-DK" sz="1200" kern="1200" dirty="0">
              <a:solidFill>
                <a:schemeClr val="tx1"/>
              </a:solidFill>
              <a:effectLst/>
              <a:latin typeface="+mn-lt"/>
              <a:ea typeface="+mn-ea"/>
              <a:cs typeface="+mn-cs"/>
            </a:endParaRPr>
          </a:p>
          <a:p>
            <a:endParaRPr lang="da-DK"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6A9D4E-2AED-4590-A056-26D9AA20292A}"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Pladsholder til dato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1081B2-6825-477C-BB8D-949BC83C3B6D}" type="datetime1">
              <a:rPr kumimoji="0" lang="en-IE"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15/07/2021</a:t>
            </a:fld>
            <a:endParaRPr kumimoji="0" lang="en-IE"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Pladsholder til sidefod 5"/>
          <p:cNvSpPr>
            <a:spLocks noGrp="1"/>
          </p:cNvSpPr>
          <p:nvPr>
            <p:ph type="ft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300" b="0" i="0" u="none" strike="noStrike" kern="1200" cap="none" spc="0" normalizeH="0" baseline="0" noProof="0">
                <a:ln>
                  <a:noFill/>
                </a:ln>
                <a:solidFill>
                  <a:prstClr val="black"/>
                </a:solidFill>
                <a:effectLst/>
                <a:uLnTx/>
                <a:uFillTx/>
                <a:latin typeface="Calibri" panose="020F0502020204030204"/>
                <a:ea typeface="+mn-ea"/>
                <a:cs typeface="+mn-cs"/>
              </a:rPr>
              <a:t>Twitter: @brianvad</a:t>
            </a:r>
          </a:p>
        </p:txBody>
      </p:sp>
      <p:sp>
        <p:nvSpPr>
          <p:cNvPr id="7" name="Pladsholder til sidehoved 6"/>
          <p:cNvSpPr>
            <a:spLocks noGrp="1"/>
          </p:cNvSpPr>
          <p:nvPr>
            <p:ph type="hdr" sz="quarter" idx="1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300" b="0" i="0" u="none" strike="noStrike" kern="1200" cap="none" spc="0" normalizeH="0" baseline="0" noProof="0">
                <a:ln>
                  <a:noFill/>
                </a:ln>
                <a:solidFill>
                  <a:prstClr val="black"/>
                </a:solidFill>
                <a:effectLst/>
                <a:uLnTx/>
                <a:uFillTx/>
                <a:latin typeface="Calibri" panose="020F0502020204030204"/>
                <a:ea typeface="+mn-ea"/>
                <a:cs typeface="+mn-cs"/>
              </a:rPr>
              <a:t>Brian Vad Mathiesen</a:t>
            </a:r>
          </a:p>
        </p:txBody>
      </p:sp>
    </p:spTree>
    <p:extLst>
      <p:ext uri="{BB962C8B-B14F-4D97-AF65-F5344CB8AC3E}">
        <p14:creationId xmlns:p14="http://schemas.microsoft.com/office/powerpoint/2010/main" val="4480313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da-DK"/>
              <a:t>Klik for at redigere i master</a:t>
            </a:r>
          </a:p>
        </p:txBody>
      </p:sp>
      <p:sp>
        <p:nvSpPr>
          <p:cNvPr id="3" name="Und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
        <p:nvSpPr>
          <p:cNvPr id="4" name="Pladsholder til dato 3"/>
          <p:cNvSpPr>
            <a:spLocks noGrp="1"/>
          </p:cNvSpPr>
          <p:nvPr>
            <p:ph type="dt" sz="half" idx="10"/>
          </p:nvPr>
        </p:nvSpPr>
        <p:spPr/>
        <p:txBody>
          <a:bodyPr/>
          <a:lstStyle/>
          <a:p>
            <a:fld id="{90F2A58D-5F7A-4F35-8AA1-06C0C02D3988}" type="datetimeFigureOut">
              <a:rPr lang="da-DK" smtClean="0"/>
              <a:t>15-07-2021</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slidenummer 5"/>
          <p:cNvSpPr>
            <a:spLocks noGrp="1"/>
          </p:cNvSpPr>
          <p:nvPr>
            <p:ph type="sldNum" sz="quarter" idx="12"/>
          </p:nvPr>
        </p:nvSpPr>
        <p:spPr/>
        <p:txBody>
          <a:bodyPr/>
          <a:lstStyle/>
          <a:p>
            <a:fld id="{1CC48051-7379-42C4-BA7A-33FA28CA4626}" type="slidenum">
              <a:rPr lang="da-DK" smtClean="0"/>
              <a:t>‹#›</a:t>
            </a:fld>
            <a:endParaRPr lang="da-DK"/>
          </a:p>
        </p:txBody>
      </p:sp>
    </p:spTree>
    <p:extLst>
      <p:ext uri="{BB962C8B-B14F-4D97-AF65-F5344CB8AC3E}">
        <p14:creationId xmlns:p14="http://schemas.microsoft.com/office/powerpoint/2010/main" val="20827427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lodret titel 2"/>
          <p:cNvSpPr>
            <a:spLocks noGrp="1"/>
          </p:cNvSpPr>
          <p:nvPr>
            <p:ph type="body" orient="vert" idx="1"/>
          </p:nvPr>
        </p:nvSpPr>
        <p:spPr/>
        <p:txBody>
          <a:bodyPr vert="eaVert"/>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10"/>
          </p:nvPr>
        </p:nvSpPr>
        <p:spPr/>
        <p:txBody>
          <a:bodyPr/>
          <a:lstStyle/>
          <a:p>
            <a:fld id="{90F2A58D-5F7A-4F35-8AA1-06C0C02D3988}" type="datetimeFigureOut">
              <a:rPr lang="da-DK" smtClean="0"/>
              <a:t>15-07-2021</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slidenummer 5"/>
          <p:cNvSpPr>
            <a:spLocks noGrp="1"/>
          </p:cNvSpPr>
          <p:nvPr>
            <p:ph type="sldNum" sz="quarter" idx="12"/>
          </p:nvPr>
        </p:nvSpPr>
        <p:spPr/>
        <p:txBody>
          <a:bodyPr/>
          <a:lstStyle/>
          <a:p>
            <a:fld id="{1CC48051-7379-42C4-BA7A-33FA28CA4626}" type="slidenum">
              <a:rPr lang="da-DK" smtClean="0"/>
              <a:t>‹#›</a:t>
            </a:fld>
            <a:endParaRPr lang="da-DK"/>
          </a:p>
        </p:txBody>
      </p:sp>
      <p:pic>
        <p:nvPicPr>
          <p:cNvPr id="7" name="Picture 2" descr="irena.png | United Nations"/>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38200" y="6278442"/>
            <a:ext cx="1683524" cy="44303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AAU Brussels on Twitter: &quot;Congratulations on your new title as Chairman of  @DFiR_raad, Frede. #dkforsk #forskpol #dkinno… &quot;"/>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6098019"/>
            <a:ext cx="714438" cy="7144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95332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8724900" y="365125"/>
            <a:ext cx="2628900" cy="5811838"/>
          </a:xfrm>
        </p:spPr>
        <p:txBody>
          <a:bodyPr vert="eaVert"/>
          <a:lstStyle/>
          <a:p>
            <a:r>
              <a:rPr lang="da-DK"/>
              <a:t>Klik for at redigere i master</a:t>
            </a:r>
          </a:p>
        </p:txBody>
      </p:sp>
      <p:sp>
        <p:nvSpPr>
          <p:cNvPr id="3" name="Pladsholder til lodret titel 2"/>
          <p:cNvSpPr>
            <a:spLocks noGrp="1"/>
          </p:cNvSpPr>
          <p:nvPr>
            <p:ph type="body" orient="vert" idx="1"/>
          </p:nvPr>
        </p:nvSpPr>
        <p:spPr>
          <a:xfrm>
            <a:off x="838200" y="365125"/>
            <a:ext cx="7734300" cy="5811838"/>
          </a:xfrm>
        </p:spPr>
        <p:txBody>
          <a:bodyPr vert="eaVert"/>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10"/>
          </p:nvPr>
        </p:nvSpPr>
        <p:spPr/>
        <p:txBody>
          <a:bodyPr/>
          <a:lstStyle/>
          <a:p>
            <a:fld id="{90F2A58D-5F7A-4F35-8AA1-06C0C02D3988}" type="datetimeFigureOut">
              <a:rPr lang="da-DK" smtClean="0"/>
              <a:t>15-07-2021</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slidenummer 5"/>
          <p:cNvSpPr>
            <a:spLocks noGrp="1"/>
          </p:cNvSpPr>
          <p:nvPr>
            <p:ph type="sldNum" sz="quarter" idx="12"/>
          </p:nvPr>
        </p:nvSpPr>
        <p:spPr/>
        <p:txBody>
          <a:bodyPr/>
          <a:lstStyle/>
          <a:p>
            <a:fld id="{1CC48051-7379-42C4-BA7A-33FA28CA4626}" type="slidenum">
              <a:rPr lang="da-DK" smtClean="0"/>
              <a:t>‹#›</a:t>
            </a:fld>
            <a:endParaRPr lang="da-DK"/>
          </a:p>
        </p:txBody>
      </p:sp>
      <p:pic>
        <p:nvPicPr>
          <p:cNvPr id="7" name="Picture 2" descr="irena.png | United Nations"/>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38200" y="6278442"/>
            <a:ext cx="1683524" cy="44303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AAU Brussels on Twitter: &quot;Congratulations on your new title as Chairman of  @DFiR_raad, Frede. #dkforsk #forskpol #dkinno… &quot;"/>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6098019"/>
            <a:ext cx="714438" cy="7144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75670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da-DK"/>
          </a:p>
        </p:txBody>
      </p:sp>
      <p:sp>
        <p:nvSpPr>
          <p:cNvPr id="3" name="Text Placeholder 2"/>
          <p:cNvSpPr>
            <a:spLocks noGrp="1"/>
          </p:cNvSpPr>
          <p:nvPr>
            <p:ph type="body" idx="1"/>
          </p:nvPr>
        </p:nvSpPr>
        <p:spPr>
          <a:xfrm>
            <a:off x="623392" y="2060848"/>
            <a:ext cx="5386917" cy="78377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09600" y="2924944"/>
            <a:ext cx="5386917" cy="3201219"/>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a-DK" dirty="0"/>
          </a:p>
        </p:txBody>
      </p:sp>
      <p:sp>
        <p:nvSpPr>
          <p:cNvPr id="10" name="Text Placeholder 2"/>
          <p:cNvSpPr>
            <a:spLocks noGrp="1"/>
          </p:cNvSpPr>
          <p:nvPr>
            <p:ph type="body" idx="13"/>
          </p:nvPr>
        </p:nvSpPr>
        <p:spPr>
          <a:xfrm>
            <a:off x="6192011" y="2060848"/>
            <a:ext cx="5386917" cy="78377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1" name="Content Placeholder 3"/>
          <p:cNvSpPr>
            <a:spLocks noGrp="1"/>
          </p:cNvSpPr>
          <p:nvPr>
            <p:ph sz="half" idx="14"/>
          </p:nvPr>
        </p:nvSpPr>
        <p:spPr>
          <a:xfrm>
            <a:off x="6178219" y="2924944"/>
            <a:ext cx="5386917" cy="3201219"/>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a-DK" dirty="0"/>
          </a:p>
        </p:txBody>
      </p:sp>
      <p:pic>
        <p:nvPicPr>
          <p:cNvPr id="7" name="Picture 2" descr="irena.png | United Nations"/>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38200" y="6278442"/>
            <a:ext cx="1683524" cy="44303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AAU Brussels on Twitter: &quot;Congratulations on your new title as Chairman of  @DFiR_raad, Frede. #dkforsk #forskpol #dkinno… &quot;"/>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6098019"/>
            <a:ext cx="714438" cy="7144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1225951"/>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Benutzerdefiniertes Layou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4E1F64C-D020-45A0-A289-54B06AAFDE0A}"/>
              </a:ext>
            </a:extLst>
          </p:cNvPr>
          <p:cNvSpPr>
            <a:spLocks noGrp="1"/>
          </p:cNvSpPr>
          <p:nvPr>
            <p:ph type="title"/>
          </p:nvPr>
        </p:nvSpPr>
        <p:spPr/>
        <p:txBody>
          <a:bodyPr/>
          <a:lstStyle/>
          <a:p>
            <a:r>
              <a:rPr lang="de-DE" dirty="0"/>
              <a:t>Mastertitelformat bearbeiten</a:t>
            </a:r>
            <a:endParaRPr lang="en-GB" dirty="0"/>
          </a:p>
        </p:txBody>
      </p:sp>
      <p:sp>
        <p:nvSpPr>
          <p:cNvPr id="3" name="Datumsplatzhalter 2">
            <a:extLst>
              <a:ext uri="{FF2B5EF4-FFF2-40B4-BE49-F238E27FC236}">
                <a16:creationId xmlns:a16="http://schemas.microsoft.com/office/drawing/2014/main" id="{40D1F91E-DBA8-4432-9D7E-8BC670BBE342}"/>
              </a:ext>
            </a:extLst>
          </p:cNvPr>
          <p:cNvSpPr>
            <a:spLocks noGrp="1"/>
          </p:cNvSpPr>
          <p:nvPr>
            <p:ph type="dt" sz="half" idx="10"/>
          </p:nvPr>
        </p:nvSpPr>
        <p:spPr/>
        <p:txBody>
          <a:bodyPr/>
          <a:lstStyle/>
          <a:p>
            <a:fld id="{D75020BA-26D9-4F84-928D-14DAA61DE14C}" type="datetimeFigureOut">
              <a:rPr lang="da-DK" smtClean="0"/>
              <a:t>15-07-2021</a:t>
            </a:fld>
            <a:endParaRPr lang="da-DK"/>
          </a:p>
        </p:txBody>
      </p:sp>
      <p:sp>
        <p:nvSpPr>
          <p:cNvPr id="4" name="Fußzeilenplatzhalter 3">
            <a:extLst>
              <a:ext uri="{FF2B5EF4-FFF2-40B4-BE49-F238E27FC236}">
                <a16:creationId xmlns:a16="http://schemas.microsoft.com/office/drawing/2014/main" id="{27FDF03C-1EBE-4C3A-BBC8-8A508689DD60}"/>
              </a:ext>
            </a:extLst>
          </p:cNvPr>
          <p:cNvSpPr>
            <a:spLocks noGrp="1"/>
          </p:cNvSpPr>
          <p:nvPr>
            <p:ph type="ftr" sz="quarter" idx="11"/>
          </p:nvPr>
        </p:nvSpPr>
        <p:spPr/>
        <p:txBody>
          <a:bodyPr/>
          <a:lstStyle/>
          <a:p>
            <a:endParaRPr lang="da-DK"/>
          </a:p>
        </p:txBody>
      </p:sp>
      <p:sp>
        <p:nvSpPr>
          <p:cNvPr id="5" name="Foliennummernplatzhalter 4">
            <a:extLst>
              <a:ext uri="{FF2B5EF4-FFF2-40B4-BE49-F238E27FC236}">
                <a16:creationId xmlns:a16="http://schemas.microsoft.com/office/drawing/2014/main" id="{B8AF3F62-A05A-4A69-B6C4-FA1DAA973A29}"/>
              </a:ext>
            </a:extLst>
          </p:cNvPr>
          <p:cNvSpPr>
            <a:spLocks noGrp="1"/>
          </p:cNvSpPr>
          <p:nvPr>
            <p:ph type="sldNum" sz="quarter" idx="12"/>
          </p:nvPr>
        </p:nvSpPr>
        <p:spPr/>
        <p:txBody>
          <a:bodyPr/>
          <a:lstStyle/>
          <a:p>
            <a:fld id="{7C1D26EC-D88D-47D5-849D-B789BDC5BD6D}" type="slidenum">
              <a:rPr lang="da-DK" smtClean="0"/>
              <a:t>‹#›</a:t>
            </a:fld>
            <a:endParaRPr lang="da-DK"/>
          </a:p>
        </p:txBody>
      </p:sp>
      <p:sp>
        <p:nvSpPr>
          <p:cNvPr id="6" name="Content Placeholder 2">
            <a:extLst>
              <a:ext uri="{FF2B5EF4-FFF2-40B4-BE49-F238E27FC236}">
                <a16:creationId xmlns:a16="http://schemas.microsoft.com/office/drawing/2014/main" id="{79D57B85-4034-4E68-B8D4-C7E21903CE5A}"/>
              </a:ext>
            </a:extLst>
          </p:cNvPr>
          <p:cNvSpPr>
            <a:spLocks noGrp="1"/>
          </p:cNvSpPr>
          <p:nvPr>
            <p:ph sz="quarter" idx="13" hasCustomPrompt="1"/>
          </p:nvPr>
        </p:nvSpPr>
        <p:spPr>
          <a:xfrm>
            <a:off x="1361282" y="1782711"/>
            <a:ext cx="9469437" cy="3948164"/>
          </a:xfrm>
        </p:spPr>
        <p:txBody>
          <a:bodyPr/>
          <a:lstStyle>
            <a:lvl1pPr marL="342900" marR="0" indent="-342900" algn="l" defTabSz="914400" rtl="0" eaLnBrk="1" fontAlgn="auto" latinLnBrk="0" hangingPunct="1">
              <a:lnSpc>
                <a:spcPct val="100000"/>
              </a:lnSpc>
              <a:spcBef>
                <a:spcPct val="20000"/>
              </a:spcBef>
              <a:spcAft>
                <a:spcPts val="0"/>
              </a:spcAft>
              <a:buClr>
                <a:srgbClr val="A21734"/>
              </a:buClr>
              <a:buSzPct val="130000"/>
              <a:buFont typeface="Arial" panose="020B0604020202020204" pitchFamily="34" charset="0"/>
              <a:buChar char="•"/>
              <a:tabLst/>
              <a:defRPr/>
            </a:lvl1pPr>
            <a:lvl2pPr marL="742950" marR="0" indent="-285750" algn="l" defTabSz="914400" rtl="0" eaLnBrk="1" fontAlgn="auto" latinLnBrk="0" hangingPunct="1">
              <a:lnSpc>
                <a:spcPct val="100000"/>
              </a:lnSpc>
              <a:spcBef>
                <a:spcPct val="20000"/>
              </a:spcBef>
              <a:spcAft>
                <a:spcPts val="0"/>
              </a:spcAft>
              <a:buClr>
                <a:srgbClr val="7FA129"/>
              </a:buClr>
              <a:buSzPct val="130000"/>
              <a:buFont typeface="Arial" panose="020B0604020202020204" pitchFamily="34" charset="0"/>
              <a:buChar char="•"/>
              <a:tabLst/>
              <a:defRPr/>
            </a:lvl2pPr>
            <a:lvl3pPr marL="1143000" marR="0" indent="-228600" algn="l" defTabSz="914400" rtl="0" eaLnBrk="1" fontAlgn="auto" latinLnBrk="0" hangingPunct="1">
              <a:lnSpc>
                <a:spcPct val="100000"/>
              </a:lnSpc>
              <a:spcBef>
                <a:spcPct val="20000"/>
              </a:spcBef>
              <a:spcAft>
                <a:spcPts val="0"/>
              </a:spcAft>
              <a:buClr>
                <a:srgbClr val="BED001"/>
              </a:buClr>
              <a:buSzPct val="130000"/>
              <a:buFont typeface="Arial" panose="020B0604020202020204" pitchFamily="34" charset="0"/>
              <a:buChar char="•"/>
              <a:tabLst/>
              <a:defRPr/>
            </a:lvl3pPr>
            <a:lvl4pPr marL="1600200" marR="0" indent="-228600" algn="l" defTabSz="914400" rtl="0" eaLnBrk="1" fontAlgn="auto" latinLnBrk="0" hangingPunct="1">
              <a:lnSpc>
                <a:spcPct val="100000"/>
              </a:lnSpc>
              <a:spcBef>
                <a:spcPct val="20000"/>
              </a:spcBef>
              <a:spcAft>
                <a:spcPts val="0"/>
              </a:spcAft>
              <a:buClr>
                <a:srgbClr val="497185"/>
              </a:buClr>
              <a:buSzPct val="130000"/>
              <a:buFont typeface="Arial" panose="020B0604020202020204" pitchFamily="34" charset="0"/>
              <a:buChar char="•"/>
              <a:tabLst/>
              <a:defRPr/>
            </a:lvl4pPr>
            <a:lvl5pPr marL="2057400" marR="0" indent="-228600" algn="l" defTabSz="914400" rtl="0" eaLnBrk="1" fontAlgn="auto" latinLnBrk="0" hangingPunct="1">
              <a:lnSpc>
                <a:spcPct val="100000"/>
              </a:lnSpc>
              <a:spcBef>
                <a:spcPct val="20000"/>
              </a:spcBef>
              <a:spcAft>
                <a:spcPts val="0"/>
              </a:spcAft>
              <a:buClr>
                <a:srgbClr val="265376"/>
              </a:buClr>
              <a:buSzPct val="130000"/>
              <a:buFont typeface="Arial" panose="020B0604020202020204" pitchFamily="34" charset="0"/>
              <a:buChar char="•"/>
              <a:tabLst/>
              <a:defRPr/>
            </a:lvl5pPr>
          </a:lstStyle>
          <a:p>
            <a:pPr marL="342900" marR="0" lvl="0" indent="-342900" algn="l" defTabSz="914400" rtl="0" eaLnBrk="1" fontAlgn="auto" latinLnBrk="0" hangingPunct="1">
              <a:lnSpc>
                <a:spcPct val="100000"/>
              </a:lnSpc>
              <a:spcBef>
                <a:spcPct val="20000"/>
              </a:spcBef>
              <a:spcAft>
                <a:spcPts val="0"/>
              </a:spcAft>
              <a:buClr>
                <a:srgbClr val="A21734"/>
              </a:buClr>
              <a:buSzPct val="130000"/>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Open Sans" panose="020B0606030504020204" pitchFamily="34" charset="0"/>
              </a:rPr>
              <a:t>Click to edit Master text styles</a:t>
            </a:r>
          </a:p>
          <a:p>
            <a:pPr marL="742950" marR="0" lvl="1" indent="-285750" algn="l" defTabSz="914400" rtl="0" eaLnBrk="1" fontAlgn="auto" latinLnBrk="0" hangingPunct="1">
              <a:lnSpc>
                <a:spcPct val="100000"/>
              </a:lnSpc>
              <a:spcBef>
                <a:spcPct val="20000"/>
              </a:spcBef>
              <a:spcAft>
                <a:spcPts val="0"/>
              </a:spcAft>
              <a:buClr>
                <a:srgbClr val="7FA129"/>
              </a:buClr>
              <a:buSzPct val="130000"/>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Open Sans" panose="020B0606030504020204" pitchFamily="34" charset="0"/>
              </a:rPr>
              <a:t>Second level</a:t>
            </a:r>
          </a:p>
          <a:p>
            <a:pPr marL="1143000" marR="0" lvl="2" indent="-228600" algn="l" defTabSz="914400" rtl="0" eaLnBrk="1" fontAlgn="auto" latinLnBrk="0" hangingPunct="1">
              <a:lnSpc>
                <a:spcPct val="100000"/>
              </a:lnSpc>
              <a:spcBef>
                <a:spcPct val="20000"/>
              </a:spcBef>
              <a:spcAft>
                <a:spcPts val="0"/>
              </a:spcAft>
              <a:buClr>
                <a:srgbClr val="BED001"/>
              </a:buClr>
              <a:buSzPct val="130000"/>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Open Sans" panose="020B0606030504020204" pitchFamily="34" charset="0"/>
              </a:rPr>
              <a:t>Third level</a:t>
            </a:r>
          </a:p>
          <a:p>
            <a:pPr marL="1600200" marR="0" lvl="3" indent="-228600" algn="l" defTabSz="914400" rtl="0" eaLnBrk="1" fontAlgn="auto" latinLnBrk="0" hangingPunct="1">
              <a:lnSpc>
                <a:spcPct val="100000"/>
              </a:lnSpc>
              <a:spcBef>
                <a:spcPct val="20000"/>
              </a:spcBef>
              <a:spcAft>
                <a:spcPts val="0"/>
              </a:spcAft>
              <a:buClr>
                <a:srgbClr val="497185"/>
              </a:buClr>
              <a:buSzPct val="130000"/>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Open Sans" panose="020B0606030504020204" pitchFamily="34" charset="0"/>
              </a:rPr>
              <a:t>Fourth level</a:t>
            </a:r>
          </a:p>
          <a:p>
            <a:pPr marL="2057400" marR="0" lvl="4" indent="-228600" algn="l" defTabSz="914400" rtl="0" eaLnBrk="1" fontAlgn="auto" latinLnBrk="0" hangingPunct="1">
              <a:lnSpc>
                <a:spcPct val="100000"/>
              </a:lnSpc>
              <a:spcBef>
                <a:spcPct val="20000"/>
              </a:spcBef>
              <a:spcAft>
                <a:spcPts val="0"/>
              </a:spcAft>
              <a:buClr>
                <a:srgbClr val="265376"/>
              </a:buClr>
              <a:buSzPct val="130000"/>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Open Sans" panose="020B0606030504020204" pitchFamily="34" charset="0"/>
              </a:rPr>
              <a:t>Fifth level</a:t>
            </a:r>
            <a:endParaRPr lang="da-DK" dirty="0"/>
          </a:p>
        </p:txBody>
      </p:sp>
      <p:pic>
        <p:nvPicPr>
          <p:cNvPr id="7" name="Picture 2" descr="irena.png | United Nations"/>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38200" y="6278442"/>
            <a:ext cx="1683524" cy="44303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AAU Brussels on Twitter: &quot;Congratulations on your new title as Chairman of  @DFiR_raad, Frede. #dkforsk #forskpol #dkinno… &quot;"/>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6098019"/>
            <a:ext cx="714438" cy="7144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16784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indhold 2"/>
          <p:cNvSpPr>
            <a:spLocks noGrp="1"/>
          </p:cNvSpPr>
          <p:nvPr>
            <p:ph idx="1"/>
          </p:nvPr>
        </p:nvSpPr>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10"/>
          </p:nvPr>
        </p:nvSpPr>
        <p:spPr/>
        <p:txBody>
          <a:bodyPr/>
          <a:lstStyle/>
          <a:p>
            <a:fld id="{90F2A58D-5F7A-4F35-8AA1-06C0C02D3988}" type="datetimeFigureOut">
              <a:rPr lang="da-DK" smtClean="0"/>
              <a:t>15-07-2021</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slidenummer 5"/>
          <p:cNvSpPr>
            <a:spLocks noGrp="1"/>
          </p:cNvSpPr>
          <p:nvPr>
            <p:ph type="sldNum" sz="quarter" idx="12"/>
          </p:nvPr>
        </p:nvSpPr>
        <p:spPr/>
        <p:txBody>
          <a:bodyPr/>
          <a:lstStyle/>
          <a:p>
            <a:fld id="{1CC48051-7379-42C4-BA7A-33FA28CA4626}" type="slidenum">
              <a:rPr lang="da-DK" smtClean="0"/>
              <a:t>‹#›</a:t>
            </a:fld>
            <a:endParaRPr lang="da-DK"/>
          </a:p>
        </p:txBody>
      </p:sp>
      <p:pic>
        <p:nvPicPr>
          <p:cNvPr id="7" name="Picture 2" descr="irena.png | United Nations"/>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38200" y="6278442"/>
            <a:ext cx="1683524" cy="44303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AAU Brussels on Twitter: &quot;Congratulations on your new title as Chairman of  @DFiR_raad, Frede. #dkforsk #forskpol #dkinno… &quot;"/>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6098019"/>
            <a:ext cx="714438" cy="7144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47515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da-DK"/>
              <a:t>Klik for at redigere i master</a:t>
            </a:r>
          </a:p>
        </p:txBody>
      </p:sp>
      <p:sp>
        <p:nvSpPr>
          <p:cNvPr id="3" name="Pladsholder til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Rediger typografien i masterens</a:t>
            </a:r>
          </a:p>
        </p:txBody>
      </p:sp>
      <p:sp>
        <p:nvSpPr>
          <p:cNvPr id="4" name="Pladsholder til dato 3"/>
          <p:cNvSpPr>
            <a:spLocks noGrp="1"/>
          </p:cNvSpPr>
          <p:nvPr>
            <p:ph type="dt" sz="half" idx="10"/>
          </p:nvPr>
        </p:nvSpPr>
        <p:spPr/>
        <p:txBody>
          <a:bodyPr/>
          <a:lstStyle/>
          <a:p>
            <a:fld id="{90F2A58D-5F7A-4F35-8AA1-06C0C02D3988}" type="datetimeFigureOut">
              <a:rPr lang="da-DK" smtClean="0"/>
              <a:t>15-07-2021</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slidenummer 5"/>
          <p:cNvSpPr>
            <a:spLocks noGrp="1"/>
          </p:cNvSpPr>
          <p:nvPr>
            <p:ph type="sldNum" sz="quarter" idx="12"/>
          </p:nvPr>
        </p:nvSpPr>
        <p:spPr/>
        <p:txBody>
          <a:bodyPr/>
          <a:lstStyle/>
          <a:p>
            <a:fld id="{1CC48051-7379-42C4-BA7A-33FA28CA4626}" type="slidenum">
              <a:rPr lang="da-DK" smtClean="0"/>
              <a:t>‹#›</a:t>
            </a:fld>
            <a:endParaRPr lang="da-DK"/>
          </a:p>
        </p:txBody>
      </p:sp>
      <p:pic>
        <p:nvPicPr>
          <p:cNvPr id="7" name="Picture 2" descr="irena.png | United Nations"/>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38200" y="6278442"/>
            <a:ext cx="1683524" cy="44303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AAU Brussels on Twitter: &quot;Congratulations on your new title as Chairman of  @DFiR_raad, Frede. #dkforsk #forskpol #dkinno… &quot;"/>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6098019"/>
            <a:ext cx="714438" cy="7144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01023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indhold 2"/>
          <p:cNvSpPr>
            <a:spLocks noGrp="1"/>
          </p:cNvSpPr>
          <p:nvPr>
            <p:ph sz="half" idx="1"/>
          </p:nvPr>
        </p:nvSpPr>
        <p:spPr>
          <a:xfrm>
            <a:off x="838200" y="1825625"/>
            <a:ext cx="5181600" cy="4351338"/>
          </a:xfr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p:cNvSpPr>
            <a:spLocks noGrp="1"/>
          </p:cNvSpPr>
          <p:nvPr>
            <p:ph sz="half" idx="2"/>
          </p:nvPr>
        </p:nvSpPr>
        <p:spPr>
          <a:xfrm>
            <a:off x="6172200" y="1825625"/>
            <a:ext cx="5181600" cy="4351338"/>
          </a:xfr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p:cNvSpPr>
            <a:spLocks noGrp="1"/>
          </p:cNvSpPr>
          <p:nvPr>
            <p:ph type="dt" sz="half" idx="10"/>
          </p:nvPr>
        </p:nvSpPr>
        <p:spPr/>
        <p:txBody>
          <a:bodyPr/>
          <a:lstStyle/>
          <a:p>
            <a:fld id="{90F2A58D-5F7A-4F35-8AA1-06C0C02D3988}" type="datetimeFigureOut">
              <a:rPr lang="da-DK" smtClean="0"/>
              <a:t>15-07-2021</a:t>
            </a:fld>
            <a:endParaRPr lang="da-DK"/>
          </a:p>
        </p:txBody>
      </p:sp>
      <p:sp>
        <p:nvSpPr>
          <p:cNvPr id="6" name="Pladsholder til sidefod 5"/>
          <p:cNvSpPr>
            <a:spLocks noGrp="1"/>
          </p:cNvSpPr>
          <p:nvPr>
            <p:ph type="ftr" sz="quarter" idx="11"/>
          </p:nvPr>
        </p:nvSpPr>
        <p:spPr/>
        <p:txBody>
          <a:bodyPr/>
          <a:lstStyle/>
          <a:p>
            <a:endParaRPr lang="da-DK"/>
          </a:p>
        </p:txBody>
      </p:sp>
      <p:sp>
        <p:nvSpPr>
          <p:cNvPr id="7" name="Pladsholder til slidenummer 6"/>
          <p:cNvSpPr>
            <a:spLocks noGrp="1"/>
          </p:cNvSpPr>
          <p:nvPr>
            <p:ph type="sldNum" sz="quarter" idx="12"/>
          </p:nvPr>
        </p:nvSpPr>
        <p:spPr/>
        <p:txBody>
          <a:bodyPr/>
          <a:lstStyle/>
          <a:p>
            <a:fld id="{1CC48051-7379-42C4-BA7A-33FA28CA4626}" type="slidenum">
              <a:rPr lang="da-DK" smtClean="0"/>
              <a:t>‹#›</a:t>
            </a:fld>
            <a:endParaRPr lang="da-DK"/>
          </a:p>
        </p:txBody>
      </p:sp>
      <p:pic>
        <p:nvPicPr>
          <p:cNvPr id="8" name="Picture 2" descr="irena.png | United Nations"/>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38200" y="6278442"/>
            <a:ext cx="1683524" cy="44303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AAU Brussels on Twitter: &quot;Congratulations on your new title as Chairman of  @DFiR_raad, Frede. #dkforsk #forskpol #dkinno… &quot;"/>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6098019"/>
            <a:ext cx="714438" cy="7144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69090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da-DK"/>
              <a:t>Klik for at redigere i master</a:t>
            </a:r>
          </a:p>
        </p:txBody>
      </p:sp>
      <p:sp>
        <p:nvSpPr>
          <p:cNvPr id="3" name="Pladsholder til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Rediger typografien i masterens</a:t>
            </a:r>
          </a:p>
        </p:txBody>
      </p:sp>
      <p:sp>
        <p:nvSpPr>
          <p:cNvPr id="4" name="Pladsholder til indhold 3"/>
          <p:cNvSpPr>
            <a:spLocks noGrp="1"/>
          </p:cNvSpPr>
          <p:nvPr>
            <p:ph sz="half" idx="2"/>
          </p:nvPr>
        </p:nvSpPr>
        <p:spPr>
          <a:xfrm>
            <a:off x="839788" y="2505075"/>
            <a:ext cx="5157787" cy="3684588"/>
          </a:xfr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Rediger typografien i masterens</a:t>
            </a:r>
          </a:p>
        </p:txBody>
      </p:sp>
      <p:sp>
        <p:nvSpPr>
          <p:cNvPr id="6" name="Pladsholder til indhold 5"/>
          <p:cNvSpPr>
            <a:spLocks noGrp="1"/>
          </p:cNvSpPr>
          <p:nvPr>
            <p:ph sz="quarter" idx="4"/>
          </p:nvPr>
        </p:nvSpPr>
        <p:spPr>
          <a:xfrm>
            <a:off x="6172200" y="2505075"/>
            <a:ext cx="5183188" cy="3684588"/>
          </a:xfr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p:cNvSpPr>
            <a:spLocks noGrp="1"/>
          </p:cNvSpPr>
          <p:nvPr>
            <p:ph type="dt" sz="half" idx="10"/>
          </p:nvPr>
        </p:nvSpPr>
        <p:spPr/>
        <p:txBody>
          <a:bodyPr/>
          <a:lstStyle/>
          <a:p>
            <a:fld id="{90F2A58D-5F7A-4F35-8AA1-06C0C02D3988}" type="datetimeFigureOut">
              <a:rPr lang="da-DK" smtClean="0"/>
              <a:t>15-07-2021</a:t>
            </a:fld>
            <a:endParaRPr lang="da-DK"/>
          </a:p>
        </p:txBody>
      </p:sp>
      <p:sp>
        <p:nvSpPr>
          <p:cNvPr id="8" name="Pladsholder til sidefod 7"/>
          <p:cNvSpPr>
            <a:spLocks noGrp="1"/>
          </p:cNvSpPr>
          <p:nvPr>
            <p:ph type="ftr" sz="quarter" idx="11"/>
          </p:nvPr>
        </p:nvSpPr>
        <p:spPr/>
        <p:txBody>
          <a:bodyPr/>
          <a:lstStyle/>
          <a:p>
            <a:endParaRPr lang="da-DK"/>
          </a:p>
        </p:txBody>
      </p:sp>
      <p:sp>
        <p:nvSpPr>
          <p:cNvPr id="9" name="Pladsholder til slidenummer 8"/>
          <p:cNvSpPr>
            <a:spLocks noGrp="1"/>
          </p:cNvSpPr>
          <p:nvPr>
            <p:ph type="sldNum" sz="quarter" idx="12"/>
          </p:nvPr>
        </p:nvSpPr>
        <p:spPr/>
        <p:txBody>
          <a:bodyPr/>
          <a:lstStyle/>
          <a:p>
            <a:fld id="{1CC48051-7379-42C4-BA7A-33FA28CA4626}" type="slidenum">
              <a:rPr lang="da-DK" smtClean="0"/>
              <a:t>‹#›</a:t>
            </a:fld>
            <a:endParaRPr lang="da-DK"/>
          </a:p>
        </p:txBody>
      </p:sp>
      <p:pic>
        <p:nvPicPr>
          <p:cNvPr id="10" name="Picture 2" descr="irena.png | United Nations"/>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38200" y="6278442"/>
            <a:ext cx="1683524" cy="44303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AAU Brussels on Twitter: &quot;Congratulations on your new title as Chairman of  @DFiR_raad, Frede. #dkforsk #forskpol #dkinno… &quot;"/>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6098019"/>
            <a:ext cx="714438" cy="7144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50730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dato 2"/>
          <p:cNvSpPr>
            <a:spLocks noGrp="1"/>
          </p:cNvSpPr>
          <p:nvPr>
            <p:ph type="dt" sz="half" idx="10"/>
          </p:nvPr>
        </p:nvSpPr>
        <p:spPr/>
        <p:txBody>
          <a:bodyPr/>
          <a:lstStyle/>
          <a:p>
            <a:fld id="{90F2A58D-5F7A-4F35-8AA1-06C0C02D3988}" type="datetimeFigureOut">
              <a:rPr lang="da-DK" smtClean="0"/>
              <a:t>15-07-2021</a:t>
            </a:fld>
            <a:endParaRPr lang="da-DK"/>
          </a:p>
        </p:txBody>
      </p:sp>
      <p:sp>
        <p:nvSpPr>
          <p:cNvPr id="4" name="Pladsholder til sidefod 3"/>
          <p:cNvSpPr>
            <a:spLocks noGrp="1"/>
          </p:cNvSpPr>
          <p:nvPr>
            <p:ph type="ftr" sz="quarter" idx="11"/>
          </p:nvPr>
        </p:nvSpPr>
        <p:spPr/>
        <p:txBody>
          <a:bodyPr/>
          <a:lstStyle/>
          <a:p>
            <a:endParaRPr lang="da-DK"/>
          </a:p>
        </p:txBody>
      </p:sp>
      <p:sp>
        <p:nvSpPr>
          <p:cNvPr id="5" name="Pladsholder til slidenummer 4"/>
          <p:cNvSpPr>
            <a:spLocks noGrp="1"/>
          </p:cNvSpPr>
          <p:nvPr>
            <p:ph type="sldNum" sz="quarter" idx="12"/>
          </p:nvPr>
        </p:nvSpPr>
        <p:spPr/>
        <p:txBody>
          <a:bodyPr/>
          <a:lstStyle/>
          <a:p>
            <a:fld id="{1CC48051-7379-42C4-BA7A-33FA28CA4626}" type="slidenum">
              <a:rPr lang="da-DK" smtClean="0"/>
              <a:t>‹#›</a:t>
            </a:fld>
            <a:endParaRPr lang="da-DK"/>
          </a:p>
        </p:txBody>
      </p:sp>
      <p:pic>
        <p:nvPicPr>
          <p:cNvPr id="6" name="Picture 2" descr="irena.png | United Nations"/>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38200" y="6278442"/>
            <a:ext cx="1683524" cy="44303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AAU Brussels on Twitter: &quot;Congratulations on your new title as Chairman of  @DFiR_raad, Frede. #dkforsk #forskpol #dkinno… &quot;"/>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6098019"/>
            <a:ext cx="714438" cy="7144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63512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fld id="{90F2A58D-5F7A-4F35-8AA1-06C0C02D3988}" type="datetimeFigureOut">
              <a:rPr lang="da-DK" smtClean="0"/>
              <a:t>15-07-2021</a:t>
            </a:fld>
            <a:endParaRPr lang="da-DK"/>
          </a:p>
        </p:txBody>
      </p:sp>
      <p:sp>
        <p:nvSpPr>
          <p:cNvPr id="3" name="Pladsholder til sidefod 2"/>
          <p:cNvSpPr>
            <a:spLocks noGrp="1"/>
          </p:cNvSpPr>
          <p:nvPr>
            <p:ph type="ftr" sz="quarter" idx="11"/>
          </p:nvPr>
        </p:nvSpPr>
        <p:spPr/>
        <p:txBody>
          <a:bodyPr/>
          <a:lstStyle/>
          <a:p>
            <a:endParaRPr lang="da-DK"/>
          </a:p>
        </p:txBody>
      </p:sp>
      <p:sp>
        <p:nvSpPr>
          <p:cNvPr id="4" name="Pladsholder til slidenummer 3"/>
          <p:cNvSpPr>
            <a:spLocks noGrp="1"/>
          </p:cNvSpPr>
          <p:nvPr>
            <p:ph type="sldNum" sz="quarter" idx="12"/>
          </p:nvPr>
        </p:nvSpPr>
        <p:spPr/>
        <p:txBody>
          <a:bodyPr/>
          <a:lstStyle/>
          <a:p>
            <a:fld id="{1CC48051-7379-42C4-BA7A-33FA28CA4626}" type="slidenum">
              <a:rPr lang="da-DK" smtClean="0"/>
              <a:t>‹#›</a:t>
            </a:fld>
            <a:endParaRPr lang="da-DK"/>
          </a:p>
        </p:txBody>
      </p:sp>
      <p:pic>
        <p:nvPicPr>
          <p:cNvPr id="5" name="Picture 2" descr="irena.png | United Nations"/>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38200" y="6278442"/>
            <a:ext cx="1683524" cy="44303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AAU Brussels on Twitter: &quot;Congratulations on your new title as Chairman of  @DFiR_raad, Frede. #dkforsk #forskpol #dkinno… &quot;"/>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6098019"/>
            <a:ext cx="714438" cy="7144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97381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a-DK"/>
              <a:t>Klik for at redigere i master</a:t>
            </a:r>
          </a:p>
        </p:txBody>
      </p:sp>
      <p:sp>
        <p:nvSpPr>
          <p:cNvPr id="3" name="Pladsholder til indhol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Rediger typografien i masterens</a:t>
            </a:r>
          </a:p>
        </p:txBody>
      </p:sp>
      <p:sp>
        <p:nvSpPr>
          <p:cNvPr id="5" name="Pladsholder til dato 4"/>
          <p:cNvSpPr>
            <a:spLocks noGrp="1"/>
          </p:cNvSpPr>
          <p:nvPr>
            <p:ph type="dt" sz="half" idx="10"/>
          </p:nvPr>
        </p:nvSpPr>
        <p:spPr/>
        <p:txBody>
          <a:bodyPr/>
          <a:lstStyle/>
          <a:p>
            <a:fld id="{90F2A58D-5F7A-4F35-8AA1-06C0C02D3988}" type="datetimeFigureOut">
              <a:rPr lang="da-DK" smtClean="0"/>
              <a:t>15-07-2021</a:t>
            </a:fld>
            <a:endParaRPr lang="da-DK"/>
          </a:p>
        </p:txBody>
      </p:sp>
      <p:sp>
        <p:nvSpPr>
          <p:cNvPr id="6" name="Pladsholder til sidefod 5"/>
          <p:cNvSpPr>
            <a:spLocks noGrp="1"/>
          </p:cNvSpPr>
          <p:nvPr>
            <p:ph type="ftr" sz="quarter" idx="11"/>
          </p:nvPr>
        </p:nvSpPr>
        <p:spPr/>
        <p:txBody>
          <a:bodyPr/>
          <a:lstStyle/>
          <a:p>
            <a:endParaRPr lang="da-DK"/>
          </a:p>
        </p:txBody>
      </p:sp>
      <p:sp>
        <p:nvSpPr>
          <p:cNvPr id="7" name="Pladsholder til slidenummer 6"/>
          <p:cNvSpPr>
            <a:spLocks noGrp="1"/>
          </p:cNvSpPr>
          <p:nvPr>
            <p:ph type="sldNum" sz="quarter" idx="12"/>
          </p:nvPr>
        </p:nvSpPr>
        <p:spPr/>
        <p:txBody>
          <a:bodyPr/>
          <a:lstStyle/>
          <a:p>
            <a:fld id="{1CC48051-7379-42C4-BA7A-33FA28CA4626}" type="slidenum">
              <a:rPr lang="da-DK" smtClean="0"/>
              <a:t>‹#›</a:t>
            </a:fld>
            <a:endParaRPr lang="da-DK"/>
          </a:p>
        </p:txBody>
      </p:sp>
      <p:pic>
        <p:nvPicPr>
          <p:cNvPr id="8" name="Picture 2" descr="irena.png | United Nations"/>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38200" y="6278442"/>
            <a:ext cx="1683524" cy="44303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AAU Brussels on Twitter: &quot;Congratulations on your new title as Chairman of  @DFiR_raad, Frede. #dkforsk #forskpol #dkinno… &quot;"/>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6098019"/>
            <a:ext cx="714438" cy="7144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39429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a-DK"/>
              <a:t>Klik for at redigere i master</a:t>
            </a:r>
          </a:p>
        </p:txBody>
      </p:sp>
      <p:sp>
        <p:nvSpPr>
          <p:cNvPr id="3" name="Pladsholder til billed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Rediger typografien i masterens</a:t>
            </a:r>
          </a:p>
        </p:txBody>
      </p:sp>
      <p:sp>
        <p:nvSpPr>
          <p:cNvPr id="5" name="Pladsholder til dato 4"/>
          <p:cNvSpPr>
            <a:spLocks noGrp="1"/>
          </p:cNvSpPr>
          <p:nvPr>
            <p:ph type="dt" sz="half" idx="10"/>
          </p:nvPr>
        </p:nvSpPr>
        <p:spPr/>
        <p:txBody>
          <a:bodyPr/>
          <a:lstStyle/>
          <a:p>
            <a:fld id="{90F2A58D-5F7A-4F35-8AA1-06C0C02D3988}" type="datetimeFigureOut">
              <a:rPr lang="da-DK" smtClean="0"/>
              <a:t>15-07-2021</a:t>
            </a:fld>
            <a:endParaRPr lang="da-DK"/>
          </a:p>
        </p:txBody>
      </p:sp>
      <p:sp>
        <p:nvSpPr>
          <p:cNvPr id="6" name="Pladsholder til sidefod 5"/>
          <p:cNvSpPr>
            <a:spLocks noGrp="1"/>
          </p:cNvSpPr>
          <p:nvPr>
            <p:ph type="ftr" sz="quarter" idx="11"/>
          </p:nvPr>
        </p:nvSpPr>
        <p:spPr/>
        <p:txBody>
          <a:bodyPr/>
          <a:lstStyle/>
          <a:p>
            <a:endParaRPr lang="da-DK"/>
          </a:p>
        </p:txBody>
      </p:sp>
      <p:sp>
        <p:nvSpPr>
          <p:cNvPr id="7" name="Pladsholder til slidenummer 6"/>
          <p:cNvSpPr>
            <a:spLocks noGrp="1"/>
          </p:cNvSpPr>
          <p:nvPr>
            <p:ph type="sldNum" sz="quarter" idx="12"/>
          </p:nvPr>
        </p:nvSpPr>
        <p:spPr/>
        <p:txBody>
          <a:bodyPr/>
          <a:lstStyle/>
          <a:p>
            <a:fld id="{1CC48051-7379-42C4-BA7A-33FA28CA4626}" type="slidenum">
              <a:rPr lang="da-DK" smtClean="0"/>
              <a:t>‹#›</a:t>
            </a:fld>
            <a:endParaRPr lang="da-DK"/>
          </a:p>
        </p:txBody>
      </p:sp>
      <p:pic>
        <p:nvPicPr>
          <p:cNvPr id="8" name="Picture 2" descr="irena.png | United Nations"/>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38200" y="6278442"/>
            <a:ext cx="1683524" cy="44303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AAU Brussels on Twitter: &quot;Congratulations on your new title as Chairman of  @DFiR_raad, Frede. #dkforsk #forskpol #dkinno… &quot;"/>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6098019"/>
            <a:ext cx="714438" cy="7144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15216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a:t>Klik for at redigere i master</a:t>
            </a:r>
          </a:p>
        </p:txBody>
      </p:sp>
      <p:sp>
        <p:nvSpPr>
          <p:cNvPr id="3" name="Pladsholder til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0F2A58D-5F7A-4F35-8AA1-06C0C02D3988}" type="datetimeFigureOut">
              <a:rPr lang="da-DK" smtClean="0"/>
              <a:t>15-07-2021</a:t>
            </a:fld>
            <a:endParaRPr lang="da-DK"/>
          </a:p>
        </p:txBody>
      </p:sp>
      <p:sp>
        <p:nvSpPr>
          <p:cNvPr id="5" name="Pladsholder til sidefod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a:p>
        </p:txBody>
      </p:sp>
      <p:sp>
        <p:nvSpPr>
          <p:cNvPr id="6" name="Pladsholder til slide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C48051-7379-42C4-BA7A-33FA28CA4626}" type="slidenum">
              <a:rPr lang="da-DK" smtClean="0"/>
              <a:t>‹#›</a:t>
            </a:fld>
            <a:endParaRPr lang="da-DK"/>
          </a:p>
        </p:txBody>
      </p:sp>
    </p:spTree>
    <p:extLst>
      <p:ext uri="{BB962C8B-B14F-4D97-AF65-F5344CB8AC3E}">
        <p14:creationId xmlns:p14="http://schemas.microsoft.com/office/powerpoint/2010/main" val="9958750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www.reinvestproject.eu/" TargetMode="External"/><Relationship Id="rId13" Type="http://schemas.openxmlformats.org/officeDocument/2006/relationships/image" Target="../media/image8.png"/><Relationship Id="rId18" Type="http://schemas.openxmlformats.org/officeDocument/2006/relationships/image" Target="../media/image1.png"/><Relationship Id="rId3" Type="http://schemas.openxmlformats.org/officeDocument/2006/relationships/hyperlink" Target="mailto:bvm@plan.aau.dk" TargetMode="External"/><Relationship Id="rId7" Type="http://schemas.openxmlformats.org/officeDocument/2006/relationships/hyperlink" Target="http://www.seenergies.eu/" TargetMode="External"/><Relationship Id="rId12" Type="http://schemas.openxmlformats.org/officeDocument/2006/relationships/image" Target="../media/image7.emf"/><Relationship Id="rId17" Type="http://schemas.openxmlformats.org/officeDocument/2006/relationships/image" Target="../media/image12.png"/><Relationship Id="rId2" Type="http://schemas.openxmlformats.org/officeDocument/2006/relationships/image" Target="../media/image3.png"/><Relationship Id="rId16"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hyperlink" Target="http://www.4dh.eu/" TargetMode="External"/><Relationship Id="rId11" Type="http://schemas.openxmlformats.org/officeDocument/2006/relationships/image" Target="../media/image6.png"/><Relationship Id="rId5" Type="http://schemas.openxmlformats.org/officeDocument/2006/relationships/hyperlink" Target="http://www.heatroadmap.eu/" TargetMode="External"/><Relationship Id="rId15" Type="http://schemas.openxmlformats.org/officeDocument/2006/relationships/image" Target="../media/image10.png"/><Relationship Id="rId10" Type="http://schemas.openxmlformats.org/officeDocument/2006/relationships/image" Target="../media/image5.jpeg"/><Relationship Id="rId19" Type="http://schemas.openxmlformats.org/officeDocument/2006/relationships/image" Target="../media/image2.png"/><Relationship Id="rId4" Type="http://schemas.openxmlformats.org/officeDocument/2006/relationships/hyperlink" Target="http://www.twitter.com/brianvad" TargetMode="External"/><Relationship Id="rId9" Type="http://schemas.openxmlformats.org/officeDocument/2006/relationships/image" Target="../media/image4.png"/><Relationship Id="rId14" Type="http://schemas.openxmlformats.org/officeDocument/2006/relationships/image" Target="../media/image9.png"/></Relationships>
</file>

<file path=ppt/slides/_rels/slide10.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png"/><Relationship Id="rId3" Type="http://schemas.openxmlformats.org/officeDocument/2006/relationships/image" Target="../media/image33.png"/><Relationship Id="rId7" Type="http://schemas.openxmlformats.org/officeDocument/2006/relationships/image" Target="../media/image36.png"/><Relationship Id="rId12" Type="http://schemas.openxmlformats.org/officeDocument/2006/relationships/image" Target="../media/image41.png"/><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image" Target="../media/image40.png"/><Relationship Id="rId5" Type="http://schemas.openxmlformats.org/officeDocument/2006/relationships/image" Target="../media/image35.png"/><Relationship Id="rId10" Type="http://schemas.openxmlformats.org/officeDocument/2006/relationships/image" Target="../media/image39.png"/><Relationship Id="rId4" Type="http://schemas.openxmlformats.org/officeDocument/2006/relationships/image" Target="../media/image34.png"/><Relationship Id="rId9" Type="http://schemas.openxmlformats.org/officeDocument/2006/relationships/image" Target="../media/image38.png"/><Relationship Id="rId14" Type="http://schemas.openxmlformats.org/officeDocument/2006/relationships/image" Target="../media/image43.png"/></Relationships>
</file>

<file path=ppt/slides/_rels/slide11.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48.png"/></Relationships>
</file>

<file path=ppt/slides/_rels/slide1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hyperlink" Target="http://www.heatroadmap.eu/"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2.xml"/><Relationship Id="rId5" Type="http://schemas.openxmlformats.org/officeDocument/2006/relationships/image" Target="../media/image60.png"/><Relationship Id="rId4" Type="http://schemas.openxmlformats.org/officeDocument/2006/relationships/image" Target="../media/image59.png"/></Relationships>
</file>

<file path=ppt/slides/_rels/slide2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69.jpeg"/><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image" Target="../media/image63.jpeg"/><Relationship Id="rId1" Type="http://schemas.openxmlformats.org/officeDocument/2006/relationships/slideLayout" Target="../slideLayouts/slideLayout2.xml"/><Relationship Id="rId6" Type="http://schemas.openxmlformats.org/officeDocument/2006/relationships/image" Target="../media/image67.jpeg"/><Relationship Id="rId5" Type="http://schemas.openxmlformats.org/officeDocument/2006/relationships/image" Target="../media/image66.png"/><Relationship Id="rId4" Type="http://schemas.openxmlformats.org/officeDocument/2006/relationships/image" Target="../media/image65.png"/><Relationship Id="rId9" Type="http://schemas.openxmlformats.org/officeDocument/2006/relationships/image" Target="../media/image4.png"/></Relationships>
</file>

<file path=ppt/slides/_rels/slide26.xml.rels><?xml version="1.0" encoding="UTF-8" standalone="yes"?>
<Relationships xmlns="http://schemas.openxmlformats.org/package/2006/relationships"><Relationship Id="rId8" Type="http://schemas.openxmlformats.org/officeDocument/2006/relationships/chart" Target="../charts/chart2.xml"/><Relationship Id="rId3" Type="http://schemas.openxmlformats.org/officeDocument/2006/relationships/image" Target="../media/image70.jpeg"/><Relationship Id="rId7" Type="http://schemas.openxmlformats.org/officeDocument/2006/relationships/image" Target="../media/image74.jpeg"/><Relationship Id="rId2" Type="http://schemas.openxmlformats.org/officeDocument/2006/relationships/image" Target="../media/image63.jpeg"/><Relationship Id="rId1" Type="http://schemas.openxmlformats.org/officeDocument/2006/relationships/slideLayout" Target="../slideLayouts/slideLayout2.xml"/><Relationship Id="rId6" Type="http://schemas.openxmlformats.org/officeDocument/2006/relationships/image" Target="../media/image73.jpeg"/><Relationship Id="rId5" Type="http://schemas.openxmlformats.org/officeDocument/2006/relationships/image" Target="../media/image72.png"/><Relationship Id="rId10" Type="http://schemas.openxmlformats.org/officeDocument/2006/relationships/image" Target="../media/image4.png"/><Relationship Id="rId4" Type="http://schemas.openxmlformats.org/officeDocument/2006/relationships/image" Target="../media/image71.png"/><Relationship Id="rId9" Type="http://schemas.openxmlformats.org/officeDocument/2006/relationships/image" Target="../media/image69.jpeg"/></Relationships>
</file>

<file path=ppt/slides/_rels/slide2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png"/><Relationship Id="rId1" Type="http://schemas.openxmlformats.org/officeDocument/2006/relationships/slideLayout" Target="../slideLayouts/slideLayout2.xml"/><Relationship Id="rId4" Type="http://schemas.openxmlformats.org/officeDocument/2006/relationships/image" Target="../media/image77.jpeg"/></Relationships>
</file>

<file path=ppt/slides/_rels/slide29.xml.rels><?xml version="1.0" encoding="UTF-8" standalone="yes"?>
<Relationships xmlns="http://schemas.openxmlformats.org/package/2006/relationships"><Relationship Id="rId8" Type="http://schemas.openxmlformats.org/officeDocument/2006/relationships/diagramColors" Target="../diagrams/colors1.xml"/><Relationship Id="rId13" Type="http://schemas.openxmlformats.org/officeDocument/2006/relationships/diagramColors" Target="../diagrams/colors2.xml"/><Relationship Id="rId18" Type="http://schemas.openxmlformats.org/officeDocument/2006/relationships/diagramColors" Target="../diagrams/colors3.xml"/><Relationship Id="rId26" Type="http://schemas.openxmlformats.org/officeDocument/2006/relationships/image" Target="../media/image81.jpeg"/><Relationship Id="rId3" Type="http://schemas.openxmlformats.org/officeDocument/2006/relationships/image" Target="../media/image78.png"/><Relationship Id="rId21" Type="http://schemas.openxmlformats.org/officeDocument/2006/relationships/diagramLayout" Target="../diagrams/layout4.xml"/><Relationship Id="rId7" Type="http://schemas.openxmlformats.org/officeDocument/2006/relationships/diagramQuickStyle" Target="../diagrams/quickStyle1.xml"/><Relationship Id="rId12" Type="http://schemas.openxmlformats.org/officeDocument/2006/relationships/diagramQuickStyle" Target="../diagrams/quickStyle2.xml"/><Relationship Id="rId17" Type="http://schemas.openxmlformats.org/officeDocument/2006/relationships/diagramQuickStyle" Target="../diagrams/quickStyle3.xml"/><Relationship Id="rId25" Type="http://schemas.openxmlformats.org/officeDocument/2006/relationships/image" Target="../media/image80.png"/><Relationship Id="rId2" Type="http://schemas.openxmlformats.org/officeDocument/2006/relationships/notesSlide" Target="../notesSlides/notesSlide5.xml"/><Relationship Id="rId16" Type="http://schemas.openxmlformats.org/officeDocument/2006/relationships/diagramLayout" Target="../diagrams/layout3.xml"/><Relationship Id="rId20" Type="http://schemas.openxmlformats.org/officeDocument/2006/relationships/diagramData" Target="../diagrams/data4.xml"/><Relationship Id="rId29" Type="http://schemas.openxmlformats.org/officeDocument/2006/relationships/image" Target="../media/image84.jpeg"/><Relationship Id="rId1" Type="http://schemas.openxmlformats.org/officeDocument/2006/relationships/slideLayout" Target="../slideLayouts/slideLayout5.xml"/><Relationship Id="rId6" Type="http://schemas.openxmlformats.org/officeDocument/2006/relationships/diagramLayout" Target="../diagrams/layout1.xml"/><Relationship Id="rId11" Type="http://schemas.openxmlformats.org/officeDocument/2006/relationships/diagramLayout" Target="../diagrams/layout2.xml"/><Relationship Id="rId24" Type="http://schemas.microsoft.com/office/2007/relationships/diagramDrawing" Target="../diagrams/drawing4.xml"/><Relationship Id="rId5" Type="http://schemas.openxmlformats.org/officeDocument/2006/relationships/diagramData" Target="../diagrams/data1.xml"/><Relationship Id="rId15" Type="http://schemas.openxmlformats.org/officeDocument/2006/relationships/diagramData" Target="../diagrams/data3.xml"/><Relationship Id="rId23" Type="http://schemas.openxmlformats.org/officeDocument/2006/relationships/diagramColors" Target="../diagrams/colors4.xml"/><Relationship Id="rId28" Type="http://schemas.openxmlformats.org/officeDocument/2006/relationships/image" Target="../media/image83.png"/><Relationship Id="rId10" Type="http://schemas.openxmlformats.org/officeDocument/2006/relationships/diagramData" Target="../diagrams/data2.xml"/><Relationship Id="rId19" Type="http://schemas.microsoft.com/office/2007/relationships/diagramDrawing" Target="../diagrams/drawing3.xml"/><Relationship Id="rId31" Type="http://schemas.openxmlformats.org/officeDocument/2006/relationships/image" Target="../media/image8.png"/><Relationship Id="rId4" Type="http://schemas.openxmlformats.org/officeDocument/2006/relationships/image" Target="../media/image79.jpeg"/><Relationship Id="rId9" Type="http://schemas.microsoft.com/office/2007/relationships/diagramDrawing" Target="../diagrams/drawing1.xml"/><Relationship Id="rId14" Type="http://schemas.microsoft.com/office/2007/relationships/diagramDrawing" Target="../diagrams/drawing2.xml"/><Relationship Id="rId22" Type="http://schemas.openxmlformats.org/officeDocument/2006/relationships/diagramQuickStyle" Target="../diagrams/quickStyle4.xml"/><Relationship Id="rId27" Type="http://schemas.openxmlformats.org/officeDocument/2006/relationships/image" Target="../media/image82.png"/><Relationship Id="rId30" Type="http://schemas.openxmlformats.org/officeDocument/2006/relationships/image" Target="../media/image85.png"/></Relationships>
</file>

<file path=ppt/slides/_rels/slide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chart" Target="../charts/chart5.xml"/><Relationship Id="rId1" Type="http://schemas.openxmlformats.org/officeDocument/2006/relationships/slideLayout" Target="../slideLayouts/slideLayout13.xml"/><Relationship Id="rId4" Type="http://schemas.openxmlformats.org/officeDocument/2006/relationships/image" Target="../media/image87.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91.png"/><Relationship Id="rId1" Type="http://schemas.openxmlformats.org/officeDocument/2006/relationships/slideLayout" Target="../slideLayouts/slideLayout2.xml"/><Relationship Id="rId4" Type="http://schemas.openxmlformats.org/officeDocument/2006/relationships/image" Target="../media/image92.png"/></Relationships>
</file>

<file path=ppt/slides/_rels/slide3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8.emf"/><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image" Target="../media/image19.emf"/></Relationships>
</file>

<file path=ppt/slides/_rels/slide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hyperlink" Target="http://www.heatroadmap.eu/" TargetMode="External"/><Relationship Id="rId7"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25.png"/><Relationship Id="rId5" Type="http://schemas.openxmlformats.org/officeDocument/2006/relationships/image" Target="../media/image24.png"/><Relationship Id="rId10" Type="http://schemas.openxmlformats.org/officeDocument/2006/relationships/image" Target="../media/image8.png"/><Relationship Id="rId4" Type="http://schemas.openxmlformats.org/officeDocument/2006/relationships/image" Target="../media/image23.jpeg"/><Relationship Id="rId9"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 Id="rId4" Type="http://schemas.openxmlformats.org/officeDocument/2006/relationships/image" Target="../media/image3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14">
            <a:extLst>
              <a:ext uri="{FF2B5EF4-FFF2-40B4-BE49-F238E27FC236}">
                <a16:creationId xmlns:a16="http://schemas.microsoft.com/office/drawing/2014/main" id="{DA65E7A1-5E1F-4336-9ADA-7B7AC62765F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4921"/>
          <a:stretch/>
        </p:blipFill>
        <p:spPr>
          <a:xfrm>
            <a:off x="5437104" y="6312723"/>
            <a:ext cx="1353740" cy="490244"/>
          </a:xfrm>
          <a:prstGeom prst="rect">
            <a:avLst/>
          </a:prstGeom>
        </p:spPr>
      </p:pic>
      <p:sp>
        <p:nvSpPr>
          <p:cNvPr id="2" name="Titel 1"/>
          <p:cNvSpPr>
            <a:spLocks noGrp="1"/>
          </p:cNvSpPr>
          <p:nvPr>
            <p:ph type="ctrTitle"/>
          </p:nvPr>
        </p:nvSpPr>
        <p:spPr>
          <a:xfrm>
            <a:off x="1524000" y="1075324"/>
            <a:ext cx="9144000" cy="1474533"/>
          </a:xfrm>
        </p:spPr>
        <p:txBody>
          <a:bodyPr>
            <a:normAutofit/>
          </a:bodyPr>
          <a:lstStyle/>
          <a:p>
            <a:r>
              <a:rPr lang="en-US" sz="4800" dirty="0"/>
              <a:t>Enabling low-temperature renewable district energy in cities</a:t>
            </a:r>
            <a:endParaRPr lang="da-DK" sz="4800" dirty="0"/>
          </a:p>
        </p:txBody>
      </p:sp>
      <p:sp>
        <p:nvSpPr>
          <p:cNvPr id="4" name="Titel 1"/>
          <p:cNvSpPr>
            <a:spLocks noGrp="1"/>
          </p:cNvSpPr>
          <p:nvPr>
            <p:ph type="subTitle" idx="1"/>
          </p:nvPr>
        </p:nvSpPr>
        <p:spPr>
          <a:xfrm>
            <a:off x="1524000" y="2776247"/>
            <a:ext cx="9144000" cy="1655762"/>
          </a:xfrm>
        </p:spPr>
        <p:txBody>
          <a:bodyPr>
            <a:noAutofit/>
          </a:bodyPr>
          <a:lstStyle/>
          <a:p>
            <a:r>
              <a:rPr lang="da-DK" sz="2000" b="1" dirty="0"/>
              <a:t>Brian Vad Mathiesen</a:t>
            </a:r>
            <a:br>
              <a:rPr lang="da-DK" sz="2000" dirty="0"/>
            </a:br>
            <a:r>
              <a:rPr lang="da-DK" sz="1400" dirty="0">
                <a:hlinkClick r:id="rId3"/>
              </a:rPr>
              <a:t>bvm@plan.aau.dk</a:t>
            </a:r>
            <a:r>
              <a:rPr lang="da-DK" sz="1400" dirty="0"/>
              <a:t> / </a:t>
            </a:r>
            <a:r>
              <a:rPr lang="en-IE" sz="1400" dirty="0">
                <a:hlinkClick r:id="rId4"/>
              </a:rPr>
              <a:t>@</a:t>
            </a:r>
            <a:r>
              <a:rPr lang="en-IE" sz="1400" dirty="0" err="1">
                <a:hlinkClick r:id="rId4"/>
              </a:rPr>
              <a:t>brianvad</a:t>
            </a:r>
            <a:br>
              <a:rPr lang="da-DK" sz="1400" dirty="0"/>
            </a:br>
            <a:r>
              <a:rPr lang="en-US" sz="1400" dirty="0"/>
              <a:t>Sustainable</a:t>
            </a:r>
            <a:r>
              <a:rPr lang="da-DK" sz="1400" dirty="0"/>
              <a:t> Energy Planning Research Group, Aalborg University</a:t>
            </a:r>
            <a:br>
              <a:rPr lang="da-DK" sz="1400" dirty="0"/>
            </a:br>
            <a:br>
              <a:rPr lang="da-DK" sz="2000" dirty="0"/>
            </a:br>
            <a:r>
              <a:rPr lang="en-US" sz="2000" b="1" dirty="0"/>
              <a:t>Integrating low-temperature renewable energy sources in District </a:t>
            </a:r>
            <a:r>
              <a:rPr lang="en-US" sz="2000" b="1"/>
              <a:t>Energy Systems</a:t>
            </a:r>
          </a:p>
          <a:p>
            <a:endParaRPr lang="en-US" sz="2000" b="1" dirty="0"/>
          </a:p>
          <a:p>
            <a:r>
              <a:rPr lang="en-IE" sz="2000" b="1" i="1" dirty="0"/>
              <a:t>IRENA - </a:t>
            </a:r>
            <a:r>
              <a:rPr lang="en-US" sz="2000" b="1" i="1" dirty="0"/>
              <a:t>The International Renewable Energy Agency</a:t>
            </a:r>
            <a:r>
              <a:rPr lang="en-IE" sz="2000" b="1" i="1" dirty="0"/>
              <a:t> </a:t>
            </a:r>
            <a:endParaRPr lang="da-DK" sz="2000" b="1" i="1" dirty="0"/>
          </a:p>
        </p:txBody>
      </p:sp>
      <p:sp>
        <p:nvSpPr>
          <p:cNvPr id="5" name="Subtitle 2"/>
          <p:cNvSpPr txBox="1">
            <a:spLocks/>
          </p:cNvSpPr>
          <p:nvPr/>
        </p:nvSpPr>
        <p:spPr>
          <a:xfrm>
            <a:off x="2895600" y="4823606"/>
            <a:ext cx="6400800" cy="534947"/>
          </a:xfrm>
          <a:prstGeom prst="rect">
            <a:avLst/>
          </a:prstGeom>
        </p:spPr>
        <p:txBody>
          <a:bodyPr vert="horz" lIns="91440" tIns="45720" rIns="91440" bIns="45720" rtlCol="0" anchor="ctr">
            <a:normAutofit fontScale="92500" lnSpcReduction="10000"/>
          </a:bodyPr>
          <a:lstStyle>
            <a:lvl1pPr marL="0" marR="0" indent="0" algn="ctr" defTabSz="914400" rtl="0" eaLnBrk="1" fontAlgn="auto" latinLnBrk="0" hangingPunct="1">
              <a:lnSpc>
                <a:spcPct val="100000"/>
              </a:lnSpc>
              <a:spcBef>
                <a:spcPct val="20000"/>
              </a:spcBef>
              <a:spcAft>
                <a:spcPts val="0"/>
              </a:spcAft>
              <a:buClr>
                <a:srgbClr val="A21734"/>
              </a:buClr>
              <a:buSzPct val="130000"/>
              <a:buFont typeface="Arial" panose="020B0604020202020204" pitchFamily="34" charset="0"/>
              <a:buNone/>
              <a:tabLst/>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marR="0" indent="0" algn="ctr" defTabSz="914400" rtl="0" eaLnBrk="1" fontAlgn="auto" latinLnBrk="0" hangingPunct="1">
              <a:lnSpc>
                <a:spcPct val="100000"/>
              </a:lnSpc>
              <a:spcBef>
                <a:spcPct val="20000"/>
              </a:spcBef>
              <a:spcAft>
                <a:spcPts val="0"/>
              </a:spcAft>
              <a:buClr>
                <a:srgbClr val="7FA129"/>
              </a:buClr>
              <a:buSzPct val="130000"/>
              <a:buFont typeface="Arial" panose="020B0604020202020204" pitchFamily="34" charset="0"/>
              <a:buNone/>
              <a:tabLst/>
              <a:defRPr sz="2000" kern="1200">
                <a:solidFill>
                  <a:schemeClr val="tx1"/>
                </a:solidFill>
                <a:latin typeface="+mn-lt"/>
                <a:ea typeface="+mn-ea"/>
                <a:cs typeface="+mn-cs"/>
              </a:defRPr>
            </a:lvl2pPr>
            <a:lvl3pPr marL="914400" marR="0" indent="0" algn="ctr" defTabSz="914400" rtl="0" eaLnBrk="1" fontAlgn="auto" latinLnBrk="0" hangingPunct="1">
              <a:lnSpc>
                <a:spcPct val="100000"/>
              </a:lnSpc>
              <a:spcBef>
                <a:spcPct val="20000"/>
              </a:spcBef>
              <a:spcAft>
                <a:spcPts val="0"/>
              </a:spcAft>
              <a:buClr>
                <a:srgbClr val="BED001"/>
              </a:buClr>
              <a:buSzPct val="130000"/>
              <a:buFont typeface="Arial" panose="020B0604020202020204" pitchFamily="34" charset="0"/>
              <a:buNone/>
              <a:tabLst/>
              <a:defRPr sz="1800" kern="1200">
                <a:solidFill>
                  <a:schemeClr val="tx1"/>
                </a:solidFill>
                <a:latin typeface="+mn-lt"/>
                <a:ea typeface="+mn-ea"/>
                <a:cs typeface="+mn-cs"/>
              </a:defRPr>
            </a:lvl3pPr>
            <a:lvl4pPr marL="1371600" marR="0" indent="0" algn="ctr" defTabSz="914400" rtl="0" eaLnBrk="1" fontAlgn="auto" latinLnBrk="0" hangingPunct="1">
              <a:lnSpc>
                <a:spcPct val="100000"/>
              </a:lnSpc>
              <a:spcBef>
                <a:spcPct val="20000"/>
              </a:spcBef>
              <a:spcAft>
                <a:spcPts val="0"/>
              </a:spcAft>
              <a:buClr>
                <a:srgbClr val="497185"/>
              </a:buClr>
              <a:buSzPct val="130000"/>
              <a:buFont typeface="Arial" panose="020B0604020202020204" pitchFamily="34" charset="0"/>
              <a:buNone/>
              <a:tabLst/>
              <a:defRPr sz="1600" kern="1200">
                <a:solidFill>
                  <a:schemeClr val="tx1"/>
                </a:solidFill>
                <a:latin typeface="+mn-lt"/>
                <a:ea typeface="+mn-ea"/>
                <a:cs typeface="+mn-cs"/>
              </a:defRPr>
            </a:lvl4pPr>
            <a:lvl5pPr marL="1828800" marR="0" indent="0" algn="ctr" defTabSz="914400" rtl="0" eaLnBrk="1" fontAlgn="auto" latinLnBrk="0" hangingPunct="1">
              <a:lnSpc>
                <a:spcPct val="100000"/>
              </a:lnSpc>
              <a:spcBef>
                <a:spcPct val="20000"/>
              </a:spcBef>
              <a:spcAft>
                <a:spcPts val="0"/>
              </a:spcAft>
              <a:buClr>
                <a:srgbClr val="265376"/>
              </a:buClr>
              <a:buSzPct val="130000"/>
              <a:buFont typeface="Arial" panose="020B0604020202020204" pitchFamily="34" charset="0"/>
              <a:buNone/>
              <a:tabLst/>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IE" sz="1500" dirty="0">
                <a:hlinkClick r:id="rId5"/>
              </a:rPr>
              <a:t>www.heatroadmap.eu</a:t>
            </a:r>
            <a:r>
              <a:rPr lang="en-IE" sz="1500" dirty="0"/>
              <a:t> / </a:t>
            </a:r>
            <a:r>
              <a:rPr lang="en-IE" sz="1500" dirty="0">
                <a:hlinkClick r:id="rId6"/>
              </a:rPr>
              <a:t>www.4dh.eu</a:t>
            </a:r>
            <a:r>
              <a:rPr lang="en-IE" sz="1500" dirty="0"/>
              <a:t> / </a:t>
            </a:r>
            <a:r>
              <a:rPr lang="en-IE" sz="1500" dirty="0">
                <a:hlinkClick r:id="rId7"/>
              </a:rPr>
              <a:t>www.sEEnergies.eu</a:t>
            </a:r>
            <a:r>
              <a:rPr lang="en-IE" sz="1500" dirty="0"/>
              <a:t> / </a:t>
            </a:r>
            <a:r>
              <a:rPr lang="en-IE" sz="1500" dirty="0">
                <a:hlinkClick r:id="rId8"/>
              </a:rPr>
              <a:t>www.reinvestproject.eu</a:t>
            </a:r>
            <a:r>
              <a:rPr lang="en-IE" sz="1500" dirty="0"/>
              <a:t>  </a:t>
            </a:r>
          </a:p>
          <a:p>
            <a:r>
              <a:rPr lang="en-IE" sz="1500" dirty="0">
                <a:solidFill>
                  <a:srgbClr val="C0504D"/>
                </a:solidFill>
              </a:rPr>
              <a:t>@</a:t>
            </a:r>
            <a:r>
              <a:rPr lang="en-IE" sz="1500" dirty="0" err="1">
                <a:solidFill>
                  <a:srgbClr val="C0504D"/>
                </a:solidFill>
              </a:rPr>
              <a:t>HeatRoadmapEU</a:t>
            </a:r>
            <a:r>
              <a:rPr lang="en-IE" sz="1500" dirty="0">
                <a:solidFill>
                  <a:srgbClr val="C0504D"/>
                </a:solidFill>
              </a:rPr>
              <a:t> / @4DHresearch /  </a:t>
            </a:r>
            <a:r>
              <a:rPr lang="da-DK" sz="1500" dirty="0">
                <a:solidFill>
                  <a:srgbClr val="C0504D"/>
                </a:solidFill>
              </a:rPr>
              <a:t>@</a:t>
            </a:r>
            <a:r>
              <a:rPr lang="da-DK" sz="1500" dirty="0" err="1">
                <a:solidFill>
                  <a:srgbClr val="C0504D"/>
                </a:solidFill>
              </a:rPr>
              <a:t>sEEnergiesEU</a:t>
            </a:r>
            <a:r>
              <a:rPr lang="da-DK" sz="1500" dirty="0">
                <a:solidFill>
                  <a:srgbClr val="C0504D"/>
                </a:solidFill>
              </a:rPr>
              <a:t> /</a:t>
            </a:r>
            <a:r>
              <a:rPr lang="en-IE" sz="1500" dirty="0">
                <a:solidFill>
                  <a:srgbClr val="C0504D"/>
                </a:solidFill>
              </a:rPr>
              <a:t> @</a:t>
            </a:r>
            <a:r>
              <a:rPr lang="en-IE" sz="1500" dirty="0" err="1">
                <a:solidFill>
                  <a:srgbClr val="C0504D"/>
                </a:solidFill>
              </a:rPr>
              <a:t>REInvestEU</a:t>
            </a:r>
            <a:endParaRPr lang="en-IE" sz="1500" dirty="0">
              <a:solidFill>
                <a:srgbClr val="C0504D"/>
              </a:solidFill>
            </a:endParaRPr>
          </a:p>
        </p:txBody>
      </p:sp>
      <p:pic>
        <p:nvPicPr>
          <p:cNvPr id="6" name="Picture 2" descr="Billedresultat for innovationsfonden logo"/>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304240" y="6395052"/>
            <a:ext cx="1512168" cy="29527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160224" y="5949030"/>
            <a:ext cx="1800200" cy="392323"/>
          </a:xfrm>
          <a:prstGeom prst="rect">
            <a:avLst/>
          </a:prstGeom>
        </p:spPr>
      </p:pic>
      <p:pic>
        <p:nvPicPr>
          <p:cNvPr id="8" name="Grafik 12">
            <a:extLst>
              <a:ext uri="{FF2B5EF4-FFF2-40B4-BE49-F238E27FC236}">
                <a16:creationId xmlns:a16="http://schemas.microsoft.com/office/drawing/2014/main" id="{4A031447-CCD4-449F-8511-04B7C1179EB7}"/>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5149446" y="5854925"/>
            <a:ext cx="1929056" cy="576879"/>
          </a:xfrm>
          <a:prstGeom prst="rect">
            <a:avLst/>
          </a:prstGeom>
        </p:spPr>
      </p:pic>
      <p:pic>
        <p:nvPicPr>
          <p:cNvPr id="14" name="Billede 13"/>
          <p:cNvPicPr>
            <a:picLocks noChangeAspect="1"/>
          </p:cNvPicPr>
          <p:nvPr/>
        </p:nvPicPr>
        <p:blipFill>
          <a:blip r:embed="rId12"/>
          <a:stretch>
            <a:fillRect/>
          </a:stretch>
        </p:blipFill>
        <p:spPr>
          <a:xfrm>
            <a:off x="7366160" y="6422302"/>
            <a:ext cx="1473933" cy="371163"/>
          </a:xfrm>
          <a:prstGeom prst="rect">
            <a:avLst/>
          </a:prstGeom>
        </p:spPr>
      </p:pic>
      <p:pic>
        <p:nvPicPr>
          <p:cNvPr id="15" name="Picture 5"/>
          <p:cNvPicPr>
            <a:picLocks noChangeAspect="1"/>
          </p:cNvPicPr>
          <p:nvPr/>
        </p:nvPicPr>
        <p:blipFill rotWithShape="1">
          <a:blip r:embed="rId13" cstate="print">
            <a:extLst>
              <a:ext uri="{28A0092B-C50C-407E-A947-70E740481C1C}">
                <a14:useLocalDpi xmlns:a14="http://schemas.microsoft.com/office/drawing/2010/main" val="0"/>
              </a:ext>
            </a:extLst>
          </a:blip>
          <a:srcRect l="4166" t="11285" r="4034" b="15571"/>
          <a:stretch/>
        </p:blipFill>
        <p:spPr bwMode="auto">
          <a:xfrm>
            <a:off x="7144105" y="5902985"/>
            <a:ext cx="1797850" cy="492540"/>
          </a:xfrm>
          <a:prstGeom prst="rect">
            <a:avLst/>
          </a:prstGeom>
          <a:ln>
            <a:noFill/>
          </a:ln>
          <a:extLst>
            <a:ext uri="{53640926-AAD7-44D8-BBD7-CCE9431645EC}">
              <a14:shadowObscured xmlns:a14="http://schemas.microsoft.com/office/drawing/2010/main"/>
            </a:ext>
          </a:extLst>
        </p:spPr>
      </p:pic>
      <p:pic>
        <p:nvPicPr>
          <p:cNvPr id="16" name="Picture 2"/>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0946165" y="6362439"/>
            <a:ext cx="861959" cy="3479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3"/>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1377144" y="5725314"/>
            <a:ext cx="502531" cy="5775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4"/>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1068544" y="5240801"/>
            <a:ext cx="506322" cy="5564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5"/>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0791535" y="5748270"/>
            <a:ext cx="474731" cy="5644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irena.png | United Nations"/>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9311305" y="134883"/>
            <a:ext cx="2713390" cy="71405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AU Brussels on Twitter: &quot;Congratulations on your new title as Chairman of  @DFiR_raad, Frede. #dkforsk #forskpol #dkinno… &quot;"/>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06808" y="0"/>
            <a:ext cx="1029332" cy="10293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37667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348248" y="2276872"/>
            <a:ext cx="3675996" cy="3710244"/>
          </a:xfrm>
          <a:prstGeom prst="rect">
            <a:avLst/>
          </a:prstGeom>
        </p:spPr>
      </p:pic>
      <p:sp>
        <p:nvSpPr>
          <p:cNvPr id="6146" name="Titel 1"/>
          <p:cNvSpPr>
            <a:spLocks noGrp="1"/>
          </p:cNvSpPr>
          <p:nvPr>
            <p:ph type="title"/>
          </p:nvPr>
        </p:nvSpPr>
        <p:spPr>
          <a:xfrm>
            <a:off x="407368" y="445620"/>
            <a:ext cx="7480125" cy="1143000"/>
          </a:xfrm>
        </p:spPr>
        <p:txBody>
          <a:bodyPr>
            <a:normAutofit/>
          </a:bodyPr>
          <a:lstStyle/>
          <a:p>
            <a:pPr algn="l"/>
            <a:r>
              <a:rPr lang="da-DK" altLang="da-DK" dirty="0"/>
              <a:t>Three </a:t>
            </a:r>
            <a:r>
              <a:rPr lang="da-DK" altLang="da-DK" dirty="0" err="1"/>
              <a:t>focus</a:t>
            </a:r>
            <a:r>
              <a:rPr lang="da-DK" altLang="da-DK" dirty="0"/>
              <a:t> </a:t>
            </a:r>
            <a:r>
              <a:rPr lang="da-DK" altLang="da-DK" dirty="0" err="1"/>
              <a:t>areas</a:t>
            </a:r>
            <a:r>
              <a:rPr lang="da-DK" altLang="da-DK" dirty="0"/>
              <a:t> for </a:t>
            </a:r>
            <a:r>
              <a:rPr lang="da-DK" altLang="da-DK" dirty="0" err="1"/>
              <a:t>buildings</a:t>
            </a:r>
            <a:endParaRPr lang="da-DK" altLang="da-DK" dirty="0"/>
          </a:p>
        </p:txBody>
      </p:sp>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0771" y="1937336"/>
            <a:ext cx="1198325" cy="12275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19323" y="2930045"/>
            <a:ext cx="1247038" cy="8475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9"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45333" y="3109976"/>
            <a:ext cx="1256780" cy="10375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0"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04683" y="5032514"/>
            <a:ext cx="929189" cy="8049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1"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656056" y="4265283"/>
            <a:ext cx="1395610" cy="7660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2"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45855" y="2203179"/>
            <a:ext cx="1160574" cy="8597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3"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7774" y="2553022"/>
            <a:ext cx="1480857" cy="6247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5" name="Picture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024244" y="5263675"/>
            <a:ext cx="1863249" cy="7672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6" name="Picture 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943252" y="2059900"/>
            <a:ext cx="1669617" cy="8841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7" name="Picture 20"/>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734433" y="5341548"/>
            <a:ext cx="616212" cy="88169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4" name="Picture 11"/>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142051" y="399118"/>
            <a:ext cx="3889235" cy="555727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5" name="object 4"/>
          <p:cNvSpPr/>
          <p:nvPr/>
        </p:nvSpPr>
        <p:spPr>
          <a:xfrm>
            <a:off x="208768" y="4057899"/>
            <a:ext cx="1930292" cy="1867347"/>
          </a:xfrm>
          <a:custGeom>
            <a:avLst/>
            <a:gdLst/>
            <a:ahLst/>
            <a:cxnLst/>
            <a:rect l="l" t="t" r="r" b="b"/>
            <a:pathLst>
              <a:path w="1483334" h="1479981">
                <a:moveTo>
                  <a:pt x="741667" y="0"/>
                </a:moveTo>
                <a:lnTo>
                  <a:pt x="680838" y="2453"/>
                </a:lnTo>
                <a:lnTo>
                  <a:pt x="621364" y="9685"/>
                </a:lnTo>
                <a:lnTo>
                  <a:pt x="563435" y="21506"/>
                </a:lnTo>
                <a:lnTo>
                  <a:pt x="507242" y="37725"/>
                </a:lnTo>
                <a:lnTo>
                  <a:pt x="452976" y="58152"/>
                </a:lnTo>
                <a:lnTo>
                  <a:pt x="400827" y="82596"/>
                </a:lnTo>
                <a:lnTo>
                  <a:pt x="350987" y="110867"/>
                </a:lnTo>
                <a:lnTo>
                  <a:pt x="303647" y="142775"/>
                </a:lnTo>
                <a:lnTo>
                  <a:pt x="258997" y="178128"/>
                </a:lnTo>
                <a:lnTo>
                  <a:pt x="217228" y="216738"/>
                </a:lnTo>
                <a:lnTo>
                  <a:pt x="178532" y="258412"/>
                </a:lnTo>
                <a:lnTo>
                  <a:pt x="143098" y="302961"/>
                </a:lnTo>
                <a:lnTo>
                  <a:pt x="111118" y="350195"/>
                </a:lnTo>
                <a:lnTo>
                  <a:pt x="82783" y="399922"/>
                </a:lnTo>
                <a:lnTo>
                  <a:pt x="58283" y="451952"/>
                </a:lnTo>
                <a:lnTo>
                  <a:pt x="37810" y="506096"/>
                </a:lnTo>
                <a:lnTo>
                  <a:pt x="21554" y="562162"/>
                </a:lnTo>
                <a:lnTo>
                  <a:pt x="9707" y="619960"/>
                </a:lnTo>
                <a:lnTo>
                  <a:pt x="2458" y="679300"/>
                </a:lnTo>
                <a:lnTo>
                  <a:pt x="0" y="739990"/>
                </a:lnTo>
                <a:lnTo>
                  <a:pt x="2458" y="800681"/>
                </a:lnTo>
                <a:lnTo>
                  <a:pt x="9707" y="860021"/>
                </a:lnTo>
                <a:lnTo>
                  <a:pt x="21554" y="917819"/>
                </a:lnTo>
                <a:lnTo>
                  <a:pt x="37810" y="973885"/>
                </a:lnTo>
                <a:lnTo>
                  <a:pt x="58283" y="1028028"/>
                </a:lnTo>
                <a:lnTo>
                  <a:pt x="82783" y="1080059"/>
                </a:lnTo>
                <a:lnTo>
                  <a:pt x="111118" y="1129786"/>
                </a:lnTo>
                <a:lnTo>
                  <a:pt x="143098" y="1177020"/>
                </a:lnTo>
                <a:lnTo>
                  <a:pt x="178532" y="1221569"/>
                </a:lnTo>
                <a:lnTo>
                  <a:pt x="217228" y="1263243"/>
                </a:lnTo>
                <a:lnTo>
                  <a:pt x="258997" y="1301852"/>
                </a:lnTo>
                <a:lnTo>
                  <a:pt x="303647" y="1337206"/>
                </a:lnTo>
                <a:lnTo>
                  <a:pt x="350987" y="1369114"/>
                </a:lnTo>
                <a:lnTo>
                  <a:pt x="400827" y="1397385"/>
                </a:lnTo>
                <a:lnTo>
                  <a:pt x="452976" y="1421829"/>
                </a:lnTo>
                <a:lnTo>
                  <a:pt x="507242" y="1442256"/>
                </a:lnTo>
                <a:lnTo>
                  <a:pt x="563435" y="1458475"/>
                </a:lnTo>
                <a:lnTo>
                  <a:pt x="621364" y="1470296"/>
                </a:lnTo>
                <a:lnTo>
                  <a:pt x="680838" y="1477528"/>
                </a:lnTo>
                <a:lnTo>
                  <a:pt x="741667" y="1479981"/>
                </a:lnTo>
                <a:lnTo>
                  <a:pt x="802495" y="1477528"/>
                </a:lnTo>
                <a:lnTo>
                  <a:pt x="861969" y="1470296"/>
                </a:lnTo>
                <a:lnTo>
                  <a:pt x="919899" y="1458475"/>
                </a:lnTo>
                <a:lnTo>
                  <a:pt x="976092" y="1442256"/>
                </a:lnTo>
                <a:lnTo>
                  <a:pt x="1030358" y="1421829"/>
                </a:lnTo>
                <a:lnTo>
                  <a:pt x="1082506" y="1397385"/>
                </a:lnTo>
                <a:lnTo>
                  <a:pt x="1132346" y="1369114"/>
                </a:lnTo>
                <a:lnTo>
                  <a:pt x="1179687" y="1337206"/>
                </a:lnTo>
                <a:lnTo>
                  <a:pt x="1224337" y="1301852"/>
                </a:lnTo>
                <a:lnTo>
                  <a:pt x="1266105" y="1263243"/>
                </a:lnTo>
                <a:lnTo>
                  <a:pt x="1304802" y="1221569"/>
                </a:lnTo>
                <a:lnTo>
                  <a:pt x="1340236" y="1177020"/>
                </a:lnTo>
                <a:lnTo>
                  <a:pt x="1372216" y="1129786"/>
                </a:lnTo>
                <a:lnTo>
                  <a:pt x="1400551" y="1080059"/>
                </a:lnTo>
                <a:lnTo>
                  <a:pt x="1425050" y="1028028"/>
                </a:lnTo>
                <a:lnTo>
                  <a:pt x="1445524" y="973885"/>
                </a:lnTo>
                <a:lnTo>
                  <a:pt x="1461779" y="917819"/>
                </a:lnTo>
                <a:lnTo>
                  <a:pt x="1473627" y="860021"/>
                </a:lnTo>
                <a:lnTo>
                  <a:pt x="1480876" y="800681"/>
                </a:lnTo>
                <a:lnTo>
                  <a:pt x="1483334" y="739990"/>
                </a:lnTo>
                <a:lnTo>
                  <a:pt x="1480876" y="679300"/>
                </a:lnTo>
                <a:lnTo>
                  <a:pt x="1473627" y="619960"/>
                </a:lnTo>
                <a:lnTo>
                  <a:pt x="1461779" y="562162"/>
                </a:lnTo>
                <a:lnTo>
                  <a:pt x="1445524" y="506096"/>
                </a:lnTo>
                <a:lnTo>
                  <a:pt x="1425050" y="451952"/>
                </a:lnTo>
                <a:lnTo>
                  <a:pt x="1400551" y="399922"/>
                </a:lnTo>
                <a:lnTo>
                  <a:pt x="1372216" y="350195"/>
                </a:lnTo>
                <a:lnTo>
                  <a:pt x="1340236" y="302961"/>
                </a:lnTo>
                <a:lnTo>
                  <a:pt x="1304802" y="258412"/>
                </a:lnTo>
                <a:lnTo>
                  <a:pt x="1266105" y="216738"/>
                </a:lnTo>
                <a:lnTo>
                  <a:pt x="1224337" y="178128"/>
                </a:lnTo>
                <a:lnTo>
                  <a:pt x="1179687" y="142775"/>
                </a:lnTo>
                <a:lnTo>
                  <a:pt x="1132346" y="110867"/>
                </a:lnTo>
                <a:lnTo>
                  <a:pt x="1082506" y="82596"/>
                </a:lnTo>
                <a:lnTo>
                  <a:pt x="1030358" y="58152"/>
                </a:lnTo>
                <a:lnTo>
                  <a:pt x="976092" y="37725"/>
                </a:lnTo>
                <a:lnTo>
                  <a:pt x="919899" y="21506"/>
                </a:lnTo>
                <a:lnTo>
                  <a:pt x="861969" y="9685"/>
                </a:lnTo>
                <a:lnTo>
                  <a:pt x="802495" y="2453"/>
                </a:lnTo>
                <a:lnTo>
                  <a:pt x="741667" y="0"/>
                </a:lnTo>
                <a:close/>
              </a:path>
            </a:pathLst>
          </a:custGeom>
          <a:solidFill>
            <a:srgbClr val="002060"/>
          </a:solidFill>
        </p:spPr>
        <p:txBody>
          <a:bodyPr wrap="square" lIns="0" tIns="0" rIns="0" bIns="0" rtlCol="0">
            <a:noAutofit/>
          </a:bodyPr>
          <a:lstStyle/>
          <a:p>
            <a:endParaRPr>
              <a:solidFill>
                <a:srgbClr val="00487E"/>
              </a:solidFill>
            </a:endParaRPr>
          </a:p>
        </p:txBody>
      </p:sp>
      <p:sp>
        <p:nvSpPr>
          <p:cNvPr id="16" name="object 5"/>
          <p:cNvSpPr txBox="1"/>
          <p:nvPr/>
        </p:nvSpPr>
        <p:spPr>
          <a:xfrm>
            <a:off x="353725" y="4366303"/>
            <a:ext cx="1640377" cy="897372"/>
          </a:xfrm>
          <a:prstGeom prst="rect">
            <a:avLst/>
          </a:prstGeom>
        </p:spPr>
        <p:txBody>
          <a:bodyPr vert="horz" wrap="square" lIns="0" tIns="0" rIns="0" bIns="0" rtlCol="0">
            <a:noAutofit/>
          </a:bodyPr>
          <a:lstStyle/>
          <a:p>
            <a:pPr algn="ctr"/>
            <a:endParaRPr lang="da-DK" sz="1400" b="1" i="1" kern="0" cap="all" spc="200" dirty="0">
              <a:solidFill>
                <a:srgbClr val="FFFFFF"/>
              </a:solidFill>
              <a:latin typeface="Arial"/>
              <a:cs typeface="Arial"/>
            </a:endParaRPr>
          </a:p>
          <a:p>
            <a:pPr algn="ctr"/>
            <a:r>
              <a:rPr lang="da-DK" sz="1400" b="1" i="1" kern="0" cap="all" spc="200" dirty="0">
                <a:solidFill>
                  <a:srgbClr val="FFFFFF"/>
                </a:solidFill>
                <a:latin typeface="Arial"/>
                <a:cs typeface="Arial"/>
              </a:rPr>
              <a:t>Stop </a:t>
            </a:r>
            <a:r>
              <a:rPr lang="da-DK" sz="1400" b="1" i="1" kern="0" cap="all" spc="200" dirty="0" err="1">
                <a:solidFill>
                  <a:srgbClr val="FFFFFF"/>
                </a:solidFill>
                <a:latin typeface="Arial"/>
                <a:cs typeface="Arial"/>
              </a:rPr>
              <a:t>before</a:t>
            </a:r>
            <a:r>
              <a:rPr lang="da-DK" sz="1400" b="1" i="1" kern="0" cap="all" spc="200" dirty="0">
                <a:solidFill>
                  <a:srgbClr val="FFFFFF"/>
                </a:solidFill>
                <a:latin typeface="Arial"/>
                <a:cs typeface="Arial"/>
              </a:rPr>
              <a:t> passive house standards</a:t>
            </a:r>
          </a:p>
        </p:txBody>
      </p:sp>
      <p:pic>
        <p:nvPicPr>
          <p:cNvPr id="17" name="Picture 8"/>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467242" y="4525019"/>
            <a:ext cx="4259233" cy="204593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729504283"/>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a:t>Renewable Energy vs. District Heating</a:t>
            </a:r>
            <a:endParaRPr lang="en-IE" dirty="0"/>
          </a:p>
        </p:txBody>
      </p:sp>
      <p:graphicFrame>
        <p:nvGraphicFramePr>
          <p:cNvPr id="4" name="Content Placeholder 3"/>
          <p:cNvGraphicFramePr>
            <a:graphicFrameLocks noGrp="1"/>
          </p:cNvGraphicFramePr>
          <p:nvPr>
            <p:ph idx="1"/>
          </p:nvPr>
        </p:nvGraphicFramePr>
        <p:xfrm>
          <a:off x="4965630" y="1743607"/>
          <a:ext cx="6855161" cy="3935897"/>
        </p:xfrm>
        <a:graphic>
          <a:graphicData uri="http://schemas.openxmlformats.org/drawingml/2006/chart">
            <c:chart xmlns:c="http://schemas.openxmlformats.org/drawingml/2006/chart" xmlns:r="http://schemas.openxmlformats.org/officeDocument/2006/relationships" r:id="rId2"/>
          </a:graphicData>
        </a:graphic>
      </p:graphicFrame>
      <p:pic>
        <p:nvPicPr>
          <p:cNvPr id="5" name="Content Placeholder 3"/>
          <p:cNvPicPr>
            <a:picLocks noChangeAspect="1"/>
          </p:cNvPicPr>
          <p:nvPr/>
        </p:nvPicPr>
        <p:blipFill>
          <a:blip r:embed="rId3"/>
          <a:stretch>
            <a:fillRect/>
          </a:stretch>
        </p:blipFill>
        <p:spPr>
          <a:xfrm>
            <a:off x="210781" y="1867253"/>
            <a:ext cx="4754849" cy="3360728"/>
          </a:xfrm>
          <a:prstGeom prst="rect">
            <a:avLst/>
          </a:prstGeom>
        </p:spPr>
      </p:pic>
    </p:spTree>
    <p:extLst>
      <p:ext uri="{BB962C8B-B14F-4D97-AF65-F5344CB8AC3E}">
        <p14:creationId xmlns:p14="http://schemas.microsoft.com/office/powerpoint/2010/main" val="32444840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Smart Energy Systems</a:t>
            </a:r>
          </a:p>
        </p:txBody>
      </p:sp>
      <p:pic>
        <p:nvPicPr>
          <p:cNvPr id="7" name="Pladsholder til indhold 6"/>
          <p:cNvPicPr>
            <a:picLocks noGrp="1" noChangeAspect="1"/>
          </p:cNvPicPr>
          <p:nvPr>
            <p:ph sz="half" idx="2"/>
          </p:nvPr>
        </p:nvPicPr>
        <p:blipFill>
          <a:blip r:embed="rId2"/>
          <a:stretch>
            <a:fillRect/>
          </a:stretch>
        </p:blipFill>
        <p:spPr>
          <a:xfrm>
            <a:off x="1988126" y="1448232"/>
            <a:ext cx="7931727" cy="4623239"/>
          </a:xfrm>
          <a:prstGeom prst="rect">
            <a:avLst/>
          </a:prstGeom>
        </p:spPr>
      </p:pic>
    </p:spTree>
    <p:extLst>
      <p:ext uri="{BB962C8B-B14F-4D97-AF65-F5344CB8AC3E}">
        <p14:creationId xmlns:p14="http://schemas.microsoft.com/office/powerpoint/2010/main" val="4044345842"/>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US" dirty="0"/>
              <a:t>Strategic heating and cooling plans</a:t>
            </a:r>
            <a:endParaRPr lang="da-DK" dirty="0"/>
          </a:p>
        </p:txBody>
      </p:sp>
      <p:sp>
        <p:nvSpPr>
          <p:cNvPr id="3" name="Pladsholder til indhold 2"/>
          <p:cNvSpPr>
            <a:spLocks noGrp="1"/>
          </p:cNvSpPr>
          <p:nvPr>
            <p:ph idx="1"/>
          </p:nvPr>
        </p:nvSpPr>
        <p:spPr/>
        <p:txBody>
          <a:bodyPr>
            <a:normAutofit fontScale="77500" lnSpcReduction="20000"/>
          </a:bodyPr>
          <a:lstStyle/>
          <a:p>
            <a:r>
              <a:rPr lang="en-US" dirty="0"/>
              <a:t>Clear political drivers and identify the main </a:t>
            </a:r>
            <a:r>
              <a:rPr lang="da-DK" dirty="0" err="1"/>
              <a:t>stakeholders</a:t>
            </a:r>
            <a:r>
              <a:rPr lang="da-DK" dirty="0"/>
              <a:t>. </a:t>
            </a:r>
          </a:p>
          <a:p>
            <a:pPr lvl="1"/>
            <a:r>
              <a:rPr lang="en-US" dirty="0"/>
              <a:t>Lead by local authorities, but it requires key support from national governments to provide ambitious targets and an enabling framework</a:t>
            </a:r>
          </a:p>
          <a:p>
            <a:r>
              <a:rPr lang="en-US" dirty="0"/>
              <a:t>At the national level governance and regulatory frameworks, </a:t>
            </a:r>
          </a:p>
          <a:p>
            <a:pPr lvl="1"/>
            <a:r>
              <a:rPr lang="en-US" dirty="0"/>
              <a:t>Set direction for the implementation of the entire energy system and the role of district energy in </a:t>
            </a:r>
            <a:r>
              <a:rPr lang="en-US" dirty="0" err="1"/>
              <a:t>decarbonisation</a:t>
            </a:r>
            <a:r>
              <a:rPr lang="en-US" dirty="0"/>
              <a:t> </a:t>
            </a:r>
            <a:r>
              <a:rPr lang="da-DK" dirty="0"/>
              <a:t>and </a:t>
            </a:r>
            <a:r>
              <a:rPr lang="da-DK" dirty="0" err="1"/>
              <a:t>sustainable</a:t>
            </a:r>
            <a:r>
              <a:rPr lang="da-DK" dirty="0"/>
              <a:t> </a:t>
            </a:r>
            <a:r>
              <a:rPr lang="da-DK" dirty="0" err="1"/>
              <a:t>development</a:t>
            </a:r>
            <a:r>
              <a:rPr lang="da-DK" dirty="0"/>
              <a:t>.</a:t>
            </a:r>
          </a:p>
          <a:p>
            <a:r>
              <a:rPr lang="en-US" dirty="0"/>
              <a:t>Upgrade the required skills of the workforce, including those involved in individual renewable energy technologies and, in some markets, the </a:t>
            </a:r>
            <a:r>
              <a:rPr lang="da-DK" dirty="0" err="1"/>
              <a:t>modernisation</a:t>
            </a:r>
            <a:r>
              <a:rPr lang="da-DK" dirty="0"/>
              <a:t> of </a:t>
            </a:r>
            <a:r>
              <a:rPr lang="da-DK" dirty="0" err="1"/>
              <a:t>district</a:t>
            </a:r>
            <a:r>
              <a:rPr lang="da-DK" dirty="0"/>
              <a:t> energy </a:t>
            </a:r>
            <a:r>
              <a:rPr lang="da-DK" dirty="0" err="1"/>
              <a:t>infrastructure</a:t>
            </a:r>
            <a:r>
              <a:rPr lang="da-DK" dirty="0"/>
              <a:t>.</a:t>
            </a:r>
          </a:p>
          <a:p>
            <a:r>
              <a:rPr lang="en-US" dirty="0"/>
              <a:t>Develop local strategic heating and cooling plans and determine which stakeholders will be involved and on what grounds, and how to engage them in </a:t>
            </a:r>
            <a:r>
              <a:rPr lang="da-DK" dirty="0"/>
              <a:t>the </a:t>
            </a:r>
            <a:r>
              <a:rPr lang="da-DK" dirty="0" err="1"/>
              <a:t>process</a:t>
            </a:r>
            <a:r>
              <a:rPr lang="da-DK" dirty="0"/>
              <a:t>.</a:t>
            </a:r>
          </a:p>
          <a:p>
            <a:r>
              <a:rPr lang="en-US" dirty="0"/>
              <a:t>Facilitate the public acceptance of the transition to renewable-based district energy projects. </a:t>
            </a:r>
          </a:p>
          <a:p>
            <a:pPr lvl="1"/>
            <a:r>
              <a:rPr lang="en-US" dirty="0"/>
              <a:t>Achieved by including citizens, practicing transparency and raising awareness about the merits of district energy </a:t>
            </a:r>
            <a:r>
              <a:rPr lang="da-DK" dirty="0"/>
              <a:t>systems and </a:t>
            </a:r>
            <a:r>
              <a:rPr lang="da-DK" dirty="0" err="1"/>
              <a:t>renewable</a:t>
            </a:r>
            <a:r>
              <a:rPr lang="da-DK" dirty="0"/>
              <a:t> </a:t>
            </a:r>
            <a:r>
              <a:rPr lang="da-DK" dirty="0" err="1"/>
              <a:t>technologies</a:t>
            </a:r>
            <a:r>
              <a:rPr lang="da-DK" dirty="0"/>
              <a:t>.</a:t>
            </a:r>
          </a:p>
        </p:txBody>
      </p:sp>
      <p:pic>
        <p:nvPicPr>
          <p:cNvPr id="5" name="Billede 4"/>
          <p:cNvPicPr>
            <a:picLocks noChangeAspect="1"/>
          </p:cNvPicPr>
          <p:nvPr/>
        </p:nvPicPr>
        <p:blipFill>
          <a:blip r:embed="rId2"/>
          <a:stretch>
            <a:fillRect/>
          </a:stretch>
        </p:blipFill>
        <p:spPr>
          <a:xfrm>
            <a:off x="10680245" y="159326"/>
            <a:ext cx="1347109" cy="1855009"/>
          </a:xfrm>
          <a:prstGeom prst="rect">
            <a:avLst/>
          </a:prstGeom>
        </p:spPr>
      </p:pic>
    </p:spTree>
    <p:extLst>
      <p:ext uri="{BB962C8B-B14F-4D97-AF65-F5344CB8AC3E}">
        <p14:creationId xmlns:p14="http://schemas.microsoft.com/office/powerpoint/2010/main" val="16917608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8516" y="273087"/>
            <a:ext cx="10515600" cy="1325563"/>
          </a:xfrm>
        </p:spPr>
        <p:txBody>
          <a:bodyPr>
            <a:normAutofit/>
          </a:bodyPr>
          <a:lstStyle/>
          <a:p>
            <a:pPr algn="l"/>
            <a:r>
              <a:rPr lang="da-DK" dirty="0"/>
              <a:t>Heat synergies map in PETA4 - Netherlands</a:t>
            </a:r>
          </a:p>
        </p:txBody>
      </p:sp>
      <p:sp>
        <p:nvSpPr>
          <p:cNvPr id="3" name="Content Placeholder 2"/>
          <p:cNvSpPr>
            <a:spLocks noGrp="1"/>
          </p:cNvSpPr>
          <p:nvPr>
            <p:ph idx="1"/>
          </p:nvPr>
        </p:nvSpPr>
        <p:spPr>
          <a:xfrm>
            <a:off x="4682359" y="2203071"/>
            <a:ext cx="3499741" cy="3612306"/>
          </a:xfrm>
        </p:spPr>
        <p:txBody>
          <a:bodyPr>
            <a:normAutofit/>
          </a:bodyPr>
          <a:lstStyle/>
          <a:p>
            <a:r>
              <a:rPr lang="da-DK" sz="2000" dirty="0"/>
              <a:t>Heat </a:t>
            </a:r>
            <a:r>
              <a:rPr lang="da-DK" sz="2000" dirty="0" err="1"/>
              <a:t>demands</a:t>
            </a:r>
            <a:r>
              <a:rPr lang="da-DK" sz="2000" dirty="0"/>
              <a:t>: 296 PJ/y</a:t>
            </a:r>
          </a:p>
          <a:p>
            <a:r>
              <a:rPr lang="da-DK" sz="2000" dirty="0" err="1"/>
              <a:t>Excess</a:t>
            </a:r>
            <a:r>
              <a:rPr lang="da-DK" sz="2000" dirty="0"/>
              <a:t> heat: 560 PJ/y</a:t>
            </a:r>
          </a:p>
          <a:p>
            <a:r>
              <a:rPr lang="da-DK" sz="2000" dirty="0"/>
              <a:t>District heating </a:t>
            </a:r>
            <a:r>
              <a:rPr lang="da-DK" sz="2000" dirty="0" err="1"/>
              <a:t>share</a:t>
            </a:r>
            <a:r>
              <a:rPr lang="da-DK" sz="2000" dirty="0"/>
              <a:t>: 6%</a:t>
            </a:r>
          </a:p>
          <a:p>
            <a:r>
              <a:rPr lang="da-DK" sz="2000" dirty="0"/>
              <a:t>Renewable energy in heating: 3%</a:t>
            </a:r>
          </a:p>
          <a:p>
            <a:r>
              <a:rPr lang="da-DK" sz="2000" dirty="0"/>
              <a:t>Not a Technical barrier to </a:t>
            </a:r>
            <a:r>
              <a:rPr lang="da-DK" sz="2000" dirty="0" err="1"/>
              <a:t>improve</a:t>
            </a:r>
            <a:r>
              <a:rPr lang="da-DK" sz="2000" dirty="0"/>
              <a:t> energy </a:t>
            </a:r>
            <a:r>
              <a:rPr lang="da-DK" sz="2000" dirty="0" err="1"/>
              <a:t>efficiency</a:t>
            </a:r>
            <a:r>
              <a:rPr lang="da-DK" sz="2000" dirty="0"/>
              <a:t>?</a:t>
            </a:r>
          </a:p>
          <a:p>
            <a:endParaRPr lang="da-DK" sz="2000" dirty="0"/>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58026" y="1916832"/>
            <a:ext cx="3996109" cy="3979056"/>
          </a:xfrm>
          <a:prstGeom prst="rect">
            <a:avLst/>
          </a:prstGeom>
        </p:spPr>
      </p:pic>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867490" y="2553195"/>
            <a:ext cx="2713315" cy="2706331"/>
          </a:xfrm>
          <a:prstGeom prst="rect">
            <a:avLst/>
          </a:prstGeom>
        </p:spPr>
      </p:pic>
      <p:pic>
        <p:nvPicPr>
          <p:cNvPr id="6" name="Picture 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04636" y="2203071"/>
            <a:ext cx="3775740" cy="2766594"/>
          </a:xfrm>
          <a:prstGeom prst="rect">
            <a:avLst/>
          </a:prstGeom>
        </p:spPr>
      </p:pic>
      <p:pic>
        <p:nvPicPr>
          <p:cNvPr id="7" name="Picture 5"/>
          <p:cNvPicPr>
            <a:picLocks noChangeAspect="1"/>
          </p:cNvPicPr>
          <p:nvPr/>
        </p:nvPicPr>
        <p:blipFill rotWithShape="1">
          <a:blip r:embed="rId5" cstate="print">
            <a:extLst>
              <a:ext uri="{28A0092B-C50C-407E-A947-70E740481C1C}">
                <a14:useLocalDpi xmlns:a14="http://schemas.microsoft.com/office/drawing/2010/main" val="0"/>
              </a:ext>
            </a:extLst>
          </a:blip>
          <a:srcRect l="4166" t="11285" r="4034" b="15571"/>
          <a:stretch/>
        </p:blipFill>
        <p:spPr bwMode="auto">
          <a:xfrm>
            <a:off x="10212886" y="122059"/>
            <a:ext cx="1797850" cy="49254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2319830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IE" sz="2400" dirty="0"/>
              <a:t>Case Study: Middlesbrough, UK (350,000 People)</a:t>
            </a:r>
            <a:endParaRPr lang="en-US" sz="2400" dirty="0"/>
          </a:p>
        </p:txBody>
      </p:sp>
      <p:pic>
        <p:nvPicPr>
          <p:cNvPr id="4" name="Content Placeholder 3"/>
          <p:cNvPicPr>
            <a:picLocks noGrp="1" noChangeAspect="1"/>
          </p:cNvPicPr>
          <p:nvPr>
            <p:ph idx="1"/>
          </p:nvPr>
        </p:nvPicPr>
        <p:blipFill>
          <a:blip r:embed="rId3"/>
          <a:stretch>
            <a:fillRect/>
          </a:stretch>
        </p:blipFill>
        <p:spPr>
          <a:xfrm>
            <a:off x="2687638" y="1480914"/>
            <a:ext cx="6838950" cy="4324350"/>
          </a:xfrm>
          <a:prstGeom prst="rect">
            <a:avLst/>
          </a:prstGeom>
        </p:spPr>
      </p:pic>
      <p:cxnSp>
        <p:nvCxnSpPr>
          <p:cNvPr id="8" name="Straight Arrow Connector 7"/>
          <p:cNvCxnSpPr>
            <a:stCxn id="5" idx="1"/>
          </p:cNvCxnSpPr>
          <p:nvPr/>
        </p:nvCxnSpPr>
        <p:spPr>
          <a:xfrm>
            <a:off x="1703512" y="2353468"/>
            <a:ext cx="1728192" cy="1001390"/>
          </a:xfrm>
          <a:prstGeom prst="straightConnector1">
            <a:avLst/>
          </a:prstGeom>
          <a:ln w="57150">
            <a:tailEnd type="triangle"/>
          </a:ln>
        </p:spPr>
        <p:style>
          <a:lnRef idx="1">
            <a:schemeClr val="accent5"/>
          </a:lnRef>
          <a:fillRef idx="0">
            <a:schemeClr val="accent5"/>
          </a:fillRef>
          <a:effectRef idx="0">
            <a:schemeClr val="accent5"/>
          </a:effectRef>
          <a:fontRef idx="minor">
            <a:schemeClr val="tx1"/>
          </a:fontRef>
        </p:style>
      </p:cxnSp>
      <p:sp>
        <p:nvSpPr>
          <p:cNvPr id="5" name="TextBox 4"/>
          <p:cNvSpPr txBox="1"/>
          <p:nvPr/>
        </p:nvSpPr>
        <p:spPr>
          <a:xfrm>
            <a:off x="1703512" y="1842690"/>
            <a:ext cx="1728192" cy="1021556"/>
          </a:xfrm>
          <a:prstGeom prst="round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IE" dirty="0"/>
              <a:t>Heat Demand Suitable for DH </a:t>
            </a:r>
          </a:p>
          <a:p>
            <a:pPr algn="ctr"/>
            <a:r>
              <a:rPr lang="en-IE" dirty="0"/>
              <a:t>10 PJ/Year</a:t>
            </a:r>
            <a:endParaRPr lang="en-US" dirty="0"/>
          </a:p>
        </p:txBody>
      </p:sp>
      <p:cxnSp>
        <p:nvCxnSpPr>
          <p:cNvPr id="12" name="Straight Arrow Connector 11"/>
          <p:cNvCxnSpPr>
            <a:stCxn id="6" idx="0"/>
          </p:cNvCxnSpPr>
          <p:nvPr/>
        </p:nvCxnSpPr>
        <p:spPr>
          <a:xfrm flipH="1">
            <a:off x="6312024" y="1609944"/>
            <a:ext cx="1548172" cy="952827"/>
          </a:xfrm>
          <a:prstGeom prst="straightConnector1">
            <a:avLst/>
          </a:prstGeom>
          <a:ln w="57150">
            <a:solidFill>
              <a:schemeClr val="accent2"/>
            </a:solidFill>
            <a:tailEnd type="triangle"/>
          </a:ln>
        </p:spPr>
        <p:style>
          <a:lnRef idx="1">
            <a:schemeClr val="accent5"/>
          </a:lnRef>
          <a:fillRef idx="0">
            <a:schemeClr val="accent5"/>
          </a:fillRef>
          <a:effectRef idx="0">
            <a:schemeClr val="accent5"/>
          </a:effectRef>
          <a:fontRef idx="minor">
            <a:schemeClr val="tx1"/>
          </a:fontRef>
        </p:style>
      </p:cxnSp>
      <p:sp>
        <p:nvSpPr>
          <p:cNvPr id="6" name="TextBox 5"/>
          <p:cNvSpPr txBox="1"/>
          <p:nvPr/>
        </p:nvSpPr>
        <p:spPr>
          <a:xfrm>
            <a:off x="7176120" y="1609944"/>
            <a:ext cx="1368152" cy="715089"/>
          </a:xfrm>
          <a:prstGeom prst="round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IE" dirty="0"/>
              <a:t>Excess Heat</a:t>
            </a:r>
          </a:p>
          <a:p>
            <a:pPr algn="ctr"/>
            <a:r>
              <a:rPr lang="en-IE" dirty="0"/>
              <a:t>35 PJ/Year</a:t>
            </a:r>
            <a:endParaRPr lang="en-US" dirty="0"/>
          </a:p>
        </p:txBody>
      </p:sp>
      <p:sp>
        <p:nvSpPr>
          <p:cNvPr id="17" name="TextBox 16"/>
          <p:cNvSpPr txBox="1"/>
          <p:nvPr/>
        </p:nvSpPr>
        <p:spPr>
          <a:xfrm>
            <a:off x="1524001" y="260207"/>
            <a:ext cx="9144000" cy="523220"/>
          </a:xfrm>
          <a:prstGeom prst="rect">
            <a:avLst/>
          </a:prstGeom>
          <a:noFill/>
        </p:spPr>
        <p:txBody>
          <a:bodyPr wrap="square" rtlCol="0">
            <a:spAutoFit/>
          </a:bodyPr>
          <a:lstStyle/>
          <a:p>
            <a:pPr algn="ctr"/>
            <a:r>
              <a:rPr lang="en-IE" sz="2800" dirty="0">
                <a:solidFill>
                  <a:schemeClr val="accent1"/>
                </a:solidFill>
              </a:rPr>
              <a:t>WP2: Pan-European Thermal Atlas: </a:t>
            </a:r>
            <a:r>
              <a:rPr lang="en-IE" sz="2800" dirty="0">
                <a:solidFill>
                  <a:schemeClr val="accent1"/>
                </a:solidFill>
                <a:hlinkClick r:id="rId4"/>
              </a:rPr>
              <a:t>www.heatroadmap.eu</a:t>
            </a:r>
            <a:r>
              <a:rPr lang="en-IE" sz="2800" dirty="0">
                <a:solidFill>
                  <a:schemeClr val="accent1"/>
                </a:solidFill>
              </a:rPr>
              <a:t>  </a:t>
            </a:r>
            <a:endParaRPr lang="en-US" sz="2800" dirty="0">
              <a:solidFill>
                <a:schemeClr val="accent1"/>
              </a:solidFill>
            </a:endParaRPr>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91258" y="5903082"/>
            <a:ext cx="1248091" cy="878780"/>
          </a:xfrm>
          <a:prstGeom prst="rect">
            <a:avLst/>
          </a:prstGeom>
        </p:spPr>
      </p:pic>
      <p:sp>
        <p:nvSpPr>
          <p:cNvPr id="10" name="TextBox 9"/>
          <p:cNvSpPr txBox="1"/>
          <p:nvPr/>
        </p:nvSpPr>
        <p:spPr>
          <a:xfrm>
            <a:off x="4406601" y="5773161"/>
            <a:ext cx="2700404" cy="408623"/>
          </a:xfrm>
          <a:prstGeom prst="roundRect">
            <a:avLst/>
          </a:prstGeom>
          <a:solidFill>
            <a:srgbClr val="FFFFFF"/>
          </a:solidFill>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IE" dirty="0"/>
              <a:t>10 km</a:t>
            </a:r>
            <a:endParaRPr lang="en-US" dirty="0"/>
          </a:p>
        </p:txBody>
      </p:sp>
      <p:sp>
        <p:nvSpPr>
          <p:cNvPr id="11" name="Oval 10"/>
          <p:cNvSpPr/>
          <p:nvPr/>
        </p:nvSpPr>
        <p:spPr>
          <a:xfrm>
            <a:off x="3056803" y="1124744"/>
            <a:ext cx="5400000" cy="54000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13" name="Pladsholder til indhold 7"/>
          <p:cNvPicPr>
            <a:picLocks noChangeAspect="1"/>
          </p:cNvPicPr>
          <p:nvPr/>
        </p:nvPicPr>
        <p:blipFill>
          <a:blip r:embed="rId6"/>
          <a:stretch>
            <a:fillRect/>
          </a:stretch>
        </p:blipFill>
        <p:spPr>
          <a:xfrm>
            <a:off x="9635432" y="1709847"/>
            <a:ext cx="2412048" cy="3290021"/>
          </a:xfrm>
          <a:prstGeom prst="rect">
            <a:avLst/>
          </a:prstGeom>
        </p:spPr>
      </p:pic>
    </p:spTree>
    <p:extLst>
      <p:ext uri="{BB962C8B-B14F-4D97-AF65-F5344CB8AC3E}">
        <p14:creationId xmlns:p14="http://schemas.microsoft.com/office/powerpoint/2010/main" val="2695331825"/>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95683" y="378980"/>
            <a:ext cx="5403273" cy="1325563"/>
          </a:xfrm>
        </p:spPr>
        <p:txBody>
          <a:bodyPr>
            <a:normAutofit fontScale="90000"/>
          </a:bodyPr>
          <a:lstStyle/>
          <a:p>
            <a:r>
              <a:rPr lang="da-DK" dirty="0"/>
              <a:t>District </a:t>
            </a:r>
            <a:r>
              <a:rPr lang="da-DK" dirty="0" err="1"/>
              <a:t>heating</a:t>
            </a:r>
            <a:r>
              <a:rPr lang="da-DK" dirty="0"/>
              <a:t> </a:t>
            </a:r>
            <a:r>
              <a:rPr lang="da-DK" dirty="0" err="1"/>
              <a:t>sources</a:t>
            </a:r>
            <a:r>
              <a:rPr lang="da-DK" dirty="0"/>
              <a:t> and </a:t>
            </a:r>
            <a:r>
              <a:rPr lang="da-DK" dirty="0" err="1"/>
              <a:t>technologies</a:t>
            </a:r>
            <a:endParaRPr lang="da-DK" dirty="0"/>
          </a:p>
        </p:txBody>
      </p:sp>
      <p:pic>
        <p:nvPicPr>
          <p:cNvPr id="7" name="Pladsholder til indhold 6"/>
          <p:cNvPicPr>
            <a:picLocks noGrp="1" noChangeAspect="1"/>
          </p:cNvPicPr>
          <p:nvPr>
            <p:ph sz="half" idx="2"/>
          </p:nvPr>
        </p:nvPicPr>
        <p:blipFill>
          <a:blip r:embed="rId2"/>
          <a:stretch>
            <a:fillRect/>
          </a:stretch>
        </p:blipFill>
        <p:spPr>
          <a:xfrm>
            <a:off x="595683" y="2148319"/>
            <a:ext cx="5212457" cy="3681369"/>
          </a:xfrm>
          <a:prstGeom prst="rect">
            <a:avLst/>
          </a:prstGeom>
          <a:ln>
            <a:noFill/>
          </a:ln>
        </p:spPr>
      </p:pic>
      <p:pic>
        <p:nvPicPr>
          <p:cNvPr id="10" name="Pladsholder til indhold 7"/>
          <p:cNvPicPr>
            <a:picLocks noChangeAspect="1"/>
          </p:cNvPicPr>
          <p:nvPr/>
        </p:nvPicPr>
        <p:blipFill rotWithShape="1">
          <a:blip r:embed="rId3"/>
          <a:srcRect t="777"/>
          <a:stretch/>
        </p:blipFill>
        <p:spPr>
          <a:xfrm>
            <a:off x="6324600" y="142657"/>
            <a:ext cx="5734525" cy="6543139"/>
          </a:xfrm>
          <a:prstGeom prst="rect">
            <a:avLst/>
          </a:prstGeom>
        </p:spPr>
      </p:pic>
      <p:sp>
        <p:nvSpPr>
          <p:cNvPr id="11" name="Rektangel 10"/>
          <p:cNvSpPr/>
          <p:nvPr/>
        </p:nvSpPr>
        <p:spPr>
          <a:xfrm>
            <a:off x="512619" y="2148319"/>
            <a:ext cx="637309" cy="30480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da-DK"/>
          </a:p>
        </p:txBody>
      </p:sp>
    </p:spTree>
    <p:extLst>
      <p:ext uri="{BB962C8B-B14F-4D97-AF65-F5344CB8AC3E}">
        <p14:creationId xmlns:p14="http://schemas.microsoft.com/office/powerpoint/2010/main" val="184245049"/>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365125"/>
            <a:ext cx="9842045" cy="1325563"/>
          </a:xfrm>
        </p:spPr>
        <p:txBody>
          <a:bodyPr>
            <a:normAutofit/>
          </a:bodyPr>
          <a:lstStyle/>
          <a:p>
            <a:r>
              <a:rPr lang="en-US" sz="3600" dirty="0"/>
              <a:t>Elaborate technical scenarios based on the demand for heating and cooling and mapping of resources</a:t>
            </a:r>
            <a:endParaRPr lang="da-DK" sz="3600" dirty="0"/>
          </a:p>
        </p:txBody>
      </p:sp>
      <p:sp>
        <p:nvSpPr>
          <p:cNvPr id="3" name="Pladsholder til indhold 2"/>
          <p:cNvSpPr>
            <a:spLocks noGrp="1"/>
          </p:cNvSpPr>
          <p:nvPr>
            <p:ph idx="1"/>
          </p:nvPr>
        </p:nvSpPr>
        <p:spPr/>
        <p:txBody>
          <a:bodyPr>
            <a:normAutofit lnSpcReduction="10000"/>
          </a:bodyPr>
          <a:lstStyle/>
          <a:p>
            <a:r>
              <a:rPr lang="en-US" dirty="0"/>
              <a:t>Improve the collection of data on heating and cooling demand by making actual measurements at the building level or using existing tools to make demand estimates through top-down or bottom-up </a:t>
            </a:r>
            <a:r>
              <a:rPr lang="da-DK" dirty="0" err="1"/>
              <a:t>modelling</a:t>
            </a:r>
            <a:r>
              <a:rPr lang="da-DK" dirty="0"/>
              <a:t>.</a:t>
            </a:r>
          </a:p>
          <a:p>
            <a:r>
              <a:rPr lang="en-US" dirty="0"/>
              <a:t>Assess the available heat resources for utilization in the heating and cooling of buildings by using existing tools such as geographical information systems or by developing heat atlases. The information generated by the use of these tools could be used to support planning and investment </a:t>
            </a:r>
            <a:r>
              <a:rPr lang="da-DK" dirty="0"/>
              <a:t>in </a:t>
            </a:r>
            <a:r>
              <a:rPr lang="da-DK" dirty="0" err="1"/>
              <a:t>district</a:t>
            </a:r>
            <a:r>
              <a:rPr lang="da-DK" dirty="0"/>
              <a:t> energy systems.</a:t>
            </a:r>
          </a:p>
          <a:p>
            <a:r>
              <a:rPr lang="en-US" dirty="0"/>
              <a:t>Ensure that the scenarios advanced for heating and cooling development are in line with long-term </a:t>
            </a:r>
            <a:r>
              <a:rPr lang="da-DK" dirty="0"/>
              <a:t>targets.</a:t>
            </a:r>
          </a:p>
        </p:txBody>
      </p:sp>
      <p:pic>
        <p:nvPicPr>
          <p:cNvPr id="4" name="Billede 3"/>
          <p:cNvPicPr>
            <a:picLocks noChangeAspect="1"/>
          </p:cNvPicPr>
          <p:nvPr/>
        </p:nvPicPr>
        <p:blipFill>
          <a:blip r:embed="rId2"/>
          <a:stretch>
            <a:fillRect/>
          </a:stretch>
        </p:blipFill>
        <p:spPr>
          <a:xfrm>
            <a:off x="10680245" y="159326"/>
            <a:ext cx="1347109" cy="1855009"/>
          </a:xfrm>
          <a:prstGeom prst="rect">
            <a:avLst/>
          </a:prstGeom>
        </p:spPr>
      </p:pic>
    </p:spTree>
    <p:extLst>
      <p:ext uri="{BB962C8B-B14F-4D97-AF65-F5344CB8AC3E}">
        <p14:creationId xmlns:p14="http://schemas.microsoft.com/office/powerpoint/2010/main" val="29640648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41218" y="13855"/>
            <a:ext cx="10515600" cy="1325563"/>
          </a:xfrm>
        </p:spPr>
        <p:txBody>
          <a:bodyPr/>
          <a:lstStyle/>
          <a:p>
            <a:r>
              <a:rPr lang="da-DK" dirty="0"/>
              <a:t>The </a:t>
            </a:r>
            <a:r>
              <a:rPr lang="da-DK" dirty="0" err="1"/>
              <a:t>developments</a:t>
            </a:r>
            <a:r>
              <a:rPr lang="da-DK" dirty="0"/>
              <a:t> of District Heating</a:t>
            </a:r>
          </a:p>
        </p:txBody>
      </p:sp>
      <p:pic>
        <p:nvPicPr>
          <p:cNvPr id="8" name="Pladsholder til indhold 7"/>
          <p:cNvPicPr>
            <a:picLocks noGrp="1" noChangeAspect="1"/>
          </p:cNvPicPr>
          <p:nvPr>
            <p:ph sz="half" idx="14"/>
          </p:nvPr>
        </p:nvPicPr>
        <p:blipFill>
          <a:blip r:embed="rId2"/>
          <a:stretch>
            <a:fillRect/>
          </a:stretch>
        </p:blipFill>
        <p:spPr>
          <a:xfrm>
            <a:off x="2976498" y="1030243"/>
            <a:ext cx="7338211" cy="5703066"/>
          </a:xfrm>
          <a:prstGeom prst="rect">
            <a:avLst/>
          </a:prstGeom>
        </p:spPr>
      </p:pic>
    </p:spTree>
    <p:extLst>
      <p:ext uri="{BB962C8B-B14F-4D97-AF65-F5344CB8AC3E}">
        <p14:creationId xmlns:p14="http://schemas.microsoft.com/office/powerpoint/2010/main" val="994588507"/>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a:t>Energy efficiency is required on both the demand and supply side of the heat sector</a:t>
            </a:r>
          </a:p>
        </p:txBody>
      </p:sp>
      <p:pic>
        <p:nvPicPr>
          <p:cNvPr id="15" name="Billede 14"/>
          <p:cNvPicPr>
            <a:picLocks noChangeAspect="1"/>
          </p:cNvPicPr>
          <p:nvPr/>
        </p:nvPicPr>
        <p:blipFill>
          <a:blip r:embed="rId2"/>
          <a:stretch>
            <a:fillRect/>
          </a:stretch>
        </p:blipFill>
        <p:spPr>
          <a:xfrm>
            <a:off x="2161856" y="1811036"/>
            <a:ext cx="6677344" cy="3780063"/>
          </a:xfrm>
          <a:prstGeom prst="rect">
            <a:avLst/>
          </a:prstGeom>
        </p:spPr>
      </p:pic>
    </p:spTree>
    <p:extLst>
      <p:ext uri="{BB962C8B-B14F-4D97-AF65-F5344CB8AC3E}">
        <p14:creationId xmlns:p14="http://schemas.microsoft.com/office/powerpoint/2010/main" val="538359500"/>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45931" y="350868"/>
            <a:ext cx="12191999" cy="1143000"/>
          </a:xfrm>
        </p:spPr>
        <p:txBody>
          <a:bodyPr/>
          <a:lstStyle/>
          <a:p>
            <a:r>
              <a:rPr lang="da-DK" dirty="0" err="1"/>
              <a:t>What</a:t>
            </a:r>
            <a:r>
              <a:rPr lang="da-DK" dirty="0"/>
              <a:t> </a:t>
            </a:r>
            <a:r>
              <a:rPr lang="da-DK" dirty="0" err="1"/>
              <a:t>does</a:t>
            </a:r>
            <a:r>
              <a:rPr lang="da-DK" dirty="0"/>
              <a:t> the future bring for </a:t>
            </a:r>
            <a:r>
              <a:rPr lang="da-DK" dirty="0" err="1"/>
              <a:t>you</a:t>
            </a:r>
            <a:r>
              <a:rPr lang="da-DK" dirty="0"/>
              <a:t>?	</a:t>
            </a:r>
          </a:p>
        </p:txBody>
      </p:sp>
      <p:sp>
        <p:nvSpPr>
          <p:cNvPr id="5" name="Pladsholder til indhold 4"/>
          <p:cNvSpPr>
            <a:spLocks noGrp="1"/>
          </p:cNvSpPr>
          <p:nvPr>
            <p:ph idx="1"/>
          </p:nvPr>
        </p:nvSpPr>
        <p:spPr>
          <a:xfrm>
            <a:off x="623392" y="1808599"/>
            <a:ext cx="7647772" cy="3722456"/>
          </a:xfrm>
        </p:spPr>
        <p:txBody>
          <a:bodyPr>
            <a:normAutofit fontScale="92500"/>
          </a:bodyPr>
          <a:lstStyle/>
          <a:p>
            <a:r>
              <a:rPr lang="da-DK" sz="2800" dirty="0"/>
              <a:t>More or </a:t>
            </a:r>
            <a:r>
              <a:rPr lang="da-DK" sz="2800" dirty="0" err="1"/>
              <a:t>less</a:t>
            </a:r>
            <a:r>
              <a:rPr lang="da-DK" sz="2800" dirty="0"/>
              <a:t> </a:t>
            </a:r>
            <a:r>
              <a:rPr lang="da-DK" sz="2800" dirty="0" err="1"/>
              <a:t>district</a:t>
            </a:r>
            <a:r>
              <a:rPr lang="da-DK" sz="2800" dirty="0"/>
              <a:t> </a:t>
            </a:r>
            <a:r>
              <a:rPr lang="da-DK" sz="2800" dirty="0" err="1"/>
              <a:t>heating</a:t>
            </a:r>
            <a:r>
              <a:rPr lang="da-DK" sz="2800" dirty="0"/>
              <a:t>?</a:t>
            </a:r>
          </a:p>
          <a:p>
            <a:r>
              <a:rPr lang="da-DK" sz="2800" dirty="0"/>
              <a:t>Net </a:t>
            </a:r>
            <a:r>
              <a:rPr lang="da-DK" sz="2800" dirty="0" err="1"/>
              <a:t>zero</a:t>
            </a:r>
            <a:r>
              <a:rPr lang="da-DK" sz="2800" dirty="0"/>
              <a:t> emission </a:t>
            </a:r>
            <a:r>
              <a:rPr lang="da-DK" sz="2800" dirty="0" err="1"/>
              <a:t>buildings</a:t>
            </a:r>
            <a:r>
              <a:rPr lang="da-DK" sz="2800" dirty="0"/>
              <a:t>?</a:t>
            </a:r>
          </a:p>
          <a:p>
            <a:r>
              <a:rPr lang="da-DK" sz="2800" dirty="0"/>
              <a:t>Passive houses?</a:t>
            </a:r>
          </a:p>
          <a:p>
            <a:r>
              <a:rPr lang="da-DK" sz="2800" dirty="0"/>
              <a:t>Gas-</a:t>
            </a:r>
            <a:r>
              <a:rPr lang="da-DK" sz="2800" dirty="0" err="1"/>
              <a:t>electricity</a:t>
            </a:r>
            <a:r>
              <a:rPr lang="da-DK" sz="2800" dirty="0"/>
              <a:t> hybrid heat pumps?</a:t>
            </a:r>
          </a:p>
          <a:p>
            <a:r>
              <a:rPr lang="da-DK" sz="2800" dirty="0" err="1"/>
              <a:t>What</a:t>
            </a:r>
            <a:r>
              <a:rPr lang="da-DK" sz="2800" dirty="0"/>
              <a:t> types of </a:t>
            </a:r>
            <a:r>
              <a:rPr lang="da-DK" sz="2800" dirty="0" err="1"/>
              <a:t>district</a:t>
            </a:r>
            <a:r>
              <a:rPr lang="da-DK" sz="2800" dirty="0"/>
              <a:t> </a:t>
            </a:r>
            <a:r>
              <a:rPr lang="da-DK" sz="2800" dirty="0" err="1"/>
              <a:t>heating</a:t>
            </a:r>
            <a:r>
              <a:rPr lang="da-DK" sz="2800" dirty="0"/>
              <a:t> </a:t>
            </a:r>
            <a:r>
              <a:rPr lang="da-DK" sz="2800" dirty="0" err="1"/>
              <a:t>are</a:t>
            </a:r>
            <a:r>
              <a:rPr lang="da-DK" sz="2800" dirty="0"/>
              <a:t> </a:t>
            </a:r>
            <a:r>
              <a:rPr lang="da-DK" sz="2800" dirty="0" err="1"/>
              <a:t>fit</a:t>
            </a:r>
            <a:r>
              <a:rPr lang="da-DK" sz="2800" dirty="0"/>
              <a:t> for the future? </a:t>
            </a:r>
          </a:p>
          <a:p>
            <a:r>
              <a:rPr lang="da-DK" sz="2800" dirty="0" err="1"/>
              <a:t>Should</a:t>
            </a:r>
            <a:r>
              <a:rPr lang="da-DK" sz="2800" dirty="0"/>
              <a:t> </a:t>
            </a:r>
            <a:r>
              <a:rPr lang="da-DK" sz="2800" dirty="0" err="1"/>
              <a:t>district</a:t>
            </a:r>
            <a:r>
              <a:rPr lang="da-DK" sz="2800" dirty="0"/>
              <a:t> </a:t>
            </a:r>
            <a:r>
              <a:rPr lang="da-DK" sz="2800" dirty="0" err="1"/>
              <a:t>heating</a:t>
            </a:r>
            <a:r>
              <a:rPr lang="da-DK" sz="2800" dirty="0"/>
              <a:t> </a:t>
            </a:r>
            <a:r>
              <a:rPr lang="da-DK" sz="2800" dirty="0" err="1"/>
              <a:t>decrease</a:t>
            </a:r>
            <a:r>
              <a:rPr lang="da-DK" sz="2800" dirty="0"/>
              <a:t> or </a:t>
            </a:r>
            <a:r>
              <a:rPr lang="da-DK" sz="2800" dirty="0" err="1"/>
              <a:t>increase</a:t>
            </a:r>
            <a:r>
              <a:rPr lang="da-DK" sz="2800" dirty="0"/>
              <a:t>?</a:t>
            </a:r>
          </a:p>
          <a:p>
            <a:r>
              <a:rPr lang="da-DK" sz="2800" dirty="0" err="1"/>
              <a:t>Who</a:t>
            </a:r>
            <a:r>
              <a:rPr lang="da-DK" sz="2800" dirty="0"/>
              <a:t> </a:t>
            </a:r>
            <a:r>
              <a:rPr lang="da-DK" sz="2800" dirty="0" err="1"/>
              <a:t>should</a:t>
            </a:r>
            <a:r>
              <a:rPr lang="da-DK" sz="2800" dirty="0"/>
              <a:t> </a:t>
            </a:r>
            <a:r>
              <a:rPr lang="da-DK" sz="2800" dirty="0" err="1"/>
              <a:t>own</a:t>
            </a:r>
            <a:r>
              <a:rPr lang="da-DK" sz="2800" dirty="0"/>
              <a:t> and profit from </a:t>
            </a:r>
            <a:r>
              <a:rPr lang="da-DK" sz="2800" dirty="0" err="1"/>
              <a:t>heating</a:t>
            </a:r>
            <a:r>
              <a:rPr lang="da-DK" sz="2800" dirty="0"/>
              <a:t> and  </a:t>
            </a:r>
            <a:r>
              <a:rPr lang="da-DK" sz="2800" dirty="0" err="1"/>
              <a:t>district</a:t>
            </a:r>
            <a:r>
              <a:rPr lang="da-DK" sz="2800" dirty="0"/>
              <a:t> </a:t>
            </a:r>
            <a:r>
              <a:rPr lang="da-DK" sz="2800" dirty="0" err="1"/>
              <a:t>heating</a:t>
            </a:r>
            <a:r>
              <a:rPr lang="da-DK" sz="2800" dirty="0"/>
              <a:t> system?</a:t>
            </a:r>
          </a:p>
          <a:p>
            <a:endParaRPr lang="da-DK" sz="2800" dirty="0"/>
          </a:p>
        </p:txBody>
      </p:sp>
      <p:pic>
        <p:nvPicPr>
          <p:cNvPr id="4" name="Picture 6" descr="Biomass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91128" y="1889778"/>
            <a:ext cx="2343736" cy="2289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91128" y="4179142"/>
            <a:ext cx="2343736" cy="20304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3163092"/>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dsholder til indhold 6"/>
          <p:cNvPicPr>
            <a:picLocks noGrp="1" noChangeAspect="1"/>
          </p:cNvPicPr>
          <p:nvPr>
            <p:ph sz="half" idx="2"/>
          </p:nvPr>
        </p:nvPicPr>
        <p:blipFill rotWithShape="1">
          <a:blip r:embed="rId2"/>
          <a:srcRect t="1042"/>
          <a:stretch/>
        </p:blipFill>
        <p:spPr>
          <a:xfrm>
            <a:off x="872835" y="360218"/>
            <a:ext cx="9912927" cy="5636120"/>
          </a:xfrm>
          <a:prstGeom prst="rect">
            <a:avLst/>
          </a:prstGeom>
        </p:spPr>
      </p:pic>
    </p:spTree>
    <p:extLst>
      <p:ext uri="{BB962C8B-B14F-4D97-AF65-F5344CB8AC3E}">
        <p14:creationId xmlns:p14="http://schemas.microsoft.com/office/powerpoint/2010/main" val="1859769966"/>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en-US" dirty="0"/>
              <a:t>Integrated district heating strategies and plans</a:t>
            </a:r>
            <a:r>
              <a:rPr lang="da-DK" dirty="0"/>
              <a:t>.</a:t>
            </a:r>
            <a:r>
              <a:rPr lang="en-US" dirty="0"/>
              <a:t> </a:t>
            </a:r>
            <a:br>
              <a:rPr lang="en-US" dirty="0"/>
            </a:br>
            <a:endParaRPr lang="da-DK" dirty="0"/>
          </a:p>
        </p:txBody>
      </p:sp>
      <p:sp>
        <p:nvSpPr>
          <p:cNvPr id="3" name="Pladsholder til indhold 2"/>
          <p:cNvSpPr>
            <a:spLocks noGrp="1"/>
          </p:cNvSpPr>
          <p:nvPr>
            <p:ph idx="1"/>
          </p:nvPr>
        </p:nvSpPr>
        <p:spPr>
          <a:xfrm>
            <a:off x="450273" y="1811770"/>
            <a:ext cx="10515600" cy="4351338"/>
          </a:xfrm>
        </p:spPr>
        <p:txBody>
          <a:bodyPr>
            <a:normAutofit fontScale="77500" lnSpcReduction="20000"/>
          </a:bodyPr>
          <a:lstStyle/>
          <a:p>
            <a:r>
              <a:rPr lang="en-US" dirty="0"/>
              <a:t>Integrate changes of supply, </a:t>
            </a:r>
            <a:r>
              <a:rPr lang="en-US" dirty="0" err="1"/>
              <a:t>modernisation</a:t>
            </a:r>
            <a:r>
              <a:rPr lang="en-US" dirty="0"/>
              <a:t> of the network and building renovation plans to achieve an optimum performance level (both technical and socio economic) and avoid lock-in effects and </a:t>
            </a:r>
            <a:r>
              <a:rPr lang="da-DK" dirty="0" err="1"/>
              <a:t>disconnections</a:t>
            </a:r>
            <a:endParaRPr lang="en-US" dirty="0"/>
          </a:p>
          <a:p>
            <a:r>
              <a:rPr lang="en-US" dirty="0"/>
              <a:t>Align the development of district energy and energy efficiency in buildings and create synergies between them. For example, design </a:t>
            </a:r>
            <a:r>
              <a:rPr lang="en-US" dirty="0" err="1"/>
              <a:t>neighbourhood</a:t>
            </a:r>
            <a:r>
              <a:rPr lang="en-US" dirty="0"/>
              <a:t> schemes in which energy efficiency measures are implemented at the demand and supply sides </a:t>
            </a:r>
            <a:r>
              <a:rPr lang="da-DK" dirty="0" err="1"/>
              <a:t>simultaneously</a:t>
            </a:r>
            <a:r>
              <a:rPr lang="da-DK" dirty="0"/>
              <a:t>. </a:t>
            </a:r>
            <a:r>
              <a:rPr lang="da-DK" dirty="0" err="1"/>
              <a:t>Encourage</a:t>
            </a:r>
            <a:r>
              <a:rPr lang="da-DK" dirty="0"/>
              <a:t> more energy-</a:t>
            </a:r>
            <a:r>
              <a:rPr lang="da-DK" dirty="0" err="1"/>
              <a:t>efficient</a:t>
            </a:r>
            <a:r>
              <a:rPr lang="da-DK" dirty="0"/>
              <a:t> </a:t>
            </a:r>
            <a:r>
              <a:rPr lang="en-US" dirty="0"/>
              <a:t>practices by moving to consumption-based billing </a:t>
            </a:r>
            <a:r>
              <a:rPr lang="da-DK" dirty="0"/>
              <a:t>for all </a:t>
            </a:r>
            <a:r>
              <a:rPr lang="da-DK" dirty="0" err="1"/>
              <a:t>consumers</a:t>
            </a:r>
            <a:r>
              <a:rPr lang="da-DK" dirty="0"/>
              <a:t>. </a:t>
            </a:r>
          </a:p>
          <a:p>
            <a:r>
              <a:rPr lang="en-US" dirty="0"/>
              <a:t>Implement measures to decrease the operating temperatures both for systems already in operation and new district heating networks in existing </a:t>
            </a:r>
            <a:r>
              <a:rPr lang="en-US" dirty="0" err="1"/>
              <a:t>neighbourhoods</a:t>
            </a:r>
            <a:r>
              <a:rPr lang="en-US" dirty="0"/>
              <a:t>. This can be done </a:t>
            </a:r>
          </a:p>
          <a:p>
            <a:pPr marL="971550" lvl="1" indent="-514350">
              <a:buAutoNum type="romanLcParenR"/>
            </a:pPr>
            <a:r>
              <a:rPr lang="en-US" dirty="0"/>
              <a:t>at the building level by introducing control systems, redesigning heating equipment, retrofitting with energy efficient building envelopes, redesigning domestic hot water preparation systems and substations, etc.; and </a:t>
            </a:r>
          </a:p>
          <a:p>
            <a:pPr marL="971550" lvl="1" indent="-514350">
              <a:buAutoNum type="romanLcParenR"/>
            </a:pPr>
            <a:r>
              <a:rPr lang="en-US" dirty="0"/>
              <a:t>at the network level by </a:t>
            </a:r>
            <a:r>
              <a:rPr lang="da-DK" dirty="0" err="1"/>
              <a:t>insulating</a:t>
            </a:r>
            <a:r>
              <a:rPr lang="da-DK" dirty="0"/>
              <a:t> </a:t>
            </a:r>
            <a:r>
              <a:rPr lang="da-DK" dirty="0" err="1"/>
              <a:t>pipes</a:t>
            </a:r>
            <a:r>
              <a:rPr lang="da-DK" dirty="0"/>
              <a:t>, </a:t>
            </a:r>
            <a:r>
              <a:rPr lang="da-DK" dirty="0" err="1"/>
              <a:t>incorporating</a:t>
            </a:r>
            <a:r>
              <a:rPr lang="da-DK" dirty="0"/>
              <a:t> </a:t>
            </a:r>
            <a:r>
              <a:rPr lang="da-DK" dirty="0" err="1"/>
              <a:t>temperatureboosting</a:t>
            </a:r>
            <a:r>
              <a:rPr lang="da-DK" dirty="0"/>
              <a:t> </a:t>
            </a:r>
            <a:r>
              <a:rPr lang="da-DK" dirty="0" err="1"/>
              <a:t>technologies</a:t>
            </a:r>
            <a:r>
              <a:rPr lang="da-DK" dirty="0"/>
              <a:t>, </a:t>
            </a:r>
            <a:r>
              <a:rPr lang="da-DK" dirty="0" err="1"/>
              <a:t>instituting</a:t>
            </a:r>
            <a:r>
              <a:rPr lang="da-DK" dirty="0"/>
              <a:t> measures to </a:t>
            </a:r>
            <a:r>
              <a:rPr lang="en-US" dirty="0"/>
              <a:t>lower return temperatures, and avoiding higher flow rates that could damage the network, etc.</a:t>
            </a:r>
            <a:endParaRPr lang="da-DK" dirty="0"/>
          </a:p>
        </p:txBody>
      </p:sp>
      <p:pic>
        <p:nvPicPr>
          <p:cNvPr id="4" name="Billede 3"/>
          <p:cNvPicPr>
            <a:picLocks noChangeAspect="1"/>
          </p:cNvPicPr>
          <p:nvPr/>
        </p:nvPicPr>
        <p:blipFill>
          <a:blip r:embed="rId2"/>
          <a:stretch>
            <a:fillRect/>
          </a:stretch>
        </p:blipFill>
        <p:spPr>
          <a:xfrm>
            <a:off x="10680245" y="159326"/>
            <a:ext cx="1347109" cy="1855009"/>
          </a:xfrm>
          <a:prstGeom prst="rect">
            <a:avLst/>
          </a:prstGeom>
        </p:spPr>
      </p:pic>
    </p:spTree>
    <p:extLst>
      <p:ext uri="{BB962C8B-B14F-4D97-AF65-F5344CB8AC3E}">
        <p14:creationId xmlns:p14="http://schemas.microsoft.com/office/powerpoint/2010/main" val="40949185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dsholder til indhold 6"/>
          <p:cNvPicPr>
            <a:picLocks noGrp="1" noChangeAspect="1"/>
          </p:cNvPicPr>
          <p:nvPr>
            <p:ph sz="half" idx="2"/>
          </p:nvPr>
        </p:nvPicPr>
        <p:blipFill>
          <a:blip r:embed="rId2"/>
          <a:stretch>
            <a:fillRect/>
          </a:stretch>
        </p:blipFill>
        <p:spPr>
          <a:xfrm>
            <a:off x="5131832" y="325583"/>
            <a:ext cx="6995788" cy="5950526"/>
          </a:xfrm>
          <a:prstGeom prst="rect">
            <a:avLst/>
          </a:prstGeom>
        </p:spPr>
      </p:pic>
      <p:pic>
        <p:nvPicPr>
          <p:cNvPr id="11" name="Pladsholder til indhold 6"/>
          <p:cNvPicPr>
            <a:picLocks noGrp="1" noChangeAspect="1"/>
          </p:cNvPicPr>
          <p:nvPr>
            <p:ph sz="half" idx="2"/>
          </p:nvPr>
        </p:nvPicPr>
        <p:blipFill>
          <a:blip r:embed="rId3"/>
          <a:stretch>
            <a:fillRect/>
          </a:stretch>
        </p:blipFill>
        <p:spPr>
          <a:xfrm>
            <a:off x="1317253" y="3740726"/>
            <a:ext cx="3213183" cy="2352823"/>
          </a:xfrm>
          <a:prstGeom prst="rect">
            <a:avLst/>
          </a:prstGeom>
        </p:spPr>
      </p:pic>
      <p:pic>
        <p:nvPicPr>
          <p:cNvPr id="13" name="Pladsholder til indhold 7"/>
          <p:cNvPicPr>
            <a:picLocks noGrp="1" noChangeAspect="1"/>
          </p:cNvPicPr>
          <p:nvPr>
            <p:ph sz="half" idx="14"/>
          </p:nvPr>
        </p:nvPicPr>
        <p:blipFill>
          <a:blip r:embed="rId4"/>
          <a:stretch>
            <a:fillRect/>
          </a:stretch>
        </p:blipFill>
        <p:spPr>
          <a:xfrm>
            <a:off x="2570918" y="135352"/>
            <a:ext cx="2560914" cy="2046001"/>
          </a:xfrm>
          <a:prstGeom prst="rect">
            <a:avLst/>
          </a:prstGeom>
        </p:spPr>
      </p:pic>
      <p:pic>
        <p:nvPicPr>
          <p:cNvPr id="14" name="Pladsholder til indhold 6"/>
          <p:cNvPicPr>
            <a:picLocks noChangeAspect="1"/>
          </p:cNvPicPr>
          <p:nvPr/>
        </p:nvPicPr>
        <p:blipFill>
          <a:blip r:embed="rId5"/>
          <a:stretch>
            <a:fillRect/>
          </a:stretch>
        </p:blipFill>
        <p:spPr>
          <a:xfrm>
            <a:off x="222053" y="2181353"/>
            <a:ext cx="3940128" cy="1559373"/>
          </a:xfrm>
          <a:prstGeom prst="rect">
            <a:avLst/>
          </a:prstGeom>
        </p:spPr>
      </p:pic>
    </p:spTree>
    <p:extLst>
      <p:ext uri="{BB962C8B-B14F-4D97-AF65-F5344CB8AC3E}">
        <p14:creationId xmlns:p14="http://schemas.microsoft.com/office/powerpoint/2010/main" val="2710028461"/>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err="1"/>
              <a:t>Complex</a:t>
            </a:r>
            <a:r>
              <a:rPr lang="da-DK" dirty="0"/>
              <a:t> </a:t>
            </a:r>
            <a:r>
              <a:rPr lang="da-DK" dirty="0" err="1"/>
              <a:t>supply</a:t>
            </a:r>
            <a:r>
              <a:rPr lang="da-DK" dirty="0"/>
              <a:t> – </a:t>
            </a:r>
            <a:r>
              <a:rPr lang="da-DK" dirty="0" err="1"/>
              <a:t>cheaper</a:t>
            </a:r>
            <a:r>
              <a:rPr lang="da-DK" dirty="0"/>
              <a:t> heat</a:t>
            </a:r>
          </a:p>
        </p:txBody>
      </p:sp>
      <p:sp>
        <p:nvSpPr>
          <p:cNvPr id="3" name="Pladsholder til tekst 2"/>
          <p:cNvSpPr>
            <a:spLocks noGrp="1"/>
          </p:cNvSpPr>
          <p:nvPr>
            <p:ph type="body" idx="1"/>
          </p:nvPr>
        </p:nvSpPr>
        <p:spPr>
          <a:xfrm>
            <a:off x="579966" y="1627606"/>
            <a:ext cx="5386917" cy="783778"/>
          </a:xfrm>
        </p:spPr>
        <p:txBody>
          <a:bodyPr/>
          <a:lstStyle/>
          <a:p>
            <a:r>
              <a:rPr lang="da-DK" b="0" i="1" dirty="0" err="1"/>
              <a:t>Principle</a:t>
            </a:r>
            <a:r>
              <a:rPr lang="da-DK" b="0" i="1" dirty="0"/>
              <a:t> </a:t>
            </a:r>
            <a:r>
              <a:rPr lang="da-DK" b="0" i="1" dirty="0" err="1"/>
              <a:t>production</a:t>
            </a:r>
            <a:r>
              <a:rPr lang="da-DK" b="0" i="1" dirty="0"/>
              <a:t> </a:t>
            </a:r>
            <a:r>
              <a:rPr lang="da-DK" b="0" i="1" dirty="0" err="1"/>
              <a:t>structure</a:t>
            </a:r>
            <a:endParaRPr lang="da-DK" b="0" i="1" dirty="0"/>
          </a:p>
        </p:txBody>
      </p:sp>
      <p:pic>
        <p:nvPicPr>
          <p:cNvPr id="7" name="Pladsholder til indhold 6"/>
          <p:cNvPicPr>
            <a:picLocks noGrp="1" noChangeAspect="1"/>
          </p:cNvPicPr>
          <p:nvPr>
            <p:ph sz="half" idx="2"/>
          </p:nvPr>
        </p:nvPicPr>
        <p:blipFill>
          <a:blip r:embed="rId2"/>
          <a:stretch>
            <a:fillRect/>
          </a:stretch>
        </p:blipFill>
        <p:spPr>
          <a:xfrm>
            <a:off x="579966" y="2644053"/>
            <a:ext cx="5386388" cy="2962934"/>
          </a:xfrm>
          <a:prstGeom prst="rect">
            <a:avLst/>
          </a:prstGeom>
        </p:spPr>
      </p:pic>
      <p:sp>
        <p:nvSpPr>
          <p:cNvPr id="5" name="Pladsholder til tekst 4"/>
          <p:cNvSpPr>
            <a:spLocks noGrp="1"/>
          </p:cNvSpPr>
          <p:nvPr>
            <p:ph type="body" idx="13"/>
          </p:nvPr>
        </p:nvSpPr>
        <p:spPr>
          <a:xfrm>
            <a:off x="5966354" y="1641157"/>
            <a:ext cx="5386917" cy="783778"/>
          </a:xfrm>
        </p:spPr>
        <p:txBody>
          <a:bodyPr/>
          <a:lstStyle/>
          <a:p>
            <a:r>
              <a:rPr lang="da-DK" b="0" i="1" dirty="0" err="1"/>
              <a:t>Concrete</a:t>
            </a:r>
            <a:r>
              <a:rPr lang="da-DK" b="0" i="1" dirty="0"/>
              <a:t> case</a:t>
            </a:r>
          </a:p>
        </p:txBody>
      </p:sp>
      <p:pic>
        <p:nvPicPr>
          <p:cNvPr id="11" name="Pladsholder til indhold 7"/>
          <p:cNvPicPr>
            <a:picLocks noChangeAspect="1"/>
          </p:cNvPicPr>
          <p:nvPr/>
        </p:nvPicPr>
        <p:blipFill>
          <a:blip r:embed="rId3"/>
          <a:stretch>
            <a:fillRect/>
          </a:stretch>
        </p:blipFill>
        <p:spPr>
          <a:xfrm>
            <a:off x="7982943" y="1787236"/>
            <a:ext cx="3953530" cy="4428982"/>
          </a:xfrm>
          <a:prstGeom prst="rect">
            <a:avLst/>
          </a:prstGeom>
        </p:spPr>
      </p:pic>
    </p:spTree>
    <p:extLst>
      <p:ext uri="{BB962C8B-B14F-4D97-AF65-F5344CB8AC3E}">
        <p14:creationId xmlns:p14="http://schemas.microsoft.com/office/powerpoint/2010/main" val="591606463"/>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365125"/>
            <a:ext cx="9670473" cy="1325563"/>
          </a:xfrm>
        </p:spPr>
        <p:txBody>
          <a:bodyPr>
            <a:noAutofit/>
          </a:bodyPr>
          <a:lstStyle/>
          <a:p>
            <a:r>
              <a:rPr lang="en-US" sz="2800" dirty="0"/>
              <a:t>Promote the </a:t>
            </a:r>
            <a:r>
              <a:rPr lang="en-US" sz="2800" dirty="0" err="1"/>
              <a:t>utilisation</a:t>
            </a:r>
            <a:r>
              <a:rPr lang="en-US" sz="2800" dirty="0"/>
              <a:t> of locally available renewable energy sources for heating and cooling by addressing </a:t>
            </a:r>
            <a:r>
              <a:rPr lang="da-DK" sz="2800" dirty="0" err="1"/>
              <a:t>intrinsic</a:t>
            </a:r>
            <a:r>
              <a:rPr lang="da-DK" sz="2800" dirty="0"/>
              <a:t> </a:t>
            </a:r>
            <a:r>
              <a:rPr lang="da-DK" sz="2800" dirty="0" err="1"/>
              <a:t>challenges</a:t>
            </a:r>
            <a:r>
              <a:rPr lang="da-DK" sz="2800" dirty="0"/>
              <a:t>.</a:t>
            </a:r>
            <a:br>
              <a:rPr lang="en-US" sz="2800" dirty="0"/>
            </a:br>
            <a:endParaRPr lang="da-DK" sz="2800" dirty="0"/>
          </a:p>
        </p:txBody>
      </p:sp>
      <p:sp>
        <p:nvSpPr>
          <p:cNvPr id="3" name="Pladsholder til indhold 2"/>
          <p:cNvSpPr>
            <a:spLocks noGrp="1"/>
          </p:cNvSpPr>
          <p:nvPr>
            <p:ph idx="1"/>
          </p:nvPr>
        </p:nvSpPr>
        <p:spPr/>
        <p:txBody>
          <a:bodyPr/>
          <a:lstStyle/>
          <a:p>
            <a:r>
              <a:rPr lang="en-US" dirty="0"/>
              <a:t>Build capacity to develop sound renewable energy projects and address technical challenges for integrating and operating low-temperature sources in new or existing district energy systems.</a:t>
            </a:r>
          </a:p>
          <a:p>
            <a:r>
              <a:rPr lang="en-US" dirty="0"/>
              <a:t>Ensure adherence to best practices for the operation of local renewable energy sources. These best practices result in the most cost-efficient and </a:t>
            </a:r>
            <a:r>
              <a:rPr lang="da-DK" dirty="0" err="1"/>
              <a:t>sustainable</a:t>
            </a:r>
            <a:r>
              <a:rPr lang="da-DK" dirty="0"/>
              <a:t> </a:t>
            </a:r>
            <a:r>
              <a:rPr lang="da-DK" dirty="0" err="1"/>
              <a:t>utilisation</a:t>
            </a:r>
            <a:r>
              <a:rPr lang="da-DK" dirty="0"/>
              <a:t> of </a:t>
            </a:r>
            <a:r>
              <a:rPr lang="da-DK" dirty="0" err="1"/>
              <a:t>resources</a:t>
            </a:r>
            <a:r>
              <a:rPr lang="da-DK" dirty="0"/>
              <a:t>, </a:t>
            </a:r>
            <a:r>
              <a:rPr lang="da-DK" i="1" dirty="0" err="1"/>
              <a:t>e.g</a:t>
            </a:r>
            <a:r>
              <a:rPr lang="da-DK" i="1" dirty="0"/>
              <a:t>.</a:t>
            </a:r>
            <a:r>
              <a:rPr lang="da-DK" dirty="0"/>
              <a:t>, </a:t>
            </a:r>
            <a:r>
              <a:rPr lang="da-DK" dirty="0" err="1"/>
              <a:t>reinjection</a:t>
            </a:r>
            <a:r>
              <a:rPr lang="da-DK" dirty="0"/>
              <a:t> </a:t>
            </a:r>
            <a:r>
              <a:rPr lang="en-US" dirty="0"/>
              <a:t>for geothermal energy or seasonal thermal storage </a:t>
            </a:r>
            <a:r>
              <a:rPr lang="da-DK" dirty="0"/>
              <a:t>for solar </a:t>
            </a:r>
            <a:r>
              <a:rPr lang="da-DK" dirty="0" err="1"/>
              <a:t>thermal</a:t>
            </a:r>
            <a:r>
              <a:rPr lang="da-DK" dirty="0"/>
              <a:t>.</a:t>
            </a:r>
          </a:p>
        </p:txBody>
      </p:sp>
      <p:pic>
        <p:nvPicPr>
          <p:cNvPr id="4" name="Billede 3"/>
          <p:cNvPicPr>
            <a:picLocks noChangeAspect="1"/>
          </p:cNvPicPr>
          <p:nvPr/>
        </p:nvPicPr>
        <p:blipFill>
          <a:blip r:embed="rId2"/>
          <a:stretch>
            <a:fillRect/>
          </a:stretch>
        </p:blipFill>
        <p:spPr>
          <a:xfrm>
            <a:off x="10680245" y="159326"/>
            <a:ext cx="1347109" cy="1855009"/>
          </a:xfrm>
          <a:prstGeom prst="rect">
            <a:avLst/>
          </a:prstGeom>
        </p:spPr>
      </p:pic>
    </p:spTree>
    <p:extLst>
      <p:ext uri="{BB962C8B-B14F-4D97-AF65-F5344CB8AC3E}">
        <p14:creationId xmlns:p14="http://schemas.microsoft.com/office/powerpoint/2010/main" val="29987842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el 1"/>
          <p:cNvSpPr>
            <a:spLocks noGrp="1"/>
          </p:cNvSpPr>
          <p:nvPr>
            <p:ph type="title"/>
          </p:nvPr>
        </p:nvSpPr>
        <p:spPr/>
        <p:txBody>
          <a:bodyPr/>
          <a:lstStyle/>
          <a:p>
            <a:r>
              <a:rPr lang="da-DK" altLang="da-DK"/>
              <a:t>Energy Storage</a:t>
            </a:r>
          </a:p>
        </p:txBody>
      </p:sp>
      <p:pic>
        <p:nvPicPr>
          <p:cNvPr id="10243" name="Picture 5" descr="IM000013_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638" y="1628776"/>
            <a:ext cx="2093912" cy="190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4" name="AutoShape 2" descr="data:image/jpeg;base64,/9j/4AAQSkZJRgABAQAAAQABAAD/2wCEAAkGBxMSEhQUEhMVFRUWGBQWFxUVGBcYFxcVGBcWFhQVFBcYHCggGBslHBQUITEhJSkrLi4uFx8zODMsNygtLisBCgoKDg0OFRAQGiwcHBwsLCwsLCwsLCwsLCwsLCssLCwsLCwsLCwrLCwsLDcsLCw3LCwrLCs3Kys3KzcrKysrLP/AABEIALEBHAMBIgACEQEDEQH/xAAbAAABBQEBAAAAAAAAAAAAAAAEAAECAwUGB//EAEIQAAEDAQUFBAcFCAEEAwAAAAEAAhEDBBIhMVEFQWFxgQYUkaETIjKxwdHwQlJicuEVIzNDU4KS8dJzosLDB7Kz/8QAGAEBAQEBAQAAAAAAAAAAAAAAAAECAwT/xAAiEQACAgEFAQEBAQEAAAAAAAAAAQIREgMhMUFREyJhoRT/2gAMAwEAAhEDEQA/APWlIID9osUhtBi64S8OOcQ2UkGLexS7+zVMJeFziFykhe/M1S76zVTB+DOIUE6F76zVP3xmqYvwZx9CkkN3xmqXfGapi/C5x9CUkP3tmqXe26pi/BlH0ISVHe26pd7bqmL8GUfQiUpQ/em6p+9N1TF+DKPpfKUqjvTdUu9N1TF+DKPpfKUqjvTdU3e26pi/BlH0IlKUP3tmqXe26pi/BlH0IlKUP3puqXem6pixlH0vlJUd7bql3tmqYvwZR9L0kP3xmqXfGapi/BlH0ISQxtjNU3fGapi/CZx9CUkL31mqbvzNUwfgzj6FymQvfmapjtBiYS8GcfQpJBnaDE37SYrhLwn0XpxwtymLauWbtBykNpO1Xv2PLidSLapC1LmG7SdqPBTbtF3BCUdL3kp+8rmhtBymLcUoUdD3vil3risFttKn3xBTNzvfFP3visVtub90+KY24fdPigo2+9cUu9LG7+z8Xgm/aDfxeCbCjb71xSFp4rF7+DkVPvPFKJRr964pxa+JWKbVxTd6OqUKNvvZ1KcWs6lYXeTqrG1XHJKRaNnvnNMbYdViurkb1HvR1SkKNzvZTd6Oqw+9nVMLYUolG73o6pu8nVYnezqo99VpCje70eKXelgm3jXzS77olIG8bVxUTaTqsM2xN3zglItG73rikLTxWB3zgn75wSiUbptPFR71xWGbYFDvwSkKN/vfFRNr4rCO0G6hR7+NR4pSFG73xN3xYgtfFLvSuwpmAHKTXocPT31ys7UFX1EVVVeT3gliggVFNtZCB8J21VbJQYKqf0yDFZP6UJYoN9MUvTFCCorWOB+0OqWKLfSqXpURR2aX5VKZ6qT9lx7VamOqmRAYVE/pOKeoyi3+de/K0/FRp16Iz9IfAK5AmKp1S70dFe3aFmH8lxP5kPU2rTEltFg4uJKZCife4VrKs745/os2pt8DIU+jQk/tU6IaQ38rQCpkMWHPrgb1Q+2aSsd21JMwSeJS/agP2PNXNDBmq61HVQFV2qzf2l+HzTut8GIHuTNFwZoOrcUr4QPeRmAY8YUmVG53gmSJi0Fl+ai2qFWx3JMQFbFFxqcfNN3mN6pu6ZJroSxTCBajqmNodqqHqIPEJYovNQneq/SYqF7ikXJZSV8JByrCi5CFhfonDzqqk0pYKMd5SDjxQ97kmNTj4LjkdcQwPdp5hI1OXigRUSmcypkXELNoHBRFo0hUGmldgJmXEvFac3BT9INZQD3iU08/BMiUaIrt1UTahuxQTYVgqxomQovNqccgmFpcNEKag1TXzulTIYmh306BV1LcUE5pGZTNITIYhLrW45EqkuJzKnKrGSZFxHDEgBvUazsM/rimpY71LFExwUS/RWNs7jjdPAkEDxV4soAgmTwIw6yligZoJyVprAbrxyk/BO5j4hogeKh+zKpyY7mGu+AU5LshGo7Iz8lFzp3yrzsyt/TcOJa/5Kt9hqAacPW+SAZj3NxaXDkiG7YqjAuB5gBBuo1IiPrqmZSfGLZ6iVbZKRqU9qlwPqTvm6D7skmbSafudR8llGk9uJDhljiqHPP+1cxijffaRoOYOCg2oJ4lYTXI+x12DGoX8mkZdVfoTA1qVKDD2OAxkmRGGCiHsmDI5n3pbPpsq/zqgzkOaHxlH2gSERTsT3khtOg6NX1GO6iCAeqz9S/Moq0YxE3dWkHx06qNOztef4objEOHnhuVrtnWiiZNK6dwLwcDzCptNqBaZs9RrvvMgic5IHRVangw9LKmzngS1zHCYnEY9QgXuIMR5K6jtKk0gODyN8tukeMyiXbUswyLvEjyup9Gg9NGP6blglVq/QQMnl0UwTxXKzoXh+ahJKbGEx4q2Qt9NhEp/Sk7lQRHJSD8MJ8UstFwp/XyUCVE1FEH/Z0SxQ5qKN8c+SIsuza1USxpunI5AnmcEbT7M1vtYcIPvMBLRDKGOScVIzzXS2bstMSCeZEHwHxWpZ+y7BiWt8AffKZGXJHDMJccAT0Rdn2XXqGGUnGOg6k5Lvamwab2kPvEHiY6aLRsljYwQ0RkpkzOaOGs/ZKu6LxYwcSXnwb81qWXsW3+ZUe78oDB5yV2DU8puR6hiWbsrZ2/yweLy53xjyWhT2TSbk0D8oA9wRkpSpRnNgjtk0TBLAeePvVrLBTGVNo6BXylKpLIig3QeAVjWwolyC2lbgGljTdeMbzvZI0n7J54KNmoKw8xvhQNWmM7nkvO9tVbQ0w99QTiMSAR+GMCOSxRWM4knmSVpI6NHqta2Wce0aXWFmWq22H7RpnkPkuABlSaxxyaTyVr+ijsG2yxA+oCeABg9Cqbb2eo2t3pKI9FAF6m3GfxAbjqAsGyWSqThTd4FdLsvZ9oEyyAQR6xAHvlcpyS7OkIvwwanZYB9wvcCcrzSBOklaNj7DUnA+ktIpOG5xGPEYZLt9j0HsbFV1/CIMkeaa3bPoOxuMadWm6fL5Lzf9DT3O/yTRx7ezDrL69OtSrmYDWH1hhN4yDhh7laLbaabpq0DUa0eq1pYy87GJ/1vW3W2eB/DLp4SD/kBkiK1jaTeqkiMYkAHiVXrIfM5a3vq1HufN4nG7N1zRpdlZ1o2iabfaAx3EA+AMHyXS7a23Z2tExAMB5Hraw2MSvOO0e1WV6l5lMNAwJ3uP3jHNb0230ZlSOkpbUo1GkVSy9udgD105qTrdZTmGmMMADhzC4VpGGJSM6ldKMZbBTK30Vc48QOAx+CHaCpl0ZLRCBcSJlO2tlh4FMCNUwxMAEncBj7kslFrjOsaj4yoVCRhOIWpYuztqqxdpEcXGFss7EVWi9WqsaBnALjyGIkrP0ijSg2cuxoww8V2fYTYlJ59NXbeGPo2Zg3T6zyN/DjKbZ3Zak4kkuLG+05xgYZgAZnr4obaW1SyoDR9QMwYG5ADCI3hE8tkGseTtatW8Td9UZQM44nNQZSA3LnLH2i9L9prKn3X/w3cnzNM8MRyRzdvNa67WY6k7j6zeYI3ccVUqOEot72bICkEPQtTHiWODh+Ez5ZjwVwctWcmmixOFXKeVSFiUqsOTyoCyUpVcpSqCy8mvKMpShCV5U1qQdmrJTFKBl1rDAIbF05tIBaebTh7jxQdlsFlDv31EtGrMW8y32h0vLfIVVSiHZrLhZ0jquLCKdgsoaHUmNeDvaQQDx0V1Ox0hADQI8PBZVnsno6l9hOJx167nDgfFdEaYEEgScDGMHd0Xi1YSh2e/R1VPoxLVtQUHXXUxwIOBGo0RVC20qkAAidJ94Kt2vsZlZsHBwyOnPgue2fZq1Ivp3QTBLXaEZY71y2kv6duGdBdpsGJj87vmqa22aFMe0MN7YjDjguL7YWh7aIczAOPrHeeEnELz6vVcTiSZM5yusNC92znLUro9P2321o3SGPPNmLvkPFchaO05zYwk61TeI6ZLnd2IlIY4jwXojpxijk5tl1qrvrOvPcSTvPw0VIGKkAd6gAd4K6HNlrHzr8FJpHNVB+8eCRIQo7apJwSNTDEqo1NNPeoVTJ11OahQi+Mp5rsezNVjWgsDTjJkS7DXVcK4RmjLHaXM9Zro5HNYkrRqLo9c/bZJE+ruwEhPtCuHtZdqX7pN4DPKJjguBsXaj74x1HyXR2G306rZBDuG8LzOLi7OykmF2iq6nZA3QkXm4gtJJvGMuq42sDMrtGNg4PcASJE585QO0tnMccm/mb6p8sPJdtPVjE5T03I5QFaNj2sQBTqtFWn91xN5v/AE3Zt93BXVNimPVdrgR8kDaNm1GCbsjVuI6xl1Xp+kZdnFwkg91ikekszy4DEtGFRnNozHEKyydpq7PaIqD8eJ/yGPmsWk9zCHMJDhiC3MLUFtpWjCv+7qf1mj1T/wBVg94T/SUdDY+1VJ3th1M8fWb4jEea2rPaWvEsIeNWm94gYjqF5zb9nVKMXgC0+y9hljvyu/0eCHpVS0yCQRkRmlLoy4o9RD5T3lwVHtRXbmQ/84k/5Z+aPo9sB9ukf7XfA/NKZjA668nvLmWdrqJ3VBzaD5td8EQ3tPQ++Orag/8AFQmDN68mvLFHaOz/ANRv/d/xTntDZ/6rf+7/AIpYwZs3krywndpbP/UHQP8A+KpqdrKAyvHk35uCu4+bOjvJ24mBmVyb+1zfs0yfzGPJvzUD2hqvEAhgOYYInmcyls0tNdnZ1qzaX4qmm5vPUobZ+0iKkPODsCT5FYVgtN4R5q+YxXGW/J6IquDq7LtIOe6m/wBR7SARuIPsniDhisyq2rTtBLou79wg71nULSa9YPDSQxno5+87Qaxqujtt/wBE4faumDumPevHNKL27PVF2jkNt2dtWjUZgRLrp3YZR4ry91MgwdxgL0baVZwpAMwkhvIH9SVz9q7OvLiADIAyBgyJmNOK9UHSOMlZzd3GNEp89VvP7KVQJYQdW5Hflgsq07NqNOLSPDyErakmYcWgYNwGSeJETB+oTVWOBxBGG8Qk06K2QrbB/QKcN3uVWIzjekG8EsFTG78/JSPLE4SCldkjD63qZeBuSwOGDInPqoPjdCg0EyfBTugIUYMy+uqvZayw+q4jdgc/BUOqb8FBtM7zEY/ooDaZ2gq5TOR5Ee9a9k7QguN764rjiNM0pM581lwTKpNHoln25SjF0Yoiltyi4zPwJ5Lzdk4Tx3rruz/Ya321gqUqJbTmA+oQwOGrZxI4wsfJGszcriy1juk7x6rueGB6hZlq2CZ/dva/g6GnoZIJ6hFn/wCNdo0XB3ow8AZseCThlGaJ2Zs21MaHVaL2AySDi5o3AtGPklzjxuPzLkwrNa6tmJY5puuzpVQbjhw+YV77LRriaDgx++jUP/5vODuRgrZt1pvOYAaTmHCpMlrR96HNgjUjFD2/s9S9IbogZh9JxfTdvBaCZA5Houi1O3sZcL43OXtFBzCWvBa4biIKHvcV1FXZtVrYe70lMZFwvhvIyHM8kA7YAeR6N5bP4S9vhMgdV0WqjD02Y14p7617X2TrsE32PGGLWu92qHr9nLYAP3bXtMY04vNO9jsJnEfQVWpF9kcGujPvmEym+w124OoVR/aSPFsqFx8kejfh+B0Hlhit2ZoiUgErj/6b/wDEq+lYazsqL41IgeJS0MWNRPFaFnf1VVLZFWcmjheBPg2Vr2Hs894m/wCDY83fJc5akfTa05ErFaIiSj2F1dwDZDMJOvBup9yssexGA+sRlOPrYdYB8Ct7ZNek0SbsjAOnxjTkF59TV8O0NP0J2fYxQAJEHIAfZGnE6lFW/aPoxJaXDfHyQ9XatAwTUbhulY+19tUz9r1Ru3u6LzKLk7Z2tIEtlQPBe67dJiDhAOIjVCegMgscYG6YO/xzQ9s2kKt0BmAyxwM8AibC0gS6GgYmc+gXpXBzZXtDawZSN6Q7AC+MRhudogKFo9LdY8MeBEOngFT2n2vT9kAOxmNBpPh4rnO6tOLHPpEgm684dHDdzC0kqMN77HQ7Xszmfw5F0wYF4CeChsmy06hIf6FpHsyM9QRuWHQ2raaTS5rzdOBMTiMs8kUO1IeIr0WVOPsnxGKy4XwaU12dKeyTKjZYWQRBEzB3oKp2ObrUyxDZIB0kNKhYNsWdovU6zqOrHy4eMea6Gz7WY5oIqSMRN8YwcTmFzeaOiwZ5XPgkRjwS5JSAvSeYcmMAna4AYqqcU7WICTX6J+M5po3BIuyUAxOGCk1uvMnRNkDPQaDimDpBxzSwdF2dt9jY8tewFxaIfVEgEYi6Ad8njgugZbxZYdRt1qGQAvl1MOO4NdjGHRebWnGIxM9FZVtNQketGOXLALOO+xbPaB28tLaRm12Z7TAmqC0jh6pF7qQs7aNtfXg1rU94wIbF1jdCymzCOJkrh6VSn6rnMa475HmOK6iy7Yb6OaV5u5zZBx1HDgszk+jpCK7NAWak8F5MkiHPBLCRhnEaI2y1rO1jWB8BvqtxxwxiTiVzlSt+6IMy7EHcNZWRRY0EugHjv81lRyW5tyx4OwqbVs1F4iq5xO6SQOZAMK6l2js5xAg6GZHA+quPbVBOIA4pyQc+mGa1giObOys/aNgcZa2Jzk4YYZpWftM3GaUOxm6cDvkHzXFAnQcyrrPXuuw3EGPkmCCkzdtW12PqCoKVIO3F169H9phVV9qF0SyjnMQ/zxVFuDbxgRgCJzBjJB1arRGGK5ZUdFGw4298YNpAfha4HxDlk23a9yswkMIGYgnric1Vb7S4DKBquargl17E4kdAukP1yc9T88HoeytsirRvMaA8ZgbjylCV9q1fRlzvRAhzomRLdMcN/VcIx+BicfcpU6tQtLJJkzGM+fJa+aRzc2dAztG4fZZMb2zv5oJ3aBweXBrYJ9gtw8JWXddkMCn9AZ9Yc4PmtJIzkzZZ2heRgxn+I+aHrbdqnAFg5NAhZ3oxukeOHNOaZE44z4jhirSFs0h2ktIGBEatDZQj7fWeTL3E8TH6KgT/AL4JPwM5GNxlCWV2pzzN8YyDJz8dFYdsOvTDHC6ALwkD9VBrpOOKsfSY4ZHDVXYDNt5c0zMk448FQxoIxTimJ9VSeMIjXFNugVkGIHgqSBvCK9Ebx3ack7hjkfJCES6BgE3PeleHj9FXOrNu5clCkG08JO9KeqhBP6pQUBEvJTjcp0qQieqcNzMIKIXddVO4MFbTbJ3/AKqLBjDhlyy18lC0MaYb1xyUGCJP1O5Te6T9HBRBnHSI6IC+pVN3fP180fsR0kHPHl/tAUxf9XecFu2eh6NrWxMb941WW+jUTWt1oFdrGhjadxt28Pt8XDVY42TVGVUeCKsxg5ouVpbFe5kfsmvuqT1+ahVslqGRJ/xW3eS9JvlWyUcvWdaRN6+OkDkt3s3RrOLTVpuAGIccoiR8FKptJgke17vNNS206QIF3RGmwqQdbabi8z571m2p5aRI3jNag2q0tJuicoP1kuY2lanl0ZycpwxiMDlErhhbOz1KQ1ttPpDdwjTUoSpUaBABGeWHxSoPJc1u8OIxGe9WVmn1hABM6cPJdeNjg3e7BGxez0wBgjUrRbVgYkQBgR7X6oKtTum8dI18FK5heDTAHDzVIJ9dpJLcZJmcOqpcwiSN/Hr8FOm0OkzBABAgbxOOqsa0kMdJ3nIYHJBRQ1t4ERiYPzxV1QA8DMRHLBWXIBBIJBEdclXegH805QgoTGENxxxOkiZUS3LhG/fP6IioQ5hxGc4ZiNecKNZg3b9x5oWge5eeZAwAjrKi+icMhPxlTFaHcOOCtFSTkJ5ylkBX0zv4/Uqt2WA6q+s4ExG4jrlKmyl6oEj61VsUVQ3M4u1lQuNMHEKy0ARlqoU8t6EB6LMsFcGjqpsZmeim6nGW8eShSoiIk5qdCmC4gnLNSp0gQJOLcuuSZzYxOZ+ggIBsA8yr3nJOymZ4AZecqDwMvPoTl0ULQ5eMY5qt7QC6STIjDrgpOZAGGJHjimdZiAIl0mcDj4ICVCiAMs5zPL5lTdShkjLI7pkypU6DgXbogmc8U9GkSbmUjnhjijYoz6Ly0tkRx65rpKbTcLxLsp5LI2jRxEkYQBEYjd5Le2a6ad1xxIgZdJOqj6ZuC5QLe3n/AEj7Nag4Z4hZVqpuaYcCPchr0nOOK3yZN6vbms4n3c0BWrF2J8NypBCkGXRJwHLE8AE4HJG6TkJUapAE5/Dqmq15EeyJ+iSptsoLWyCbx1gQAs5FxB+8Oyn9MlM3g95jABxJOoaCIVmAc+9hnkd5wAHgqwwiTeIG5uY6+alkopsdW+5skTEzGHmmuEkyTG7jvUrO0B03CDrEjXwV7TIEgDE5YThmqyA9dvqDPHGM/wDStsdFpkZbukY/FJznTIAiPiPgFUHgGcsjxxQFtrs8FxYfVAbM5gGIHgiKlO8A1pAM7sjvhNSAdBnCAXdOHgqwcSQ6JIg9Afks2aottNMXbxN0m6BliZwmUMBIcIOGMczhCkapeS2oJghzTlBHJQLYviCTr5qojEG4GfLPAFQvzhnBEYBSpeyDO8GOBUaLmk5gQd+GOP6KkGY7Pfl7sSq72GWO8q+qwtOAk54dc0K0PuAtE5k+aAkAWmW665qyrabxIfqMswMJ5qtpc6MLpnd8kwYW5kHPGIPVUInXqwIAEHI7+qcsJyPmM/BQphrm5wZUS8j7XiD8EIXO+ajTy8fekkhSull1+SlaPa8PekkhOgyy/AIA/L3FJJZRph9P2qXN3vCos3tN/MUkkKH2r5/BDWf+L0HvTJLPRWD2v2mfW8rfsuQ/M73BJJV8Fhyye2sn/wBi5zd1SSWocGJchlmzH1ortofxjySSSRqPAHUz6/Bam6n+X5JJLDL2Y9t/9g9yMrZvTpLSMdkKfspqubOQ9ySSAhbtyF2j7Tfys9ySSpGX7N9no7/6oo+z9aNSSWTS4Bx/E/yUnZ/2n3pJLRkro+y3p7wh7T9rp7k6SA0mfa/Kz3uVNj+J+KSSIpK27uZ+KjbfYHIe4pJIGZVPei6OX1oEklTJ/9k="/>
          <p:cNvSpPr>
            <a:spLocks noChangeAspect="1" noChangeArrowheads="1"/>
          </p:cNvSpPr>
          <p:nvPr/>
        </p:nvSpPr>
        <p:spPr bwMode="auto">
          <a:xfrm>
            <a:off x="1524000"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2400">
                <a:solidFill>
                  <a:schemeClr val="bg2"/>
                </a:solidFill>
                <a:latin typeface="TrueGillSansOneBold" pitchFamily="2" charset="0"/>
              </a:defRPr>
            </a:lvl1pPr>
            <a:lvl2pPr marL="742950" indent="-285750" eaLnBrk="0" hangingPunct="0">
              <a:spcBef>
                <a:spcPct val="20000"/>
              </a:spcBef>
              <a:buChar char="–"/>
              <a:defRPr sz="2000">
                <a:solidFill>
                  <a:schemeClr val="bg2"/>
                </a:solidFill>
                <a:latin typeface="TrueGillSansOneBold" pitchFamily="2" charset="0"/>
              </a:defRPr>
            </a:lvl2pPr>
            <a:lvl3pPr marL="1143000" indent="-228600" eaLnBrk="0" hangingPunct="0">
              <a:spcBef>
                <a:spcPct val="20000"/>
              </a:spcBef>
              <a:buChar char="•"/>
              <a:defRPr sz="1600">
                <a:solidFill>
                  <a:schemeClr val="bg2"/>
                </a:solidFill>
                <a:latin typeface="TrueGillSansOneBold" pitchFamily="2" charset="0"/>
              </a:defRPr>
            </a:lvl3pPr>
            <a:lvl4pPr marL="1600200" indent="-228600" eaLnBrk="0" hangingPunct="0">
              <a:spcBef>
                <a:spcPct val="20000"/>
              </a:spcBef>
              <a:buChar char="–"/>
              <a:defRPr sz="1400">
                <a:solidFill>
                  <a:schemeClr val="bg2"/>
                </a:solidFill>
                <a:latin typeface="TrueGillSansOneBold" pitchFamily="2" charset="0"/>
              </a:defRPr>
            </a:lvl4pPr>
            <a:lvl5pPr marL="2057400" indent="-228600" eaLnBrk="0" hangingPunct="0">
              <a:spcBef>
                <a:spcPct val="20000"/>
              </a:spcBef>
              <a:buChar char="»"/>
              <a:defRPr sz="1400">
                <a:solidFill>
                  <a:schemeClr val="bg2"/>
                </a:solidFill>
                <a:latin typeface="TrueGillSansOneBold" pitchFamily="2" charset="0"/>
              </a:defRPr>
            </a:lvl5pPr>
            <a:lvl6pPr marL="2514600" indent="-228600" eaLnBrk="0" fontAlgn="base" hangingPunct="0">
              <a:spcBef>
                <a:spcPct val="20000"/>
              </a:spcBef>
              <a:spcAft>
                <a:spcPct val="0"/>
              </a:spcAft>
              <a:buChar char="»"/>
              <a:defRPr sz="1400">
                <a:solidFill>
                  <a:schemeClr val="bg2"/>
                </a:solidFill>
                <a:latin typeface="TrueGillSansOneBold" pitchFamily="2" charset="0"/>
              </a:defRPr>
            </a:lvl6pPr>
            <a:lvl7pPr marL="2971800" indent="-228600" eaLnBrk="0" fontAlgn="base" hangingPunct="0">
              <a:spcBef>
                <a:spcPct val="20000"/>
              </a:spcBef>
              <a:spcAft>
                <a:spcPct val="0"/>
              </a:spcAft>
              <a:buChar char="»"/>
              <a:defRPr sz="1400">
                <a:solidFill>
                  <a:schemeClr val="bg2"/>
                </a:solidFill>
                <a:latin typeface="TrueGillSansOneBold" pitchFamily="2" charset="0"/>
              </a:defRPr>
            </a:lvl7pPr>
            <a:lvl8pPr marL="3429000" indent="-228600" eaLnBrk="0" fontAlgn="base" hangingPunct="0">
              <a:spcBef>
                <a:spcPct val="20000"/>
              </a:spcBef>
              <a:spcAft>
                <a:spcPct val="0"/>
              </a:spcAft>
              <a:buChar char="»"/>
              <a:defRPr sz="1400">
                <a:solidFill>
                  <a:schemeClr val="bg2"/>
                </a:solidFill>
                <a:latin typeface="TrueGillSansOneBold" pitchFamily="2" charset="0"/>
              </a:defRPr>
            </a:lvl8pPr>
            <a:lvl9pPr marL="3886200" indent="-228600" eaLnBrk="0" fontAlgn="base" hangingPunct="0">
              <a:spcBef>
                <a:spcPct val="20000"/>
              </a:spcBef>
              <a:spcAft>
                <a:spcPct val="0"/>
              </a:spcAft>
              <a:buChar char="»"/>
              <a:defRPr sz="1400">
                <a:solidFill>
                  <a:schemeClr val="bg2"/>
                </a:solidFill>
                <a:latin typeface="TrueGillSansOneBold" pitchFamily="2" charset="0"/>
              </a:defRPr>
            </a:lvl9pPr>
          </a:lstStyle>
          <a:p>
            <a:pPr eaLnBrk="1" hangingPunct="1">
              <a:spcBef>
                <a:spcPct val="0"/>
              </a:spcBef>
              <a:buFontTx/>
              <a:buNone/>
            </a:pPr>
            <a:endParaRPr lang="da-DK" altLang="da-DK">
              <a:solidFill>
                <a:schemeClr val="tx1"/>
              </a:solidFill>
              <a:latin typeface="Times New Roman" panose="02020603050405020304" pitchFamily="18" charset="0"/>
            </a:endParaRPr>
          </a:p>
        </p:txBody>
      </p:sp>
      <p:sp>
        <p:nvSpPr>
          <p:cNvPr id="10245" name="AutoShape 4" descr="data:image/jpeg;base64,/9j/4AAQSkZJRgABAQAAAQABAAD/2wCEAAkGBxMSEhQUEhMVFRUWGBQWFxUVGBcYFxcVGBcWFhQVFBcYHCggGBslHBQUITEhJSkrLi4uFx8zODMsNygtLisBCgoKDg0OFRAQGiwcHBwsLCwsLCwsLCwsLCwsLCssLCwsLCwsLCwrLCwsLDcsLCw3LCwrLCs3Kys3KzcrKysrLP/AABEIALEBHAMBIgACEQEDEQH/xAAbAAABBQEBAAAAAAAAAAAAAAAEAAECAwUGB//EAEIQAAEDAQUFBAcFCAEEAwAAAAEAAhEDBBIhMVEFQWFxgQYUkaETIjKxwdHwQlJicuEVIzNDU4KS8dJzosLDB7Kz/8QAGAEBAQEBAQAAAAAAAAAAAAAAAAECAwT/xAAiEQACAgEFAQEBAQEAAAAAAAAAAQIREgMhMUFREyJhoRT/2gAMAwEAAhEDEQA/APWlIID9osUhtBi64S8OOcQ2UkGLexS7+zVMJeFziFykhe/M1S76zVTB+DOIUE6F76zVP3xmqYvwZx9CkkN3xmqXfGapi/C5x9CUkP3tmqXe26pi/BlH0ISVHe26pd7bqmL8GUfQiUpQ/em6p+9N1TF+DKPpfKUqjvTdUu9N1TF+DKPpfKUqjvTdU3e26pi/BlH0IlKUP3tmqXe26pi/BlH0IlKUP3puqXem6pixlH0vlJUd7bql3tmqYvwZR9L0kP3xmqXfGapi/BlH0ISQxtjNU3fGapi/CZx9CUkL31mqbvzNUwfgzj6FymQvfmapjtBiYS8GcfQpJBnaDE37SYrhLwn0XpxwtymLauWbtBykNpO1Xv2PLidSLapC1LmG7SdqPBTbtF3BCUdL3kp+8rmhtBymLcUoUdD3vil3risFttKn3xBTNzvfFP3visVtub90+KY24fdPigo2+9cUu9LG7+z8Xgm/aDfxeCbCjb71xSFp4rF7+DkVPvPFKJRr964pxa+JWKbVxTd6OqUKNvvZ1KcWs6lYXeTqrG1XHJKRaNnvnNMbYdViurkb1HvR1SkKNzvZTd6Oqw+9nVMLYUolG73o6pu8nVYnezqo99VpCje70eKXelgm3jXzS77olIG8bVxUTaTqsM2xN3zglItG73rikLTxWB3zgn75wSiUbptPFR71xWGbYFDvwSkKN/vfFRNr4rCO0G6hR7+NR4pSFG73xN3xYgtfFLvSuwpmAHKTXocPT31ys7UFX1EVVVeT3gliggVFNtZCB8J21VbJQYKqf0yDFZP6UJYoN9MUvTFCCorWOB+0OqWKLfSqXpURR2aX5VKZ6qT9lx7VamOqmRAYVE/pOKeoyi3+de/K0/FRp16Iz9IfAK5AmKp1S70dFe3aFmH8lxP5kPU2rTEltFg4uJKZCife4VrKs745/os2pt8DIU+jQk/tU6IaQ38rQCpkMWHPrgb1Q+2aSsd21JMwSeJS/agP2PNXNDBmq61HVQFV2qzf2l+HzTut8GIHuTNFwZoOrcUr4QPeRmAY8YUmVG53gmSJi0Fl+ai2qFWx3JMQFbFFxqcfNN3mN6pu6ZJroSxTCBajqmNodqqHqIPEJYovNQneq/SYqF7ikXJZSV8JByrCi5CFhfonDzqqk0pYKMd5SDjxQ97kmNTj4LjkdcQwPdp5hI1OXigRUSmcypkXELNoHBRFo0hUGmldgJmXEvFac3BT9INZQD3iU08/BMiUaIrt1UTahuxQTYVgqxomQovNqccgmFpcNEKag1TXzulTIYmh306BV1LcUE5pGZTNITIYhLrW45EqkuJzKnKrGSZFxHDEgBvUazsM/rimpY71LFExwUS/RWNs7jjdPAkEDxV4soAgmTwIw6yligZoJyVprAbrxyk/BO5j4hogeKh+zKpyY7mGu+AU5LshGo7Iz8lFzp3yrzsyt/TcOJa/5Kt9hqAacPW+SAZj3NxaXDkiG7YqjAuB5gBBuo1IiPrqmZSfGLZ6iVbZKRqU9qlwPqTvm6D7skmbSafudR8llGk9uJDhljiqHPP+1cxijffaRoOYOCg2oJ4lYTXI+x12DGoX8mkZdVfoTA1qVKDD2OAxkmRGGCiHsmDI5n3pbPpsq/zqgzkOaHxlH2gSERTsT3khtOg6NX1GO6iCAeqz9S/Moq0YxE3dWkHx06qNOztef4objEOHnhuVrtnWiiZNK6dwLwcDzCptNqBaZs9RrvvMgic5IHRVangw9LKmzngS1zHCYnEY9QgXuIMR5K6jtKk0gODyN8tukeMyiXbUswyLvEjyup9Gg9NGP6blglVq/QQMnl0UwTxXKzoXh+ahJKbGEx4q2Qt9NhEp/Sk7lQRHJSD8MJ8UstFwp/XyUCVE1FEH/Z0SxQ5qKN8c+SIsuza1USxpunI5AnmcEbT7M1vtYcIPvMBLRDKGOScVIzzXS2bstMSCeZEHwHxWpZ+y7BiWt8AffKZGXJHDMJccAT0Rdn2XXqGGUnGOg6k5Lvamwab2kPvEHiY6aLRsljYwQ0RkpkzOaOGs/ZKu6LxYwcSXnwb81qWXsW3+ZUe78oDB5yV2DU8puR6hiWbsrZ2/yweLy53xjyWhT2TSbk0D8oA9wRkpSpRnNgjtk0TBLAeePvVrLBTGVNo6BXylKpLIig3QeAVjWwolyC2lbgGljTdeMbzvZI0n7J54KNmoKw8xvhQNWmM7nkvO9tVbQ0w99QTiMSAR+GMCOSxRWM4knmSVpI6NHqta2Wce0aXWFmWq22H7RpnkPkuABlSaxxyaTyVr+ijsG2yxA+oCeABg9Cqbb2eo2t3pKI9FAF6m3GfxAbjqAsGyWSqThTd4FdLsvZ9oEyyAQR6xAHvlcpyS7OkIvwwanZYB9wvcCcrzSBOklaNj7DUnA+ktIpOG5xGPEYZLt9j0HsbFV1/CIMkeaa3bPoOxuMadWm6fL5Lzf9DT3O/yTRx7ezDrL69OtSrmYDWH1hhN4yDhh7laLbaabpq0DUa0eq1pYy87GJ/1vW3W2eB/DLp4SD/kBkiK1jaTeqkiMYkAHiVXrIfM5a3vq1HufN4nG7N1zRpdlZ1o2iabfaAx3EA+AMHyXS7a23Z2tExAMB5Hraw2MSvOO0e1WV6l5lMNAwJ3uP3jHNb0230ZlSOkpbUo1GkVSy9udgD105qTrdZTmGmMMADhzC4VpGGJSM6ldKMZbBTK30Vc48QOAx+CHaCpl0ZLRCBcSJlO2tlh4FMCNUwxMAEncBj7kslFrjOsaj4yoVCRhOIWpYuztqqxdpEcXGFss7EVWi9WqsaBnALjyGIkrP0ijSg2cuxoww8V2fYTYlJ59NXbeGPo2Zg3T6zyN/DjKbZ3Zak4kkuLG+05xgYZgAZnr4obaW1SyoDR9QMwYG5ADCI3hE8tkGseTtatW8Td9UZQM44nNQZSA3LnLH2i9L9prKn3X/w3cnzNM8MRyRzdvNa67WY6k7j6zeYI3ccVUqOEot72bICkEPQtTHiWODh+Ez5ZjwVwctWcmmixOFXKeVSFiUqsOTyoCyUpVcpSqCy8mvKMpShCV5U1qQdmrJTFKBl1rDAIbF05tIBaebTh7jxQdlsFlDv31EtGrMW8y32h0vLfIVVSiHZrLhZ0jquLCKdgsoaHUmNeDvaQQDx0V1Ox0hADQI8PBZVnsno6l9hOJx167nDgfFdEaYEEgScDGMHd0Xi1YSh2e/R1VPoxLVtQUHXXUxwIOBGo0RVC20qkAAidJ94Kt2vsZlZsHBwyOnPgue2fZq1Ivp3QTBLXaEZY71y2kv6duGdBdpsGJj87vmqa22aFMe0MN7YjDjguL7YWh7aIczAOPrHeeEnELz6vVcTiSZM5yusNC92znLUro9P2321o3SGPPNmLvkPFchaO05zYwk61TeI6ZLnd2IlIY4jwXojpxijk5tl1qrvrOvPcSTvPw0VIGKkAd6gAd4K6HNlrHzr8FJpHNVB+8eCRIQo7apJwSNTDEqo1NNPeoVTJ11OahQi+Mp5rsezNVjWgsDTjJkS7DXVcK4RmjLHaXM9Zro5HNYkrRqLo9c/bZJE+ruwEhPtCuHtZdqX7pN4DPKJjguBsXaj74x1HyXR2G306rZBDuG8LzOLi7OykmF2iq6nZA3QkXm4gtJJvGMuq42sDMrtGNg4PcASJE585QO0tnMccm/mb6p8sPJdtPVjE5T03I5QFaNj2sQBTqtFWn91xN5v/AE3Zt93BXVNimPVdrgR8kDaNm1GCbsjVuI6xl1Xp+kZdnFwkg91ikekszy4DEtGFRnNozHEKyydpq7PaIqD8eJ/yGPmsWk9zCHMJDhiC3MLUFtpWjCv+7qf1mj1T/wBVg94T/SUdDY+1VJ3th1M8fWb4jEea2rPaWvEsIeNWm94gYjqF5zb9nVKMXgC0+y9hljvyu/0eCHpVS0yCQRkRmlLoy4o9RD5T3lwVHtRXbmQ/84k/5Z+aPo9sB9ukf7XfA/NKZjA668nvLmWdrqJ3VBzaD5td8EQ3tPQ++Orag/8AFQmDN68mvLFHaOz/ANRv/d/xTntDZ/6rf+7/AIpYwZs3krywndpbP/UHQP8A+KpqdrKAyvHk35uCu4+bOjvJ24mBmVyb+1zfs0yfzGPJvzUD2hqvEAhgOYYInmcyls0tNdnZ1qzaX4qmm5vPUobZ+0iKkPODsCT5FYVgtN4R5q+YxXGW/J6IquDq7LtIOe6m/wBR7SARuIPsniDhisyq2rTtBLou79wg71nULSa9YPDSQxno5+87Qaxqujtt/wBE4faumDumPevHNKL27PVF2jkNt2dtWjUZgRLrp3YZR4ry91MgwdxgL0baVZwpAMwkhvIH9SVz9q7OvLiADIAyBgyJmNOK9UHSOMlZzd3GNEp89VvP7KVQJYQdW5Hflgsq07NqNOLSPDyErakmYcWgYNwGSeJETB+oTVWOBxBGG8Qk06K2QrbB/QKcN3uVWIzjekG8EsFTG78/JSPLE4SCldkjD63qZeBuSwOGDInPqoPjdCg0EyfBTugIUYMy+uqvZayw+q4jdgc/BUOqb8FBtM7zEY/ooDaZ2gq5TOR5Ee9a9k7QguN764rjiNM0pM581lwTKpNHoln25SjF0Yoiltyi4zPwJ5Lzdk4Tx3rruz/Ya321gqUqJbTmA+oQwOGrZxI4wsfJGszcriy1juk7x6rueGB6hZlq2CZ/dva/g6GnoZIJ6hFn/wCNdo0XB3ow8AZseCThlGaJ2Zs21MaHVaL2AySDi5o3AtGPklzjxuPzLkwrNa6tmJY5puuzpVQbjhw+YV77LRriaDgx++jUP/5vODuRgrZt1pvOYAaTmHCpMlrR96HNgjUjFD2/s9S9IbogZh9JxfTdvBaCZA5Houi1O3sZcL43OXtFBzCWvBa4biIKHvcV1FXZtVrYe70lMZFwvhvIyHM8kA7YAeR6N5bP4S9vhMgdV0WqjD02Y14p7617X2TrsE32PGGLWu92qHr9nLYAP3bXtMY04vNO9jsJnEfQVWpF9kcGujPvmEym+w124OoVR/aSPFsqFx8kejfh+B0Hlhit2ZoiUgErj/6b/wDEq+lYazsqL41IgeJS0MWNRPFaFnf1VVLZFWcmjheBPg2Vr2Hs894m/wCDY83fJc5akfTa05ErFaIiSj2F1dwDZDMJOvBup9yssexGA+sRlOPrYdYB8Ct7ZNek0SbsjAOnxjTkF59TV8O0NP0J2fYxQAJEHIAfZGnE6lFW/aPoxJaXDfHyQ9XatAwTUbhulY+19tUz9r1Ru3u6LzKLk7Z2tIEtlQPBe67dJiDhAOIjVCegMgscYG6YO/xzQ9s2kKt0BmAyxwM8AibC0gS6GgYmc+gXpXBzZXtDawZSN6Q7AC+MRhudogKFo9LdY8MeBEOngFT2n2vT9kAOxmNBpPh4rnO6tOLHPpEgm684dHDdzC0kqMN77HQ7Xszmfw5F0wYF4CeChsmy06hIf6FpHsyM9QRuWHQ2raaTS5rzdOBMTiMs8kUO1IeIr0WVOPsnxGKy4XwaU12dKeyTKjZYWQRBEzB3oKp2ObrUyxDZIB0kNKhYNsWdovU6zqOrHy4eMea6Gz7WY5oIqSMRN8YwcTmFzeaOiwZ5XPgkRjwS5JSAvSeYcmMAna4AYqqcU7WICTX6J+M5po3BIuyUAxOGCk1uvMnRNkDPQaDimDpBxzSwdF2dt9jY8tewFxaIfVEgEYi6Ad8njgugZbxZYdRt1qGQAvl1MOO4NdjGHRebWnGIxM9FZVtNQketGOXLALOO+xbPaB28tLaRm12Z7TAmqC0jh6pF7qQs7aNtfXg1rU94wIbF1jdCymzCOJkrh6VSn6rnMa475HmOK6iy7Yb6OaV5u5zZBx1HDgszk+jpCK7NAWak8F5MkiHPBLCRhnEaI2y1rO1jWB8BvqtxxwxiTiVzlSt+6IMy7EHcNZWRRY0EugHjv81lRyW5tyx4OwqbVs1F4iq5xO6SQOZAMK6l2js5xAg6GZHA+quPbVBOIA4pyQc+mGa1giObOys/aNgcZa2Jzk4YYZpWftM3GaUOxm6cDvkHzXFAnQcyrrPXuuw3EGPkmCCkzdtW12PqCoKVIO3F169H9phVV9qF0SyjnMQ/zxVFuDbxgRgCJzBjJB1arRGGK5ZUdFGw4298YNpAfha4HxDlk23a9yswkMIGYgnric1Vb7S4DKBquargl17E4kdAukP1yc9T88HoeytsirRvMaA8ZgbjylCV9q1fRlzvRAhzomRLdMcN/VcIx+BicfcpU6tQtLJJkzGM+fJa+aRzc2dAztG4fZZMb2zv5oJ3aBweXBrYJ9gtw8JWXddkMCn9AZ9Yc4PmtJIzkzZZ2heRgxn+I+aHrbdqnAFg5NAhZ3oxukeOHNOaZE44z4jhirSFs0h2ktIGBEatDZQj7fWeTL3E8TH6KgT/AL4JPwM5GNxlCWV2pzzN8YyDJz8dFYdsOvTDHC6ALwkD9VBrpOOKsfSY4ZHDVXYDNt5c0zMk448FQxoIxTimJ9VSeMIjXFNugVkGIHgqSBvCK9Ebx3ack7hjkfJCES6BgE3PeleHj9FXOrNu5clCkG08JO9KeqhBP6pQUBEvJTjcp0qQieqcNzMIKIXddVO4MFbTbJ3/AKqLBjDhlyy18lC0MaYb1xyUGCJP1O5Te6T9HBRBnHSI6IC+pVN3fP180fsR0kHPHl/tAUxf9XecFu2eh6NrWxMb941WW+jUTWt1oFdrGhjadxt28Pt8XDVY42TVGVUeCKsxg5ouVpbFe5kfsmvuqT1+ahVslqGRJ/xW3eS9JvlWyUcvWdaRN6+OkDkt3s3RrOLTVpuAGIccoiR8FKptJgke17vNNS206QIF3RGmwqQdbabi8z571m2p5aRI3jNag2q0tJuicoP1kuY2lanl0ZycpwxiMDlErhhbOz1KQ1ttPpDdwjTUoSpUaBABGeWHxSoPJc1u8OIxGe9WVmn1hABM6cPJdeNjg3e7BGxez0wBgjUrRbVgYkQBgR7X6oKtTum8dI18FK5heDTAHDzVIJ9dpJLcZJmcOqpcwiSN/Hr8FOm0OkzBABAgbxOOqsa0kMdJ3nIYHJBRQ1t4ERiYPzxV1QA8DMRHLBWXIBBIJBEdclXegH805QgoTGENxxxOkiZUS3LhG/fP6IioQ5hxGc4ZiNecKNZg3b9x5oWge5eeZAwAjrKi+icMhPxlTFaHcOOCtFSTkJ5ylkBX0zv4/Uqt2WA6q+s4ExG4jrlKmyl6oEj61VsUVQ3M4u1lQuNMHEKy0ARlqoU8t6EB6LMsFcGjqpsZmeim6nGW8eShSoiIk5qdCmC4gnLNSp0gQJOLcuuSZzYxOZ+ggIBsA8yr3nJOymZ4AZecqDwMvPoTl0ULQ5eMY5qt7QC6STIjDrgpOZAGGJHjimdZiAIl0mcDj4ICVCiAMs5zPL5lTdShkjLI7pkypU6DgXbogmc8U9GkSbmUjnhjijYoz6Ly0tkRx65rpKbTcLxLsp5LI2jRxEkYQBEYjd5Le2a6ad1xxIgZdJOqj6ZuC5QLe3n/AEj7Nag4Z4hZVqpuaYcCPchr0nOOK3yZN6vbms4n3c0BWrF2J8NypBCkGXRJwHLE8AE4HJG6TkJUapAE5/Dqmq15EeyJ+iSptsoLWyCbx1gQAs5FxB+8Oyn9MlM3g95jABxJOoaCIVmAc+9hnkd5wAHgqwwiTeIG5uY6+alkopsdW+5skTEzGHmmuEkyTG7jvUrO0B03CDrEjXwV7TIEgDE5YThmqyA9dvqDPHGM/wDStsdFpkZbukY/FJznTIAiPiPgFUHgGcsjxxQFtrs8FxYfVAbM5gGIHgiKlO8A1pAM7sjvhNSAdBnCAXdOHgqwcSQ6JIg9Afks2aottNMXbxN0m6BliZwmUMBIcIOGMczhCkapeS2oJghzTlBHJQLYviCTr5qojEG4GfLPAFQvzhnBEYBSpeyDO8GOBUaLmk5gQd+GOP6KkGY7Pfl7sSq72GWO8q+qwtOAk54dc0K0PuAtE5k+aAkAWmW665qyrabxIfqMswMJ5qtpc6MLpnd8kwYW5kHPGIPVUInXqwIAEHI7+qcsJyPmM/BQphrm5wZUS8j7XiD8EIXO+ajTy8fekkhSull1+SlaPa8PekkhOgyy/AIA/L3FJJZRph9P2qXN3vCos3tN/MUkkKH2r5/BDWf+L0HvTJLPRWD2v2mfW8rfsuQ/M73BJJV8Fhyye2sn/wBi5zd1SSWocGJchlmzH1ortofxjySSSRqPAHUz6/Bam6n+X5JJLDL2Y9t/9g9yMrZvTpLSMdkKfspqubOQ9ySSAhbtyF2j7Tfys9ySSpGX7N9no7/6oo+z9aNSSWTS4Bx/E/yUnZ/2n3pJLRkro+y3p7wh7T9rp7k6SA0mfa/Kz3uVNj+J+KSSIpK27uZ+KjbfYHIe4pJIGZVPei6OX1oEklTJ/9k="/>
          <p:cNvSpPr>
            <a:spLocks noChangeAspect="1" noChangeArrowheads="1"/>
          </p:cNvSpPr>
          <p:nvPr/>
        </p:nvSpPr>
        <p:spPr bwMode="auto">
          <a:xfrm>
            <a:off x="1676400" y="-301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2400">
                <a:solidFill>
                  <a:schemeClr val="bg2"/>
                </a:solidFill>
                <a:latin typeface="TrueGillSansOneBold" pitchFamily="2" charset="0"/>
              </a:defRPr>
            </a:lvl1pPr>
            <a:lvl2pPr marL="742950" indent="-285750" eaLnBrk="0" hangingPunct="0">
              <a:spcBef>
                <a:spcPct val="20000"/>
              </a:spcBef>
              <a:buChar char="–"/>
              <a:defRPr sz="2000">
                <a:solidFill>
                  <a:schemeClr val="bg2"/>
                </a:solidFill>
                <a:latin typeface="TrueGillSansOneBold" pitchFamily="2" charset="0"/>
              </a:defRPr>
            </a:lvl2pPr>
            <a:lvl3pPr marL="1143000" indent="-228600" eaLnBrk="0" hangingPunct="0">
              <a:spcBef>
                <a:spcPct val="20000"/>
              </a:spcBef>
              <a:buChar char="•"/>
              <a:defRPr sz="1600">
                <a:solidFill>
                  <a:schemeClr val="bg2"/>
                </a:solidFill>
                <a:latin typeface="TrueGillSansOneBold" pitchFamily="2" charset="0"/>
              </a:defRPr>
            </a:lvl3pPr>
            <a:lvl4pPr marL="1600200" indent="-228600" eaLnBrk="0" hangingPunct="0">
              <a:spcBef>
                <a:spcPct val="20000"/>
              </a:spcBef>
              <a:buChar char="–"/>
              <a:defRPr sz="1400">
                <a:solidFill>
                  <a:schemeClr val="bg2"/>
                </a:solidFill>
                <a:latin typeface="TrueGillSansOneBold" pitchFamily="2" charset="0"/>
              </a:defRPr>
            </a:lvl4pPr>
            <a:lvl5pPr marL="2057400" indent="-228600" eaLnBrk="0" hangingPunct="0">
              <a:spcBef>
                <a:spcPct val="20000"/>
              </a:spcBef>
              <a:buChar char="»"/>
              <a:defRPr sz="1400">
                <a:solidFill>
                  <a:schemeClr val="bg2"/>
                </a:solidFill>
                <a:latin typeface="TrueGillSansOneBold" pitchFamily="2" charset="0"/>
              </a:defRPr>
            </a:lvl5pPr>
            <a:lvl6pPr marL="2514600" indent="-228600" eaLnBrk="0" fontAlgn="base" hangingPunct="0">
              <a:spcBef>
                <a:spcPct val="20000"/>
              </a:spcBef>
              <a:spcAft>
                <a:spcPct val="0"/>
              </a:spcAft>
              <a:buChar char="»"/>
              <a:defRPr sz="1400">
                <a:solidFill>
                  <a:schemeClr val="bg2"/>
                </a:solidFill>
                <a:latin typeface="TrueGillSansOneBold" pitchFamily="2" charset="0"/>
              </a:defRPr>
            </a:lvl6pPr>
            <a:lvl7pPr marL="2971800" indent="-228600" eaLnBrk="0" fontAlgn="base" hangingPunct="0">
              <a:spcBef>
                <a:spcPct val="20000"/>
              </a:spcBef>
              <a:spcAft>
                <a:spcPct val="0"/>
              </a:spcAft>
              <a:buChar char="»"/>
              <a:defRPr sz="1400">
                <a:solidFill>
                  <a:schemeClr val="bg2"/>
                </a:solidFill>
                <a:latin typeface="TrueGillSansOneBold" pitchFamily="2" charset="0"/>
              </a:defRPr>
            </a:lvl7pPr>
            <a:lvl8pPr marL="3429000" indent="-228600" eaLnBrk="0" fontAlgn="base" hangingPunct="0">
              <a:spcBef>
                <a:spcPct val="20000"/>
              </a:spcBef>
              <a:spcAft>
                <a:spcPct val="0"/>
              </a:spcAft>
              <a:buChar char="»"/>
              <a:defRPr sz="1400">
                <a:solidFill>
                  <a:schemeClr val="bg2"/>
                </a:solidFill>
                <a:latin typeface="TrueGillSansOneBold" pitchFamily="2" charset="0"/>
              </a:defRPr>
            </a:lvl8pPr>
            <a:lvl9pPr marL="3886200" indent="-228600" eaLnBrk="0" fontAlgn="base" hangingPunct="0">
              <a:spcBef>
                <a:spcPct val="20000"/>
              </a:spcBef>
              <a:spcAft>
                <a:spcPct val="0"/>
              </a:spcAft>
              <a:buChar char="»"/>
              <a:defRPr sz="1400">
                <a:solidFill>
                  <a:schemeClr val="bg2"/>
                </a:solidFill>
                <a:latin typeface="TrueGillSansOneBold" pitchFamily="2" charset="0"/>
              </a:defRPr>
            </a:lvl9pPr>
          </a:lstStyle>
          <a:p>
            <a:pPr eaLnBrk="1" hangingPunct="1">
              <a:spcBef>
                <a:spcPct val="0"/>
              </a:spcBef>
              <a:buFontTx/>
              <a:buNone/>
            </a:pPr>
            <a:endParaRPr lang="da-DK" altLang="da-DK">
              <a:solidFill>
                <a:schemeClr val="tx1"/>
              </a:solidFill>
              <a:latin typeface="Times New Roman" panose="02020603050405020304" pitchFamily="18" charset="0"/>
            </a:endParaRPr>
          </a:p>
        </p:txBody>
      </p:sp>
      <p:sp>
        <p:nvSpPr>
          <p:cNvPr id="10246" name="AutoShape 6" descr="data:image/jpeg;base64,/9j/4AAQSkZJRgABAQAAAQABAAD/2wCEAAkGBxMSEhQUEhMVFRUWGBQWFxUVGBcYFxcVGBcWFhQVFBcYHCggGBslHBQUITEhJSkrLi4uFx8zODMsNygtLisBCgoKDg0OFRAQGiwcHBwsLCwsLCwsLCwsLCwsLCssLCwsLCwsLCwrLCwsLDcsLCw3LCwrLCs3Kys3KzcrKysrLP/AABEIALEBHAMBIgACEQEDEQH/xAAbAAABBQEBAAAAAAAAAAAAAAAEAAECAwUGB//EAEIQAAEDAQUFBAcFCAEEAwAAAAEAAhEDBBIhMVEFQWFxgQYUkaETIjKxwdHwQlJicuEVIzNDU4KS8dJzosLDB7Kz/8QAGAEBAQEBAQAAAAAAAAAAAAAAAAECAwT/xAAiEQACAgEFAQEBAQEAAAAAAAAAAQIREgMhMUFREyJhoRT/2gAMAwEAAhEDEQA/APWlIID9osUhtBi64S8OOcQ2UkGLexS7+zVMJeFziFykhe/M1S76zVTB+DOIUE6F76zVP3xmqYvwZx9CkkN3xmqXfGapi/C5x9CUkP3tmqXe26pi/BlH0ISVHe26pd7bqmL8GUfQiUpQ/em6p+9N1TF+DKPpfKUqjvTdUu9N1TF+DKPpfKUqjvTdU3e26pi/BlH0IlKUP3tmqXe26pi/BlH0IlKUP3puqXem6pixlH0vlJUd7bql3tmqYvwZR9L0kP3xmqXfGapi/BlH0ISQxtjNU3fGapi/CZx9CUkL31mqbvzNUwfgzj6FymQvfmapjtBiYS8GcfQpJBnaDE37SYrhLwn0XpxwtymLauWbtBykNpO1Xv2PLidSLapC1LmG7SdqPBTbtF3BCUdL3kp+8rmhtBymLcUoUdD3vil3risFttKn3xBTNzvfFP3visVtub90+KY24fdPigo2+9cUu9LG7+z8Xgm/aDfxeCbCjb71xSFp4rF7+DkVPvPFKJRr964pxa+JWKbVxTd6OqUKNvvZ1KcWs6lYXeTqrG1XHJKRaNnvnNMbYdViurkb1HvR1SkKNzvZTd6Oqw+9nVMLYUolG73o6pu8nVYnezqo99VpCje70eKXelgm3jXzS77olIG8bVxUTaTqsM2xN3zglItG73rikLTxWB3zgn75wSiUbptPFR71xWGbYFDvwSkKN/vfFRNr4rCO0G6hR7+NR4pSFG73xN3xYgtfFLvSuwpmAHKTXocPT31ys7UFX1EVVVeT3gliggVFNtZCB8J21VbJQYKqf0yDFZP6UJYoN9MUvTFCCorWOB+0OqWKLfSqXpURR2aX5VKZ6qT9lx7VamOqmRAYVE/pOKeoyi3+de/K0/FRp16Iz9IfAK5AmKp1S70dFe3aFmH8lxP5kPU2rTEltFg4uJKZCife4VrKs745/os2pt8DIU+jQk/tU6IaQ38rQCpkMWHPrgb1Q+2aSsd21JMwSeJS/agP2PNXNDBmq61HVQFV2qzf2l+HzTut8GIHuTNFwZoOrcUr4QPeRmAY8YUmVG53gmSJi0Fl+ai2qFWx3JMQFbFFxqcfNN3mN6pu6ZJroSxTCBajqmNodqqHqIPEJYovNQneq/SYqF7ikXJZSV8JByrCi5CFhfonDzqqk0pYKMd5SDjxQ97kmNTj4LjkdcQwPdp5hI1OXigRUSmcypkXELNoHBRFo0hUGmldgJmXEvFac3BT9INZQD3iU08/BMiUaIrt1UTahuxQTYVgqxomQovNqccgmFpcNEKag1TXzulTIYmh306BV1LcUE5pGZTNITIYhLrW45EqkuJzKnKrGSZFxHDEgBvUazsM/rimpY71LFExwUS/RWNs7jjdPAkEDxV4soAgmTwIw6yligZoJyVprAbrxyk/BO5j4hogeKh+zKpyY7mGu+AU5LshGo7Iz8lFzp3yrzsyt/TcOJa/5Kt9hqAacPW+SAZj3NxaXDkiG7YqjAuB5gBBuo1IiPrqmZSfGLZ6iVbZKRqU9qlwPqTvm6D7skmbSafudR8llGk9uJDhljiqHPP+1cxijffaRoOYOCg2oJ4lYTXI+x12DGoX8mkZdVfoTA1qVKDD2OAxkmRGGCiHsmDI5n3pbPpsq/zqgzkOaHxlH2gSERTsT3khtOg6NX1GO6iCAeqz9S/Moq0YxE3dWkHx06qNOztef4objEOHnhuVrtnWiiZNK6dwLwcDzCptNqBaZs9RrvvMgic5IHRVangw9LKmzngS1zHCYnEY9QgXuIMR5K6jtKk0gODyN8tukeMyiXbUswyLvEjyup9Gg9NGP6blglVq/QQMnl0UwTxXKzoXh+ahJKbGEx4q2Qt9NhEp/Sk7lQRHJSD8MJ8UstFwp/XyUCVE1FEH/Z0SxQ5qKN8c+SIsuza1USxpunI5AnmcEbT7M1vtYcIPvMBLRDKGOScVIzzXS2bstMSCeZEHwHxWpZ+y7BiWt8AffKZGXJHDMJccAT0Rdn2XXqGGUnGOg6k5Lvamwab2kPvEHiY6aLRsljYwQ0RkpkzOaOGs/ZKu6LxYwcSXnwb81qWXsW3+ZUe78oDB5yV2DU8puR6hiWbsrZ2/yweLy53xjyWhT2TSbk0D8oA9wRkpSpRnNgjtk0TBLAeePvVrLBTGVNo6BXylKpLIig3QeAVjWwolyC2lbgGljTdeMbzvZI0n7J54KNmoKw8xvhQNWmM7nkvO9tVbQ0w99QTiMSAR+GMCOSxRWM4knmSVpI6NHqta2Wce0aXWFmWq22H7RpnkPkuABlSaxxyaTyVr+ijsG2yxA+oCeABg9Cqbb2eo2t3pKI9FAF6m3GfxAbjqAsGyWSqThTd4FdLsvZ9oEyyAQR6xAHvlcpyS7OkIvwwanZYB9wvcCcrzSBOklaNj7DUnA+ktIpOG5xGPEYZLt9j0HsbFV1/CIMkeaa3bPoOxuMadWm6fL5Lzf9DT3O/yTRx7ezDrL69OtSrmYDWH1hhN4yDhh7laLbaabpq0DUa0eq1pYy87GJ/1vW3W2eB/DLp4SD/kBkiK1jaTeqkiMYkAHiVXrIfM5a3vq1HufN4nG7N1zRpdlZ1o2iabfaAx3EA+AMHyXS7a23Z2tExAMB5Hraw2MSvOO0e1WV6l5lMNAwJ3uP3jHNb0230ZlSOkpbUo1GkVSy9udgD105qTrdZTmGmMMADhzC4VpGGJSM6ldKMZbBTK30Vc48QOAx+CHaCpl0ZLRCBcSJlO2tlh4FMCNUwxMAEncBj7kslFrjOsaj4yoVCRhOIWpYuztqqxdpEcXGFss7EVWi9WqsaBnALjyGIkrP0ijSg2cuxoww8V2fYTYlJ59NXbeGPo2Zg3T6zyN/DjKbZ3Zak4kkuLG+05xgYZgAZnr4obaW1SyoDR9QMwYG5ADCI3hE8tkGseTtatW8Td9UZQM44nNQZSA3LnLH2i9L9prKn3X/w3cnzNM8MRyRzdvNa67WY6k7j6zeYI3ccVUqOEot72bICkEPQtTHiWODh+Ez5ZjwVwctWcmmixOFXKeVSFiUqsOTyoCyUpVcpSqCy8mvKMpShCV5U1qQdmrJTFKBl1rDAIbF05tIBaebTh7jxQdlsFlDv31EtGrMW8y32h0vLfIVVSiHZrLhZ0jquLCKdgsoaHUmNeDvaQQDx0V1Ox0hADQI8PBZVnsno6l9hOJx167nDgfFdEaYEEgScDGMHd0Xi1YSh2e/R1VPoxLVtQUHXXUxwIOBGo0RVC20qkAAidJ94Kt2vsZlZsHBwyOnPgue2fZq1Ivp3QTBLXaEZY71y2kv6duGdBdpsGJj87vmqa22aFMe0MN7YjDjguL7YWh7aIczAOPrHeeEnELz6vVcTiSZM5yusNC92znLUro9P2321o3SGPPNmLvkPFchaO05zYwk61TeI6ZLnd2IlIY4jwXojpxijk5tl1qrvrOvPcSTvPw0VIGKkAd6gAd4K6HNlrHzr8FJpHNVB+8eCRIQo7apJwSNTDEqo1NNPeoVTJ11OahQi+Mp5rsezNVjWgsDTjJkS7DXVcK4RmjLHaXM9Zro5HNYkrRqLo9c/bZJE+ruwEhPtCuHtZdqX7pN4DPKJjguBsXaj74x1HyXR2G306rZBDuG8LzOLi7OykmF2iq6nZA3QkXm4gtJJvGMuq42sDMrtGNg4PcASJE585QO0tnMccm/mb6p8sPJdtPVjE5T03I5QFaNj2sQBTqtFWn91xN5v/AE3Zt93BXVNimPVdrgR8kDaNm1GCbsjVuI6xl1Xp+kZdnFwkg91ikekszy4DEtGFRnNozHEKyydpq7PaIqD8eJ/yGPmsWk9zCHMJDhiC3MLUFtpWjCv+7qf1mj1T/wBVg94T/SUdDY+1VJ3th1M8fWb4jEea2rPaWvEsIeNWm94gYjqF5zb9nVKMXgC0+y9hljvyu/0eCHpVS0yCQRkRmlLoy4o9RD5T3lwVHtRXbmQ/84k/5Z+aPo9sB9ukf7XfA/NKZjA668nvLmWdrqJ3VBzaD5td8EQ3tPQ++Orag/8AFQmDN68mvLFHaOz/ANRv/d/xTntDZ/6rf+7/AIpYwZs3krywndpbP/UHQP8A+KpqdrKAyvHk35uCu4+bOjvJ24mBmVyb+1zfs0yfzGPJvzUD2hqvEAhgOYYInmcyls0tNdnZ1qzaX4qmm5vPUobZ+0iKkPODsCT5FYVgtN4R5q+YxXGW/J6IquDq7LtIOe6m/wBR7SARuIPsniDhisyq2rTtBLou79wg71nULSa9YPDSQxno5+87Qaxqujtt/wBE4faumDumPevHNKL27PVF2jkNt2dtWjUZgRLrp3YZR4ry91MgwdxgL0baVZwpAMwkhvIH9SVz9q7OvLiADIAyBgyJmNOK9UHSOMlZzd3GNEp89VvP7KVQJYQdW5Hflgsq07NqNOLSPDyErakmYcWgYNwGSeJETB+oTVWOBxBGG8Qk06K2QrbB/QKcN3uVWIzjekG8EsFTG78/JSPLE4SCldkjD63qZeBuSwOGDInPqoPjdCg0EyfBTugIUYMy+uqvZayw+q4jdgc/BUOqb8FBtM7zEY/ooDaZ2gq5TOR5Ee9a9k7QguN764rjiNM0pM581lwTKpNHoln25SjF0Yoiltyi4zPwJ5Lzdk4Tx3rruz/Ya321gqUqJbTmA+oQwOGrZxI4wsfJGszcriy1juk7x6rueGB6hZlq2CZ/dva/g6GnoZIJ6hFn/wCNdo0XB3ow8AZseCThlGaJ2Zs21MaHVaL2AySDi5o3AtGPklzjxuPzLkwrNa6tmJY5puuzpVQbjhw+YV77LRriaDgx++jUP/5vODuRgrZt1pvOYAaTmHCpMlrR96HNgjUjFD2/s9S9IbogZh9JxfTdvBaCZA5Houi1O3sZcL43OXtFBzCWvBa4biIKHvcV1FXZtVrYe70lMZFwvhvIyHM8kA7YAeR6N5bP4S9vhMgdV0WqjD02Y14p7617X2TrsE32PGGLWu92qHr9nLYAP3bXtMY04vNO9jsJnEfQVWpF9kcGujPvmEym+w124OoVR/aSPFsqFx8kejfh+B0Hlhit2ZoiUgErj/6b/wDEq+lYazsqL41IgeJS0MWNRPFaFnf1VVLZFWcmjheBPg2Vr2Hs894m/wCDY83fJc5akfTa05ErFaIiSj2F1dwDZDMJOvBup9yssexGA+sRlOPrYdYB8Ct7ZNek0SbsjAOnxjTkF59TV8O0NP0J2fYxQAJEHIAfZGnE6lFW/aPoxJaXDfHyQ9XatAwTUbhulY+19tUz9r1Ru3u6LzKLk7Z2tIEtlQPBe67dJiDhAOIjVCegMgscYG6YO/xzQ9s2kKt0BmAyxwM8AibC0gS6GgYmc+gXpXBzZXtDawZSN6Q7AC+MRhudogKFo9LdY8MeBEOngFT2n2vT9kAOxmNBpPh4rnO6tOLHPpEgm684dHDdzC0kqMN77HQ7Xszmfw5F0wYF4CeChsmy06hIf6FpHsyM9QRuWHQ2raaTS5rzdOBMTiMs8kUO1IeIr0WVOPsnxGKy4XwaU12dKeyTKjZYWQRBEzB3oKp2ObrUyxDZIB0kNKhYNsWdovU6zqOrHy4eMea6Gz7WY5oIqSMRN8YwcTmFzeaOiwZ5XPgkRjwS5JSAvSeYcmMAna4AYqqcU7WICTX6J+M5po3BIuyUAxOGCk1uvMnRNkDPQaDimDpBxzSwdF2dt9jY8tewFxaIfVEgEYi6Ad8njgugZbxZYdRt1qGQAvl1MOO4NdjGHRebWnGIxM9FZVtNQketGOXLALOO+xbPaB28tLaRm12Z7TAmqC0jh6pF7qQs7aNtfXg1rU94wIbF1jdCymzCOJkrh6VSn6rnMa475HmOK6iy7Yb6OaV5u5zZBx1HDgszk+jpCK7NAWak8F5MkiHPBLCRhnEaI2y1rO1jWB8BvqtxxwxiTiVzlSt+6IMy7EHcNZWRRY0EugHjv81lRyW5tyx4OwqbVs1F4iq5xO6SQOZAMK6l2js5xAg6GZHA+quPbVBOIA4pyQc+mGa1giObOys/aNgcZa2Jzk4YYZpWftM3GaUOxm6cDvkHzXFAnQcyrrPXuuw3EGPkmCCkzdtW12PqCoKVIO3F169H9phVV9qF0SyjnMQ/zxVFuDbxgRgCJzBjJB1arRGGK5ZUdFGw4298YNpAfha4HxDlk23a9yswkMIGYgnric1Vb7S4DKBquargl17E4kdAukP1yc9T88HoeytsirRvMaA8ZgbjylCV9q1fRlzvRAhzomRLdMcN/VcIx+BicfcpU6tQtLJJkzGM+fJa+aRzc2dAztG4fZZMb2zv5oJ3aBweXBrYJ9gtw8JWXddkMCn9AZ9Yc4PmtJIzkzZZ2heRgxn+I+aHrbdqnAFg5NAhZ3oxukeOHNOaZE44z4jhirSFs0h2ktIGBEatDZQj7fWeTL3E8TH6KgT/AL4JPwM5GNxlCWV2pzzN8YyDJz8dFYdsOvTDHC6ALwkD9VBrpOOKsfSY4ZHDVXYDNt5c0zMk448FQxoIxTimJ9VSeMIjXFNugVkGIHgqSBvCK9Ebx3ack7hjkfJCES6BgE3PeleHj9FXOrNu5clCkG08JO9KeqhBP6pQUBEvJTjcp0qQieqcNzMIKIXddVO4MFbTbJ3/AKqLBjDhlyy18lC0MaYb1xyUGCJP1O5Te6T9HBRBnHSI6IC+pVN3fP180fsR0kHPHl/tAUxf9XecFu2eh6NrWxMb941WW+jUTWt1oFdrGhjadxt28Pt8XDVY42TVGVUeCKsxg5ouVpbFe5kfsmvuqT1+ahVslqGRJ/xW3eS9JvlWyUcvWdaRN6+OkDkt3s3RrOLTVpuAGIccoiR8FKptJgke17vNNS206QIF3RGmwqQdbabi8z571m2p5aRI3jNag2q0tJuicoP1kuY2lanl0ZycpwxiMDlErhhbOz1KQ1ttPpDdwjTUoSpUaBABGeWHxSoPJc1u8OIxGe9WVmn1hABM6cPJdeNjg3e7BGxez0wBgjUrRbVgYkQBgR7X6oKtTum8dI18FK5heDTAHDzVIJ9dpJLcZJmcOqpcwiSN/Hr8FOm0OkzBABAgbxOOqsa0kMdJ3nIYHJBRQ1t4ERiYPzxV1QA8DMRHLBWXIBBIJBEdclXegH805QgoTGENxxxOkiZUS3LhG/fP6IioQ5hxGc4ZiNecKNZg3b9x5oWge5eeZAwAjrKi+icMhPxlTFaHcOOCtFSTkJ5ylkBX0zv4/Uqt2WA6q+s4ExG4jrlKmyl6oEj61VsUVQ3M4u1lQuNMHEKy0ARlqoU8t6EB6LMsFcGjqpsZmeim6nGW8eShSoiIk5qdCmC4gnLNSp0gQJOLcuuSZzYxOZ+ggIBsA8yr3nJOymZ4AZecqDwMvPoTl0ULQ5eMY5qt7QC6STIjDrgpOZAGGJHjimdZiAIl0mcDj4ICVCiAMs5zPL5lTdShkjLI7pkypU6DgXbogmc8U9GkSbmUjnhjijYoz6Ly0tkRx65rpKbTcLxLsp5LI2jRxEkYQBEYjd5Le2a6ad1xxIgZdJOqj6ZuC5QLe3n/AEj7Nag4Z4hZVqpuaYcCPchr0nOOK3yZN6vbms4n3c0BWrF2J8NypBCkGXRJwHLE8AE4HJG6TkJUapAE5/Dqmq15EeyJ+iSptsoLWyCbx1gQAs5FxB+8Oyn9MlM3g95jABxJOoaCIVmAc+9hnkd5wAHgqwwiTeIG5uY6+alkopsdW+5skTEzGHmmuEkyTG7jvUrO0B03CDrEjXwV7TIEgDE5YThmqyA9dvqDPHGM/wDStsdFpkZbukY/FJznTIAiPiPgFUHgGcsjxxQFtrs8FxYfVAbM5gGIHgiKlO8A1pAM7sjvhNSAdBnCAXdOHgqwcSQ6JIg9Afks2aottNMXbxN0m6BliZwmUMBIcIOGMczhCkapeS2oJghzTlBHJQLYviCTr5qojEG4GfLPAFQvzhnBEYBSpeyDO8GOBUaLmk5gQd+GOP6KkGY7Pfl7sSq72GWO8q+qwtOAk54dc0K0PuAtE5k+aAkAWmW665qyrabxIfqMswMJ5qtpc6MLpnd8kwYW5kHPGIPVUInXqwIAEHI7+qcsJyPmM/BQphrm5wZUS8j7XiD8EIXO+ajTy8fekkhSull1+SlaPa8PekkhOgyy/AIA/L3FJJZRph9P2qXN3vCos3tN/MUkkKH2r5/BDWf+L0HvTJLPRWD2v2mfW8rfsuQ/M73BJJV8Fhyye2sn/wBi5zd1SSWocGJchlmzH1ortofxjySSSRqPAHUz6/Bam6n+X5JJLDL2Y9t/9g9yMrZvTpLSMdkKfspqubOQ9ySSAhbtyF2j7Tfys9ySSpGX7N9no7/6oo+z9aNSSWTS4Bx/E/yUnZ/2n3pJLRkro+y3p7wh7T9rp7k6SA0mfa/Kz3uVNj+J+KSSIpK27uZ+KjbfYHIe4pJIGZVPei6OX1oEklTJ/9k="/>
          <p:cNvSpPr>
            <a:spLocks noChangeAspect="1" noChangeArrowheads="1"/>
          </p:cNvSpPr>
          <p:nvPr/>
        </p:nvSpPr>
        <p:spPr bwMode="auto">
          <a:xfrm>
            <a:off x="1828800" y="1222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2400">
                <a:solidFill>
                  <a:schemeClr val="bg2"/>
                </a:solidFill>
                <a:latin typeface="TrueGillSansOneBold" pitchFamily="2" charset="0"/>
              </a:defRPr>
            </a:lvl1pPr>
            <a:lvl2pPr marL="742950" indent="-285750" eaLnBrk="0" hangingPunct="0">
              <a:spcBef>
                <a:spcPct val="20000"/>
              </a:spcBef>
              <a:buChar char="–"/>
              <a:defRPr sz="2000">
                <a:solidFill>
                  <a:schemeClr val="bg2"/>
                </a:solidFill>
                <a:latin typeface="TrueGillSansOneBold" pitchFamily="2" charset="0"/>
              </a:defRPr>
            </a:lvl2pPr>
            <a:lvl3pPr marL="1143000" indent="-228600" eaLnBrk="0" hangingPunct="0">
              <a:spcBef>
                <a:spcPct val="20000"/>
              </a:spcBef>
              <a:buChar char="•"/>
              <a:defRPr sz="1600">
                <a:solidFill>
                  <a:schemeClr val="bg2"/>
                </a:solidFill>
                <a:latin typeface="TrueGillSansOneBold" pitchFamily="2" charset="0"/>
              </a:defRPr>
            </a:lvl3pPr>
            <a:lvl4pPr marL="1600200" indent="-228600" eaLnBrk="0" hangingPunct="0">
              <a:spcBef>
                <a:spcPct val="20000"/>
              </a:spcBef>
              <a:buChar char="–"/>
              <a:defRPr sz="1400">
                <a:solidFill>
                  <a:schemeClr val="bg2"/>
                </a:solidFill>
                <a:latin typeface="TrueGillSansOneBold" pitchFamily="2" charset="0"/>
              </a:defRPr>
            </a:lvl4pPr>
            <a:lvl5pPr marL="2057400" indent="-228600" eaLnBrk="0" hangingPunct="0">
              <a:spcBef>
                <a:spcPct val="20000"/>
              </a:spcBef>
              <a:buChar char="»"/>
              <a:defRPr sz="1400">
                <a:solidFill>
                  <a:schemeClr val="bg2"/>
                </a:solidFill>
                <a:latin typeface="TrueGillSansOneBold" pitchFamily="2" charset="0"/>
              </a:defRPr>
            </a:lvl5pPr>
            <a:lvl6pPr marL="2514600" indent="-228600" eaLnBrk="0" fontAlgn="base" hangingPunct="0">
              <a:spcBef>
                <a:spcPct val="20000"/>
              </a:spcBef>
              <a:spcAft>
                <a:spcPct val="0"/>
              </a:spcAft>
              <a:buChar char="»"/>
              <a:defRPr sz="1400">
                <a:solidFill>
                  <a:schemeClr val="bg2"/>
                </a:solidFill>
                <a:latin typeface="TrueGillSansOneBold" pitchFamily="2" charset="0"/>
              </a:defRPr>
            </a:lvl6pPr>
            <a:lvl7pPr marL="2971800" indent="-228600" eaLnBrk="0" fontAlgn="base" hangingPunct="0">
              <a:spcBef>
                <a:spcPct val="20000"/>
              </a:spcBef>
              <a:spcAft>
                <a:spcPct val="0"/>
              </a:spcAft>
              <a:buChar char="»"/>
              <a:defRPr sz="1400">
                <a:solidFill>
                  <a:schemeClr val="bg2"/>
                </a:solidFill>
                <a:latin typeface="TrueGillSansOneBold" pitchFamily="2" charset="0"/>
              </a:defRPr>
            </a:lvl7pPr>
            <a:lvl8pPr marL="3429000" indent="-228600" eaLnBrk="0" fontAlgn="base" hangingPunct="0">
              <a:spcBef>
                <a:spcPct val="20000"/>
              </a:spcBef>
              <a:spcAft>
                <a:spcPct val="0"/>
              </a:spcAft>
              <a:buChar char="»"/>
              <a:defRPr sz="1400">
                <a:solidFill>
                  <a:schemeClr val="bg2"/>
                </a:solidFill>
                <a:latin typeface="TrueGillSansOneBold" pitchFamily="2" charset="0"/>
              </a:defRPr>
            </a:lvl8pPr>
            <a:lvl9pPr marL="3886200" indent="-228600" eaLnBrk="0" fontAlgn="base" hangingPunct="0">
              <a:spcBef>
                <a:spcPct val="20000"/>
              </a:spcBef>
              <a:spcAft>
                <a:spcPct val="0"/>
              </a:spcAft>
              <a:buChar char="»"/>
              <a:defRPr sz="1400">
                <a:solidFill>
                  <a:schemeClr val="bg2"/>
                </a:solidFill>
                <a:latin typeface="TrueGillSansOneBold" pitchFamily="2" charset="0"/>
              </a:defRPr>
            </a:lvl9pPr>
          </a:lstStyle>
          <a:p>
            <a:pPr eaLnBrk="1" hangingPunct="1">
              <a:spcBef>
                <a:spcPct val="0"/>
              </a:spcBef>
              <a:buFontTx/>
              <a:buNone/>
            </a:pPr>
            <a:endParaRPr lang="da-DK" altLang="da-DK">
              <a:solidFill>
                <a:schemeClr val="tx1"/>
              </a:solidFill>
              <a:latin typeface="Times New Roman" panose="02020603050405020304" pitchFamily="18" charset="0"/>
            </a:endParaRPr>
          </a:p>
        </p:txBody>
      </p:sp>
      <p:pic>
        <p:nvPicPr>
          <p:cNvPr id="10247"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1484313"/>
            <a:ext cx="2686050" cy="167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8"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4958" y="4316412"/>
            <a:ext cx="2847975" cy="160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249" name="AutoShape 10" descr="data:image/jpeg;base64,/9j/4AAQSkZJRgABAQAAAQABAAD/2wCEAAkGBxQTEhQUEhQVFRUUFRUUFxUXFBUWFBUUFBUXFhQUFBQYHCggGBolHBQUITEhJSkrLi4uFx8zODMsNygtLisBCgoKDg0OFxAQGywkHCQsLCwsLCwsLCwsLCwsLCwsLCwsLCwsLCwsLCwsLCwsLCwsLCwsLCwsMCwsLCwsLCwsLP/AABEIAMIBAwMBIgACEQEDEQH/xAAbAAACAwEBAQAAAAAAAAAAAAADBAECBQAGB//EAEwQAAEDAQQHBQENBgQDCQAAAAEAAgMRBBIhMQUTQVFhcZEiMoGhsQYUIzNCUlNykrLB0dLwFUNigqLCVJPh8XODoxY0Y2R0hJSz0//EABgBAQEBAQEAAAAAAAAAAAAAAAABAgME/8QALBEBAQEAAQIEAwcFAAAAAAAAAAERAhIhAzFBUSLw8QQUcZGh0eEyUmGxwf/aAAwDAQACEQMRAD8A+ihQ5oRGqHBdQpLEEjLEtKRqSlaiFLisI0YMRGsQLBpTMDTtTEcYRQgG0JiMqG0RGuCmjg3eVYAKryoAU1V7qTtQc3EZJlyu0qzliWaytY85V6IZvcVs6onYhSWMc+FV1niRzvCspjiMUZtqOwJmWwgZNKXMZ2AjmFreNZywVlqO0Jhk1VnODtqvGab1LwiznWhfXXkmLRirk1yPmsdLfUYMi6+EpdO8Lru8p0p1DPmAUCcFRq8M0MWamTlextNteFdqWig3lFGCzWpRqqCFUFSstIIVSxXAUKaB6sLlYlcqgDZ0RsqyWyo0cqofcKoToVDJ0UShQDZZ0X3OoEiM16loEYlS/RM1QSyqaBOlRIygTx0QmSKofvIl5JtkquEimKckchNlxQnTITnlMGkLSh+6qJFpVXVTINUTYVCrrKmizWymiPZKlw4Jhpx0aCLOK4pxQFJysMLGAblGpbuUyOoaKocrtMiDCNijUo8bgiBOqnTCDrOVwjdXJPlVvK9dTphehUCMpglVJTqXFVNVBKE9yApkQ9chlVcmC5cuQaqVQmKK7JAggIbwgbZL4pmJoKymOTUcyVIbLAiMfRBZKCocNyypwSKt8JQSUXF+KmA1opRIuKavJO0OViURr6ZKwkSYkVw9aDMpqpiegiVS2QLKiSKIjUocj0SzFX0DUIrmmIm0NVzKbKKr2rOqZEqkvQGKaqCHNQnsRxxUOTQFr0xFIlyxQ9xaqhouKk0Kzza0SO0JlNMuKiqWE4KMxPISVR6l7kJxVgguQlYlXZiqBBy5FcwLk0Y4lXGVIBxU31pnTBKsJEqXlRrCiafbOmGWqix7xV2uKmLK1X2gFQJlnXl15TF1outCBNNVJl6i+riaKZVItCDeXVQMiZTrUABcWqKOZ1dloSurXatOx3aTLYmY7ZXCqxmtKNGaKZDWz7oG9cZlliREEymLrQ16nWrP1qsJExNaDZVSd2CUbKitlRSxBJVqkJi+EJzwVdTAb9CmrPaSg3gquPFA420K7cVmudRWFpKYaek4IbZjklDaCo1yuGnv1muSPuhSmHUzw1dcU1UFyzrSKKpCteVapqOClcuTRBCqVdQU0wM1XK6hXqMUqpBVqKQE6kxAKI0qA1XCmrizVYqtV1VBIKlxUVQ5z2TyV0FCsVWqsCrqY4KwXBcE1MXBVw5DqoDlNVdxVCVWR+XE/cT9y4lNSuL0MyqxQ3LWogzKutU0XUV2JiNaV2tKtRRRNXE6xcoXJphO3WvVxvfStxjn0rSt0E0rsyWX7Oaf91NeSy5cIHevVqCa5CmSxbZpdxjcxwwcCDjiRkQSMRmktFTCPWasAA0qLxzaNxO87ljG3v76BK/3xnJ/3LzcOnDgCRUY0xrt20TdmfaJXt1bHGlcaENGIqC4igyyQeiD1N5L2bRFqd3i1g3Fwc4fVbTzTY0FJWpn2ZXNu/NQUvKt5WfoSXZMCeLbo8iUk7RE7T8UimYcXccsD5FA5eXXlh220SRuALqbLtMeZqV1nbapiLlcDWty6PrVptTDW9VSCqWfQc5HblA5Cv4Ir/ZkO70zzTdQbQa+SCA5TeUyaBfWrZyOBYD51Sr9EWkZSMf1ael2nmmKZvLryydTamk6xtBsJIujxYT50R7NZ531o0AD4xc4Nx3HMhMQ+JNyFaJeyeIV4tAO+O9oBzDQ4jqSPRFPs/GRQyONMBiMOVaoqA9WD1T/ALP9qomkp8kgU8MqJh+gWkEF8mP8TendRABam1IrkaK4ly4hDb7MtFffpMfoGmWIw4Ic3sySMLTJwJDSR0ogLJamhzWnN2WG5EvrLi9kO00yWiQ3SSKCjiTvc4nyWwzREdKXpPF/4BELzygXa7/7Sra0b1DvZthFDLLTdebyzuqZfZ6I0GslFAMnN4Z9ngi4ALY01oRhQeJwHmQEI28X7paQNjz3Sdw8+iHP7ItzjtEjSMQXBjgDWtaAN2ojNBEj32W8NgYy66u+8XZ4nCm1NSxPu1m8dR8q7j1VorYx1aHKvlmlpdG2UYOfNszzwxr3f1RZs2iYS46i0SMeflMBb17NFdhjadbG7wcd/CuCqLcy8RXIgVrUGoB+9ZVl9nn1OttjBtFwAjDeDTYmovZezB182mQk59uMA+F2vmmwFfpaIGheMOBPmAuVm6As4FBaH0+lD+Rcpo+TQ213ay7QxwGHaDiRuxCcsGnHRtlBAcXg0Jp2XmgvUpjgFl36/Fw5URCxoGYPD/VY0PaHtznWiMvcSO6aiooASAGjjjgvet01dFBNQDZRw8l4DQIb7ojIzvfccl9EG3irGpnqCdPf+YHU/ihyadNRS0eFTTpVMlyFK7LmFV7fP0U/bO3XOPK8hv0yaj3yU1Oxsp2HKjeARyUOQ4t5/cVDt8/RDLXfIDi4j/xWuDSdneAWlHbpRgHCnCn4JJrA40cA4UOBAIy3FCk0TDhSGPPHsNGHRVfhap0jPv8AT8qqdJT/ACvT8qzDoiD5pnRUOiYPmm9EM4+9/L+WgdJ2gO7+BrhRop43VLtIzfL9PwWS7RUNR72zGuzkr/smD5qP6gUX4fe/l/J2TTEoIrKMTTOlMCd/AKIraXVIvSbywsoDuNXZpE2CIFtI4xj8hvyTwWnZAA0gAAV2YInwhutLsKNkGIxcGUodmBKeFue0XQMDUHBmRFOZzSlqbebSpFS3EGhHaGIO9AdYHjK0S+OrP9qGS/4bB01Lu37B+ZUdpyTd0A+96xH2aUED3Q7HfFHspw4rnWSf/Ef9Fn4ovTP7p+v7Nn9uS7vIfmVHacmpgBXGlWin2li+5Z/8QP8AJZ+Kg2Wb/Ef9Fn4odM95+v7NRmnpjUEZGmDW0yrjV3Fd+2Zt/k3/AFWI2yyku9/dnsjjxwHD9UVjYX7Z5fC4P7UOme/+/wBj79KPLjfNAKdoAbcsGtzw81Q6Tb8676rvypawWW7KTfe43fjOrnXZktIuRn4SMmkGH94/6r/yoPu8UFXSHDZG8+jMVoFyCw9kcghvH5v8AWOQPcQQ4i7XtsIFa5i8Oacs9naXmnZwzaG1z4ghKOmuurRxwp2QSc9wRtF2m9Iey8dn4zSNuyvNE03JYzT4R/i2H/8ANKw2dxGMjtlOzHj/AELSkyPJLxjsjLqFTqKOsX8Z+pF+Rcm7pXIbXz9mg5iMGnDGlHDZxFEeP2TndtArxr6L6hPGxwxBx2tJaa5bFg6T0SQHEPvNAODtmBPieiXjYnZ5jR3sw6KVjy8dlwwpSuzDqvW3uK8pZHxg1L6HYQMjsNHBPwTS3nOjuPyHddjx7LiB0WZdasbRcgzH1HqEky0THJrP62jqQl7XaZQBUwjEfGc49Gq6jWvIUrsuYWLLpB4GMjP5WOd6kJd9udte48mBvq8+imxceogPbHj6JsrzOibaA8Oe5wbiLz3NDQTlk0BbctsoWgCocQLwxHkrKhlxVCVJKG4oKPOI8VclAldi3x9CudMBtHVBMpxbz/tKYs78Csq0aQjBbVwGNccBSh2lJ2i2h9DGHPAzuuoPQ3t/RB6F78uY9QmnFeY0UHXgXNmGObi/V9DhmvTEpLpVCFVxUuKoSggqhKklUJQCZm7n/aFZxQmZu5/cFLigrC73w8h/cmHOWa+0XHOdQuwbgKVxLt5AVDpUfNy9G/mQaJchsd2RyHos2TTAGccmPBn5kIaXwoGZYVL2NGXMqaGrXFfkiaRUXgXY0w241rTHYnLDZ5anVNqboFDg0Y1oWNBDc9mdFm6KmEs7NYWi7UtDSXG8RQEmmQXt7FaA2mGABxbkMsxsKYgFk0TK4++SRgfJY0l/iS6g27CtazaKjYMr3F1D5ZeSqy1tczvNPZyIocuP4JkuG7of9lsFDVyXbIN7v6lyDxh0tI4bBkcqnqUvabYaG84k0wBNSTso1ZFngkcBekNKZNFPNPWextaDQY0OJ5K1qzjPUkdMsPfgjPEAD7vvRX2+zyd9kg/ncR5uPosCq6q82jeZFZsmTPZzw86D1V2aPP7u0tO3HHHqV5+NpcaAEncBU9E43RcxFdW4De8XB1fQK6rSk0ZaN0T/AAbXzAS77JKO9Zq/RJ9GkoENmc0YTsb9GRzzhwhDk2y33M55X8BGwecrq/0phro9JGMXXxPDfkkCmOdagIElos7yDqw3aaMpXxBTp9ogMq8am+TyAawDqUN3tCx3fga4cSCeharo6CASA6qOT6V+drOPayUz6Pcyl9xaNpfaX08h6IkGnIBhq3M5AYciDUeCHILHJiZHgne4/wB4KumRJ0UxwBMtd918kleRcWoc1kgYANTI/mSG/erjQ8Tvg7QB9U/ZIXM9n5W/Bytpzc0dKEJp2IutsbPg4IW8S0uPmVWTS8xyeW8GNa30Cdfo62DI3hwcz76FAkitA70APHV3vMVWbeR2N2OyuFJS50jmkmgcThiDUk7lqN9oIcnl0Z3PY4elQvNG2OZnFdO8F7D5UR2ac33vC677QWpyLNa0umW320kjLSc9YBhyK0G2thyew8nN/FeWltcT6Eim3FjT1oFYPgPxYf8ALLfvV6k6a9OZm/Kb1CG6dvym9QvNPjipW7BTm6vQAqhsV7FsURbTAA06k0PonUdNbgtsYLqvYMdrm7hxSk+nYRk68eFSsn3LIDXVM5dlwHhUq9Zhky6OEeGPgp1yGGHzmcloY4NdTtUIAu1OFaVWZa4LhpUHPgcN4/WRT+omcO04sH8Ru9GgVPRLO1DMyZHbsm9Bj5hZt6vRZC8TSTQAk7gKnoE4LDTGRzWDji7oMB4kJeTSb6UYAxu4Aef+tUoccSa88eiz0wb+h7XG2RrY2ucS4G8aDFoNMMMKE4cV6iXSrC5jGi6a9o5P8a0IHJeK9nyBaIycqmp3VaQK+JC9xarE1/eFfUeOxdeHl2c6xtJ2e0a4lrn3Hd17XijQ1oGrdG4UNSHGvHFOaLtr2BzJC910No6oDjeGTgQpfY3tHYkcODu0PPHzWebRK10l5jX90EtND3R8U8962vVbO700eknEAm8DTIAEDxripWJFpgUxjlB3XCuTYz1M+yk3W8h6JuIJOyd1v0R6JyJbarNFms/xQHHYHyOZ5AD7SG8Pb3YGU3sibJ/U9z/RWfBAO5K/E0uvGANDtIG2mVVx0dNnGwEDaHXeFRXOtCuONkpdLy0ulzxTMXyz+mO6PJJPmJNaCu+6K/WOPmtVtrkrSQgAZ6wBww2AHNKWi2xF1NUCN7asJ8AaBTKFXSE5knmaql5NDUOyc9nBwDh1FFIsFcWSRuHO6f6gB5rOUKKRxTT7BK3ExupvAvDqKhKl/wCsvJQEDm7vIeqhrQf1j5odVIcqqzmjipa9ze65w5Ej0VTJ+sFLZOAxUww2zSM4ykd4uDvWqbg0xaccL1P4MvFtFkuerMlGPe6qjZb7USDB0Y6ketVcafhd8JAD4Md6gLzxK5NR6Btrsbq3mXccOy4YUHyTvqriy2J2Ul3+cj7YXmlJaFNMemGgIXdyWvix3pRDf7LO+LIPFpHoSvN0RY7Q5vdc5vIkeibBtO9n5xk9vg9w9Qgu0VahsJ/nYfUpaHTU7cpCR/EA7zOK07N7TO/eRg8W4Hoc1dht92bNou0O7zXnpTyQxoWb5p3RetsmkWSCrTlmCKEJj3YP0Fc1O9eLOhZvm3DnT8Vo2LQAGMrv5Wkebvw6rdntsYzdicgK3jyCxbfpRrTQ1b/A0gvPM5MUww++ztI1LA1pcDQDM0Fe0fClSkbH7RvhJjlaXBpu7pG02Y5+PVB9ntKGS1MYwXGG8S0EmpDHULnnF2zhkvT6U0NHPi4UdkHjvcjvHNbnG+jpw58J8POdnWLSsM3ceK/JODuhz8EtLHV8uJ77BTCnwbDurtXm9J+zc0eLRrG72jteLM+lUro/SMrNd2j2Wh1HY9oOjaK1xywVnK+rpfs/GzeF17oRLl5eP2ufQVjaTvDiB0x9VC11Rj7r4vsYsndHJOxJGyd3xPqU5GujhfN5WeYNc4AfGIqXccqNp6qgtLscSAaVDcBhwWpbdEElxbQ1cThgcTWlCceo5LIljLTj6dRwXBtpWLTMkYoCCNzmNNRuJbdJ8SU1JpSBxF+ztx7zmG4RyHZr1KwW13frmrA8emKm1eluMsVlkrdlLDukZQDm408iVWT2WeBeiLHjYWPp5uw6FY2u5q8VqLTVvZJ2tq09QQU0ye48sE8BxvsJ2nbydl0RBpeQjtljxue0P8zX1Cmx6akjHZdtB7TWkmhBxcKO2bytGPTEcuEtmY4/KbifMV/qTdOzFn0hGcNUGmoxaXDDbQXiF1n1Th2pCx2ObQWndTEEcqJ7SEVkpVt9p+SCDQ8QSfVZBMYyaXcXE/ZbSnUpkNaH7Pr3JInVyF+44+DwFWfR0jBVzHAb6VHO8MEmbWQKNo0bm4ddp8SojtbwcHZ7+16gqYLKSFcT178Y5tqw9MQfJWYxjsnFvB4/ubUKYAKUw6wyZgXhvab3olpGluYI5gjyURNAuHFDvFRREHdJXY3wQjVPWPREkmIFB8p2HlmVvWLQMbcXds8e74D8aq5aPO2OwPk7jcN5wHU5+C3bLoJjcZHXjuGDR95T1qlZGMbo3AZ+ACy7Xb8K1uN3uxceTf8AdTtFkh6WVkYoMBsA+4DNZ1s0lTbcryLzyGQ8Vl/tIFwaOyDm41Lz9EY4nIc9iLNoxt17i5+BINAHk0DTiTQjvUI2UO5LZP6nbh4PPnxt4ztPwK2nSRyYLtczWrz9JyTYCcSKcj61qnbLYmOcGh4BJAxaRnyr6poaP7JLXsJBAoDvyFTkeCvLn0pw8Pnymye/t6eZv2UYBaGnaQ8k13tPBe5Xk/Z+xat4eTU0cKDIdk412r04mFK8+OWZ5K8PEnfal+zeLZOXT2v1EKw5rIyR04e0G9K1pORu6qE0vDGlQCtgSgmg2fjRZrD2pOM3pHGPuXWWWdnO8Ofh3OUys53snETg+QDdVuHVqlb4Uq5F+8eL7vNwyQNGMjyKn4gbtO91Sul0tZ2GlJSTjTsjrVYbWSSCgDY2nOnePM/7JqGyCMghrnYGtBedmEvJns3bO+Olbj8ccXivkxIaatMLRV0V81oBrXNyrj2d1fNVfNLT3uCUk743gDmSPRZMui7Q81ewj6Ra0DqVhfLyPaTlhilcwWZjqBpq6WU95gdle4pX9qRjKzQ+OtPq9O6csBdIHEtxjjw1sLMQwA4udXZuWeLKRk6zN4unjcfHtEeSII3SZPds1nP/ACnEDmb6s7SYAq6KychFeP2qeaWksZd3p4D/AM2voEI6MBzng+tIfSNSjY0RpNks8cfueABxoTqWVyNKYYY03pA6feRQxWem7UNp0RdB2NrLRC4zxEiRuA11TU0oKxgBBn0dGHOrPGKE4XZq50pTV+igqNMH5iy//Hart0sdkFm8LOz8FUWGL59n1JqfYVjZottoZ4RSflU2mCt0q4Zx2cf+3jr6LRs2lCYZXCOIOjMVKQxjB5cDhd4BZIs0Pz4/y5PwWhYrPHqJwJga6ok6t/Zo80wpjUmmCTQWP2gHx2sqczqYzXxp9yn9qMPd1I+lZ4z9zVle44/n2/5cv4KW6NaTQTtJ/wCHN+RNo0zaH5tjspA2iGMerfvVjppzBjHG8bA2ANZ1oSegQINAAVvzNp/CH4+Jatiz2GJvdLSd5vE+YVUB1XCJ2os3bZefWEVDr7hhlsAzTELYxiIYq7xGB/smbW+MNaXvaBQgYkVNTlgsi21INyWJjflFxqPAtHqhGhadKxsGLW9CPIFJO0yPmWBu8ukBPIArINmDcWSwudte+Zo6VpTyQm2OVxrrInneJ4SPBt9XKGp9NwNd/wB3BO0mWSvhUlRpeeysnkjNnc4tNL2vk3A4VrTNZto9nrS4mkZI+UHxmuHB60tPaIlfaZXNYSCQQQQfijZmrmeRsCsctka8PEMgIr++rmKVxZnjmjiSyAOuslbWuIdES28Lrg0uFceNczSiQboecfuZPqO/BXksLmtN+N5NDRtx9K7yaLjdtdOPjXjMn4mLOLKwhwdaatIOLI3ZGvxSEay2eBwbGJjUvqL9ndW8922ktDsGWSzXh73Bt1xcTQNDT0Df1kvQaG0QGOa6Qhz6tIAPYZUi6a7SSMDt+KHYuG5Or0Tj4t4yyX/rQ0bYgx13WVABHwRblhg7LetbUDDEGhrjvO3JYWjnxe6pGx1LgHlxDqsDr4q3i7HZg2lCSTht1W5w4+ycvtHi+XVXCCmRG3aNpqkWWV9XYZyF2YOFAAcDwThWTE/tHA/CyY7MytySeTny58uXe1q6t3yT0KlBvLlWGdbZC2t0kciR6Lx+ktIy3gNbJt+O7fzULljl5OozHnUl1Te+Vt6rJOJx2rlyxBr6c70X/p4fsLLULlUizVZcuU9Rp6Mwkhph77H9sJW3fDSfTf8AaK5ci1zTh+tyoRioXKKNEMf1xTlj+BtP0Yv/ALGqVyRmkP8AVeosLAGCgA24DapXKcVi02SXkNAaLly1WoqMYoScTSTE4n4R21ef0y86ylTQAYbFy5OCRnkoshpdpuqpXK0jd9lrS8voXuIrleNF7d9kjkDhIxj/AKTQ71C5crw8nK+T5/p1gjLxGAwX6UaLuF0YYKfZa0PdM0Oc4i67AuJGW5cuSt3yeh0JaXl8oL3ECdjQC4kBpY4kAbsMlpWaQlrSSSbsRrXGpLgTzIwUrluJDzLMwdoMaHHNwaATXE1PNQ4LlyM0Jyy48z/xZPUqFyodUrlyMv/Z"/>
          <p:cNvSpPr>
            <a:spLocks noChangeAspect="1" noChangeArrowheads="1"/>
          </p:cNvSpPr>
          <p:nvPr/>
        </p:nvSpPr>
        <p:spPr bwMode="auto">
          <a:xfrm>
            <a:off x="1981200" y="2746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2400">
                <a:solidFill>
                  <a:schemeClr val="bg2"/>
                </a:solidFill>
                <a:latin typeface="TrueGillSansOneBold" pitchFamily="2" charset="0"/>
              </a:defRPr>
            </a:lvl1pPr>
            <a:lvl2pPr marL="742950" indent="-285750" eaLnBrk="0" hangingPunct="0">
              <a:spcBef>
                <a:spcPct val="20000"/>
              </a:spcBef>
              <a:buChar char="–"/>
              <a:defRPr sz="2000">
                <a:solidFill>
                  <a:schemeClr val="bg2"/>
                </a:solidFill>
                <a:latin typeface="TrueGillSansOneBold" pitchFamily="2" charset="0"/>
              </a:defRPr>
            </a:lvl2pPr>
            <a:lvl3pPr marL="1143000" indent="-228600" eaLnBrk="0" hangingPunct="0">
              <a:spcBef>
                <a:spcPct val="20000"/>
              </a:spcBef>
              <a:buChar char="•"/>
              <a:defRPr sz="1600">
                <a:solidFill>
                  <a:schemeClr val="bg2"/>
                </a:solidFill>
                <a:latin typeface="TrueGillSansOneBold" pitchFamily="2" charset="0"/>
              </a:defRPr>
            </a:lvl3pPr>
            <a:lvl4pPr marL="1600200" indent="-228600" eaLnBrk="0" hangingPunct="0">
              <a:spcBef>
                <a:spcPct val="20000"/>
              </a:spcBef>
              <a:buChar char="–"/>
              <a:defRPr sz="1400">
                <a:solidFill>
                  <a:schemeClr val="bg2"/>
                </a:solidFill>
                <a:latin typeface="TrueGillSansOneBold" pitchFamily="2" charset="0"/>
              </a:defRPr>
            </a:lvl4pPr>
            <a:lvl5pPr marL="2057400" indent="-228600" eaLnBrk="0" hangingPunct="0">
              <a:spcBef>
                <a:spcPct val="20000"/>
              </a:spcBef>
              <a:buChar char="»"/>
              <a:defRPr sz="1400">
                <a:solidFill>
                  <a:schemeClr val="bg2"/>
                </a:solidFill>
                <a:latin typeface="TrueGillSansOneBold" pitchFamily="2" charset="0"/>
              </a:defRPr>
            </a:lvl5pPr>
            <a:lvl6pPr marL="2514600" indent="-228600" eaLnBrk="0" fontAlgn="base" hangingPunct="0">
              <a:spcBef>
                <a:spcPct val="20000"/>
              </a:spcBef>
              <a:spcAft>
                <a:spcPct val="0"/>
              </a:spcAft>
              <a:buChar char="»"/>
              <a:defRPr sz="1400">
                <a:solidFill>
                  <a:schemeClr val="bg2"/>
                </a:solidFill>
                <a:latin typeface="TrueGillSansOneBold" pitchFamily="2" charset="0"/>
              </a:defRPr>
            </a:lvl6pPr>
            <a:lvl7pPr marL="2971800" indent="-228600" eaLnBrk="0" fontAlgn="base" hangingPunct="0">
              <a:spcBef>
                <a:spcPct val="20000"/>
              </a:spcBef>
              <a:spcAft>
                <a:spcPct val="0"/>
              </a:spcAft>
              <a:buChar char="»"/>
              <a:defRPr sz="1400">
                <a:solidFill>
                  <a:schemeClr val="bg2"/>
                </a:solidFill>
                <a:latin typeface="TrueGillSansOneBold" pitchFamily="2" charset="0"/>
              </a:defRPr>
            </a:lvl7pPr>
            <a:lvl8pPr marL="3429000" indent="-228600" eaLnBrk="0" fontAlgn="base" hangingPunct="0">
              <a:spcBef>
                <a:spcPct val="20000"/>
              </a:spcBef>
              <a:spcAft>
                <a:spcPct val="0"/>
              </a:spcAft>
              <a:buChar char="»"/>
              <a:defRPr sz="1400">
                <a:solidFill>
                  <a:schemeClr val="bg2"/>
                </a:solidFill>
                <a:latin typeface="TrueGillSansOneBold" pitchFamily="2" charset="0"/>
              </a:defRPr>
            </a:lvl8pPr>
            <a:lvl9pPr marL="3886200" indent="-228600" eaLnBrk="0" fontAlgn="base" hangingPunct="0">
              <a:spcBef>
                <a:spcPct val="20000"/>
              </a:spcBef>
              <a:spcAft>
                <a:spcPct val="0"/>
              </a:spcAft>
              <a:buChar char="»"/>
              <a:defRPr sz="1400">
                <a:solidFill>
                  <a:schemeClr val="bg2"/>
                </a:solidFill>
                <a:latin typeface="TrueGillSansOneBold" pitchFamily="2" charset="0"/>
              </a:defRPr>
            </a:lvl9pPr>
          </a:lstStyle>
          <a:p>
            <a:pPr eaLnBrk="1" hangingPunct="1">
              <a:spcBef>
                <a:spcPct val="0"/>
              </a:spcBef>
              <a:buFontTx/>
              <a:buNone/>
            </a:pPr>
            <a:endParaRPr lang="da-DK" altLang="da-DK">
              <a:solidFill>
                <a:schemeClr val="tx1"/>
              </a:solidFill>
              <a:latin typeface="Times New Roman" panose="02020603050405020304" pitchFamily="18" charset="0"/>
            </a:endParaRPr>
          </a:p>
        </p:txBody>
      </p:sp>
      <p:pic>
        <p:nvPicPr>
          <p:cNvPr id="10250"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89901" y="4673600"/>
            <a:ext cx="2466975" cy="1847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251" name="Rectangle 13"/>
          <p:cNvSpPr>
            <a:spLocks noChangeArrowheads="1"/>
          </p:cNvSpPr>
          <p:nvPr/>
        </p:nvSpPr>
        <p:spPr bwMode="auto">
          <a:xfrm>
            <a:off x="779464" y="1698626"/>
            <a:ext cx="2187575" cy="1008063"/>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a:lstStyle>
            <a:lvl1pPr eaLnBrk="0" hangingPunct="0">
              <a:spcBef>
                <a:spcPct val="20000"/>
              </a:spcBef>
              <a:buChar char="•"/>
              <a:defRPr sz="2400">
                <a:solidFill>
                  <a:schemeClr val="bg2"/>
                </a:solidFill>
                <a:latin typeface="TrueGillSansOneBold" pitchFamily="2" charset="0"/>
              </a:defRPr>
            </a:lvl1pPr>
            <a:lvl2pPr marL="742950" indent="-285750" eaLnBrk="0" hangingPunct="0">
              <a:spcBef>
                <a:spcPct val="20000"/>
              </a:spcBef>
              <a:buChar char="–"/>
              <a:defRPr sz="2000">
                <a:solidFill>
                  <a:schemeClr val="bg2"/>
                </a:solidFill>
                <a:latin typeface="TrueGillSansOneBold" pitchFamily="2" charset="0"/>
              </a:defRPr>
            </a:lvl2pPr>
            <a:lvl3pPr marL="1143000" indent="-228600" eaLnBrk="0" hangingPunct="0">
              <a:spcBef>
                <a:spcPct val="20000"/>
              </a:spcBef>
              <a:buChar char="•"/>
              <a:defRPr sz="1600">
                <a:solidFill>
                  <a:schemeClr val="bg2"/>
                </a:solidFill>
                <a:latin typeface="TrueGillSansOneBold" pitchFamily="2" charset="0"/>
              </a:defRPr>
            </a:lvl3pPr>
            <a:lvl4pPr marL="1600200" indent="-228600" eaLnBrk="0" hangingPunct="0">
              <a:spcBef>
                <a:spcPct val="20000"/>
              </a:spcBef>
              <a:buChar char="–"/>
              <a:defRPr sz="1400">
                <a:solidFill>
                  <a:schemeClr val="bg2"/>
                </a:solidFill>
                <a:latin typeface="TrueGillSansOneBold" pitchFamily="2" charset="0"/>
              </a:defRPr>
            </a:lvl4pPr>
            <a:lvl5pPr marL="2057400" indent="-228600" eaLnBrk="0" hangingPunct="0">
              <a:spcBef>
                <a:spcPct val="20000"/>
              </a:spcBef>
              <a:buChar char="»"/>
              <a:defRPr sz="1400">
                <a:solidFill>
                  <a:schemeClr val="bg2"/>
                </a:solidFill>
                <a:latin typeface="TrueGillSansOneBold" pitchFamily="2" charset="0"/>
              </a:defRPr>
            </a:lvl5pPr>
            <a:lvl6pPr marL="2514600" indent="-228600" eaLnBrk="0" fontAlgn="base" hangingPunct="0">
              <a:spcBef>
                <a:spcPct val="20000"/>
              </a:spcBef>
              <a:spcAft>
                <a:spcPct val="0"/>
              </a:spcAft>
              <a:buChar char="»"/>
              <a:defRPr sz="1400">
                <a:solidFill>
                  <a:schemeClr val="bg2"/>
                </a:solidFill>
                <a:latin typeface="TrueGillSansOneBold" pitchFamily="2" charset="0"/>
              </a:defRPr>
            </a:lvl6pPr>
            <a:lvl7pPr marL="2971800" indent="-228600" eaLnBrk="0" fontAlgn="base" hangingPunct="0">
              <a:spcBef>
                <a:spcPct val="20000"/>
              </a:spcBef>
              <a:spcAft>
                <a:spcPct val="0"/>
              </a:spcAft>
              <a:buChar char="»"/>
              <a:defRPr sz="1400">
                <a:solidFill>
                  <a:schemeClr val="bg2"/>
                </a:solidFill>
                <a:latin typeface="TrueGillSansOneBold" pitchFamily="2" charset="0"/>
              </a:defRPr>
            </a:lvl7pPr>
            <a:lvl8pPr marL="3429000" indent="-228600" eaLnBrk="0" fontAlgn="base" hangingPunct="0">
              <a:spcBef>
                <a:spcPct val="20000"/>
              </a:spcBef>
              <a:spcAft>
                <a:spcPct val="0"/>
              </a:spcAft>
              <a:buChar char="»"/>
              <a:defRPr sz="1400">
                <a:solidFill>
                  <a:schemeClr val="bg2"/>
                </a:solidFill>
                <a:latin typeface="TrueGillSansOneBold" pitchFamily="2" charset="0"/>
              </a:defRPr>
            </a:lvl8pPr>
            <a:lvl9pPr marL="3886200" indent="-228600" eaLnBrk="0" fontAlgn="base" hangingPunct="0">
              <a:spcBef>
                <a:spcPct val="20000"/>
              </a:spcBef>
              <a:spcAft>
                <a:spcPct val="0"/>
              </a:spcAft>
              <a:buChar char="»"/>
              <a:defRPr sz="1400">
                <a:solidFill>
                  <a:schemeClr val="bg2"/>
                </a:solidFill>
                <a:latin typeface="TrueGillSansOneBold" pitchFamily="2" charset="0"/>
              </a:defRPr>
            </a:lvl9pPr>
          </a:lstStyle>
          <a:p>
            <a:pPr algn="ctr" eaLnBrk="1" hangingPunct="1">
              <a:spcBef>
                <a:spcPct val="0"/>
              </a:spcBef>
              <a:buFontTx/>
              <a:buNone/>
            </a:pPr>
            <a:r>
              <a:rPr lang="en-GB" altLang="da-DK" sz="1000" b="1" dirty="0">
                <a:solidFill>
                  <a:schemeClr val="tx1"/>
                </a:solidFill>
                <a:latin typeface="Arial" panose="020B0604020202020204" pitchFamily="34" charset="0"/>
              </a:rPr>
              <a:t>Pump Hydro Storage</a:t>
            </a:r>
          </a:p>
          <a:p>
            <a:pPr algn="ctr" eaLnBrk="1" hangingPunct="1">
              <a:spcBef>
                <a:spcPct val="0"/>
              </a:spcBef>
              <a:buFontTx/>
              <a:buNone/>
            </a:pPr>
            <a:r>
              <a:rPr lang="en-GB" altLang="da-DK" sz="1000" b="1" dirty="0">
                <a:solidFill>
                  <a:schemeClr val="tx1"/>
                </a:solidFill>
                <a:latin typeface="Arial" panose="020B0604020202020204" pitchFamily="34" charset="0"/>
              </a:rPr>
              <a:t>175 €/kWh </a:t>
            </a:r>
          </a:p>
          <a:p>
            <a:pPr algn="ctr" eaLnBrk="1" hangingPunct="1">
              <a:spcBef>
                <a:spcPct val="0"/>
              </a:spcBef>
              <a:buFontTx/>
              <a:buNone/>
            </a:pPr>
            <a:r>
              <a:rPr lang="en-GB" altLang="da-DK" sz="800" b="1" dirty="0">
                <a:solidFill>
                  <a:schemeClr val="tx1"/>
                </a:solidFill>
                <a:latin typeface="Arial" panose="020B0604020202020204" pitchFamily="34" charset="0"/>
              </a:rPr>
              <a:t>(Source: </a:t>
            </a:r>
            <a:r>
              <a:rPr lang="en-US" altLang="da-DK" sz="800" b="1" dirty="0">
                <a:solidFill>
                  <a:schemeClr val="tx1"/>
                </a:solidFill>
                <a:latin typeface="Arial" panose="020B0604020202020204" pitchFamily="34" charset="0"/>
              </a:rPr>
              <a:t>Electricity Energy Storage Technology Options: A White Paper Primer on Applications, Costs, and Benefits. Electric Power Research Institute, 2010)</a:t>
            </a:r>
            <a:endParaRPr lang="en-GB" altLang="da-DK" sz="800" b="1" dirty="0">
              <a:solidFill>
                <a:schemeClr val="tx1"/>
              </a:solidFill>
              <a:latin typeface="Arial" panose="020B0604020202020204" pitchFamily="34" charset="0"/>
            </a:endParaRPr>
          </a:p>
        </p:txBody>
      </p:sp>
      <p:sp>
        <p:nvSpPr>
          <p:cNvPr id="10252" name="Rectangle 13"/>
          <p:cNvSpPr>
            <a:spLocks noChangeArrowheads="1"/>
          </p:cNvSpPr>
          <p:nvPr/>
        </p:nvSpPr>
        <p:spPr bwMode="auto">
          <a:xfrm>
            <a:off x="4124326" y="5643564"/>
            <a:ext cx="2447925" cy="877887"/>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a:lstStyle>
            <a:lvl1pPr eaLnBrk="0" hangingPunct="0">
              <a:spcBef>
                <a:spcPct val="20000"/>
              </a:spcBef>
              <a:buChar char="•"/>
              <a:defRPr sz="2400">
                <a:solidFill>
                  <a:schemeClr val="bg2"/>
                </a:solidFill>
                <a:latin typeface="TrueGillSansOneBold" pitchFamily="2" charset="0"/>
              </a:defRPr>
            </a:lvl1pPr>
            <a:lvl2pPr marL="742950" indent="-285750" eaLnBrk="0" hangingPunct="0">
              <a:spcBef>
                <a:spcPct val="20000"/>
              </a:spcBef>
              <a:buChar char="–"/>
              <a:defRPr sz="2000">
                <a:solidFill>
                  <a:schemeClr val="bg2"/>
                </a:solidFill>
                <a:latin typeface="TrueGillSansOneBold" pitchFamily="2" charset="0"/>
              </a:defRPr>
            </a:lvl2pPr>
            <a:lvl3pPr marL="1143000" indent="-228600" eaLnBrk="0" hangingPunct="0">
              <a:spcBef>
                <a:spcPct val="20000"/>
              </a:spcBef>
              <a:buChar char="•"/>
              <a:defRPr sz="1600">
                <a:solidFill>
                  <a:schemeClr val="bg2"/>
                </a:solidFill>
                <a:latin typeface="TrueGillSansOneBold" pitchFamily="2" charset="0"/>
              </a:defRPr>
            </a:lvl3pPr>
            <a:lvl4pPr marL="1600200" indent="-228600" eaLnBrk="0" hangingPunct="0">
              <a:spcBef>
                <a:spcPct val="20000"/>
              </a:spcBef>
              <a:buChar char="–"/>
              <a:defRPr sz="1400">
                <a:solidFill>
                  <a:schemeClr val="bg2"/>
                </a:solidFill>
                <a:latin typeface="TrueGillSansOneBold" pitchFamily="2" charset="0"/>
              </a:defRPr>
            </a:lvl4pPr>
            <a:lvl5pPr marL="2057400" indent="-228600" eaLnBrk="0" hangingPunct="0">
              <a:spcBef>
                <a:spcPct val="20000"/>
              </a:spcBef>
              <a:buChar char="»"/>
              <a:defRPr sz="1400">
                <a:solidFill>
                  <a:schemeClr val="bg2"/>
                </a:solidFill>
                <a:latin typeface="TrueGillSansOneBold" pitchFamily="2" charset="0"/>
              </a:defRPr>
            </a:lvl5pPr>
            <a:lvl6pPr marL="2514600" indent="-228600" eaLnBrk="0" fontAlgn="base" hangingPunct="0">
              <a:spcBef>
                <a:spcPct val="20000"/>
              </a:spcBef>
              <a:spcAft>
                <a:spcPct val="0"/>
              </a:spcAft>
              <a:buChar char="»"/>
              <a:defRPr sz="1400">
                <a:solidFill>
                  <a:schemeClr val="bg2"/>
                </a:solidFill>
                <a:latin typeface="TrueGillSansOneBold" pitchFamily="2" charset="0"/>
              </a:defRPr>
            </a:lvl6pPr>
            <a:lvl7pPr marL="2971800" indent="-228600" eaLnBrk="0" fontAlgn="base" hangingPunct="0">
              <a:spcBef>
                <a:spcPct val="20000"/>
              </a:spcBef>
              <a:spcAft>
                <a:spcPct val="0"/>
              </a:spcAft>
              <a:buChar char="»"/>
              <a:defRPr sz="1400">
                <a:solidFill>
                  <a:schemeClr val="bg2"/>
                </a:solidFill>
                <a:latin typeface="TrueGillSansOneBold" pitchFamily="2" charset="0"/>
              </a:defRPr>
            </a:lvl7pPr>
            <a:lvl8pPr marL="3429000" indent="-228600" eaLnBrk="0" fontAlgn="base" hangingPunct="0">
              <a:spcBef>
                <a:spcPct val="20000"/>
              </a:spcBef>
              <a:spcAft>
                <a:spcPct val="0"/>
              </a:spcAft>
              <a:buChar char="»"/>
              <a:defRPr sz="1400">
                <a:solidFill>
                  <a:schemeClr val="bg2"/>
                </a:solidFill>
                <a:latin typeface="TrueGillSansOneBold" pitchFamily="2" charset="0"/>
              </a:defRPr>
            </a:lvl8pPr>
            <a:lvl9pPr marL="3886200" indent="-228600" eaLnBrk="0" fontAlgn="base" hangingPunct="0">
              <a:spcBef>
                <a:spcPct val="20000"/>
              </a:spcBef>
              <a:spcAft>
                <a:spcPct val="0"/>
              </a:spcAft>
              <a:buChar char="»"/>
              <a:defRPr sz="1400">
                <a:solidFill>
                  <a:schemeClr val="bg2"/>
                </a:solidFill>
                <a:latin typeface="TrueGillSansOneBold" pitchFamily="2" charset="0"/>
              </a:defRPr>
            </a:lvl9pPr>
          </a:lstStyle>
          <a:p>
            <a:pPr algn="ctr" eaLnBrk="1" hangingPunct="1">
              <a:spcBef>
                <a:spcPct val="0"/>
              </a:spcBef>
              <a:buFontTx/>
              <a:buNone/>
            </a:pPr>
            <a:r>
              <a:rPr lang="en-GB" altLang="da-DK" sz="1000" b="1" dirty="0">
                <a:solidFill>
                  <a:schemeClr val="tx1"/>
                </a:solidFill>
                <a:latin typeface="Arial" panose="020B0604020202020204" pitchFamily="34" charset="0"/>
              </a:rPr>
              <a:t>Natural Gas Underground Storage</a:t>
            </a:r>
          </a:p>
          <a:p>
            <a:pPr algn="ctr" eaLnBrk="1" hangingPunct="1">
              <a:spcBef>
                <a:spcPct val="0"/>
              </a:spcBef>
              <a:buFontTx/>
              <a:buNone/>
            </a:pPr>
            <a:r>
              <a:rPr lang="en-GB" altLang="da-DK" sz="1000" b="1" dirty="0">
                <a:solidFill>
                  <a:schemeClr val="tx1"/>
                </a:solidFill>
                <a:latin typeface="Arial" panose="020B0604020202020204" pitchFamily="34" charset="0"/>
              </a:rPr>
              <a:t>0.05 €/kWh </a:t>
            </a:r>
          </a:p>
          <a:p>
            <a:pPr algn="ctr" eaLnBrk="1" hangingPunct="1">
              <a:spcBef>
                <a:spcPct val="0"/>
              </a:spcBef>
              <a:buFontTx/>
              <a:buNone/>
            </a:pPr>
            <a:r>
              <a:rPr lang="en-GB" altLang="da-DK" sz="800" b="1" dirty="0">
                <a:solidFill>
                  <a:schemeClr val="tx1"/>
                </a:solidFill>
                <a:latin typeface="Arial" panose="020B0604020202020204" pitchFamily="34" charset="0"/>
              </a:rPr>
              <a:t>(Source: </a:t>
            </a:r>
            <a:r>
              <a:rPr lang="en-US" altLang="da-DK" sz="800" b="1" dirty="0">
                <a:solidFill>
                  <a:schemeClr val="tx1"/>
                </a:solidFill>
                <a:latin typeface="Arial" panose="020B0604020202020204" pitchFamily="34" charset="0"/>
              </a:rPr>
              <a:t>Current State Of and Issues Concerning Underground Natural Gas Storage. Federal Energy Regulatory Commission, 2004)</a:t>
            </a:r>
            <a:endParaRPr lang="en-GB" altLang="da-DK" sz="800" b="1" dirty="0">
              <a:solidFill>
                <a:schemeClr val="tx1"/>
              </a:solidFill>
              <a:latin typeface="Arial" panose="020B0604020202020204" pitchFamily="34" charset="0"/>
            </a:endParaRPr>
          </a:p>
        </p:txBody>
      </p:sp>
      <p:sp>
        <p:nvSpPr>
          <p:cNvPr id="10253" name="Rectangle 13"/>
          <p:cNvSpPr>
            <a:spLocks noChangeArrowheads="1"/>
          </p:cNvSpPr>
          <p:nvPr/>
        </p:nvSpPr>
        <p:spPr bwMode="auto">
          <a:xfrm>
            <a:off x="9056688" y="4521201"/>
            <a:ext cx="1535112" cy="923925"/>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a:lstStyle>
            <a:lvl1pPr eaLnBrk="0" hangingPunct="0">
              <a:spcBef>
                <a:spcPct val="20000"/>
              </a:spcBef>
              <a:buChar char="•"/>
              <a:defRPr sz="2400">
                <a:solidFill>
                  <a:schemeClr val="bg2"/>
                </a:solidFill>
                <a:latin typeface="TrueGillSansOneBold" pitchFamily="2" charset="0"/>
              </a:defRPr>
            </a:lvl1pPr>
            <a:lvl2pPr marL="742950" indent="-285750" eaLnBrk="0" hangingPunct="0">
              <a:spcBef>
                <a:spcPct val="20000"/>
              </a:spcBef>
              <a:buChar char="–"/>
              <a:defRPr sz="2000">
                <a:solidFill>
                  <a:schemeClr val="bg2"/>
                </a:solidFill>
                <a:latin typeface="TrueGillSansOneBold" pitchFamily="2" charset="0"/>
              </a:defRPr>
            </a:lvl2pPr>
            <a:lvl3pPr marL="1143000" indent="-228600" eaLnBrk="0" hangingPunct="0">
              <a:spcBef>
                <a:spcPct val="20000"/>
              </a:spcBef>
              <a:buChar char="•"/>
              <a:defRPr sz="1600">
                <a:solidFill>
                  <a:schemeClr val="bg2"/>
                </a:solidFill>
                <a:latin typeface="TrueGillSansOneBold" pitchFamily="2" charset="0"/>
              </a:defRPr>
            </a:lvl3pPr>
            <a:lvl4pPr marL="1600200" indent="-228600" eaLnBrk="0" hangingPunct="0">
              <a:spcBef>
                <a:spcPct val="20000"/>
              </a:spcBef>
              <a:buChar char="–"/>
              <a:defRPr sz="1400">
                <a:solidFill>
                  <a:schemeClr val="bg2"/>
                </a:solidFill>
                <a:latin typeface="TrueGillSansOneBold" pitchFamily="2" charset="0"/>
              </a:defRPr>
            </a:lvl4pPr>
            <a:lvl5pPr marL="2057400" indent="-228600" eaLnBrk="0" hangingPunct="0">
              <a:spcBef>
                <a:spcPct val="20000"/>
              </a:spcBef>
              <a:buChar char="»"/>
              <a:defRPr sz="1400">
                <a:solidFill>
                  <a:schemeClr val="bg2"/>
                </a:solidFill>
                <a:latin typeface="TrueGillSansOneBold" pitchFamily="2" charset="0"/>
              </a:defRPr>
            </a:lvl5pPr>
            <a:lvl6pPr marL="2514600" indent="-228600" eaLnBrk="0" fontAlgn="base" hangingPunct="0">
              <a:spcBef>
                <a:spcPct val="20000"/>
              </a:spcBef>
              <a:spcAft>
                <a:spcPct val="0"/>
              </a:spcAft>
              <a:buChar char="»"/>
              <a:defRPr sz="1400">
                <a:solidFill>
                  <a:schemeClr val="bg2"/>
                </a:solidFill>
                <a:latin typeface="TrueGillSansOneBold" pitchFamily="2" charset="0"/>
              </a:defRPr>
            </a:lvl6pPr>
            <a:lvl7pPr marL="2971800" indent="-228600" eaLnBrk="0" fontAlgn="base" hangingPunct="0">
              <a:spcBef>
                <a:spcPct val="20000"/>
              </a:spcBef>
              <a:spcAft>
                <a:spcPct val="0"/>
              </a:spcAft>
              <a:buChar char="»"/>
              <a:defRPr sz="1400">
                <a:solidFill>
                  <a:schemeClr val="bg2"/>
                </a:solidFill>
                <a:latin typeface="TrueGillSansOneBold" pitchFamily="2" charset="0"/>
              </a:defRPr>
            </a:lvl7pPr>
            <a:lvl8pPr marL="3429000" indent="-228600" eaLnBrk="0" fontAlgn="base" hangingPunct="0">
              <a:spcBef>
                <a:spcPct val="20000"/>
              </a:spcBef>
              <a:spcAft>
                <a:spcPct val="0"/>
              </a:spcAft>
              <a:buChar char="»"/>
              <a:defRPr sz="1400">
                <a:solidFill>
                  <a:schemeClr val="bg2"/>
                </a:solidFill>
                <a:latin typeface="TrueGillSansOneBold" pitchFamily="2" charset="0"/>
              </a:defRPr>
            </a:lvl8pPr>
            <a:lvl9pPr marL="3886200" indent="-228600" eaLnBrk="0" fontAlgn="base" hangingPunct="0">
              <a:spcBef>
                <a:spcPct val="20000"/>
              </a:spcBef>
              <a:spcAft>
                <a:spcPct val="0"/>
              </a:spcAft>
              <a:buChar char="»"/>
              <a:defRPr sz="1400">
                <a:solidFill>
                  <a:schemeClr val="bg2"/>
                </a:solidFill>
                <a:latin typeface="TrueGillSansOneBold" pitchFamily="2" charset="0"/>
              </a:defRPr>
            </a:lvl9pPr>
          </a:lstStyle>
          <a:p>
            <a:pPr algn="ctr" eaLnBrk="1" hangingPunct="1">
              <a:spcBef>
                <a:spcPct val="0"/>
              </a:spcBef>
              <a:buFontTx/>
              <a:buNone/>
            </a:pPr>
            <a:r>
              <a:rPr lang="en-GB" altLang="da-DK" sz="1000" b="1" dirty="0">
                <a:solidFill>
                  <a:schemeClr val="tx1"/>
                </a:solidFill>
                <a:latin typeface="Arial" panose="020B0604020202020204" pitchFamily="34" charset="0"/>
              </a:rPr>
              <a:t>Oil Tank</a:t>
            </a:r>
          </a:p>
          <a:p>
            <a:pPr algn="ctr" eaLnBrk="1" hangingPunct="1">
              <a:spcBef>
                <a:spcPct val="0"/>
              </a:spcBef>
              <a:buFontTx/>
              <a:buNone/>
            </a:pPr>
            <a:r>
              <a:rPr lang="en-GB" altLang="da-DK" sz="1000" b="1" dirty="0">
                <a:solidFill>
                  <a:schemeClr val="tx1"/>
                </a:solidFill>
                <a:latin typeface="Arial" panose="020B0604020202020204" pitchFamily="34" charset="0"/>
              </a:rPr>
              <a:t>0.02 €/kWh </a:t>
            </a:r>
          </a:p>
          <a:p>
            <a:pPr algn="ctr" eaLnBrk="1" hangingPunct="1">
              <a:spcBef>
                <a:spcPct val="0"/>
              </a:spcBef>
              <a:buFontTx/>
              <a:buNone/>
            </a:pPr>
            <a:r>
              <a:rPr lang="en-GB" altLang="da-DK" sz="800" b="1" dirty="0">
                <a:solidFill>
                  <a:schemeClr val="tx1"/>
                </a:solidFill>
                <a:latin typeface="Arial" panose="020B0604020202020204" pitchFamily="34" charset="0"/>
              </a:rPr>
              <a:t>(Source: </a:t>
            </a:r>
            <a:r>
              <a:rPr lang="en-US" altLang="da-DK" sz="800" b="1" dirty="0">
                <a:solidFill>
                  <a:schemeClr val="tx1"/>
                </a:solidFill>
                <a:latin typeface="Arial" panose="020B0604020202020204" pitchFamily="34" charset="0"/>
              </a:rPr>
              <a:t>Dahl KH, Oil tanking Copenhagen A/S, 2013: Oil Storage Tank. 2013)</a:t>
            </a:r>
            <a:endParaRPr lang="en-GB" altLang="da-DK" sz="800" b="1" dirty="0">
              <a:solidFill>
                <a:schemeClr val="tx1"/>
              </a:solidFill>
              <a:latin typeface="Arial" panose="020B0604020202020204" pitchFamily="34" charset="0"/>
            </a:endParaRPr>
          </a:p>
        </p:txBody>
      </p:sp>
      <p:sp>
        <p:nvSpPr>
          <p:cNvPr id="10254" name="Rectangle 13"/>
          <p:cNvSpPr>
            <a:spLocks noChangeArrowheads="1"/>
          </p:cNvSpPr>
          <p:nvPr/>
        </p:nvSpPr>
        <p:spPr bwMode="auto">
          <a:xfrm>
            <a:off x="8576131" y="1743074"/>
            <a:ext cx="1593850" cy="677863"/>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a:lstStyle>
            <a:lvl1pPr eaLnBrk="0" hangingPunct="0">
              <a:spcBef>
                <a:spcPct val="20000"/>
              </a:spcBef>
              <a:buChar char="•"/>
              <a:defRPr sz="2400">
                <a:solidFill>
                  <a:schemeClr val="bg2"/>
                </a:solidFill>
                <a:latin typeface="TrueGillSansOneBold" pitchFamily="2" charset="0"/>
              </a:defRPr>
            </a:lvl1pPr>
            <a:lvl2pPr marL="742950" indent="-285750" eaLnBrk="0" hangingPunct="0">
              <a:spcBef>
                <a:spcPct val="20000"/>
              </a:spcBef>
              <a:buChar char="–"/>
              <a:defRPr sz="2000">
                <a:solidFill>
                  <a:schemeClr val="bg2"/>
                </a:solidFill>
                <a:latin typeface="TrueGillSansOneBold" pitchFamily="2" charset="0"/>
              </a:defRPr>
            </a:lvl2pPr>
            <a:lvl3pPr marL="1143000" indent="-228600" eaLnBrk="0" hangingPunct="0">
              <a:spcBef>
                <a:spcPct val="20000"/>
              </a:spcBef>
              <a:buChar char="•"/>
              <a:defRPr sz="1600">
                <a:solidFill>
                  <a:schemeClr val="bg2"/>
                </a:solidFill>
                <a:latin typeface="TrueGillSansOneBold" pitchFamily="2" charset="0"/>
              </a:defRPr>
            </a:lvl3pPr>
            <a:lvl4pPr marL="1600200" indent="-228600" eaLnBrk="0" hangingPunct="0">
              <a:spcBef>
                <a:spcPct val="20000"/>
              </a:spcBef>
              <a:buChar char="–"/>
              <a:defRPr sz="1400">
                <a:solidFill>
                  <a:schemeClr val="bg2"/>
                </a:solidFill>
                <a:latin typeface="TrueGillSansOneBold" pitchFamily="2" charset="0"/>
              </a:defRPr>
            </a:lvl4pPr>
            <a:lvl5pPr marL="2057400" indent="-228600" eaLnBrk="0" hangingPunct="0">
              <a:spcBef>
                <a:spcPct val="20000"/>
              </a:spcBef>
              <a:buChar char="»"/>
              <a:defRPr sz="1400">
                <a:solidFill>
                  <a:schemeClr val="bg2"/>
                </a:solidFill>
                <a:latin typeface="TrueGillSansOneBold" pitchFamily="2" charset="0"/>
              </a:defRPr>
            </a:lvl5pPr>
            <a:lvl6pPr marL="2514600" indent="-228600" eaLnBrk="0" fontAlgn="base" hangingPunct="0">
              <a:spcBef>
                <a:spcPct val="20000"/>
              </a:spcBef>
              <a:spcAft>
                <a:spcPct val="0"/>
              </a:spcAft>
              <a:buChar char="»"/>
              <a:defRPr sz="1400">
                <a:solidFill>
                  <a:schemeClr val="bg2"/>
                </a:solidFill>
                <a:latin typeface="TrueGillSansOneBold" pitchFamily="2" charset="0"/>
              </a:defRPr>
            </a:lvl6pPr>
            <a:lvl7pPr marL="2971800" indent="-228600" eaLnBrk="0" fontAlgn="base" hangingPunct="0">
              <a:spcBef>
                <a:spcPct val="20000"/>
              </a:spcBef>
              <a:spcAft>
                <a:spcPct val="0"/>
              </a:spcAft>
              <a:buChar char="»"/>
              <a:defRPr sz="1400">
                <a:solidFill>
                  <a:schemeClr val="bg2"/>
                </a:solidFill>
                <a:latin typeface="TrueGillSansOneBold" pitchFamily="2" charset="0"/>
              </a:defRPr>
            </a:lvl7pPr>
            <a:lvl8pPr marL="3429000" indent="-228600" eaLnBrk="0" fontAlgn="base" hangingPunct="0">
              <a:spcBef>
                <a:spcPct val="20000"/>
              </a:spcBef>
              <a:spcAft>
                <a:spcPct val="0"/>
              </a:spcAft>
              <a:buChar char="»"/>
              <a:defRPr sz="1400">
                <a:solidFill>
                  <a:schemeClr val="bg2"/>
                </a:solidFill>
                <a:latin typeface="TrueGillSansOneBold" pitchFamily="2" charset="0"/>
              </a:defRPr>
            </a:lvl8pPr>
            <a:lvl9pPr marL="3886200" indent="-228600" eaLnBrk="0" fontAlgn="base" hangingPunct="0">
              <a:spcBef>
                <a:spcPct val="20000"/>
              </a:spcBef>
              <a:spcAft>
                <a:spcPct val="0"/>
              </a:spcAft>
              <a:buChar char="»"/>
              <a:defRPr sz="1400">
                <a:solidFill>
                  <a:schemeClr val="bg2"/>
                </a:solidFill>
                <a:latin typeface="TrueGillSansOneBold" pitchFamily="2" charset="0"/>
              </a:defRPr>
            </a:lvl9pPr>
          </a:lstStyle>
          <a:p>
            <a:pPr algn="ctr" eaLnBrk="1" hangingPunct="1">
              <a:spcBef>
                <a:spcPct val="0"/>
              </a:spcBef>
              <a:buFontTx/>
              <a:buNone/>
            </a:pPr>
            <a:r>
              <a:rPr lang="en-GB" altLang="da-DK" sz="1000" b="1" dirty="0">
                <a:solidFill>
                  <a:schemeClr val="tx1"/>
                </a:solidFill>
                <a:latin typeface="Arial" panose="020B0604020202020204" pitchFamily="34" charset="0"/>
              </a:rPr>
              <a:t>Thermal Storage</a:t>
            </a:r>
          </a:p>
          <a:p>
            <a:pPr algn="ctr" eaLnBrk="1" hangingPunct="1">
              <a:spcBef>
                <a:spcPct val="0"/>
              </a:spcBef>
              <a:buFontTx/>
              <a:buNone/>
            </a:pPr>
            <a:r>
              <a:rPr lang="en-GB" altLang="da-DK" sz="1000" b="1" dirty="0">
                <a:solidFill>
                  <a:schemeClr val="tx1"/>
                </a:solidFill>
                <a:latin typeface="Arial" panose="020B0604020202020204" pitchFamily="34" charset="0"/>
              </a:rPr>
              <a:t>1-4 €/kWh </a:t>
            </a:r>
          </a:p>
          <a:p>
            <a:pPr algn="ctr" eaLnBrk="1" hangingPunct="1">
              <a:spcBef>
                <a:spcPct val="0"/>
              </a:spcBef>
              <a:buFontTx/>
              <a:buNone/>
            </a:pPr>
            <a:r>
              <a:rPr lang="en-GB" altLang="da-DK" sz="800" b="1" dirty="0">
                <a:solidFill>
                  <a:schemeClr val="tx1"/>
                </a:solidFill>
                <a:latin typeface="Arial" panose="020B0604020202020204" pitchFamily="34" charset="0"/>
              </a:rPr>
              <a:t>(Source: Danish Technology Catalogue, 2012</a:t>
            </a:r>
            <a:r>
              <a:rPr lang="en-US" altLang="da-DK" sz="800" b="1" dirty="0">
                <a:solidFill>
                  <a:schemeClr val="tx1"/>
                </a:solidFill>
                <a:latin typeface="Arial" panose="020B0604020202020204" pitchFamily="34" charset="0"/>
              </a:rPr>
              <a:t>)</a:t>
            </a:r>
            <a:endParaRPr lang="en-GB" altLang="da-DK" sz="800" b="1" dirty="0">
              <a:solidFill>
                <a:schemeClr val="tx1"/>
              </a:solidFill>
              <a:latin typeface="Arial" panose="020B0604020202020204" pitchFamily="34" charset="0"/>
            </a:endParaRPr>
          </a:p>
        </p:txBody>
      </p:sp>
      <p:pic>
        <p:nvPicPr>
          <p:cNvPr id="10255" name="Picture 1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62339" y="1746250"/>
            <a:ext cx="5265737" cy="3314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15"/>
          <p:cNvPicPr>
            <a:picLocks noChangeAspect="1"/>
          </p:cNvPicPr>
          <p:nvPr/>
        </p:nvPicPr>
        <p:blipFill>
          <a:blip r:embed="rId7"/>
          <a:stretch>
            <a:fillRect/>
          </a:stretch>
        </p:blipFill>
        <p:spPr>
          <a:xfrm>
            <a:off x="6797675" y="5550114"/>
            <a:ext cx="2151062" cy="1123911"/>
          </a:xfrm>
          <a:prstGeom prst="rect">
            <a:avLst/>
          </a:prstGeom>
          <a:ln>
            <a:solidFill>
              <a:schemeClr val="tx1"/>
            </a:solidFill>
          </a:ln>
        </p:spPr>
      </p:pic>
      <p:pic>
        <p:nvPicPr>
          <p:cNvPr id="17" name="Picture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019002" y="71120"/>
            <a:ext cx="3325595" cy="724756"/>
          </a:xfrm>
          <a:prstGeom prst="rect">
            <a:avLst/>
          </a:prstGeom>
        </p:spPr>
      </p:pic>
      <p:pic>
        <p:nvPicPr>
          <p:cNvPr id="18" name="Picture 2" descr="Billedresultat for innovationsfonden logo"/>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055891" y="718598"/>
            <a:ext cx="1512168" cy="2952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4191970"/>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el 1"/>
          <p:cNvSpPr>
            <a:spLocks noGrp="1"/>
          </p:cNvSpPr>
          <p:nvPr>
            <p:ph type="title"/>
          </p:nvPr>
        </p:nvSpPr>
        <p:spPr/>
        <p:txBody>
          <a:bodyPr/>
          <a:lstStyle/>
          <a:p>
            <a:r>
              <a:rPr lang="en-US" altLang="en-US"/>
              <a:t>Thermal Storage</a:t>
            </a:r>
          </a:p>
        </p:txBody>
      </p:sp>
      <p:pic>
        <p:nvPicPr>
          <p:cNvPr id="11267" name="Picture 5" descr="IM000013_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74147" y="2489863"/>
            <a:ext cx="2093912" cy="190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8" name="Rectangle 13"/>
          <p:cNvSpPr>
            <a:spLocks noChangeArrowheads="1"/>
          </p:cNvSpPr>
          <p:nvPr/>
        </p:nvSpPr>
        <p:spPr bwMode="auto">
          <a:xfrm>
            <a:off x="8514557" y="1588943"/>
            <a:ext cx="1809750" cy="677862"/>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a:lstStyle/>
          <a:p>
            <a:pPr algn="ctr">
              <a:spcBef>
                <a:spcPct val="0"/>
              </a:spcBef>
            </a:pPr>
            <a:r>
              <a:rPr lang="en-GB" altLang="da-DK" sz="1000" b="1" dirty="0">
                <a:solidFill>
                  <a:schemeClr val="dk1"/>
                </a:solidFill>
                <a:latin typeface="Arial" panose="020B0604020202020204" pitchFamily="34" charset="0"/>
              </a:rPr>
              <a:t> 6200 m3 Thermal Storage</a:t>
            </a:r>
          </a:p>
          <a:p>
            <a:pPr algn="ctr">
              <a:spcBef>
                <a:spcPct val="0"/>
              </a:spcBef>
            </a:pPr>
            <a:r>
              <a:rPr lang="en-GB" altLang="da-DK" sz="1000" b="1" dirty="0">
                <a:solidFill>
                  <a:schemeClr val="dk1"/>
                </a:solidFill>
                <a:latin typeface="Arial" panose="020B0604020202020204" pitchFamily="34" charset="0"/>
              </a:rPr>
              <a:t>2500 €/MWh </a:t>
            </a:r>
          </a:p>
          <a:p>
            <a:pPr algn="ctr">
              <a:spcBef>
                <a:spcPct val="0"/>
              </a:spcBef>
            </a:pPr>
            <a:r>
              <a:rPr lang="en-GB" altLang="da-DK" sz="1000" b="1" dirty="0">
                <a:solidFill>
                  <a:schemeClr val="dk1"/>
                </a:solidFill>
                <a:latin typeface="Arial" panose="020B0604020202020204" pitchFamily="34" charset="0"/>
              </a:rPr>
              <a:t>(</a:t>
            </a:r>
            <a:r>
              <a:rPr lang="en-GB" altLang="da-DK" sz="1000" b="1" dirty="0" err="1">
                <a:solidFill>
                  <a:schemeClr val="dk1"/>
                </a:solidFill>
                <a:latin typeface="Arial" panose="020B0604020202020204" pitchFamily="34" charset="0"/>
              </a:rPr>
              <a:t>Skagen</a:t>
            </a:r>
            <a:r>
              <a:rPr lang="en-GB" altLang="da-DK" sz="1000" b="1" dirty="0">
                <a:solidFill>
                  <a:schemeClr val="dk1"/>
                </a:solidFill>
                <a:latin typeface="Arial" panose="020B0604020202020204" pitchFamily="34" charset="0"/>
              </a:rPr>
              <a:t>: 6200 m3 </a:t>
            </a:r>
          </a:p>
          <a:p>
            <a:pPr algn="ctr">
              <a:spcBef>
                <a:spcPct val="0"/>
              </a:spcBef>
            </a:pPr>
            <a:r>
              <a:rPr lang="en-GB" altLang="da-DK" sz="1000" b="1" dirty="0">
                <a:solidFill>
                  <a:schemeClr val="dk1"/>
                </a:solidFill>
                <a:latin typeface="Arial" panose="020B0604020202020204" pitchFamily="34" charset="0"/>
              </a:rPr>
              <a:t>for 5.4 </a:t>
            </a:r>
            <a:r>
              <a:rPr lang="en-GB" altLang="da-DK" sz="1000" b="1" dirty="0" err="1">
                <a:solidFill>
                  <a:schemeClr val="dk1"/>
                </a:solidFill>
                <a:latin typeface="Arial" panose="020B0604020202020204" pitchFamily="34" charset="0"/>
              </a:rPr>
              <a:t>mio</a:t>
            </a:r>
            <a:r>
              <a:rPr lang="en-GB" altLang="da-DK" sz="1000" b="1" dirty="0">
                <a:solidFill>
                  <a:schemeClr val="dk1"/>
                </a:solidFill>
                <a:latin typeface="Arial" panose="020B0604020202020204" pitchFamily="34" charset="0"/>
              </a:rPr>
              <a:t>. DKK</a:t>
            </a:r>
            <a:r>
              <a:rPr lang="en-US" altLang="da-DK" sz="1000" b="1" dirty="0">
                <a:solidFill>
                  <a:schemeClr val="dk1"/>
                </a:solidFill>
                <a:latin typeface="Arial" panose="020B0604020202020204" pitchFamily="34" charset="0"/>
              </a:rPr>
              <a:t>)</a:t>
            </a:r>
            <a:endParaRPr lang="en-GB" altLang="da-DK" sz="1000" b="1" dirty="0">
              <a:solidFill>
                <a:schemeClr val="dk1"/>
              </a:solidFill>
              <a:latin typeface="Arial" panose="020B0604020202020204" pitchFamily="34" charset="0"/>
            </a:endParaRPr>
          </a:p>
        </p:txBody>
      </p:sp>
      <p:pic>
        <p:nvPicPr>
          <p:cNvPr id="11269" name="Picture 2" descr="inlineImage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59127" y="1588943"/>
            <a:ext cx="1190625" cy="210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0" name="Rectangle 13"/>
          <p:cNvSpPr>
            <a:spLocks noChangeArrowheads="1"/>
          </p:cNvSpPr>
          <p:nvPr/>
        </p:nvSpPr>
        <p:spPr bwMode="auto">
          <a:xfrm>
            <a:off x="702505" y="1645761"/>
            <a:ext cx="1838325" cy="677863"/>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a:lstStyle/>
          <a:p>
            <a:pPr algn="ctr">
              <a:spcBef>
                <a:spcPct val="0"/>
              </a:spcBef>
            </a:pPr>
            <a:r>
              <a:rPr lang="en-GB" altLang="da-DK" sz="1000" b="1" dirty="0">
                <a:latin typeface="Arial" panose="020B0604020202020204" pitchFamily="34" charset="0"/>
              </a:rPr>
              <a:t> 0.16 m3 Thermal Storage</a:t>
            </a:r>
          </a:p>
          <a:p>
            <a:pPr algn="ctr">
              <a:spcBef>
                <a:spcPct val="0"/>
              </a:spcBef>
            </a:pPr>
            <a:r>
              <a:rPr lang="en-GB" altLang="da-DK" sz="1000" b="1" dirty="0">
                <a:latin typeface="Arial" panose="020B0604020202020204" pitchFamily="34" charset="0"/>
              </a:rPr>
              <a:t>300.000 €/MWh </a:t>
            </a:r>
          </a:p>
          <a:p>
            <a:pPr algn="ctr">
              <a:spcBef>
                <a:spcPct val="0"/>
              </a:spcBef>
            </a:pPr>
            <a:r>
              <a:rPr lang="en-GB" altLang="da-DK" sz="1000" b="1" dirty="0">
                <a:latin typeface="Arial" panose="020B0604020202020204" pitchFamily="34" charset="0"/>
              </a:rPr>
              <a:t>(Private house: 160 </a:t>
            </a:r>
            <a:r>
              <a:rPr lang="en-GB" altLang="da-DK" sz="1000" b="1" dirty="0" err="1">
                <a:latin typeface="Arial" panose="020B0604020202020204" pitchFamily="34" charset="0"/>
              </a:rPr>
              <a:t>liter</a:t>
            </a:r>
            <a:r>
              <a:rPr lang="en-GB" altLang="da-DK" sz="1000" b="1" dirty="0">
                <a:latin typeface="Arial" panose="020B0604020202020204" pitchFamily="34" charset="0"/>
              </a:rPr>
              <a:t> </a:t>
            </a:r>
          </a:p>
          <a:p>
            <a:pPr algn="ctr">
              <a:spcBef>
                <a:spcPct val="0"/>
              </a:spcBef>
            </a:pPr>
            <a:r>
              <a:rPr lang="en-GB" altLang="da-DK" sz="1000" b="1" dirty="0">
                <a:latin typeface="Arial" panose="020B0604020202020204" pitchFamily="34" charset="0"/>
              </a:rPr>
              <a:t>for 15000 DKK</a:t>
            </a:r>
            <a:r>
              <a:rPr lang="en-US" altLang="da-DK" sz="1000" b="1" dirty="0">
                <a:latin typeface="Arial" panose="020B0604020202020204" pitchFamily="34" charset="0"/>
              </a:rPr>
              <a:t>)</a:t>
            </a:r>
            <a:endParaRPr lang="en-GB" altLang="da-DK" sz="1000" b="1" dirty="0">
              <a:latin typeface="Arial" panose="020B0604020202020204" pitchFamily="34" charset="0"/>
            </a:endParaRPr>
          </a:p>
        </p:txBody>
      </p:sp>
      <p:pic>
        <p:nvPicPr>
          <p:cNvPr id="112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96226" y="4292601"/>
            <a:ext cx="1793875" cy="1152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72" name="Picture 4"/>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a:xfrm>
            <a:off x="8524876" y="4652963"/>
            <a:ext cx="1789113" cy="1223962"/>
          </a:xfrm>
          <a:noFill/>
        </p:spPr>
      </p:pic>
      <p:sp>
        <p:nvSpPr>
          <p:cNvPr id="11273" name="Rectangle 13"/>
          <p:cNvSpPr>
            <a:spLocks noChangeArrowheads="1"/>
          </p:cNvSpPr>
          <p:nvPr/>
        </p:nvSpPr>
        <p:spPr bwMode="auto">
          <a:xfrm>
            <a:off x="7748588" y="5373688"/>
            <a:ext cx="2089150" cy="677862"/>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a:lstStyle/>
          <a:p>
            <a:pPr algn="ctr">
              <a:spcBef>
                <a:spcPct val="0"/>
              </a:spcBef>
            </a:pPr>
            <a:r>
              <a:rPr lang="en-GB" altLang="da-DK" sz="1000" b="1" dirty="0">
                <a:solidFill>
                  <a:schemeClr val="dk1"/>
                </a:solidFill>
                <a:latin typeface="Arial" panose="020B0604020202020204" pitchFamily="34" charset="0"/>
              </a:rPr>
              <a:t> 200,000 m3 Thermal Storage</a:t>
            </a:r>
          </a:p>
          <a:p>
            <a:pPr algn="ctr">
              <a:spcBef>
                <a:spcPct val="0"/>
              </a:spcBef>
            </a:pPr>
            <a:r>
              <a:rPr lang="en-GB" altLang="da-DK" sz="1000" b="1" dirty="0">
                <a:solidFill>
                  <a:schemeClr val="dk1"/>
                </a:solidFill>
                <a:latin typeface="Arial" panose="020B0604020202020204" pitchFamily="34" charset="0"/>
              </a:rPr>
              <a:t>500 €/MWh </a:t>
            </a:r>
          </a:p>
          <a:p>
            <a:pPr algn="ctr">
              <a:spcBef>
                <a:spcPct val="0"/>
              </a:spcBef>
            </a:pPr>
            <a:r>
              <a:rPr lang="en-GB" altLang="da-DK" sz="1000" b="1" dirty="0">
                <a:solidFill>
                  <a:schemeClr val="dk1"/>
                </a:solidFill>
                <a:latin typeface="Arial" panose="020B0604020202020204" pitchFamily="34" charset="0"/>
              </a:rPr>
              <a:t>(</a:t>
            </a:r>
            <a:r>
              <a:rPr lang="en-GB" altLang="da-DK" sz="1000" b="1" dirty="0" err="1">
                <a:solidFill>
                  <a:schemeClr val="dk1"/>
                </a:solidFill>
                <a:latin typeface="Arial" panose="020B0604020202020204" pitchFamily="34" charset="0"/>
              </a:rPr>
              <a:t>Vojens</a:t>
            </a:r>
            <a:r>
              <a:rPr lang="en-GB" altLang="da-DK" sz="1000" b="1" dirty="0">
                <a:solidFill>
                  <a:schemeClr val="dk1"/>
                </a:solidFill>
                <a:latin typeface="Arial" panose="020B0604020202020204" pitchFamily="34" charset="0"/>
              </a:rPr>
              <a:t>: 200,000 m3 </a:t>
            </a:r>
          </a:p>
          <a:p>
            <a:pPr algn="ctr">
              <a:spcBef>
                <a:spcPct val="0"/>
              </a:spcBef>
            </a:pPr>
            <a:r>
              <a:rPr lang="en-GB" altLang="da-DK" sz="1000" b="1" dirty="0">
                <a:solidFill>
                  <a:schemeClr val="dk1"/>
                </a:solidFill>
                <a:latin typeface="Arial" panose="020B0604020202020204" pitchFamily="34" charset="0"/>
              </a:rPr>
              <a:t>for 30 </a:t>
            </a:r>
            <a:r>
              <a:rPr lang="en-GB" altLang="da-DK" sz="1000" b="1" dirty="0" err="1">
                <a:solidFill>
                  <a:schemeClr val="dk1"/>
                </a:solidFill>
                <a:latin typeface="Arial" panose="020B0604020202020204" pitchFamily="34" charset="0"/>
              </a:rPr>
              <a:t>mio</a:t>
            </a:r>
            <a:r>
              <a:rPr lang="en-GB" altLang="da-DK" sz="1000" b="1" dirty="0">
                <a:solidFill>
                  <a:schemeClr val="dk1"/>
                </a:solidFill>
                <a:latin typeface="Arial" panose="020B0604020202020204" pitchFamily="34" charset="0"/>
              </a:rPr>
              <a:t>. DKK</a:t>
            </a:r>
            <a:r>
              <a:rPr lang="en-US" altLang="da-DK" sz="1000" b="1" dirty="0">
                <a:solidFill>
                  <a:schemeClr val="dk1"/>
                </a:solidFill>
                <a:latin typeface="Arial" panose="020B0604020202020204" pitchFamily="34" charset="0"/>
              </a:rPr>
              <a:t>)</a:t>
            </a:r>
            <a:endParaRPr lang="en-GB" altLang="da-DK" sz="1000" b="1" dirty="0">
              <a:solidFill>
                <a:schemeClr val="dk1"/>
              </a:solidFill>
              <a:latin typeface="Arial" panose="020B0604020202020204" pitchFamily="34" charset="0"/>
            </a:endParaRPr>
          </a:p>
        </p:txBody>
      </p:sp>
      <p:pic>
        <p:nvPicPr>
          <p:cNvPr id="11274" name="Picture 8" descr="Akkumuleringstank, 4200 liter akkumuleringstank lavet af amoniak tank, rejst op på højkant ca 4,5 meter høj +expensionbeholder ca 1 m.  Kan lægges ned da beslag er intakt. Kan evt. Bruges som lufttank. Der en et stort mandehul på ca. Ø500.  &#10;2&quot; ind og udgang i bund og top&#10;Er godkent til 20 bar i 1990 trykprøve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68626" y="4868863"/>
            <a:ext cx="1666875"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5" name="Picture 6" descr="Akkumuleringstank, Reka, 4000 liter tank, brugt i ca. 5 å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33576" y="4083050"/>
            <a:ext cx="1666875"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6" name="Diagram 15"/>
          <p:cNvGraphicFramePr>
            <a:graphicFrameLocks/>
          </p:cNvGraphicFramePr>
          <p:nvPr/>
        </p:nvGraphicFramePr>
        <p:xfrm>
          <a:off x="3563939" y="1749153"/>
          <a:ext cx="4955415" cy="3001572"/>
        </p:xfrm>
        <a:graphic>
          <a:graphicData uri="http://schemas.openxmlformats.org/drawingml/2006/chart">
            <c:chart xmlns:c="http://schemas.openxmlformats.org/drawingml/2006/chart" xmlns:r="http://schemas.openxmlformats.org/officeDocument/2006/relationships" r:id="rId8"/>
          </a:graphicData>
        </a:graphic>
      </p:graphicFrame>
      <p:sp>
        <p:nvSpPr>
          <p:cNvPr id="11277" name="Rectangle 13"/>
          <p:cNvSpPr>
            <a:spLocks noChangeArrowheads="1"/>
          </p:cNvSpPr>
          <p:nvPr/>
        </p:nvSpPr>
        <p:spPr bwMode="auto">
          <a:xfrm>
            <a:off x="2997200" y="5033963"/>
            <a:ext cx="1809750" cy="677862"/>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a:lstStyle/>
          <a:p>
            <a:pPr algn="ctr">
              <a:spcBef>
                <a:spcPct val="0"/>
              </a:spcBef>
            </a:pPr>
            <a:r>
              <a:rPr lang="en-GB" altLang="da-DK" sz="1000" b="1">
                <a:solidFill>
                  <a:schemeClr val="dk1"/>
                </a:solidFill>
                <a:latin typeface="Arial" panose="020B0604020202020204" pitchFamily="34" charset="0"/>
              </a:rPr>
              <a:t> 4 m3 Thermal Storage</a:t>
            </a:r>
          </a:p>
          <a:p>
            <a:pPr algn="ctr">
              <a:spcBef>
                <a:spcPct val="0"/>
              </a:spcBef>
            </a:pPr>
            <a:r>
              <a:rPr lang="en-GB" altLang="da-DK" sz="1000" b="1">
                <a:solidFill>
                  <a:schemeClr val="dk1"/>
                </a:solidFill>
                <a:latin typeface="Arial" panose="020B0604020202020204" pitchFamily="34" charset="0"/>
              </a:rPr>
              <a:t>40,000 €/MWh </a:t>
            </a:r>
          </a:p>
          <a:p>
            <a:pPr algn="ctr">
              <a:spcBef>
                <a:spcPct val="0"/>
              </a:spcBef>
            </a:pPr>
            <a:r>
              <a:rPr lang="en-GB" altLang="da-DK" sz="1000" b="1">
                <a:solidFill>
                  <a:schemeClr val="dk1"/>
                </a:solidFill>
                <a:latin typeface="Arial" panose="020B0604020202020204" pitchFamily="34" charset="0"/>
              </a:rPr>
              <a:t>(Private outdoor: 4000 m3 </a:t>
            </a:r>
          </a:p>
          <a:p>
            <a:pPr algn="ctr">
              <a:spcBef>
                <a:spcPct val="0"/>
              </a:spcBef>
            </a:pPr>
            <a:r>
              <a:rPr lang="en-GB" altLang="da-DK" sz="1000" b="1">
                <a:solidFill>
                  <a:schemeClr val="dk1"/>
                </a:solidFill>
                <a:latin typeface="Arial" panose="020B0604020202020204" pitchFamily="34" charset="0"/>
              </a:rPr>
              <a:t>for 50,000 DKK</a:t>
            </a:r>
            <a:r>
              <a:rPr lang="en-US" altLang="da-DK" sz="1000" b="1">
                <a:solidFill>
                  <a:schemeClr val="dk1"/>
                </a:solidFill>
                <a:latin typeface="Arial" panose="020B0604020202020204" pitchFamily="34" charset="0"/>
              </a:rPr>
              <a:t>)</a:t>
            </a:r>
            <a:endParaRPr lang="en-GB" altLang="da-DK" sz="1000" b="1">
              <a:solidFill>
                <a:schemeClr val="dk1"/>
              </a:solidFill>
              <a:latin typeface="Arial" panose="020B0604020202020204" pitchFamily="34" charset="0"/>
            </a:endParaRPr>
          </a:p>
        </p:txBody>
      </p:sp>
      <p:pic>
        <p:nvPicPr>
          <p:cNvPr id="14" name="Picture 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019002" y="71120"/>
            <a:ext cx="3325595" cy="724756"/>
          </a:xfrm>
          <a:prstGeom prst="rect">
            <a:avLst/>
          </a:prstGeom>
        </p:spPr>
      </p:pic>
      <p:pic>
        <p:nvPicPr>
          <p:cNvPr id="15" name="Picture 2" descr="Billedresultat for innovationsfonden logo"/>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055891" y="718598"/>
            <a:ext cx="1512168" cy="2952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6644651"/>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365125"/>
            <a:ext cx="11206655" cy="1325563"/>
          </a:xfrm>
        </p:spPr>
        <p:txBody>
          <a:bodyPr>
            <a:normAutofit/>
          </a:bodyPr>
          <a:lstStyle/>
          <a:p>
            <a:r>
              <a:rPr lang="en-US" sz="4000" dirty="0"/>
              <a:t>Recommended development of thermal demands</a:t>
            </a:r>
          </a:p>
        </p:txBody>
      </p:sp>
      <p:graphicFrame>
        <p:nvGraphicFramePr>
          <p:cNvPr id="10" name="Chart 9"/>
          <p:cNvGraphicFramePr/>
          <p:nvPr/>
        </p:nvGraphicFramePr>
        <p:xfrm>
          <a:off x="3895725" y="1880552"/>
          <a:ext cx="7751688" cy="4225787"/>
        </p:xfrm>
        <a:graphic>
          <a:graphicData uri="http://schemas.openxmlformats.org/drawingml/2006/chart">
            <c:chart xmlns:c="http://schemas.openxmlformats.org/drawingml/2006/chart" xmlns:r="http://schemas.openxmlformats.org/officeDocument/2006/relationships" r:id="rId3"/>
          </a:graphicData>
        </a:graphic>
      </p:graphicFrame>
      <p:sp>
        <p:nvSpPr>
          <p:cNvPr id="6" name="Content Placeholder 2"/>
          <p:cNvSpPr txBox="1">
            <a:spLocks/>
          </p:cNvSpPr>
          <p:nvPr/>
        </p:nvSpPr>
        <p:spPr>
          <a:xfrm>
            <a:off x="427863" y="2028825"/>
            <a:ext cx="3467862" cy="390525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chemeClr val="accent1"/>
              </a:buClr>
              <a:buSzPct val="130000"/>
              <a:buFont typeface="Arial" panose="020B0604020202020204" pitchFamily="34" charset="0"/>
              <a:buChar char="•"/>
              <a:defRPr sz="3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742950" indent="-285750" algn="l" defTabSz="914400" rtl="0" eaLnBrk="1" latinLnBrk="0" hangingPunct="1">
              <a:spcBef>
                <a:spcPct val="20000"/>
              </a:spcBef>
              <a:buClr>
                <a:schemeClr val="accent2"/>
              </a:buClr>
              <a:buSzPct val="130000"/>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spcBef>
                <a:spcPct val="20000"/>
              </a:spcBef>
              <a:buClr>
                <a:schemeClr val="accent3"/>
              </a:buClr>
              <a:buSzPct val="130000"/>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spcBef>
                <a:spcPct val="20000"/>
              </a:spcBef>
              <a:buClr>
                <a:schemeClr val="accent6"/>
              </a:buClr>
              <a:buSzPct val="130000"/>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spcBef>
                <a:spcPct val="20000"/>
              </a:spcBef>
              <a:buClr>
                <a:schemeClr val="tx2"/>
              </a:buClr>
              <a:buSzPct val="130000"/>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Clr>
                <a:srgbClr val="A21734"/>
              </a:buClr>
              <a:defRPr/>
            </a:pPr>
            <a:r>
              <a:rPr lang="en-US" sz="2000" dirty="0">
                <a:latin typeface="+mn-lt"/>
                <a:ea typeface="+mn-ea"/>
                <a:cs typeface="+mn-cs"/>
              </a:rPr>
              <a:t>Current policy: 25% reduction in space heating</a:t>
            </a:r>
          </a:p>
          <a:p>
            <a:pPr>
              <a:buClr>
                <a:srgbClr val="A21734"/>
              </a:buClr>
              <a:defRPr/>
            </a:pPr>
            <a:r>
              <a:rPr lang="en-US" sz="2000" dirty="0">
                <a:latin typeface="+mn-lt"/>
                <a:ea typeface="+mn-ea"/>
                <a:cs typeface="+mn-cs"/>
              </a:rPr>
              <a:t>HRE: 30% reduction in space heating</a:t>
            </a:r>
          </a:p>
          <a:p>
            <a:pPr>
              <a:buClr>
                <a:srgbClr val="A21734"/>
              </a:buClr>
              <a:defRPr/>
            </a:pPr>
            <a:r>
              <a:rPr lang="en-US" sz="2000" dirty="0">
                <a:latin typeface="+mn-lt"/>
                <a:ea typeface="+mn-ea"/>
                <a:cs typeface="+mn-cs"/>
              </a:rPr>
              <a:t>Current policy: annual refurbishment rate between 0,7% and 1,0%</a:t>
            </a:r>
          </a:p>
          <a:p>
            <a:pPr>
              <a:buClr>
                <a:srgbClr val="A21734"/>
              </a:buClr>
              <a:defRPr/>
            </a:pPr>
            <a:r>
              <a:rPr lang="en-US" sz="2000" dirty="0">
                <a:latin typeface="+mn-lt"/>
                <a:ea typeface="+mn-ea"/>
                <a:cs typeface="+mn-cs"/>
              </a:rPr>
              <a:t>HRE: annual refurbishment rate at 1,5% to 2%, AND deeper renovations when they occur </a:t>
            </a:r>
          </a:p>
        </p:txBody>
      </p:sp>
    </p:spTree>
    <p:extLst>
      <p:ext uri="{BB962C8B-B14F-4D97-AF65-F5344CB8AC3E}">
        <p14:creationId xmlns:p14="http://schemas.microsoft.com/office/powerpoint/2010/main" val="5620811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a:t>50% of the heat demand in Europe can be supplied with district heating</a:t>
            </a:r>
            <a:endParaRPr lang="en-US" dirty="0"/>
          </a:p>
        </p:txBody>
      </p:sp>
      <p:grpSp>
        <p:nvGrpSpPr>
          <p:cNvPr id="15" name="Group 14"/>
          <p:cNvGrpSpPr/>
          <p:nvPr/>
        </p:nvGrpSpPr>
        <p:grpSpPr>
          <a:xfrm>
            <a:off x="1919536" y="2276872"/>
            <a:ext cx="4373344" cy="3437212"/>
            <a:chOff x="-17367" y="3160140"/>
            <a:chExt cx="4373344" cy="3437212"/>
          </a:xfrm>
        </p:grpSpPr>
        <p:pic>
          <p:nvPicPr>
            <p:cNvPr id="16" name="Picture 6" descr="http://www.mbb.org.mt/Articles/Imaging.ashx?Section=newsroom&amp;ArticleId=383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67" y="3160140"/>
              <a:ext cx="4373344" cy="343721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http://d1zlh37f1ep3tj.cloudfront.net/wp/wblob/54592E651337D2/B48/11E561/0RU3uak_IrGR56pOtwQ6cA/hotcold.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5247"/>
            <a:stretch/>
          </p:blipFill>
          <p:spPr bwMode="auto">
            <a:xfrm>
              <a:off x="179814" y="5421847"/>
              <a:ext cx="505986" cy="10800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d1zlh37f1ep3tj.cloudfront.net/wp/wblob/54592E651337D2/B48/11E561/0RU3uak_IrGR56pOtwQ6cA/hotcold.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54421"/>
            <a:stretch/>
          </p:blipFill>
          <p:spPr bwMode="auto">
            <a:xfrm>
              <a:off x="246861" y="3843138"/>
              <a:ext cx="421209" cy="1080000"/>
            </a:xfrm>
            <a:prstGeom prst="rect">
              <a:avLst/>
            </a:prstGeom>
            <a:noFill/>
            <a:extLst>
              <a:ext uri="{909E8E84-426E-40DD-AFC4-6F175D3DCCD1}">
                <a14:hiddenFill xmlns:a14="http://schemas.microsoft.com/office/drawing/2010/main">
                  <a:solidFill>
                    <a:srgbClr val="FFFFFF"/>
                  </a:solidFill>
                </a14:hiddenFill>
              </a:ext>
            </a:extLst>
          </p:spPr>
        </p:pic>
      </p:grpSp>
      <p:pic>
        <p:nvPicPr>
          <p:cNvPr id="19" name="Picture 2" descr="C:\Users\David Connolly\Desktop\Projects\Aalborg University Projects\Heat Roadmap Europe\Pre-Study 2\WP2 Mapping\Maps\HRE2 EU27 Heat atlas_palette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86616" y="2237216"/>
            <a:ext cx="3691245" cy="3460351"/>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9139952"/>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1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402223" y="4155589"/>
            <a:ext cx="1527203" cy="769513"/>
          </a:xfrm>
          <a:prstGeom prst="rect">
            <a:avLst/>
          </a:prstGeom>
          <a:noFill/>
        </p:spPr>
      </p:pic>
      <p:pic>
        <p:nvPicPr>
          <p:cNvPr id="28"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500137" y="5216481"/>
            <a:ext cx="1303280" cy="10097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IE" dirty="0"/>
              <a:t>Heat Roadmap Europe Methodology</a:t>
            </a:r>
          </a:p>
        </p:txBody>
      </p:sp>
      <p:sp>
        <p:nvSpPr>
          <p:cNvPr id="8" name="Text Placeholder 7"/>
          <p:cNvSpPr>
            <a:spLocks noGrp="1"/>
          </p:cNvSpPr>
          <p:nvPr>
            <p:ph type="body" idx="1"/>
          </p:nvPr>
        </p:nvSpPr>
        <p:spPr>
          <a:xfrm>
            <a:off x="961008" y="2084345"/>
            <a:ext cx="5386917" cy="639762"/>
          </a:xfrm>
        </p:spPr>
        <p:txBody>
          <a:bodyPr>
            <a:normAutofit/>
          </a:bodyPr>
          <a:lstStyle/>
          <a:p>
            <a:r>
              <a:rPr lang="en-IE" b="0" dirty="0"/>
              <a:t>Data profiling and mapping</a:t>
            </a:r>
          </a:p>
        </p:txBody>
      </p:sp>
      <p:sp>
        <p:nvSpPr>
          <p:cNvPr id="9" name="Text Placeholder 8"/>
          <p:cNvSpPr>
            <a:spLocks noGrp="1"/>
          </p:cNvSpPr>
          <p:nvPr>
            <p:ph type="body" sz="quarter" idx="3"/>
          </p:nvPr>
        </p:nvSpPr>
        <p:spPr>
          <a:xfrm>
            <a:off x="6750620" y="1988333"/>
            <a:ext cx="5389033" cy="639762"/>
          </a:xfrm>
        </p:spPr>
        <p:txBody>
          <a:bodyPr>
            <a:normAutofit/>
          </a:bodyPr>
          <a:lstStyle/>
          <a:p>
            <a:r>
              <a:rPr lang="en-IE" b="0" dirty="0"/>
              <a:t>Energy System analyses</a:t>
            </a:r>
          </a:p>
        </p:txBody>
      </p:sp>
      <p:grpSp>
        <p:nvGrpSpPr>
          <p:cNvPr id="13" name="Group 12"/>
          <p:cNvGrpSpPr/>
          <p:nvPr/>
        </p:nvGrpSpPr>
        <p:grpSpPr>
          <a:xfrm>
            <a:off x="983432" y="2937629"/>
            <a:ext cx="8928992" cy="3155667"/>
            <a:chOff x="633276" y="1670382"/>
            <a:chExt cx="10898565" cy="3951288"/>
          </a:xfrm>
        </p:grpSpPr>
        <p:graphicFrame>
          <p:nvGraphicFramePr>
            <p:cNvPr id="17" name="Content Placeholder 5"/>
            <p:cNvGraphicFramePr>
              <a:graphicFrameLocks/>
            </p:cNvGraphicFramePr>
            <p:nvPr/>
          </p:nvGraphicFramePr>
          <p:xfrm>
            <a:off x="2712393" y="2635999"/>
            <a:ext cx="2362200" cy="208756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18" name="Content Placeholder 5"/>
            <p:cNvGraphicFramePr>
              <a:graphicFrameLocks/>
            </p:cNvGraphicFramePr>
            <p:nvPr/>
          </p:nvGraphicFramePr>
          <p:xfrm>
            <a:off x="633276" y="2663780"/>
            <a:ext cx="2362200" cy="2087562"/>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grpSp>
          <p:nvGrpSpPr>
            <p:cNvPr id="19" name="Group 18"/>
            <p:cNvGrpSpPr/>
            <p:nvPr/>
          </p:nvGrpSpPr>
          <p:grpSpPr>
            <a:xfrm>
              <a:off x="6990190" y="1670382"/>
              <a:ext cx="4541651" cy="3951288"/>
              <a:chOff x="6990190" y="1670382"/>
              <a:chExt cx="4541651" cy="3951288"/>
            </a:xfrm>
          </p:grpSpPr>
          <p:graphicFrame>
            <p:nvGraphicFramePr>
              <p:cNvPr id="21" name="Content Placeholder 13"/>
              <p:cNvGraphicFramePr>
                <a:graphicFrameLocks/>
              </p:cNvGraphicFramePr>
              <p:nvPr/>
            </p:nvGraphicFramePr>
            <p:xfrm>
              <a:off x="7490066" y="1670382"/>
              <a:ext cx="4041775" cy="3951288"/>
            </p:xfrm>
            <a:graphic>
              <a:graphicData uri="http://schemas.openxmlformats.org/drawingml/2006/diagram">
                <dgm:relIds xmlns:dgm="http://schemas.openxmlformats.org/drawingml/2006/diagram" xmlns:r="http://schemas.openxmlformats.org/officeDocument/2006/relationships" r:dm="rId15" r:lo="rId16" r:qs="rId17" r:cs="rId18"/>
              </a:graphicData>
            </a:graphic>
          </p:graphicFrame>
          <p:sp>
            <p:nvSpPr>
              <p:cNvPr id="22" name="Right Brace 21"/>
              <p:cNvSpPr/>
              <p:nvPr/>
            </p:nvSpPr>
            <p:spPr>
              <a:xfrm>
                <a:off x="6990190" y="2610383"/>
                <a:ext cx="1295896" cy="2133600"/>
              </a:xfrm>
              <a:prstGeom prst="rightBrace">
                <a:avLst/>
              </a:prstGeom>
              <a:noFill/>
              <a:ln w="76200" cap="flat" cmpd="sng" algn="ctr">
                <a:solidFill>
                  <a:srgbClr val="2D6B6B"/>
                </a:solidFill>
                <a:prstDash val="solid"/>
                <a:headEnd type="none"/>
                <a:tailEnd type="none"/>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0" cap="none" spc="0" normalizeH="0" baseline="0" noProof="0">
                  <a:ln>
                    <a:noFill/>
                  </a:ln>
                  <a:solidFill>
                    <a:prstClr val="black"/>
                  </a:solidFill>
                  <a:effectLst/>
                  <a:uLnTx/>
                  <a:uFillTx/>
                  <a:latin typeface="Calibri"/>
                  <a:ea typeface="+mn-ea"/>
                  <a:cs typeface="+mn-cs"/>
                </a:endParaRPr>
              </a:p>
            </p:txBody>
          </p:sp>
          <p:grpSp>
            <p:nvGrpSpPr>
              <p:cNvPr id="23" name="Group 22"/>
              <p:cNvGrpSpPr/>
              <p:nvPr/>
            </p:nvGrpSpPr>
            <p:grpSpPr>
              <a:xfrm>
                <a:off x="9325865" y="4224971"/>
                <a:ext cx="375669" cy="313057"/>
                <a:chOff x="993265" y="887252"/>
                <a:chExt cx="375669" cy="313057"/>
              </a:xfrm>
            </p:grpSpPr>
            <p:sp>
              <p:nvSpPr>
                <p:cNvPr id="24" name="Right Arrow 23"/>
                <p:cNvSpPr/>
                <p:nvPr/>
              </p:nvSpPr>
              <p:spPr>
                <a:xfrm rot="5400000">
                  <a:off x="1024571" y="855946"/>
                  <a:ext cx="313057" cy="375669"/>
                </a:xfrm>
                <a:prstGeom prst="rightArrow">
                  <a:avLst>
                    <a:gd name="adj1" fmla="val 60000"/>
                    <a:gd name="adj2" fmla="val 50000"/>
                  </a:avLst>
                </a:prstGeom>
                <a:solidFill>
                  <a:srgbClr val="2D6B6B">
                    <a:tint val="60000"/>
                    <a:hueOff val="0"/>
                    <a:satOff val="0"/>
                    <a:lumOff val="0"/>
                    <a:alphaOff val="0"/>
                  </a:srgbClr>
                </a:solidFill>
                <a:ln>
                  <a:noFill/>
                </a:ln>
                <a:effectLst/>
              </p:spPr>
              <p:style>
                <a:lnRef idx="0">
                  <a:scrgbClr r="0" g="0" b="0"/>
                </a:lnRef>
                <a:fillRef idx="1">
                  <a:scrgbClr r="0" g="0" b="0"/>
                </a:fillRef>
                <a:effectRef idx="0">
                  <a:scrgbClr r="0" g="0" b="0"/>
                </a:effectRef>
                <a:fontRef idx="minor">
                  <a:schemeClr val="lt1"/>
                </a:fontRef>
              </p:style>
            </p:sp>
            <p:sp>
              <p:nvSpPr>
                <p:cNvPr id="25" name="Right Arrow 4"/>
                <p:cNvSpPr txBox="1"/>
                <p:nvPr/>
              </p:nvSpPr>
              <p:spPr>
                <a:xfrm>
                  <a:off x="1068400" y="887252"/>
                  <a:ext cx="225401" cy="21914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endParaRPr kumimoji="0" lang="en-IE" sz="1400" b="0" i="0" u="none" strike="noStrike" kern="1200" cap="none" spc="0" normalizeH="0" baseline="0" noProof="0">
                    <a:ln>
                      <a:noFill/>
                    </a:ln>
                    <a:solidFill>
                      <a:sysClr val="window" lastClr="FFFFFF"/>
                    </a:solidFill>
                    <a:effectLst/>
                    <a:uLnTx/>
                    <a:uFillTx/>
                    <a:latin typeface="Calibri"/>
                    <a:ea typeface="+mn-ea"/>
                    <a:cs typeface="+mn-cs"/>
                  </a:endParaRPr>
                </a:p>
              </p:txBody>
            </p:sp>
          </p:grpSp>
        </p:grpSp>
        <p:graphicFrame>
          <p:nvGraphicFramePr>
            <p:cNvPr id="20" name="Content Placeholder 5"/>
            <p:cNvGraphicFramePr>
              <a:graphicFrameLocks/>
            </p:cNvGraphicFramePr>
            <p:nvPr/>
          </p:nvGraphicFramePr>
          <p:xfrm>
            <a:off x="4694175" y="2635999"/>
            <a:ext cx="2362200" cy="2087562"/>
          </p:xfrm>
          <a:graphic>
            <a:graphicData uri="http://schemas.openxmlformats.org/drawingml/2006/diagram">
              <dgm:relIds xmlns:dgm="http://schemas.openxmlformats.org/drawingml/2006/diagram" xmlns:r="http://schemas.openxmlformats.org/officeDocument/2006/relationships" r:dm="rId20" r:lo="rId21" r:qs="rId22" r:cs="rId23"/>
            </a:graphicData>
          </a:graphic>
        </p:graphicFrame>
      </p:grpSp>
      <p:pic>
        <p:nvPicPr>
          <p:cNvPr id="29" name="Picture 2" descr="Logo"/>
          <p:cNvPicPr>
            <a:picLocks noChangeAspect="1" noChangeArrowheads="1"/>
          </p:cNvPicPr>
          <p:nvPr/>
        </p:nvPicPr>
        <p:blipFill rotWithShape="1">
          <a:blip r:embed="rId25" cstate="screen">
            <a:extLst>
              <a:ext uri="{28A0092B-C50C-407E-A947-70E740481C1C}">
                <a14:useLocalDpi xmlns:a14="http://schemas.microsoft.com/office/drawing/2010/main"/>
              </a:ext>
            </a:extLst>
          </a:blip>
          <a:srcRect/>
          <a:stretch/>
        </p:blipFill>
        <p:spPr bwMode="auto">
          <a:xfrm>
            <a:off x="1185993" y="3202452"/>
            <a:ext cx="1575085" cy="393771"/>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pic>
        <p:nvPicPr>
          <p:cNvPr id="31" name="Picture 2" descr="http://www.energyplan.eu/wp-content/themes/twentyten-energy/assets/logo-energy.jpg"/>
          <p:cNvPicPr>
            <a:picLocks noChangeAspect="1" noChangeArrowheads="1"/>
          </p:cNvPicPr>
          <p:nvPr/>
        </p:nvPicPr>
        <p:blipFill rotWithShape="1">
          <a:blip r:embed="rId26" cstate="screen">
            <a:extLst>
              <a:ext uri="{28A0092B-C50C-407E-A947-70E740481C1C}">
                <a14:useLocalDpi xmlns:a14="http://schemas.microsoft.com/office/drawing/2010/main"/>
              </a:ext>
            </a:extLst>
          </a:blip>
          <a:srcRect/>
          <a:stretch/>
        </p:blipFill>
        <p:spPr bwMode="auto">
          <a:xfrm>
            <a:off x="5379278" y="3068960"/>
            <a:ext cx="615983" cy="45466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2" name="Picture 2" descr="http://heatroadmap.eu/resources/Peta_acronym%20only.png?timestamp=1485264998944"/>
          <p:cNvPicPr>
            <a:picLocks noChangeAspect="1" noChangeArrowheads="1"/>
          </p:cNvPicPr>
          <p:nvPr/>
        </p:nvPicPr>
        <p:blipFill>
          <a:blip r:embed="rId27" cstate="screen">
            <a:extLst>
              <a:ext uri="{28A0092B-C50C-407E-A947-70E740481C1C}">
                <a14:useLocalDpi xmlns:a14="http://schemas.microsoft.com/office/drawing/2010/main"/>
              </a:ext>
            </a:extLst>
          </a:blip>
          <a:srcRect/>
          <a:stretch>
            <a:fillRect/>
          </a:stretch>
        </p:blipFill>
        <p:spPr bwMode="auto">
          <a:xfrm>
            <a:off x="3073947" y="2861766"/>
            <a:ext cx="1161037" cy="68892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3" name="Picture 32"/>
          <p:cNvPicPr>
            <a:picLocks noChangeAspect="1"/>
          </p:cNvPicPr>
          <p:nvPr/>
        </p:nvPicPr>
        <p:blipFill>
          <a:blip r:embed="rId28" cstate="screen">
            <a:extLst>
              <a:ext uri="{28A0092B-C50C-407E-A947-70E740481C1C}">
                <a14:useLocalDpi xmlns:a14="http://schemas.microsoft.com/office/drawing/2010/main"/>
              </a:ext>
            </a:extLst>
          </a:blip>
          <a:stretch>
            <a:fillRect/>
          </a:stretch>
        </p:blipFill>
        <p:spPr>
          <a:xfrm>
            <a:off x="4606398" y="2369219"/>
            <a:ext cx="640707" cy="1154410"/>
          </a:xfrm>
          <a:prstGeom prst="rect">
            <a:avLst/>
          </a:prstGeom>
          <a:ln>
            <a:solidFill>
              <a:schemeClr val="tx1"/>
            </a:solidFill>
          </a:ln>
        </p:spPr>
      </p:pic>
      <p:pic>
        <p:nvPicPr>
          <p:cNvPr id="34" name="Grafik 4"/>
          <p:cNvPicPr>
            <a:picLocks noChangeAspect="1"/>
          </p:cNvPicPr>
          <p:nvPr/>
        </p:nvPicPr>
        <p:blipFill>
          <a:blip r:embed="rId29" cstate="screen">
            <a:extLst>
              <a:ext uri="{28A0092B-C50C-407E-A947-70E740481C1C}">
                <a14:useLocalDpi xmlns:a14="http://schemas.microsoft.com/office/drawing/2010/main"/>
              </a:ext>
            </a:extLst>
          </a:blip>
          <a:stretch>
            <a:fillRect/>
          </a:stretch>
        </p:blipFill>
        <p:spPr>
          <a:xfrm>
            <a:off x="9755724" y="5270314"/>
            <a:ext cx="593063" cy="838342"/>
          </a:xfrm>
          <a:prstGeom prst="rect">
            <a:avLst/>
          </a:prstGeom>
          <a:solidFill>
            <a:srgbClr val="FFFFFF">
              <a:shade val="85000"/>
            </a:srgbClr>
          </a:solidFill>
          <a:ln w="3175" cap="sq">
            <a:solidFill>
              <a:schemeClr val="tx1"/>
            </a:solidFill>
            <a:miter lim="800000"/>
          </a:ln>
          <a:effectLst/>
          <a:scene3d>
            <a:camera prst="orthographicFront"/>
            <a:lightRig rig="twoPt" dir="t">
              <a:rot lat="0" lon="0" rev="7200000"/>
            </a:lightRig>
          </a:scene3d>
          <a:sp3d>
            <a:bevelT w="25400" h="19050"/>
            <a:contourClr>
              <a:srgbClr val="FFFFFF"/>
            </a:contourClr>
          </a:sp3d>
        </p:spPr>
      </p:pic>
      <p:pic>
        <p:nvPicPr>
          <p:cNvPr id="37" name="Content Placeholder 8"/>
          <p:cNvPicPr>
            <a:picLocks noGrp="1" noChangeAspect="1"/>
          </p:cNvPicPr>
          <p:nvPr>
            <p:ph idx="1"/>
          </p:nvPr>
        </p:nvPicPr>
        <p:blipFill>
          <a:blip r:embed="rId30" cstate="screen">
            <a:extLst>
              <a:ext uri="{28A0092B-C50C-407E-A947-70E740481C1C}">
                <a14:useLocalDpi xmlns:a14="http://schemas.microsoft.com/office/drawing/2010/main"/>
              </a:ext>
            </a:extLst>
          </a:blip>
          <a:stretch>
            <a:fillRect/>
          </a:stretch>
        </p:blipFill>
        <p:spPr>
          <a:xfrm>
            <a:off x="9458402" y="2848254"/>
            <a:ext cx="1310049" cy="947266"/>
          </a:xfrm>
          <a:prstGeom prst="rect">
            <a:avLst/>
          </a:prstGeom>
        </p:spPr>
      </p:pic>
      <p:pic>
        <p:nvPicPr>
          <p:cNvPr id="26" name="Picture 5"/>
          <p:cNvPicPr>
            <a:picLocks noChangeAspect="1"/>
          </p:cNvPicPr>
          <p:nvPr/>
        </p:nvPicPr>
        <p:blipFill rotWithShape="1">
          <a:blip r:embed="rId31" cstate="print">
            <a:extLst>
              <a:ext uri="{28A0092B-C50C-407E-A947-70E740481C1C}">
                <a14:useLocalDpi xmlns:a14="http://schemas.microsoft.com/office/drawing/2010/main" val="0"/>
              </a:ext>
            </a:extLst>
          </a:blip>
          <a:srcRect l="4166" t="11285" r="4034" b="15571"/>
          <a:stretch/>
        </p:blipFill>
        <p:spPr bwMode="auto">
          <a:xfrm>
            <a:off x="10212886" y="122059"/>
            <a:ext cx="1797850" cy="49254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014402682"/>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99872" y="365125"/>
            <a:ext cx="6937248" cy="1325563"/>
          </a:xfrm>
        </p:spPr>
        <p:txBody>
          <a:bodyPr>
            <a:noAutofit/>
          </a:bodyPr>
          <a:lstStyle/>
          <a:p>
            <a:r>
              <a:rPr lang="da-DK" sz="2800" dirty="0"/>
              <a:t>New rapport </a:t>
            </a:r>
            <a:r>
              <a:rPr lang="en-US" sz="2800" dirty="0"/>
              <a:t>“Integrating low-temperature renewables in district energy systems: Guidelines for policy makers”</a:t>
            </a:r>
            <a:endParaRPr lang="da-DK" sz="2800" dirty="0"/>
          </a:p>
        </p:txBody>
      </p:sp>
      <p:pic>
        <p:nvPicPr>
          <p:cNvPr id="4" name="Billede 3"/>
          <p:cNvPicPr>
            <a:picLocks noChangeAspect="1"/>
          </p:cNvPicPr>
          <p:nvPr/>
        </p:nvPicPr>
        <p:blipFill>
          <a:blip r:embed="rId2"/>
          <a:stretch>
            <a:fillRect/>
          </a:stretch>
        </p:blipFill>
        <p:spPr>
          <a:xfrm>
            <a:off x="7373753" y="365125"/>
            <a:ext cx="4583245" cy="6311266"/>
          </a:xfrm>
          <a:prstGeom prst="rect">
            <a:avLst/>
          </a:prstGeom>
        </p:spPr>
      </p:pic>
      <p:sp>
        <p:nvSpPr>
          <p:cNvPr id="6" name="Pladsholder til indhold 4"/>
          <p:cNvSpPr>
            <a:spLocks noGrp="1"/>
          </p:cNvSpPr>
          <p:nvPr>
            <p:ph idx="1"/>
          </p:nvPr>
        </p:nvSpPr>
        <p:spPr>
          <a:xfrm>
            <a:off x="623392" y="1808599"/>
            <a:ext cx="6802468" cy="3722456"/>
          </a:xfrm>
        </p:spPr>
        <p:txBody>
          <a:bodyPr>
            <a:normAutofit fontScale="92500" lnSpcReduction="10000"/>
          </a:bodyPr>
          <a:lstStyle/>
          <a:p>
            <a:r>
              <a:rPr lang="en-US" dirty="0"/>
              <a:t>Understand the challenges</a:t>
            </a:r>
          </a:p>
          <a:p>
            <a:pPr lvl="1"/>
            <a:r>
              <a:rPr lang="en-US" dirty="0"/>
              <a:t>Identify challenges, barriers and general renewable energy context</a:t>
            </a:r>
          </a:p>
          <a:p>
            <a:pPr lvl="1"/>
            <a:r>
              <a:rPr lang="en-US" dirty="0"/>
              <a:t>Help understand key renewable energy sources and technologies</a:t>
            </a:r>
          </a:p>
          <a:p>
            <a:r>
              <a:rPr lang="en-US" dirty="0"/>
              <a:t>Guidelines for policy makers</a:t>
            </a:r>
          </a:p>
          <a:p>
            <a:pPr lvl="1"/>
            <a:r>
              <a:rPr lang="en-US" dirty="0"/>
              <a:t>Strategic plans, stakeholder involvement, understand technical challenges, mapping demands and resources</a:t>
            </a:r>
          </a:p>
          <a:p>
            <a:pPr lvl="1"/>
            <a:r>
              <a:rPr lang="en-US" dirty="0"/>
              <a:t>Creating an enabling regulatory framework</a:t>
            </a:r>
          </a:p>
          <a:p>
            <a:r>
              <a:rPr lang="en-US" dirty="0"/>
              <a:t>Illustrated short cases</a:t>
            </a:r>
          </a:p>
        </p:txBody>
      </p:sp>
    </p:spTree>
    <p:extLst>
      <p:ext uri="{BB962C8B-B14F-4D97-AF65-F5344CB8AC3E}">
        <p14:creationId xmlns:p14="http://schemas.microsoft.com/office/powerpoint/2010/main" val="30587424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a:t>There is more excess heat in Europe than all of the heat demand in buildings</a:t>
            </a:r>
            <a:endParaRPr lang="en-US" dirty="0"/>
          </a:p>
        </p:txBody>
      </p:sp>
      <p:grpSp>
        <p:nvGrpSpPr>
          <p:cNvPr id="38" name="Group 37"/>
          <p:cNvGrpSpPr/>
          <p:nvPr/>
        </p:nvGrpSpPr>
        <p:grpSpPr>
          <a:xfrm>
            <a:off x="2279576" y="1988840"/>
            <a:ext cx="7488832" cy="3816424"/>
            <a:chOff x="776944" y="2322661"/>
            <a:chExt cx="8229600" cy="4525963"/>
          </a:xfrm>
        </p:grpSpPr>
        <p:graphicFrame>
          <p:nvGraphicFramePr>
            <p:cNvPr id="39" name="Content Placeholder 4"/>
            <p:cNvGraphicFramePr>
              <a:graphicFrameLocks/>
            </p:cNvGraphicFramePr>
            <p:nvPr/>
          </p:nvGraphicFramePr>
          <p:xfrm>
            <a:off x="776944" y="2322661"/>
            <a:ext cx="8229600" cy="4525963"/>
          </p:xfrm>
          <a:graphic>
            <a:graphicData uri="http://schemas.openxmlformats.org/drawingml/2006/chart">
              <c:chart xmlns:c="http://schemas.openxmlformats.org/drawingml/2006/chart" xmlns:r="http://schemas.openxmlformats.org/officeDocument/2006/relationships" r:id="rId2"/>
            </a:graphicData>
          </a:graphic>
        </p:graphicFrame>
        <p:cxnSp>
          <p:nvCxnSpPr>
            <p:cNvPr id="40" name="Straight Arrow Connector 39"/>
            <p:cNvCxnSpPr/>
            <p:nvPr/>
          </p:nvCxnSpPr>
          <p:spPr>
            <a:xfrm flipH="1">
              <a:off x="3519427" y="3855862"/>
              <a:ext cx="11164" cy="933791"/>
            </a:xfrm>
            <a:prstGeom prst="straightConnector1">
              <a:avLst/>
            </a:prstGeom>
            <a:ln w="38100">
              <a:solidFill>
                <a:srgbClr val="BF0F2F"/>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3080331" y="3859781"/>
              <a:ext cx="504092" cy="0"/>
            </a:xfrm>
            <a:prstGeom prst="line">
              <a:avLst/>
            </a:prstGeom>
            <a:ln w="19050">
              <a:solidFill>
                <a:srgbClr val="BF0F2F"/>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3392089" y="4759761"/>
              <a:ext cx="684000" cy="0"/>
            </a:xfrm>
            <a:prstGeom prst="line">
              <a:avLst/>
            </a:prstGeom>
            <a:ln w="28575">
              <a:solidFill>
                <a:srgbClr val="BF0F2F"/>
              </a:solidFill>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a:off x="6582797" y="5330461"/>
              <a:ext cx="0" cy="664207"/>
            </a:xfrm>
            <a:prstGeom prst="straightConnector1">
              <a:avLst/>
            </a:prstGeom>
            <a:ln w="38100">
              <a:solidFill>
                <a:srgbClr val="BF0F2F"/>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6316098" y="5330461"/>
              <a:ext cx="533400" cy="0"/>
            </a:xfrm>
            <a:prstGeom prst="line">
              <a:avLst/>
            </a:prstGeom>
            <a:ln w="19050">
              <a:solidFill>
                <a:srgbClr val="BF0F2F"/>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331955072"/>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43919" y="287635"/>
            <a:ext cx="10609881" cy="1325563"/>
          </a:xfrm>
        </p:spPr>
        <p:txBody>
          <a:bodyPr>
            <a:normAutofit/>
          </a:bodyPr>
          <a:lstStyle/>
          <a:p>
            <a:r>
              <a:rPr lang="da-DK" sz="3600" dirty="0"/>
              <a:t>Minimum </a:t>
            </a:r>
            <a:r>
              <a:rPr lang="da-DK" sz="3600" dirty="0" err="1"/>
              <a:t>Recommended</a:t>
            </a:r>
            <a:r>
              <a:rPr lang="da-DK" sz="3600" dirty="0"/>
              <a:t> DH </a:t>
            </a:r>
            <a:r>
              <a:rPr lang="da-DK" sz="3600" dirty="0" err="1"/>
              <a:t>levels</a:t>
            </a:r>
            <a:r>
              <a:rPr lang="da-DK" sz="3600" dirty="0"/>
              <a:t> of the total heat </a:t>
            </a:r>
            <a:r>
              <a:rPr lang="da-DK" sz="3600" dirty="0" err="1"/>
              <a:t>market</a:t>
            </a:r>
            <a:r>
              <a:rPr lang="da-DK" sz="3600" dirty="0"/>
              <a:t> pr. country</a:t>
            </a:r>
          </a:p>
        </p:txBody>
      </p:sp>
      <p:graphicFrame>
        <p:nvGraphicFramePr>
          <p:cNvPr id="4" name="Chart 15">
            <a:extLst>
              <a:ext uri="{FF2B5EF4-FFF2-40B4-BE49-F238E27FC236}">
                <a16:creationId xmlns:a16="http://schemas.microsoft.com/office/drawing/2014/main" id="{00000000-0008-0000-0000-000003000000}"/>
              </a:ext>
            </a:extLst>
          </p:cNvPr>
          <p:cNvGraphicFramePr/>
          <p:nvPr/>
        </p:nvGraphicFramePr>
        <p:xfrm>
          <a:off x="275929" y="1685008"/>
          <a:ext cx="7441141" cy="4044423"/>
        </p:xfrm>
        <a:graphic>
          <a:graphicData uri="http://schemas.openxmlformats.org/drawingml/2006/chart">
            <c:chart xmlns:c="http://schemas.openxmlformats.org/drawingml/2006/chart" xmlns:r="http://schemas.openxmlformats.org/officeDocument/2006/relationships" r:id="rId2"/>
          </a:graphicData>
        </a:graphic>
      </p:graphicFrame>
      <p:pic>
        <p:nvPicPr>
          <p:cNvPr id="5" name="Billede 4"/>
          <p:cNvPicPr>
            <a:picLocks noChangeAspect="1"/>
          </p:cNvPicPr>
          <p:nvPr/>
        </p:nvPicPr>
        <p:blipFill rotWithShape="1">
          <a:blip r:embed="rId3">
            <a:extLst>
              <a:ext uri="{28A0092B-C50C-407E-A947-70E740481C1C}">
                <a14:useLocalDpi xmlns:a14="http://schemas.microsoft.com/office/drawing/2010/main" val="0"/>
              </a:ext>
            </a:extLst>
          </a:blip>
          <a:srcRect r="19356"/>
          <a:stretch/>
        </p:blipFill>
        <p:spPr>
          <a:xfrm>
            <a:off x="7885447" y="1799677"/>
            <a:ext cx="4191552" cy="1735615"/>
          </a:xfrm>
          <a:prstGeom prst="rect">
            <a:avLst/>
          </a:prstGeom>
        </p:spPr>
      </p:pic>
      <p:pic>
        <p:nvPicPr>
          <p:cNvPr id="6" name="Billede 5"/>
          <p:cNvPicPr>
            <a:picLocks noChangeAspect="1"/>
          </p:cNvPicPr>
          <p:nvPr/>
        </p:nvPicPr>
        <p:blipFill rotWithShape="1">
          <a:blip r:embed="rId4">
            <a:extLst>
              <a:ext uri="{28A0092B-C50C-407E-A947-70E740481C1C}">
                <a14:useLocalDpi xmlns:a14="http://schemas.microsoft.com/office/drawing/2010/main" val="0"/>
              </a:ext>
            </a:extLst>
          </a:blip>
          <a:srcRect r="18093"/>
          <a:stretch/>
        </p:blipFill>
        <p:spPr>
          <a:xfrm>
            <a:off x="7979978" y="3846497"/>
            <a:ext cx="4212022" cy="1717193"/>
          </a:xfrm>
          <a:prstGeom prst="rect">
            <a:avLst/>
          </a:prstGeom>
        </p:spPr>
      </p:pic>
    </p:spTree>
    <p:extLst>
      <p:ext uri="{BB962C8B-B14F-4D97-AF65-F5344CB8AC3E}">
        <p14:creationId xmlns:p14="http://schemas.microsoft.com/office/powerpoint/2010/main" val="42938075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err="1"/>
              <a:t>Why</a:t>
            </a:r>
            <a:r>
              <a:rPr lang="da-DK" dirty="0"/>
              <a:t> </a:t>
            </a:r>
            <a:r>
              <a:rPr lang="da-DK" dirty="0" err="1"/>
              <a:t>isn’t</a:t>
            </a:r>
            <a:r>
              <a:rPr lang="da-DK" dirty="0"/>
              <a:t> it happening?</a:t>
            </a:r>
          </a:p>
        </p:txBody>
      </p:sp>
      <p:sp>
        <p:nvSpPr>
          <p:cNvPr id="3" name="Pladsholder til indhold 2"/>
          <p:cNvSpPr>
            <a:spLocks noGrp="1"/>
          </p:cNvSpPr>
          <p:nvPr>
            <p:ph idx="1"/>
          </p:nvPr>
        </p:nvSpPr>
        <p:spPr>
          <a:xfrm>
            <a:off x="695400" y="2132856"/>
            <a:ext cx="10657184" cy="3612306"/>
          </a:xfrm>
        </p:spPr>
        <p:txBody>
          <a:bodyPr>
            <a:normAutofit/>
          </a:bodyPr>
          <a:lstStyle/>
          <a:p>
            <a:r>
              <a:rPr lang="da-DK" dirty="0"/>
              <a:t>Heating is </a:t>
            </a:r>
            <a:r>
              <a:rPr lang="da-DK" dirty="0" err="1"/>
              <a:t>complex</a:t>
            </a:r>
            <a:endParaRPr lang="da-DK" dirty="0"/>
          </a:p>
          <a:p>
            <a:r>
              <a:rPr lang="da-DK" dirty="0"/>
              <a:t>Heating and </a:t>
            </a:r>
            <a:r>
              <a:rPr lang="da-DK" dirty="0" err="1"/>
              <a:t>cooling</a:t>
            </a:r>
            <a:r>
              <a:rPr lang="da-DK" dirty="0"/>
              <a:t> is </a:t>
            </a:r>
            <a:r>
              <a:rPr lang="da-DK" dirty="0" err="1"/>
              <a:t>local</a:t>
            </a:r>
            <a:endParaRPr lang="da-DK" dirty="0"/>
          </a:p>
          <a:p>
            <a:r>
              <a:rPr lang="da-DK" dirty="0"/>
              <a:t>Heating is long term</a:t>
            </a:r>
          </a:p>
          <a:p>
            <a:r>
              <a:rPr lang="da-DK" dirty="0"/>
              <a:t>Heat </a:t>
            </a:r>
            <a:r>
              <a:rPr lang="da-DK" dirty="0" err="1"/>
              <a:t>savings</a:t>
            </a:r>
            <a:r>
              <a:rPr lang="da-DK" dirty="0"/>
              <a:t> and </a:t>
            </a:r>
            <a:r>
              <a:rPr lang="da-DK" dirty="0" err="1"/>
              <a:t>district</a:t>
            </a:r>
            <a:r>
              <a:rPr lang="da-DK" dirty="0"/>
              <a:t> </a:t>
            </a:r>
            <a:r>
              <a:rPr lang="da-DK" dirty="0" err="1"/>
              <a:t>heating</a:t>
            </a:r>
            <a:r>
              <a:rPr lang="da-DK" dirty="0"/>
              <a:t> have large </a:t>
            </a:r>
            <a:r>
              <a:rPr lang="da-DK" dirty="0" err="1"/>
              <a:t>investment</a:t>
            </a:r>
            <a:r>
              <a:rPr lang="da-DK" dirty="0"/>
              <a:t> </a:t>
            </a:r>
            <a:r>
              <a:rPr lang="da-DK" dirty="0" err="1"/>
              <a:t>costs</a:t>
            </a:r>
            <a:endParaRPr lang="da-DK" dirty="0"/>
          </a:p>
          <a:p>
            <a:r>
              <a:rPr lang="da-DK" dirty="0"/>
              <a:t>Heating and </a:t>
            </a:r>
            <a:r>
              <a:rPr lang="da-DK" dirty="0" err="1"/>
              <a:t>cooling</a:t>
            </a:r>
            <a:r>
              <a:rPr lang="da-DK" dirty="0"/>
              <a:t> is </a:t>
            </a:r>
            <a:r>
              <a:rPr lang="da-DK" dirty="0" err="1"/>
              <a:t>cultural</a:t>
            </a:r>
            <a:r>
              <a:rPr lang="da-DK" dirty="0"/>
              <a:t>, has </a:t>
            </a:r>
            <a:r>
              <a:rPr lang="da-DK" dirty="0" err="1"/>
              <a:t>ownership</a:t>
            </a:r>
            <a:r>
              <a:rPr lang="da-DK" dirty="0"/>
              <a:t> </a:t>
            </a:r>
            <a:r>
              <a:rPr lang="da-DK" dirty="0" err="1"/>
              <a:t>challenges</a:t>
            </a:r>
            <a:r>
              <a:rPr lang="da-DK" dirty="0"/>
              <a:t> and profit margins</a:t>
            </a:r>
          </a:p>
        </p:txBody>
      </p:sp>
    </p:spTree>
    <p:extLst>
      <p:ext uri="{BB962C8B-B14F-4D97-AF65-F5344CB8AC3E}">
        <p14:creationId xmlns:p14="http://schemas.microsoft.com/office/powerpoint/2010/main" val="943745315"/>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p:cNvPicPr>
            <a:picLocks noChangeAspect="1"/>
          </p:cNvPicPr>
          <p:nvPr/>
        </p:nvPicPr>
        <p:blipFill>
          <a:blip r:embed="rId2"/>
          <a:stretch>
            <a:fillRect/>
          </a:stretch>
        </p:blipFill>
        <p:spPr>
          <a:xfrm>
            <a:off x="7373753" y="365125"/>
            <a:ext cx="4583245" cy="6311266"/>
          </a:xfrm>
          <a:prstGeom prst="rect">
            <a:avLst/>
          </a:prstGeom>
        </p:spPr>
      </p:pic>
      <p:pic>
        <p:nvPicPr>
          <p:cNvPr id="5" name="Billede 4"/>
          <p:cNvPicPr>
            <a:picLocks noChangeAspect="1"/>
          </p:cNvPicPr>
          <p:nvPr/>
        </p:nvPicPr>
        <p:blipFill>
          <a:blip r:embed="rId3"/>
          <a:stretch>
            <a:fillRect/>
          </a:stretch>
        </p:blipFill>
        <p:spPr>
          <a:xfrm>
            <a:off x="340735" y="180109"/>
            <a:ext cx="6761916" cy="5898692"/>
          </a:xfrm>
          <a:prstGeom prst="rect">
            <a:avLst/>
          </a:prstGeom>
        </p:spPr>
      </p:pic>
    </p:spTree>
    <p:extLst>
      <p:ext uri="{BB962C8B-B14F-4D97-AF65-F5344CB8AC3E}">
        <p14:creationId xmlns:p14="http://schemas.microsoft.com/office/powerpoint/2010/main" val="129992393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US" dirty="0"/>
              <a:t>Strategic heating and cooling plans</a:t>
            </a:r>
            <a:endParaRPr lang="da-DK" dirty="0"/>
          </a:p>
        </p:txBody>
      </p:sp>
      <p:pic>
        <p:nvPicPr>
          <p:cNvPr id="5" name="Billede 4"/>
          <p:cNvPicPr>
            <a:picLocks noChangeAspect="1"/>
          </p:cNvPicPr>
          <p:nvPr/>
        </p:nvPicPr>
        <p:blipFill>
          <a:blip r:embed="rId2"/>
          <a:stretch>
            <a:fillRect/>
          </a:stretch>
        </p:blipFill>
        <p:spPr>
          <a:xfrm>
            <a:off x="10680245" y="159326"/>
            <a:ext cx="1347109" cy="1855009"/>
          </a:xfrm>
          <a:prstGeom prst="rect">
            <a:avLst/>
          </a:prstGeom>
        </p:spPr>
      </p:pic>
      <p:pic>
        <p:nvPicPr>
          <p:cNvPr id="6" name="Pladsholder til indhold 7"/>
          <p:cNvPicPr>
            <a:picLocks noChangeAspect="1"/>
          </p:cNvPicPr>
          <p:nvPr/>
        </p:nvPicPr>
        <p:blipFill>
          <a:blip r:embed="rId3"/>
          <a:stretch>
            <a:fillRect/>
          </a:stretch>
        </p:blipFill>
        <p:spPr>
          <a:xfrm>
            <a:off x="2542310" y="1583412"/>
            <a:ext cx="7211290" cy="4904289"/>
          </a:xfrm>
          <a:prstGeom prst="rect">
            <a:avLst/>
          </a:prstGeom>
        </p:spPr>
      </p:pic>
      <p:sp>
        <p:nvSpPr>
          <p:cNvPr id="7" name="Rektangel 6"/>
          <p:cNvSpPr/>
          <p:nvPr/>
        </p:nvSpPr>
        <p:spPr>
          <a:xfrm>
            <a:off x="2403764" y="1564062"/>
            <a:ext cx="900545" cy="33242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da-DK"/>
          </a:p>
        </p:txBody>
      </p:sp>
    </p:spTree>
    <p:extLst>
      <p:ext uri="{BB962C8B-B14F-4D97-AF65-F5344CB8AC3E}">
        <p14:creationId xmlns:p14="http://schemas.microsoft.com/office/powerpoint/2010/main" val="38510424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365125"/>
            <a:ext cx="9033164" cy="1325563"/>
          </a:xfrm>
        </p:spPr>
        <p:txBody>
          <a:bodyPr>
            <a:noAutofit/>
          </a:bodyPr>
          <a:lstStyle/>
          <a:p>
            <a:r>
              <a:rPr lang="en-US" sz="3200" dirty="0"/>
              <a:t>Ensure enabling regulatory conditions, supportive financing options and business models are put in </a:t>
            </a:r>
            <a:r>
              <a:rPr lang="da-DK" sz="3200" dirty="0" err="1"/>
              <a:t>place</a:t>
            </a:r>
            <a:r>
              <a:rPr lang="da-DK" sz="3200" dirty="0"/>
              <a:t>.</a:t>
            </a:r>
          </a:p>
        </p:txBody>
      </p:sp>
      <p:sp>
        <p:nvSpPr>
          <p:cNvPr id="3" name="Pladsholder til indhold 2"/>
          <p:cNvSpPr>
            <a:spLocks noGrp="1"/>
          </p:cNvSpPr>
          <p:nvPr>
            <p:ph idx="1"/>
          </p:nvPr>
        </p:nvSpPr>
        <p:spPr>
          <a:xfrm>
            <a:off x="838200" y="1825625"/>
            <a:ext cx="5105400" cy="4351338"/>
          </a:xfrm>
        </p:spPr>
        <p:txBody>
          <a:bodyPr>
            <a:normAutofit fontScale="77500" lnSpcReduction="20000"/>
          </a:bodyPr>
          <a:lstStyle/>
          <a:p>
            <a:r>
              <a:rPr lang="en-US" dirty="0"/>
              <a:t>Consider district energy grids as public infrastructure and ensure a level playing field through fiscal levers, legislation and price regulation, but also consider externalities such as </a:t>
            </a:r>
            <a:r>
              <a:rPr lang="da-DK" dirty="0"/>
              <a:t>greenhouse gas emissions or air </a:t>
            </a:r>
            <a:r>
              <a:rPr lang="da-DK" dirty="0" err="1"/>
              <a:t>pollutants</a:t>
            </a:r>
            <a:endParaRPr lang="da-DK" dirty="0"/>
          </a:p>
          <a:p>
            <a:r>
              <a:rPr lang="en-US" dirty="0"/>
              <a:t>Overcome uncertainty associated with demand for heating and cooling to attract investment by first connecting high-demand consumers – while making sure the full potential can be exploited. </a:t>
            </a:r>
          </a:p>
          <a:p>
            <a:r>
              <a:rPr lang="en-US" dirty="0"/>
              <a:t>In addition to public finance, including grants, explore the involvement of the private sector and innovative practices such as partnerships with energy service companies (ESCOs) or </a:t>
            </a:r>
            <a:r>
              <a:rPr lang="da-DK" dirty="0" err="1"/>
              <a:t>crowdfunding</a:t>
            </a:r>
            <a:r>
              <a:rPr lang="da-DK" dirty="0"/>
              <a:t>.</a:t>
            </a:r>
          </a:p>
        </p:txBody>
      </p:sp>
      <p:pic>
        <p:nvPicPr>
          <p:cNvPr id="4" name="Billede 3"/>
          <p:cNvPicPr>
            <a:picLocks noChangeAspect="1"/>
          </p:cNvPicPr>
          <p:nvPr/>
        </p:nvPicPr>
        <p:blipFill>
          <a:blip r:embed="rId2"/>
          <a:stretch>
            <a:fillRect/>
          </a:stretch>
        </p:blipFill>
        <p:spPr>
          <a:xfrm>
            <a:off x="10680245" y="159326"/>
            <a:ext cx="1347109" cy="1855009"/>
          </a:xfrm>
          <a:prstGeom prst="rect">
            <a:avLst/>
          </a:prstGeom>
        </p:spPr>
      </p:pic>
      <p:pic>
        <p:nvPicPr>
          <p:cNvPr id="5" name="Pladsholder til indhold 6"/>
          <p:cNvPicPr>
            <a:picLocks noChangeAspect="1"/>
          </p:cNvPicPr>
          <p:nvPr/>
        </p:nvPicPr>
        <p:blipFill>
          <a:blip r:embed="rId3"/>
          <a:stretch>
            <a:fillRect/>
          </a:stretch>
        </p:blipFill>
        <p:spPr>
          <a:xfrm>
            <a:off x="6422787" y="2605105"/>
            <a:ext cx="5131903" cy="3451784"/>
          </a:xfrm>
          <a:prstGeom prst="rect">
            <a:avLst/>
          </a:prstGeom>
        </p:spPr>
      </p:pic>
    </p:spTree>
    <p:extLst>
      <p:ext uri="{BB962C8B-B14F-4D97-AF65-F5344CB8AC3E}">
        <p14:creationId xmlns:p14="http://schemas.microsoft.com/office/powerpoint/2010/main" val="254197115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dsholder til indhold 7"/>
          <p:cNvPicPr>
            <a:picLocks noChangeAspect="1"/>
          </p:cNvPicPr>
          <p:nvPr/>
        </p:nvPicPr>
        <p:blipFill>
          <a:blip r:embed="rId2"/>
          <a:stretch>
            <a:fillRect/>
          </a:stretch>
        </p:blipFill>
        <p:spPr>
          <a:xfrm>
            <a:off x="6470073" y="3862749"/>
            <a:ext cx="5386388" cy="2444296"/>
          </a:xfrm>
          <a:prstGeom prst="rect">
            <a:avLst/>
          </a:prstGeom>
        </p:spPr>
      </p:pic>
      <p:sp>
        <p:nvSpPr>
          <p:cNvPr id="2" name="Titel 1"/>
          <p:cNvSpPr>
            <a:spLocks noGrp="1"/>
          </p:cNvSpPr>
          <p:nvPr>
            <p:ph type="title"/>
          </p:nvPr>
        </p:nvSpPr>
        <p:spPr>
          <a:xfrm>
            <a:off x="838200" y="365125"/>
            <a:ext cx="9033164" cy="1325563"/>
          </a:xfrm>
        </p:spPr>
        <p:txBody>
          <a:bodyPr>
            <a:noAutofit/>
          </a:bodyPr>
          <a:lstStyle/>
          <a:p>
            <a:r>
              <a:rPr lang="en-US" sz="3200" dirty="0"/>
              <a:t>Ensure enabling regulatory conditions, supportive financing options and business models are put in </a:t>
            </a:r>
            <a:r>
              <a:rPr lang="da-DK" sz="3200" dirty="0" err="1"/>
              <a:t>place</a:t>
            </a:r>
            <a:r>
              <a:rPr lang="da-DK" sz="3200" dirty="0"/>
              <a:t>.</a:t>
            </a:r>
          </a:p>
        </p:txBody>
      </p:sp>
      <p:sp>
        <p:nvSpPr>
          <p:cNvPr id="3" name="Pladsholder til indhold 2"/>
          <p:cNvSpPr>
            <a:spLocks noGrp="1"/>
          </p:cNvSpPr>
          <p:nvPr>
            <p:ph idx="1"/>
          </p:nvPr>
        </p:nvSpPr>
        <p:spPr>
          <a:xfrm>
            <a:off x="838200" y="1825625"/>
            <a:ext cx="5334000" cy="4351338"/>
          </a:xfrm>
        </p:spPr>
        <p:txBody>
          <a:bodyPr>
            <a:normAutofit fontScale="85000" lnSpcReduction="20000"/>
          </a:bodyPr>
          <a:lstStyle/>
          <a:p>
            <a:r>
              <a:rPr lang="en-US" dirty="0"/>
              <a:t>Develop schemes to de-risk renewable-based </a:t>
            </a:r>
            <a:r>
              <a:rPr lang="da-DK" dirty="0" err="1"/>
              <a:t>applications</a:t>
            </a:r>
            <a:r>
              <a:rPr lang="da-DK" dirty="0"/>
              <a:t>. For </a:t>
            </a:r>
            <a:r>
              <a:rPr lang="da-DK" dirty="0" err="1"/>
              <a:t>example</a:t>
            </a:r>
            <a:r>
              <a:rPr lang="da-DK" dirty="0"/>
              <a:t>, promote support </a:t>
            </a:r>
            <a:r>
              <a:rPr lang="en-US" dirty="0"/>
              <a:t>schemes for geothermal energy which are tailored to the market maturity and that reduce investors’ risk of drilling unproductive wells and/or declining </a:t>
            </a:r>
            <a:r>
              <a:rPr lang="da-DK" dirty="0" err="1"/>
              <a:t>well</a:t>
            </a:r>
            <a:r>
              <a:rPr lang="da-DK" dirty="0"/>
              <a:t> </a:t>
            </a:r>
            <a:r>
              <a:rPr lang="da-DK" dirty="0" err="1"/>
              <a:t>productivity</a:t>
            </a:r>
            <a:r>
              <a:rPr lang="da-DK" dirty="0"/>
              <a:t>.</a:t>
            </a:r>
          </a:p>
          <a:p>
            <a:r>
              <a:rPr lang="en-US" dirty="0"/>
              <a:t>Set up a comprehensive and transparent governance scheme through ownership, regulation and pricing that promotes district heating and cooling systems. The systems should be based on renewables and waste heat sources and align with </a:t>
            </a:r>
            <a:r>
              <a:rPr lang="da-DK" dirty="0" err="1"/>
              <a:t>societal</a:t>
            </a:r>
            <a:r>
              <a:rPr lang="da-DK" dirty="0"/>
              <a:t> </a:t>
            </a:r>
            <a:r>
              <a:rPr lang="da-DK" dirty="0" err="1"/>
              <a:t>goals</a:t>
            </a:r>
            <a:r>
              <a:rPr lang="da-DK" dirty="0"/>
              <a:t>.</a:t>
            </a:r>
          </a:p>
        </p:txBody>
      </p:sp>
      <p:pic>
        <p:nvPicPr>
          <p:cNvPr id="4" name="Billede 3"/>
          <p:cNvPicPr>
            <a:picLocks noChangeAspect="1"/>
          </p:cNvPicPr>
          <p:nvPr/>
        </p:nvPicPr>
        <p:blipFill>
          <a:blip r:embed="rId3"/>
          <a:stretch>
            <a:fillRect/>
          </a:stretch>
        </p:blipFill>
        <p:spPr>
          <a:xfrm>
            <a:off x="10680245" y="159326"/>
            <a:ext cx="1347109" cy="1855009"/>
          </a:xfrm>
          <a:prstGeom prst="rect">
            <a:avLst/>
          </a:prstGeom>
        </p:spPr>
      </p:pic>
      <p:pic>
        <p:nvPicPr>
          <p:cNvPr id="5" name="Pladsholder til indhold 6"/>
          <p:cNvPicPr>
            <a:picLocks noChangeAspect="1"/>
          </p:cNvPicPr>
          <p:nvPr/>
        </p:nvPicPr>
        <p:blipFill>
          <a:blip r:embed="rId4"/>
          <a:stretch>
            <a:fillRect/>
          </a:stretch>
        </p:blipFill>
        <p:spPr>
          <a:xfrm>
            <a:off x="6407727" y="1825625"/>
            <a:ext cx="5386388" cy="2218350"/>
          </a:xfrm>
          <a:prstGeom prst="rect">
            <a:avLst/>
          </a:prstGeom>
        </p:spPr>
      </p:pic>
    </p:spTree>
    <p:extLst>
      <p:ext uri="{BB962C8B-B14F-4D97-AF65-F5344CB8AC3E}">
        <p14:creationId xmlns:p14="http://schemas.microsoft.com/office/powerpoint/2010/main" val="57246513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inkedIn, Twitter Integrations | Integroma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54482" y="5295518"/>
            <a:ext cx="1775981" cy="926740"/>
          </a:xfrm>
          <a:prstGeom prst="rect">
            <a:avLst/>
          </a:prstGeom>
          <a:noFill/>
          <a:extLst>
            <a:ext uri="{909E8E84-426E-40DD-AFC4-6F175D3DCCD1}">
              <a14:hiddenFill xmlns:a14="http://schemas.microsoft.com/office/drawing/2010/main">
                <a:solidFill>
                  <a:srgbClr val="FFFFFF"/>
                </a:solidFill>
              </a14:hiddenFill>
            </a:ext>
          </a:extLst>
        </p:spPr>
      </p:pic>
      <p:sp>
        <p:nvSpPr>
          <p:cNvPr id="7" name="Titel 6"/>
          <p:cNvSpPr>
            <a:spLocks noGrp="1"/>
          </p:cNvSpPr>
          <p:nvPr>
            <p:ph type="title"/>
          </p:nvPr>
        </p:nvSpPr>
        <p:spPr>
          <a:xfrm>
            <a:off x="226996" y="240712"/>
            <a:ext cx="10515600" cy="680553"/>
          </a:xfrm>
        </p:spPr>
        <p:txBody>
          <a:bodyPr>
            <a:normAutofit fontScale="90000"/>
          </a:bodyPr>
          <a:lstStyle/>
          <a:p>
            <a:r>
              <a:rPr lang="en-US" dirty="0"/>
              <a:t>Thank you for your attention</a:t>
            </a:r>
          </a:p>
        </p:txBody>
      </p:sp>
      <p:sp>
        <p:nvSpPr>
          <p:cNvPr id="8" name="Pladsholder til indhold 7"/>
          <p:cNvSpPr>
            <a:spLocks noGrp="1"/>
          </p:cNvSpPr>
          <p:nvPr>
            <p:ph idx="1"/>
          </p:nvPr>
        </p:nvSpPr>
        <p:spPr>
          <a:xfrm>
            <a:off x="4133127" y="6008989"/>
            <a:ext cx="3503807" cy="426536"/>
          </a:xfrm>
          <a:solidFill>
            <a:schemeClr val="bg1"/>
          </a:solidFill>
          <a:ln>
            <a:noFill/>
          </a:ln>
        </p:spPr>
        <p:txBody>
          <a:bodyPr>
            <a:normAutofit/>
          </a:bodyPr>
          <a:lstStyle/>
          <a:p>
            <a:pPr marL="0" indent="0">
              <a:buNone/>
            </a:pPr>
            <a:r>
              <a:rPr lang="da-DK" sz="1800" b="1" i="1" dirty="0" err="1"/>
              <a:t>Follow</a:t>
            </a:r>
            <a:r>
              <a:rPr lang="da-DK" sz="1800" b="1" i="1" dirty="0"/>
              <a:t> </a:t>
            </a:r>
            <a:r>
              <a:rPr lang="da-DK" sz="1800" b="1" i="1" dirty="0" err="1"/>
              <a:t>me</a:t>
            </a:r>
            <a:r>
              <a:rPr lang="da-DK" sz="1800" b="1" i="1" dirty="0"/>
              <a:t> on </a:t>
            </a:r>
            <a:r>
              <a:rPr lang="da-DK" sz="1800" b="1" i="1" dirty="0" err="1"/>
              <a:t>twitter</a:t>
            </a:r>
            <a:r>
              <a:rPr lang="da-DK" sz="1800" b="1" i="1" dirty="0"/>
              <a:t> and </a:t>
            </a:r>
            <a:r>
              <a:rPr lang="da-DK" sz="1800" b="1" i="1" dirty="0" err="1"/>
              <a:t>LinkedIN</a:t>
            </a:r>
            <a:endParaRPr lang="da-DK" sz="1800" b="1" i="1" dirty="0"/>
          </a:p>
        </p:txBody>
      </p:sp>
      <p:pic>
        <p:nvPicPr>
          <p:cNvPr id="2" name="Billede 1"/>
          <p:cNvPicPr>
            <a:picLocks noChangeAspect="1"/>
          </p:cNvPicPr>
          <p:nvPr/>
        </p:nvPicPr>
        <p:blipFill>
          <a:blip r:embed="rId3"/>
          <a:stretch>
            <a:fillRect/>
          </a:stretch>
        </p:blipFill>
        <p:spPr>
          <a:xfrm>
            <a:off x="7636934" y="4123921"/>
            <a:ext cx="4328517" cy="2371791"/>
          </a:xfrm>
          <a:prstGeom prst="rect">
            <a:avLst/>
          </a:prstGeom>
        </p:spPr>
      </p:pic>
      <p:sp>
        <p:nvSpPr>
          <p:cNvPr id="6" name="TextBox 1"/>
          <p:cNvSpPr txBox="1"/>
          <p:nvPr/>
        </p:nvSpPr>
        <p:spPr>
          <a:xfrm>
            <a:off x="767365" y="3235300"/>
            <a:ext cx="10586435" cy="379656"/>
          </a:xfrm>
          <a:prstGeom prst="rect">
            <a:avLst/>
          </a:prstGeom>
          <a:noFill/>
        </p:spPr>
        <p:txBody>
          <a:bodyPr wrap="square" rtlCol="0">
            <a:spAutoFit/>
          </a:bodyPr>
          <a:lstStyle/>
          <a:p>
            <a:endParaRPr lang="da-DK" sz="1867" i="1" dirty="0"/>
          </a:p>
        </p:txBody>
      </p:sp>
      <p:sp>
        <p:nvSpPr>
          <p:cNvPr id="9" name="Rectangle 13"/>
          <p:cNvSpPr>
            <a:spLocks noChangeArrowheads="1"/>
          </p:cNvSpPr>
          <p:nvPr/>
        </p:nvSpPr>
        <p:spPr bwMode="auto">
          <a:xfrm>
            <a:off x="3318952" y="1365437"/>
            <a:ext cx="2389091" cy="335245"/>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a:lstStyle/>
          <a:p>
            <a:pPr algn="ctr">
              <a:spcBef>
                <a:spcPct val="20000"/>
              </a:spcBef>
            </a:pPr>
            <a:r>
              <a:rPr lang="da-DK" altLang="da-DK" sz="1467" b="1" dirty="0">
                <a:solidFill>
                  <a:schemeClr val="bg1"/>
                </a:solidFill>
                <a:latin typeface="TrueGillSansOneBold" pitchFamily="2" charset="0"/>
              </a:rPr>
              <a:t>www.EnergyPLAN.eu</a:t>
            </a:r>
          </a:p>
          <a:p>
            <a:pPr algn="ctr">
              <a:spcBef>
                <a:spcPct val="20000"/>
              </a:spcBef>
            </a:pPr>
            <a:endParaRPr lang="da-DK" altLang="da-DK" sz="2133" b="1" dirty="0">
              <a:solidFill>
                <a:schemeClr val="bg1"/>
              </a:solidFill>
              <a:latin typeface="TrueGillSansOneBold" pitchFamily="2" charset="0"/>
            </a:endParaRPr>
          </a:p>
          <a:p>
            <a:pPr algn="ctr">
              <a:spcBef>
                <a:spcPct val="20000"/>
              </a:spcBef>
            </a:pPr>
            <a:r>
              <a:rPr lang="da-DK" altLang="da-DK" sz="2133" b="1" dirty="0">
                <a:solidFill>
                  <a:schemeClr val="bg1"/>
                </a:solidFill>
                <a:latin typeface="TrueGillSansOneBold" pitchFamily="2" charset="0"/>
              </a:rPr>
              <a:t> </a:t>
            </a:r>
          </a:p>
          <a:p>
            <a:pPr algn="ctr">
              <a:spcBef>
                <a:spcPct val="20000"/>
              </a:spcBef>
            </a:pPr>
            <a:endParaRPr lang="da-DK" altLang="da-DK" sz="2133" b="1" dirty="0">
              <a:solidFill>
                <a:schemeClr val="bg1"/>
              </a:solidFill>
              <a:latin typeface="TrueGillSansOneBold" pitchFamily="2" charset="0"/>
            </a:endParaRPr>
          </a:p>
        </p:txBody>
      </p:sp>
      <p:sp>
        <p:nvSpPr>
          <p:cNvPr id="10" name="Rectangle 9"/>
          <p:cNvSpPr>
            <a:spLocks noChangeArrowheads="1"/>
          </p:cNvSpPr>
          <p:nvPr/>
        </p:nvSpPr>
        <p:spPr bwMode="auto">
          <a:xfrm>
            <a:off x="7256429" y="1741565"/>
            <a:ext cx="2195739" cy="352497"/>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a:lstStyle/>
          <a:p>
            <a:pPr algn="ctr">
              <a:spcBef>
                <a:spcPct val="20000"/>
              </a:spcBef>
            </a:pPr>
            <a:r>
              <a:rPr lang="en-GB" altLang="da-DK" sz="1467" b="1" dirty="0">
                <a:solidFill>
                  <a:schemeClr val="bg1"/>
                </a:solidFill>
                <a:latin typeface="TrueGillSansOneBold" pitchFamily="2" charset="0"/>
              </a:rPr>
              <a:t>www.4DH.eu</a:t>
            </a:r>
            <a:r>
              <a:rPr lang="da-DK" altLang="da-DK" sz="1467" b="1" dirty="0">
                <a:solidFill>
                  <a:schemeClr val="bg1"/>
                </a:solidFill>
                <a:latin typeface="TrueGillSansOneBold" pitchFamily="2" charset="0"/>
              </a:rPr>
              <a:t> </a:t>
            </a:r>
          </a:p>
          <a:p>
            <a:pPr algn="ctr">
              <a:spcBef>
                <a:spcPct val="20000"/>
              </a:spcBef>
            </a:pPr>
            <a:endParaRPr lang="da-DK" altLang="da-DK" sz="1467" b="1" dirty="0">
              <a:solidFill>
                <a:schemeClr val="bg1"/>
              </a:solidFill>
              <a:latin typeface="TrueGillSansOneBold" pitchFamily="2" charset="0"/>
            </a:endParaRPr>
          </a:p>
        </p:txBody>
      </p:sp>
      <p:sp>
        <p:nvSpPr>
          <p:cNvPr id="11" name="Rectangle 11"/>
          <p:cNvSpPr>
            <a:spLocks noChangeArrowheads="1"/>
          </p:cNvSpPr>
          <p:nvPr/>
        </p:nvSpPr>
        <p:spPr bwMode="auto">
          <a:xfrm>
            <a:off x="5757446" y="1365439"/>
            <a:ext cx="3995419" cy="335245"/>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a:lstStyle/>
          <a:p>
            <a:pPr algn="ctr">
              <a:spcBef>
                <a:spcPct val="20000"/>
              </a:spcBef>
            </a:pPr>
            <a:r>
              <a:rPr lang="da-DK" altLang="da-DK" sz="1467" b="1" dirty="0">
                <a:solidFill>
                  <a:schemeClr val="bg1"/>
                </a:solidFill>
                <a:latin typeface="TrueGillSansOneBold" pitchFamily="2" charset="0"/>
              </a:rPr>
              <a:t>www.energyplan.eu/smartenergysystems/</a:t>
            </a:r>
          </a:p>
          <a:p>
            <a:pPr algn="ctr">
              <a:spcBef>
                <a:spcPct val="20000"/>
              </a:spcBef>
            </a:pPr>
            <a:endParaRPr lang="da-DK" altLang="da-DK" sz="1467" b="1" dirty="0">
              <a:solidFill>
                <a:schemeClr val="bg1"/>
              </a:solidFill>
              <a:latin typeface="TrueGillSansOneBold" pitchFamily="2" charset="0"/>
            </a:endParaRPr>
          </a:p>
        </p:txBody>
      </p:sp>
      <p:sp>
        <p:nvSpPr>
          <p:cNvPr id="12" name="Rectangle 9"/>
          <p:cNvSpPr>
            <a:spLocks noChangeArrowheads="1"/>
          </p:cNvSpPr>
          <p:nvPr/>
        </p:nvSpPr>
        <p:spPr bwMode="auto">
          <a:xfrm>
            <a:off x="3318952" y="991795"/>
            <a:ext cx="1899477" cy="326101"/>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a:lstStyle/>
          <a:p>
            <a:pPr algn="ctr">
              <a:spcBef>
                <a:spcPct val="20000"/>
              </a:spcBef>
            </a:pPr>
            <a:r>
              <a:rPr lang="da-DK" altLang="da-DK" sz="1467" b="1" dirty="0">
                <a:solidFill>
                  <a:schemeClr val="bg1"/>
                </a:solidFill>
                <a:latin typeface="TrueGillSansOneBold" pitchFamily="2" charset="0"/>
              </a:rPr>
              <a:t>www.brianvad.eu</a:t>
            </a:r>
          </a:p>
          <a:p>
            <a:pPr algn="ctr">
              <a:spcBef>
                <a:spcPct val="20000"/>
              </a:spcBef>
            </a:pPr>
            <a:r>
              <a:rPr lang="da-DK" altLang="da-DK" sz="1467" b="1" dirty="0">
                <a:solidFill>
                  <a:schemeClr val="bg1"/>
                </a:solidFill>
                <a:latin typeface="TrueGillSansOneBold" pitchFamily="2" charset="0"/>
              </a:rPr>
              <a:t> </a:t>
            </a:r>
          </a:p>
          <a:p>
            <a:pPr algn="ctr">
              <a:spcBef>
                <a:spcPct val="20000"/>
              </a:spcBef>
            </a:pPr>
            <a:endParaRPr lang="da-DK" altLang="da-DK" sz="1467" b="1" dirty="0">
              <a:solidFill>
                <a:schemeClr val="bg1"/>
              </a:solidFill>
              <a:latin typeface="TrueGillSansOneBold" pitchFamily="2" charset="0"/>
            </a:endParaRPr>
          </a:p>
        </p:txBody>
      </p:sp>
      <p:sp>
        <p:nvSpPr>
          <p:cNvPr id="13" name="Rectangle 11"/>
          <p:cNvSpPr>
            <a:spLocks noChangeArrowheads="1"/>
          </p:cNvSpPr>
          <p:nvPr/>
        </p:nvSpPr>
        <p:spPr bwMode="auto">
          <a:xfrm>
            <a:off x="9483089" y="1741564"/>
            <a:ext cx="2519013" cy="352400"/>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a:lstStyle/>
          <a:p>
            <a:pPr algn="ctr">
              <a:spcBef>
                <a:spcPct val="20000"/>
              </a:spcBef>
            </a:pPr>
            <a:r>
              <a:rPr lang="da-DK" altLang="da-DK" sz="1467" b="1" dirty="0">
                <a:solidFill>
                  <a:schemeClr val="bg1"/>
                </a:solidFill>
                <a:latin typeface="TrueGillSansOneBold" pitchFamily="2" charset="0"/>
              </a:rPr>
              <a:t>www.energyplan.eu/solar</a:t>
            </a:r>
          </a:p>
          <a:p>
            <a:pPr algn="ctr">
              <a:spcBef>
                <a:spcPct val="20000"/>
              </a:spcBef>
            </a:pPr>
            <a:endParaRPr lang="da-DK" altLang="da-DK" sz="1467" b="1" dirty="0">
              <a:solidFill>
                <a:schemeClr val="bg1"/>
              </a:solidFill>
              <a:latin typeface="TrueGillSansOneBold" pitchFamily="2" charset="0"/>
            </a:endParaRPr>
          </a:p>
          <a:p>
            <a:pPr algn="ctr">
              <a:spcBef>
                <a:spcPct val="20000"/>
              </a:spcBef>
            </a:pPr>
            <a:endParaRPr lang="da-DK" altLang="da-DK" sz="1467" b="1" dirty="0">
              <a:solidFill>
                <a:schemeClr val="bg1"/>
              </a:solidFill>
              <a:latin typeface="TrueGillSansOneBold" pitchFamily="2" charset="0"/>
            </a:endParaRPr>
          </a:p>
        </p:txBody>
      </p:sp>
      <p:sp>
        <p:nvSpPr>
          <p:cNvPr id="14" name="Rectangle 9"/>
          <p:cNvSpPr>
            <a:spLocks noChangeArrowheads="1"/>
          </p:cNvSpPr>
          <p:nvPr/>
        </p:nvSpPr>
        <p:spPr bwMode="auto">
          <a:xfrm>
            <a:off x="8859982" y="991657"/>
            <a:ext cx="3142121" cy="330101"/>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a:lstStyle/>
          <a:p>
            <a:pPr algn="ctr">
              <a:spcBef>
                <a:spcPct val="20000"/>
              </a:spcBef>
            </a:pPr>
            <a:r>
              <a:rPr lang="da-DK" altLang="da-DK" sz="1467" b="1" dirty="0">
                <a:solidFill>
                  <a:schemeClr val="bg1"/>
                </a:solidFill>
                <a:latin typeface="TrueGillSansOneBold" pitchFamily="2" charset="0"/>
              </a:rPr>
              <a:t>www.sEEnergies.eu</a:t>
            </a:r>
          </a:p>
        </p:txBody>
      </p:sp>
      <p:sp>
        <p:nvSpPr>
          <p:cNvPr id="15" name="Rectangle 9"/>
          <p:cNvSpPr>
            <a:spLocks noChangeArrowheads="1"/>
          </p:cNvSpPr>
          <p:nvPr/>
        </p:nvSpPr>
        <p:spPr bwMode="auto">
          <a:xfrm>
            <a:off x="9790211" y="1359848"/>
            <a:ext cx="2211893" cy="340835"/>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a:lstStyle/>
          <a:p>
            <a:pPr algn="ctr">
              <a:spcBef>
                <a:spcPct val="20000"/>
              </a:spcBef>
            </a:pPr>
            <a:r>
              <a:rPr lang="en-GB" altLang="da-DK" sz="1467" b="1" dirty="0">
                <a:solidFill>
                  <a:schemeClr val="bg1"/>
                </a:solidFill>
                <a:latin typeface="TrueGillSansOneBold" pitchFamily="2" charset="0"/>
              </a:rPr>
              <a:t>www.heatroadmap.eu</a:t>
            </a:r>
            <a:r>
              <a:rPr lang="da-DK" altLang="da-DK" sz="1467" b="1" dirty="0">
                <a:solidFill>
                  <a:schemeClr val="bg1"/>
                </a:solidFill>
                <a:latin typeface="TrueGillSansOneBold" pitchFamily="2" charset="0"/>
              </a:rPr>
              <a:t> </a:t>
            </a:r>
          </a:p>
          <a:p>
            <a:pPr algn="ctr">
              <a:spcBef>
                <a:spcPct val="20000"/>
              </a:spcBef>
            </a:pPr>
            <a:endParaRPr lang="da-DK" altLang="da-DK" sz="1467" b="1" dirty="0">
              <a:solidFill>
                <a:schemeClr val="bg1"/>
              </a:solidFill>
              <a:latin typeface="TrueGillSansOneBold" pitchFamily="2" charset="0"/>
            </a:endParaRPr>
          </a:p>
        </p:txBody>
      </p:sp>
      <p:sp>
        <p:nvSpPr>
          <p:cNvPr id="16" name="Rectangle 11"/>
          <p:cNvSpPr>
            <a:spLocks noChangeArrowheads="1"/>
          </p:cNvSpPr>
          <p:nvPr/>
        </p:nvSpPr>
        <p:spPr bwMode="auto">
          <a:xfrm>
            <a:off x="3318952" y="1740121"/>
            <a:ext cx="3906556" cy="352400"/>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a:lstStyle/>
          <a:p>
            <a:pPr algn="ctr">
              <a:spcBef>
                <a:spcPct val="20000"/>
              </a:spcBef>
            </a:pPr>
            <a:r>
              <a:rPr lang="da-DK" altLang="da-DK" sz="1467" b="1" dirty="0">
                <a:solidFill>
                  <a:schemeClr val="bg1"/>
                </a:solidFill>
                <a:latin typeface="TrueGillSansOneBold" pitchFamily="2" charset="0"/>
              </a:rPr>
              <a:t>www.energyplan.eu/SmartEnergyEurope</a:t>
            </a:r>
          </a:p>
          <a:p>
            <a:pPr algn="ctr">
              <a:spcBef>
                <a:spcPct val="20000"/>
              </a:spcBef>
            </a:pPr>
            <a:endParaRPr lang="da-DK" altLang="da-DK" sz="1467" b="1" dirty="0">
              <a:solidFill>
                <a:schemeClr val="bg1"/>
              </a:solidFill>
              <a:latin typeface="TrueGillSansOneBold" pitchFamily="2" charset="0"/>
            </a:endParaRPr>
          </a:p>
          <a:p>
            <a:pPr algn="ctr">
              <a:spcBef>
                <a:spcPct val="20000"/>
              </a:spcBef>
            </a:pPr>
            <a:endParaRPr lang="da-DK" altLang="da-DK" sz="1467" b="1" dirty="0">
              <a:solidFill>
                <a:schemeClr val="bg1"/>
              </a:solidFill>
              <a:latin typeface="TrueGillSansOneBold" pitchFamily="2" charset="0"/>
            </a:endParaRPr>
          </a:p>
        </p:txBody>
      </p:sp>
      <p:sp>
        <p:nvSpPr>
          <p:cNvPr id="17" name="Rectangle 11"/>
          <p:cNvSpPr>
            <a:spLocks noChangeArrowheads="1"/>
          </p:cNvSpPr>
          <p:nvPr/>
        </p:nvSpPr>
        <p:spPr bwMode="auto">
          <a:xfrm>
            <a:off x="5254457" y="987294"/>
            <a:ext cx="3563961" cy="325529"/>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a:lstStyle/>
          <a:p>
            <a:pPr algn="ctr">
              <a:spcBef>
                <a:spcPct val="20000"/>
              </a:spcBef>
            </a:pPr>
            <a:r>
              <a:rPr lang="da-DK" altLang="da-DK" sz="1467" b="1" dirty="0">
                <a:solidFill>
                  <a:schemeClr val="bg1"/>
                </a:solidFill>
                <a:latin typeface="TrueGillSansOneBold" pitchFamily="2" charset="0"/>
              </a:rPr>
              <a:t>www.energyplan.eu/buildings</a:t>
            </a:r>
          </a:p>
          <a:p>
            <a:pPr algn="ctr">
              <a:spcBef>
                <a:spcPct val="20000"/>
              </a:spcBef>
            </a:pPr>
            <a:endParaRPr lang="da-DK" altLang="da-DK" sz="1467" b="1" dirty="0">
              <a:solidFill>
                <a:schemeClr val="bg1"/>
              </a:solidFill>
              <a:latin typeface="TrueGillSansOneBold" pitchFamily="2" charset="0"/>
            </a:endParaRPr>
          </a:p>
          <a:p>
            <a:pPr algn="ctr">
              <a:spcBef>
                <a:spcPct val="20000"/>
              </a:spcBef>
            </a:pPr>
            <a:endParaRPr lang="da-DK" altLang="da-DK" sz="1467" b="1" dirty="0">
              <a:solidFill>
                <a:schemeClr val="bg1"/>
              </a:solidFill>
              <a:latin typeface="TrueGillSansOneBold" pitchFamily="2" charset="0"/>
            </a:endParaRPr>
          </a:p>
        </p:txBody>
      </p:sp>
    </p:spTree>
    <p:extLst>
      <p:ext uri="{BB962C8B-B14F-4D97-AF65-F5344CB8AC3E}">
        <p14:creationId xmlns:p14="http://schemas.microsoft.com/office/powerpoint/2010/main" val="11063097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tekst 2"/>
          <p:cNvSpPr>
            <a:spLocks noGrp="1"/>
          </p:cNvSpPr>
          <p:nvPr>
            <p:ph type="body" idx="1"/>
          </p:nvPr>
        </p:nvSpPr>
        <p:spPr/>
        <p:txBody>
          <a:bodyPr/>
          <a:lstStyle/>
          <a:p>
            <a:endParaRPr lang="da-DK"/>
          </a:p>
        </p:txBody>
      </p:sp>
      <p:pic>
        <p:nvPicPr>
          <p:cNvPr id="7" name="Pladsholder til indhold 6"/>
          <p:cNvPicPr>
            <a:picLocks noGrp="1" noChangeAspect="1"/>
          </p:cNvPicPr>
          <p:nvPr>
            <p:ph sz="half" idx="2"/>
          </p:nvPr>
        </p:nvPicPr>
        <p:blipFill>
          <a:blip r:embed="rId2"/>
          <a:stretch>
            <a:fillRect/>
          </a:stretch>
        </p:blipFill>
        <p:spPr>
          <a:xfrm>
            <a:off x="485809" y="358198"/>
            <a:ext cx="11049000" cy="5877128"/>
          </a:xfrm>
          <a:prstGeom prst="rect">
            <a:avLst/>
          </a:prstGeom>
        </p:spPr>
      </p:pic>
    </p:spTree>
    <p:extLst>
      <p:ext uri="{BB962C8B-B14F-4D97-AF65-F5344CB8AC3E}">
        <p14:creationId xmlns:p14="http://schemas.microsoft.com/office/powerpoint/2010/main" val="1415206216"/>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en-US" sz="4000" dirty="0"/>
              <a:t>District energy systems using renewable energy sources contribute to the </a:t>
            </a:r>
            <a:r>
              <a:rPr lang="da-DK" sz="4000" dirty="0"/>
              <a:t>Sustainable Development </a:t>
            </a:r>
            <a:r>
              <a:rPr lang="da-DK" sz="4000" dirty="0" err="1"/>
              <a:t>Goals</a:t>
            </a:r>
            <a:endParaRPr lang="da-DK" sz="4000" dirty="0"/>
          </a:p>
        </p:txBody>
      </p:sp>
      <p:pic>
        <p:nvPicPr>
          <p:cNvPr id="4" name="Billede 3"/>
          <p:cNvPicPr>
            <a:picLocks noChangeAspect="1"/>
          </p:cNvPicPr>
          <p:nvPr/>
        </p:nvPicPr>
        <p:blipFill>
          <a:blip r:embed="rId2"/>
          <a:stretch>
            <a:fillRect/>
          </a:stretch>
        </p:blipFill>
        <p:spPr>
          <a:xfrm>
            <a:off x="913924" y="2024258"/>
            <a:ext cx="10364152" cy="3398883"/>
          </a:xfrm>
          <a:prstGeom prst="rect">
            <a:avLst/>
          </a:prstGeom>
        </p:spPr>
      </p:pic>
    </p:spTree>
    <p:extLst>
      <p:ext uri="{BB962C8B-B14F-4D97-AF65-F5344CB8AC3E}">
        <p14:creationId xmlns:p14="http://schemas.microsoft.com/office/powerpoint/2010/main" val="26208989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Heating vs. </a:t>
            </a:r>
            <a:r>
              <a:rPr lang="da-DK" dirty="0" err="1"/>
              <a:t>other</a:t>
            </a:r>
            <a:r>
              <a:rPr lang="da-DK" dirty="0"/>
              <a:t> </a:t>
            </a:r>
            <a:r>
              <a:rPr lang="da-DK" dirty="0" err="1"/>
              <a:t>sectors</a:t>
            </a:r>
            <a:endParaRPr lang="da-DK" dirty="0"/>
          </a:p>
        </p:txBody>
      </p:sp>
      <p:pic>
        <p:nvPicPr>
          <p:cNvPr id="4" name="Picture 3"/>
          <p:cNvPicPr>
            <a:picLocks noChangeAspect="1"/>
          </p:cNvPicPr>
          <p:nvPr/>
        </p:nvPicPr>
        <p:blipFill>
          <a:blip r:embed="rId3"/>
          <a:stretch>
            <a:fillRect/>
          </a:stretch>
        </p:blipFill>
        <p:spPr>
          <a:xfrm>
            <a:off x="767407" y="2027666"/>
            <a:ext cx="5336277" cy="2808312"/>
          </a:xfrm>
          <a:prstGeom prst="rect">
            <a:avLst/>
          </a:prstGeom>
        </p:spPr>
      </p:pic>
      <p:sp>
        <p:nvSpPr>
          <p:cNvPr id="5" name="TextBox 4"/>
          <p:cNvSpPr txBox="1"/>
          <p:nvPr/>
        </p:nvSpPr>
        <p:spPr>
          <a:xfrm>
            <a:off x="1185296" y="5085184"/>
            <a:ext cx="4500500" cy="861774"/>
          </a:xfrm>
          <a:prstGeom prst="rect">
            <a:avLst/>
          </a:prstGeom>
          <a:noFill/>
        </p:spPr>
        <p:txBody>
          <a:bodyPr wrap="square" rtlCol="0">
            <a:spAutoFit/>
          </a:bodyPr>
          <a:lstStyle>
            <a:defPPr>
              <a:defRPr lang="da-DK"/>
            </a:defPPr>
            <a:lvl1pPr>
              <a:defRPr sz="1400">
                <a:latin typeface="Arial" panose="020B0604020202020204" pitchFamily="34" charset="0"/>
                <a:cs typeface="Arial" panose="020B0604020202020204" pitchFamily="34" charset="0"/>
              </a:defRPr>
            </a:lvl1pPr>
          </a:lstStyle>
          <a:p>
            <a:r>
              <a:rPr lang="en-US" sz="1200" dirty="0"/>
              <a:t>Heating and cooling demand in 2015 in the EU28 by end-use compared to total final </a:t>
            </a:r>
            <a:r>
              <a:rPr lang="da-DK" sz="1200" dirty="0"/>
              <a:t>energy </a:t>
            </a:r>
            <a:r>
              <a:rPr lang="da-DK" sz="1200" dirty="0" err="1"/>
              <a:t>demand</a:t>
            </a:r>
            <a:endParaRPr lang="da-DK" sz="1200" dirty="0"/>
          </a:p>
          <a:p>
            <a:r>
              <a:rPr lang="en-IE" sz="1200" dirty="0"/>
              <a:t> - Large share for All Member States (not just the ‘cold’ North)</a:t>
            </a:r>
          </a:p>
          <a:p>
            <a:r>
              <a:rPr lang="en-IE" sz="1200" dirty="0"/>
              <a:t>- Overall cooling share in general is 10-15%</a:t>
            </a:r>
            <a:endParaRPr lang="da-DK" sz="1200" dirty="0"/>
          </a:p>
        </p:txBody>
      </p:sp>
      <p:pic>
        <p:nvPicPr>
          <p:cNvPr id="6" name="Picture 5"/>
          <p:cNvPicPr>
            <a:picLocks noChangeAspect="1"/>
          </p:cNvPicPr>
          <p:nvPr/>
        </p:nvPicPr>
        <p:blipFill>
          <a:blip r:embed="rId4"/>
          <a:stretch>
            <a:fillRect/>
          </a:stretch>
        </p:blipFill>
        <p:spPr>
          <a:xfrm>
            <a:off x="6312024" y="1700808"/>
            <a:ext cx="4312351" cy="4150440"/>
          </a:xfrm>
          <a:prstGeom prst="rect">
            <a:avLst/>
          </a:prstGeom>
        </p:spPr>
      </p:pic>
      <p:pic>
        <p:nvPicPr>
          <p:cNvPr id="10" name="Picture 2"/>
          <p:cNvPicPr>
            <a:picLocks noChangeAspect="1"/>
          </p:cNvPicPr>
          <p:nvPr/>
        </p:nvPicPr>
        <p:blipFill>
          <a:blip r:embed="rId5"/>
          <a:stretch>
            <a:fillRect/>
          </a:stretch>
        </p:blipFill>
        <p:spPr>
          <a:xfrm>
            <a:off x="9644699" y="4103460"/>
            <a:ext cx="2543164" cy="1055945"/>
          </a:xfrm>
          <a:prstGeom prst="rect">
            <a:avLst/>
          </a:prstGeom>
        </p:spPr>
      </p:pic>
      <p:sp>
        <p:nvSpPr>
          <p:cNvPr id="7" name="TextBox 6"/>
          <p:cNvSpPr txBox="1"/>
          <p:nvPr/>
        </p:nvSpPr>
        <p:spPr>
          <a:xfrm>
            <a:off x="6384032" y="5589638"/>
            <a:ext cx="4680520" cy="461665"/>
          </a:xfrm>
          <a:prstGeom prst="rect">
            <a:avLst/>
          </a:prstGeom>
          <a:noFill/>
        </p:spPr>
        <p:txBody>
          <a:bodyPr wrap="square" rtlCol="0">
            <a:spAutoFit/>
          </a:bodyPr>
          <a:lstStyle>
            <a:defPPr>
              <a:defRPr lang="da-DK"/>
            </a:defPPr>
            <a:lvl1pPr>
              <a:defRPr sz="1400">
                <a:latin typeface="Arial" panose="020B0604020202020204" pitchFamily="34" charset="0"/>
                <a:cs typeface="Arial" panose="020B0604020202020204" pitchFamily="34" charset="0"/>
              </a:defRPr>
            </a:lvl1pPr>
          </a:lstStyle>
          <a:p>
            <a:r>
              <a:rPr lang="en-US" sz="1200" dirty="0"/>
              <a:t>Heating and cooling demand in 2015 in the EU28 by end-use compared to total final </a:t>
            </a:r>
            <a:r>
              <a:rPr lang="da-DK" sz="1200" dirty="0"/>
              <a:t>energy </a:t>
            </a:r>
            <a:r>
              <a:rPr lang="da-DK" sz="1200" dirty="0" err="1"/>
              <a:t>demand</a:t>
            </a:r>
            <a:endParaRPr lang="da-DK" sz="1200" dirty="0"/>
          </a:p>
        </p:txBody>
      </p:sp>
      <p:pic>
        <p:nvPicPr>
          <p:cNvPr id="3" name="Billede 2"/>
          <p:cNvPicPr>
            <a:picLocks noChangeAspect="1"/>
          </p:cNvPicPr>
          <p:nvPr/>
        </p:nvPicPr>
        <p:blipFill>
          <a:blip r:embed="rId6"/>
          <a:stretch>
            <a:fillRect/>
          </a:stretch>
        </p:blipFill>
        <p:spPr>
          <a:xfrm>
            <a:off x="9926799" y="1401148"/>
            <a:ext cx="1835329" cy="258365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9" name="Picture 5"/>
          <p:cNvPicPr>
            <a:picLocks noChangeAspect="1"/>
          </p:cNvPicPr>
          <p:nvPr/>
        </p:nvPicPr>
        <p:blipFill rotWithShape="1">
          <a:blip r:embed="rId7" cstate="print">
            <a:extLst>
              <a:ext uri="{28A0092B-C50C-407E-A947-70E740481C1C}">
                <a14:useLocalDpi xmlns:a14="http://schemas.microsoft.com/office/drawing/2010/main" val="0"/>
              </a:ext>
            </a:extLst>
          </a:blip>
          <a:srcRect l="4166" t="11285" r="4034" b="15571"/>
          <a:stretch/>
        </p:blipFill>
        <p:spPr bwMode="auto">
          <a:xfrm>
            <a:off x="10212886" y="122059"/>
            <a:ext cx="1797850" cy="49254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922826265"/>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par>
                          <p:cTn id="11" fill="hold">
                            <p:stCondLst>
                              <p:cond delay="1000"/>
                            </p:stCondLst>
                            <p:childTnLst>
                              <p:par>
                                <p:cTn id="12" presetID="10" presetClass="entr" presetSubtype="0" fill="hold" nodeType="afterEffect">
                                  <p:stCondLst>
                                    <p:cond delay="50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par>
                                <p:cTn id="15" presetID="10" presetClass="entr" presetSubtype="0" fill="hold" nodeType="withEffect">
                                  <p:stCondLst>
                                    <p:cond delay="50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US" sz="4000" dirty="0"/>
              <a:t>Number of renewable energy regulatory incentives and mandates, by type, 2014-19</a:t>
            </a:r>
            <a:endParaRPr lang="da-DK" sz="4000" dirty="0"/>
          </a:p>
        </p:txBody>
      </p:sp>
      <p:pic>
        <p:nvPicPr>
          <p:cNvPr id="8" name="Pladsholder til indhold 7"/>
          <p:cNvPicPr>
            <a:picLocks noGrp="1" noChangeAspect="1"/>
          </p:cNvPicPr>
          <p:nvPr>
            <p:ph sz="half" idx="14"/>
          </p:nvPr>
        </p:nvPicPr>
        <p:blipFill>
          <a:blip r:embed="rId2"/>
          <a:stretch>
            <a:fillRect/>
          </a:stretch>
        </p:blipFill>
        <p:spPr>
          <a:xfrm>
            <a:off x="3997123" y="1593640"/>
            <a:ext cx="7550553" cy="5010505"/>
          </a:xfrm>
          <a:prstGeom prst="rect">
            <a:avLst/>
          </a:prstGeom>
        </p:spPr>
      </p:pic>
      <p:sp>
        <p:nvSpPr>
          <p:cNvPr id="11" name="Content Placeholder 2"/>
          <p:cNvSpPr>
            <a:spLocks noGrp="1"/>
          </p:cNvSpPr>
          <p:nvPr>
            <p:ph idx="1"/>
          </p:nvPr>
        </p:nvSpPr>
        <p:spPr>
          <a:xfrm>
            <a:off x="615233" y="3165579"/>
            <a:ext cx="3499741" cy="873022"/>
          </a:xfrm>
        </p:spPr>
        <p:txBody>
          <a:bodyPr>
            <a:normAutofit fontScale="92500"/>
          </a:bodyPr>
          <a:lstStyle/>
          <a:p>
            <a:r>
              <a:rPr lang="da-DK" sz="2000" b="0" i="1" dirty="0"/>
              <a:t>The problem for decision </a:t>
            </a:r>
            <a:r>
              <a:rPr lang="da-DK" sz="2000" b="0" i="1" dirty="0" err="1"/>
              <a:t>makers</a:t>
            </a:r>
            <a:r>
              <a:rPr lang="da-DK" sz="2000" b="0" i="1" dirty="0"/>
              <a:t>: </a:t>
            </a:r>
          </a:p>
          <a:p>
            <a:r>
              <a:rPr lang="da-DK" sz="2000" b="0" i="1" dirty="0" err="1"/>
              <a:t>Lack</a:t>
            </a:r>
            <a:r>
              <a:rPr lang="da-DK" sz="2000" b="0" i="1" dirty="0"/>
              <a:t> of </a:t>
            </a:r>
            <a:r>
              <a:rPr lang="da-DK" sz="2000" b="0" i="1" dirty="0" err="1"/>
              <a:t>focus</a:t>
            </a:r>
            <a:r>
              <a:rPr lang="da-DK" sz="2000" b="0" i="1" dirty="0"/>
              <a:t> + </a:t>
            </a:r>
            <a:r>
              <a:rPr lang="da-DK" sz="2000" b="0" i="1" dirty="0" err="1"/>
              <a:t>high</a:t>
            </a:r>
            <a:r>
              <a:rPr lang="da-DK" sz="2000" b="0" i="1" dirty="0"/>
              <a:t> </a:t>
            </a:r>
            <a:r>
              <a:rPr lang="da-DK" sz="2000" b="0" i="1" dirty="0" err="1"/>
              <a:t>complexity</a:t>
            </a:r>
            <a:endParaRPr lang="en-US" sz="2000" b="0" i="1" dirty="0"/>
          </a:p>
        </p:txBody>
      </p:sp>
    </p:spTree>
    <p:extLst>
      <p:ext uri="{BB962C8B-B14F-4D97-AF65-F5344CB8AC3E}">
        <p14:creationId xmlns:p14="http://schemas.microsoft.com/office/powerpoint/2010/main" val="1016617893"/>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775519" y="1628800"/>
            <a:ext cx="5457404" cy="36004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 Sans" panose="020B0606030504020204"/>
            </a:endParaRPr>
          </a:p>
        </p:txBody>
      </p:sp>
      <p:sp>
        <p:nvSpPr>
          <p:cNvPr id="12" name="Rectangle 11"/>
          <p:cNvSpPr/>
          <p:nvPr/>
        </p:nvSpPr>
        <p:spPr>
          <a:xfrm>
            <a:off x="1637305" y="5857856"/>
            <a:ext cx="8907987" cy="88045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 Sans" panose="020B0606030504020204"/>
            </a:endParaRPr>
          </a:p>
        </p:txBody>
      </p:sp>
      <p:sp>
        <p:nvSpPr>
          <p:cNvPr id="2" name="Title 1"/>
          <p:cNvSpPr>
            <a:spLocks noGrp="1"/>
          </p:cNvSpPr>
          <p:nvPr>
            <p:ph type="title"/>
          </p:nvPr>
        </p:nvSpPr>
        <p:spPr>
          <a:xfrm>
            <a:off x="1703512" y="116632"/>
            <a:ext cx="8712968" cy="695468"/>
          </a:xfrm>
          <a:noFill/>
        </p:spPr>
        <p:txBody>
          <a:bodyPr>
            <a:normAutofit/>
          </a:bodyPr>
          <a:lstStyle/>
          <a:p>
            <a:r>
              <a:rPr lang="en-IE" sz="2800" dirty="0">
                <a:latin typeface="Open Sans" panose="020B0606030504020204"/>
              </a:rPr>
              <a:t>Today’s Heat Demand from Peta 4.2 (</a:t>
            </a:r>
            <a:r>
              <a:rPr lang="en-IE" sz="2800" dirty="0">
                <a:latin typeface="Open Sans" panose="020B0606030504020204"/>
                <a:hlinkClick r:id="rId3"/>
              </a:rPr>
              <a:t>www.heatroadmap.eu</a:t>
            </a:r>
            <a:r>
              <a:rPr lang="en-IE" sz="2800" dirty="0">
                <a:latin typeface="Open Sans" panose="020B0606030504020204"/>
              </a:rPr>
              <a:t>) </a:t>
            </a:r>
          </a:p>
        </p:txBody>
      </p:sp>
      <p:sp>
        <p:nvSpPr>
          <p:cNvPr id="3" name="Text Placeholder 2"/>
          <p:cNvSpPr>
            <a:spLocks noGrp="1"/>
          </p:cNvSpPr>
          <p:nvPr>
            <p:ph type="body" idx="1"/>
          </p:nvPr>
        </p:nvSpPr>
        <p:spPr>
          <a:xfrm>
            <a:off x="4989963" y="812100"/>
            <a:ext cx="2276450" cy="5589240"/>
          </a:xfrm>
        </p:spPr>
        <p:txBody>
          <a:bodyPr>
            <a:normAutofit lnSpcReduction="10000"/>
          </a:bodyPr>
          <a:lstStyle/>
          <a:p>
            <a:r>
              <a:rPr lang="en-IE" dirty="0">
                <a:latin typeface="Open Sans" panose="020B0606030504020204"/>
              </a:rPr>
              <a:t>London</a:t>
            </a:r>
          </a:p>
          <a:p>
            <a:r>
              <a:rPr lang="en-IE" dirty="0">
                <a:latin typeface="Open Sans" panose="020B0606030504020204"/>
                <a:sym typeface="Symbol" panose="05050102010706020507" pitchFamily="18" charset="2"/>
              </a:rPr>
              <a:t>&lt;5% DH</a:t>
            </a:r>
            <a:endParaRPr lang="en-IE" dirty="0">
              <a:latin typeface="Open Sans" panose="020B0606030504020204"/>
            </a:endParaRPr>
          </a:p>
          <a:p>
            <a:pPr algn="ctr"/>
            <a:endParaRPr lang="en-IE" dirty="0">
              <a:latin typeface="Open Sans" panose="020B0606030504020204"/>
            </a:endParaRPr>
          </a:p>
          <a:p>
            <a:pPr algn="r"/>
            <a:r>
              <a:rPr lang="en-IE" dirty="0">
                <a:latin typeface="Open Sans" panose="020B0606030504020204"/>
              </a:rPr>
              <a:t>Copenhagen</a:t>
            </a:r>
          </a:p>
          <a:p>
            <a:pPr algn="r"/>
            <a:r>
              <a:rPr lang="en-IE" dirty="0">
                <a:latin typeface="Open Sans" panose="020B0606030504020204"/>
                <a:sym typeface="Symbol" panose="05050102010706020507" pitchFamily="18" charset="2"/>
              </a:rPr>
              <a:t>&gt;90% DH </a:t>
            </a:r>
            <a:endParaRPr lang="en-IE" dirty="0">
              <a:latin typeface="Open Sans" panose="020B0606030504020204"/>
            </a:endParaRPr>
          </a:p>
          <a:p>
            <a:pPr algn="ctr"/>
            <a:endParaRPr lang="en-IE" dirty="0">
              <a:latin typeface="Open Sans" panose="020B0606030504020204"/>
            </a:endParaRPr>
          </a:p>
          <a:p>
            <a:pPr algn="ctr"/>
            <a:endParaRPr lang="en-IE" dirty="0">
              <a:latin typeface="Open Sans" panose="020B0606030504020204"/>
            </a:endParaRPr>
          </a:p>
          <a:p>
            <a:pPr algn="ctr"/>
            <a:endParaRPr lang="en-IE" dirty="0">
              <a:latin typeface="Open Sans" panose="020B0606030504020204"/>
            </a:endParaRPr>
          </a:p>
          <a:p>
            <a:r>
              <a:rPr lang="en-IE" dirty="0">
                <a:latin typeface="Open Sans" panose="020B0606030504020204"/>
              </a:rPr>
              <a:t>Roma</a:t>
            </a:r>
          </a:p>
          <a:p>
            <a:r>
              <a:rPr lang="en-IE" dirty="0">
                <a:latin typeface="Open Sans" panose="020B0606030504020204"/>
                <a:sym typeface="Symbol" panose="05050102010706020507" pitchFamily="18" charset="2"/>
              </a:rPr>
              <a:t>&lt;5% DH</a:t>
            </a:r>
            <a:endParaRPr lang="en-IE" dirty="0">
              <a:latin typeface="Open Sans" panose="020B0606030504020204"/>
            </a:endParaRPr>
          </a:p>
          <a:p>
            <a:pPr algn="ctr"/>
            <a:endParaRPr lang="en-IE" dirty="0">
              <a:latin typeface="Open Sans" panose="020B0606030504020204"/>
            </a:endParaRPr>
          </a:p>
          <a:p>
            <a:pPr algn="r"/>
            <a:r>
              <a:rPr lang="en-IE" dirty="0">
                <a:latin typeface="Open Sans" panose="020B0606030504020204"/>
              </a:rPr>
              <a:t>Bucharest</a:t>
            </a:r>
          </a:p>
          <a:p>
            <a:pPr algn="r"/>
            <a:r>
              <a:rPr lang="en-IE" dirty="0">
                <a:latin typeface="Open Sans" panose="020B0606030504020204"/>
                <a:sym typeface="Symbol" panose="05050102010706020507" pitchFamily="18" charset="2"/>
              </a:rPr>
              <a:t>~75% DH </a:t>
            </a:r>
            <a:endParaRPr lang="en-IE" dirty="0">
              <a:latin typeface="Open Sans" panose="020B0606030504020204"/>
            </a:endParaRPr>
          </a:p>
        </p:txBody>
      </p:sp>
      <p:pic>
        <p:nvPicPr>
          <p:cNvPr id="11" name="Picture 2" descr="C:\Users\David Connolly\Desktop\Projects\Aalborg University Projects\Heat Roadmap Europe\Pre-Study 2\WP2 Mapping\Maps\HRE2 EU27 Heat atlas_palette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47928" y="3245081"/>
            <a:ext cx="1272712" cy="119310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rotWithShape="1">
          <a:blip r:embed="rId5"/>
          <a:srcRect t="4649" b="2698"/>
          <a:stretch/>
        </p:blipFill>
        <p:spPr>
          <a:xfrm>
            <a:off x="1631687" y="3833093"/>
            <a:ext cx="3322388" cy="2952328"/>
          </a:xfrm>
          <a:prstGeom prst="rect">
            <a:avLst/>
          </a:prstGeom>
          <a:ln>
            <a:solidFill>
              <a:schemeClr val="tx1"/>
            </a:solidFill>
          </a:ln>
        </p:spPr>
      </p:pic>
      <p:pic>
        <p:nvPicPr>
          <p:cNvPr id="6" name="Picture 5"/>
          <p:cNvPicPr>
            <a:picLocks noChangeAspect="1"/>
          </p:cNvPicPr>
          <p:nvPr/>
        </p:nvPicPr>
        <p:blipFill>
          <a:blip r:embed="rId6"/>
          <a:stretch>
            <a:fillRect/>
          </a:stretch>
        </p:blipFill>
        <p:spPr>
          <a:xfrm>
            <a:off x="1629834" y="778605"/>
            <a:ext cx="3330259" cy="2953512"/>
          </a:xfrm>
          <a:prstGeom prst="rect">
            <a:avLst/>
          </a:prstGeom>
          <a:ln>
            <a:solidFill>
              <a:schemeClr val="tx1"/>
            </a:solidFill>
          </a:ln>
        </p:spPr>
      </p:pic>
      <p:pic>
        <p:nvPicPr>
          <p:cNvPr id="13" name="Picture 12"/>
          <p:cNvPicPr>
            <a:picLocks noChangeAspect="1"/>
          </p:cNvPicPr>
          <p:nvPr/>
        </p:nvPicPr>
        <p:blipFill>
          <a:blip r:embed="rId7"/>
          <a:stretch>
            <a:fillRect/>
          </a:stretch>
        </p:blipFill>
        <p:spPr>
          <a:xfrm>
            <a:off x="7259623" y="3842888"/>
            <a:ext cx="3218688" cy="2806696"/>
          </a:xfrm>
          <a:prstGeom prst="rect">
            <a:avLst/>
          </a:prstGeom>
          <a:ln>
            <a:solidFill>
              <a:schemeClr val="tx1"/>
            </a:solidFill>
          </a:ln>
        </p:spPr>
      </p:pic>
      <p:pic>
        <p:nvPicPr>
          <p:cNvPr id="7" name="Picture 6"/>
          <p:cNvPicPr>
            <a:picLocks noChangeAspect="1"/>
          </p:cNvPicPr>
          <p:nvPr/>
        </p:nvPicPr>
        <p:blipFill>
          <a:blip r:embed="rId8"/>
          <a:stretch>
            <a:fillRect/>
          </a:stretch>
        </p:blipFill>
        <p:spPr>
          <a:xfrm>
            <a:off x="7240430" y="791838"/>
            <a:ext cx="3221388" cy="2953512"/>
          </a:xfrm>
          <a:prstGeom prst="rect">
            <a:avLst/>
          </a:prstGeom>
          <a:ln>
            <a:solidFill>
              <a:schemeClr val="tx1"/>
            </a:solidFill>
          </a:ln>
        </p:spPr>
      </p:pic>
      <p:sp>
        <p:nvSpPr>
          <p:cNvPr id="18" name="Rectangle 17"/>
          <p:cNvSpPr/>
          <p:nvPr/>
        </p:nvSpPr>
        <p:spPr>
          <a:xfrm>
            <a:off x="9483391" y="720187"/>
            <a:ext cx="1118531" cy="1191657"/>
          </a:xfrm>
          <a:prstGeom prst="rect">
            <a:avLst/>
          </a:prstGeom>
          <a:solidFill>
            <a:srgbClr val="FFFFFF"/>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15" name="Picture 14"/>
          <p:cNvPicPr>
            <a:picLocks noChangeAspect="1"/>
          </p:cNvPicPr>
          <p:nvPr/>
        </p:nvPicPr>
        <p:blipFill>
          <a:blip r:embed="rId9"/>
          <a:stretch>
            <a:fillRect/>
          </a:stretch>
        </p:blipFill>
        <p:spPr>
          <a:xfrm>
            <a:off x="9537791" y="1144640"/>
            <a:ext cx="920115" cy="720090"/>
          </a:xfrm>
          <a:prstGeom prst="rect">
            <a:avLst/>
          </a:prstGeom>
          <a:ln>
            <a:noFill/>
          </a:ln>
        </p:spPr>
      </p:pic>
      <p:sp>
        <p:nvSpPr>
          <p:cNvPr id="20" name="Text Placeholder 2"/>
          <p:cNvSpPr>
            <a:spLocks noGrp="1"/>
          </p:cNvSpPr>
          <p:nvPr>
            <p:ph type="body" idx="1"/>
          </p:nvPr>
        </p:nvSpPr>
        <p:spPr>
          <a:xfrm>
            <a:off x="9471874" y="696805"/>
            <a:ext cx="1093349" cy="400723"/>
          </a:xfrm>
          <a:ln>
            <a:noFill/>
          </a:ln>
        </p:spPr>
        <p:txBody>
          <a:bodyPr>
            <a:normAutofit fontScale="77500" lnSpcReduction="20000"/>
          </a:bodyPr>
          <a:lstStyle/>
          <a:p>
            <a:r>
              <a:rPr lang="en-IE" sz="1600" dirty="0">
                <a:latin typeface="Open Sans" panose="020B0606030504020204"/>
              </a:rPr>
              <a:t>Heat Demand </a:t>
            </a:r>
            <a:br>
              <a:rPr lang="en-IE" sz="1600" dirty="0">
                <a:latin typeface="Open Sans" panose="020B0606030504020204"/>
              </a:rPr>
            </a:br>
            <a:r>
              <a:rPr lang="en-IE" sz="1600" dirty="0">
                <a:latin typeface="Open Sans" panose="020B0606030504020204"/>
              </a:rPr>
              <a:t>Densities 2015</a:t>
            </a:r>
          </a:p>
        </p:txBody>
      </p:sp>
      <p:pic>
        <p:nvPicPr>
          <p:cNvPr id="14" name="Picture 5"/>
          <p:cNvPicPr>
            <a:picLocks noChangeAspect="1"/>
          </p:cNvPicPr>
          <p:nvPr/>
        </p:nvPicPr>
        <p:blipFill rotWithShape="1">
          <a:blip r:embed="rId10" cstate="print">
            <a:extLst>
              <a:ext uri="{28A0092B-C50C-407E-A947-70E740481C1C}">
                <a14:useLocalDpi xmlns:a14="http://schemas.microsoft.com/office/drawing/2010/main" val="0"/>
              </a:ext>
            </a:extLst>
          </a:blip>
          <a:srcRect l="4166" t="11285" r="4034" b="15571"/>
          <a:stretch/>
        </p:blipFill>
        <p:spPr bwMode="auto">
          <a:xfrm>
            <a:off x="10212886" y="122059"/>
            <a:ext cx="1797850" cy="49254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369296279"/>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dirty="0" err="1"/>
              <a:t>We</a:t>
            </a:r>
            <a:r>
              <a:rPr lang="da-DK" dirty="0"/>
              <a:t> have 27+10 regulator </a:t>
            </a:r>
            <a:r>
              <a:rPr lang="da-DK" dirty="0" err="1"/>
              <a:t>experiments</a:t>
            </a:r>
            <a:r>
              <a:rPr lang="da-DK" dirty="0"/>
              <a:t> </a:t>
            </a:r>
            <a:br>
              <a:rPr lang="da-DK" dirty="0"/>
            </a:br>
            <a:r>
              <a:rPr lang="da-DK" dirty="0"/>
              <a:t>in Europe to </a:t>
            </a:r>
            <a:r>
              <a:rPr lang="da-DK" dirty="0" err="1"/>
              <a:t>learn</a:t>
            </a:r>
            <a:r>
              <a:rPr lang="da-DK" dirty="0"/>
              <a:t> from!</a:t>
            </a:r>
          </a:p>
        </p:txBody>
      </p:sp>
      <p:pic>
        <p:nvPicPr>
          <p:cNvPr id="4" name="Content Placeholder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7408" y="2373686"/>
            <a:ext cx="2942228" cy="3124949"/>
          </a:xfrm>
          <a:prstGeom prst="rect">
            <a:avLst/>
          </a:prstGeom>
        </p:spPr>
      </p:pic>
      <p:pic>
        <p:nvPicPr>
          <p:cNvPr id="5" name="Content Placeholder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80099" y="2301679"/>
            <a:ext cx="3077823" cy="3268965"/>
          </a:xfrm>
          <a:prstGeom prst="rect">
            <a:avLst/>
          </a:prstGeom>
        </p:spPr>
      </p:pic>
      <p:pic>
        <p:nvPicPr>
          <p:cNvPr id="6" name="Content Placeholder 4"/>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8328248" y="2378988"/>
            <a:ext cx="2981678" cy="3166849"/>
          </a:xfrm>
        </p:spPr>
      </p:pic>
    </p:spTree>
    <p:extLst>
      <p:ext uri="{BB962C8B-B14F-4D97-AF65-F5344CB8AC3E}">
        <p14:creationId xmlns:p14="http://schemas.microsoft.com/office/powerpoint/2010/main" val="2725877449"/>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tema">
  <a:themeElements>
    <a:clrScheme name="Kont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ont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Kont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ont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IDA_master_horisontal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IDA_master_horisontal">
    <a:majorFont>
      <a:latin typeface="TrueGillSansOneBold"/>
      <a:ea typeface=""/>
      <a:cs typeface=""/>
    </a:majorFont>
    <a:minorFont>
      <a:latin typeface="TrueGillSansOneBold"/>
      <a:ea typeface=""/>
      <a:cs typeface=""/>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Custom 1">
    <a:dk1>
      <a:sysClr val="windowText" lastClr="000000"/>
    </a:dk1>
    <a:lt1>
      <a:srgbClr val="FFFFFF"/>
    </a:lt1>
    <a:dk2>
      <a:srgbClr val="7F7F7F"/>
    </a:dk2>
    <a:lt2>
      <a:srgbClr val="FFFFFF"/>
    </a:lt2>
    <a:accent1>
      <a:srgbClr val="265376"/>
    </a:accent1>
    <a:accent2>
      <a:srgbClr val="A21734"/>
    </a:accent2>
    <a:accent3>
      <a:srgbClr val="7FA129"/>
    </a:accent3>
    <a:accent4>
      <a:srgbClr val="BED001"/>
    </a:accent4>
    <a:accent5>
      <a:srgbClr val="68A4C0"/>
    </a:accent5>
    <a:accent6>
      <a:srgbClr val="497185"/>
    </a:accent6>
    <a:hlink>
      <a:srgbClr val="A4A4A4"/>
    </a:hlink>
    <a:folHlink>
      <a:srgbClr val="A8AFAF"/>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Custom 1">
    <a:dk1>
      <a:sysClr val="windowText" lastClr="000000"/>
    </a:dk1>
    <a:lt1>
      <a:srgbClr val="FFFFFF"/>
    </a:lt1>
    <a:dk2>
      <a:srgbClr val="7F7F7F"/>
    </a:dk2>
    <a:lt2>
      <a:srgbClr val="FFFFFF"/>
    </a:lt2>
    <a:accent1>
      <a:srgbClr val="265376"/>
    </a:accent1>
    <a:accent2>
      <a:srgbClr val="A21734"/>
    </a:accent2>
    <a:accent3>
      <a:srgbClr val="7FA129"/>
    </a:accent3>
    <a:accent4>
      <a:srgbClr val="BED001"/>
    </a:accent4>
    <a:accent5>
      <a:srgbClr val="68A4C0"/>
    </a:accent5>
    <a:accent6>
      <a:srgbClr val="497185"/>
    </a:accent6>
    <a:hlink>
      <a:srgbClr val="A4A4A4"/>
    </a:hlink>
    <a:folHlink>
      <a:srgbClr val="A8AFAF"/>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F76C5137B447346801C682ADC33C85A" ma:contentTypeVersion="13" ma:contentTypeDescription="Create a new document." ma:contentTypeScope="" ma:versionID="286ee185cf3ea72bb00cbe40b4a5d7d0">
  <xsd:schema xmlns:xsd="http://www.w3.org/2001/XMLSchema" xmlns:xs="http://www.w3.org/2001/XMLSchema" xmlns:p="http://schemas.microsoft.com/office/2006/metadata/properties" xmlns:ns2="c6c24ece-1b07-426b-bedc-871241e7e223" xmlns:ns3="c8f347f8-85fa-4488-8783-ee09b7d8e676" targetNamespace="http://schemas.microsoft.com/office/2006/metadata/properties" ma:root="true" ma:fieldsID="7c78bf413156e562e8fa641550507e67" ns2:_="" ns3:_="">
    <xsd:import namespace="c6c24ece-1b07-426b-bedc-871241e7e223"/>
    <xsd:import namespace="c8f347f8-85fa-4488-8783-ee09b7d8e676"/>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6c24ece-1b07-426b-bedc-871241e7e22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c8f347f8-85fa-4488-8783-ee09b7d8e676"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CD4B88D-852F-4EF6-B2A6-BD575BD3A429}"/>
</file>

<file path=customXml/itemProps2.xml><?xml version="1.0" encoding="utf-8"?>
<ds:datastoreItem xmlns:ds="http://schemas.openxmlformats.org/officeDocument/2006/customXml" ds:itemID="{BB285B72-FD8C-4194-8059-8131EB98CD23}">
  <ds:schemaRefs>
    <ds:schemaRef ds:uri="http://purl.org/dc/elements/1.1/"/>
    <ds:schemaRef ds:uri="3e062066-11ad-4898-a4f8-b145161dd926"/>
    <ds:schemaRef ds:uri="http://purl.org/dc/terms/"/>
    <ds:schemaRef ds:uri="0ee7c878-ee8d-4299-b924-126acfd8af52"/>
    <ds:schemaRef ds:uri="http://www.w3.org/XML/1998/namespace"/>
    <ds:schemaRef ds:uri="http://schemas.openxmlformats.org/package/2006/metadata/core-properties"/>
    <ds:schemaRef ds:uri="http://schemas.microsoft.com/office/infopath/2007/PartnerControls"/>
    <ds:schemaRef ds:uri="http://schemas.microsoft.com/office/2006/metadata/properties"/>
    <ds:schemaRef ds:uri="http://schemas.microsoft.com/office/2006/documentManagement/types"/>
    <ds:schemaRef ds:uri="http://purl.org/dc/dcmitype/"/>
  </ds:schemaRefs>
</ds:datastoreItem>
</file>

<file path=customXml/itemProps3.xml><?xml version="1.0" encoding="utf-8"?>
<ds:datastoreItem xmlns:ds="http://schemas.openxmlformats.org/officeDocument/2006/customXml" ds:itemID="{CED47829-6C81-403C-AF06-3CB1CB0FA95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972</TotalTime>
  <Words>2651</Words>
  <Application>Microsoft Office PowerPoint</Application>
  <PresentationFormat>Widescreen</PresentationFormat>
  <Paragraphs>264</Paragraphs>
  <Slides>37</Slides>
  <Notes>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37</vt:i4>
      </vt:variant>
    </vt:vector>
  </HeadingPairs>
  <TitlesOfParts>
    <vt:vector size="44" baseType="lpstr">
      <vt:lpstr>Arial</vt:lpstr>
      <vt:lpstr>Calibri</vt:lpstr>
      <vt:lpstr>Calibri Light</vt:lpstr>
      <vt:lpstr>Open Sans</vt:lpstr>
      <vt:lpstr>Times New Roman</vt:lpstr>
      <vt:lpstr>TrueGillSansOneBold</vt:lpstr>
      <vt:lpstr>Office-tema</vt:lpstr>
      <vt:lpstr>Enabling low-temperature renewable district energy in cities</vt:lpstr>
      <vt:lpstr>What does the future bring for you? </vt:lpstr>
      <vt:lpstr>New rapport “Integrating low-temperature renewables in district energy systems: Guidelines for policy makers”</vt:lpstr>
      <vt:lpstr>PowerPoint Presentation</vt:lpstr>
      <vt:lpstr>District energy systems using renewable energy sources contribute to the Sustainable Development Goals</vt:lpstr>
      <vt:lpstr>Heating vs. other sectors</vt:lpstr>
      <vt:lpstr>Number of renewable energy regulatory incentives and mandates, by type, 2014-19</vt:lpstr>
      <vt:lpstr>Today’s Heat Demand from Peta 4.2 (www.heatroadmap.eu) </vt:lpstr>
      <vt:lpstr>We have 27+10 regulator experiments  in Europe to learn from!</vt:lpstr>
      <vt:lpstr>Three focus areas for buildings</vt:lpstr>
      <vt:lpstr>Renewable Energy vs. District Heating</vt:lpstr>
      <vt:lpstr>Smart Energy Systems</vt:lpstr>
      <vt:lpstr>Strategic heating and cooling plans</vt:lpstr>
      <vt:lpstr>Heat synergies map in PETA4 - Netherlands</vt:lpstr>
      <vt:lpstr>Case Study: Middlesbrough, UK (350,000 People)</vt:lpstr>
      <vt:lpstr>District heating sources and technologies</vt:lpstr>
      <vt:lpstr>Elaborate technical scenarios based on the demand for heating and cooling and mapping of resources</vt:lpstr>
      <vt:lpstr>The developments of District Heating</vt:lpstr>
      <vt:lpstr>Energy efficiency is required on both the demand and supply side of the heat sector</vt:lpstr>
      <vt:lpstr>PowerPoint Presentation</vt:lpstr>
      <vt:lpstr>Integrated district heating strategies and plans.  </vt:lpstr>
      <vt:lpstr>PowerPoint Presentation</vt:lpstr>
      <vt:lpstr>Complex supply – cheaper heat</vt:lpstr>
      <vt:lpstr>Promote the utilisation of locally available renewable energy sources for heating and cooling by addressing intrinsic challenges. </vt:lpstr>
      <vt:lpstr>Energy Storage</vt:lpstr>
      <vt:lpstr>Thermal Storage</vt:lpstr>
      <vt:lpstr>Recommended development of thermal demands</vt:lpstr>
      <vt:lpstr>50% of the heat demand in Europe can be supplied with district heating</vt:lpstr>
      <vt:lpstr>Heat Roadmap Europe Methodology</vt:lpstr>
      <vt:lpstr>There is more excess heat in Europe than all of the heat demand in buildings</vt:lpstr>
      <vt:lpstr>Minimum Recommended DH levels of the total heat market pr. country</vt:lpstr>
      <vt:lpstr>Why isn’t it happening?</vt:lpstr>
      <vt:lpstr>PowerPoint Presentation</vt:lpstr>
      <vt:lpstr>Strategic heating and cooling plans</vt:lpstr>
      <vt:lpstr>Ensure enabling regulatory conditions, supportive financing options and business models are put in place.</vt:lpstr>
      <vt:lpstr>Ensure enabling regulatory conditions, supportive financing options and business models are put in place.</vt:lpstr>
      <vt:lpstr>Thank you for your attention</vt:lpstr>
    </vt:vector>
  </TitlesOfParts>
  <Company>Aalborg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PowerPoint-præsentation</dc:title>
  <dc:creator>Brian Vad Mathiesen</dc:creator>
  <cp:lastModifiedBy>Jack Kiruja</cp:lastModifiedBy>
  <cp:revision>54</cp:revision>
  <dcterms:created xsi:type="dcterms:W3CDTF">2021-02-02T07:11:56Z</dcterms:created>
  <dcterms:modified xsi:type="dcterms:W3CDTF">2021-07-15T05:41:14Z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0x010100DF76C5137B447346801C682ADC33C85A</vt:lpwstr>
  </property>
</Properties>
</file>