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68" r:id="rId6"/>
  </p:sldMasterIdLst>
  <p:notesMasterIdLst>
    <p:notesMasterId r:id="rId19"/>
  </p:notesMasterIdLst>
  <p:sldIdLst>
    <p:sldId id="1495" r:id="rId7"/>
    <p:sldId id="1483" r:id="rId8"/>
    <p:sldId id="1499" r:id="rId9"/>
    <p:sldId id="1502" r:id="rId10"/>
    <p:sldId id="1500" r:id="rId11"/>
    <p:sldId id="1501" r:id="rId12"/>
    <p:sldId id="1506" r:id="rId13"/>
    <p:sldId id="1503" r:id="rId14"/>
    <p:sldId id="1504" r:id="rId15"/>
    <p:sldId id="1507" r:id="rId16"/>
    <p:sldId id="1505" r:id="rId17"/>
    <p:sldId id="14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dhi Pragada" initials="GP" lastIdx="5" clrIdx="0">
    <p:extLst>
      <p:ext uri="{19B8F6BF-5375-455C-9EA6-DF929625EA0E}">
        <p15:presenceInfo xmlns:p15="http://schemas.microsoft.com/office/powerpoint/2012/main" userId="Gandhi Praga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6611F-B428-45D0-A9CB-6D8FA13E37E2}" type="datetimeFigureOut">
              <a:rPr lang="en-IN" smtClean="0"/>
              <a:t>28/03/22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BCE2-5AB4-4E49-A004-78ADB1BE8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24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9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807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30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4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5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8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88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09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31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96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80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5882EA-353D-B54D-8305-8E84B8C20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892" y="1041854"/>
            <a:ext cx="10907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75670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B48-B822-3F4C-8B3E-0DAD4410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9EBC-5703-434D-8746-E1460F8B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01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1FC5-7141-0141-AC92-2DE7B4D4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94" y="10507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D412D-7F61-3E43-80F9-2AC6AECB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94" y="187465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8B71B-0D91-AB46-8B69-D6797E021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10507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4553F-A809-DB41-A90B-FC0B28205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006" y="187465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145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5882EA-353D-B54D-8305-8E84B8C20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892" y="1041854"/>
            <a:ext cx="10907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4303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B48-B822-3F4C-8B3E-0DAD4410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9EBC-5703-434D-8746-E1460F8B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9518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1FC5-7141-0141-AC92-2DE7B4D4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94" y="10507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D412D-7F61-3E43-80F9-2AC6AECB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94" y="187465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8B71B-0D91-AB46-8B69-D6797E021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10507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4553F-A809-DB41-A90B-FC0B28205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006" y="187465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2524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41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28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dark, laser, night sky&#10;&#10;Description automatically generated">
            <a:extLst>
              <a:ext uri="{FF2B5EF4-FFF2-40B4-BE49-F238E27FC236}">
                <a16:creationId xmlns:a16="http://schemas.microsoft.com/office/drawing/2014/main" id="{379FD33E-053B-E847-9F6C-2F587E752C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8718F0F-FCC9-6F49-B421-D6FCBADBD9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6951" y="3184565"/>
            <a:ext cx="4798098" cy="13936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41D05E6-AA91-784C-AE00-9B8FA1C3C8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53255" y="660666"/>
            <a:ext cx="3285490" cy="8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5;p42">
            <a:extLst>
              <a:ext uri="{FF2B5EF4-FFF2-40B4-BE49-F238E27FC236}">
                <a16:creationId xmlns:a16="http://schemas.microsoft.com/office/drawing/2014/main" id="{4FC53449-0119-6244-A012-E89A4F8B7A2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944667" y="6508712"/>
            <a:ext cx="805064" cy="203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358E8D2E-A1EF-5C45-9C25-C6F9B0DEA4C7}"/>
              </a:ext>
            </a:extLst>
          </p:cNvPr>
          <p:cNvSpPr txBox="1"/>
          <p:nvPr userDrawn="1"/>
        </p:nvSpPr>
        <p:spPr>
          <a:xfrm>
            <a:off x="11703050" y="6413393"/>
            <a:ext cx="488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utdoor, laser, night sky&#10;&#10;Description automatically generated">
            <a:extLst>
              <a:ext uri="{FF2B5EF4-FFF2-40B4-BE49-F238E27FC236}">
                <a16:creationId xmlns:a16="http://schemas.microsoft.com/office/drawing/2014/main" id="{CD6E3C95-5D4A-C14B-9CEC-5786CE29DC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71179"/>
            <a:ext cx="513205" cy="51320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A3401-1BD6-BE46-BD22-028D4D37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44" y="145451"/>
            <a:ext cx="11465435" cy="51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2F63E3-3713-DF49-9AF5-EC3FDE5B6C1E}"/>
              </a:ext>
            </a:extLst>
          </p:cNvPr>
          <p:cNvCxnSpPr>
            <a:cxnSpLocks/>
          </p:cNvCxnSpPr>
          <p:nvPr userDrawn="1"/>
        </p:nvCxnSpPr>
        <p:spPr>
          <a:xfrm>
            <a:off x="670560" y="658657"/>
            <a:ext cx="11247120" cy="0"/>
          </a:xfrm>
          <a:prstGeom prst="line">
            <a:avLst/>
          </a:prstGeom>
          <a:ln w="3810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872A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ser, light, night sky&#10;&#10;Description automatically generated">
            <a:extLst>
              <a:ext uri="{FF2B5EF4-FFF2-40B4-BE49-F238E27FC236}">
                <a16:creationId xmlns:a16="http://schemas.microsoft.com/office/drawing/2014/main" id="{13EF2002-248C-A243-B0B3-C74DC9609D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1F207F8-843F-4F4F-8E07-FF0596D836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3255" y="366560"/>
            <a:ext cx="3285490" cy="823947"/>
          </a:xfrm>
          <a:prstGeom prst="rect">
            <a:avLst/>
          </a:prstGeom>
        </p:spPr>
      </p:pic>
      <p:pic>
        <p:nvPicPr>
          <p:cNvPr id="3" name="Picture 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650601FC-F105-534C-8A6D-167F564B3E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4325" y="2782506"/>
            <a:ext cx="6623351" cy="14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946BAD-6B45-4C42-BB4F-4649B2E96120}"/>
              </a:ext>
            </a:extLst>
          </p:cNvPr>
          <p:cNvSpPr/>
          <p:nvPr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rgbClr val="C7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BEDT22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• March 2022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9234F-47E2-0448-AE21-D364D7EC9C5E}"/>
              </a:ext>
            </a:extLst>
          </p:cNvPr>
          <p:cNvSpPr txBox="1"/>
          <p:nvPr/>
        </p:nvSpPr>
        <p:spPr>
          <a:xfrm>
            <a:off x="0" y="46840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Francesco La Camera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Director-General</a:t>
            </a:r>
          </a:p>
        </p:txBody>
      </p:sp>
    </p:spTree>
    <p:extLst>
      <p:ext uri="{BB962C8B-B14F-4D97-AF65-F5344CB8AC3E}">
        <p14:creationId xmlns:p14="http://schemas.microsoft.com/office/powerpoint/2010/main" val="9678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994" y="5625981"/>
            <a:ext cx="10495403" cy="87502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Meeting the human resource capacity necessary to fill these newly created jobs requires a scaling up of education and training </a:t>
            </a:r>
            <a:r>
              <a:rPr lang="en-US" sz="2000" dirty="0" err="1"/>
              <a:t>programmes</a:t>
            </a:r>
            <a:r>
              <a:rPr lang="en-US" sz="2000" dirty="0"/>
              <a:t> as well as measures aimed at building an inclusive and gender-balanced transition workforce.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additional 85 million energy-transition related jobs could be created by 2030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790648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0B6EDC8-BFC8-934F-8A9D-57310B059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4215"/>
          <a:stretch/>
        </p:blipFill>
        <p:spPr>
          <a:xfrm>
            <a:off x="2404997" y="801836"/>
            <a:ext cx="8160706" cy="47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610" y="5695572"/>
            <a:ext cx="10184092" cy="7368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 estimated 758 million people were living without electricity globally in 2019; 2.6 billion had no access to clean cooking fuels and technologies. Achieving universal access is a vital pillar of a just and inclusive energy transition.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 world is set to miss the target of universal energy access by 2030 by a wide margin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790648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C906566-02FD-0D49-A567-363C8ED6F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r="3109"/>
          <a:stretch/>
        </p:blipFill>
        <p:spPr>
          <a:xfrm>
            <a:off x="1828800" y="878791"/>
            <a:ext cx="8843376" cy="4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146-C72B-134A-9454-48A792668ADC}"/>
              </a:ext>
            </a:extLst>
          </p:cNvPr>
          <p:cNvSpPr txBox="1"/>
          <p:nvPr/>
        </p:nvSpPr>
        <p:spPr>
          <a:xfrm>
            <a:off x="0" y="5009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Thank you!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5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611" y="6000750"/>
            <a:ext cx="9365009" cy="73684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90% of all decarbonisation in 2050 will involve renewable energy through direct supply </a:t>
            </a:r>
            <a:b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of low-cost power, efficiency, electrification, bioenergy with CCS and green hydrogen.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Renewables, efficiency and electrification dominate energy transition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676405" y="800883"/>
            <a:ext cx="11515594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Reducing emissions by 2050 through six technological avenues</a:t>
            </a:r>
            <a:endParaRPr kumimoji="0" lang="en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A picture containing text, electronics, compact disk, screenshot&#10;&#10;Description automatically generated">
            <a:extLst>
              <a:ext uri="{FF2B5EF4-FFF2-40B4-BE49-F238E27FC236}">
                <a16:creationId xmlns:a16="http://schemas.microsoft.com/office/drawing/2014/main" id="{429684D5-82C1-3A4C-A40A-825B487F0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" y="1367768"/>
            <a:ext cx="10674849" cy="44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337" y="6054729"/>
            <a:ext cx="10582275" cy="7368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Achieving the 2050 target depends on sufficient action by 2030. Radical action is needed to change the current trajectory. This will require </a:t>
            </a:r>
            <a:r>
              <a:rPr lang="en-US" sz="2000" b="1" dirty="0"/>
              <a:t>political will</a:t>
            </a:r>
            <a:r>
              <a:rPr lang="en-US" sz="2000" dirty="0"/>
              <a:t> and well-targeted </a:t>
            </a:r>
            <a:r>
              <a:rPr lang="en-US" sz="2000" b="1" dirty="0"/>
              <a:t>policy packages</a:t>
            </a:r>
            <a:r>
              <a:rPr lang="en-US" sz="2000" dirty="0"/>
              <a:t>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Despite some progress, the energy transition is far from being on track to 1.5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°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663879" y="809534"/>
            <a:ext cx="11528121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Tracking progress of key energy system components</a:t>
            </a:r>
            <a:endParaRPr kumimoji="0" lang="en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E922EC-1E60-4B45-8584-57828E94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1" y="1258644"/>
            <a:ext cx="10690963" cy="44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880" y="4653419"/>
            <a:ext cx="11204531" cy="2098110"/>
          </a:xfrm>
        </p:spPr>
        <p:txBody>
          <a:bodyPr/>
          <a:lstStyle/>
          <a:p>
            <a:r>
              <a:rPr lang="en-US" sz="2000" b="1" dirty="0"/>
              <a:t>Ramping up renewables</a:t>
            </a:r>
            <a:r>
              <a:rPr lang="en-US" sz="2000" dirty="0"/>
              <a:t>, together with an aggressive </a:t>
            </a:r>
            <a:r>
              <a:rPr lang="en-US" sz="2000" b="1" dirty="0"/>
              <a:t>energy efficiency </a:t>
            </a:r>
            <a:r>
              <a:rPr lang="en-US" sz="2000" dirty="0"/>
              <a:t>strategy, is the most realistic path toward halving of emissions by 2030.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decarbonisation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end-uses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needs to make much faster progress, with many solutions provided through electrification, green hydrogen and the direct use of renewables.</a:t>
            </a:r>
          </a:p>
          <a:p>
            <a:r>
              <a:rPr lang="en-US" sz="2000" dirty="0"/>
              <a:t>A </a:t>
            </a:r>
            <a:r>
              <a:rPr lang="en-US" sz="2000" b="1" dirty="0"/>
              <a:t>comprehensive set of policies </a:t>
            </a:r>
            <a:r>
              <a:rPr lang="en-US" sz="2000" dirty="0"/>
              <a:t>is needed to achieve the necessary levels of deployment by 2030 and </a:t>
            </a:r>
            <a:r>
              <a:rPr lang="en-US" sz="2000" dirty="0" err="1"/>
              <a:t>maximise</a:t>
            </a:r>
            <a:r>
              <a:rPr lang="en-US" sz="2000" dirty="0"/>
              <a:t> benefits.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Key milestones and actions for rapid emission reductions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806332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21AB738-C460-584E-8525-C07094814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4465" b="7109"/>
          <a:stretch/>
        </p:blipFill>
        <p:spPr>
          <a:xfrm>
            <a:off x="1384126" y="751561"/>
            <a:ext cx="9619989" cy="37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976" y="5844988"/>
            <a:ext cx="10655674" cy="7368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global weighted average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levelised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cost of electricity from utility-scale solar photovoltaic (PV) projects fell by 85% between 2010 and 2020, concentrating solar power (CSP) by 68%; on-shore wind by 56%, and off-shore wind by 48%. 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Renewables-based electricity is already the cheapest power option in most regions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957F2F6-FCBC-BB4D-9724-A80CC8D6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6" y="889347"/>
            <a:ext cx="11472845" cy="48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36388C-D798-A349-9715-B726B4FEB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4118"/>
          <a:stretch/>
        </p:blipFill>
        <p:spPr>
          <a:xfrm>
            <a:off x="419621" y="857511"/>
            <a:ext cx="6939942" cy="55996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1879" y="1546964"/>
            <a:ext cx="4390373" cy="3607496"/>
          </a:xfrm>
        </p:spPr>
        <p:txBody>
          <a:bodyPr/>
          <a:lstStyle/>
          <a:p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Renewables will provide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65%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of the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total electricity supply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by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2030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respectively from over 25% in 2018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 policies and measures such as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 targets, tax incentives, pricing mechanisms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among others are needed to increase the deployment of renewables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Renewables will necessitate an annual investment of more than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USD 1 trillion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till 2030.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4" y="189765"/>
            <a:ext cx="11731691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Renewables could decarbonize 90% of the power sector by 2050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806332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37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becomes the main energy carrier in future energy systems </a:t>
            </a:r>
            <a:endParaRPr lang="en-AE" sz="20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790648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6FC3E1-3861-48F8-B7E0-DE185313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4889" y="2217107"/>
            <a:ext cx="4628039" cy="4123959"/>
          </a:xfrm>
        </p:spPr>
        <p:txBody>
          <a:bodyPr/>
          <a:lstStyle/>
          <a:p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Global electricity demand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 end-use sectors will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rise 1.3 times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2019 levels to reach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Ca.31 000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TWh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by 2030.</a:t>
            </a:r>
          </a:p>
          <a:p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share of electrification in end-use sectors like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industry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buildings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transport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reach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28%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56%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and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9%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in 2030, respectively.</a:t>
            </a:r>
          </a:p>
          <a:p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Policymakers should identify priorities for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electrification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with a focus on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hard-to-abate sectors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and devise strategies for its deployment.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623D29-24A2-8B4D-A872-51E9C6B50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r="26798"/>
          <a:stretch/>
        </p:blipFill>
        <p:spPr>
          <a:xfrm>
            <a:off x="375779" y="751562"/>
            <a:ext cx="6250279" cy="57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344" y="6059846"/>
            <a:ext cx="9892805" cy="7368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Policymakers should identify priorities for indirect electrification using green hydrogen with a focus on hard-to-abate sectors and devise strategies for its deployment.</a:t>
            </a:r>
            <a:endParaRPr lang="en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Green hydrogen needs to move from niche to mainstream by 2030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27D825-F6FF-6F46-B1DF-D5E35E21B0FC}"/>
              </a:ext>
            </a:extLst>
          </p:cNvPr>
          <p:cNvSpPr txBox="1">
            <a:spLocks/>
          </p:cNvSpPr>
          <p:nvPr/>
        </p:nvSpPr>
        <p:spPr>
          <a:xfrm>
            <a:off x="0" y="790648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AD0753-897A-5F41-BC0D-8BF3EC43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65"/>
            <a:ext cx="1219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16D-B9D9-3B43-8F53-E2E22D2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384" y="5304773"/>
            <a:ext cx="10429523" cy="1396652"/>
          </a:xfrm>
        </p:spPr>
        <p:txBody>
          <a:bodyPr/>
          <a:lstStyle/>
          <a:p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Policies such as international collaboration, carbon pricing and distributional policies have an important impact on the socio-economic footprint of the energy transition and hence on its social acceptability.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IRENA’s sensitivity analysis shows that progressive policy baskets improve the distribution of transition benefits while maintaining the global positive socio-economic footprint, hence enabling sustainable and resilient transitions.</a:t>
            </a:r>
            <a:endParaRPr lang="en-A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567885" y="189765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4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9CCBDC-D2FA-421D-816B-6E16FDD916F1}"/>
              </a:ext>
            </a:extLst>
          </p:cNvPr>
          <p:cNvSpPr txBox="1">
            <a:spLocks/>
          </p:cNvSpPr>
          <p:nvPr/>
        </p:nvSpPr>
        <p:spPr>
          <a:xfrm>
            <a:off x="687917" y="189764"/>
            <a:ext cx="1117493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Policy as a cornerstone of a sustainable energy transition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F7934-6ED0-4158-BBB1-202F09D8E03A}"/>
              </a:ext>
            </a:extLst>
          </p:cNvPr>
          <p:cNvSpPr txBox="1">
            <a:spLocks/>
          </p:cNvSpPr>
          <p:nvPr/>
        </p:nvSpPr>
        <p:spPr>
          <a:xfrm>
            <a:off x="670142" y="741590"/>
            <a:ext cx="11521858" cy="779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 ambitious, sustainable and resilient energy transition depends on triggering </a:t>
            </a:r>
            <a:b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global collaborative effort and deep social engagement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486D1E2-EDA6-1647-AC2B-942F744A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0526"/>
          <a:stretch/>
        </p:blipFill>
        <p:spPr>
          <a:xfrm>
            <a:off x="2561572" y="1463560"/>
            <a:ext cx="6713951" cy="37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993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CE04A9943A941BA64E7E679AB4EB6" ma:contentTypeVersion="10" ma:contentTypeDescription="Create a new document." ma:contentTypeScope="" ma:versionID="618014096339fd2cbbe5dbfbdf305a6b">
  <xsd:schema xmlns:xsd="http://www.w3.org/2001/XMLSchema" xmlns:xs="http://www.w3.org/2001/XMLSchema" xmlns:p="http://schemas.microsoft.com/office/2006/metadata/properties" xmlns:ns2="9831912d-1366-4440-b2c9-f16e8a570d6c" xmlns:ns3="d9b84fdc-3587-4cc8-9427-9cd824658b2d" targetNamespace="http://schemas.microsoft.com/office/2006/metadata/properties" ma:root="true" ma:fieldsID="249993a26c11bb8212ce900d8071f22c" ns2:_="" ns3:_="">
    <xsd:import namespace="9831912d-1366-4440-b2c9-f16e8a570d6c"/>
    <xsd:import namespace="d9b84fdc-3587-4cc8-9427-9cd824658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912d-1366-4440-b2c9-f16e8a570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4fdc-3587-4cc8-9427-9cd824658b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5C3D3E-7271-4CDE-B451-037E9A319A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393A56-AF2B-40B4-A46E-E7C5FA91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1912d-1366-4440-b2c9-f16e8a570d6c"/>
    <ds:schemaRef ds:uri="d9b84fdc-3587-4cc8-9427-9cd824658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E581AF-BAE0-4D33-A077-5E96A788C9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634</Words>
  <Application>Microsoft Macintosh PowerPoint</Application>
  <PresentationFormat>Widescreen</PresentationFormat>
  <Paragraphs>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Gandhi Pragada</dc:creator>
  <cp:lastModifiedBy>Manuela Stefanides</cp:lastModifiedBy>
  <cp:revision>54</cp:revision>
  <dcterms:created xsi:type="dcterms:W3CDTF">2022-03-22T08:43:29Z</dcterms:created>
  <dcterms:modified xsi:type="dcterms:W3CDTF">2022-03-28T08:23:21Z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0x01010074BCE04A9943A941BA64E7E679AB4EB6</vt:lpwstr>
  </property>
</Properties>
</file>