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67" r:id="rId5"/>
  </p:sldMasterIdLst>
  <p:notesMasterIdLst>
    <p:notesMasterId r:id="rId28"/>
  </p:notesMasterIdLst>
  <p:sldIdLst>
    <p:sldId id="1480" r:id="rId6"/>
    <p:sldId id="2147375241" r:id="rId7"/>
    <p:sldId id="2147375242" r:id="rId8"/>
    <p:sldId id="1510" r:id="rId9"/>
    <p:sldId id="2147375245" r:id="rId10"/>
    <p:sldId id="2147375243" r:id="rId11"/>
    <p:sldId id="1507" r:id="rId12"/>
    <p:sldId id="1501" r:id="rId13"/>
    <p:sldId id="1508" r:id="rId14"/>
    <p:sldId id="2147375244" r:id="rId15"/>
    <p:sldId id="1477" r:id="rId16"/>
    <p:sldId id="1502" r:id="rId17"/>
    <p:sldId id="1484" r:id="rId18"/>
    <p:sldId id="1511" r:id="rId19"/>
    <p:sldId id="1503" r:id="rId20"/>
    <p:sldId id="1509" r:id="rId21"/>
    <p:sldId id="1505" r:id="rId22"/>
    <p:sldId id="1504" r:id="rId23"/>
    <p:sldId id="1506" r:id="rId24"/>
    <p:sldId id="623" r:id="rId25"/>
    <p:sldId id="1482" r:id="rId26"/>
    <p:sldId id="1500" r:id="rId27"/>
  </p:sldIdLst>
  <p:sldSz cx="12192000" cy="6858000"/>
  <p:notesSz cx="7315200" cy="9601200"/>
  <p:embeddedFontLs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68">
          <p15:clr>
            <a:srgbClr val="A4A3A4"/>
          </p15:clr>
        </p15:guide>
        <p15:guide id="2" orient="horz" pos="3567">
          <p15:clr>
            <a:srgbClr val="A4A3A4"/>
          </p15:clr>
        </p15:guide>
        <p15:guide id="3" orient="horz" pos="1457" userDrawn="1">
          <p15:clr>
            <a:srgbClr val="A4A3A4"/>
          </p15:clr>
        </p15:guide>
        <p15:guide id="4" orient="horz" pos="1253" userDrawn="1">
          <p15:clr>
            <a:srgbClr val="A4A3A4"/>
          </p15:clr>
        </p15:guide>
        <p15:guide id="5" orient="horz" pos="1255">
          <p15:clr>
            <a:srgbClr val="A4A3A4"/>
          </p15:clr>
        </p15:guide>
        <p15:guide id="6" orient="horz" pos="2842">
          <p15:clr>
            <a:srgbClr val="A4A3A4"/>
          </p15:clr>
        </p15:guide>
        <p15:guide id="7" orient="horz" pos="4042" userDrawn="1">
          <p15:clr>
            <a:srgbClr val="A4A3A4"/>
          </p15:clr>
        </p15:guide>
        <p15:guide id="8" orient="horz" pos="985">
          <p15:clr>
            <a:srgbClr val="A4A3A4"/>
          </p15:clr>
        </p15:guide>
        <p15:guide id="9" pos="7376">
          <p15:clr>
            <a:srgbClr val="A4A3A4"/>
          </p15:clr>
        </p15:guide>
        <p15:guide id="10" pos="299">
          <p15:clr>
            <a:srgbClr val="A4A3A4"/>
          </p15:clr>
        </p15:guide>
        <p15:guide id="11" pos="3808">
          <p15:clr>
            <a:srgbClr val="A4A3A4"/>
          </p15:clr>
        </p15:guide>
        <p15:guide id="12" pos="2720">
          <p15:clr>
            <a:srgbClr val="A4A3A4"/>
          </p15:clr>
        </p15:guide>
        <p15:guide id="13" pos="240">
          <p15:clr>
            <a:srgbClr val="A4A3A4"/>
          </p15:clr>
        </p15:guide>
        <p15:guide id="14" pos="761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46" roundtripDataSignature="AMtx7mgMTlcSv3S65ZuFolztcE9iK85IR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Press" initials="ESP" lastIdx="17" clrIdx="0">
    <p:extLst>
      <p:ext uri="{19B8F6BF-5375-455C-9EA6-DF929625EA0E}">
        <p15:presenceInfo xmlns:p15="http://schemas.microsoft.com/office/powerpoint/2012/main" userId="Elizabeth Press" providerId="None"/>
      </p:ext>
    </p:extLst>
  </p:cmAuthor>
  <p:cmAuthor id="2" name="Manuela Stefanides" initials="MS" lastIdx="9" clrIdx="1">
    <p:extLst>
      <p:ext uri="{19B8F6BF-5375-455C-9EA6-DF929625EA0E}">
        <p15:presenceInfo xmlns:p15="http://schemas.microsoft.com/office/powerpoint/2012/main" userId="Manuela Stefanides" providerId="None"/>
      </p:ext>
    </p:extLst>
  </p:cmAuthor>
  <p:cmAuthor id="3" name="Claire Kiss" initials="CK" lastIdx="2" clrIdx="2">
    <p:extLst>
      <p:ext uri="{19B8F6BF-5375-455C-9EA6-DF929625EA0E}">
        <p15:presenceInfo xmlns:p15="http://schemas.microsoft.com/office/powerpoint/2012/main" userId="Claire Ki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57C"/>
    <a:srgbClr val="07628F"/>
    <a:srgbClr val="0872A6"/>
    <a:srgbClr val="FFFFFF"/>
    <a:srgbClr val="333399"/>
    <a:srgbClr val="4472C4"/>
    <a:srgbClr val="00A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guide orient="horz" pos="3568"/>
        <p:guide orient="horz" pos="3567"/>
        <p:guide orient="horz" pos="1457"/>
        <p:guide orient="horz" pos="1253"/>
        <p:guide orient="horz" pos="1255"/>
        <p:guide orient="horz" pos="2842"/>
        <p:guide orient="horz" pos="4042"/>
        <p:guide orient="horz" pos="985"/>
        <p:guide pos="7376"/>
        <p:guide pos="299"/>
        <p:guide pos="3808"/>
        <p:guide pos="2720"/>
        <p:guide pos="240"/>
        <p:guide pos="7619"/>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6FF8C-E6E8-46ED-96E6-0F409D2E4E1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9D6D66AF-4982-4636-BC14-351B15D79484}">
      <dgm:prSet phldrT="[Text]" custT="1"/>
      <dgm:spPr>
        <a:solidFill>
          <a:srgbClr val="0872A6"/>
        </a:solidFill>
      </dgm:spPr>
      <dgm:t>
        <a:bodyPr/>
        <a:lstStyle/>
        <a:p>
          <a:r>
            <a:rPr lang="en-US" sz="2400">
              <a:latin typeface="Calibri" panose="020F0502020204030204" pitchFamily="34" charset="0"/>
              <a:cs typeface="Calibri" panose="020F0502020204030204" pitchFamily="34" charset="0"/>
            </a:rPr>
            <a:t>Stakeholder consultation</a:t>
          </a:r>
        </a:p>
      </dgm:t>
    </dgm:pt>
    <dgm:pt modelId="{092B7E7A-1B1C-4F69-B104-3A8814FE8BFF}" type="parTrans" cxnId="{2E944982-D198-4BAF-8C14-1F0C716A907B}">
      <dgm:prSet/>
      <dgm:spPr/>
      <dgm:t>
        <a:bodyPr/>
        <a:lstStyle/>
        <a:p>
          <a:endParaRPr lang="en-US"/>
        </a:p>
      </dgm:t>
    </dgm:pt>
    <dgm:pt modelId="{C003C053-F354-435F-AB57-DFA004EFC7E1}" type="sibTrans" cxnId="{2E944982-D198-4BAF-8C14-1F0C716A907B}">
      <dgm:prSet/>
      <dgm:spPr/>
      <dgm:t>
        <a:bodyPr/>
        <a:lstStyle/>
        <a:p>
          <a:endParaRPr lang="en-US"/>
        </a:p>
      </dgm:t>
    </dgm:pt>
    <dgm:pt modelId="{B68AD979-20DC-4848-AD83-509D14169E42}">
      <dgm:prSet phldrT="[Text]" custT="1"/>
      <dgm:spPr/>
      <dgm:t>
        <a:bodyPr/>
        <a:lstStyle/>
        <a:p>
          <a:r>
            <a:rPr lang="en-US" sz="1600">
              <a:latin typeface="Calibri" panose="020F0502020204030204" pitchFamily="34" charset="0"/>
              <a:cs typeface="Calibri" panose="020F0502020204030204" pitchFamily="34" charset="0"/>
            </a:rPr>
            <a:t>LT-LEDS: 98%, with broad engagement</a:t>
          </a:r>
        </a:p>
      </dgm:t>
    </dgm:pt>
    <dgm:pt modelId="{6F17B770-47BB-449D-AE60-26C70AA5E498}" type="parTrans" cxnId="{420DB0F2-87D6-474F-904C-395EC780EDF1}">
      <dgm:prSet/>
      <dgm:spPr/>
      <dgm:t>
        <a:bodyPr/>
        <a:lstStyle/>
        <a:p>
          <a:endParaRPr lang="en-US"/>
        </a:p>
      </dgm:t>
    </dgm:pt>
    <dgm:pt modelId="{A6FD312E-0195-464A-8519-3D84206F9D8E}" type="sibTrans" cxnId="{420DB0F2-87D6-474F-904C-395EC780EDF1}">
      <dgm:prSet/>
      <dgm:spPr/>
      <dgm:t>
        <a:bodyPr/>
        <a:lstStyle/>
        <a:p>
          <a:endParaRPr lang="en-US"/>
        </a:p>
      </dgm:t>
    </dgm:pt>
    <dgm:pt modelId="{A7663636-F05C-4BA7-B123-03E95B2708A6}">
      <dgm:prSet phldrT="[Text]" custT="1"/>
      <dgm:spPr>
        <a:solidFill>
          <a:srgbClr val="0872A6"/>
        </a:solidFill>
      </dgm:spPr>
      <dgm:t>
        <a:bodyPr/>
        <a:lstStyle/>
        <a:p>
          <a:r>
            <a:rPr lang="en-US" sz="2400">
              <a:latin typeface="Calibri" panose="020F0502020204030204" pitchFamily="34" charset="0"/>
              <a:cs typeface="Calibri" panose="020F0502020204030204" pitchFamily="34" charset="0"/>
            </a:rPr>
            <a:t>Net-zero targets</a:t>
          </a:r>
        </a:p>
      </dgm:t>
    </dgm:pt>
    <dgm:pt modelId="{640D88B0-0695-4609-B4E5-18F8BF608316}" type="parTrans" cxnId="{23A6429F-73BD-43DE-A94B-605B4B08EF9D}">
      <dgm:prSet/>
      <dgm:spPr/>
      <dgm:t>
        <a:bodyPr/>
        <a:lstStyle/>
        <a:p>
          <a:endParaRPr lang="en-US"/>
        </a:p>
      </dgm:t>
    </dgm:pt>
    <dgm:pt modelId="{DAC19B04-7DBF-4419-A6EF-01F4DD7EB96E}" type="sibTrans" cxnId="{23A6429F-73BD-43DE-A94B-605B4B08EF9D}">
      <dgm:prSet/>
      <dgm:spPr/>
      <dgm:t>
        <a:bodyPr/>
        <a:lstStyle/>
        <a:p>
          <a:endParaRPr lang="en-US"/>
        </a:p>
      </dgm:t>
    </dgm:pt>
    <dgm:pt modelId="{70C7DF46-7EB4-42C6-AA0C-D2DB75E9B185}">
      <dgm:prSet phldrT="[Text]" custT="1"/>
      <dgm:spPr/>
      <dgm:t>
        <a:bodyPr/>
        <a:lstStyle/>
        <a:p>
          <a:r>
            <a:rPr lang="en-US" sz="1600">
              <a:latin typeface="Calibri" panose="020F0502020204030204" pitchFamily="34" charset="0"/>
              <a:cs typeface="Calibri" panose="020F0502020204030204" pitchFamily="34" charset="0"/>
            </a:rPr>
            <a:t>LT-LEDS: 27/36</a:t>
          </a:r>
        </a:p>
      </dgm:t>
    </dgm:pt>
    <dgm:pt modelId="{888F9024-800C-42C0-AB64-9BA48B5C6473}" type="parTrans" cxnId="{4C793D70-01DF-4748-B831-5B2752931DEE}">
      <dgm:prSet/>
      <dgm:spPr/>
      <dgm:t>
        <a:bodyPr/>
        <a:lstStyle/>
        <a:p>
          <a:endParaRPr lang="en-US"/>
        </a:p>
      </dgm:t>
    </dgm:pt>
    <dgm:pt modelId="{C0B1D9CD-1156-438D-9FDA-8AA9002C5B55}" type="sibTrans" cxnId="{4C793D70-01DF-4748-B831-5B2752931DEE}">
      <dgm:prSet/>
      <dgm:spPr/>
      <dgm:t>
        <a:bodyPr/>
        <a:lstStyle/>
        <a:p>
          <a:endParaRPr lang="en-US"/>
        </a:p>
      </dgm:t>
    </dgm:pt>
    <dgm:pt modelId="{4683CFC0-F498-4880-A302-178E92967C77}">
      <dgm:prSet phldrT="[Text]" custT="1"/>
      <dgm:spPr/>
      <dgm:t>
        <a:bodyPr/>
        <a:lstStyle/>
        <a:p>
          <a:r>
            <a:rPr lang="en-US" sz="1600">
              <a:latin typeface="Calibri" panose="020F0502020204030204" pitchFamily="34" charset="0"/>
              <a:cs typeface="Calibri" panose="020F0502020204030204" pitchFamily="34" charset="0"/>
            </a:rPr>
            <a:t>LTES: 67%, with focus on expert consultation</a:t>
          </a:r>
        </a:p>
      </dgm:t>
    </dgm:pt>
    <dgm:pt modelId="{8B57123B-DD2D-48FC-9A1F-0F3073CDD51A}" type="parTrans" cxnId="{12DC08B5-4214-4975-9B4B-74DD2D19A615}">
      <dgm:prSet/>
      <dgm:spPr/>
      <dgm:t>
        <a:bodyPr/>
        <a:lstStyle/>
        <a:p>
          <a:endParaRPr lang="en-US"/>
        </a:p>
      </dgm:t>
    </dgm:pt>
    <dgm:pt modelId="{ABB6A55A-553D-49EE-BE17-44CF7098C42C}" type="sibTrans" cxnId="{12DC08B5-4214-4975-9B4B-74DD2D19A615}">
      <dgm:prSet/>
      <dgm:spPr/>
      <dgm:t>
        <a:bodyPr/>
        <a:lstStyle/>
        <a:p>
          <a:endParaRPr lang="en-US"/>
        </a:p>
      </dgm:t>
    </dgm:pt>
    <dgm:pt modelId="{C1920615-ECBC-400C-95AE-DBDA523A1969}">
      <dgm:prSet phldrT="[Text]" custT="1"/>
      <dgm:spPr/>
      <dgm:t>
        <a:bodyPr/>
        <a:lstStyle/>
        <a:p>
          <a:r>
            <a:rPr lang="en-US" sz="1600">
              <a:latin typeface="Calibri" panose="020F0502020204030204" pitchFamily="34" charset="0"/>
              <a:cs typeface="Calibri" panose="020F0502020204030204" pitchFamily="34" charset="0"/>
            </a:rPr>
            <a:t>LTES: 7/24</a:t>
          </a:r>
        </a:p>
      </dgm:t>
    </dgm:pt>
    <dgm:pt modelId="{50FBCDD0-002C-4189-B71C-282DCD44A234}" type="parTrans" cxnId="{EF5F5FA2-4305-4B0F-8B33-68F6710F5FA8}">
      <dgm:prSet/>
      <dgm:spPr/>
      <dgm:t>
        <a:bodyPr/>
        <a:lstStyle/>
        <a:p>
          <a:endParaRPr lang="en-US"/>
        </a:p>
      </dgm:t>
    </dgm:pt>
    <dgm:pt modelId="{20228EB5-0E04-46D3-BF32-9454B0E6EEE0}" type="sibTrans" cxnId="{EF5F5FA2-4305-4B0F-8B33-68F6710F5FA8}">
      <dgm:prSet/>
      <dgm:spPr/>
      <dgm:t>
        <a:bodyPr/>
        <a:lstStyle/>
        <a:p>
          <a:endParaRPr lang="en-US"/>
        </a:p>
      </dgm:t>
    </dgm:pt>
    <dgm:pt modelId="{7B6037DB-5454-4C1D-B9C3-1D640000BB48}">
      <dgm:prSet phldrT="[Text]" custT="1"/>
      <dgm:spPr>
        <a:solidFill>
          <a:srgbClr val="0872A6"/>
        </a:solidFill>
      </dgm:spPr>
      <dgm:t>
        <a:bodyPr/>
        <a:lstStyle/>
        <a:p>
          <a:r>
            <a:rPr lang="en-US" sz="2400">
              <a:latin typeface="Calibri" panose="020F0502020204030204" pitchFamily="34" charset="0"/>
              <a:cs typeface="Calibri" panose="020F0502020204030204" pitchFamily="34" charset="0"/>
            </a:rPr>
            <a:t>Scope</a:t>
          </a:r>
        </a:p>
      </dgm:t>
    </dgm:pt>
    <dgm:pt modelId="{D150268E-4408-4886-AEC9-243F7C7F4304}" type="parTrans" cxnId="{7B446C20-1D74-4CA3-AEF0-F45106635E27}">
      <dgm:prSet/>
      <dgm:spPr/>
      <dgm:t>
        <a:bodyPr/>
        <a:lstStyle/>
        <a:p>
          <a:endParaRPr lang="en-US"/>
        </a:p>
      </dgm:t>
    </dgm:pt>
    <dgm:pt modelId="{3A8B4C47-93B4-40D5-9199-8EE69855CD1C}" type="sibTrans" cxnId="{7B446C20-1D74-4CA3-AEF0-F45106635E27}">
      <dgm:prSet/>
      <dgm:spPr/>
      <dgm:t>
        <a:bodyPr/>
        <a:lstStyle/>
        <a:p>
          <a:endParaRPr lang="en-US"/>
        </a:p>
      </dgm:t>
    </dgm:pt>
    <dgm:pt modelId="{422BBBF6-5DB2-416F-A546-618502F890E6}">
      <dgm:prSet phldrT="[Text]" custT="1"/>
      <dgm:spPr>
        <a:solidFill>
          <a:srgbClr val="0872A6"/>
        </a:solidFill>
      </dgm:spPr>
      <dgm:t>
        <a:bodyPr/>
        <a:lstStyle/>
        <a:p>
          <a:r>
            <a:rPr lang="en-US" sz="2400">
              <a:latin typeface="Calibri" panose="020F0502020204030204" pitchFamily="34" charset="0"/>
              <a:cs typeface="Calibri" panose="020F0502020204030204" pitchFamily="34" charset="0"/>
            </a:rPr>
            <a:t>Average # of scenarios</a:t>
          </a:r>
        </a:p>
      </dgm:t>
    </dgm:pt>
    <dgm:pt modelId="{BD1E79A8-8582-4FBB-85BC-B7DF8D2D8071}" type="parTrans" cxnId="{3E3406CC-E727-4924-AAF0-26DEA16BEAB0}">
      <dgm:prSet/>
      <dgm:spPr/>
      <dgm:t>
        <a:bodyPr/>
        <a:lstStyle/>
        <a:p>
          <a:endParaRPr lang="en-US"/>
        </a:p>
      </dgm:t>
    </dgm:pt>
    <dgm:pt modelId="{C072518C-B7F6-4911-B6BE-348CF304DA51}" type="sibTrans" cxnId="{3E3406CC-E727-4924-AAF0-26DEA16BEAB0}">
      <dgm:prSet/>
      <dgm:spPr/>
      <dgm:t>
        <a:bodyPr/>
        <a:lstStyle/>
        <a:p>
          <a:endParaRPr lang="en-US"/>
        </a:p>
      </dgm:t>
    </dgm:pt>
    <dgm:pt modelId="{49B80D38-32A6-4BDE-A395-B95943B21A61}">
      <dgm:prSet phldrT="[Text]" custT="1"/>
      <dgm:spPr/>
      <dgm:t>
        <a:bodyPr/>
        <a:lstStyle/>
        <a:p>
          <a:r>
            <a:rPr lang="en-US" sz="1600">
              <a:latin typeface="Calibri" panose="020F0502020204030204" pitchFamily="34" charset="0"/>
              <a:cs typeface="Calibri" panose="020F0502020204030204" pitchFamily="34" charset="0"/>
            </a:rPr>
            <a:t>General alignment between LTES and LT-LEDS on scenario scope</a:t>
          </a:r>
        </a:p>
      </dgm:t>
    </dgm:pt>
    <dgm:pt modelId="{38D37008-BD54-4F9C-A443-34BCFC8F46ED}" type="parTrans" cxnId="{A8B76630-24B1-47E7-ACEB-482F87558829}">
      <dgm:prSet/>
      <dgm:spPr/>
      <dgm:t>
        <a:bodyPr/>
        <a:lstStyle/>
        <a:p>
          <a:endParaRPr lang="en-US"/>
        </a:p>
      </dgm:t>
    </dgm:pt>
    <dgm:pt modelId="{1246FE5F-8A1C-43AD-91AC-A65E1136C643}" type="sibTrans" cxnId="{A8B76630-24B1-47E7-ACEB-482F87558829}">
      <dgm:prSet/>
      <dgm:spPr/>
      <dgm:t>
        <a:bodyPr/>
        <a:lstStyle/>
        <a:p>
          <a:endParaRPr lang="en-US"/>
        </a:p>
      </dgm:t>
    </dgm:pt>
    <dgm:pt modelId="{030E88F5-A21E-43C1-A068-D0425BDBD68F}">
      <dgm:prSet phldrT="[Text]" custT="1"/>
      <dgm:spPr/>
      <dgm:t>
        <a:bodyPr/>
        <a:lstStyle/>
        <a:p>
          <a:r>
            <a:rPr lang="en-US" sz="1600">
              <a:latin typeface="Calibri" panose="020F0502020204030204" pitchFamily="34" charset="0"/>
              <a:cs typeface="Calibri" panose="020F0502020204030204" pitchFamily="34" charset="0"/>
            </a:rPr>
            <a:t>LT-LEDS: 4</a:t>
          </a:r>
        </a:p>
      </dgm:t>
    </dgm:pt>
    <dgm:pt modelId="{09B30D1F-8B2F-4355-8CA0-9C2B0357994E}" type="parTrans" cxnId="{E97FA296-92F0-4246-B9B5-7676E7BB432B}">
      <dgm:prSet/>
      <dgm:spPr/>
      <dgm:t>
        <a:bodyPr/>
        <a:lstStyle/>
        <a:p>
          <a:endParaRPr lang="en-US"/>
        </a:p>
      </dgm:t>
    </dgm:pt>
    <dgm:pt modelId="{9CAC901B-2AF0-4CE0-A979-47FFB235B0A9}" type="sibTrans" cxnId="{E97FA296-92F0-4246-B9B5-7676E7BB432B}">
      <dgm:prSet/>
      <dgm:spPr/>
      <dgm:t>
        <a:bodyPr/>
        <a:lstStyle/>
        <a:p>
          <a:endParaRPr lang="en-US"/>
        </a:p>
      </dgm:t>
    </dgm:pt>
    <dgm:pt modelId="{7E236C9B-52E8-495B-9FBB-80F1B0A5412B}">
      <dgm:prSet custT="1"/>
      <dgm:spPr/>
      <dgm:t>
        <a:bodyPr/>
        <a:lstStyle/>
        <a:p>
          <a:r>
            <a:rPr lang="en-US" sz="1600">
              <a:latin typeface="Calibri" panose="020F0502020204030204" pitchFamily="34" charset="0"/>
              <a:cs typeface="Calibri" panose="020F0502020204030204" pitchFamily="34" charset="0"/>
            </a:rPr>
            <a:t>LTES: 5</a:t>
          </a:r>
        </a:p>
      </dgm:t>
    </dgm:pt>
    <dgm:pt modelId="{B2A17E30-4826-4F2C-8DD6-216AE00A15AA}" type="parTrans" cxnId="{F5B34200-5FE1-4D1E-B281-F6A178E5CA4C}">
      <dgm:prSet/>
      <dgm:spPr/>
      <dgm:t>
        <a:bodyPr/>
        <a:lstStyle/>
        <a:p>
          <a:endParaRPr lang="en-US"/>
        </a:p>
      </dgm:t>
    </dgm:pt>
    <dgm:pt modelId="{7897360F-3A6A-41E3-A5D7-616A9CDE41EE}" type="sibTrans" cxnId="{F5B34200-5FE1-4D1E-B281-F6A178E5CA4C}">
      <dgm:prSet/>
      <dgm:spPr/>
      <dgm:t>
        <a:bodyPr/>
        <a:lstStyle/>
        <a:p>
          <a:endParaRPr lang="en-US"/>
        </a:p>
      </dgm:t>
    </dgm:pt>
    <dgm:pt modelId="{EEE1EB40-EFE9-4A8F-8D43-5076CDAB9FF9}" type="pres">
      <dgm:prSet presAssocID="{9A96FF8C-E6E8-46ED-96E6-0F409D2E4E1C}" presName="linear" presStyleCnt="0">
        <dgm:presLayoutVars>
          <dgm:dir/>
          <dgm:animLvl val="lvl"/>
          <dgm:resizeHandles val="exact"/>
        </dgm:presLayoutVars>
      </dgm:prSet>
      <dgm:spPr/>
    </dgm:pt>
    <dgm:pt modelId="{FEF1EDEA-878C-40CB-880C-0ADF406F1918}" type="pres">
      <dgm:prSet presAssocID="{9D6D66AF-4982-4636-BC14-351B15D79484}" presName="parentLin" presStyleCnt="0"/>
      <dgm:spPr/>
    </dgm:pt>
    <dgm:pt modelId="{1F387458-2307-4CB9-914C-B7288A685531}" type="pres">
      <dgm:prSet presAssocID="{9D6D66AF-4982-4636-BC14-351B15D79484}" presName="parentLeftMargin" presStyleLbl="node1" presStyleIdx="0" presStyleCnt="4"/>
      <dgm:spPr/>
    </dgm:pt>
    <dgm:pt modelId="{F2398F23-48F8-42DD-AD1C-78CF04ED9D19}" type="pres">
      <dgm:prSet presAssocID="{9D6D66AF-4982-4636-BC14-351B15D79484}" presName="parentText" presStyleLbl="node1" presStyleIdx="0" presStyleCnt="4" custScaleX="127380">
        <dgm:presLayoutVars>
          <dgm:chMax val="0"/>
          <dgm:bulletEnabled val="1"/>
        </dgm:presLayoutVars>
      </dgm:prSet>
      <dgm:spPr/>
    </dgm:pt>
    <dgm:pt modelId="{3262C76B-A944-493D-AD91-7B8204C5EE22}" type="pres">
      <dgm:prSet presAssocID="{9D6D66AF-4982-4636-BC14-351B15D79484}" presName="negativeSpace" presStyleCnt="0"/>
      <dgm:spPr/>
    </dgm:pt>
    <dgm:pt modelId="{92388DDF-7C49-4F52-AC81-6C277B714406}" type="pres">
      <dgm:prSet presAssocID="{9D6D66AF-4982-4636-BC14-351B15D79484}" presName="childText" presStyleLbl="conFgAcc1" presStyleIdx="0" presStyleCnt="4">
        <dgm:presLayoutVars>
          <dgm:bulletEnabled val="1"/>
        </dgm:presLayoutVars>
      </dgm:prSet>
      <dgm:spPr/>
    </dgm:pt>
    <dgm:pt modelId="{FF74EF41-4A91-4650-854D-139768F93890}" type="pres">
      <dgm:prSet presAssocID="{C003C053-F354-435F-AB57-DFA004EFC7E1}" presName="spaceBetweenRectangles" presStyleCnt="0"/>
      <dgm:spPr/>
    </dgm:pt>
    <dgm:pt modelId="{59BA99AC-AD60-4011-A006-6D48F63B3A2B}" type="pres">
      <dgm:prSet presAssocID="{A7663636-F05C-4BA7-B123-03E95B2708A6}" presName="parentLin" presStyleCnt="0"/>
      <dgm:spPr/>
    </dgm:pt>
    <dgm:pt modelId="{ED2CDC5C-1D31-44E2-9DFE-118D1FA182EC}" type="pres">
      <dgm:prSet presAssocID="{A7663636-F05C-4BA7-B123-03E95B2708A6}" presName="parentLeftMargin" presStyleLbl="node1" presStyleIdx="0" presStyleCnt="4"/>
      <dgm:spPr/>
    </dgm:pt>
    <dgm:pt modelId="{50AE1710-98C8-4FF7-B667-17B6BBB8F4C9}" type="pres">
      <dgm:prSet presAssocID="{A7663636-F05C-4BA7-B123-03E95B2708A6}" presName="parentText" presStyleLbl="node1" presStyleIdx="1" presStyleCnt="4" custScaleX="127380">
        <dgm:presLayoutVars>
          <dgm:chMax val="0"/>
          <dgm:bulletEnabled val="1"/>
        </dgm:presLayoutVars>
      </dgm:prSet>
      <dgm:spPr/>
    </dgm:pt>
    <dgm:pt modelId="{93C022F6-D804-4D39-81BE-F783584F21BB}" type="pres">
      <dgm:prSet presAssocID="{A7663636-F05C-4BA7-B123-03E95B2708A6}" presName="negativeSpace" presStyleCnt="0"/>
      <dgm:spPr/>
    </dgm:pt>
    <dgm:pt modelId="{F00DC97D-2C90-42AB-B46D-09A4DC86961F}" type="pres">
      <dgm:prSet presAssocID="{A7663636-F05C-4BA7-B123-03E95B2708A6}" presName="childText" presStyleLbl="conFgAcc1" presStyleIdx="1" presStyleCnt="4">
        <dgm:presLayoutVars>
          <dgm:bulletEnabled val="1"/>
        </dgm:presLayoutVars>
      </dgm:prSet>
      <dgm:spPr/>
    </dgm:pt>
    <dgm:pt modelId="{688152D7-DF1F-4A19-A6C3-CE1D6C3A515F}" type="pres">
      <dgm:prSet presAssocID="{DAC19B04-7DBF-4419-A6EF-01F4DD7EB96E}" presName="spaceBetweenRectangles" presStyleCnt="0"/>
      <dgm:spPr/>
    </dgm:pt>
    <dgm:pt modelId="{90D5C03E-9842-42CA-891A-C1419916794D}" type="pres">
      <dgm:prSet presAssocID="{7B6037DB-5454-4C1D-B9C3-1D640000BB48}" presName="parentLin" presStyleCnt="0"/>
      <dgm:spPr/>
    </dgm:pt>
    <dgm:pt modelId="{0BFB3C6C-E300-4596-8FDB-7DFBE546A93C}" type="pres">
      <dgm:prSet presAssocID="{7B6037DB-5454-4C1D-B9C3-1D640000BB48}" presName="parentLeftMargin" presStyleLbl="node1" presStyleIdx="1" presStyleCnt="4"/>
      <dgm:spPr/>
    </dgm:pt>
    <dgm:pt modelId="{759C6DD0-5B39-4025-B79B-8C95941D1938}" type="pres">
      <dgm:prSet presAssocID="{7B6037DB-5454-4C1D-B9C3-1D640000BB48}" presName="parentText" presStyleLbl="node1" presStyleIdx="2" presStyleCnt="4" custScaleX="127380">
        <dgm:presLayoutVars>
          <dgm:chMax val="0"/>
          <dgm:bulletEnabled val="1"/>
        </dgm:presLayoutVars>
      </dgm:prSet>
      <dgm:spPr/>
    </dgm:pt>
    <dgm:pt modelId="{C2B70AE8-59A1-4247-93DF-BA47EC9D6601}" type="pres">
      <dgm:prSet presAssocID="{7B6037DB-5454-4C1D-B9C3-1D640000BB48}" presName="negativeSpace" presStyleCnt="0"/>
      <dgm:spPr/>
    </dgm:pt>
    <dgm:pt modelId="{5D232ED9-9C09-4CE7-A86B-D84A9FA9E6E6}" type="pres">
      <dgm:prSet presAssocID="{7B6037DB-5454-4C1D-B9C3-1D640000BB48}" presName="childText" presStyleLbl="conFgAcc1" presStyleIdx="2" presStyleCnt="4">
        <dgm:presLayoutVars>
          <dgm:bulletEnabled val="1"/>
        </dgm:presLayoutVars>
      </dgm:prSet>
      <dgm:spPr/>
    </dgm:pt>
    <dgm:pt modelId="{E6DE0E33-80F0-4650-9F76-CC0A4C1CE46A}" type="pres">
      <dgm:prSet presAssocID="{3A8B4C47-93B4-40D5-9199-8EE69855CD1C}" presName="spaceBetweenRectangles" presStyleCnt="0"/>
      <dgm:spPr/>
    </dgm:pt>
    <dgm:pt modelId="{7FB7C0C1-02B5-4C6F-924A-32462B34E232}" type="pres">
      <dgm:prSet presAssocID="{422BBBF6-5DB2-416F-A546-618502F890E6}" presName="parentLin" presStyleCnt="0"/>
      <dgm:spPr/>
    </dgm:pt>
    <dgm:pt modelId="{3420919D-BA75-48F2-B6C2-0874FE306DD2}" type="pres">
      <dgm:prSet presAssocID="{422BBBF6-5DB2-416F-A546-618502F890E6}" presName="parentLeftMargin" presStyleLbl="node1" presStyleIdx="2" presStyleCnt="4"/>
      <dgm:spPr/>
    </dgm:pt>
    <dgm:pt modelId="{B156392C-5D4E-49FD-AD77-E2FC394FEC65}" type="pres">
      <dgm:prSet presAssocID="{422BBBF6-5DB2-416F-A546-618502F890E6}" presName="parentText" presStyleLbl="node1" presStyleIdx="3" presStyleCnt="4" custScaleX="127380">
        <dgm:presLayoutVars>
          <dgm:chMax val="0"/>
          <dgm:bulletEnabled val="1"/>
        </dgm:presLayoutVars>
      </dgm:prSet>
      <dgm:spPr/>
    </dgm:pt>
    <dgm:pt modelId="{F6052EB7-5BF3-4F42-BB1B-ECF8378693B0}" type="pres">
      <dgm:prSet presAssocID="{422BBBF6-5DB2-416F-A546-618502F890E6}" presName="negativeSpace" presStyleCnt="0"/>
      <dgm:spPr/>
    </dgm:pt>
    <dgm:pt modelId="{FCA6F62B-34F6-43DA-95DA-1A8203579AD5}" type="pres">
      <dgm:prSet presAssocID="{422BBBF6-5DB2-416F-A546-618502F890E6}" presName="childText" presStyleLbl="conFgAcc1" presStyleIdx="3" presStyleCnt="4">
        <dgm:presLayoutVars>
          <dgm:bulletEnabled val="1"/>
        </dgm:presLayoutVars>
      </dgm:prSet>
      <dgm:spPr/>
    </dgm:pt>
  </dgm:ptLst>
  <dgm:cxnLst>
    <dgm:cxn modelId="{F5B34200-5FE1-4D1E-B281-F6A178E5CA4C}" srcId="{422BBBF6-5DB2-416F-A546-618502F890E6}" destId="{7E236C9B-52E8-495B-9FBB-80F1B0A5412B}" srcOrd="1" destOrd="0" parTransId="{B2A17E30-4826-4F2C-8DD6-216AE00A15AA}" sibTransId="{7897360F-3A6A-41E3-A5D7-616A9CDE41EE}"/>
    <dgm:cxn modelId="{5D88D707-96BC-41A4-85DC-785758B867A8}" type="presOf" srcId="{7E236C9B-52E8-495B-9FBB-80F1B0A5412B}" destId="{FCA6F62B-34F6-43DA-95DA-1A8203579AD5}" srcOrd="0" destOrd="1" presId="urn:microsoft.com/office/officeart/2005/8/layout/list1"/>
    <dgm:cxn modelId="{7B446C20-1D74-4CA3-AEF0-F45106635E27}" srcId="{9A96FF8C-E6E8-46ED-96E6-0F409D2E4E1C}" destId="{7B6037DB-5454-4C1D-B9C3-1D640000BB48}" srcOrd="2" destOrd="0" parTransId="{D150268E-4408-4886-AEC9-243F7C7F4304}" sibTransId="{3A8B4C47-93B4-40D5-9199-8EE69855CD1C}"/>
    <dgm:cxn modelId="{A8B76630-24B1-47E7-ACEB-482F87558829}" srcId="{7B6037DB-5454-4C1D-B9C3-1D640000BB48}" destId="{49B80D38-32A6-4BDE-A395-B95943B21A61}" srcOrd="0" destOrd="0" parTransId="{38D37008-BD54-4F9C-A443-34BCFC8F46ED}" sibTransId="{1246FE5F-8A1C-43AD-91AC-A65E1136C643}"/>
    <dgm:cxn modelId="{7D2F1231-4B63-463F-AFFD-9851CEF3789D}" type="presOf" srcId="{9A96FF8C-E6E8-46ED-96E6-0F409D2E4E1C}" destId="{EEE1EB40-EFE9-4A8F-8D43-5076CDAB9FF9}" srcOrd="0" destOrd="0" presId="urn:microsoft.com/office/officeart/2005/8/layout/list1"/>
    <dgm:cxn modelId="{E46EB839-97B6-480C-9EAF-0989745AA728}" type="presOf" srcId="{C1920615-ECBC-400C-95AE-DBDA523A1969}" destId="{F00DC97D-2C90-42AB-B46D-09A4DC86961F}" srcOrd="0" destOrd="1" presId="urn:microsoft.com/office/officeart/2005/8/layout/list1"/>
    <dgm:cxn modelId="{035BD762-F3F8-44F6-866B-1DE77736E72F}" type="presOf" srcId="{422BBBF6-5DB2-416F-A546-618502F890E6}" destId="{B156392C-5D4E-49FD-AD77-E2FC394FEC65}" srcOrd="1" destOrd="0" presId="urn:microsoft.com/office/officeart/2005/8/layout/list1"/>
    <dgm:cxn modelId="{F604D569-A83C-4A64-AD75-A93781C74B37}" type="presOf" srcId="{030E88F5-A21E-43C1-A068-D0425BDBD68F}" destId="{FCA6F62B-34F6-43DA-95DA-1A8203579AD5}" srcOrd="0" destOrd="0" presId="urn:microsoft.com/office/officeart/2005/8/layout/list1"/>
    <dgm:cxn modelId="{A830A66F-7951-4E70-B97D-71D326D08F5B}" type="presOf" srcId="{422BBBF6-5DB2-416F-A546-618502F890E6}" destId="{3420919D-BA75-48F2-B6C2-0874FE306DD2}" srcOrd="0" destOrd="0" presId="urn:microsoft.com/office/officeart/2005/8/layout/list1"/>
    <dgm:cxn modelId="{4C793D70-01DF-4748-B831-5B2752931DEE}" srcId="{A7663636-F05C-4BA7-B123-03E95B2708A6}" destId="{70C7DF46-7EB4-42C6-AA0C-D2DB75E9B185}" srcOrd="0" destOrd="0" parTransId="{888F9024-800C-42C0-AB64-9BA48B5C6473}" sibTransId="{C0B1D9CD-1156-438D-9FDA-8AA9002C5B55}"/>
    <dgm:cxn modelId="{90DBDF51-25F7-4577-A1F9-96802B775460}" type="presOf" srcId="{49B80D38-32A6-4BDE-A395-B95943B21A61}" destId="{5D232ED9-9C09-4CE7-A86B-D84A9FA9E6E6}" srcOrd="0" destOrd="0" presId="urn:microsoft.com/office/officeart/2005/8/layout/list1"/>
    <dgm:cxn modelId="{0E413A75-E818-4518-AC15-710A71F18752}" type="presOf" srcId="{7B6037DB-5454-4C1D-B9C3-1D640000BB48}" destId="{0BFB3C6C-E300-4596-8FDB-7DFBE546A93C}" srcOrd="0" destOrd="0" presId="urn:microsoft.com/office/officeart/2005/8/layout/list1"/>
    <dgm:cxn modelId="{3F5E127C-9A8A-4F34-8381-4B947B5B3434}" type="presOf" srcId="{7B6037DB-5454-4C1D-B9C3-1D640000BB48}" destId="{759C6DD0-5B39-4025-B79B-8C95941D1938}" srcOrd="1" destOrd="0" presId="urn:microsoft.com/office/officeart/2005/8/layout/list1"/>
    <dgm:cxn modelId="{7D4D2C7C-1CA3-45E5-BF6A-9E426F5A4D0D}" type="presOf" srcId="{9D6D66AF-4982-4636-BC14-351B15D79484}" destId="{1F387458-2307-4CB9-914C-B7288A685531}" srcOrd="0" destOrd="0" presId="urn:microsoft.com/office/officeart/2005/8/layout/list1"/>
    <dgm:cxn modelId="{66A9BC7D-939D-4E3A-9064-80CE4CF48627}" type="presOf" srcId="{9D6D66AF-4982-4636-BC14-351B15D79484}" destId="{F2398F23-48F8-42DD-AD1C-78CF04ED9D19}" srcOrd="1" destOrd="0" presId="urn:microsoft.com/office/officeart/2005/8/layout/list1"/>
    <dgm:cxn modelId="{2E944982-D198-4BAF-8C14-1F0C716A907B}" srcId="{9A96FF8C-E6E8-46ED-96E6-0F409D2E4E1C}" destId="{9D6D66AF-4982-4636-BC14-351B15D79484}" srcOrd="0" destOrd="0" parTransId="{092B7E7A-1B1C-4F69-B104-3A8814FE8BFF}" sibTransId="{C003C053-F354-435F-AB57-DFA004EFC7E1}"/>
    <dgm:cxn modelId="{E97FA296-92F0-4246-B9B5-7676E7BB432B}" srcId="{422BBBF6-5DB2-416F-A546-618502F890E6}" destId="{030E88F5-A21E-43C1-A068-D0425BDBD68F}" srcOrd="0" destOrd="0" parTransId="{09B30D1F-8B2F-4355-8CA0-9C2B0357994E}" sibTransId="{9CAC901B-2AF0-4CE0-A979-47FFB235B0A9}"/>
    <dgm:cxn modelId="{04EE5C9B-9DED-4864-86B8-FB7214E5DA2C}" type="presOf" srcId="{4683CFC0-F498-4880-A302-178E92967C77}" destId="{92388DDF-7C49-4F52-AC81-6C277B714406}" srcOrd="0" destOrd="1" presId="urn:microsoft.com/office/officeart/2005/8/layout/list1"/>
    <dgm:cxn modelId="{EC3C0A9E-F2A3-49CC-8092-4120681C918E}" type="presOf" srcId="{A7663636-F05C-4BA7-B123-03E95B2708A6}" destId="{ED2CDC5C-1D31-44E2-9DFE-118D1FA182EC}" srcOrd="0" destOrd="0" presId="urn:microsoft.com/office/officeart/2005/8/layout/list1"/>
    <dgm:cxn modelId="{23A6429F-73BD-43DE-A94B-605B4B08EF9D}" srcId="{9A96FF8C-E6E8-46ED-96E6-0F409D2E4E1C}" destId="{A7663636-F05C-4BA7-B123-03E95B2708A6}" srcOrd="1" destOrd="0" parTransId="{640D88B0-0695-4609-B4E5-18F8BF608316}" sibTransId="{DAC19B04-7DBF-4419-A6EF-01F4DD7EB96E}"/>
    <dgm:cxn modelId="{708339A0-3EB1-4017-98CA-6AB8B9454A97}" type="presOf" srcId="{70C7DF46-7EB4-42C6-AA0C-D2DB75E9B185}" destId="{F00DC97D-2C90-42AB-B46D-09A4DC86961F}" srcOrd="0" destOrd="0" presId="urn:microsoft.com/office/officeart/2005/8/layout/list1"/>
    <dgm:cxn modelId="{EF5F5FA2-4305-4B0F-8B33-68F6710F5FA8}" srcId="{A7663636-F05C-4BA7-B123-03E95B2708A6}" destId="{C1920615-ECBC-400C-95AE-DBDA523A1969}" srcOrd="1" destOrd="0" parTransId="{50FBCDD0-002C-4189-B71C-282DCD44A234}" sibTransId="{20228EB5-0E04-46D3-BF32-9454B0E6EEE0}"/>
    <dgm:cxn modelId="{45A1D3AA-9C0A-4FAB-A390-8DA490996207}" type="presOf" srcId="{B68AD979-20DC-4848-AD83-509D14169E42}" destId="{92388DDF-7C49-4F52-AC81-6C277B714406}" srcOrd="0" destOrd="0" presId="urn:microsoft.com/office/officeart/2005/8/layout/list1"/>
    <dgm:cxn modelId="{12DC08B5-4214-4975-9B4B-74DD2D19A615}" srcId="{9D6D66AF-4982-4636-BC14-351B15D79484}" destId="{4683CFC0-F498-4880-A302-178E92967C77}" srcOrd="1" destOrd="0" parTransId="{8B57123B-DD2D-48FC-9A1F-0F3073CDD51A}" sibTransId="{ABB6A55A-553D-49EE-BE17-44CF7098C42C}"/>
    <dgm:cxn modelId="{3E3406CC-E727-4924-AAF0-26DEA16BEAB0}" srcId="{9A96FF8C-E6E8-46ED-96E6-0F409D2E4E1C}" destId="{422BBBF6-5DB2-416F-A546-618502F890E6}" srcOrd="3" destOrd="0" parTransId="{BD1E79A8-8582-4FBB-85BC-B7DF8D2D8071}" sibTransId="{C072518C-B7F6-4911-B6BE-348CF304DA51}"/>
    <dgm:cxn modelId="{420DB0F2-87D6-474F-904C-395EC780EDF1}" srcId="{9D6D66AF-4982-4636-BC14-351B15D79484}" destId="{B68AD979-20DC-4848-AD83-509D14169E42}" srcOrd="0" destOrd="0" parTransId="{6F17B770-47BB-449D-AE60-26C70AA5E498}" sibTransId="{A6FD312E-0195-464A-8519-3D84206F9D8E}"/>
    <dgm:cxn modelId="{62E510FD-FA1B-474F-AF7F-20F62D818664}" type="presOf" srcId="{A7663636-F05C-4BA7-B123-03E95B2708A6}" destId="{50AE1710-98C8-4FF7-B667-17B6BBB8F4C9}" srcOrd="1" destOrd="0" presId="urn:microsoft.com/office/officeart/2005/8/layout/list1"/>
    <dgm:cxn modelId="{2FE2F413-127A-403C-B9CD-0481C5276524}" type="presParOf" srcId="{EEE1EB40-EFE9-4A8F-8D43-5076CDAB9FF9}" destId="{FEF1EDEA-878C-40CB-880C-0ADF406F1918}" srcOrd="0" destOrd="0" presId="urn:microsoft.com/office/officeart/2005/8/layout/list1"/>
    <dgm:cxn modelId="{85C94D75-1A65-4EFA-813A-F7FBB71919D6}" type="presParOf" srcId="{FEF1EDEA-878C-40CB-880C-0ADF406F1918}" destId="{1F387458-2307-4CB9-914C-B7288A685531}" srcOrd="0" destOrd="0" presId="urn:microsoft.com/office/officeart/2005/8/layout/list1"/>
    <dgm:cxn modelId="{C1559074-8C22-4F7C-ADA1-EBE31E0F0BD4}" type="presParOf" srcId="{FEF1EDEA-878C-40CB-880C-0ADF406F1918}" destId="{F2398F23-48F8-42DD-AD1C-78CF04ED9D19}" srcOrd="1" destOrd="0" presId="urn:microsoft.com/office/officeart/2005/8/layout/list1"/>
    <dgm:cxn modelId="{36B827B7-E032-434F-9570-2C602D8BC8A6}" type="presParOf" srcId="{EEE1EB40-EFE9-4A8F-8D43-5076CDAB9FF9}" destId="{3262C76B-A944-493D-AD91-7B8204C5EE22}" srcOrd="1" destOrd="0" presId="urn:microsoft.com/office/officeart/2005/8/layout/list1"/>
    <dgm:cxn modelId="{B123DB8A-7FB6-4243-8256-6BEA1CA93CF5}" type="presParOf" srcId="{EEE1EB40-EFE9-4A8F-8D43-5076CDAB9FF9}" destId="{92388DDF-7C49-4F52-AC81-6C277B714406}" srcOrd="2" destOrd="0" presId="urn:microsoft.com/office/officeart/2005/8/layout/list1"/>
    <dgm:cxn modelId="{BF33C387-8D33-4B05-853E-7B9AB1D9127D}" type="presParOf" srcId="{EEE1EB40-EFE9-4A8F-8D43-5076CDAB9FF9}" destId="{FF74EF41-4A91-4650-854D-139768F93890}" srcOrd="3" destOrd="0" presId="urn:microsoft.com/office/officeart/2005/8/layout/list1"/>
    <dgm:cxn modelId="{AE9DE6BD-CA76-4E4C-8E5C-CDFBE9580FEE}" type="presParOf" srcId="{EEE1EB40-EFE9-4A8F-8D43-5076CDAB9FF9}" destId="{59BA99AC-AD60-4011-A006-6D48F63B3A2B}" srcOrd="4" destOrd="0" presId="urn:microsoft.com/office/officeart/2005/8/layout/list1"/>
    <dgm:cxn modelId="{B8896D66-D984-43F2-9A3D-4FAE787F73DA}" type="presParOf" srcId="{59BA99AC-AD60-4011-A006-6D48F63B3A2B}" destId="{ED2CDC5C-1D31-44E2-9DFE-118D1FA182EC}" srcOrd="0" destOrd="0" presId="urn:microsoft.com/office/officeart/2005/8/layout/list1"/>
    <dgm:cxn modelId="{41FE70A4-16E6-474D-9922-6650B2DA558A}" type="presParOf" srcId="{59BA99AC-AD60-4011-A006-6D48F63B3A2B}" destId="{50AE1710-98C8-4FF7-B667-17B6BBB8F4C9}" srcOrd="1" destOrd="0" presId="urn:microsoft.com/office/officeart/2005/8/layout/list1"/>
    <dgm:cxn modelId="{CC9811C3-38FD-4D22-A474-9B2661A1309B}" type="presParOf" srcId="{EEE1EB40-EFE9-4A8F-8D43-5076CDAB9FF9}" destId="{93C022F6-D804-4D39-81BE-F783584F21BB}" srcOrd="5" destOrd="0" presId="urn:microsoft.com/office/officeart/2005/8/layout/list1"/>
    <dgm:cxn modelId="{23D557CB-103C-44B3-9EBF-284A38C19552}" type="presParOf" srcId="{EEE1EB40-EFE9-4A8F-8D43-5076CDAB9FF9}" destId="{F00DC97D-2C90-42AB-B46D-09A4DC86961F}" srcOrd="6" destOrd="0" presId="urn:microsoft.com/office/officeart/2005/8/layout/list1"/>
    <dgm:cxn modelId="{3D2C686A-6E71-4BC7-902C-1B83842EC99F}" type="presParOf" srcId="{EEE1EB40-EFE9-4A8F-8D43-5076CDAB9FF9}" destId="{688152D7-DF1F-4A19-A6C3-CE1D6C3A515F}" srcOrd="7" destOrd="0" presId="urn:microsoft.com/office/officeart/2005/8/layout/list1"/>
    <dgm:cxn modelId="{F7CD873D-887F-48E9-A8BB-7AC1AF05F117}" type="presParOf" srcId="{EEE1EB40-EFE9-4A8F-8D43-5076CDAB9FF9}" destId="{90D5C03E-9842-42CA-891A-C1419916794D}" srcOrd="8" destOrd="0" presId="urn:microsoft.com/office/officeart/2005/8/layout/list1"/>
    <dgm:cxn modelId="{1AF1357D-CC4E-4894-BE0E-CA6A7C73039D}" type="presParOf" srcId="{90D5C03E-9842-42CA-891A-C1419916794D}" destId="{0BFB3C6C-E300-4596-8FDB-7DFBE546A93C}" srcOrd="0" destOrd="0" presId="urn:microsoft.com/office/officeart/2005/8/layout/list1"/>
    <dgm:cxn modelId="{98D39C71-A1A9-4963-9EBC-2DFEBEDC457E}" type="presParOf" srcId="{90D5C03E-9842-42CA-891A-C1419916794D}" destId="{759C6DD0-5B39-4025-B79B-8C95941D1938}" srcOrd="1" destOrd="0" presId="urn:microsoft.com/office/officeart/2005/8/layout/list1"/>
    <dgm:cxn modelId="{D3462CB1-AB20-406C-83FD-77874298E38C}" type="presParOf" srcId="{EEE1EB40-EFE9-4A8F-8D43-5076CDAB9FF9}" destId="{C2B70AE8-59A1-4247-93DF-BA47EC9D6601}" srcOrd="9" destOrd="0" presId="urn:microsoft.com/office/officeart/2005/8/layout/list1"/>
    <dgm:cxn modelId="{0E8F2572-7785-4172-8319-A4342A678022}" type="presParOf" srcId="{EEE1EB40-EFE9-4A8F-8D43-5076CDAB9FF9}" destId="{5D232ED9-9C09-4CE7-A86B-D84A9FA9E6E6}" srcOrd="10" destOrd="0" presId="urn:microsoft.com/office/officeart/2005/8/layout/list1"/>
    <dgm:cxn modelId="{E91F030C-B37E-44B4-B1E2-097A14ABD635}" type="presParOf" srcId="{EEE1EB40-EFE9-4A8F-8D43-5076CDAB9FF9}" destId="{E6DE0E33-80F0-4650-9F76-CC0A4C1CE46A}" srcOrd="11" destOrd="0" presId="urn:microsoft.com/office/officeart/2005/8/layout/list1"/>
    <dgm:cxn modelId="{4E8A7443-F898-49F8-BA22-BFF2ECC90895}" type="presParOf" srcId="{EEE1EB40-EFE9-4A8F-8D43-5076CDAB9FF9}" destId="{7FB7C0C1-02B5-4C6F-924A-32462B34E232}" srcOrd="12" destOrd="0" presId="urn:microsoft.com/office/officeart/2005/8/layout/list1"/>
    <dgm:cxn modelId="{611BDC3E-D10C-493F-99FC-AAC2DBDCC1F7}" type="presParOf" srcId="{7FB7C0C1-02B5-4C6F-924A-32462B34E232}" destId="{3420919D-BA75-48F2-B6C2-0874FE306DD2}" srcOrd="0" destOrd="0" presId="urn:microsoft.com/office/officeart/2005/8/layout/list1"/>
    <dgm:cxn modelId="{198DB84A-FDFC-494C-971D-6ACBBCC2B78D}" type="presParOf" srcId="{7FB7C0C1-02B5-4C6F-924A-32462B34E232}" destId="{B156392C-5D4E-49FD-AD77-E2FC394FEC65}" srcOrd="1" destOrd="0" presId="urn:microsoft.com/office/officeart/2005/8/layout/list1"/>
    <dgm:cxn modelId="{5C4843EA-2120-4F4D-B6A4-D66FC059A16B}" type="presParOf" srcId="{EEE1EB40-EFE9-4A8F-8D43-5076CDAB9FF9}" destId="{F6052EB7-5BF3-4F42-BB1B-ECF8378693B0}" srcOrd="13" destOrd="0" presId="urn:microsoft.com/office/officeart/2005/8/layout/list1"/>
    <dgm:cxn modelId="{3EF978DF-CE07-46CF-A72B-49A8A53EFCE5}" type="presParOf" srcId="{EEE1EB40-EFE9-4A8F-8D43-5076CDAB9FF9}" destId="{FCA6F62B-34F6-43DA-95DA-1A8203579AD5}" srcOrd="14"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566378-D1D2-4B3B-A761-DAB066B3D3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E22616-3B11-4F46-8978-AF25D661E237}">
      <dgm:prSet phldrT="[Text]" custT="1"/>
      <dgm:spPr>
        <a:solidFill>
          <a:srgbClr val="00A76D"/>
        </a:solidFill>
      </dgm:spPr>
      <dgm:t>
        <a:bodyPr anchor="t"/>
        <a:lstStyle/>
        <a:p>
          <a:pPr marL="0" lvl="0" algn="ctr" defTabSz="1066800">
            <a:lnSpc>
              <a:spcPct val="90000"/>
            </a:lnSpc>
            <a:spcBef>
              <a:spcPct val="0"/>
            </a:spcBef>
            <a:spcAft>
              <a:spcPct val="35000"/>
            </a:spcAft>
            <a:buNone/>
          </a:pPr>
          <a:r>
            <a:rPr lang="en-US" sz="2400" b="1">
              <a:latin typeface="Calibri" panose="020F0502020204030204" pitchFamily="34" charset="0"/>
              <a:cs typeface="Calibri" panose="020F0502020204030204" pitchFamily="34" charset="0"/>
            </a:rPr>
            <a:t>BENEFITS</a:t>
          </a:r>
        </a:p>
        <a:p>
          <a:pPr marL="0" lvl="0" algn="ctr" defTabSz="1066800">
            <a:lnSpc>
              <a:spcPct val="90000"/>
            </a:lnSpc>
            <a:spcBef>
              <a:spcPct val="0"/>
            </a:spcBef>
            <a:spcAft>
              <a:spcPct val="35000"/>
            </a:spcAft>
            <a:buNone/>
          </a:pPr>
          <a:r>
            <a:rPr lang="en-US" sz="2400">
              <a:latin typeface="Calibri" panose="020F0502020204030204" pitchFamily="34" charset="0"/>
              <a:cs typeface="Calibri" panose="020F0502020204030204" pitchFamily="34" charset="0"/>
            </a:rPr>
            <a:t>Policy advice</a:t>
          </a:r>
        </a:p>
        <a:p>
          <a:pPr marL="0" lvl="0" algn="ctr" defTabSz="1066800">
            <a:lnSpc>
              <a:spcPct val="90000"/>
            </a:lnSpc>
            <a:spcBef>
              <a:spcPct val="0"/>
            </a:spcBef>
            <a:spcAft>
              <a:spcPct val="35000"/>
            </a:spcAft>
            <a:buNone/>
          </a:pPr>
          <a:r>
            <a:rPr lang="en-US" sz="2400">
              <a:latin typeface="Calibri" panose="020F0502020204030204" pitchFamily="34" charset="0"/>
              <a:cs typeface="Calibri" panose="020F0502020204030204" pitchFamily="34" charset="0"/>
            </a:rPr>
            <a:t>Signals for investment</a:t>
          </a:r>
        </a:p>
        <a:p>
          <a:pPr marL="0" lvl="0" algn="ctr" defTabSz="1066800">
            <a:lnSpc>
              <a:spcPct val="90000"/>
            </a:lnSpc>
            <a:spcBef>
              <a:spcPct val="0"/>
            </a:spcBef>
            <a:spcAft>
              <a:spcPct val="35000"/>
            </a:spcAft>
            <a:buNone/>
          </a:pPr>
          <a:r>
            <a:rPr lang="en-US" sz="2400">
              <a:latin typeface="Calibri" panose="020F0502020204030204" pitchFamily="34" charset="0"/>
              <a:cs typeface="Calibri" panose="020F0502020204030204" pitchFamily="34" charset="0"/>
            </a:rPr>
            <a:t>Ambition raising</a:t>
          </a:r>
        </a:p>
        <a:p>
          <a:pPr marL="0" lvl="0" algn="ctr" defTabSz="1066800">
            <a:lnSpc>
              <a:spcPct val="90000"/>
            </a:lnSpc>
            <a:spcBef>
              <a:spcPct val="0"/>
            </a:spcBef>
            <a:spcAft>
              <a:spcPct val="35000"/>
            </a:spcAft>
            <a:buNone/>
          </a:pPr>
          <a:r>
            <a:rPr lang="en-US" sz="2400">
              <a:latin typeface="Calibri" panose="020F0502020204030204" pitchFamily="34" charset="0"/>
              <a:cs typeface="Calibri" panose="020F0502020204030204" pitchFamily="34" charset="0"/>
            </a:rPr>
            <a:t>Consensus building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a:latin typeface="Calibri" panose="020F0502020204030204" pitchFamily="34" charset="0"/>
              <a:cs typeface="Calibri" panose="020F0502020204030204" pitchFamily="34" charset="0"/>
            </a:rPr>
            <a:t>Infrastructure resiliency</a:t>
          </a:r>
        </a:p>
        <a:p>
          <a:pPr marL="0" lvl="0" algn="ctr" defTabSz="1066800">
            <a:lnSpc>
              <a:spcPct val="90000"/>
            </a:lnSpc>
            <a:spcBef>
              <a:spcPct val="0"/>
            </a:spcBef>
            <a:spcAft>
              <a:spcPct val="35000"/>
            </a:spcAft>
            <a:buNone/>
          </a:pPr>
          <a:endParaRPr lang="en-US" sz="2400">
            <a:latin typeface="Calibri" panose="020F0502020204030204" pitchFamily="34" charset="0"/>
            <a:cs typeface="Calibri" panose="020F0502020204030204" pitchFamily="34" charset="0"/>
          </a:endParaRPr>
        </a:p>
      </dgm:t>
    </dgm:pt>
    <dgm:pt modelId="{A37A759A-06F0-43D0-8678-4A4E61F35514}" type="parTrans" cxnId="{68B1D46D-A8E4-4608-93A6-97B481D855B4}">
      <dgm:prSet/>
      <dgm:spPr/>
      <dgm:t>
        <a:bodyPr/>
        <a:lstStyle/>
        <a:p>
          <a:endParaRPr lang="en-US"/>
        </a:p>
      </dgm:t>
    </dgm:pt>
    <dgm:pt modelId="{15BBB791-4EDE-4AD0-BF58-CBD07A609641}" type="sibTrans" cxnId="{68B1D46D-A8E4-4608-93A6-97B481D855B4}">
      <dgm:prSet/>
      <dgm:spPr/>
      <dgm:t>
        <a:bodyPr/>
        <a:lstStyle/>
        <a:p>
          <a:endParaRPr lang="en-US"/>
        </a:p>
      </dgm:t>
    </dgm:pt>
    <dgm:pt modelId="{17112B03-7951-48ED-828C-791B15020F7E}">
      <dgm:prSet phldrT="[Text]" custT="1"/>
      <dgm:spPr>
        <a:solidFill>
          <a:srgbClr val="00A76D"/>
        </a:solidFill>
      </dgm:spPr>
      <dgm:t>
        <a:bodyPr anchor="t"/>
        <a:lstStyle/>
        <a:p>
          <a:pPr algn="ctr"/>
          <a:r>
            <a:rPr lang="en-US" sz="2400" b="1">
              <a:latin typeface="Calibri" panose="020F0502020204030204" pitchFamily="34" charset="0"/>
              <a:cs typeface="Calibri" panose="020F0502020204030204" pitchFamily="34" charset="0"/>
            </a:rPr>
            <a:t>CHALLENGES</a:t>
          </a:r>
        </a:p>
        <a:p>
          <a:pPr algn="ctr"/>
          <a:r>
            <a:rPr lang="en-US" sz="2400" b="0">
              <a:latin typeface="Calibri" panose="020F0502020204030204" pitchFamily="34" charset="0"/>
              <a:cs typeface="Calibri" panose="020F0502020204030204" pitchFamily="34" charset="0"/>
            </a:rPr>
            <a:t>Increasing VRE</a:t>
          </a:r>
        </a:p>
        <a:p>
          <a:pPr algn="ctr"/>
          <a:r>
            <a:rPr lang="en-US" sz="2400" b="0">
              <a:latin typeface="Calibri" panose="020F0502020204030204" pitchFamily="34" charset="0"/>
              <a:cs typeface="Calibri" panose="020F0502020204030204" pitchFamily="34" charset="0"/>
            </a:rPr>
            <a:t>Fossil fuel phaseout</a:t>
          </a:r>
        </a:p>
        <a:p>
          <a:pPr algn="ctr"/>
          <a:r>
            <a:rPr lang="en-US" sz="2400" b="0">
              <a:latin typeface="Calibri" panose="020F0502020204030204" pitchFamily="34" charset="0"/>
              <a:cs typeface="Calibri" panose="020F0502020204030204" pitchFamily="34" charset="0"/>
            </a:rPr>
            <a:t>Demand-side flexibility</a:t>
          </a:r>
        </a:p>
        <a:p>
          <a:pPr algn="ctr"/>
          <a:r>
            <a:rPr lang="en-US" sz="2400" b="0">
              <a:latin typeface="Calibri" panose="020F0502020204030204" pitchFamily="34" charset="0"/>
              <a:cs typeface="Calibri" panose="020F0502020204030204" pitchFamily="34" charset="0"/>
            </a:rPr>
            <a:t>Hydrogen infrastructure</a:t>
          </a:r>
        </a:p>
        <a:p>
          <a:pPr algn="ctr"/>
          <a:r>
            <a:rPr lang="en-US" sz="2400" b="0">
              <a:latin typeface="Calibri" panose="020F0502020204030204" pitchFamily="34" charset="0"/>
              <a:cs typeface="Calibri" panose="020F0502020204030204" pitchFamily="34" charset="0"/>
            </a:rPr>
            <a:t>And many more…</a:t>
          </a:r>
        </a:p>
      </dgm:t>
    </dgm:pt>
    <dgm:pt modelId="{0397EFB6-146B-40FC-A56D-751579A96C66}" type="parTrans" cxnId="{2425B4A2-134C-4254-B98A-AFDB62AE422B}">
      <dgm:prSet/>
      <dgm:spPr/>
      <dgm:t>
        <a:bodyPr/>
        <a:lstStyle/>
        <a:p>
          <a:endParaRPr lang="en-US"/>
        </a:p>
      </dgm:t>
    </dgm:pt>
    <dgm:pt modelId="{03FC41C8-6317-4B07-B6DB-475034A6DB35}" type="sibTrans" cxnId="{2425B4A2-134C-4254-B98A-AFDB62AE422B}">
      <dgm:prSet/>
      <dgm:spPr/>
      <dgm:t>
        <a:bodyPr/>
        <a:lstStyle/>
        <a:p>
          <a:endParaRPr lang="en-US"/>
        </a:p>
      </dgm:t>
    </dgm:pt>
    <dgm:pt modelId="{3B9D3067-CC96-428C-921D-F8D5EC59C330}">
      <dgm:prSet phldrT="[Text]" custT="1"/>
      <dgm:spPr>
        <a:solidFill>
          <a:srgbClr val="00A76D"/>
        </a:solidFill>
      </dgm:spPr>
      <dgm:t>
        <a:bodyPr anchor="t"/>
        <a:lstStyle/>
        <a:p>
          <a:pPr algn="ctr"/>
          <a:r>
            <a:rPr lang="en-US" sz="2400" b="1"/>
            <a:t>WHY LTES NOW?</a:t>
          </a:r>
        </a:p>
        <a:p>
          <a:pPr algn="ctr"/>
          <a:r>
            <a:rPr lang="en-US" sz="2400" b="0"/>
            <a:t>Net-zero targets are changing the landscape of LTES</a:t>
          </a:r>
        </a:p>
        <a:p>
          <a:pPr algn="ctr"/>
          <a:r>
            <a:rPr lang="en-US" sz="2400" b="0"/>
            <a:t>Energy transition planning requires society-wide effort</a:t>
          </a:r>
          <a:endParaRPr lang="en-US" sz="2400"/>
        </a:p>
      </dgm:t>
    </dgm:pt>
    <dgm:pt modelId="{0CA9C345-CAAE-4B5A-8FB8-6B18E055429D}" type="parTrans" cxnId="{F7861276-D0A3-4834-96CB-7EC4FDEE6A0C}">
      <dgm:prSet/>
      <dgm:spPr/>
      <dgm:t>
        <a:bodyPr/>
        <a:lstStyle/>
        <a:p>
          <a:endParaRPr lang="en-US"/>
        </a:p>
      </dgm:t>
    </dgm:pt>
    <dgm:pt modelId="{1C47345C-F00A-4664-87B3-A4E965F816F0}" type="sibTrans" cxnId="{F7861276-D0A3-4834-96CB-7EC4FDEE6A0C}">
      <dgm:prSet/>
      <dgm:spPr/>
      <dgm:t>
        <a:bodyPr/>
        <a:lstStyle/>
        <a:p>
          <a:endParaRPr lang="en-US"/>
        </a:p>
      </dgm:t>
    </dgm:pt>
    <dgm:pt modelId="{5D7496E8-3E1E-416E-B201-AA0FABB92DC4}" type="pres">
      <dgm:prSet presAssocID="{8A566378-D1D2-4B3B-A761-DAB066B3D3DC}" presName="diagram" presStyleCnt="0">
        <dgm:presLayoutVars>
          <dgm:dir/>
          <dgm:resizeHandles val="exact"/>
        </dgm:presLayoutVars>
      </dgm:prSet>
      <dgm:spPr/>
    </dgm:pt>
    <dgm:pt modelId="{B7A67A31-8DE9-4059-B65B-6FB9FA3DF07A}" type="pres">
      <dgm:prSet presAssocID="{E5E22616-3B11-4F46-8978-AF25D661E237}" presName="node" presStyleLbl="node1" presStyleIdx="0" presStyleCnt="3" custScaleY="154949">
        <dgm:presLayoutVars>
          <dgm:bulletEnabled val="1"/>
        </dgm:presLayoutVars>
      </dgm:prSet>
      <dgm:spPr/>
    </dgm:pt>
    <dgm:pt modelId="{FBC7C787-CE3D-4CDB-BAEB-2B21BE09B653}" type="pres">
      <dgm:prSet presAssocID="{15BBB791-4EDE-4AD0-BF58-CBD07A609641}" presName="sibTrans" presStyleCnt="0"/>
      <dgm:spPr/>
    </dgm:pt>
    <dgm:pt modelId="{1B36F817-D209-46EC-B0B6-C78759F51EC1}" type="pres">
      <dgm:prSet presAssocID="{17112B03-7951-48ED-828C-791B15020F7E}" presName="node" presStyleLbl="node1" presStyleIdx="1" presStyleCnt="3" custScaleY="154949">
        <dgm:presLayoutVars>
          <dgm:bulletEnabled val="1"/>
        </dgm:presLayoutVars>
      </dgm:prSet>
      <dgm:spPr/>
    </dgm:pt>
    <dgm:pt modelId="{743C11D8-203A-43FB-8476-00D4494E7C01}" type="pres">
      <dgm:prSet presAssocID="{03FC41C8-6317-4B07-B6DB-475034A6DB35}" presName="sibTrans" presStyleCnt="0"/>
      <dgm:spPr/>
    </dgm:pt>
    <dgm:pt modelId="{DC6D951E-F158-49DE-A7FB-FB46C144BFFD}" type="pres">
      <dgm:prSet presAssocID="{3B9D3067-CC96-428C-921D-F8D5EC59C330}" presName="node" presStyleLbl="node1" presStyleIdx="2" presStyleCnt="3" custScaleY="155192">
        <dgm:presLayoutVars>
          <dgm:bulletEnabled val="1"/>
        </dgm:presLayoutVars>
      </dgm:prSet>
      <dgm:spPr/>
    </dgm:pt>
  </dgm:ptLst>
  <dgm:cxnLst>
    <dgm:cxn modelId="{1B2D2A00-D105-4A17-BE14-F5F3F140C809}" type="presOf" srcId="{3B9D3067-CC96-428C-921D-F8D5EC59C330}" destId="{DC6D951E-F158-49DE-A7FB-FB46C144BFFD}" srcOrd="0" destOrd="0" presId="urn:microsoft.com/office/officeart/2005/8/layout/default"/>
    <dgm:cxn modelId="{70668C61-A5A9-4924-90D2-8513679D5AE8}" type="presOf" srcId="{8A566378-D1D2-4B3B-A761-DAB066B3D3DC}" destId="{5D7496E8-3E1E-416E-B201-AA0FABB92DC4}" srcOrd="0" destOrd="0" presId="urn:microsoft.com/office/officeart/2005/8/layout/default"/>
    <dgm:cxn modelId="{C791A34C-6104-4C18-B206-F882ADD0D837}" type="presOf" srcId="{17112B03-7951-48ED-828C-791B15020F7E}" destId="{1B36F817-D209-46EC-B0B6-C78759F51EC1}" srcOrd="0" destOrd="0" presId="urn:microsoft.com/office/officeart/2005/8/layout/default"/>
    <dgm:cxn modelId="{68B1D46D-A8E4-4608-93A6-97B481D855B4}" srcId="{8A566378-D1D2-4B3B-A761-DAB066B3D3DC}" destId="{E5E22616-3B11-4F46-8978-AF25D661E237}" srcOrd="0" destOrd="0" parTransId="{A37A759A-06F0-43D0-8678-4A4E61F35514}" sibTransId="{15BBB791-4EDE-4AD0-BF58-CBD07A609641}"/>
    <dgm:cxn modelId="{F7861276-D0A3-4834-96CB-7EC4FDEE6A0C}" srcId="{8A566378-D1D2-4B3B-A761-DAB066B3D3DC}" destId="{3B9D3067-CC96-428C-921D-F8D5EC59C330}" srcOrd="2" destOrd="0" parTransId="{0CA9C345-CAAE-4B5A-8FB8-6B18E055429D}" sibTransId="{1C47345C-F00A-4664-87B3-A4E965F816F0}"/>
    <dgm:cxn modelId="{2425B4A2-134C-4254-B98A-AFDB62AE422B}" srcId="{8A566378-D1D2-4B3B-A761-DAB066B3D3DC}" destId="{17112B03-7951-48ED-828C-791B15020F7E}" srcOrd="1" destOrd="0" parTransId="{0397EFB6-146B-40FC-A56D-751579A96C66}" sibTransId="{03FC41C8-6317-4B07-B6DB-475034A6DB35}"/>
    <dgm:cxn modelId="{FA4FA2B3-1E33-48A5-BDFA-EA668B53350F}" type="presOf" srcId="{E5E22616-3B11-4F46-8978-AF25D661E237}" destId="{B7A67A31-8DE9-4059-B65B-6FB9FA3DF07A}" srcOrd="0" destOrd="0" presId="urn:microsoft.com/office/officeart/2005/8/layout/default"/>
    <dgm:cxn modelId="{F4217983-39AC-4C84-A414-F51F747BB4F7}" type="presParOf" srcId="{5D7496E8-3E1E-416E-B201-AA0FABB92DC4}" destId="{B7A67A31-8DE9-4059-B65B-6FB9FA3DF07A}" srcOrd="0" destOrd="0" presId="urn:microsoft.com/office/officeart/2005/8/layout/default"/>
    <dgm:cxn modelId="{65FA83BD-4910-4800-953F-A745DB6E130B}" type="presParOf" srcId="{5D7496E8-3E1E-416E-B201-AA0FABB92DC4}" destId="{FBC7C787-CE3D-4CDB-BAEB-2B21BE09B653}" srcOrd="1" destOrd="0" presId="urn:microsoft.com/office/officeart/2005/8/layout/default"/>
    <dgm:cxn modelId="{2693A293-6548-487E-9F9A-8C20CA8801A7}" type="presParOf" srcId="{5D7496E8-3E1E-416E-B201-AA0FABB92DC4}" destId="{1B36F817-D209-46EC-B0B6-C78759F51EC1}" srcOrd="2" destOrd="0" presId="urn:microsoft.com/office/officeart/2005/8/layout/default"/>
    <dgm:cxn modelId="{908AD8CE-3611-4164-B6CB-4B3EB387E16B}" type="presParOf" srcId="{5D7496E8-3E1E-416E-B201-AA0FABB92DC4}" destId="{743C11D8-203A-43FB-8476-00D4494E7C01}" srcOrd="3" destOrd="0" presId="urn:microsoft.com/office/officeart/2005/8/layout/default"/>
    <dgm:cxn modelId="{F059C744-95FD-437F-A9BD-35D74BB884D6}" type="presParOf" srcId="{5D7496E8-3E1E-416E-B201-AA0FABB92DC4}" destId="{DC6D951E-F158-49DE-A7FB-FB46C144BFFD}"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88DDF-7C49-4F52-AC81-6C277B714406}">
      <dsp:nvSpPr>
        <dsp:cNvPr id="0" name=""/>
        <dsp:cNvSpPr/>
      </dsp:nvSpPr>
      <dsp:spPr>
        <a:xfrm>
          <a:off x="0" y="228614"/>
          <a:ext cx="4379752" cy="10568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9917" tIns="229108" rIns="3399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LT-LEDS: 98%, with broad engagement</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LTES: 67%, with focus on expert consultation</a:t>
          </a:r>
        </a:p>
      </dsp:txBody>
      <dsp:txXfrm>
        <a:off x="0" y="228614"/>
        <a:ext cx="4379752" cy="1056825"/>
      </dsp:txXfrm>
    </dsp:sp>
    <dsp:sp modelId="{F2398F23-48F8-42DD-AD1C-78CF04ED9D19}">
      <dsp:nvSpPr>
        <dsp:cNvPr id="0" name=""/>
        <dsp:cNvSpPr/>
      </dsp:nvSpPr>
      <dsp:spPr>
        <a:xfrm>
          <a:off x="218987" y="66254"/>
          <a:ext cx="3905249" cy="324720"/>
        </a:xfrm>
        <a:prstGeom prst="roundRect">
          <a:avLst/>
        </a:prstGeom>
        <a:solidFill>
          <a:srgbClr val="0872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881" tIns="0" rIns="115881" bIns="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Stakeholder consultation</a:t>
          </a:r>
        </a:p>
      </dsp:txBody>
      <dsp:txXfrm>
        <a:off x="234839" y="82106"/>
        <a:ext cx="3873545" cy="293016"/>
      </dsp:txXfrm>
    </dsp:sp>
    <dsp:sp modelId="{F00DC97D-2C90-42AB-B46D-09A4DC86961F}">
      <dsp:nvSpPr>
        <dsp:cNvPr id="0" name=""/>
        <dsp:cNvSpPr/>
      </dsp:nvSpPr>
      <dsp:spPr>
        <a:xfrm>
          <a:off x="0" y="1507200"/>
          <a:ext cx="4379752" cy="83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9917" tIns="229108" rIns="3399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LT-LEDS: 27/36</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LTES: 7/24</a:t>
          </a:r>
        </a:p>
      </dsp:txBody>
      <dsp:txXfrm>
        <a:off x="0" y="1507200"/>
        <a:ext cx="4379752" cy="831600"/>
      </dsp:txXfrm>
    </dsp:sp>
    <dsp:sp modelId="{50AE1710-98C8-4FF7-B667-17B6BBB8F4C9}">
      <dsp:nvSpPr>
        <dsp:cNvPr id="0" name=""/>
        <dsp:cNvSpPr/>
      </dsp:nvSpPr>
      <dsp:spPr>
        <a:xfrm>
          <a:off x="218987" y="1344839"/>
          <a:ext cx="3905249" cy="324720"/>
        </a:xfrm>
        <a:prstGeom prst="roundRect">
          <a:avLst/>
        </a:prstGeom>
        <a:solidFill>
          <a:srgbClr val="0872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881" tIns="0" rIns="115881" bIns="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Net-zero targets</a:t>
          </a:r>
        </a:p>
      </dsp:txBody>
      <dsp:txXfrm>
        <a:off x="234839" y="1360691"/>
        <a:ext cx="3873545" cy="293016"/>
      </dsp:txXfrm>
    </dsp:sp>
    <dsp:sp modelId="{5D232ED9-9C09-4CE7-A86B-D84A9FA9E6E6}">
      <dsp:nvSpPr>
        <dsp:cNvPr id="0" name=""/>
        <dsp:cNvSpPr/>
      </dsp:nvSpPr>
      <dsp:spPr>
        <a:xfrm>
          <a:off x="0" y="2560560"/>
          <a:ext cx="4379752" cy="7969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9917" tIns="229108" rIns="3399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General alignment between LTES and LT-LEDS on scenario scope</a:t>
          </a:r>
        </a:p>
      </dsp:txBody>
      <dsp:txXfrm>
        <a:off x="0" y="2560560"/>
        <a:ext cx="4379752" cy="796950"/>
      </dsp:txXfrm>
    </dsp:sp>
    <dsp:sp modelId="{759C6DD0-5B39-4025-B79B-8C95941D1938}">
      <dsp:nvSpPr>
        <dsp:cNvPr id="0" name=""/>
        <dsp:cNvSpPr/>
      </dsp:nvSpPr>
      <dsp:spPr>
        <a:xfrm>
          <a:off x="218987" y="2398200"/>
          <a:ext cx="3905249" cy="324720"/>
        </a:xfrm>
        <a:prstGeom prst="roundRect">
          <a:avLst/>
        </a:prstGeom>
        <a:solidFill>
          <a:srgbClr val="0872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881" tIns="0" rIns="115881" bIns="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Scope</a:t>
          </a:r>
        </a:p>
      </dsp:txBody>
      <dsp:txXfrm>
        <a:off x="234839" y="2414052"/>
        <a:ext cx="3873545" cy="293016"/>
      </dsp:txXfrm>
    </dsp:sp>
    <dsp:sp modelId="{FCA6F62B-34F6-43DA-95DA-1A8203579AD5}">
      <dsp:nvSpPr>
        <dsp:cNvPr id="0" name=""/>
        <dsp:cNvSpPr/>
      </dsp:nvSpPr>
      <dsp:spPr>
        <a:xfrm>
          <a:off x="0" y="3579269"/>
          <a:ext cx="4379752" cy="83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9917" tIns="229108" rIns="33991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LT-LEDS: 4</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LTES: 5</a:t>
          </a:r>
        </a:p>
      </dsp:txBody>
      <dsp:txXfrm>
        <a:off x="0" y="3579269"/>
        <a:ext cx="4379752" cy="831600"/>
      </dsp:txXfrm>
    </dsp:sp>
    <dsp:sp modelId="{B156392C-5D4E-49FD-AD77-E2FC394FEC65}">
      <dsp:nvSpPr>
        <dsp:cNvPr id="0" name=""/>
        <dsp:cNvSpPr/>
      </dsp:nvSpPr>
      <dsp:spPr>
        <a:xfrm>
          <a:off x="218987" y="3416910"/>
          <a:ext cx="3905249" cy="324720"/>
        </a:xfrm>
        <a:prstGeom prst="roundRect">
          <a:avLst/>
        </a:prstGeom>
        <a:solidFill>
          <a:srgbClr val="0872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881" tIns="0" rIns="115881" bIns="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Average # of scenarios</a:t>
          </a:r>
        </a:p>
      </dsp:txBody>
      <dsp:txXfrm>
        <a:off x="234839" y="3432762"/>
        <a:ext cx="3873545"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67A31-8DE9-4059-B65B-6FB9FA3DF07A}">
      <dsp:nvSpPr>
        <dsp:cNvPr id="0" name=""/>
        <dsp:cNvSpPr/>
      </dsp:nvSpPr>
      <dsp:spPr>
        <a:xfrm>
          <a:off x="0" y="143541"/>
          <a:ext cx="3337063" cy="3102447"/>
        </a:xfrm>
        <a:prstGeom prst="rect">
          <a:avLst/>
        </a:prstGeom>
        <a:solidFill>
          <a:srgbClr val="00A7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algn="ctr"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BENEFITS</a:t>
          </a:r>
        </a:p>
        <a:p>
          <a:pPr marL="0" lvl="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Policy advice</a:t>
          </a:r>
        </a:p>
        <a:p>
          <a:pPr marL="0" lvl="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Signals for investment</a:t>
          </a:r>
        </a:p>
        <a:p>
          <a:pPr marL="0" lvl="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Ambition raising</a:t>
          </a:r>
        </a:p>
        <a:p>
          <a:pPr marL="0" lvl="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Consensus building</a:t>
          </a:r>
        </a:p>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a:latin typeface="Calibri" panose="020F0502020204030204" pitchFamily="34" charset="0"/>
              <a:cs typeface="Calibri" panose="020F0502020204030204" pitchFamily="34" charset="0"/>
            </a:rPr>
            <a:t>Infrastructure resiliency</a:t>
          </a:r>
        </a:p>
        <a:p>
          <a:pPr marL="0" lvl="0" algn="ctr" defTabSz="1066800">
            <a:lnSpc>
              <a:spcPct val="90000"/>
            </a:lnSpc>
            <a:spcBef>
              <a:spcPct val="0"/>
            </a:spcBef>
            <a:spcAft>
              <a:spcPct val="35000"/>
            </a:spcAft>
            <a:buNone/>
          </a:pPr>
          <a:endParaRPr lang="en-US" sz="2400" kern="1200">
            <a:latin typeface="Calibri" panose="020F0502020204030204" pitchFamily="34" charset="0"/>
            <a:cs typeface="Calibri" panose="020F0502020204030204" pitchFamily="34" charset="0"/>
          </a:endParaRPr>
        </a:p>
      </dsp:txBody>
      <dsp:txXfrm>
        <a:off x="0" y="143541"/>
        <a:ext cx="3337063" cy="3102447"/>
      </dsp:txXfrm>
    </dsp:sp>
    <dsp:sp modelId="{1B36F817-D209-46EC-B0B6-C78759F51EC1}">
      <dsp:nvSpPr>
        <dsp:cNvPr id="0" name=""/>
        <dsp:cNvSpPr/>
      </dsp:nvSpPr>
      <dsp:spPr>
        <a:xfrm>
          <a:off x="3670769" y="143541"/>
          <a:ext cx="3337063" cy="3102447"/>
        </a:xfrm>
        <a:prstGeom prst="rect">
          <a:avLst/>
        </a:prstGeom>
        <a:solidFill>
          <a:srgbClr val="00A7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CHALLENGES</a:t>
          </a:r>
        </a:p>
        <a:p>
          <a:pPr marL="0" lvl="0" indent="0" algn="ctr" defTabSz="1066800">
            <a:lnSpc>
              <a:spcPct val="90000"/>
            </a:lnSpc>
            <a:spcBef>
              <a:spcPct val="0"/>
            </a:spcBef>
            <a:spcAft>
              <a:spcPct val="35000"/>
            </a:spcAft>
            <a:buNone/>
          </a:pPr>
          <a:r>
            <a:rPr lang="en-US" sz="2400" b="0" kern="1200">
              <a:latin typeface="Calibri" panose="020F0502020204030204" pitchFamily="34" charset="0"/>
              <a:cs typeface="Calibri" panose="020F0502020204030204" pitchFamily="34" charset="0"/>
            </a:rPr>
            <a:t>Increasing VRE</a:t>
          </a:r>
        </a:p>
        <a:p>
          <a:pPr marL="0" lvl="0" indent="0" algn="ctr" defTabSz="1066800">
            <a:lnSpc>
              <a:spcPct val="90000"/>
            </a:lnSpc>
            <a:spcBef>
              <a:spcPct val="0"/>
            </a:spcBef>
            <a:spcAft>
              <a:spcPct val="35000"/>
            </a:spcAft>
            <a:buNone/>
          </a:pPr>
          <a:r>
            <a:rPr lang="en-US" sz="2400" b="0" kern="1200">
              <a:latin typeface="Calibri" panose="020F0502020204030204" pitchFamily="34" charset="0"/>
              <a:cs typeface="Calibri" panose="020F0502020204030204" pitchFamily="34" charset="0"/>
            </a:rPr>
            <a:t>Fossil fuel phaseout</a:t>
          </a:r>
        </a:p>
        <a:p>
          <a:pPr marL="0" lvl="0" indent="0" algn="ctr" defTabSz="1066800">
            <a:lnSpc>
              <a:spcPct val="90000"/>
            </a:lnSpc>
            <a:spcBef>
              <a:spcPct val="0"/>
            </a:spcBef>
            <a:spcAft>
              <a:spcPct val="35000"/>
            </a:spcAft>
            <a:buNone/>
          </a:pPr>
          <a:r>
            <a:rPr lang="en-US" sz="2400" b="0" kern="1200">
              <a:latin typeface="Calibri" panose="020F0502020204030204" pitchFamily="34" charset="0"/>
              <a:cs typeface="Calibri" panose="020F0502020204030204" pitchFamily="34" charset="0"/>
            </a:rPr>
            <a:t>Demand-side flexibility</a:t>
          </a:r>
        </a:p>
        <a:p>
          <a:pPr marL="0" lvl="0" indent="0" algn="ctr" defTabSz="1066800">
            <a:lnSpc>
              <a:spcPct val="90000"/>
            </a:lnSpc>
            <a:spcBef>
              <a:spcPct val="0"/>
            </a:spcBef>
            <a:spcAft>
              <a:spcPct val="35000"/>
            </a:spcAft>
            <a:buNone/>
          </a:pPr>
          <a:r>
            <a:rPr lang="en-US" sz="2400" b="0" kern="1200">
              <a:latin typeface="Calibri" panose="020F0502020204030204" pitchFamily="34" charset="0"/>
              <a:cs typeface="Calibri" panose="020F0502020204030204" pitchFamily="34" charset="0"/>
            </a:rPr>
            <a:t>Hydrogen infrastructure</a:t>
          </a:r>
        </a:p>
        <a:p>
          <a:pPr marL="0" lvl="0" indent="0" algn="ctr" defTabSz="1066800">
            <a:lnSpc>
              <a:spcPct val="90000"/>
            </a:lnSpc>
            <a:spcBef>
              <a:spcPct val="0"/>
            </a:spcBef>
            <a:spcAft>
              <a:spcPct val="35000"/>
            </a:spcAft>
            <a:buNone/>
          </a:pPr>
          <a:r>
            <a:rPr lang="en-US" sz="2400" b="0" kern="1200">
              <a:latin typeface="Calibri" panose="020F0502020204030204" pitchFamily="34" charset="0"/>
              <a:cs typeface="Calibri" panose="020F0502020204030204" pitchFamily="34" charset="0"/>
            </a:rPr>
            <a:t>And many more…</a:t>
          </a:r>
        </a:p>
      </dsp:txBody>
      <dsp:txXfrm>
        <a:off x="3670769" y="143541"/>
        <a:ext cx="3337063" cy="3102447"/>
      </dsp:txXfrm>
    </dsp:sp>
    <dsp:sp modelId="{DC6D951E-F158-49DE-A7FB-FB46C144BFFD}">
      <dsp:nvSpPr>
        <dsp:cNvPr id="0" name=""/>
        <dsp:cNvSpPr/>
      </dsp:nvSpPr>
      <dsp:spPr>
        <a:xfrm>
          <a:off x="7341538" y="141108"/>
          <a:ext cx="3337063" cy="3107313"/>
        </a:xfrm>
        <a:prstGeom prst="rect">
          <a:avLst/>
        </a:prstGeom>
        <a:solidFill>
          <a:srgbClr val="00A7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a:t>WHY LTES NOW?</a:t>
          </a:r>
        </a:p>
        <a:p>
          <a:pPr marL="0" lvl="0" indent="0" algn="ctr" defTabSz="1066800">
            <a:lnSpc>
              <a:spcPct val="90000"/>
            </a:lnSpc>
            <a:spcBef>
              <a:spcPct val="0"/>
            </a:spcBef>
            <a:spcAft>
              <a:spcPct val="35000"/>
            </a:spcAft>
            <a:buNone/>
          </a:pPr>
          <a:r>
            <a:rPr lang="en-US" sz="2400" b="0" kern="1200"/>
            <a:t>Net-zero targets are changing the landscape of LTES</a:t>
          </a:r>
        </a:p>
        <a:p>
          <a:pPr marL="0" lvl="0" indent="0" algn="ctr" defTabSz="1066800">
            <a:lnSpc>
              <a:spcPct val="90000"/>
            </a:lnSpc>
            <a:spcBef>
              <a:spcPct val="0"/>
            </a:spcBef>
            <a:spcAft>
              <a:spcPct val="35000"/>
            </a:spcAft>
            <a:buNone/>
          </a:pPr>
          <a:r>
            <a:rPr lang="en-US" sz="2400" b="0" kern="1200"/>
            <a:t>Energy transition planning requires society-wide effort</a:t>
          </a:r>
          <a:endParaRPr lang="en-US" sz="2400" kern="1200"/>
        </a:p>
      </dsp:txBody>
      <dsp:txXfrm>
        <a:off x="7341538" y="141108"/>
        <a:ext cx="3337063" cy="31073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170349" cy="479836"/>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2512" y="2"/>
            <a:ext cx="3171518" cy="479836"/>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2340" y="4560683"/>
            <a:ext cx="5850522" cy="4320765"/>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390"/>
              </a:spcBef>
              <a:spcAft>
                <a:spcPts val="0"/>
              </a:spcAft>
              <a:buSzPts val="1400"/>
              <a:buNone/>
              <a:defRPr sz="1300" b="0" i="0" u="none" strike="noStrike" cap="none">
                <a:solidFill>
                  <a:schemeClr val="dk1"/>
                </a:solidFill>
                <a:latin typeface="Arial"/>
                <a:ea typeface="Arial"/>
                <a:cs typeface="Arial"/>
                <a:sym typeface="Arial"/>
              </a:defRPr>
            </a:lvl1pPr>
            <a:lvl2pPr marL="914400" marR="0" lvl="1" indent="-228600" algn="l" rtl="0">
              <a:spcBef>
                <a:spcPts val="390"/>
              </a:spcBef>
              <a:spcAft>
                <a:spcPts val="0"/>
              </a:spcAft>
              <a:buSzPts val="1400"/>
              <a:buNone/>
              <a:defRPr sz="1300" b="0" i="0" u="none" strike="noStrike" cap="none">
                <a:solidFill>
                  <a:schemeClr val="dk1"/>
                </a:solidFill>
                <a:latin typeface="Arial"/>
                <a:ea typeface="Arial"/>
                <a:cs typeface="Arial"/>
                <a:sym typeface="Arial"/>
              </a:defRPr>
            </a:lvl2pPr>
            <a:lvl3pPr marL="1371600" marR="0" lvl="2" indent="-228600" algn="l" rtl="0">
              <a:spcBef>
                <a:spcPts val="390"/>
              </a:spcBef>
              <a:spcAft>
                <a:spcPts val="0"/>
              </a:spcAft>
              <a:buSzPts val="1400"/>
              <a:buNone/>
              <a:defRPr sz="1300" b="0" i="0" u="none" strike="noStrike" cap="none">
                <a:solidFill>
                  <a:schemeClr val="dk1"/>
                </a:solidFill>
                <a:latin typeface="Arial"/>
                <a:ea typeface="Arial"/>
                <a:cs typeface="Arial"/>
                <a:sym typeface="Arial"/>
              </a:defRPr>
            </a:lvl3pPr>
            <a:lvl4pPr marL="1828800" marR="0" lvl="3" indent="-228600" algn="l" rtl="0">
              <a:spcBef>
                <a:spcPts val="390"/>
              </a:spcBef>
              <a:spcAft>
                <a:spcPts val="0"/>
              </a:spcAft>
              <a:buSzPts val="1400"/>
              <a:buNone/>
              <a:defRPr sz="1300" b="0" i="0" u="none" strike="noStrike" cap="none">
                <a:solidFill>
                  <a:schemeClr val="dk1"/>
                </a:solidFill>
                <a:latin typeface="Arial"/>
                <a:ea typeface="Arial"/>
                <a:cs typeface="Arial"/>
                <a:sym typeface="Arial"/>
              </a:defRPr>
            </a:lvl4pPr>
            <a:lvl5pPr marL="2286000" marR="0" lvl="4" indent="-228600" algn="l" rtl="0">
              <a:spcBef>
                <a:spcPts val="390"/>
              </a:spcBef>
              <a:spcAft>
                <a:spcPts val="0"/>
              </a:spcAft>
              <a:buSzPts val="1400"/>
              <a:buNone/>
              <a:defRPr sz="13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123"/>
            <a:ext cx="3170349" cy="479836"/>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2512" y="9119123"/>
            <a:ext cx="3171518" cy="479836"/>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29D018E-AC63-4AA5-85D6-94D8C9B4E534}" type="slidenum">
              <a:rPr lang="de-DE" altLang="en-US" smtClean="0"/>
              <a:pPr>
                <a:defRPr/>
              </a:pPr>
              <a:t>1</a:t>
            </a:fld>
            <a:endParaRPr lang="de-DE" altLang="en-US"/>
          </a:p>
        </p:txBody>
      </p:sp>
    </p:spTree>
    <p:extLst>
      <p:ext uri="{BB962C8B-B14F-4D97-AF65-F5344CB8AC3E}">
        <p14:creationId xmlns:p14="http://schemas.microsoft.com/office/powerpoint/2010/main" val="3117401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12</a:t>
            </a:fld>
            <a:endParaRPr lang="de-DE" altLang="en-US">
              <a:latin typeface="Arial" charset="0"/>
              <a:ea typeface="MS PGothic" charset="-128"/>
            </a:endParaRPr>
          </a:p>
        </p:txBody>
      </p:sp>
    </p:spTree>
    <p:extLst>
      <p:ext uri="{BB962C8B-B14F-4D97-AF65-F5344CB8AC3E}">
        <p14:creationId xmlns:p14="http://schemas.microsoft.com/office/powerpoint/2010/main" val="276011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514350" marR="0" lvl="0" indent="-285750" algn="l" defTabSz="914400" rtl="0" eaLnBrk="1" fontAlgn="auto" latinLnBrk="0" hangingPunct="1">
              <a:lnSpc>
                <a:spcPct val="100000"/>
              </a:lnSpc>
              <a:spcBef>
                <a:spcPts val="390"/>
              </a:spcBef>
              <a:spcAft>
                <a:spcPts val="0"/>
              </a:spcAft>
              <a:buClr>
                <a:srgbClr val="000000"/>
              </a:buClr>
              <a:buSzPts val="1400"/>
              <a:buFont typeface="Arial" panose="020B0604020202020204" pitchFamily="34" charset="0"/>
              <a:buChar char="•"/>
              <a:tabLst/>
              <a:defRPr/>
            </a:pPr>
            <a:r>
              <a:rPr lang="en-US" sz="1400" b="1">
                <a:latin typeface="Calibri" panose="020F0502020204030204" pitchFamily="34" charset="0"/>
                <a:cs typeface="Calibri" panose="020F0502020204030204" pitchFamily="34" charset="0"/>
              </a:rPr>
              <a:t>Publishing institutions</a:t>
            </a:r>
            <a:r>
              <a:rPr lang="en-US" sz="1400">
                <a:latin typeface="Calibri" panose="020F0502020204030204" pitchFamily="34" charset="0"/>
                <a:cs typeface="Calibri" panose="020F0502020204030204" pitchFamily="34" charset="0"/>
              </a:rPr>
              <a:t>: </a:t>
            </a:r>
            <a:r>
              <a:rPr lang="en-US" sz="1400" b="1">
                <a:latin typeface="Calibri" panose="020F0502020204030204" pitchFamily="34" charset="0"/>
                <a:cs typeface="Calibri" panose="020F0502020204030204" pitchFamily="34" charset="0"/>
              </a:rPr>
              <a:t>LTES</a:t>
            </a:r>
            <a:r>
              <a:rPr lang="en-US" sz="1400">
                <a:latin typeface="Calibri" panose="020F0502020204030204" pitchFamily="34" charset="0"/>
                <a:cs typeface="Calibri" panose="020F0502020204030204" pitchFamily="34" charset="0"/>
              </a:rPr>
              <a:t> rely more on </a:t>
            </a:r>
            <a:r>
              <a:rPr lang="en-US" sz="1400" err="1">
                <a:latin typeface="Calibri" panose="020F0502020204030204" pitchFamily="34" charset="0"/>
                <a:cs typeface="Calibri" panose="020F0502020204030204" pitchFamily="34" charset="0"/>
              </a:rPr>
              <a:t>specialised</a:t>
            </a:r>
            <a:r>
              <a:rPr lang="en-US" sz="1400">
                <a:latin typeface="Calibri" panose="020F0502020204030204" pitchFamily="34" charset="0"/>
                <a:cs typeface="Calibri" panose="020F0502020204030204" pitchFamily="34" charset="0"/>
              </a:rPr>
              <a:t> energy planning institutions or are published as joint publications by two ministries while </a:t>
            </a:r>
            <a:r>
              <a:rPr lang="en-US" sz="1400" b="1">
                <a:latin typeface="Calibri" panose="020F0502020204030204" pitchFamily="34" charset="0"/>
                <a:cs typeface="Calibri" panose="020F0502020204030204" pitchFamily="34" charset="0"/>
              </a:rPr>
              <a:t>LT-LEDS</a:t>
            </a:r>
            <a:r>
              <a:rPr lang="en-US" sz="1400">
                <a:latin typeface="Calibri" panose="020F0502020204030204" pitchFamily="34" charset="0"/>
                <a:cs typeface="Calibri" panose="020F0502020204030204" pitchFamily="34" charset="0"/>
              </a:rPr>
              <a:t> are relatively often published by environment ministries or integrated ministries (i.e., ministry with an interdisciplinary portfolio). These integrated ministries, with their broader portfolios typically adopt a big-picture approaches to climate goals.</a:t>
            </a:r>
          </a:p>
          <a:p>
            <a:pPr marL="514350" marR="0" lvl="0" indent="-285750" algn="l" defTabSz="914400" rtl="0" eaLnBrk="1" fontAlgn="auto" latinLnBrk="0" hangingPunct="1">
              <a:lnSpc>
                <a:spcPct val="100000"/>
              </a:lnSpc>
              <a:spcBef>
                <a:spcPts val="390"/>
              </a:spcBef>
              <a:spcAft>
                <a:spcPts val="0"/>
              </a:spcAft>
              <a:buClr>
                <a:srgbClr val="000000"/>
              </a:buClr>
              <a:buSzPts val="1400"/>
              <a:buFont typeface="Arial" panose="020B0604020202020204" pitchFamily="34" charset="0"/>
              <a:buChar char="•"/>
              <a:tabLst/>
              <a:defRPr/>
            </a:pPr>
            <a:r>
              <a:rPr lang="en-US" sz="1400" b="1">
                <a:latin typeface="Calibri"/>
                <a:cs typeface="Calibri"/>
              </a:rPr>
              <a:t>Stakeholder consultations:</a:t>
            </a:r>
            <a:r>
              <a:rPr lang="en-US" sz="1400">
                <a:latin typeface="Calibri"/>
                <a:cs typeface="Calibri"/>
              </a:rPr>
              <a:t> The resulting planning documents and scenario-based LT-LEDS can thus reflect the viewpoints of different stakeholders, including convergences and potential disagreements.</a:t>
            </a:r>
          </a:p>
          <a:p>
            <a:pPr marL="514350" marR="0" lvl="0" indent="-285750" algn="l" defTabSz="914400" rtl="0" eaLnBrk="1" fontAlgn="auto" latinLnBrk="0" hangingPunct="1">
              <a:lnSpc>
                <a:spcPct val="100000"/>
              </a:lnSpc>
              <a:spcBef>
                <a:spcPts val="390"/>
              </a:spcBef>
              <a:spcAft>
                <a:spcPts val="0"/>
              </a:spcAft>
              <a:buClr>
                <a:srgbClr val="000000"/>
              </a:buClr>
              <a:buSzPts val="1400"/>
              <a:buFont typeface="Arial" panose="020B0604020202020204" pitchFamily="34" charset="0"/>
              <a:buChar char="•"/>
              <a:tabLst/>
              <a:defRPr/>
            </a:pPr>
            <a:endParaRPr lang="en-US" sz="1400">
              <a:latin typeface="Calibri" panose="020F0502020204030204" pitchFamily="34" charset="0"/>
              <a:cs typeface="Calibri" panose="020F0502020204030204" pitchFamily="34" charset="0"/>
            </a:endParaRPr>
          </a:p>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13</a:t>
            </a:fld>
            <a:endParaRPr lang="de-DE" altLang="en-US">
              <a:latin typeface="Arial" charset="0"/>
              <a:ea typeface="MS PGothic" charset="-128"/>
            </a:endParaRPr>
          </a:p>
        </p:txBody>
      </p:sp>
    </p:spTree>
    <p:extLst>
      <p:ext uri="{BB962C8B-B14F-4D97-AF65-F5344CB8AC3E}">
        <p14:creationId xmlns:p14="http://schemas.microsoft.com/office/powerpoint/2010/main" val="196671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a:lnSpc>
                <a:spcPct val="140000"/>
              </a:lnSpc>
            </a:pPr>
            <a:r>
              <a:rPr lang="en-US" sz="1400">
                <a:latin typeface="Calibri" panose="020F0502020204030204" pitchFamily="34" charset="0"/>
                <a:cs typeface="Calibri" panose="020F0502020204030204" pitchFamily="34" charset="0"/>
              </a:rPr>
              <a:t>The analysis in this report shows a generally </a:t>
            </a:r>
            <a:r>
              <a:rPr lang="en-US" sz="1400" b="1">
                <a:latin typeface="Calibri" panose="020F0502020204030204" pitchFamily="34" charset="0"/>
                <a:cs typeface="Calibri" panose="020F0502020204030204" pitchFamily="34" charset="0"/>
              </a:rPr>
              <a:t>good level of alignment between LTES and LT-LEDS scenarios.</a:t>
            </a:r>
          </a:p>
          <a:p>
            <a:pPr algn="just">
              <a:lnSpc>
                <a:spcPct val="140000"/>
              </a:lnSpc>
            </a:pPr>
            <a:r>
              <a:rPr lang="en-US" sz="1400">
                <a:latin typeface="Calibri" panose="020F0502020204030204" pitchFamily="34" charset="0"/>
                <a:cs typeface="Calibri" panose="020F0502020204030204" pitchFamily="34" charset="0"/>
              </a:rPr>
              <a:t>Energy policy planning needs to expand its scope to consider broader changes surrounding the energy sector and the implications for wider sectors of the economy. Climate policy also needs to consider alignment with energy policy objectives to ensure that energy stakeholders are on board with the implementation of climate goals.</a:t>
            </a:r>
          </a:p>
          <a:p>
            <a:pPr algn="just">
              <a:lnSpc>
                <a:spcPct val="140000"/>
              </a:lnSpc>
            </a:pPr>
            <a:r>
              <a:rPr lang="en-US" sz="1400">
                <a:latin typeface="Calibri" panose="020F0502020204030204" pitchFamily="34" charset="0"/>
                <a:cs typeface="Calibri" panose="020F0502020204030204" pitchFamily="34" charset="0"/>
              </a:rPr>
              <a:t>LT-LEDS present opportunities for energy and climate policymaking to come closer. Institutional co‑ordination in LTES and LT-LEDS development allows climate policy to incorporate the energy sectors’ objectives into the LT-LEDS.</a:t>
            </a:r>
          </a:p>
          <a:p>
            <a:pPr algn="just">
              <a:lnSpc>
                <a:spcPct val="140000"/>
              </a:lnSpc>
            </a:pPr>
            <a:r>
              <a:rPr lang="en-US" sz="1400" b="1">
                <a:latin typeface="Calibri" panose="020F0502020204030204" pitchFamily="34" charset="0"/>
                <a:cs typeface="Calibri" panose="020F0502020204030204" pitchFamily="34" charset="0"/>
              </a:rPr>
              <a:t>Wider adoption of scenario-based planning </a:t>
            </a:r>
            <a:r>
              <a:rPr lang="en-US" sz="1400">
                <a:latin typeface="Calibri" panose="020F0502020204030204" pitchFamily="34" charset="0"/>
                <a:cs typeface="Calibri" panose="020F0502020204030204" pitchFamily="34" charset="0"/>
              </a:rPr>
              <a:t>approaches for LT-LEDS can lead to robust strategies, as it leads to further </a:t>
            </a:r>
            <a:r>
              <a:rPr lang="en-US" sz="1400" b="1">
                <a:latin typeface="Calibri" panose="020F0502020204030204" pitchFamily="34" charset="0"/>
                <a:cs typeface="Calibri" panose="020F0502020204030204" pitchFamily="34" charset="0"/>
              </a:rPr>
              <a:t>stakeholder engagement </a:t>
            </a:r>
            <a:r>
              <a:rPr lang="en-US" sz="1400">
                <a:latin typeface="Calibri" panose="020F0502020204030204" pitchFamily="34" charset="0"/>
                <a:cs typeface="Calibri" panose="020F0502020204030204" pitchFamily="34" charset="0"/>
              </a:rPr>
              <a:t>and </a:t>
            </a:r>
            <a:r>
              <a:rPr lang="en-US" sz="1400" b="1">
                <a:latin typeface="Calibri" panose="020F0502020204030204" pitchFamily="34" charset="0"/>
                <a:cs typeface="Calibri" panose="020F0502020204030204" pitchFamily="34" charset="0"/>
              </a:rPr>
              <a:t>data-based dialogue</a:t>
            </a:r>
            <a:r>
              <a:rPr lang="en-US" sz="1400">
                <a:latin typeface="Calibri" panose="020F0502020204030204" pitchFamily="34" charset="0"/>
                <a:cs typeface="Calibri" panose="020F0502020204030204" pitchFamily="34" charset="0"/>
              </a:rPr>
              <a:t>, that can result in </a:t>
            </a:r>
            <a:r>
              <a:rPr lang="en-US" sz="1400" b="1">
                <a:latin typeface="Calibri" panose="020F0502020204030204" pitchFamily="34" charset="0"/>
                <a:cs typeface="Calibri" panose="020F0502020204030204" pitchFamily="34" charset="0"/>
              </a:rPr>
              <a:t>greater buy-in from sectors </a:t>
            </a:r>
            <a:r>
              <a:rPr lang="en-US" sz="1400">
                <a:latin typeface="Calibri" panose="020F0502020204030204" pitchFamily="34" charset="0"/>
                <a:cs typeface="Calibri" panose="020F0502020204030204" pitchFamily="34" charset="0"/>
              </a:rPr>
              <a:t>beyond energy and climate.</a:t>
            </a:r>
          </a:p>
          <a:p>
            <a:pPr algn="just">
              <a:lnSpc>
                <a:spcPct val="140000"/>
              </a:lnSpc>
            </a:pPr>
            <a:r>
              <a:rPr lang="en-US" sz="1400">
                <a:latin typeface="Calibri" panose="020F0502020204030204" pitchFamily="34" charset="0"/>
                <a:cs typeface="Calibri" panose="020F0502020204030204" pitchFamily="34" charset="0"/>
              </a:rPr>
              <a:t>Aligned processes (through dedicated institutions, ministries, steering committees, etc.) can allow for aligned trustworthy scenarios that can </a:t>
            </a:r>
            <a:r>
              <a:rPr lang="en-US" sz="1400" b="1">
                <a:latin typeface="Calibri" panose="020F0502020204030204" pitchFamily="34" charset="0"/>
                <a:cs typeface="Calibri" panose="020F0502020204030204" pitchFamily="34" charset="0"/>
              </a:rPr>
              <a:t>send an important signal to policymakers, investors, technology developer and open opportunities for cooperation.</a:t>
            </a:r>
            <a:endParaRPr lang="en-US" sz="1400">
              <a:latin typeface="Calibri" panose="020F0502020204030204" pitchFamily="34" charset="0"/>
              <a:cs typeface="Calibri" panose="020F0502020204030204" pitchFamily="34" charset="0"/>
            </a:endParaRPr>
          </a:p>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14</a:t>
            </a:fld>
            <a:endParaRPr lang="de-DE" altLang="en-US">
              <a:latin typeface="Arial" charset="0"/>
              <a:ea typeface="MS PGothic" charset="-128"/>
            </a:endParaRPr>
          </a:p>
        </p:txBody>
      </p:sp>
    </p:spTree>
    <p:extLst>
      <p:ext uri="{BB962C8B-B14F-4D97-AF65-F5344CB8AC3E}">
        <p14:creationId xmlns:p14="http://schemas.microsoft.com/office/powerpoint/2010/main" val="293145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15</a:t>
            </a:fld>
            <a:endParaRPr lang="de-DE" altLang="en-US">
              <a:latin typeface="Arial" charset="0"/>
              <a:ea typeface="MS PGothic" charset="-128"/>
            </a:endParaRPr>
          </a:p>
        </p:txBody>
      </p:sp>
    </p:spTree>
    <p:extLst>
      <p:ext uri="{BB962C8B-B14F-4D97-AF65-F5344CB8AC3E}">
        <p14:creationId xmlns:p14="http://schemas.microsoft.com/office/powerpoint/2010/main" val="329977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16</a:t>
            </a:fld>
            <a:endParaRPr lang="de-DE" altLang="en-US">
              <a:latin typeface="Arial" charset="0"/>
              <a:ea typeface="MS PGothic" charset="-128"/>
            </a:endParaRPr>
          </a:p>
        </p:txBody>
      </p:sp>
    </p:spTree>
    <p:extLst>
      <p:ext uri="{BB962C8B-B14F-4D97-AF65-F5344CB8AC3E}">
        <p14:creationId xmlns:p14="http://schemas.microsoft.com/office/powerpoint/2010/main" val="172007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17</a:t>
            </a:fld>
            <a:endParaRPr lang="de-DE" altLang="en-US">
              <a:latin typeface="Arial" charset="0"/>
              <a:ea typeface="MS PGothic" charset="-128"/>
            </a:endParaRPr>
          </a:p>
        </p:txBody>
      </p:sp>
    </p:spTree>
    <p:extLst>
      <p:ext uri="{BB962C8B-B14F-4D97-AF65-F5344CB8AC3E}">
        <p14:creationId xmlns:p14="http://schemas.microsoft.com/office/powerpoint/2010/main" val="3907586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18</a:t>
            </a:fld>
            <a:endParaRPr lang="de-DE" altLang="en-US">
              <a:latin typeface="Arial" charset="0"/>
              <a:ea typeface="MS PGothic" charset="-128"/>
            </a:endParaRPr>
          </a:p>
        </p:txBody>
      </p:sp>
    </p:spTree>
    <p:extLst>
      <p:ext uri="{BB962C8B-B14F-4D97-AF65-F5344CB8AC3E}">
        <p14:creationId xmlns:p14="http://schemas.microsoft.com/office/powerpoint/2010/main" val="198890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19</a:t>
            </a:fld>
            <a:endParaRPr lang="de-DE" altLang="en-US">
              <a:latin typeface="Arial" charset="0"/>
              <a:ea typeface="MS PGothic" charset="-128"/>
            </a:endParaRPr>
          </a:p>
        </p:txBody>
      </p:sp>
    </p:spTree>
    <p:extLst>
      <p:ext uri="{BB962C8B-B14F-4D97-AF65-F5344CB8AC3E}">
        <p14:creationId xmlns:p14="http://schemas.microsoft.com/office/powerpoint/2010/main" val="90959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a:r>
              <a:rPr lang="en-US" b="0" i="0">
                <a:solidFill>
                  <a:srgbClr val="242424"/>
                </a:solidFill>
                <a:effectLst/>
                <a:latin typeface="-apple-system"/>
              </a:rPr>
              <a:t>Here at IRENA, we look at this mental model, where the long-term energy policy making process is fed by long-term energy scenarios, which are often produced by modelling tools. </a:t>
            </a:r>
            <a:r>
              <a:rPr lang="en-US" b="0" i="0" err="1">
                <a:solidFill>
                  <a:srgbClr val="242424"/>
                </a:solidFill>
                <a:effectLst/>
                <a:latin typeface="-apple-system"/>
              </a:rPr>
              <a:t>Etc</a:t>
            </a:r>
            <a:endParaRPr lang="en-US" b="0" i="0">
              <a:solidFill>
                <a:srgbClr val="242424"/>
              </a:solidFill>
              <a:effectLst/>
              <a:latin typeface="-apple-system"/>
            </a:endParaRPr>
          </a:p>
          <a:p>
            <a:pPr algn="l"/>
            <a:endParaRPr lang="en-US" b="0" i="0">
              <a:solidFill>
                <a:srgbClr val="242424"/>
              </a:solidFill>
              <a:effectLst/>
              <a:latin typeface="-apple-system"/>
            </a:endParaRPr>
          </a:p>
          <a:p>
            <a:pPr algn="l"/>
            <a:r>
              <a:rPr lang="en-US" b="0" i="0">
                <a:solidFill>
                  <a:srgbClr val="242424"/>
                </a:solidFill>
                <a:effectLst/>
                <a:latin typeface="-apple-system"/>
              </a:rPr>
              <a:t>-&gt; so why do we use scenarios? for policy advice, signals for investment and technology development, raising ambitions on the national and international levels, building consensus between stakeholders, and ensuring resilient infrastructure especially with climate  change</a:t>
            </a:r>
          </a:p>
          <a:p>
            <a:pPr algn="l"/>
            <a:r>
              <a:rPr lang="en-US" b="0" i="0">
                <a:solidFill>
                  <a:srgbClr val="242424"/>
                </a:solidFill>
                <a:effectLst/>
                <a:latin typeface="-apple-system"/>
              </a:rPr>
              <a:t>-&gt; and although scenarios have been used for ever, the energy transition is posing challenges such as VRE, hydrogen infrastructure, fossil fuel phaseout, increasing need for demand side flexibility, hydrogen T&amp;D, and many other relatively new challenges</a:t>
            </a:r>
          </a:p>
          <a:p>
            <a:pPr algn="l"/>
            <a:r>
              <a:rPr lang="en-US" b="0" i="0">
                <a:solidFill>
                  <a:srgbClr val="242424"/>
                </a:solidFill>
                <a:effectLst/>
                <a:latin typeface="-apple-system"/>
              </a:rPr>
              <a:t>-&gt; so why is it important to talk about this now? net-zero targets have become almost default now, and that changes how scenarios need to be developed, with a lot more complexity, and it requires a whole society approach and not just for example one institution or ministry planning the energy system</a:t>
            </a:r>
          </a:p>
          <a:p>
            <a:pPr algn="l"/>
            <a:endParaRPr lang="en-US" b="0" i="0">
              <a:solidFill>
                <a:srgbClr val="242424"/>
              </a:solidFill>
              <a:effectLst/>
              <a:latin typeface="-apple-system"/>
            </a:endParaRPr>
          </a:p>
          <a:p>
            <a:pPr algn="l"/>
            <a:r>
              <a:rPr lang="en-US" b="0" i="0">
                <a:solidFill>
                  <a:srgbClr val="242424"/>
                </a:solidFill>
                <a:effectLst/>
                <a:latin typeface="-apple-system"/>
              </a:rPr>
              <a:t>Transition to following slide on why this led us to initiating the LTES Network</a:t>
            </a:r>
          </a:p>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20</a:t>
            </a:fld>
            <a:endParaRPr lang="de-DE" altLang="en-US">
              <a:latin typeface="Arial" charset="0"/>
              <a:ea typeface="MS PGothic" charset="-128"/>
            </a:endParaRPr>
          </a:p>
        </p:txBody>
      </p:sp>
    </p:spTree>
    <p:extLst>
      <p:ext uri="{BB962C8B-B14F-4D97-AF65-F5344CB8AC3E}">
        <p14:creationId xmlns:p14="http://schemas.microsoft.com/office/powerpoint/2010/main" val="1332321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21</a:t>
            </a:fld>
            <a:endParaRPr lang="de-DE" altLang="en-US">
              <a:latin typeface="Arial" charset="0"/>
              <a:ea typeface="MS PGothic" charset="-128"/>
            </a:endParaRPr>
          </a:p>
        </p:txBody>
      </p:sp>
    </p:spTree>
    <p:extLst>
      <p:ext uri="{BB962C8B-B14F-4D97-AF65-F5344CB8AC3E}">
        <p14:creationId xmlns:p14="http://schemas.microsoft.com/office/powerpoint/2010/main" val="192690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4813" y="354013"/>
            <a:ext cx="4578350" cy="2574925"/>
          </a:xfrm>
        </p:spPr>
      </p:sp>
      <p:sp>
        <p:nvSpPr>
          <p:cNvPr id="3" name="Notes Placeholder 2"/>
          <p:cNvSpPr>
            <a:spLocks noGrp="1"/>
          </p:cNvSpPr>
          <p:nvPr>
            <p:ph type="body" idx="1"/>
          </p:nvPr>
        </p:nvSpPr>
        <p:spPr>
          <a:xfrm>
            <a:off x="850763" y="3221513"/>
            <a:ext cx="5936555" cy="6180894"/>
          </a:xfrm>
        </p:spPr>
        <p:txBody>
          <a:bodyPr/>
          <a:lstStyle/>
          <a:p>
            <a:pPr algn="l"/>
            <a:r>
              <a:rPr lang="en-US" sz="1600" b="0" i="0">
                <a:solidFill>
                  <a:srgbClr val="242424"/>
                </a:solidFill>
                <a:effectLst/>
                <a:latin typeface="-apple-system"/>
              </a:rPr>
              <a:t>Here at IRENA, we look at this mental model, where the long-term energy policy making process is fed by long-term energy scenarios, which are often produced by modelling tools. </a:t>
            </a:r>
            <a:r>
              <a:rPr lang="en-US" sz="1600" b="0" i="0" err="1">
                <a:solidFill>
                  <a:srgbClr val="242424"/>
                </a:solidFill>
                <a:effectLst/>
                <a:latin typeface="-apple-system"/>
              </a:rPr>
              <a:t>Etc</a:t>
            </a:r>
            <a:endParaRPr lang="en-US" sz="1600" b="0" i="0">
              <a:solidFill>
                <a:srgbClr val="242424"/>
              </a:solidFill>
              <a:effectLst/>
              <a:latin typeface="-apple-system"/>
            </a:endParaRPr>
          </a:p>
          <a:p>
            <a:pPr algn="l"/>
            <a:endParaRPr lang="en-US" sz="1600" b="0" i="0">
              <a:solidFill>
                <a:srgbClr val="242424"/>
              </a:solidFill>
              <a:effectLst/>
              <a:latin typeface="-apple-system"/>
            </a:endParaRPr>
          </a:p>
          <a:p>
            <a:pPr algn="l"/>
            <a:r>
              <a:rPr lang="en-US" sz="1600" b="0" i="0">
                <a:solidFill>
                  <a:srgbClr val="242424"/>
                </a:solidFill>
                <a:effectLst/>
                <a:latin typeface="-apple-system"/>
              </a:rPr>
              <a:t>-&gt; so why do we use scenarios? for policy advice, signals for investment and technology development, raising ambitions on the national and international levels, building consensus between stakeholders, and ensuring resilient infrastructure especially with climate  change</a:t>
            </a:r>
          </a:p>
          <a:p>
            <a:pPr algn="l"/>
            <a:r>
              <a:rPr lang="en-US" sz="1600" b="0" i="0">
                <a:solidFill>
                  <a:srgbClr val="242424"/>
                </a:solidFill>
                <a:effectLst/>
                <a:latin typeface="-apple-system"/>
              </a:rPr>
              <a:t>-&gt; and although scenarios have been used for ever, the energy transition is posing challenges such as VRE, hydrogen infrastructure, fossil fuel phaseout, increasing need for demand side flexibility, hydrogen T&amp;D, and many other relatively new challenges</a:t>
            </a:r>
          </a:p>
          <a:p>
            <a:pPr algn="l"/>
            <a:r>
              <a:rPr lang="en-US" sz="1600" b="0" i="0">
                <a:solidFill>
                  <a:srgbClr val="242424"/>
                </a:solidFill>
                <a:effectLst/>
                <a:latin typeface="-apple-system"/>
              </a:rPr>
              <a:t>-&gt; so why is it important to talk about this now? net-zero targets have become almost default now, and that changes how scenarios need to be developed, with a lot more complexity, and it requires a whole society approach and not just for example one institution or ministry planning the energy system</a:t>
            </a:r>
          </a:p>
          <a:p>
            <a:pPr algn="l"/>
            <a:endParaRPr lang="en-US" sz="1600" b="0" i="0">
              <a:solidFill>
                <a:srgbClr val="242424"/>
              </a:solidFill>
              <a:effectLst/>
              <a:latin typeface="-apple-system"/>
            </a:endParaRPr>
          </a:p>
          <a:p>
            <a:pPr algn="l"/>
            <a:r>
              <a:rPr lang="en-US" sz="1600" b="0" i="0">
                <a:solidFill>
                  <a:srgbClr val="242424"/>
                </a:solidFill>
                <a:effectLst/>
                <a:latin typeface="-apple-system"/>
              </a:rPr>
              <a:t>Transition to following slide on why this led us to initiating the LTES Network</a:t>
            </a:r>
          </a:p>
          <a:p>
            <a:endParaRPr lang="en-US" altLang="en-US" sz="1600">
              <a:ea typeface="MS PGothic" charset="-128"/>
            </a:endParaRPr>
          </a:p>
        </p:txBody>
      </p:sp>
      <p:sp>
        <p:nvSpPr>
          <p:cNvPr id="4" name="Slide Number Placeholder 3"/>
          <p:cNvSpPr>
            <a:spLocks noGrp="1"/>
          </p:cNvSpPr>
          <p:nvPr>
            <p:ph type="sldNum" sz="quarter" idx="5"/>
          </p:nvPr>
        </p:nvSpPr>
        <p:spPr/>
        <p:txBody>
          <a:bodyPr/>
          <a:lstStyle/>
          <a:p>
            <a:fld id="{F3A216F6-8A06-46E8-B45D-2101810485C7}" type="slidenum">
              <a:rPr lang="en-US" smtClean="0"/>
              <a:t>2</a:t>
            </a:fld>
            <a:endParaRPr lang="en-US"/>
          </a:p>
        </p:txBody>
      </p:sp>
    </p:spTree>
    <p:extLst>
      <p:ext uri="{BB962C8B-B14F-4D97-AF65-F5344CB8AC3E}">
        <p14:creationId xmlns:p14="http://schemas.microsoft.com/office/powerpoint/2010/main" val="2916499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22</a:t>
            </a:fld>
            <a:endParaRPr lang="de-DE" altLang="en-US">
              <a:latin typeface="Arial" charset="0"/>
              <a:ea typeface="MS PGothic" charset="-128"/>
            </a:endParaRPr>
          </a:p>
        </p:txBody>
      </p:sp>
    </p:spTree>
    <p:extLst>
      <p:ext uri="{BB962C8B-B14F-4D97-AF65-F5344CB8AC3E}">
        <p14:creationId xmlns:p14="http://schemas.microsoft.com/office/powerpoint/2010/main" val="239465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4813" y="354013"/>
            <a:ext cx="4578350" cy="2574925"/>
          </a:xfrm>
        </p:spPr>
      </p:sp>
      <p:sp>
        <p:nvSpPr>
          <p:cNvPr id="3" name="Notes Placeholder 2"/>
          <p:cNvSpPr>
            <a:spLocks noGrp="1"/>
          </p:cNvSpPr>
          <p:nvPr>
            <p:ph type="body" idx="1"/>
          </p:nvPr>
        </p:nvSpPr>
        <p:spPr>
          <a:xfrm>
            <a:off x="850763" y="3221513"/>
            <a:ext cx="5936555" cy="6180894"/>
          </a:xfrm>
        </p:spPr>
        <p:txBody>
          <a:bodyPr/>
          <a:lstStyle/>
          <a:p>
            <a:r>
              <a:rPr lang="en-GB" sz="1600">
                <a:latin typeface="Calibri" panose="020F0502020204030204" pitchFamily="34" charset="0"/>
                <a:cs typeface="Calibri" panose="020F0502020204030204" pitchFamily="34" charset="0"/>
              </a:rPr>
              <a:t>Many governments develop/use long-term energy scenarios (LTES) for policymaking</a:t>
            </a: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LTES network led by Denmark and Germany to promote the effective use of LTES</a:t>
            </a: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80% of the LT-LEDS are based on LTES </a:t>
            </a:r>
          </a:p>
          <a:p>
            <a:endParaRPr lang="en-US" sz="1100"/>
          </a:p>
        </p:txBody>
      </p:sp>
      <p:sp>
        <p:nvSpPr>
          <p:cNvPr id="4" name="Slide Number Placeholder 3"/>
          <p:cNvSpPr>
            <a:spLocks noGrp="1"/>
          </p:cNvSpPr>
          <p:nvPr>
            <p:ph type="sldNum" sz="quarter" idx="5"/>
          </p:nvPr>
        </p:nvSpPr>
        <p:spPr/>
        <p:txBody>
          <a:bodyPr/>
          <a:lstStyle/>
          <a:p>
            <a:fld id="{F3A216F6-8A06-46E8-B45D-2101810485C7}" type="slidenum">
              <a:rPr lang="en-US" smtClean="0"/>
              <a:t>3</a:t>
            </a:fld>
            <a:endParaRPr lang="en-US"/>
          </a:p>
        </p:txBody>
      </p:sp>
    </p:spTree>
    <p:extLst>
      <p:ext uri="{BB962C8B-B14F-4D97-AF65-F5344CB8AC3E}">
        <p14:creationId xmlns:p14="http://schemas.microsoft.com/office/powerpoint/2010/main" val="13069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4</a:t>
            </a:fld>
            <a:endParaRPr lang="de-DE" altLang="en-US">
              <a:latin typeface="Arial" charset="0"/>
              <a:ea typeface="MS PGothic" charset="-128"/>
            </a:endParaRPr>
          </a:p>
        </p:txBody>
      </p:sp>
    </p:spTree>
    <p:extLst>
      <p:ext uri="{BB962C8B-B14F-4D97-AF65-F5344CB8AC3E}">
        <p14:creationId xmlns:p14="http://schemas.microsoft.com/office/powerpoint/2010/main" val="403097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5</a:t>
            </a:fld>
            <a:endParaRPr lang="de-DE" altLang="en-US">
              <a:latin typeface="Arial" charset="0"/>
              <a:ea typeface="MS PGothic" charset="-128"/>
            </a:endParaRPr>
          </a:p>
        </p:txBody>
      </p:sp>
    </p:spTree>
    <p:extLst>
      <p:ext uri="{BB962C8B-B14F-4D97-AF65-F5344CB8AC3E}">
        <p14:creationId xmlns:p14="http://schemas.microsoft.com/office/powerpoint/2010/main" val="332442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lgn="just">
              <a:lnSpc>
                <a:spcPct val="120000"/>
              </a:lnSpc>
              <a:defRPr/>
            </a:pPr>
            <a:r>
              <a:rPr lang="en-US" sz="2100" b="1">
                <a:solidFill>
                  <a:srgbClr val="0872A6"/>
                </a:solidFill>
                <a:latin typeface="Calibri" panose="020F0502020204030204" pitchFamily="34" charset="0"/>
                <a:cs typeface="Calibri" panose="020F0502020204030204" pitchFamily="34" charset="0"/>
              </a:rPr>
              <a:t>Objective:</a:t>
            </a:r>
          </a:p>
          <a:p>
            <a:pPr marL="742950" lvl="1" indent="-285750">
              <a:lnSpc>
                <a:spcPct val="120000"/>
              </a:lnSpc>
              <a:buFont typeface="Arial" panose="020B0604020202020204" pitchFamily="34" charset="0"/>
              <a:buChar char="•"/>
              <a:defRPr/>
            </a:pPr>
            <a:r>
              <a:rPr lang="en-US" sz="2100">
                <a:latin typeface="Calibri"/>
                <a:cs typeface="Calibri"/>
              </a:rPr>
              <a:t>Perform a comparative analysis of institutional processes and technical coverage of scenario-based LTES and LT-LEDS, complementing the UNFCCC’s LT-LEDS synthesis report.</a:t>
            </a:r>
            <a:endParaRPr lang="en-GB" sz="2100" b="1" kern="0">
              <a:solidFill>
                <a:srgbClr val="0872A6"/>
              </a:solidFill>
              <a:latin typeface="Calibri"/>
              <a:cs typeface="Calibri"/>
            </a:endParaRPr>
          </a:p>
          <a:p>
            <a:pPr lvl="0">
              <a:lnSpc>
                <a:spcPct val="120000"/>
              </a:lnSpc>
              <a:defRPr/>
            </a:pPr>
            <a:r>
              <a:rPr lang="en-GB" sz="2100" b="1" kern="0">
                <a:solidFill>
                  <a:srgbClr val="0872A6"/>
                </a:solidFill>
                <a:latin typeface="Calibri" panose="020F0502020204030204" pitchFamily="34" charset="0"/>
                <a:cs typeface="Calibri" panose="020F0502020204030204" pitchFamily="34" charset="0"/>
              </a:rPr>
              <a:t>Scope</a:t>
            </a:r>
            <a:endParaRPr lang="en-GB" sz="2100" b="1" kern="0">
              <a:solidFill>
                <a:schemeClr val="tx1"/>
              </a:solidFill>
              <a:latin typeface="Calibri" panose="020F0502020204030204" pitchFamily="34" charset="0"/>
              <a:cs typeface="Calibri" panose="020F0502020204030204" pitchFamily="34" charset="0"/>
            </a:endParaRPr>
          </a:p>
          <a:p>
            <a:pPr marL="742950" lvl="1" indent="-285750">
              <a:lnSpc>
                <a:spcPct val="120000"/>
              </a:lnSpc>
              <a:buFont typeface="Arial" panose="020B0604020202020204" pitchFamily="34" charset="0"/>
              <a:buChar char="•"/>
              <a:defRPr/>
            </a:pPr>
            <a:r>
              <a:rPr lang="en-US" sz="2100" kern="0">
                <a:latin typeface="Calibri" panose="020F0502020204030204" pitchFamily="34" charset="0"/>
                <a:cs typeface="Calibri" panose="020F0502020204030204" pitchFamily="34" charset="0"/>
              </a:rPr>
              <a:t>Cover scenario-based LT-LEDS and LTES from countries with official submissions to the UNFCCC, or from IRENA LTES Network country members.</a:t>
            </a:r>
          </a:p>
          <a:p>
            <a:pPr marL="742950" lvl="1" indent="-285750">
              <a:lnSpc>
                <a:spcPct val="120000"/>
              </a:lnSpc>
              <a:buFont typeface="Arial" panose="020B0604020202020204" pitchFamily="34" charset="0"/>
              <a:buChar char="•"/>
              <a:defRPr/>
            </a:pPr>
            <a:r>
              <a:rPr lang="en-US" sz="2100">
                <a:latin typeface="Calibri"/>
                <a:cs typeface="Calibri"/>
              </a:rPr>
              <a:t>LTES documents developed within last 5 years.</a:t>
            </a:r>
          </a:p>
          <a:p>
            <a:pPr marL="742950" lvl="1" indent="-285750">
              <a:lnSpc>
                <a:spcPct val="120000"/>
              </a:lnSpc>
              <a:buFont typeface="Arial" panose="020B0604020202020204" pitchFamily="34" charset="0"/>
              <a:buChar char="•"/>
              <a:defRPr/>
            </a:pPr>
            <a:r>
              <a:rPr lang="en-US" sz="2100">
                <a:latin typeface="Calibri" panose="020F0502020204030204" pitchFamily="34" charset="0"/>
                <a:cs typeface="Calibri" panose="020F0502020204030204" pitchFamily="34" charset="0"/>
              </a:rPr>
              <a:t>LTES documents with planning horizon &gt; 15 years.</a:t>
            </a:r>
          </a:p>
          <a:p>
            <a:pPr marL="742950" lvl="1" indent="-285750">
              <a:lnSpc>
                <a:spcPct val="120000"/>
              </a:lnSpc>
              <a:buFont typeface="Arial" panose="020B0604020202020204" pitchFamily="34" charset="0"/>
              <a:buChar char="•"/>
              <a:defRPr/>
            </a:pPr>
            <a:r>
              <a:rPr lang="en-US" sz="2100">
                <a:latin typeface="Calibri" panose="020F0502020204030204" pitchFamily="34" charset="0"/>
                <a:cs typeface="Calibri" panose="020F0502020204030204" pitchFamily="34" charset="0"/>
              </a:rPr>
              <a:t>Focus on governance and institutional processes and coverage of 62 elements of the energy transition.</a:t>
            </a:r>
            <a:endParaRPr lang="en-US" sz="2100" kern="0">
              <a:latin typeface="Calibri" panose="020F0502020204030204" pitchFamily="34" charset="0"/>
              <a:cs typeface="Calibri" panose="020F0502020204030204" pitchFamily="34" charset="0"/>
            </a:endParaRPr>
          </a:p>
          <a:p>
            <a:pPr marL="742950" lvl="1" indent="-285750">
              <a:lnSpc>
                <a:spcPct val="120000"/>
              </a:lnSpc>
              <a:buFont typeface="Arial" panose="020B0604020202020204" pitchFamily="34" charset="0"/>
              <a:buChar char="•"/>
              <a:defRPr/>
            </a:pPr>
            <a:r>
              <a:rPr lang="en-US" sz="2100" kern="0">
                <a:latin typeface="Calibri" panose="020F0502020204030204" pitchFamily="34" charset="0"/>
                <a:cs typeface="Calibri" panose="020F0502020204030204" pitchFamily="34" charset="0"/>
              </a:rPr>
              <a:t>In total 60 scenario-based documents analyzed (36 LT-LEDS and 24 LTES) over 45 countries.</a:t>
            </a:r>
            <a:endParaRPr lang="en-GB" sz="2100" kern="0">
              <a:highlight>
                <a:srgbClr val="808080"/>
              </a:highlight>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390"/>
              </a:spcBef>
              <a:spcAft>
                <a:spcPts val="0"/>
              </a:spcAft>
              <a:buClr>
                <a:srgbClr val="000000"/>
              </a:buClr>
              <a:buSzPts val="1400"/>
              <a:buFont typeface="Arial"/>
              <a:buNone/>
              <a:tabLst/>
              <a:defRPr/>
            </a:pPr>
            <a:r>
              <a:rPr lang="en-US" sz="1200" b="1">
                <a:latin typeface="Calibri" panose="020F0502020204030204" pitchFamily="34" charset="0"/>
                <a:cs typeface="Calibri" panose="020F0502020204030204" pitchFamily="34" charset="0"/>
              </a:rPr>
              <a:t>Publishing institutions</a:t>
            </a:r>
            <a:r>
              <a:rPr lang="en-US" sz="1200">
                <a:latin typeface="Calibri" panose="020F0502020204030204" pitchFamily="34" charset="0"/>
                <a:cs typeface="Calibri" panose="020F0502020204030204" pitchFamily="34" charset="0"/>
              </a:rPr>
              <a:t>: </a:t>
            </a:r>
            <a:r>
              <a:rPr lang="en-US" sz="1200" b="1">
                <a:latin typeface="Calibri" panose="020F0502020204030204" pitchFamily="34" charset="0"/>
                <a:cs typeface="Calibri" panose="020F0502020204030204" pitchFamily="34" charset="0"/>
              </a:rPr>
              <a:t>LTES</a:t>
            </a:r>
            <a:r>
              <a:rPr lang="en-US" sz="1200">
                <a:latin typeface="Calibri" panose="020F0502020204030204" pitchFamily="34" charset="0"/>
                <a:cs typeface="Calibri" panose="020F0502020204030204" pitchFamily="34" charset="0"/>
              </a:rPr>
              <a:t> rely more on </a:t>
            </a:r>
            <a:r>
              <a:rPr lang="en-US" sz="1200" err="1">
                <a:latin typeface="Calibri" panose="020F0502020204030204" pitchFamily="34" charset="0"/>
                <a:cs typeface="Calibri" panose="020F0502020204030204" pitchFamily="34" charset="0"/>
              </a:rPr>
              <a:t>specialised</a:t>
            </a:r>
            <a:r>
              <a:rPr lang="en-US" sz="1200">
                <a:latin typeface="Calibri" panose="020F0502020204030204" pitchFamily="34" charset="0"/>
                <a:cs typeface="Calibri" panose="020F0502020204030204" pitchFamily="34" charset="0"/>
              </a:rPr>
              <a:t> energy planning institutions or are published as joint publications by two ministries while </a:t>
            </a:r>
            <a:r>
              <a:rPr lang="en-US" sz="1200" b="1">
                <a:latin typeface="Calibri" panose="020F0502020204030204" pitchFamily="34" charset="0"/>
                <a:cs typeface="Calibri" panose="020F0502020204030204" pitchFamily="34" charset="0"/>
              </a:rPr>
              <a:t>LT-LEDS</a:t>
            </a:r>
            <a:r>
              <a:rPr lang="en-US" sz="1200">
                <a:latin typeface="Calibri" panose="020F0502020204030204" pitchFamily="34" charset="0"/>
                <a:cs typeface="Calibri" panose="020F0502020204030204" pitchFamily="34" charset="0"/>
              </a:rPr>
              <a:t> are relatively often published by environment ministries or integrated ministries (i.e., ministry with an interdisciplinary portfolio). These integrated ministries, with their broader portfolios typically adopt a big-picture approaches to climate goals.</a:t>
            </a:r>
          </a:p>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6</a:t>
            </a:fld>
            <a:endParaRPr lang="de-DE" altLang="en-US">
              <a:latin typeface="Arial" charset="0"/>
              <a:ea typeface="MS PGothic" charset="-128"/>
            </a:endParaRPr>
          </a:p>
        </p:txBody>
      </p:sp>
    </p:spTree>
    <p:extLst>
      <p:ext uri="{BB962C8B-B14F-4D97-AF65-F5344CB8AC3E}">
        <p14:creationId xmlns:p14="http://schemas.microsoft.com/office/powerpoint/2010/main" val="137889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28600" marR="0" lvl="0" indent="0" algn="l" defTabSz="914400" rtl="0" eaLnBrk="1" fontAlgn="auto" latinLnBrk="0" hangingPunct="1">
              <a:lnSpc>
                <a:spcPct val="100000"/>
              </a:lnSpc>
              <a:spcBef>
                <a:spcPts val="390"/>
              </a:spcBef>
              <a:spcAft>
                <a:spcPts val="0"/>
              </a:spcAft>
              <a:buClr>
                <a:srgbClr val="000000"/>
              </a:buClr>
              <a:buSzPts val="1400"/>
              <a:buFont typeface="Arial" panose="020B0604020202020204" pitchFamily="34" charset="0"/>
              <a:buNone/>
              <a:tabLst/>
              <a:defRPr/>
            </a:pPr>
            <a:r>
              <a:rPr lang="en-US" sz="1400" b="1">
                <a:latin typeface="Calibri"/>
                <a:cs typeface="Calibri"/>
              </a:rPr>
              <a:t>Stakeholder consultations:</a:t>
            </a:r>
            <a:r>
              <a:rPr lang="en-US" sz="1400">
                <a:latin typeface="Calibri"/>
                <a:cs typeface="Calibri"/>
              </a:rPr>
              <a:t> The resulting planning documents and scenario-based LT-LEDS can thus reflect the viewpoints of different stakeholders, including convergences and potential disagreements.</a:t>
            </a:r>
          </a:p>
          <a:p>
            <a:pPr marL="228600" marR="0" lvl="0" indent="0" algn="l" defTabSz="914400" rtl="0" eaLnBrk="1" fontAlgn="auto" latinLnBrk="0" hangingPunct="1">
              <a:lnSpc>
                <a:spcPct val="100000"/>
              </a:lnSpc>
              <a:spcBef>
                <a:spcPts val="390"/>
              </a:spcBef>
              <a:spcAft>
                <a:spcPts val="0"/>
              </a:spcAft>
              <a:buClr>
                <a:srgbClr val="000000"/>
              </a:buClr>
              <a:buSzPts val="1400"/>
              <a:buFont typeface="Arial" panose="020B0604020202020204" pitchFamily="34" charset="0"/>
              <a:buNone/>
              <a:tabLst/>
              <a:defRPr/>
            </a:pPr>
            <a:r>
              <a:rPr lang="en-US" sz="1400" b="1">
                <a:latin typeface="Calibri"/>
                <a:cs typeface="Calibri"/>
              </a:rPr>
              <a:t>Net-zero targets: </a:t>
            </a:r>
            <a:r>
              <a:rPr lang="en-US" sz="1400" b="0">
                <a:latin typeface="Calibri"/>
                <a:cs typeface="Calibri"/>
              </a:rPr>
              <a:t>All LT-LEDS have a planning horizon until 2050 or longer, while 10 out of 24 LTES have a planning horizon shorter than 2050. This helps explain the discrepancy</a:t>
            </a:r>
          </a:p>
          <a:p>
            <a:pPr lvl="0"/>
            <a:r>
              <a:rPr lang="en-US" sz="1400" b="1">
                <a:latin typeface="Calibri"/>
                <a:cs typeface="Calibri"/>
              </a:rPr>
              <a:t>Scope:</a:t>
            </a:r>
            <a:r>
              <a:rPr lang="en-US" sz="1400" b="0">
                <a:latin typeface="Calibri"/>
                <a:cs typeface="Calibri"/>
              </a:rPr>
              <a:t> </a:t>
            </a:r>
          </a:p>
          <a:p>
            <a:pPr lvl="0"/>
            <a:r>
              <a:rPr lang="en-US" sz="2000"/>
              <a:t>Demand assessment: 100% LTES, 97% LT-LEDS</a:t>
            </a:r>
          </a:p>
          <a:p>
            <a:pPr lvl="0"/>
            <a:r>
              <a:rPr lang="en-US" sz="2000"/>
              <a:t>Whole energy system: 88% LTES, 97% LT-LEDS</a:t>
            </a:r>
          </a:p>
          <a:p>
            <a:pPr lvl="0"/>
            <a:r>
              <a:rPr lang="en-US" sz="2000"/>
              <a:t>Power capacity expansion: 92% for both LTES &amp; LT-LEDS</a:t>
            </a:r>
          </a:p>
          <a:p>
            <a:pPr lvl="0"/>
            <a:r>
              <a:rPr lang="en-US" sz="2000"/>
              <a:t>Open economy: 75% LTES, 78% LT-LEDS</a:t>
            </a:r>
          </a:p>
          <a:p>
            <a:pPr lvl="0"/>
            <a:r>
              <a:rPr lang="en-US" sz="2000" b="1"/>
              <a:t>Average number of scenarios: </a:t>
            </a:r>
            <a:r>
              <a:rPr lang="en-US" sz="2000" b="0"/>
              <a:t>the number of scenarios ranged from 1 to 26 for LT-LEDS, and 1 to 40 for LTES</a:t>
            </a:r>
          </a:p>
          <a:p>
            <a:pPr lvl="0"/>
            <a:endParaRPr lang="en-US" sz="2000" b="0"/>
          </a:p>
          <a:p>
            <a:pPr lvl="0"/>
            <a:r>
              <a:rPr lang="en-US" sz="2000" b="1"/>
              <a:t>Technical aspects: graph shows general overview of what elements are included, and we have more detailed breakdowns for each section</a:t>
            </a:r>
          </a:p>
          <a:p>
            <a:pPr lvl="0"/>
            <a:r>
              <a:rPr lang="en-US" sz="2000" b="1"/>
              <a:t>General: </a:t>
            </a:r>
            <a:r>
              <a:rPr lang="en-US" sz="2000" b="0"/>
              <a:t>LTES and LT-LEDS scenarios are well-aligned in terms of general coverage, with a similar coverage of the elements</a:t>
            </a:r>
          </a:p>
          <a:p>
            <a:pPr lvl="0"/>
            <a:r>
              <a:rPr lang="en-US" sz="2000" b="1" i="0"/>
              <a:t>Elements that are covered well: </a:t>
            </a:r>
            <a:r>
              <a:rPr lang="en-US" sz="2000" b="0" i="0"/>
              <a:t>Both types of scenarios do very well in covering energy supply, although LTES cover power-related infrastructure (T&amp;D, storage) much more comprehensively</a:t>
            </a:r>
          </a:p>
          <a:p>
            <a:pPr lvl="0"/>
            <a:r>
              <a:rPr lang="en-US" sz="2000" b="1" i="0"/>
              <a:t>Elements where coverage can be improved: </a:t>
            </a:r>
            <a:r>
              <a:rPr lang="en-US" sz="2000" b="0" i="0"/>
              <a:t>both resource availability (especially critical minerals) and social aspects could use more attention, as well as hydrogen T&amp;D</a:t>
            </a:r>
            <a:endParaRPr lang="en-US" sz="2000" b="1" i="0"/>
          </a:p>
          <a:p>
            <a:pPr marL="228600" marR="0" lvl="0" indent="0" algn="l" defTabSz="914400" rtl="0" eaLnBrk="1" fontAlgn="auto" latinLnBrk="0" hangingPunct="1">
              <a:lnSpc>
                <a:spcPct val="100000"/>
              </a:lnSpc>
              <a:spcBef>
                <a:spcPts val="390"/>
              </a:spcBef>
              <a:spcAft>
                <a:spcPts val="0"/>
              </a:spcAft>
              <a:buClr>
                <a:srgbClr val="000000"/>
              </a:buClr>
              <a:buSzPts val="1400"/>
              <a:buFont typeface="Arial" panose="020B0604020202020204" pitchFamily="34" charset="0"/>
              <a:buNone/>
              <a:tabLst/>
              <a:defRPr/>
            </a:pPr>
            <a:endParaRPr lang="en-US" sz="1400" b="1">
              <a:latin typeface="Calibri"/>
              <a:cs typeface="Calibri"/>
            </a:endParaRPr>
          </a:p>
          <a:p>
            <a:pPr marL="228600" marR="0" lvl="0" indent="0" algn="l" defTabSz="914400" rtl="0" eaLnBrk="1" fontAlgn="auto" latinLnBrk="0" hangingPunct="1">
              <a:lnSpc>
                <a:spcPct val="100000"/>
              </a:lnSpc>
              <a:spcBef>
                <a:spcPts val="390"/>
              </a:spcBef>
              <a:spcAft>
                <a:spcPts val="0"/>
              </a:spcAft>
              <a:buClr>
                <a:srgbClr val="000000"/>
              </a:buClr>
              <a:buSzPts val="1400"/>
              <a:buFont typeface="Arial" panose="020B0604020202020204" pitchFamily="34" charset="0"/>
              <a:buNone/>
              <a:tabLst/>
              <a:defRPr/>
            </a:pPr>
            <a:endParaRPr lang="en-US" sz="1400">
              <a:latin typeface="Calibri" panose="020F0502020204030204" pitchFamily="34" charset="0"/>
              <a:cs typeface="Calibri" panose="020F0502020204030204" pitchFamily="34" charset="0"/>
            </a:endParaRPr>
          </a:p>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7</a:t>
            </a:fld>
            <a:endParaRPr lang="de-DE" altLang="en-US">
              <a:latin typeface="Arial" charset="0"/>
              <a:ea typeface="MS PGothic" charset="-128"/>
            </a:endParaRPr>
          </a:p>
        </p:txBody>
      </p:sp>
    </p:spTree>
    <p:extLst>
      <p:ext uri="{BB962C8B-B14F-4D97-AF65-F5344CB8AC3E}">
        <p14:creationId xmlns:p14="http://schemas.microsoft.com/office/powerpoint/2010/main" val="63644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a:lnSpc>
                <a:spcPct val="140000"/>
              </a:lnSpc>
            </a:pPr>
            <a:r>
              <a:rPr lang="en-US" sz="1400">
                <a:latin typeface="Calibri" panose="020F0502020204030204" pitchFamily="34" charset="0"/>
                <a:cs typeface="Calibri" panose="020F0502020204030204" pitchFamily="34" charset="0"/>
              </a:rPr>
              <a:t>The analysis in this report shows a generally </a:t>
            </a:r>
            <a:r>
              <a:rPr lang="en-US" sz="1400" b="1">
                <a:latin typeface="Calibri" panose="020F0502020204030204" pitchFamily="34" charset="0"/>
                <a:cs typeface="Calibri" panose="020F0502020204030204" pitchFamily="34" charset="0"/>
              </a:rPr>
              <a:t>good level of alignment between LTES and LT-LEDS scenarios.</a:t>
            </a:r>
          </a:p>
          <a:p>
            <a:pPr algn="just">
              <a:lnSpc>
                <a:spcPct val="140000"/>
              </a:lnSpc>
            </a:pPr>
            <a:endParaRPr lang="en-US" sz="1400" b="1">
              <a:latin typeface="Calibri" panose="020F0502020204030204" pitchFamily="34" charset="0"/>
              <a:cs typeface="Calibri" panose="020F0502020204030204" pitchFamily="34" charset="0"/>
            </a:endParaRPr>
          </a:p>
          <a:p>
            <a:pPr algn="just">
              <a:lnSpc>
                <a:spcPct val="140000"/>
              </a:lnSpc>
            </a:pPr>
            <a:r>
              <a:rPr lang="en-US" sz="1400">
                <a:latin typeface="Calibri" panose="020F0502020204030204" pitchFamily="34" charset="0"/>
                <a:cs typeface="Calibri" panose="020F0502020204030204" pitchFamily="34" charset="0"/>
              </a:rPr>
              <a:t>Energy policy planning needs to expand its scope to consider broader changes surrounding the energy sector and the implications for wider sectors of the economy. </a:t>
            </a:r>
          </a:p>
          <a:p>
            <a:pPr algn="just">
              <a:lnSpc>
                <a:spcPct val="140000"/>
              </a:lnSpc>
            </a:pPr>
            <a:endParaRPr lang="en-US" sz="1400">
              <a:latin typeface="Calibri" panose="020F0502020204030204" pitchFamily="34" charset="0"/>
              <a:cs typeface="Calibri" panose="020F0502020204030204" pitchFamily="34" charset="0"/>
            </a:endParaRPr>
          </a:p>
          <a:p>
            <a:pPr algn="just">
              <a:lnSpc>
                <a:spcPct val="140000"/>
              </a:lnSpc>
            </a:pPr>
            <a:r>
              <a:rPr lang="en-US" sz="1400">
                <a:latin typeface="Calibri" panose="020F0502020204030204" pitchFamily="34" charset="0"/>
                <a:cs typeface="Calibri" panose="020F0502020204030204" pitchFamily="34" charset="0"/>
              </a:rPr>
              <a:t>Climate policy also needs to consider alignment with energy policy objectives to ensure that energy stakeholders are on board with the implementation of climate goals.</a:t>
            </a:r>
          </a:p>
          <a:p>
            <a:pPr algn="just">
              <a:lnSpc>
                <a:spcPct val="140000"/>
              </a:lnSpc>
            </a:pPr>
            <a:endParaRPr lang="en-US" sz="1400">
              <a:latin typeface="Calibri" panose="020F0502020204030204" pitchFamily="34" charset="0"/>
              <a:cs typeface="Calibri" panose="020F0502020204030204" pitchFamily="34" charset="0"/>
            </a:endParaRPr>
          </a:p>
          <a:p>
            <a:pPr algn="just">
              <a:lnSpc>
                <a:spcPct val="140000"/>
              </a:lnSpc>
            </a:pPr>
            <a:r>
              <a:rPr lang="en-US" sz="1400">
                <a:latin typeface="Calibri" panose="020F0502020204030204" pitchFamily="34" charset="0"/>
                <a:cs typeface="Calibri" panose="020F0502020204030204" pitchFamily="34" charset="0"/>
              </a:rPr>
              <a:t>LT-LEDS present opportunities for energy and climate policymaking to come closer. Institutional co‑ordination in LTES and LT-LEDS development allows climate policy to incorporate the energy sectors’ objectives into the LT-LEDS.</a:t>
            </a:r>
          </a:p>
          <a:p>
            <a:pPr algn="just">
              <a:lnSpc>
                <a:spcPct val="140000"/>
              </a:lnSpc>
            </a:pPr>
            <a:endParaRPr lang="en-US" sz="1400">
              <a:latin typeface="Calibri" panose="020F0502020204030204" pitchFamily="34" charset="0"/>
              <a:cs typeface="Calibri" panose="020F0502020204030204" pitchFamily="34" charset="0"/>
            </a:endParaRPr>
          </a:p>
          <a:p>
            <a:pPr algn="just">
              <a:lnSpc>
                <a:spcPct val="140000"/>
              </a:lnSpc>
            </a:pPr>
            <a:r>
              <a:rPr lang="en-US" sz="1400" b="1">
                <a:latin typeface="Calibri" panose="020F0502020204030204" pitchFamily="34" charset="0"/>
                <a:cs typeface="Calibri" panose="020F0502020204030204" pitchFamily="34" charset="0"/>
              </a:rPr>
              <a:t>Wider adoption of scenario-based planning </a:t>
            </a:r>
            <a:r>
              <a:rPr lang="en-US" sz="1400">
                <a:latin typeface="Calibri" panose="020F0502020204030204" pitchFamily="34" charset="0"/>
                <a:cs typeface="Calibri" panose="020F0502020204030204" pitchFamily="34" charset="0"/>
              </a:rPr>
              <a:t>approaches for LT-LEDS can lead to robust strategies, as it leads to further </a:t>
            </a:r>
            <a:r>
              <a:rPr lang="en-US" sz="1400" b="1">
                <a:latin typeface="Calibri" panose="020F0502020204030204" pitchFamily="34" charset="0"/>
                <a:cs typeface="Calibri" panose="020F0502020204030204" pitchFamily="34" charset="0"/>
              </a:rPr>
              <a:t>stakeholder engagement </a:t>
            </a:r>
            <a:r>
              <a:rPr lang="en-US" sz="1400">
                <a:latin typeface="Calibri" panose="020F0502020204030204" pitchFamily="34" charset="0"/>
                <a:cs typeface="Calibri" panose="020F0502020204030204" pitchFamily="34" charset="0"/>
              </a:rPr>
              <a:t>and </a:t>
            </a:r>
            <a:r>
              <a:rPr lang="en-US" sz="1400" b="1">
                <a:latin typeface="Calibri" panose="020F0502020204030204" pitchFamily="34" charset="0"/>
                <a:cs typeface="Calibri" panose="020F0502020204030204" pitchFamily="34" charset="0"/>
              </a:rPr>
              <a:t>data-based dialogue</a:t>
            </a:r>
            <a:r>
              <a:rPr lang="en-US" sz="1400">
                <a:latin typeface="Calibri" panose="020F0502020204030204" pitchFamily="34" charset="0"/>
                <a:cs typeface="Calibri" panose="020F0502020204030204" pitchFamily="34" charset="0"/>
              </a:rPr>
              <a:t>, that can result in </a:t>
            </a:r>
            <a:r>
              <a:rPr lang="en-US" sz="1400" b="1">
                <a:latin typeface="Calibri" panose="020F0502020204030204" pitchFamily="34" charset="0"/>
                <a:cs typeface="Calibri" panose="020F0502020204030204" pitchFamily="34" charset="0"/>
              </a:rPr>
              <a:t>greater buy-in from sectors </a:t>
            </a:r>
            <a:r>
              <a:rPr lang="en-US" sz="1400">
                <a:latin typeface="Calibri" panose="020F0502020204030204" pitchFamily="34" charset="0"/>
                <a:cs typeface="Calibri" panose="020F0502020204030204" pitchFamily="34" charset="0"/>
              </a:rPr>
              <a:t>beyond energy and climate.</a:t>
            </a:r>
          </a:p>
          <a:p>
            <a:pPr algn="just">
              <a:lnSpc>
                <a:spcPct val="140000"/>
              </a:lnSpc>
            </a:pPr>
            <a:endParaRPr lang="en-US" sz="1400">
              <a:latin typeface="Calibri" panose="020F0502020204030204" pitchFamily="34" charset="0"/>
              <a:cs typeface="Calibri" panose="020F0502020204030204" pitchFamily="34" charset="0"/>
            </a:endParaRPr>
          </a:p>
          <a:p>
            <a:pPr algn="just">
              <a:lnSpc>
                <a:spcPct val="140000"/>
              </a:lnSpc>
            </a:pPr>
            <a:r>
              <a:rPr lang="en-US" sz="1400">
                <a:latin typeface="Calibri" panose="020F0502020204030204" pitchFamily="34" charset="0"/>
                <a:cs typeface="Calibri" panose="020F0502020204030204" pitchFamily="34" charset="0"/>
              </a:rPr>
              <a:t>Aligned processes (through dedicated institutions, ministries, steering committees, etc.) can allow for aligned trustworthy scenarios that can </a:t>
            </a:r>
            <a:r>
              <a:rPr lang="en-US" sz="1400" b="1">
                <a:latin typeface="Calibri" panose="020F0502020204030204" pitchFamily="34" charset="0"/>
                <a:cs typeface="Calibri" panose="020F0502020204030204" pitchFamily="34" charset="0"/>
              </a:rPr>
              <a:t>send an important signal to policymakers, investors, technology developer and open opportunities for cooperation.</a:t>
            </a:r>
            <a:endParaRPr lang="en-US" sz="1400">
              <a:latin typeface="Calibri" panose="020F0502020204030204" pitchFamily="34" charset="0"/>
              <a:cs typeface="Calibri" panose="020F0502020204030204" pitchFamily="34" charset="0"/>
            </a:endParaRPr>
          </a:p>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8</a:t>
            </a:fld>
            <a:endParaRPr lang="de-DE" altLang="en-US">
              <a:latin typeface="Arial" charset="0"/>
              <a:ea typeface="MS PGothic" charset="-128"/>
            </a:endParaRPr>
          </a:p>
        </p:txBody>
      </p:sp>
    </p:spTree>
    <p:extLst>
      <p:ext uri="{BB962C8B-B14F-4D97-AF65-F5344CB8AC3E}">
        <p14:creationId xmlns:p14="http://schemas.microsoft.com/office/powerpoint/2010/main" val="13260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11</a:t>
            </a:fld>
            <a:endParaRPr lang="de-DE" altLang="en-US">
              <a:latin typeface="Arial" charset="0"/>
              <a:ea typeface="MS PGothic" charset="-128"/>
            </a:endParaRPr>
          </a:p>
        </p:txBody>
      </p:sp>
    </p:spTree>
    <p:extLst>
      <p:ext uri="{BB962C8B-B14F-4D97-AF65-F5344CB8AC3E}">
        <p14:creationId xmlns:p14="http://schemas.microsoft.com/office/powerpoint/2010/main" val="113173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58084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7"/>
        <p:cNvGrpSpPr/>
        <p:nvPr/>
      </p:nvGrpSpPr>
      <p:grpSpPr>
        <a:xfrm>
          <a:off x="0" y="0"/>
          <a:ext cx="0" cy="0"/>
          <a:chOff x="0" y="0"/>
          <a:chExt cx="0" cy="0"/>
        </a:xfrm>
      </p:grpSpPr>
      <p:sp>
        <p:nvSpPr>
          <p:cNvPr id="3" name="Google Shape;104;p42">
            <a:extLst>
              <a:ext uri="{FF2B5EF4-FFF2-40B4-BE49-F238E27FC236}">
                <a16:creationId xmlns:a16="http://schemas.microsoft.com/office/drawing/2014/main" id="{F84A6A59-B46C-3048-9A61-86EBEA1F4C14}"/>
              </a:ext>
            </a:extLst>
          </p:cNvPr>
          <p:cNvSpPr txBox="1">
            <a:spLocks noGrp="1"/>
          </p:cNvSpPr>
          <p:nvPr>
            <p:ph type="sldNum" idx="12"/>
          </p:nvPr>
        </p:nvSpPr>
        <p:spPr>
          <a:xfrm>
            <a:off x="11702445" y="6534286"/>
            <a:ext cx="373347" cy="216933"/>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100" b="0" i="0" u="none" strike="noStrike" cap="none">
                <a:solidFill>
                  <a:srgbClr val="646464"/>
                </a:solidFill>
                <a:latin typeface="Arial"/>
                <a:ea typeface="Arial"/>
                <a:cs typeface="Arial"/>
                <a:sym typeface="Arial"/>
              </a:defRPr>
            </a:lvl1pPr>
            <a:lvl2pPr marL="0" marR="0" lvl="1" indent="0" algn="r" rtl="0">
              <a:spcBef>
                <a:spcPts val="0"/>
              </a:spcBef>
              <a:spcAft>
                <a:spcPts val="0"/>
              </a:spcAft>
              <a:buNone/>
              <a:defRPr sz="1100" b="0" i="0" u="none" strike="noStrike" cap="none">
                <a:solidFill>
                  <a:srgbClr val="646464"/>
                </a:solidFill>
                <a:latin typeface="Arial"/>
                <a:ea typeface="Arial"/>
                <a:cs typeface="Arial"/>
                <a:sym typeface="Arial"/>
              </a:defRPr>
            </a:lvl2pPr>
            <a:lvl3pPr marL="0" marR="0" lvl="2" indent="0" algn="r" rtl="0">
              <a:spcBef>
                <a:spcPts val="0"/>
              </a:spcBef>
              <a:spcAft>
                <a:spcPts val="0"/>
              </a:spcAft>
              <a:buNone/>
              <a:defRPr sz="1100" b="0" i="0" u="none" strike="noStrike" cap="none">
                <a:solidFill>
                  <a:srgbClr val="646464"/>
                </a:solidFill>
                <a:latin typeface="Arial"/>
                <a:ea typeface="Arial"/>
                <a:cs typeface="Arial"/>
                <a:sym typeface="Arial"/>
              </a:defRPr>
            </a:lvl3pPr>
            <a:lvl4pPr marL="0" marR="0" lvl="3" indent="0" algn="r" rtl="0">
              <a:spcBef>
                <a:spcPts val="0"/>
              </a:spcBef>
              <a:spcAft>
                <a:spcPts val="0"/>
              </a:spcAft>
              <a:buNone/>
              <a:defRPr sz="1100" b="0" i="0" u="none" strike="noStrike" cap="none">
                <a:solidFill>
                  <a:srgbClr val="646464"/>
                </a:solidFill>
                <a:latin typeface="Arial"/>
                <a:ea typeface="Arial"/>
                <a:cs typeface="Arial"/>
                <a:sym typeface="Arial"/>
              </a:defRPr>
            </a:lvl4pPr>
            <a:lvl5pPr marL="0" marR="0" lvl="4" indent="0" algn="r" rtl="0">
              <a:spcBef>
                <a:spcPts val="0"/>
              </a:spcBef>
              <a:spcAft>
                <a:spcPts val="0"/>
              </a:spcAft>
              <a:buNone/>
              <a:defRPr sz="1100" b="0" i="0" u="none" strike="noStrike" cap="none">
                <a:solidFill>
                  <a:srgbClr val="646464"/>
                </a:solidFill>
                <a:latin typeface="Arial"/>
                <a:ea typeface="Arial"/>
                <a:cs typeface="Arial"/>
                <a:sym typeface="Arial"/>
              </a:defRPr>
            </a:lvl5pPr>
            <a:lvl6pPr marL="0" marR="0" lvl="5" indent="0" algn="r" rtl="0">
              <a:spcBef>
                <a:spcPts val="0"/>
              </a:spcBef>
              <a:spcAft>
                <a:spcPts val="0"/>
              </a:spcAft>
              <a:buNone/>
              <a:defRPr sz="1100" b="0" i="0" u="none" strike="noStrike" cap="none">
                <a:solidFill>
                  <a:srgbClr val="646464"/>
                </a:solidFill>
                <a:latin typeface="Arial"/>
                <a:ea typeface="Arial"/>
                <a:cs typeface="Arial"/>
                <a:sym typeface="Arial"/>
              </a:defRPr>
            </a:lvl6pPr>
            <a:lvl7pPr marL="0" marR="0" lvl="6" indent="0" algn="r" rtl="0">
              <a:spcBef>
                <a:spcPts val="0"/>
              </a:spcBef>
              <a:spcAft>
                <a:spcPts val="0"/>
              </a:spcAft>
              <a:buNone/>
              <a:defRPr sz="1100" b="0" i="0" u="none" strike="noStrike" cap="none">
                <a:solidFill>
                  <a:srgbClr val="646464"/>
                </a:solidFill>
                <a:latin typeface="Arial"/>
                <a:ea typeface="Arial"/>
                <a:cs typeface="Arial"/>
                <a:sym typeface="Arial"/>
              </a:defRPr>
            </a:lvl7pPr>
            <a:lvl8pPr marL="0" marR="0" lvl="7" indent="0" algn="r" rtl="0">
              <a:spcBef>
                <a:spcPts val="0"/>
              </a:spcBef>
              <a:spcAft>
                <a:spcPts val="0"/>
              </a:spcAft>
              <a:buNone/>
              <a:defRPr sz="1100" b="0" i="0" u="none" strike="noStrike" cap="none">
                <a:solidFill>
                  <a:srgbClr val="646464"/>
                </a:solidFill>
                <a:latin typeface="Arial"/>
                <a:ea typeface="Arial"/>
                <a:cs typeface="Arial"/>
                <a:sym typeface="Arial"/>
              </a:defRPr>
            </a:lvl8pPr>
            <a:lvl9pPr marL="0" marR="0" lvl="8" indent="0" algn="r" rtl="0">
              <a:spcBef>
                <a:spcPts val="0"/>
              </a:spcBef>
              <a:spcAft>
                <a:spcPts val="0"/>
              </a:spcAft>
              <a:buNone/>
              <a:defRPr sz="1100" b="0" i="0" u="none" strike="noStrike" cap="none">
                <a:solidFill>
                  <a:srgbClr val="64646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43B48-B822-3F4C-8B3E-0DAD44106D2D}"/>
              </a:ext>
            </a:extLst>
          </p:cNvPr>
          <p:cNvSpPr>
            <a:spLocks noGrp="1"/>
          </p:cNvSpPr>
          <p:nvPr>
            <p:ph sz="half" idx="1"/>
          </p:nvPr>
        </p:nvSpPr>
        <p:spPr>
          <a:xfrm>
            <a:off x="762000" y="107593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D9B29EBC-5703-434D-8746-E1460F8BDAEA}"/>
              </a:ext>
            </a:extLst>
          </p:cNvPr>
          <p:cNvSpPr>
            <a:spLocks noGrp="1"/>
          </p:cNvSpPr>
          <p:nvPr>
            <p:ph sz="half" idx="2"/>
          </p:nvPr>
        </p:nvSpPr>
        <p:spPr>
          <a:xfrm>
            <a:off x="6096000" y="107593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Tree>
    <p:extLst>
      <p:ext uri="{BB962C8B-B14F-4D97-AF65-F5344CB8AC3E}">
        <p14:creationId xmlns:p14="http://schemas.microsoft.com/office/powerpoint/2010/main" val="3140457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146A925-9B56-454B-A74D-D6602BB8427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36F01E58-2806-6873-126E-05B164801DF9}"/>
              </a:ext>
            </a:extLst>
          </p:cNvPr>
          <p:cNvPicPr>
            <a:picLocks noChangeAspect="1"/>
          </p:cNvPicPr>
          <p:nvPr userDrawn="1"/>
        </p:nvPicPr>
        <p:blipFill>
          <a:blip r:embed="rId6"/>
          <a:stretch>
            <a:fillRect/>
          </a:stretch>
        </p:blipFill>
        <p:spPr>
          <a:xfrm>
            <a:off x="5225415" y="6374502"/>
            <a:ext cx="1741170" cy="263354"/>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D3616D01-3402-9E80-DE03-B04AFF8AF493}"/>
              </a:ext>
            </a:extLst>
          </p:cNvPr>
          <p:cNvPicPr>
            <a:picLocks noChangeAspect="1"/>
          </p:cNvPicPr>
          <p:nvPr userDrawn="1"/>
        </p:nvPicPr>
        <p:blipFill>
          <a:blip r:embed="rId7"/>
          <a:stretch>
            <a:fillRect/>
          </a:stretch>
        </p:blipFill>
        <p:spPr>
          <a:xfrm>
            <a:off x="4480560" y="325119"/>
            <a:ext cx="3259226" cy="863601"/>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7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42"/>
          <p:cNvSpPr txBox="1">
            <a:spLocks noGrp="1"/>
          </p:cNvSpPr>
          <p:nvPr>
            <p:ph type="sldNum" idx="12"/>
          </p:nvPr>
        </p:nvSpPr>
        <p:spPr>
          <a:xfrm>
            <a:off x="11702445" y="6534286"/>
            <a:ext cx="373347" cy="216933"/>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100" b="0" i="0" u="none" strike="noStrike" cap="none">
                <a:solidFill>
                  <a:srgbClr val="646464"/>
                </a:solidFill>
                <a:latin typeface="Arial"/>
                <a:ea typeface="Arial"/>
                <a:cs typeface="Arial"/>
                <a:sym typeface="Arial"/>
              </a:defRPr>
            </a:lvl1pPr>
            <a:lvl2pPr marL="0" marR="0" lvl="1" indent="0" algn="r" rtl="0">
              <a:spcBef>
                <a:spcPts val="0"/>
              </a:spcBef>
              <a:spcAft>
                <a:spcPts val="0"/>
              </a:spcAft>
              <a:buNone/>
              <a:defRPr sz="1100" b="0" i="0" u="none" strike="noStrike" cap="none">
                <a:solidFill>
                  <a:srgbClr val="646464"/>
                </a:solidFill>
                <a:latin typeface="Arial"/>
                <a:ea typeface="Arial"/>
                <a:cs typeface="Arial"/>
                <a:sym typeface="Arial"/>
              </a:defRPr>
            </a:lvl2pPr>
            <a:lvl3pPr marL="0" marR="0" lvl="2" indent="0" algn="r" rtl="0">
              <a:spcBef>
                <a:spcPts val="0"/>
              </a:spcBef>
              <a:spcAft>
                <a:spcPts val="0"/>
              </a:spcAft>
              <a:buNone/>
              <a:defRPr sz="1100" b="0" i="0" u="none" strike="noStrike" cap="none">
                <a:solidFill>
                  <a:srgbClr val="646464"/>
                </a:solidFill>
                <a:latin typeface="Arial"/>
                <a:ea typeface="Arial"/>
                <a:cs typeface="Arial"/>
                <a:sym typeface="Arial"/>
              </a:defRPr>
            </a:lvl3pPr>
            <a:lvl4pPr marL="0" marR="0" lvl="3" indent="0" algn="r" rtl="0">
              <a:spcBef>
                <a:spcPts val="0"/>
              </a:spcBef>
              <a:spcAft>
                <a:spcPts val="0"/>
              </a:spcAft>
              <a:buNone/>
              <a:defRPr sz="1100" b="0" i="0" u="none" strike="noStrike" cap="none">
                <a:solidFill>
                  <a:srgbClr val="646464"/>
                </a:solidFill>
                <a:latin typeface="Arial"/>
                <a:ea typeface="Arial"/>
                <a:cs typeface="Arial"/>
                <a:sym typeface="Arial"/>
              </a:defRPr>
            </a:lvl4pPr>
            <a:lvl5pPr marL="0" marR="0" lvl="4" indent="0" algn="r" rtl="0">
              <a:spcBef>
                <a:spcPts val="0"/>
              </a:spcBef>
              <a:spcAft>
                <a:spcPts val="0"/>
              </a:spcAft>
              <a:buNone/>
              <a:defRPr sz="1100" b="0" i="0" u="none" strike="noStrike" cap="none">
                <a:solidFill>
                  <a:srgbClr val="646464"/>
                </a:solidFill>
                <a:latin typeface="Arial"/>
                <a:ea typeface="Arial"/>
                <a:cs typeface="Arial"/>
                <a:sym typeface="Arial"/>
              </a:defRPr>
            </a:lvl5pPr>
            <a:lvl6pPr marL="0" marR="0" lvl="5" indent="0" algn="r" rtl="0">
              <a:spcBef>
                <a:spcPts val="0"/>
              </a:spcBef>
              <a:spcAft>
                <a:spcPts val="0"/>
              </a:spcAft>
              <a:buNone/>
              <a:defRPr sz="1100" b="0" i="0" u="none" strike="noStrike" cap="none">
                <a:solidFill>
                  <a:srgbClr val="646464"/>
                </a:solidFill>
                <a:latin typeface="Arial"/>
                <a:ea typeface="Arial"/>
                <a:cs typeface="Arial"/>
                <a:sym typeface="Arial"/>
              </a:defRPr>
            </a:lvl6pPr>
            <a:lvl7pPr marL="0" marR="0" lvl="6" indent="0" algn="r" rtl="0">
              <a:spcBef>
                <a:spcPts val="0"/>
              </a:spcBef>
              <a:spcAft>
                <a:spcPts val="0"/>
              </a:spcAft>
              <a:buNone/>
              <a:defRPr sz="1100" b="0" i="0" u="none" strike="noStrike" cap="none">
                <a:solidFill>
                  <a:srgbClr val="646464"/>
                </a:solidFill>
                <a:latin typeface="Arial"/>
                <a:ea typeface="Arial"/>
                <a:cs typeface="Arial"/>
                <a:sym typeface="Arial"/>
              </a:defRPr>
            </a:lvl7pPr>
            <a:lvl8pPr marL="0" marR="0" lvl="7" indent="0" algn="r" rtl="0">
              <a:spcBef>
                <a:spcPts val="0"/>
              </a:spcBef>
              <a:spcAft>
                <a:spcPts val="0"/>
              </a:spcAft>
              <a:buNone/>
              <a:defRPr sz="1100" b="0" i="0" u="none" strike="noStrike" cap="none">
                <a:solidFill>
                  <a:srgbClr val="646464"/>
                </a:solidFill>
                <a:latin typeface="Arial"/>
                <a:ea typeface="Arial"/>
                <a:cs typeface="Arial"/>
                <a:sym typeface="Arial"/>
              </a:defRPr>
            </a:lvl8pPr>
            <a:lvl9pPr marL="0" marR="0" lvl="8" indent="0" algn="r" rtl="0">
              <a:spcBef>
                <a:spcPts val="0"/>
              </a:spcBef>
              <a:spcAft>
                <a:spcPts val="0"/>
              </a:spcAft>
              <a:buNone/>
              <a:defRPr sz="1100" b="0" i="0" u="none" strike="noStrike" cap="none">
                <a:solidFill>
                  <a:srgbClr val="64646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42"/>
          <p:cNvPicPr preferRelativeResize="0"/>
          <p:nvPr/>
        </p:nvPicPr>
        <p:blipFill rotWithShape="1">
          <a:blip r:embed="rId4">
            <a:alphaModFix/>
          </a:blip>
          <a:srcRect/>
          <a:stretch/>
        </p:blipFill>
        <p:spPr>
          <a:xfrm>
            <a:off x="10845306" y="6496780"/>
            <a:ext cx="857140" cy="217023"/>
          </a:xfrm>
          <a:prstGeom prst="rect">
            <a:avLst/>
          </a:prstGeom>
          <a:noFill/>
          <a:ln>
            <a:noFill/>
          </a:ln>
        </p:spPr>
      </p:pic>
      <p:cxnSp>
        <p:nvCxnSpPr>
          <p:cNvPr id="106" name="Google Shape;106;p42"/>
          <p:cNvCxnSpPr/>
          <p:nvPr/>
        </p:nvCxnSpPr>
        <p:spPr>
          <a:xfrm>
            <a:off x="263352" y="764704"/>
            <a:ext cx="11665296" cy="0"/>
          </a:xfrm>
          <a:prstGeom prst="straightConnector1">
            <a:avLst/>
          </a:prstGeom>
          <a:noFill/>
          <a:ln w="19050" cap="flat" cmpd="sng">
            <a:solidFill>
              <a:srgbClr val="0872A6"/>
            </a:solidFill>
            <a:prstDash val="solid"/>
            <a:round/>
            <a:headEnd type="none" w="sm" len="sm"/>
            <a:tailEnd type="none" w="sm" len="sm"/>
          </a:ln>
        </p:spPr>
      </p:cxnSp>
      <p:pic>
        <p:nvPicPr>
          <p:cNvPr id="2" name="Picture 1">
            <a:extLst>
              <a:ext uri="{FF2B5EF4-FFF2-40B4-BE49-F238E27FC236}">
                <a16:creationId xmlns:a16="http://schemas.microsoft.com/office/drawing/2014/main" id="{040AEEB1-8596-BF57-1722-7EC0287603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2128" y="144197"/>
            <a:ext cx="1630317" cy="573063"/>
          </a:xfrm>
          <a:prstGeom prst="rect">
            <a:avLst/>
          </a:prstGeom>
        </p:spPr>
      </p:pic>
    </p:spTree>
  </p:cSld>
  <p:clrMap bg1="lt1" tx1="dk1" bg2="dk2" tx2="lt2" accent1="accent1" accent2="accent2" accent3="accent3" accent4="accent4" accent5="accent5" accent6="accent6" hlink="hlink" folHlink="folHlink"/>
  <p:sldLayoutIdLst>
    <p:sldLayoutId id="2147483668"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4.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29.png"/><Relationship Id="rId5" Type="http://schemas.openxmlformats.org/officeDocument/2006/relationships/diagramLayout" Target="../diagrams/layout1.xml"/><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diagramData" Target="../diagrams/data1.xml"/><Relationship Id="rId9" Type="http://schemas.openxmlformats.org/officeDocument/2006/relationships/image" Target="../media/image27.png"/><Relationship Id="rId14" Type="http://schemas.openxmlformats.org/officeDocument/2006/relationships/image" Target="../media/image3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E8457B-7491-AE4E-9D8D-2DBBCC0A12CC}"/>
              </a:ext>
            </a:extLst>
          </p:cNvPr>
          <p:cNvSpPr txBox="1">
            <a:spLocks/>
          </p:cNvSpPr>
          <p:nvPr/>
        </p:nvSpPr>
        <p:spPr>
          <a:xfrm>
            <a:off x="0" y="1790151"/>
            <a:ext cx="12207237" cy="131077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2400"/>
              </a:spcBef>
              <a:spcAft>
                <a:spcPts val="1800"/>
              </a:spcAft>
              <a:defRPr/>
            </a:pPr>
            <a:r>
              <a:rPr lang="en-US" sz="4000" b="1">
                <a:solidFill>
                  <a:srgbClr val="0872A6"/>
                </a:solidFill>
                <a:latin typeface="Calibri" panose="020F0502020204030204" pitchFamily="34" charset="0"/>
                <a:ea typeface="Tahoma" panose="020B0604030504040204" pitchFamily="34" charset="0"/>
                <a:cs typeface="Calibri" panose="020F0502020204030204" pitchFamily="34" charset="0"/>
              </a:rPr>
              <a:t>Long-Term Energy Scenarios and Low-Emission Development Strategies: Stocktaking and Alignment</a:t>
            </a:r>
          </a:p>
        </p:txBody>
      </p:sp>
      <p:sp>
        <p:nvSpPr>
          <p:cNvPr id="2" name="TextBox 1">
            <a:extLst>
              <a:ext uri="{FF2B5EF4-FFF2-40B4-BE49-F238E27FC236}">
                <a16:creationId xmlns:a16="http://schemas.microsoft.com/office/drawing/2014/main" id="{6BB8F566-582B-77BA-1937-772840B98758}"/>
              </a:ext>
            </a:extLst>
          </p:cNvPr>
          <p:cNvSpPr txBox="1"/>
          <p:nvPr/>
        </p:nvSpPr>
        <p:spPr>
          <a:xfrm>
            <a:off x="-50800" y="3590127"/>
            <a:ext cx="12192000" cy="954107"/>
          </a:xfrm>
          <a:prstGeom prst="rect">
            <a:avLst/>
          </a:prstGeom>
          <a:noFill/>
        </p:spPr>
        <p:txBody>
          <a:bodyPr wrap="square" rtlCol="0">
            <a:spAutoFit/>
          </a:bodyPr>
          <a:lstStyle/>
          <a:p>
            <a:pPr algn="ctr"/>
            <a:r>
              <a:rPr lang="en-US" sz="2800" b="1">
                <a:solidFill>
                  <a:srgbClr val="0872A6"/>
                </a:solidFill>
                <a:latin typeface="Calibri" panose="020F0502020204030204" pitchFamily="34" charset="0"/>
                <a:ea typeface="Verdana" panose="020B0604030504040204" pitchFamily="34" charset="0"/>
                <a:cs typeface="Calibri" panose="020F0502020204030204" pitchFamily="34" charset="0"/>
              </a:rPr>
              <a:t>Asami Miketa</a:t>
            </a:r>
          </a:p>
          <a:p>
            <a:pPr algn="ctr"/>
            <a:r>
              <a:rPr lang="en-US" sz="2800">
                <a:solidFill>
                  <a:srgbClr val="0872A6"/>
                </a:solidFill>
                <a:latin typeface="Calibri" panose="020F0502020204030204" pitchFamily="34" charset="0"/>
                <a:ea typeface="Verdana" panose="020B0604030504040204" pitchFamily="34" charset="0"/>
                <a:cs typeface="Calibri" panose="020F0502020204030204" pitchFamily="34" charset="0"/>
              </a:rPr>
              <a:t>Senior Programme Officer, Power Sector Investment and Transition Planning</a:t>
            </a:r>
          </a:p>
        </p:txBody>
      </p:sp>
    </p:spTree>
    <p:extLst>
      <p:ext uri="{BB962C8B-B14F-4D97-AF65-F5344CB8AC3E}">
        <p14:creationId xmlns:p14="http://schemas.microsoft.com/office/powerpoint/2010/main" val="422540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50D9-7A0B-0046-035F-C66587C0DF5B}"/>
              </a:ext>
            </a:extLst>
          </p:cNvPr>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kern="0">
                <a:latin typeface="Calibri" panose="020F0502020204030204" pitchFamily="34" charset="0"/>
                <a:cs typeface="Calibri" panose="020F0502020204030204" pitchFamily="34" charset="0"/>
              </a:rPr>
              <a:t>Use of LTES by the financial sector</a:t>
            </a:r>
          </a:p>
        </p:txBody>
      </p:sp>
      <p:sp>
        <p:nvSpPr>
          <p:cNvPr id="3" name="TextBox 2">
            <a:extLst>
              <a:ext uri="{FF2B5EF4-FFF2-40B4-BE49-F238E27FC236}">
                <a16:creationId xmlns:a16="http://schemas.microsoft.com/office/drawing/2014/main" id="{92595CEB-A6B6-D6B7-ECBF-F93CA0CAB2BE}"/>
              </a:ext>
            </a:extLst>
          </p:cNvPr>
          <p:cNvSpPr txBox="1"/>
          <p:nvPr/>
        </p:nvSpPr>
        <p:spPr>
          <a:xfrm>
            <a:off x="768091" y="4851559"/>
            <a:ext cx="3171825" cy="830997"/>
          </a:xfrm>
          <a:prstGeom prst="rect">
            <a:avLst/>
          </a:prstGeom>
          <a:noFill/>
        </p:spPr>
        <p:txBody>
          <a:bodyPr wrap="square" rtlCol="0">
            <a:spAutoFit/>
          </a:bodyPr>
          <a:lstStyle/>
          <a:p>
            <a:pPr algn="ctr"/>
            <a:r>
              <a:rPr lang="en-US" sz="2400" b="1">
                <a:solidFill>
                  <a:srgbClr val="0872A6"/>
                </a:solidFill>
                <a:latin typeface="Calibri" panose="020F0502020204030204" pitchFamily="34" charset="0"/>
                <a:cs typeface="Calibri" panose="020F0502020204030204" pitchFamily="34" charset="0"/>
              </a:rPr>
              <a:t>LTES as a signal for investment decisions</a:t>
            </a:r>
          </a:p>
        </p:txBody>
      </p:sp>
      <p:sp>
        <p:nvSpPr>
          <p:cNvPr id="5" name="TextBox 4">
            <a:extLst>
              <a:ext uri="{FF2B5EF4-FFF2-40B4-BE49-F238E27FC236}">
                <a16:creationId xmlns:a16="http://schemas.microsoft.com/office/drawing/2014/main" id="{3F5B08C1-EFB8-D04F-9B79-3453CA1E6DFF}"/>
              </a:ext>
            </a:extLst>
          </p:cNvPr>
          <p:cNvSpPr txBox="1"/>
          <p:nvPr/>
        </p:nvSpPr>
        <p:spPr>
          <a:xfrm>
            <a:off x="4657758" y="4851559"/>
            <a:ext cx="3171825" cy="830997"/>
          </a:xfrm>
          <a:prstGeom prst="rect">
            <a:avLst/>
          </a:prstGeom>
          <a:noFill/>
        </p:spPr>
        <p:txBody>
          <a:bodyPr wrap="square" rtlCol="0">
            <a:spAutoFit/>
          </a:bodyPr>
          <a:lstStyle/>
          <a:p>
            <a:pPr algn="ctr"/>
            <a:r>
              <a:rPr lang="en-US" sz="2400" b="1">
                <a:solidFill>
                  <a:srgbClr val="0872A6"/>
                </a:solidFill>
                <a:latin typeface="Calibri" panose="020F0502020204030204" pitchFamily="34" charset="0"/>
                <a:cs typeface="Calibri" panose="020F0502020204030204" pitchFamily="34" charset="0"/>
              </a:rPr>
              <a:t>Tool for financial sector to assess risk</a:t>
            </a:r>
          </a:p>
        </p:txBody>
      </p:sp>
      <p:sp>
        <p:nvSpPr>
          <p:cNvPr id="6" name="TextBox 5">
            <a:extLst>
              <a:ext uri="{FF2B5EF4-FFF2-40B4-BE49-F238E27FC236}">
                <a16:creationId xmlns:a16="http://schemas.microsoft.com/office/drawing/2014/main" id="{EDE159F9-B43C-9A3F-3D75-F9CFDABCC283}"/>
              </a:ext>
            </a:extLst>
          </p:cNvPr>
          <p:cNvSpPr txBox="1"/>
          <p:nvPr/>
        </p:nvSpPr>
        <p:spPr>
          <a:xfrm>
            <a:off x="8547424" y="4851559"/>
            <a:ext cx="3171825" cy="830997"/>
          </a:xfrm>
          <a:prstGeom prst="rect">
            <a:avLst/>
          </a:prstGeom>
          <a:noFill/>
        </p:spPr>
        <p:txBody>
          <a:bodyPr wrap="square" rtlCol="0">
            <a:spAutoFit/>
          </a:bodyPr>
          <a:lstStyle/>
          <a:p>
            <a:pPr algn="ctr"/>
            <a:r>
              <a:rPr lang="en-US" sz="2400" b="1">
                <a:solidFill>
                  <a:srgbClr val="0872A6"/>
                </a:solidFill>
                <a:latin typeface="Calibri" panose="020F0502020204030204" pitchFamily="34" charset="0"/>
                <a:cs typeface="Calibri" panose="020F0502020204030204" pitchFamily="34" charset="0"/>
              </a:rPr>
              <a:t>What’s the next step for governments?</a:t>
            </a:r>
          </a:p>
        </p:txBody>
      </p:sp>
      <p:pic>
        <p:nvPicPr>
          <p:cNvPr id="9" name="Graphic 8" descr="Wi-Fi with solid fill">
            <a:extLst>
              <a:ext uri="{FF2B5EF4-FFF2-40B4-BE49-F238E27FC236}">
                <a16:creationId xmlns:a16="http://schemas.microsoft.com/office/drawing/2014/main" id="{972AEDAD-B1A3-F238-0140-97D85E10E8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078" y="1566586"/>
            <a:ext cx="3152157" cy="3152157"/>
          </a:xfrm>
          <a:prstGeom prst="rect">
            <a:avLst/>
          </a:prstGeom>
        </p:spPr>
      </p:pic>
      <p:pic>
        <p:nvPicPr>
          <p:cNvPr id="11" name="Graphic 10" descr="Calculator with solid fill">
            <a:extLst>
              <a:ext uri="{FF2B5EF4-FFF2-40B4-BE49-F238E27FC236}">
                <a16:creationId xmlns:a16="http://schemas.microsoft.com/office/drawing/2014/main" id="{90D648C0-7ABD-1249-E075-283223D0C5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7744" y="1466849"/>
            <a:ext cx="3152157" cy="3152157"/>
          </a:xfrm>
          <a:prstGeom prst="rect">
            <a:avLst/>
          </a:prstGeom>
        </p:spPr>
      </p:pic>
      <p:pic>
        <p:nvPicPr>
          <p:cNvPr id="13" name="Graphic 12" descr="Court with solid fill">
            <a:extLst>
              <a:ext uri="{FF2B5EF4-FFF2-40B4-BE49-F238E27FC236}">
                <a16:creationId xmlns:a16="http://schemas.microsoft.com/office/drawing/2014/main" id="{E4CCB6D2-48E5-C3B2-CEDA-A837ECDD11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7411" y="1466849"/>
            <a:ext cx="3152157" cy="3152157"/>
          </a:xfrm>
          <a:prstGeom prst="rect">
            <a:avLst/>
          </a:prstGeom>
        </p:spPr>
      </p:pic>
    </p:spTree>
    <p:extLst>
      <p:ext uri="{BB962C8B-B14F-4D97-AF65-F5344CB8AC3E}">
        <p14:creationId xmlns:p14="http://schemas.microsoft.com/office/powerpoint/2010/main" val="257889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61AB0B-AD31-284A-B81D-50BFCE30A415}"/>
              </a:ext>
            </a:extLst>
          </p:cNvPr>
          <p:cNvSpPr txBox="1">
            <a:spLocks/>
          </p:cNvSpPr>
          <p:nvPr/>
        </p:nvSpPr>
        <p:spPr>
          <a:xfrm>
            <a:off x="1142194" y="2679676"/>
            <a:ext cx="2430220" cy="1831999"/>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0"/>
              </a:spcBef>
              <a:spcAft>
                <a:spcPts val="1800"/>
              </a:spcAft>
              <a:defRPr/>
            </a:pPr>
            <a:r>
              <a:rPr lang="ar" sz="4800" b="1">
                <a:solidFill>
                  <a:srgbClr val="0872A6"/>
                </a:solidFill>
                <a:latin typeface="Calibri" panose="020F0502020204030204" pitchFamily="34" charset="0"/>
                <a:cs typeface="Calibri" panose="020F0502020204030204" pitchFamily="34" charset="0"/>
              </a:rPr>
              <a:t>شكرا لكم</a:t>
            </a:r>
            <a:endParaRPr lang="en-US" sz="4800" b="1">
              <a:solidFill>
                <a:srgbClr val="0872A6"/>
              </a:solidFill>
              <a:latin typeface="Calibri" panose="020F0502020204030204" pitchFamily="34" charset="0"/>
              <a:cs typeface="Calibri" panose="020F0502020204030204" pitchFamily="34" charset="0"/>
            </a:endParaRPr>
          </a:p>
          <a:p>
            <a:pPr>
              <a:spcBef>
                <a:spcPts val="0"/>
              </a:spcBef>
              <a:spcAft>
                <a:spcPts val="1800"/>
              </a:spcAft>
              <a:defRPr/>
            </a:pPr>
            <a:r>
              <a:rPr lang="zh-CN" altLang="en-US" b="1">
                <a:solidFill>
                  <a:srgbClr val="0872A6"/>
                </a:solidFill>
                <a:latin typeface="Calibri" panose="020F0502020204030204" pitchFamily="34" charset="0"/>
                <a:cs typeface="Calibri" panose="020F0502020204030204" pitchFamily="34" charset="0"/>
              </a:rPr>
              <a:t>谢谢</a:t>
            </a:r>
            <a:endParaRPr lang="en-US" altLang="zh-CN" b="1">
              <a:solidFill>
                <a:srgbClr val="0872A6"/>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68DEE2F-E023-6442-AD7F-9F416C9A88D5}"/>
              </a:ext>
            </a:extLst>
          </p:cNvPr>
          <p:cNvSpPr txBox="1">
            <a:spLocks/>
          </p:cNvSpPr>
          <p:nvPr/>
        </p:nvSpPr>
        <p:spPr>
          <a:xfrm>
            <a:off x="4794829" y="2679676"/>
            <a:ext cx="2430220" cy="1566865"/>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0"/>
              </a:spcBef>
              <a:spcAft>
                <a:spcPts val="1800"/>
              </a:spcAft>
              <a:defRPr/>
            </a:pPr>
            <a:r>
              <a:rPr lang="en-US" sz="4000" b="1">
                <a:solidFill>
                  <a:srgbClr val="0872A6"/>
                </a:solidFill>
                <a:latin typeface="Calibri" panose="020F0502020204030204" pitchFamily="34" charset="0"/>
                <a:cs typeface="Calibri" panose="020F0502020204030204" pitchFamily="34" charset="0"/>
              </a:rPr>
              <a:t>Thank you</a:t>
            </a:r>
          </a:p>
          <a:p>
            <a:pPr>
              <a:spcBef>
                <a:spcPts val="0"/>
              </a:spcBef>
              <a:spcAft>
                <a:spcPts val="1800"/>
              </a:spcAft>
              <a:defRPr/>
            </a:pPr>
            <a:r>
              <a:rPr lang="en-US" sz="4000" b="1">
                <a:solidFill>
                  <a:srgbClr val="0872A6"/>
                </a:solidFill>
                <a:latin typeface="Calibri" panose="020F0502020204030204" pitchFamily="34" charset="0"/>
                <a:cs typeface="Calibri" panose="020F0502020204030204" pitchFamily="34" charset="0"/>
              </a:rPr>
              <a:t>Merci</a:t>
            </a:r>
          </a:p>
        </p:txBody>
      </p:sp>
      <p:sp>
        <p:nvSpPr>
          <p:cNvPr id="5" name="Title 1">
            <a:extLst>
              <a:ext uri="{FF2B5EF4-FFF2-40B4-BE49-F238E27FC236}">
                <a16:creationId xmlns:a16="http://schemas.microsoft.com/office/drawing/2014/main" id="{0EA9F61F-8102-F74E-8DB3-76AAD9D5CB09}"/>
              </a:ext>
            </a:extLst>
          </p:cNvPr>
          <p:cNvSpPr txBox="1">
            <a:spLocks/>
          </p:cNvSpPr>
          <p:nvPr/>
        </p:nvSpPr>
        <p:spPr>
          <a:xfrm>
            <a:off x="8141280" y="2679676"/>
            <a:ext cx="2430220" cy="1704651"/>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spcBef>
                <a:spcPts val="0"/>
              </a:spcBef>
              <a:spcAft>
                <a:spcPts val="1800"/>
              </a:spcAft>
              <a:defRPr/>
            </a:pPr>
            <a:r>
              <a:rPr lang="az-Cyrl-AZ" sz="4000" b="1">
                <a:solidFill>
                  <a:srgbClr val="0872A6"/>
                </a:solidFill>
                <a:latin typeface="Calibri" panose="020F0502020204030204" pitchFamily="34" charset="0"/>
                <a:cs typeface="Calibri" panose="020F0502020204030204" pitchFamily="34" charset="0"/>
              </a:rPr>
              <a:t>Спасибо</a:t>
            </a:r>
            <a:endParaRPr lang="en-US" sz="4000" b="1">
              <a:solidFill>
                <a:srgbClr val="0872A6"/>
              </a:solidFill>
              <a:latin typeface="Calibri" panose="020F0502020204030204" pitchFamily="34" charset="0"/>
              <a:cs typeface="Calibri" panose="020F0502020204030204" pitchFamily="34" charset="0"/>
            </a:endParaRPr>
          </a:p>
          <a:p>
            <a:pPr>
              <a:spcBef>
                <a:spcPts val="0"/>
              </a:spcBef>
              <a:spcAft>
                <a:spcPts val="1800"/>
              </a:spcAft>
              <a:defRPr/>
            </a:pPr>
            <a:r>
              <a:rPr lang="en-US" sz="4000" b="1">
                <a:solidFill>
                  <a:srgbClr val="0872A6"/>
                </a:solidFill>
                <a:latin typeface="Calibri" panose="020F0502020204030204" pitchFamily="34" charset="0"/>
                <a:cs typeface="Calibri" panose="020F0502020204030204" pitchFamily="34" charset="0"/>
              </a:rPr>
              <a:t>Gracias</a:t>
            </a:r>
          </a:p>
        </p:txBody>
      </p:sp>
    </p:spTree>
    <p:extLst>
      <p:ext uri="{BB962C8B-B14F-4D97-AF65-F5344CB8AC3E}">
        <p14:creationId xmlns:p14="http://schemas.microsoft.com/office/powerpoint/2010/main" val="330538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A071E-047E-4D4D-8C16-80D01E4B2B32}"/>
              </a:ext>
            </a:extLst>
          </p:cNvPr>
          <p:cNvSpPr/>
          <p:nvPr/>
        </p:nvSpPr>
        <p:spPr>
          <a:xfrm>
            <a:off x="10518959" y="6260216"/>
            <a:ext cx="1390261" cy="4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kern="0">
                <a:latin typeface="Calibri" panose="020F0502020204030204" pitchFamily="34" charset="0"/>
                <a:cs typeface="Calibri" panose="020F0502020204030204" pitchFamily="34" charset="0"/>
              </a:rPr>
              <a:t>Recommendations for LT-LEDS development</a:t>
            </a:r>
          </a:p>
        </p:txBody>
      </p:sp>
      <p:pic>
        <p:nvPicPr>
          <p:cNvPr id="6" name="Picture 5">
            <a:extLst>
              <a:ext uri="{FF2B5EF4-FFF2-40B4-BE49-F238E27FC236}">
                <a16:creationId xmlns:a16="http://schemas.microsoft.com/office/drawing/2014/main" id="{1F6B331F-1650-4833-9809-AC0FC1A575FF}"/>
              </a:ext>
            </a:extLst>
          </p:cNvPr>
          <p:cNvPicPr>
            <a:picLocks noChangeAspect="1"/>
          </p:cNvPicPr>
          <p:nvPr/>
        </p:nvPicPr>
        <p:blipFill>
          <a:blip r:embed="rId3"/>
          <a:stretch>
            <a:fillRect/>
          </a:stretch>
        </p:blipFill>
        <p:spPr>
          <a:xfrm>
            <a:off x="1510851" y="961356"/>
            <a:ext cx="9687574" cy="5619483"/>
          </a:xfrm>
          <a:prstGeom prst="rect">
            <a:avLst/>
          </a:prstGeom>
        </p:spPr>
      </p:pic>
    </p:spTree>
    <p:extLst>
      <p:ext uri="{BB962C8B-B14F-4D97-AF65-F5344CB8AC3E}">
        <p14:creationId xmlns:p14="http://schemas.microsoft.com/office/powerpoint/2010/main" val="21572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Key Takeaways – Institutional and modelling aspects</a:t>
            </a:r>
          </a:p>
        </p:txBody>
      </p:sp>
      <p:sp>
        <p:nvSpPr>
          <p:cNvPr id="24" name="Rectangle 23">
            <a:extLst>
              <a:ext uri="{FF2B5EF4-FFF2-40B4-BE49-F238E27FC236}">
                <a16:creationId xmlns:a16="http://schemas.microsoft.com/office/drawing/2014/main" id="{9D3BA1BD-4BEB-4E8D-B871-C038B0CA6657}"/>
              </a:ext>
            </a:extLst>
          </p:cNvPr>
          <p:cNvSpPr/>
          <p:nvPr/>
        </p:nvSpPr>
        <p:spPr>
          <a:xfrm>
            <a:off x="1021839" y="4185651"/>
            <a:ext cx="9628742" cy="2342308"/>
          </a:xfrm>
          <a:prstGeom prst="rect">
            <a:avLst/>
          </a:prstGeom>
          <a:noFill/>
        </p:spPr>
        <p:txBody>
          <a:bodyPr wrap="square" lIns="91440" tIns="45720" rIns="91440" bIns="45720" anchor="t">
            <a:spAutoFit/>
          </a:bodyPr>
          <a:lstStyle/>
          <a:p>
            <a:pPr marL="742950" lvl="1" indent="-285750" algn="just">
              <a:lnSpc>
                <a:spcPct val="130000"/>
              </a:lnSpc>
              <a:buFont typeface="Arial" panose="020B0604020202020204" pitchFamily="34" charset="0"/>
              <a:buChar char="•"/>
              <a:defRPr/>
            </a:pPr>
            <a:r>
              <a:rPr lang="en-US" sz="1900" b="1">
                <a:latin typeface="Calibri"/>
                <a:cs typeface="Calibri"/>
              </a:rPr>
              <a:t>Stakeholder consultations:</a:t>
            </a:r>
            <a:r>
              <a:rPr lang="en-US" sz="1900">
                <a:latin typeface="Calibri"/>
                <a:cs typeface="Calibri"/>
              </a:rPr>
              <a:t> although at different levels, both </a:t>
            </a:r>
            <a:r>
              <a:rPr lang="en-US" sz="1900" b="1">
                <a:latin typeface="Calibri"/>
                <a:cs typeface="Calibri"/>
              </a:rPr>
              <a:t>LTES </a:t>
            </a:r>
            <a:r>
              <a:rPr lang="en-US" sz="1900">
                <a:latin typeface="Calibri"/>
                <a:cs typeface="Calibri"/>
              </a:rPr>
              <a:t>and </a:t>
            </a:r>
            <a:r>
              <a:rPr lang="en-US" sz="1900" b="1">
                <a:latin typeface="Calibri"/>
                <a:cs typeface="Calibri"/>
              </a:rPr>
              <a:t>LT-LEDS</a:t>
            </a:r>
            <a:r>
              <a:rPr lang="en-US" sz="1900">
                <a:latin typeface="Calibri"/>
                <a:cs typeface="Calibri"/>
              </a:rPr>
              <a:t> documents consider public consultations as a key aspect for their development </a:t>
            </a:r>
          </a:p>
          <a:p>
            <a:pPr marL="742950" lvl="1" indent="-285750" algn="just">
              <a:lnSpc>
                <a:spcPct val="130000"/>
              </a:lnSpc>
              <a:buFont typeface="Arial" panose="020B0604020202020204" pitchFamily="34" charset="0"/>
              <a:buChar char="•"/>
              <a:defRPr/>
            </a:pPr>
            <a:r>
              <a:rPr lang="en-US" sz="1900" b="1">
                <a:latin typeface="Calibri" panose="020F0502020204030204" pitchFamily="34" charset="0"/>
                <a:cs typeface="Calibri" panose="020F0502020204030204" pitchFamily="34" charset="0"/>
              </a:rPr>
              <a:t>Modelling: </a:t>
            </a:r>
            <a:r>
              <a:rPr lang="en-US" sz="1900">
                <a:latin typeface="Calibri" panose="020F0502020204030204" pitchFamily="34" charset="0"/>
                <a:cs typeface="Calibri" panose="020F0502020204030204" pitchFamily="34" charset="0"/>
              </a:rPr>
              <a:t>on average, </a:t>
            </a:r>
            <a:r>
              <a:rPr lang="en-US" sz="1900" b="1">
                <a:latin typeface="Calibri" panose="020F0502020204030204" pitchFamily="34" charset="0"/>
                <a:cs typeface="Calibri" panose="020F0502020204030204" pitchFamily="34" charset="0"/>
              </a:rPr>
              <a:t>LTES</a:t>
            </a:r>
            <a:r>
              <a:rPr lang="en-US" sz="1900">
                <a:latin typeface="Calibri" panose="020F0502020204030204" pitchFamily="34" charset="0"/>
                <a:cs typeface="Calibri" panose="020F0502020204030204" pitchFamily="34" charset="0"/>
              </a:rPr>
              <a:t> documents use five scenarios and </a:t>
            </a:r>
            <a:r>
              <a:rPr lang="en-US" sz="1900" b="1">
                <a:latin typeface="Calibri" panose="020F0502020204030204" pitchFamily="34" charset="0"/>
                <a:cs typeface="Calibri" panose="020F0502020204030204" pitchFamily="34" charset="0"/>
              </a:rPr>
              <a:t>LT-LEDS</a:t>
            </a:r>
            <a:r>
              <a:rPr lang="en-US" sz="1900">
                <a:latin typeface="Calibri" panose="020F0502020204030204" pitchFamily="34" charset="0"/>
                <a:cs typeface="Calibri" panose="020F0502020204030204" pitchFamily="34" charset="0"/>
              </a:rPr>
              <a:t> documents use four; several countries integrate their main model with models focused on sub-sectors through collaborations  with external experts; LEAP is most popular among LTES, TIMES and its variations are most popular among LT-LEDS.</a:t>
            </a:r>
          </a:p>
        </p:txBody>
      </p:sp>
      <p:pic>
        <p:nvPicPr>
          <p:cNvPr id="6" name="Picture 5">
            <a:extLst>
              <a:ext uri="{FF2B5EF4-FFF2-40B4-BE49-F238E27FC236}">
                <a16:creationId xmlns:a16="http://schemas.microsoft.com/office/drawing/2014/main" id="{88D73D05-56EB-43E7-A8B8-27AC1772500A}"/>
              </a:ext>
            </a:extLst>
          </p:cNvPr>
          <p:cNvPicPr>
            <a:picLocks noChangeAspect="1"/>
          </p:cNvPicPr>
          <p:nvPr/>
        </p:nvPicPr>
        <p:blipFill>
          <a:blip r:embed="rId3"/>
          <a:stretch>
            <a:fillRect/>
          </a:stretch>
        </p:blipFill>
        <p:spPr>
          <a:xfrm>
            <a:off x="412722" y="992973"/>
            <a:ext cx="946832" cy="946832"/>
          </a:xfrm>
          <a:prstGeom prst="rect">
            <a:avLst/>
          </a:prstGeom>
        </p:spPr>
      </p:pic>
      <p:pic>
        <p:nvPicPr>
          <p:cNvPr id="3" name="Picture 2">
            <a:extLst>
              <a:ext uri="{FF2B5EF4-FFF2-40B4-BE49-F238E27FC236}">
                <a16:creationId xmlns:a16="http://schemas.microsoft.com/office/drawing/2014/main" id="{7E537313-4FEB-1E7A-A354-C0861A6AE4D4}"/>
              </a:ext>
            </a:extLst>
          </p:cNvPr>
          <p:cNvPicPr>
            <a:picLocks noChangeAspect="1"/>
          </p:cNvPicPr>
          <p:nvPr/>
        </p:nvPicPr>
        <p:blipFill>
          <a:blip r:embed="rId4"/>
          <a:stretch>
            <a:fillRect/>
          </a:stretch>
        </p:blipFill>
        <p:spPr>
          <a:xfrm>
            <a:off x="6456319" y="1162548"/>
            <a:ext cx="4194262" cy="2834066"/>
          </a:xfrm>
          <a:prstGeom prst="rect">
            <a:avLst/>
          </a:prstGeom>
        </p:spPr>
      </p:pic>
      <p:sp>
        <p:nvSpPr>
          <p:cNvPr id="5" name="TextBox 4">
            <a:extLst>
              <a:ext uri="{FF2B5EF4-FFF2-40B4-BE49-F238E27FC236}">
                <a16:creationId xmlns:a16="http://schemas.microsoft.com/office/drawing/2014/main" id="{464B7B6B-F17C-6670-0C05-DA151869711D}"/>
              </a:ext>
            </a:extLst>
          </p:cNvPr>
          <p:cNvSpPr txBox="1"/>
          <p:nvPr/>
        </p:nvSpPr>
        <p:spPr>
          <a:xfrm>
            <a:off x="1021839" y="1028529"/>
            <a:ext cx="5074161" cy="3102516"/>
          </a:xfrm>
          <a:prstGeom prst="rect">
            <a:avLst/>
          </a:prstGeom>
          <a:noFill/>
        </p:spPr>
        <p:txBody>
          <a:bodyPr wrap="square">
            <a:spAutoFit/>
          </a:bodyPr>
          <a:lstStyle/>
          <a:p>
            <a:pPr marL="742950" lvl="1" indent="-285750" algn="just">
              <a:lnSpc>
                <a:spcPct val="130000"/>
              </a:lnSpc>
              <a:buFont typeface="Arial" panose="020B0604020202020204" pitchFamily="34" charset="0"/>
              <a:buChar char="•"/>
              <a:defRPr/>
            </a:pPr>
            <a:r>
              <a:rPr lang="en-US" sz="1900" b="1">
                <a:latin typeface="Calibri" panose="020F0502020204030204" pitchFamily="34" charset="0"/>
                <a:cs typeface="Calibri" panose="020F0502020204030204" pitchFamily="34" charset="0"/>
              </a:rPr>
              <a:t>Publishing institutions</a:t>
            </a:r>
            <a:r>
              <a:rPr lang="en-US" sz="1900">
                <a:latin typeface="Calibri" panose="020F0502020204030204" pitchFamily="34" charset="0"/>
                <a:cs typeface="Calibri" panose="020F0502020204030204" pitchFamily="34" charset="0"/>
              </a:rPr>
              <a:t>: </a:t>
            </a:r>
            <a:r>
              <a:rPr lang="en-US" sz="1900" b="1">
                <a:latin typeface="Calibri" panose="020F0502020204030204" pitchFamily="34" charset="0"/>
                <a:cs typeface="Calibri" panose="020F0502020204030204" pitchFamily="34" charset="0"/>
              </a:rPr>
              <a:t>LTES</a:t>
            </a:r>
            <a:r>
              <a:rPr lang="en-US" sz="1900">
                <a:latin typeface="Calibri" panose="020F0502020204030204" pitchFamily="34" charset="0"/>
                <a:cs typeface="Calibri" panose="020F0502020204030204" pitchFamily="34" charset="0"/>
              </a:rPr>
              <a:t> rely more on </a:t>
            </a:r>
            <a:r>
              <a:rPr lang="en-US" sz="1900" err="1">
                <a:latin typeface="Calibri" panose="020F0502020204030204" pitchFamily="34" charset="0"/>
                <a:cs typeface="Calibri" panose="020F0502020204030204" pitchFamily="34" charset="0"/>
              </a:rPr>
              <a:t>specialised</a:t>
            </a:r>
            <a:r>
              <a:rPr lang="en-US" sz="1900">
                <a:latin typeface="Calibri" panose="020F0502020204030204" pitchFamily="34" charset="0"/>
                <a:cs typeface="Calibri" panose="020F0502020204030204" pitchFamily="34" charset="0"/>
              </a:rPr>
              <a:t> energy planning institutions or are published as joint publications by two ministries while </a:t>
            </a:r>
            <a:r>
              <a:rPr lang="en-US" sz="1900" b="1">
                <a:latin typeface="Calibri" panose="020F0502020204030204" pitchFamily="34" charset="0"/>
                <a:cs typeface="Calibri" panose="020F0502020204030204" pitchFamily="34" charset="0"/>
              </a:rPr>
              <a:t>LT-LEDS</a:t>
            </a:r>
            <a:r>
              <a:rPr lang="en-US" sz="1900">
                <a:latin typeface="Calibri" panose="020F0502020204030204" pitchFamily="34" charset="0"/>
                <a:cs typeface="Calibri" panose="020F0502020204030204" pitchFamily="34" charset="0"/>
              </a:rPr>
              <a:t> are relatively often published by environment ministries or integrated ministries (i.e., ministry with an interdisciplinary portfolio). </a:t>
            </a:r>
          </a:p>
        </p:txBody>
      </p:sp>
    </p:spTree>
    <p:extLst>
      <p:ext uri="{BB962C8B-B14F-4D97-AF65-F5344CB8AC3E}">
        <p14:creationId xmlns:p14="http://schemas.microsoft.com/office/powerpoint/2010/main" val="251907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a:latin typeface="Calibri" panose="020F0502020204030204" pitchFamily="34" charset="0"/>
                <a:cs typeface="Calibri" panose="020F0502020204030204" pitchFamily="34" charset="0"/>
              </a:rPr>
              <a:t>Key findings</a:t>
            </a:r>
            <a:endParaRPr lang="en-US" altLang="en-US" sz="2400" kern="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13CC28D1-7C55-42D8-8808-0CA580F4DCC8}"/>
              </a:ext>
            </a:extLst>
          </p:cNvPr>
          <p:cNvSpPr txBox="1">
            <a:spLocks/>
          </p:cNvSpPr>
          <p:nvPr/>
        </p:nvSpPr>
        <p:spPr>
          <a:xfrm>
            <a:off x="538146" y="981958"/>
            <a:ext cx="11057223" cy="52850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pPr>
            <a:r>
              <a:rPr lang="en-US" sz="1800">
                <a:latin typeface="Calibri" panose="020F0502020204030204" pitchFamily="34" charset="0"/>
                <a:cs typeface="Calibri" panose="020F0502020204030204" pitchFamily="34" charset="0"/>
              </a:rPr>
              <a:t>The analysis in this report shows a generally </a:t>
            </a:r>
            <a:r>
              <a:rPr lang="en-US" sz="1800" b="1">
                <a:latin typeface="Calibri" panose="020F0502020204030204" pitchFamily="34" charset="0"/>
                <a:cs typeface="Calibri" panose="020F0502020204030204" pitchFamily="34" charset="0"/>
              </a:rPr>
              <a:t>good level of alignment between LTES and LT-LEDS scenarios.</a:t>
            </a:r>
          </a:p>
          <a:p>
            <a:pPr algn="just">
              <a:lnSpc>
                <a:spcPct val="140000"/>
              </a:lnSpc>
            </a:pPr>
            <a:r>
              <a:rPr lang="en-US" sz="1800">
                <a:latin typeface="Calibri" panose="020F0502020204030204" pitchFamily="34" charset="0"/>
                <a:cs typeface="Calibri" panose="020F0502020204030204" pitchFamily="34" charset="0"/>
              </a:rPr>
              <a:t>Energy policy planning needs to expand its scope to consider broader changes surrounding the energy sector and the implications for wider sectors of the economy. Climate policy also needs to consider alignment with energy policy objectives to ensure that energy stakeholders are on board with the implementation of climate goals.</a:t>
            </a:r>
          </a:p>
          <a:p>
            <a:pPr algn="just">
              <a:lnSpc>
                <a:spcPct val="140000"/>
              </a:lnSpc>
            </a:pPr>
            <a:r>
              <a:rPr lang="en-US" sz="1800">
                <a:latin typeface="Calibri" panose="020F0502020204030204" pitchFamily="34" charset="0"/>
                <a:cs typeface="Calibri" panose="020F0502020204030204" pitchFamily="34" charset="0"/>
              </a:rPr>
              <a:t>LT-LEDS present opportunities for energy and climate policymaking to come closer. Institutional co‑ordination in LTES and LT-LEDS development allows climate policy to incorporate the energy sectors’ objectives into the LT-LEDS.</a:t>
            </a:r>
          </a:p>
          <a:p>
            <a:pPr algn="just">
              <a:lnSpc>
                <a:spcPct val="140000"/>
              </a:lnSpc>
            </a:pPr>
            <a:r>
              <a:rPr lang="en-US" sz="1800" b="1">
                <a:latin typeface="Calibri" panose="020F0502020204030204" pitchFamily="34" charset="0"/>
                <a:cs typeface="Calibri" panose="020F0502020204030204" pitchFamily="34" charset="0"/>
              </a:rPr>
              <a:t>Wider adoption of scenario-based planning </a:t>
            </a:r>
            <a:r>
              <a:rPr lang="en-US" sz="1800">
                <a:latin typeface="Calibri" panose="020F0502020204030204" pitchFamily="34" charset="0"/>
                <a:cs typeface="Calibri" panose="020F0502020204030204" pitchFamily="34" charset="0"/>
              </a:rPr>
              <a:t>approaches for LT-LEDS can lead to robust strategies, as it leads to further </a:t>
            </a:r>
            <a:r>
              <a:rPr lang="en-US" sz="1800" b="1">
                <a:latin typeface="Calibri" panose="020F0502020204030204" pitchFamily="34" charset="0"/>
                <a:cs typeface="Calibri" panose="020F0502020204030204" pitchFamily="34" charset="0"/>
              </a:rPr>
              <a:t>stakeholder engagement </a:t>
            </a:r>
            <a:r>
              <a:rPr lang="en-US" sz="1800">
                <a:latin typeface="Calibri" panose="020F0502020204030204" pitchFamily="34" charset="0"/>
                <a:cs typeface="Calibri" panose="020F0502020204030204" pitchFamily="34" charset="0"/>
              </a:rPr>
              <a:t>and </a:t>
            </a:r>
            <a:r>
              <a:rPr lang="en-US" sz="1800" b="1">
                <a:latin typeface="Calibri" panose="020F0502020204030204" pitchFamily="34" charset="0"/>
                <a:cs typeface="Calibri" panose="020F0502020204030204" pitchFamily="34" charset="0"/>
              </a:rPr>
              <a:t>data-based dialogue</a:t>
            </a:r>
            <a:r>
              <a:rPr lang="en-US" sz="1800">
                <a:latin typeface="Calibri" panose="020F0502020204030204" pitchFamily="34" charset="0"/>
                <a:cs typeface="Calibri" panose="020F0502020204030204" pitchFamily="34" charset="0"/>
              </a:rPr>
              <a:t>, that can result in </a:t>
            </a:r>
            <a:r>
              <a:rPr lang="en-US" sz="1800" b="1">
                <a:latin typeface="Calibri" panose="020F0502020204030204" pitchFamily="34" charset="0"/>
                <a:cs typeface="Calibri" panose="020F0502020204030204" pitchFamily="34" charset="0"/>
              </a:rPr>
              <a:t>greater buy-in from sectors </a:t>
            </a:r>
            <a:r>
              <a:rPr lang="en-US" sz="1800">
                <a:latin typeface="Calibri" panose="020F0502020204030204" pitchFamily="34" charset="0"/>
                <a:cs typeface="Calibri" panose="020F0502020204030204" pitchFamily="34" charset="0"/>
              </a:rPr>
              <a:t>beyond energy and climate.</a:t>
            </a:r>
          </a:p>
          <a:p>
            <a:pPr algn="just">
              <a:lnSpc>
                <a:spcPct val="140000"/>
              </a:lnSpc>
            </a:pPr>
            <a:r>
              <a:rPr lang="en-US" sz="1800">
                <a:latin typeface="Calibri" panose="020F0502020204030204" pitchFamily="34" charset="0"/>
                <a:cs typeface="Calibri" panose="020F0502020204030204" pitchFamily="34" charset="0"/>
              </a:rPr>
              <a:t>Aligned processes (through dedicated institutions, ministries, steering committees, etc.) can allow for aligned trustworthy scenarios that can </a:t>
            </a:r>
            <a:r>
              <a:rPr lang="en-US" sz="1800" b="1">
                <a:latin typeface="Calibri" panose="020F0502020204030204" pitchFamily="34" charset="0"/>
                <a:cs typeface="Calibri" panose="020F0502020204030204" pitchFamily="34" charset="0"/>
              </a:rPr>
              <a:t>send an important signal to policymakers, investors, technology developer and open opportunities for cooperation.</a:t>
            </a:r>
            <a:endParaRPr 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53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4A713-72E3-4356-ACD7-E36EB87C4688}"/>
              </a:ext>
            </a:extLst>
          </p:cNvPr>
          <p:cNvPicPr>
            <a:picLocks noChangeAspect="1"/>
          </p:cNvPicPr>
          <p:nvPr/>
        </p:nvPicPr>
        <p:blipFill>
          <a:blip r:embed="rId3"/>
          <a:stretch>
            <a:fillRect/>
          </a:stretch>
        </p:blipFill>
        <p:spPr>
          <a:xfrm>
            <a:off x="336569" y="929601"/>
            <a:ext cx="1099137" cy="1073576"/>
          </a:xfrm>
          <a:prstGeom prst="rect">
            <a:avLst/>
          </a:prstGeom>
        </p:spPr>
      </p:pic>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Key Takeaways – Coverage of energy transition elements</a:t>
            </a:r>
          </a:p>
        </p:txBody>
      </p:sp>
      <p:sp>
        <p:nvSpPr>
          <p:cNvPr id="24" name="Rectangle 23">
            <a:extLst>
              <a:ext uri="{FF2B5EF4-FFF2-40B4-BE49-F238E27FC236}">
                <a16:creationId xmlns:a16="http://schemas.microsoft.com/office/drawing/2014/main" id="{9D3BA1BD-4BEB-4E8D-B871-C038B0CA6657}"/>
              </a:ext>
            </a:extLst>
          </p:cNvPr>
          <p:cNvSpPr/>
          <p:nvPr/>
        </p:nvSpPr>
        <p:spPr>
          <a:xfrm>
            <a:off x="1206193" y="992973"/>
            <a:ext cx="10001386" cy="5752985"/>
          </a:xfrm>
          <a:prstGeom prst="rect">
            <a:avLst/>
          </a:prstGeom>
          <a:noFill/>
        </p:spPr>
        <p:txBody>
          <a:bodyPr wrap="square">
            <a:spAutoFit/>
          </a:bodyPr>
          <a:lstStyle/>
          <a:p>
            <a:pPr marL="742950" lvl="1" indent="-285750" algn="just">
              <a:lnSpc>
                <a:spcPct val="120000"/>
              </a:lnSpc>
              <a:buFont typeface="Arial" panose="020B0604020202020204" pitchFamily="34" charset="0"/>
              <a:buChar char="•"/>
              <a:defRPr/>
            </a:pPr>
            <a:r>
              <a:rPr lang="en-US" sz="2200">
                <a:latin typeface="Calibri" panose="020F0502020204030204" pitchFamily="34" charset="0"/>
                <a:cs typeface="Calibri" panose="020F0502020204030204" pitchFamily="34" charset="0"/>
              </a:rPr>
              <a:t>LTES tend to represent </a:t>
            </a:r>
            <a:r>
              <a:rPr lang="en-US" sz="2200" b="1">
                <a:latin typeface="Calibri" panose="020F0502020204030204" pitchFamily="34" charset="0"/>
                <a:cs typeface="Calibri" panose="020F0502020204030204" pitchFamily="34" charset="0"/>
              </a:rPr>
              <a:t>power sector-related elements</a:t>
            </a:r>
            <a:r>
              <a:rPr lang="en-US" sz="2200">
                <a:latin typeface="Calibri" panose="020F0502020204030204" pitchFamily="34" charset="0"/>
                <a:cs typeface="Calibri" panose="020F0502020204030204" pitchFamily="34" charset="0"/>
              </a:rPr>
              <a:t>, such as power production, electricity T&amp;D and storage more comprehensively than scenario-based LT-LEDS.</a:t>
            </a:r>
          </a:p>
          <a:p>
            <a:pPr marL="742950" lvl="1" indent="-285750" algn="just">
              <a:lnSpc>
                <a:spcPct val="120000"/>
              </a:lnSpc>
              <a:buFont typeface="Arial" panose="020B0604020202020204" pitchFamily="34" charset="0"/>
              <a:buChar char="•"/>
              <a:defRPr/>
            </a:pPr>
            <a:r>
              <a:rPr lang="en-US" sz="2200">
                <a:latin typeface="Calibri" panose="020F0502020204030204" pitchFamily="34" charset="0"/>
                <a:cs typeface="Calibri" panose="020F0502020204030204" pitchFamily="34" charset="0"/>
              </a:rPr>
              <a:t>Scenario-based LT-LEDS address in more detail aspects such as </a:t>
            </a:r>
            <a:r>
              <a:rPr lang="en-US" sz="2200" b="1">
                <a:latin typeface="Calibri" panose="020F0502020204030204" pitchFamily="34" charset="0"/>
                <a:cs typeface="Calibri" panose="020F0502020204030204" pitchFamily="34" charset="0"/>
              </a:rPr>
              <a:t>electrification of buildings, electrification of industry, transport sector, direct use of renewables, energy efficiency, and other mitigation options </a:t>
            </a:r>
            <a:r>
              <a:rPr lang="en-US" sz="2200">
                <a:latin typeface="Calibri" panose="020F0502020204030204" pitchFamily="34" charset="0"/>
                <a:cs typeface="Calibri" panose="020F0502020204030204" pitchFamily="34" charset="0"/>
              </a:rPr>
              <a:t>(such as CCUS, CDR, LULUCF).</a:t>
            </a:r>
          </a:p>
          <a:p>
            <a:pPr marL="742950" lvl="1" indent="-285750" algn="just">
              <a:lnSpc>
                <a:spcPct val="120000"/>
              </a:lnSpc>
              <a:buFont typeface="Arial" panose="020B0604020202020204" pitchFamily="34" charset="0"/>
              <a:buChar char="•"/>
              <a:defRPr/>
            </a:pPr>
            <a:r>
              <a:rPr lang="en-US" sz="2200">
                <a:latin typeface="Calibri" panose="020F0502020204030204" pitchFamily="34" charset="0"/>
                <a:cs typeface="Calibri" panose="020F0502020204030204" pitchFamily="34" charset="0"/>
              </a:rPr>
              <a:t>In both LTES and scenario-based LT-LEDS the inclusion of </a:t>
            </a:r>
            <a:r>
              <a:rPr lang="en-US" sz="2200" b="1">
                <a:latin typeface="Calibri" panose="020F0502020204030204" pitchFamily="34" charset="0"/>
                <a:cs typeface="Calibri" panose="020F0502020204030204" pitchFamily="34" charset="0"/>
              </a:rPr>
              <a:t>e-fuels production and T&amp;D and hydrogen T&amp;D</a:t>
            </a:r>
            <a:r>
              <a:rPr lang="en-US" sz="2200">
                <a:latin typeface="Calibri" panose="020F0502020204030204" pitchFamily="34" charset="0"/>
                <a:cs typeface="Calibri" panose="020F0502020204030204" pitchFamily="34" charset="0"/>
              </a:rPr>
              <a:t> is predominantly done in a qualitative manner.</a:t>
            </a:r>
          </a:p>
          <a:p>
            <a:pPr marL="742950" lvl="1" indent="-285750" algn="just">
              <a:lnSpc>
                <a:spcPct val="120000"/>
              </a:lnSpc>
              <a:buFont typeface="Arial" panose="020B0604020202020204" pitchFamily="34" charset="0"/>
              <a:buChar char="•"/>
              <a:defRPr/>
            </a:pPr>
            <a:r>
              <a:rPr lang="en-US" sz="2200">
                <a:latin typeface="Calibri" panose="020F0502020204030204" pitchFamily="34" charset="0"/>
                <a:cs typeface="Calibri" panose="020F0502020204030204" pitchFamily="34" charset="0"/>
              </a:rPr>
              <a:t>Both LTES and scenario-based LT-LEDS address the </a:t>
            </a:r>
            <a:r>
              <a:rPr lang="en-US" sz="2200" b="1">
                <a:latin typeface="Calibri" panose="020F0502020204030204" pitchFamily="34" charset="0"/>
                <a:cs typeface="Calibri" panose="020F0502020204030204" pitchFamily="34" charset="0"/>
              </a:rPr>
              <a:t>socio-economic elements</a:t>
            </a:r>
            <a:r>
              <a:rPr lang="en-US" sz="2200">
                <a:latin typeface="Calibri" panose="020F0502020204030204" pitchFamily="34" charset="0"/>
                <a:cs typeface="Calibri" panose="020F0502020204030204" pitchFamily="34" charset="0"/>
              </a:rPr>
              <a:t> (job impacts, </a:t>
            </a:r>
            <a:r>
              <a:rPr lang="en-US" sz="2200" err="1">
                <a:latin typeface="Calibri" panose="020F0502020204030204" pitchFamily="34" charset="0"/>
                <a:cs typeface="Calibri" panose="020F0502020204030204" pitchFamily="34" charset="0"/>
              </a:rPr>
              <a:t>behavioural</a:t>
            </a:r>
            <a:r>
              <a:rPr lang="en-US" sz="2200">
                <a:latin typeface="Calibri" panose="020F0502020204030204" pitchFamily="34" charset="0"/>
                <a:cs typeface="Calibri" panose="020F0502020204030204" pitchFamily="34" charset="0"/>
              </a:rPr>
              <a:t> change, and health impacts) in a more qualitative manner.</a:t>
            </a:r>
          </a:p>
          <a:p>
            <a:pPr marL="742950" lvl="1" indent="-285750" algn="just">
              <a:lnSpc>
                <a:spcPct val="120000"/>
              </a:lnSpc>
              <a:buFont typeface="Arial" panose="020B0604020202020204" pitchFamily="34" charset="0"/>
              <a:buChar char="•"/>
              <a:defRPr/>
            </a:pPr>
            <a:r>
              <a:rPr lang="en-US" sz="2200">
                <a:latin typeface="Calibri" panose="020F0502020204030204" pitchFamily="34" charset="0"/>
                <a:cs typeface="Calibri" panose="020F0502020204030204" pitchFamily="34" charset="0"/>
              </a:rPr>
              <a:t>Scenario-based LT-LEDS address storage and resource constraints in a more qualitative manner.</a:t>
            </a:r>
          </a:p>
        </p:txBody>
      </p:sp>
    </p:spTree>
    <p:extLst>
      <p:ext uri="{BB962C8B-B14F-4D97-AF65-F5344CB8AC3E}">
        <p14:creationId xmlns:p14="http://schemas.microsoft.com/office/powerpoint/2010/main" val="39253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LTES and LT-LEDS: Stocktaking and Alignment</a:t>
            </a:r>
          </a:p>
        </p:txBody>
      </p:sp>
      <p:pic>
        <p:nvPicPr>
          <p:cNvPr id="21" name="Picture 20">
            <a:extLst>
              <a:ext uri="{FF2B5EF4-FFF2-40B4-BE49-F238E27FC236}">
                <a16:creationId xmlns:a16="http://schemas.microsoft.com/office/drawing/2014/main" id="{C89BCD08-64C0-43A1-B95E-392D5E7430DF}"/>
              </a:ext>
            </a:extLst>
          </p:cNvPr>
          <p:cNvPicPr>
            <a:picLocks noChangeAspect="1"/>
          </p:cNvPicPr>
          <p:nvPr/>
        </p:nvPicPr>
        <p:blipFill>
          <a:blip r:embed="rId3"/>
          <a:stretch>
            <a:fillRect/>
          </a:stretch>
        </p:blipFill>
        <p:spPr>
          <a:xfrm>
            <a:off x="625564" y="1051763"/>
            <a:ext cx="3582542" cy="5137569"/>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9D3BA1BD-4BEB-4E8D-B871-C038B0CA6657}"/>
              </a:ext>
            </a:extLst>
          </p:cNvPr>
          <p:cNvSpPr/>
          <p:nvPr/>
        </p:nvSpPr>
        <p:spPr>
          <a:xfrm>
            <a:off x="4715780" y="948446"/>
            <a:ext cx="7148611" cy="5883470"/>
          </a:xfrm>
          <a:prstGeom prst="rect">
            <a:avLst/>
          </a:prstGeom>
        </p:spPr>
        <p:txBody>
          <a:bodyPr wrap="square" lIns="91440" tIns="45720" rIns="91440" bIns="45720" anchor="t">
            <a:spAutoFit/>
          </a:bodyPr>
          <a:lstStyle/>
          <a:p>
            <a:pPr lvl="0" algn="just">
              <a:lnSpc>
                <a:spcPct val="120000"/>
              </a:lnSpc>
              <a:defRPr/>
            </a:pPr>
            <a:r>
              <a:rPr lang="en-US" sz="2100" b="1">
                <a:solidFill>
                  <a:srgbClr val="0872A6"/>
                </a:solidFill>
                <a:latin typeface="Calibri" panose="020F0502020204030204" pitchFamily="34" charset="0"/>
                <a:cs typeface="Calibri" panose="020F0502020204030204" pitchFamily="34" charset="0"/>
              </a:rPr>
              <a:t>Objective:</a:t>
            </a:r>
          </a:p>
          <a:p>
            <a:pPr marL="742950" lvl="1" indent="-285750">
              <a:lnSpc>
                <a:spcPct val="120000"/>
              </a:lnSpc>
              <a:buFont typeface="Arial" panose="020B0604020202020204" pitchFamily="34" charset="0"/>
              <a:buChar char="•"/>
              <a:defRPr/>
            </a:pPr>
            <a:r>
              <a:rPr lang="en-US" sz="2100">
                <a:latin typeface="Calibri"/>
                <a:cs typeface="Calibri"/>
              </a:rPr>
              <a:t>Perform a comparative analysis of institutional processes and technical coverage of scenario-based LTES and LT-LEDS, complementing the UNFCCC’s LT-LEDS synthesis report.</a:t>
            </a:r>
            <a:endParaRPr lang="en-GB" sz="2100" b="1" kern="0">
              <a:solidFill>
                <a:srgbClr val="0872A6"/>
              </a:solidFill>
              <a:latin typeface="Calibri"/>
              <a:cs typeface="Calibri"/>
            </a:endParaRPr>
          </a:p>
          <a:p>
            <a:pPr lvl="0">
              <a:lnSpc>
                <a:spcPct val="120000"/>
              </a:lnSpc>
              <a:defRPr/>
            </a:pPr>
            <a:r>
              <a:rPr lang="en-GB" sz="2100" b="1" kern="0">
                <a:solidFill>
                  <a:srgbClr val="0872A6"/>
                </a:solidFill>
                <a:latin typeface="Calibri" panose="020F0502020204030204" pitchFamily="34" charset="0"/>
                <a:cs typeface="Calibri" panose="020F0502020204030204" pitchFamily="34" charset="0"/>
              </a:rPr>
              <a:t>Scope</a:t>
            </a:r>
            <a:endParaRPr lang="en-GB" sz="2100" b="1" kern="0">
              <a:solidFill>
                <a:schemeClr val="tx1"/>
              </a:solidFill>
              <a:latin typeface="Calibri" panose="020F0502020204030204" pitchFamily="34" charset="0"/>
              <a:cs typeface="Calibri" panose="020F0502020204030204" pitchFamily="34" charset="0"/>
            </a:endParaRPr>
          </a:p>
          <a:p>
            <a:pPr marL="742950" lvl="1" indent="-285750">
              <a:lnSpc>
                <a:spcPct val="120000"/>
              </a:lnSpc>
              <a:buFont typeface="Arial" panose="020B0604020202020204" pitchFamily="34" charset="0"/>
              <a:buChar char="•"/>
              <a:defRPr/>
            </a:pPr>
            <a:r>
              <a:rPr lang="en-US" sz="2100" kern="0">
                <a:latin typeface="Calibri" panose="020F0502020204030204" pitchFamily="34" charset="0"/>
                <a:cs typeface="Calibri" panose="020F0502020204030204" pitchFamily="34" charset="0"/>
              </a:rPr>
              <a:t>Cover scenario-based LT-LEDS and LTES from countries with official submissions to the UNFCCC, or from IRENA LTES Network country members.</a:t>
            </a:r>
          </a:p>
          <a:p>
            <a:pPr marL="742950" lvl="1" indent="-285750">
              <a:lnSpc>
                <a:spcPct val="120000"/>
              </a:lnSpc>
              <a:buFont typeface="Arial" panose="020B0604020202020204" pitchFamily="34" charset="0"/>
              <a:buChar char="•"/>
              <a:defRPr/>
            </a:pPr>
            <a:r>
              <a:rPr lang="en-US" sz="2100">
                <a:latin typeface="Calibri"/>
                <a:cs typeface="Calibri"/>
              </a:rPr>
              <a:t>LTES documents developed within last 5 years.</a:t>
            </a:r>
          </a:p>
          <a:p>
            <a:pPr marL="742950" lvl="1" indent="-285750">
              <a:lnSpc>
                <a:spcPct val="120000"/>
              </a:lnSpc>
              <a:buFont typeface="Arial" panose="020B0604020202020204" pitchFamily="34" charset="0"/>
              <a:buChar char="•"/>
              <a:defRPr/>
            </a:pPr>
            <a:r>
              <a:rPr lang="en-US" sz="2100">
                <a:latin typeface="Calibri" panose="020F0502020204030204" pitchFamily="34" charset="0"/>
                <a:cs typeface="Calibri" panose="020F0502020204030204" pitchFamily="34" charset="0"/>
              </a:rPr>
              <a:t>LTES documents with planning horizon &gt; 15 years.</a:t>
            </a:r>
          </a:p>
          <a:p>
            <a:pPr marL="742950" lvl="1" indent="-285750">
              <a:lnSpc>
                <a:spcPct val="120000"/>
              </a:lnSpc>
              <a:buFont typeface="Arial" panose="020B0604020202020204" pitchFamily="34" charset="0"/>
              <a:buChar char="•"/>
              <a:defRPr/>
            </a:pPr>
            <a:r>
              <a:rPr lang="en-US" sz="2100">
                <a:latin typeface="Calibri" panose="020F0502020204030204" pitchFamily="34" charset="0"/>
                <a:cs typeface="Calibri" panose="020F0502020204030204" pitchFamily="34" charset="0"/>
              </a:rPr>
              <a:t>Focus on governance and institutional processes and coverage of 62 elements of the energy transition.</a:t>
            </a:r>
            <a:endParaRPr lang="en-US" sz="2100" kern="0">
              <a:latin typeface="Calibri" panose="020F0502020204030204" pitchFamily="34" charset="0"/>
              <a:cs typeface="Calibri" panose="020F0502020204030204" pitchFamily="34" charset="0"/>
            </a:endParaRPr>
          </a:p>
          <a:p>
            <a:pPr marL="742950" lvl="1" indent="-285750">
              <a:lnSpc>
                <a:spcPct val="120000"/>
              </a:lnSpc>
              <a:buFont typeface="Arial" panose="020B0604020202020204" pitchFamily="34" charset="0"/>
              <a:buChar char="•"/>
              <a:defRPr/>
            </a:pPr>
            <a:r>
              <a:rPr lang="en-US" sz="2100" kern="0">
                <a:latin typeface="Calibri" panose="020F0502020204030204" pitchFamily="34" charset="0"/>
                <a:cs typeface="Calibri" panose="020F0502020204030204" pitchFamily="34" charset="0"/>
              </a:rPr>
              <a:t>In total 60 scenario-based documents analyzed (36 LT-LEDS and 24 LTES) over 45 countries.</a:t>
            </a:r>
            <a:endParaRPr lang="en-GB" sz="2100" kern="0">
              <a:highlight>
                <a:srgbClr val="80808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42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2A7C56-562C-4EC9-809F-71E2E69D67B2}"/>
              </a:ext>
            </a:extLst>
          </p:cNvPr>
          <p:cNvPicPr>
            <a:picLocks noChangeAspect="1"/>
          </p:cNvPicPr>
          <p:nvPr/>
        </p:nvPicPr>
        <p:blipFill>
          <a:blip r:embed="rId3"/>
          <a:stretch>
            <a:fillRect/>
          </a:stretch>
        </p:blipFill>
        <p:spPr>
          <a:xfrm>
            <a:off x="281605" y="1611391"/>
            <a:ext cx="6360355" cy="2073692"/>
          </a:xfrm>
          <a:prstGeom prst="rect">
            <a:avLst/>
          </a:prstGeom>
        </p:spPr>
      </p:pic>
      <p:pic>
        <p:nvPicPr>
          <p:cNvPr id="10" name="Picture 9">
            <a:extLst>
              <a:ext uri="{FF2B5EF4-FFF2-40B4-BE49-F238E27FC236}">
                <a16:creationId xmlns:a16="http://schemas.microsoft.com/office/drawing/2014/main" id="{73C4A713-72E3-4356-ACD7-E36EB87C4688}"/>
              </a:ext>
            </a:extLst>
          </p:cNvPr>
          <p:cNvPicPr>
            <a:picLocks noChangeAspect="1"/>
          </p:cNvPicPr>
          <p:nvPr/>
        </p:nvPicPr>
        <p:blipFill>
          <a:blip r:embed="rId4"/>
          <a:stretch>
            <a:fillRect/>
          </a:stretch>
        </p:blipFill>
        <p:spPr>
          <a:xfrm>
            <a:off x="336569" y="929601"/>
            <a:ext cx="1099137" cy="1073576"/>
          </a:xfrm>
          <a:prstGeom prst="rect">
            <a:avLst/>
          </a:prstGeom>
        </p:spPr>
      </p:pic>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Key Takeaways – Coverage of energy transition elements</a:t>
            </a:r>
          </a:p>
        </p:txBody>
      </p:sp>
      <p:sp>
        <p:nvSpPr>
          <p:cNvPr id="13" name="Rectangle 12">
            <a:extLst>
              <a:ext uri="{FF2B5EF4-FFF2-40B4-BE49-F238E27FC236}">
                <a16:creationId xmlns:a16="http://schemas.microsoft.com/office/drawing/2014/main" id="{52A37FF3-31E2-4506-94FA-3EDCE767C907}"/>
              </a:ext>
            </a:extLst>
          </p:cNvPr>
          <p:cNvSpPr/>
          <p:nvPr/>
        </p:nvSpPr>
        <p:spPr>
          <a:xfrm>
            <a:off x="6858000" y="1611391"/>
            <a:ext cx="4124528" cy="3373359"/>
          </a:xfrm>
          <a:prstGeom prst="rect">
            <a:avLst/>
          </a:prstGeom>
          <a:noFill/>
        </p:spPr>
        <p:txBody>
          <a:bodyPr wrap="square">
            <a:spAutoFit/>
          </a:bodyPr>
          <a:lstStyle/>
          <a:p>
            <a:pPr marL="282575" lvl="1" indent="-282575" algn="just">
              <a:lnSpc>
                <a:spcPct val="150000"/>
              </a:lnSpc>
              <a:buFont typeface="Arial" panose="020B0604020202020204" pitchFamily="34" charset="0"/>
              <a:buChar char="•"/>
              <a:defRPr/>
            </a:pPr>
            <a:r>
              <a:rPr lang="en-US" sz="1800">
                <a:latin typeface="Calibri" panose="020F0502020204030204" pitchFamily="34" charset="0"/>
                <a:cs typeface="Calibri" panose="020F0502020204030204" pitchFamily="34" charset="0"/>
              </a:rPr>
              <a:t>Both LTES and scenario-based LT-LEDS address the </a:t>
            </a:r>
            <a:r>
              <a:rPr lang="en-US" sz="1800" b="1">
                <a:latin typeface="Calibri" panose="020F0502020204030204" pitchFamily="34" charset="0"/>
                <a:cs typeface="Calibri" panose="020F0502020204030204" pitchFamily="34" charset="0"/>
              </a:rPr>
              <a:t>socio-economic elements</a:t>
            </a:r>
            <a:r>
              <a:rPr lang="en-US" sz="1800">
                <a:latin typeface="Calibri" panose="020F0502020204030204" pitchFamily="34" charset="0"/>
                <a:cs typeface="Calibri" panose="020F0502020204030204" pitchFamily="34" charset="0"/>
              </a:rPr>
              <a:t> (job impacts, </a:t>
            </a:r>
            <a:r>
              <a:rPr lang="en-US" sz="1800" err="1">
                <a:latin typeface="Calibri" panose="020F0502020204030204" pitchFamily="34" charset="0"/>
                <a:cs typeface="Calibri" panose="020F0502020204030204" pitchFamily="34" charset="0"/>
              </a:rPr>
              <a:t>behavioural</a:t>
            </a:r>
            <a:r>
              <a:rPr lang="en-US" sz="1800">
                <a:latin typeface="Calibri" panose="020F0502020204030204" pitchFamily="34" charset="0"/>
                <a:cs typeface="Calibri" panose="020F0502020204030204" pitchFamily="34" charset="0"/>
              </a:rPr>
              <a:t> change, and health impacts) in a more qualitative manner.</a:t>
            </a:r>
          </a:p>
          <a:p>
            <a:pPr marL="282575" lvl="1" indent="-282575" algn="just">
              <a:lnSpc>
                <a:spcPct val="150000"/>
              </a:lnSpc>
              <a:buFont typeface="Arial" panose="020B0604020202020204" pitchFamily="34" charset="0"/>
              <a:buChar char="•"/>
              <a:defRPr/>
            </a:pPr>
            <a:r>
              <a:rPr lang="en-US" sz="1800">
                <a:latin typeface="Calibri" panose="020F0502020204030204" pitchFamily="34" charset="0"/>
                <a:cs typeface="Calibri" panose="020F0502020204030204" pitchFamily="34" charset="0"/>
              </a:rPr>
              <a:t>Scenario-based LT-LEDS address storage and resource constraints in a more qualitative manner.</a:t>
            </a:r>
          </a:p>
        </p:txBody>
      </p:sp>
      <p:sp>
        <p:nvSpPr>
          <p:cNvPr id="20" name="Rectangle 19">
            <a:extLst>
              <a:ext uri="{FF2B5EF4-FFF2-40B4-BE49-F238E27FC236}">
                <a16:creationId xmlns:a16="http://schemas.microsoft.com/office/drawing/2014/main" id="{B0D11C3B-9CAC-49EF-88B4-633990A27D0B}"/>
              </a:ext>
            </a:extLst>
          </p:cNvPr>
          <p:cNvSpPr/>
          <p:nvPr/>
        </p:nvSpPr>
        <p:spPr>
          <a:xfrm>
            <a:off x="1701654" y="1241348"/>
            <a:ext cx="3274126" cy="333617"/>
          </a:xfrm>
          <a:prstGeom prst="rect">
            <a:avLst/>
          </a:prstGeom>
          <a:noFill/>
        </p:spPr>
        <p:txBody>
          <a:bodyPr wrap="square">
            <a:spAutoFit/>
          </a:bodyPr>
          <a:lstStyle/>
          <a:p>
            <a:pPr lvl="1" algn="just">
              <a:lnSpc>
                <a:spcPct val="120000"/>
              </a:lnSpc>
              <a:defRPr/>
            </a:pPr>
            <a:r>
              <a:rPr lang="en-US" b="1">
                <a:latin typeface="Calibri" panose="020F0502020204030204" pitchFamily="34" charset="0"/>
                <a:cs typeface="Calibri" panose="020F0502020204030204" pitchFamily="34" charset="0"/>
              </a:rPr>
              <a:t>Contextual elements</a:t>
            </a:r>
          </a:p>
        </p:txBody>
      </p:sp>
      <p:sp>
        <p:nvSpPr>
          <p:cNvPr id="22" name="Rectangle 21">
            <a:extLst>
              <a:ext uri="{FF2B5EF4-FFF2-40B4-BE49-F238E27FC236}">
                <a16:creationId xmlns:a16="http://schemas.microsoft.com/office/drawing/2014/main" id="{AB3E228D-528D-4D7D-87B3-346FAB66613A}"/>
              </a:ext>
            </a:extLst>
          </p:cNvPr>
          <p:cNvSpPr/>
          <p:nvPr/>
        </p:nvSpPr>
        <p:spPr>
          <a:xfrm>
            <a:off x="1701654" y="4026927"/>
            <a:ext cx="3274126" cy="333617"/>
          </a:xfrm>
          <a:prstGeom prst="rect">
            <a:avLst/>
          </a:prstGeom>
          <a:noFill/>
        </p:spPr>
        <p:txBody>
          <a:bodyPr wrap="square">
            <a:spAutoFit/>
          </a:bodyPr>
          <a:lstStyle/>
          <a:p>
            <a:pPr lvl="1" algn="just">
              <a:lnSpc>
                <a:spcPct val="120000"/>
              </a:lnSpc>
              <a:defRPr/>
            </a:pPr>
            <a:r>
              <a:rPr lang="en-US" b="1">
                <a:latin typeface="Calibri" panose="020F0502020204030204" pitchFamily="34" charset="0"/>
                <a:cs typeface="Calibri" panose="020F0502020204030204" pitchFamily="34" charset="0"/>
              </a:rPr>
              <a:t>Resource constraints </a:t>
            </a:r>
          </a:p>
        </p:txBody>
      </p:sp>
      <p:pic>
        <p:nvPicPr>
          <p:cNvPr id="6" name="Picture 5">
            <a:extLst>
              <a:ext uri="{FF2B5EF4-FFF2-40B4-BE49-F238E27FC236}">
                <a16:creationId xmlns:a16="http://schemas.microsoft.com/office/drawing/2014/main" id="{E083B289-EABC-4535-A100-65016BD39F11}"/>
              </a:ext>
            </a:extLst>
          </p:cNvPr>
          <p:cNvPicPr>
            <a:picLocks noChangeAspect="1"/>
          </p:cNvPicPr>
          <p:nvPr/>
        </p:nvPicPr>
        <p:blipFill>
          <a:blip r:embed="rId5"/>
          <a:stretch>
            <a:fillRect/>
          </a:stretch>
        </p:blipFill>
        <p:spPr>
          <a:xfrm>
            <a:off x="76395" y="4356072"/>
            <a:ext cx="6363702" cy="1859902"/>
          </a:xfrm>
          <a:prstGeom prst="rect">
            <a:avLst/>
          </a:prstGeom>
        </p:spPr>
      </p:pic>
    </p:spTree>
    <p:extLst>
      <p:ext uri="{BB962C8B-B14F-4D97-AF65-F5344CB8AC3E}">
        <p14:creationId xmlns:p14="http://schemas.microsoft.com/office/powerpoint/2010/main" val="320615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7D1698-930C-4CDD-81DC-3FC9EFD3EE13}"/>
              </a:ext>
            </a:extLst>
          </p:cNvPr>
          <p:cNvPicPr>
            <a:picLocks noChangeAspect="1"/>
          </p:cNvPicPr>
          <p:nvPr/>
        </p:nvPicPr>
        <p:blipFill>
          <a:blip r:embed="rId3"/>
          <a:stretch>
            <a:fillRect/>
          </a:stretch>
        </p:blipFill>
        <p:spPr>
          <a:xfrm>
            <a:off x="70621" y="1628403"/>
            <a:ext cx="5928132" cy="1611667"/>
          </a:xfrm>
          <a:prstGeom prst="rect">
            <a:avLst/>
          </a:prstGeom>
        </p:spPr>
      </p:pic>
      <p:pic>
        <p:nvPicPr>
          <p:cNvPr id="10" name="Picture 9">
            <a:extLst>
              <a:ext uri="{FF2B5EF4-FFF2-40B4-BE49-F238E27FC236}">
                <a16:creationId xmlns:a16="http://schemas.microsoft.com/office/drawing/2014/main" id="{73C4A713-72E3-4356-ACD7-E36EB87C4688}"/>
              </a:ext>
            </a:extLst>
          </p:cNvPr>
          <p:cNvPicPr>
            <a:picLocks noChangeAspect="1"/>
          </p:cNvPicPr>
          <p:nvPr/>
        </p:nvPicPr>
        <p:blipFill>
          <a:blip r:embed="rId4"/>
          <a:stretch>
            <a:fillRect/>
          </a:stretch>
        </p:blipFill>
        <p:spPr>
          <a:xfrm>
            <a:off x="336569" y="929601"/>
            <a:ext cx="1099137" cy="1073576"/>
          </a:xfrm>
          <a:prstGeom prst="rect">
            <a:avLst/>
          </a:prstGeom>
        </p:spPr>
      </p:pic>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Key Takeaways – Coverage of energy transition elements</a:t>
            </a:r>
          </a:p>
        </p:txBody>
      </p:sp>
      <p:sp>
        <p:nvSpPr>
          <p:cNvPr id="13" name="Rectangle 12">
            <a:extLst>
              <a:ext uri="{FF2B5EF4-FFF2-40B4-BE49-F238E27FC236}">
                <a16:creationId xmlns:a16="http://schemas.microsoft.com/office/drawing/2014/main" id="{52A37FF3-31E2-4506-94FA-3EDCE767C907}"/>
              </a:ext>
            </a:extLst>
          </p:cNvPr>
          <p:cNvSpPr/>
          <p:nvPr/>
        </p:nvSpPr>
        <p:spPr>
          <a:xfrm>
            <a:off x="5998753" y="3833326"/>
            <a:ext cx="5928132" cy="1732141"/>
          </a:xfrm>
          <a:prstGeom prst="rect">
            <a:avLst/>
          </a:prstGeom>
          <a:noFill/>
        </p:spPr>
        <p:txBody>
          <a:bodyPr wrap="square">
            <a:spAutoFit/>
          </a:bodyPr>
          <a:lstStyle/>
          <a:p>
            <a:pPr marL="233363" lvl="1" indent="-233363" algn="just">
              <a:lnSpc>
                <a:spcPct val="120000"/>
              </a:lnSpc>
              <a:buFont typeface="Arial" panose="020B0604020202020204" pitchFamily="34" charset="0"/>
              <a:buChar char="•"/>
              <a:defRPr/>
            </a:pPr>
            <a:r>
              <a:rPr lang="en-US" sz="1800">
                <a:latin typeface="Calibri" panose="020F0502020204030204" pitchFamily="34" charset="0"/>
                <a:cs typeface="Calibri" panose="020F0502020204030204" pitchFamily="34" charset="0"/>
              </a:rPr>
              <a:t>Scenario-based LT-LEDS address in more detail aspects such as </a:t>
            </a:r>
            <a:r>
              <a:rPr lang="en-US" sz="1800" b="1">
                <a:latin typeface="Calibri" panose="020F0502020204030204" pitchFamily="34" charset="0"/>
                <a:cs typeface="Calibri" panose="020F0502020204030204" pitchFamily="34" charset="0"/>
              </a:rPr>
              <a:t>electrification of buildings, electrification of industry, transport sector, direct use of renewables, energy efficiency, and other mitigation options </a:t>
            </a:r>
            <a:r>
              <a:rPr lang="en-US" sz="1800">
                <a:latin typeface="Calibri" panose="020F0502020204030204" pitchFamily="34" charset="0"/>
                <a:cs typeface="Calibri" panose="020F0502020204030204" pitchFamily="34" charset="0"/>
              </a:rPr>
              <a:t>(such as CCUS, CDR, LULUCF).</a:t>
            </a:r>
          </a:p>
        </p:txBody>
      </p:sp>
      <p:pic>
        <p:nvPicPr>
          <p:cNvPr id="15" name="Picture 14">
            <a:extLst>
              <a:ext uri="{FF2B5EF4-FFF2-40B4-BE49-F238E27FC236}">
                <a16:creationId xmlns:a16="http://schemas.microsoft.com/office/drawing/2014/main" id="{B2D555D7-DE77-4D0C-9385-82E51DBD3D6E}"/>
              </a:ext>
            </a:extLst>
          </p:cNvPr>
          <p:cNvPicPr>
            <a:picLocks noChangeAspect="1"/>
          </p:cNvPicPr>
          <p:nvPr/>
        </p:nvPicPr>
        <p:blipFill rotWithShape="1">
          <a:blip r:embed="rId5"/>
          <a:srcRect r="7963"/>
          <a:stretch/>
        </p:blipFill>
        <p:spPr>
          <a:xfrm>
            <a:off x="6264701" y="1628403"/>
            <a:ext cx="5680865" cy="1800597"/>
          </a:xfrm>
          <a:prstGeom prst="rect">
            <a:avLst/>
          </a:prstGeom>
        </p:spPr>
      </p:pic>
      <p:pic>
        <p:nvPicPr>
          <p:cNvPr id="19" name="Picture 18">
            <a:extLst>
              <a:ext uri="{FF2B5EF4-FFF2-40B4-BE49-F238E27FC236}">
                <a16:creationId xmlns:a16="http://schemas.microsoft.com/office/drawing/2014/main" id="{42325EE8-EB76-4B96-A0EF-2ED0ADB0ABEF}"/>
              </a:ext>
            </a:extLst>
          </p:cNvPr>
          <p:cNvPicPr>
            <a:picLocks noChangeAspect="1"/>
          </p:cNvPicPr>
          <p:nvPr/>
        </p:nvPicPr>
        <p:blipFill>
          <a:blip r:embed="rId6"/>
          <a:stretch>
            <a:fillRect/>
          </a:stretch>
        </p:blipFill>
        <p:spPr>
          <a:xfrm>
            <a:off x="70621" y="3833326"/>
            <a:ext cx="5510665" cy="2013642"/>
          </a:xfrm>
          <a:prstGeom prst="rect">
            <a:avLst/>
          </a:prstGeom>
        </p:spPr>
      </p:pic>
      <p:sp>
        <p:nvSpPr>
          <p:cNvPr id="20" name="Rectangle 19">
            <a:extLst>
              <a:ext uri="{FF2B5EF4-FFF2-40B4-BE49-F238E27FC236}">
                <a16:creationId xmlns:a16="http://schemas.microsoft.com/office/drawing/2014/main" id="{B0D11C3B-9CAC-49EF-88B4-633990A27D0B}"/>
              </a:ext>
            </a:extLst>
          </p:cNvPr>
          <p:cNvSpPr/>
          <p:nvPr/>
        </p:nvSpPr>
        <p:spPr>
          <a:xfrm>
            <a:off x="1701654" y="1182980"/>
            <a:ext cx="3274126" cy="333617"/>
          </a:xfrm>
          <a:prstGeom prst="rect">
            <a:avLst/>
          </a:prstGeom>
          <a:noFill/>
        </p:spPr>
        <p:txBody>
          <a:bodyPr wrap="square">
            <a:spAutoFit/>
          </a:bodyPr>
          <a:lstStyle/>
          <a:p>
            <a:pPr lvl="1" algn="just">
              <a:lnSpc>
                <a:spcPct val="120000"/>
              </a:lnSpc>
              <a:defRPr/>
            </a:pPr>
            <a:r>
              <a:rPr lang="en-US" b="1">
                <a:latin typeface="Calibri" panose="020F0502020204030204" pitchFamily="34" charset="0"/>
                <a:cs typeface="Calibri" panose="020F0502020204030204" pitchFamily="34" charset="0"/>
              </a:rPr>
              <a:t>End-use applications in building sector</a:t>
            </a:r>
          </a:p>
        </p:txBody>
      </p:sp>
      <p:sp>
        <p:nvSpPr>
          <p:cNvPr id="21" name="Rectangle 20">
            <a:extLst>
              <a:ext uri="{FF2B5EF4-FFF2-40B4-BE49-F238E27FC236}">
                <a16:creationId xmlns:a16="http://schemas.microsoft.com/office/drawing/2014/main" id="{FBBA83E1-1DE6-42B5-B3E7-0E4A34643C8D}"/>
              </a:ext>
            </a:extLst>
          </p:cNvPr>
          <p:cNvSpPr/>
          <p:nvPr/>
        </p:nvSpPr>
        <p:spPr>
          <a:xfrm>
            <a:off x="7844470" y="1182980"/>
            <a:ext cx="3274126" cy="333617"/>
          </a:xfrm>
          <a:prstGeom prst="rect">
            <a:avLst/>
          </a:prstGeom>
          <a:noFill/>
        </p:spPr>
        <p:txBody>
          <a:bodyPr wrap="square">
            <a:spAutoFit/>
          </a:bodyPr>
          <a:lstStyle/>
          <a:p>
            <a:pPr lvl="1" algn="just">
              <a:lnSpc>
                <a:spcPct val="120000"/>
              </a:lnSpc>
              <a:defRPr/>
            </a:pPr>
            <a:r>
              <a:rPr lang="en-US" b="1">
                <a:latin typeface="Calibri" panose="020F0502020204030204" pitchFamily="34" charset="0"/>
                <a:cs typeface="Calibri" panose="020F0502020204030204" pitchFamily="34" charset="0"/>
              </a:rPr>
              <a:t>End-use applications in industry sector</a:t>
            </a:r>
          </a:p>
        </p:txBody>
      </p:sp>
      <p:sp>
        <p:nvSpPr>
          <p:cNvPr id="22" name="Rectangle 21">
            <a:extLst>
              <a:ext uri="{FF2B5EF4-FFF2-40B4-BE49-F238E27FC236}">
                <a16:creationId xmlns:a16="http://schemas.microsoft.com/office/drawing/2014/main" id="{AB3E228D-528D-4D7D-87B3-346FAB66613A}"/>
              </a:ext>
            </a:extLst>
          </p:cNvPr>
          <p:cNvSpPr/>
          <p:nvPr/>
        </p:nvSpPr>
        <p:spPr>
          <a:xfrm>
            <a:off x="1796889" y="3429000"/>
            <a:ext cx="3274126" cy="333617"/>
          </a:xfrm>
          <a:prstGeom prst="rect">
            <a:avLst/>
          </a:prstGeom>
          <a:noFill/>
        </p:spPr>
        <p:txBody>
          <a:bodyPr wrap="square">
            <a:spAutoFit/>
          </a:bodyPr>
          <a:lstStyle/>
          <a:p>
            <a:pPr lvl="1" algn="just">
              <a:lnSpc>
                <a:spcPct val="120000"/>
              </a:lnSpc>
              <a:defRPr/>
            </a:pPr>
            <a:r>
              <a:rPr lang="en-US" b="1">
                <a:latin typeface="Calibri" panose="020F0502020204030204" pitchFamily="34" charset="0"/>
                <a:cs typeface="Calibri" panose="020F0502020204030204" pitchFamily="34" charset="0"/>
              </a:rPr>
              <a:t>End-use applications in transport sector</a:t>
            </a:r>
          </a:p>
        </p:txBody>
      </p:sp>
    </p:spTree>
    <p:extLst>
      <p:ext uri="{BB962C8B-B14F-4D97-AF65-F5344CB8AC3E}">
        <p14:creationId xmlns:p14="http://schemas.microsoft.com/office/powerpoint/2010/main" val="214161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4A713-72E3-4356-ACD7-E36EB87C4688}"/>
              </a:ext>
            </a:extLst>
          </p:cNvPr>
          <p:cNvPicPr>
            <a:picLocks noChangeAspect="1"/>
          </p:cNvPicPr>
          <p:nvPr/>
        </p:nvPicPr>
        <p:blipFill>
          <a:blip r:embed="rId3"/>
          <a:stretch>
            <a:fillRect/>
          </a:stretch>
        </p:blipFill>
        <p:spPr>
          <a:xfrm>
            <a:off x="336569" y="929601"/>
            <a:ext cx="1099137" cy="1073576"/>
          </a:xfrm>
          <a:prstGeom prst="rect">
            <a:avLst/>
          </a:prstGeom>
        </p:spPr>
      </p:pic>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Key Takeaways – Coverage of energy transition elements</a:t>
            </a:r>
          </a:p>
        </p:txBody>
      </p:sp>
      <p:grpSp>
        <p:nvGrpSpPr>
          <p:cNvPr id="12" name="Group 11">
            <a:extLst>
              <a:ext uri="{FF2B5EF4-FFF2-40B4-BE49-F238E27FC236}">
                <a16:creationId xmlns:a16="http://schemas.microsoft.com/office/drawing/2014/main" id="{82D2F8E3-03DA-479E-8CED-F74B7F3D45AD}"/>
              </a:ext>
            </a:extLst>
          </p:cNvPr>
          <p:cNvGrpSpPr/>
          <p:nvPr/>
        </p:nvGrpSpPr>
        <p:grpSpPr>
          <a:xfrm>
            <a:off x="2784221" y="1218573"/>
            <a:ext cx="6429063" cy="3843436"/>
            <a:chOff x="886137" y="1166309"/>
            <a:chExt cx="7528242" cy="4347593"/>
          </a:xfrm>
        </p:grpSpPr>
        <p:pic>
          <p:nvPicPr>
            <p:cNvPr id="11" name="Picture 10">
              <a:extLst>
                <a:ext uri="{FF2B5EF4-FFF2-40B4-BE49-F238E27FC236}">
                  <a16:creationId xmlns:a16="http://schemas.microsoft.com/office/drawing/2014/main" id="{8E2DA581-381A-4A44-BE53-47FE44B57E85}"/>
                </a:ext>
              </a:extLst>
            </p:cNvPr>
            <p:cNvPicPr>
              <a:picLocks noChangeAspect="1"/>
            </p:cNvPicPr>
            <p:nvPr/>
          </p:nvPicPr>
          <p:blipFill>
            <a:blip r:embed="rId4"/>
            <a:stretch>
              <a:fillRect/>
            </a:stretch>
          </p:blipFill>
          <p:spPr>
            <a:xfrm>
              <a:off x="886137" y="1812499"/>
              <a:ext cx="7411557" cy="3701403"/>
            </a:xfrm>
            <a:prstGeom prst="rect">
              <a:avLst/>
            </a:prstGeom>
          </p:spPr>
        </p:pic>
        <p:pic>
          <p:nvPicPr>
            <p:cNvPr id="7" name="Picture 6">
              <a:extLst>
                <a:ext uri="{FF2B5EF4-FFF2-40B4-BE49-F238E27FC236}">
                  <a16:creationId xmlns:a16="http://schemas.microsoft.com/office/drawing/2014/main" id="{DF267D43-6755-4B65-9827-F2D99BA27129}"/>
                </a:ext>
              </a:extLst>
            </p:cNvPr>
            <p:cNvPicPr>
              <a:picLocks noChangeAspect="1"/>
            </p:cNvPicPr>
            <p:nvPr/>
          </p:nvPicPr>
          <p:blipFill>
            <a:blip r:embed="rId5"/>
            <a:stretch>
              <a:fillRect/>
            </a:stretch>
          </p:blipFill>
          <p:spPr>
            <a:xfrm>
              <a:off x="1812633" y="1166309"/>
              <a:ext cx="6601746" cy="600159"/>
            </a:xfrm>
            <a:prstGeom prst="rect">
              <a:avLst/>
            </a:prstGeom>
          </p:spPr>
        </p:pic>
      </p:grpSp>
      <p:sp>
        <p:nvSpPr>
          <p:cNvPr id="13" name="Rectangle 12">
            <a:extLst>
              <a:ext uri="{FF2B5EF4-FFF2-40B4-BE49-F238E27FC236}">
                <a16:creationId xmlns:a16="http://schemas.microsoft.com/office/drawing/2014/main" id="{52A37FF3-31E2-4506-94FA-3EDCE767C907}"/>
              </a:ext>
            </a:extLst>
          </p:cNvPr>
          <p:cNvSpPr/>
          <p:nvPr/>
        </p:nvSpPr>
        <p:spPr>
          <a:xfrm>
            <a:off x="1139756" y="5024942"/>
            <a:ext cx="10358337" cy="1399742"/>
          </a:xfrm>
          <a:prstGeom prst="rect">
            <a:avLst/>
          </a:prstGeom>
          <a:noFill/>
        </p:spPr>
        <p:txBody>
          <a:bodyPr wrap="square">
            <a:spAutoFit/>
          </a:bodyPr>
          <a:lstStyle/>
          <a:p>
            <a:pPr marL="233363" lvl="1" indent="-233363" algn="just">
              <a:lnSpc>
                <a:spcPct val="120000"/>
              </a:lnSpc>
              <a:buFont typeface="Arial" panose="020B0604020202020204" pitchFamily="34" charset="0"/>
              <a:buChar char="•"/>
              <a:defRPr/>
            </a:pPr>
            <a:r>
              <a:rPr lang="en-US" sz="1800">
                <a:latin typeface="Calibri" panose="020F0502020204030204" pitchFamily="34" charset="0"/>
                <a:cs typeface="Calibri" panose="020F0502020204030204" pitchFamily="34" charset="0"/>
              </a:rPr>
              <a:t>LTES tend to represent </a:t>
            </a:r>
            <a:r>
              <a:rPr lang="en-US" sz="1800" b="1">
                <a:latin typeface="Calibri" panose="020F0502020204030204" pitchFamily="34" charset="0"/>
                <a:cs typeface="Calibri" panose="020F0502020204030204" pitchFamily="34" charset="0"/>
              </a:rPr>
              <a:t>power sector-related elements</a:t>
            </a:r>
            <a:r>
              <a:rPr lang="en-US" sz="1800">
                <a:latin typeface="Calibri" panose="020F0502020204030204" pitchFamily="34" charset="0"/>
                <a:cs typeface="Calibri" panose="020F0502020204030204" pitchFamily="34" charset="0"/>
              </a:rPr>
              <a:t>, such as power production, electricity T&amp;D and storage more comprehensively than scenario-based LT-LEDS.</a:t>
            </a:r>
          </a:p>
          <a:p>
            <a:pPr marL="233363" lvl="1" indent="-233363" algn="just">
              <a:lnSpc>
                <a:spcPct val="120000"/>
              </a:lnSpc>
              <a:buFont typeface="Arial" panose="020B0604020202020204" pitchFamily="34" charset="0"/>
              <a:buChar char="•"/>
              <a:defRPr/>
            </a:pPr>
            <a:r>
              <a:rPr lang="en-US" sz="1800">
                <a:latin typeface="Calibri" panose="020F0502020204030204" pitchFamily="34" charset="0"/>
                <a:cs typeface="Calibri" panose="020F0502020204030204" pitchFamily="34" charset="0"/>
              </a:rPr>
              <a:t>In both LTES and scenario-based LT-LEDS the inclusion of </a:t>
            </a:r>
            <a:r>
              <a:rPr lang="en-US" sz="1800" b="1">
                <a:latin typeface="Calibri" panose="020F0502020204030204" pitchFamily="34" charset="0"/>
                <a:cs typeface="Calibri" panose="020F0502020204030204" pitchFamily="34" charset="0"/>
              </a:rPr>
              <a:t>e-fuels production and T&amp;D and hydrogen T&amp;D</a:t>
            </a:r>
            <a:r>
              <a:rPr lang="en-US" sz="1800">
                <a:latin typeface="Calibri" panose="020F0502020204030204" pitchFamily="34" charset="0"/>
                <a:cs typeface="Calibri" panose="020F0502020204030204" pitchFamily="34" charset="0"/>
              </a:rPr>
              <a:t> is predominantly done in a qualitative manner.</a:t>
            </a:r>
          </a:p>
        </p:txBody>
      </p:sp>
    </p:spTree>
    <p:extLst>
      <p:ext uri="{BB962C8B-B14F-4D97-AF65-F5344CB8AC3E}">
        <p14:creationId xmlns:p14="http://schemas.microsoft.com/office/powerpoint/2010/main" val="11547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3CAF0A-D845-414F-BB49-59D558006240}"/>
              </a:ext>
            </a:extLst>
          </p:cNvPr>
          <p:cNvSpPr txBox="1">
            <a:spLocks/>
          </p:cNvSpPr>
          <p:nvPr/>
        </p:nvSpPr>
        <p:spPr>
          <a:xfrm>
            <a:off x="398490" y="223774"/>
            <a:ext cx="9073008" cy="50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defPPr>
              <a:defRPr lang="en-US"/>
            </a:defPPr>
            <a:lvl1pPr fontAlgn="base">
              <a:spcBef>
                <a:spcPct val="0"/>
              </a:spcBef>
              <a:spcAft>
                <a:spcPct val="0"/>
              </a:spcAft>
              <a:defRPr sz="3600" b="1" kern="0">
                <a:solidFill>
                  <a:srgbClr val="0872A6"/>
                </a:solidFill>
                <a:latin typeface="Calibri" panose="020F0502020204030204" pitchFamily="34" charset="0"/>
                <a:ea typeface="MS PGothic" panose="020B0600070205080204" pitchFamily="34" charset="-128"/>
                <a:cs typeface="Calibri" panose="020F0502020204030204" pitchFamily="34" charset="0"/>
              </a:defRPr>
            </a:lvl1pPr>
            <a:lvl2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fontAlgn="base">
              <a:spcBef>
                <a:spcPct val="0"/>
              </a:spcBef>
              <a:spcAft>
                <a:spcPct val="0"/>
              </a:spcAft>
              <a:defRPr sz="2700" b="1">
                <a:solidFill>
                  <a:srgbClr val="E10019"/>
                </a:solidFill>
                <a:latin typeface="Arial" charset="0"/>
                <a:cs typeface="Arial" charset="0"/>
              </a:defRPr>
            </a:lvl6pPr>
            <a:lvl7pPr marL="1023523" fontAlgn="base">
              <a:spcBef>
                <a:spcPct val="0"/>
              </a:spcBef>
              <a:spcAft>
                <a:spcPct val="0"/>
              </a:spcAft>
              <a:defRPr sz="2700" b="1">
                <a:solidFill>
                  <a:srgbClr val="E10019"/>
                </a:solidFill>
                <a:latin typeface="Arial" charset="0"/>
                <a:cs typeface="Arial" charset="0"/>
              </a:defRPr>
            </a:lvl7pPr>
            <a:lvl8pPr marL="1535285" fontAlgn="base">
              <a:spcBef>
                <a:spcPct val="0"/>
              </a:spcBef>
              <a:spcAft>
                <a:spcPct val="0"/>
              </a:spcAft>
              <a:defRPr sz="2700" b="1">
                <a:solidFill>
                  <a:srgbClr val="E10019"/>
                </a:solidFill>
                <a:latin typeface="Arial" charset="0"/>
                <a:cs typeface="Arial" charset="0"/>
              </a:defRPr>
            </a:lvl8pPr>
            <a:lvl9pPr marL="2047046" fontAlgn="base">
              <a:spcBef>
                <a:spcPct val="0"/>
              </a:spcBef>
              <a:spcAft>
                <a:spcPct val="0"/>
              </a:spcAft>
              <a:defRPr sz="2700" b="1">
                <a:solidFill>
                  <a:srgbClr val="E10019"/>
                </a:solidFill>
                <a:latin typeface="Arial" charset="0"/>
                <a:cs typeface="Arial" charset="0"/>
              </a:defRPr>
            </a:lvl9pPr>
          </a:lstStyle>
          <a:p>
            <a:r>
              <a:rPr lang="en-GB" sz="3200">
                <a:sym typeface="Arial"/>
              </a:rPr>
              <a:t>Scenario-based long-term planning </a:t>
            </a:r>
            <a:endParaRPr lang="en-AE" sz="3200">
              <a:sym typeface="Arial"/>
            </a:endParaRPr>
          </a:p>
        </p:txBody>
      </p:sp>
      <p:pic>
        <p:nvPicPr>
          <p:cNvPr id="3" name="Picture 2">
            <a:extLst>
              <a:ext uri="{FF2B5EF4-FFF2-40B4-BE49-F238E27FC236}">
                <a16:creationId xmlns:a16="http://schemas.microsoft.com/office/drawing/2014/main" id="{8948A7EF-3BB0-93E9-D047-3B8348A9488F}"/>
              </a:ext>
            </a:extLst>
          </p:cNvPr>
          <p:cNvPicPr>
            <a:picLocks noChangeAspect="1"/>
          </p:cNvPicPr>
          <p:nvPr/>
        </p:nvPicPr>
        <p:blipFill>
          <a:blip r:embed="rId3"/>
          <a:stretch>
            <a:fillRect/>
          </a:stretch>
        </p:blipFill>
        <p:spPr>
          <a:xfrm>
            <a:off x="148291" y="2371040"/>
            <a:ext cx="11994809" cy="2738841"/>
          </a:xfrm>
          <a:prstGeom prst="rect">
            <a:avLst/>
          </a:prstGeom>
        </p:spPr>
      </p:pic>
      <p:sp>
        <p:nvSpPr>
          <p:cNvPr id="12" name="TextBox 11">
            <a:extLst>
              <a:ext uri="{FF2B5EF4-FFF2-40B4-BE49-F238E27FC236}">
                <a16:creationId xmlns:a16="http://schemas.microsoft.com/office/drawing/2014/main" id="{1C394701-6A78-C784-DEB4-FBE73CE54824}"/>
              </a:ext>
            </a:extLst>
          </p:cNvPr>
          <p:cNvSpPr txBox="1"/>
          <p:nvPr/>
        </p:nvSpPr>
        <p:spPr>
          <a:xfrm>
            <a:off x="398490" y="984677"/>
            <a:ext cx="11684794" cy="1200329"/>
          </a:xfrm>
          <a:prstGeom prst="rect">
            <a:avLst/>
          </a:prstGeom>
          <a:noFill/>
        </p:spPr>
        <p:txBody>
          <a:bodyPr wrap="square" rtlCol="0">
            <a:spAutoFit/>
          </a:bodyPr>
          <a:lstStyle/>
          <a:p>
            <a:r>
              <a:rPr lang="en-GB" sz="2400">
                <a:solidFill>
                  <a:srgbClr val="006192"/>
                </a:solidFill>
                <a:latin typeface="Calibri" panose="020F0502020204030204" pitchFamily="34" charset="0"/>
                <a:cs typeface="Calibri" panose="020F0502020204030204" pitchFamily="34" charset="0"/>
              </a:rPr>
              <a:t>A transparent and open LTES development process is essential for the clean energy transition </a:t>
            </a:r>
          </a:p>
          <a:p>
            <a:endParaRPr lang="en-GB" sz="2400">
              <a:solidFill>
                <a:srgbClr val="006192"/>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BB003881-7AA1-ACDD-C607-1C00F4914016}"/>
              </a:ext>
            </a:extLst>
          </p:cNvPr>
          <p:cNvSpPr txBox="1"/>
          <p:nvPr/>
        </p:nvSpPr>
        <p:spPr>
          <a:xfrm>
            <a:off x="834125" y="6464949"/>
            <a:ext cx="100298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prstClr val="white">
                    <a:lumMod val="50000"/>
                  </a:prstClr>
                </a:solidFill>
                <a:effectLst/>
                <a:uLnTx/>
                <a:uFillTx/>
                <a:latin typeface="Calibri" panose="020F0502020204030204"/>
                <a:ea typeface="MS PGothic" panose="020B0600070205080204" pitchFamily="34" charset="-128"/>
                <a:cs typeface="Arial"/>
                <a:sym typeface="Arial"/>
              </a:rPr>
              <a:t>Source: IRENA 2020, </a:t>
            </a:r>
            <a:r>
              <a:rPr kumimoji="0" lang="en-US" sz="1600" b="0" i="1" u="none" strike="noStrike" kern="0" cap="none" spc="0" normalizeH="0" baseline="0" noProof="0">
                <a:ln>
                  <a:noFill/>
                </a:ln>
                <a:solidFill>
                  <a:prstClr val="white">
                    <a:lumMod val="50000"/>
                  </a:prstClr>
                </a:solidFill>
                <a:effectLst/>
                <a:uLnTx/>
                <a:uFillTx/>
                <a:latin typeface="Calibri" panose="020F0502020204030204"/>
                <a:ea typeface="MS PGothic" panose="020B0600070205080204" pitchFamily="34" charset="-128"/>
                <a:cs typeface="Arial"/>
                <a:sym typeface="Arial"/>
              </a:rPr>
              <a:t>Scenarios for the Energy Transition</a:t>
            </a:r>
          </a:p>
        </p:txBody>
      </p:sp>
    </p:spTree>
    <p:extLst>
      <p:ext uri="{BB962C8B-B14F-4D97-AF65-F5344CB8AC3E}">
        <p14:creationId xmlns:p14="http://schemas.microsoft.com/office/powerpoint/2010/main" val="336225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77161"/>
            <a:ext cx="98536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Why LTES?</a:t>
            </a:r>
          </a:p>
        </p:txBody>
      </p:sp>
      <p:pic>
        <p:nvPicPr>
          <p:cNvPr id="4" name="Picture 3">
            <a:extLst>
              <a:ext uri="{FF2B5EF4-FFF2-40B4-BE49-F238E27FC236}">
                <a16:creationId xmlns:a16="http://schemas.microsoft.com/office/drawing/2014/main" id="{C125D10A-A2FE-8374-1557-963928DF440D}"/>
              </a:ext>
            </a:extLst>
          </p:cNvPr>
          <p:cNvPicPr>
            <a:picLocks noChangeAspect="1"/>
          </p:cNvPicPr>
          <p:nvPr/>
        </p:nvPicPr>
        <p:blipFill>
          <a:blip r:embed="rId3"/>
          <a:stretch>
            <a:fillRect/>
          </a:stretch>
        </p:blipFill>
        <p:spPr>
          <a:xfrm>
            <a:off x="2038350" y="924463"/>
            <a:ext cx="8115300" cy="1971675"/>
          </a:xfrm>
          <a:prstGeom prst="rect">
            <a:avLst/>
          </a:prstGeom>
        </p:spPr>
      </p:pic>
      <p:graphicFrame>
        <p:nvGraphicFramePr>
          <p:cNvPr id="8" name="Diagram 7">
            <a:extLst>
              <a:ext uri="{FF2B5EF4-FFF2-40B4-BE49-F238E27FC236}">
                <a16:creationId xmlns:a16="http://schemas.microsoft.com/office/drawing/2014/main" id="{A47FF3D3-F31F-E41F-78A3-7DF50DC3903C}"/>
              </a:ext>
            </a:extLst>
          </p:cNvPr>
          <p:cNvGraphicFramePr/>
          <p:nvPr>
            <p:extLst>
              <p:ext uri="{D42A27DB-BD31-4B8C-83A1-F6EECF244321}">
                <p14:modId xmlns:p14="http://schemas.microsoft.com/office/powerpoint/2010/main" val="3355806953"/>
              </p:ext>
            </p:extLst>
          </p:nvPr>
        </p:nvGraphicFramePr>
        <p:xfrm>
          <a:off x="620201" y="3060840"/>
          <a:ext cx="10678602" cy="3389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093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LTES and LT-LEDS: Stocktaking and Alignment</a:t>
            </a:r>
          </a:p>
        </p:txBody>
      </p:sp>
      <p:pic>
        <p:nvPicPr>
          <p:cNvPr id="21" name="Picture 20">
            <a:extLst>
              <a:ext uri="{FF2B5EF4-FFF2-40B4-BE49-F238E27FC236}">
                <a16:creationId xmlns:a16="http://schemas.microsoft.com/office/drawing/2014/main" id="{C89BCD08-64C0-43A1-B95E-392D5E7430DF}"/>
              </a:ext>
            </a:extLst>
          </p:cNvPr>
          <p:cNvPicPr>
            <a:picLocks noChangeAspect="1"/>
          </p:cNvPicPr>
          <p:nvPr/>
        </p:nvPicPr>
        <p:blipFill>
          <a:blip r:embed="rId3"/>
          <a:stretch>
            <a:fillRect/>
          </a:stretch>
        </p:blipFill>
        <p:spPr>
          <a:xfrm>
            <a:off x="625564" y="1051763"/>
            <a:ext cx="3582542" cy="5137569"/>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9D3BA1BD-4BEB-4E8D-B871-C038B0CA6657}"/>
              </a:ext>
            </a:extLst>
          </p:cNvPr>
          <p:cNvSpPr/>
          <p:nvPr/>
        </p:nvSpPr>
        <p:spPr>
          <a:xfrm>
            <a:off x="4715780" y="948446"/>
            <a:ext cx="7148611" cy="5883470"/>
          </a:xfrm>
          <a:prstGeom prst="rect">
            <a:avLst/>
          </a:prstGeom>
        </p:spPr>
        <p:txBody>
          <a:bodyPr wrap="square" lIns="91440" tIns="45720" rIns="91440" bIns="45720" anchor="t">
            <a:spAutoFit/>
          </a:bodyPr>
          <a:lstStyle/>
          <a:p>
            <a:pPr lvl="0" algn="just">
              <a:lnSpc>
                <a:spcPct val="120000"/>
              </a:lnSpc>
              <a:defRPr/>
            </a:pPr>
            <a:r>
              <a:rPr lang="en-US" sz="2100" b="1">
                <a:solidFill>
                  <a:srgbClr val="0872A6"/>
                </a:solidFill>
                <a:latin typeface="Calibri" panose="020F0502020204030204" pitchFamily="34" charset="0"/>
                <a:cs typeface="Calibri" panose="020F0502020204030204" pitchFamily="34" charset="0"/>
              </a:rPr>
              <a:t>Objective:</a:t>
            </a:r>
          </a:p>
          <a:p>
            <a:pPr marL="742950" lvl="1" indent="-285750">
              <a:lnSpc>
                <a:spcPct val="120000"/>
              </a:lnSpc>
              <a:buFont typeface="Arial" panose="020B0604020202020204" pitchFamily="34" charset="0"/>
              <a:buChar char="•"/>
              <a:defRPr/>
            </a:pPr>
            <a:r>
              <a:rPr lang="en-US" sz="2100">
                <a:latin typeface="Calibri"/>
                <a:cs typeface="Calibri"/>
              </a:rPr>
              <a:t>Perform a comparative analysis of institutional processes and technical coverage of scenario-based LTES and LT-LEDS, complementing the UNFCCC’s LT-LEDS synthesis report.</a:t>
            </a:r>
            <a:endParaRPr lang="en-GB" sz="2100" b="1" kern="0">
              <a:solidFill>
                <a:srgbClr val="0872A6"/>
              </a:solidFill>
              <a:latin typeface="Calibri"/>
              <a:cs typeface="Calibri"/>
            </a:endParaRPr>
          </a:p>
          <a:p>
            <a:pPr lvl="0">
              <a:lnSpc>
                <a:spcPct val="120000"/>
              </a:lnSpc>
              <a:defRPr/>
            </a:pPr>
            <a:r>
              <a:rPr lang="en-GB" sz="2100" b="1" kern="0">
                <a:solidFill>
                  <a:srgbClr val="0872A6"/>
                </a:solidFill>
                <a:latin typeface="Calibri" panose="020F0502020204030204" pitchFamily="34" charset="0"/>
                <a:cs typeface="Calibri" panose="020F0502020204030204" pitchFamily="34" charset="0"/>
              </a:rPr>
              <a:t>Scope</a:t>
            </a:r>
            <a:endParaRPr lang="en-GB" sz="2100" b="1" kern="0">
              <a:solidFill>
                <a:schemeClr val="tx1"/>
              </a:solidFill>
              <a:latin typeface="Calibri" panose="020F0502020204030204" pitchFamily="34" charset="0"/>
              <a:cs typeface="Calibri" panose="020F0502020204030204" pitchFamily="34" charset="0"/>
            </a:endParaRPr>
          </a:p>
          <a:p>
            <a:pPr marL="742950" lvl="1" indent="-285750">
              <a:lnSpc>
                <a:spcPct val="120000"/>
              </a:lnSpc>
              <a:buFont typeface="Arial" panose="020B0604020202020204" pitchFamily="34" charset="0"/>
              <a:buChar char="•"/>
              <a:defRPr/>
            </a:pPr>
            <a:r>
              <a:rPr lang="en-US" sz="2100" kern="0">
                <a:latin typeface="Calibri" panose="020F0502020204030204" pitchFamily="34" charset="0"/>
                <a:cs typeface="Calibri" panose="020F0502020204030204" pitchFamily="34" charset="0"/>
              </a:rPr>
              <a:t>Cover scenario-based LT-LEDS and LTES from countries with official submissions to the UNFCCC, or from IRENA LTES Network country members.</a:t>
            </a:r>
          </a:p>
          <a:p>
            <a:pPr marL="742950" lvl="1" indent="-285750">
              <a:lnSpc>
                <a:spcPct val="120000"/>
              </a:lnSpc>
              <a:buFont typeface="Arial" panose="020B0604020202020204" pitchFamily="34" charset="0"/>
              <a:buChar char="•"/>
              <a:defRPr/>
            </a:pPr>
            <a:r>
              <a:rPr lang="en-US" sz="2100">
                <a:latin typeface="Calibri"/>
                <a:cs typeface="Calibri"/>
              </a:rPr>
              <a:t>LTES documents developed within last 5 years.</a:t>
            </a:r>
          </a:p>
          <a:p>
            <a:pPr marL="742950" lvl="1" indent="-285750">
              <a:lnSpc>
                <a:spcPct val="120000"/>
              </a:lnSpc>
              <a:buFont typeface="Arial" panose="020B0604020202020204" pitchFamily="34" charset="0"/>
              <a:buChar char="•"/>
              <a:defRPr/>
            </a:pPr>
            <a:r>
              <a:rPr lang="en-US" sz="2100">
                <a:latin typeface="Calibri" panose="020F0502020204030204" pitchFamily="34" charset="0"/>
                <a:cs typeface="Calibri" panose="020F0502020204030204" pitchFamily="34" charset="0"/>
              </a:rPr>
              <a:t>LTES documents with planning horizon &gt; 15 years.</a:t>
            </a:r>
          </a:p>
          <a:p>
            <a:pPr marL="742950" lvl="1" indent="-285750">
              <a:lnSpc>
                <a:spcPct val="120000"/>
              </a:lnSpc>
              <a:buFont typeface="Arial" panose="020B0604020202020204" pitchFamily="34" charset="0"/>
              <a:buChar char="•"/>
              <a:defRPr/>
            </a:pPr>
            <a:r>
              <a:rPr lang="en-US" sz="2100">
                <a:latin typeface="Calibri" panose="020F0502020204030204" pitchFamily="34" charset="0"/>
                <a:cs typeface="Calibri" panose="020F0502020204030204" pitchFamily="34" charset="0"/>
              </a:rPr>
              <a:t>Focus on governance and institutional processes and coverage of 62 elements of the energy transition.</a:t>
            </a:r>
            <a:endParaRPr lang="en-US" sz="2100" kern="0">
              <a:latin typeface="Calibri" panose="020F0502020204030204" pitchFamily="34" charset="0"/>
              <a:cs typeface="Calibri" panose="020F0502020204030204" pitchFamily="34" charset="0"/>
            </a:endParaRPr>
          </a:p>
          <a:p>
            <a:pPr marL="742950" lvl="1" indent="-285750">
              <a:lnSpc>
                <a:spcPct val="120000"/>
              </a:lnSpc>
              <a:buFont typeface="Arial" panose="020B0604020202020204" pitchFamily="34" charset="0"/>
              <a:buChar char="•"/>
              <a:defRPr/>
            </a:pPr>
            <a:r>
              <a:rPr lang="en-US" sz="2100" kern="0">
                <a:latin typeface="Calibri" panose="020F0502020204030204" pitchFamily="34" charset="0"/>
                <a:cs typeface="Calibri" panose="020F0502020204030204" pitchFamily="34" charset="0"/>
              </a:rPr>
              <a:t>In total 60 scenario-based documents analyzed (36 LT-LEDS and 24 LTES) over 45 countries.</a:t>
            </a:r>
            <a:endParaRPr lang="en-GB" sz="2100" kern="0">
              <a:highlight>
                <a:srgbClr val="80808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43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4A713-72E3-4356-ACD7-E36EB87C4688}"/>
              </a:ext>
            </a:extLst>
          </p:cNvPr>
          <p:cNvPicPr>
            <a:picLocks noChangeAspect="1"/>
          </p:cNvPicPr>
          <p:nvPr/>
        </p:nvPicPr>
        <p:blipFill>
          <a:blip r:embed="rId3"/>
          <a:stretch>
            <a:fillRect/>
          </a:stretch>
        </p:blipFill>
        <p:spPr>
          <a:xfrm>
            <a:off x="336569" y="929601"/>
            <a:ext cx="1099137" cy="1073576"/>
          </a:xfrm>
          <a:prstGeom prst="rect">
            <a:avLst/>
          </a:prstGeom>
        </p:spPr>
      </p:pic>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Key Takeaways – Coverage of energy transition elements </a:t>
            </a:r>
            <a:r>
              <a:rPr lang="en-US" altLang="en-US" sz="2400" kern="0">
                <a:highlight>
                  <a:srgbClr val="FFFF00"/>
                </a:highlight>
                <a:latin typeface="Calibri" panose="020F0502020204030204" pitchFamily="34" charset="0"/>
                <a:cs typeface="Calibri" panose="020F0502020204030204" pitchFamily="34" charset="0"/>
              </a:rPr>
              <a:t>(CAN BE SKIPPED)</a:t>
            </a:r>
          </a:p>
        </p:txBody>
      </p:sp>
      <p:pic>
        <p:nvPicPr>
          <p:cNvPr id="3" name="Picture 2">
            <a:extLst>
              <a:ext uri="{FF2B5EF4-FFF2-40B4-BE49-F238E27FC236}">
                <a16:creationId xmlns:a16="http://schemas.microsoft.com/office/drawing/2014/main" id="{44B8236C-BDB4-6AFC-5CC3-F8E2625D3DA8}"/>
              </a:ext>
            </a:extLst>
          </p:cNvPr>
          <p:cNvPicPr>
            <a:picLocks noChangeAspect="1"/>
          </p:cNvPicPr>
          <p:nvPr/>
        </p:nvPicPr>
        <p:blipFill>
          <a:blip r:embed="rId4"/>
          <a:stretch>
            <a:fillRect/>
          </a:stretch>
        </p:blipFill>
        <p:spPr>
          <a:xfrm>
            <a:off x="1738312" y="1042987"/>
            <a:ext cx="9420225" cy="5229225"/>
          </a:xfrm>
          <a:prstGeom prst="rect">
            <a:avLst/>
          </a:prstGeom>
        </p:spPr>
      </p:pic>
    </p:spTree>
    <p:extLst>
      <p:ext uri="{BB962C8B-B14F-4D97-AF65-F5344CB8AC3E}">
        <p14:creationId xmlns:p14="http://schemas.microsoft.com/office/powerpoint/2010/main" val="25222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3CAF0A-D845-414F-BB49-59D558006240}"/>
              </a:ext>
            </a:extLst>
          </p:cNvPr>
          <p:cNvSpPr txBox="1">
            <a:spLocks/>
          </p:cNvSpPr>
          <p:nvPr/>
        </p:nvSpPr>
        <p:spPr>
          <a:xfrm>
            <a:off x="398490" y="223774"/>
            <a:ext cx="9073008" cy="50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defPPr>
              <a:defRPr lang="en-US"/>
            </a:defPPr>
            <a:lvl1pPr fontAlgn="base">
              <a:spcBef>
                <a:spcPct val="0"/>
              </a:spcBef>
              <a:spcAft>
                <a:spcPct val="0"/>
              </a:spcAft>
              <a:defRPr sz="3600" b="1" kern="0">
                <a:solidFill>
                  <a:srgbClr val="0872A6"/>
                </a:solidFill>
                <a:latin typeface="Calibri" panose="020F0502020204030204" pitchFamily="34" charset="0"/>
                <a:ea typeface="MS PGothic" panose="020B0600070205080204" pitchFamily="34" charset="-128"/>
                <a:cs typeface="Calibri" panose="020F0502020204030204" pitchFamily="34" charset="0"/>
              </a:defRPr>
            </a:lvl1pPr>
            <a:lvl2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fontAlgn="base">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fontAlgn="base">
              <a:spcBef>
                <a:spcPct val="0"/>
              </a:spcBef>
              <a:spcAft>
                <a:spcPct val="0"/>
              </a:spcAft>
              <a:defRPr sz="2700" b="1">
                <a:solidFill>
                  <a:srgbClr val="E10019"/>
                </a:solidFill>
                <a:latin typeface="Arial" charset="0"/>
                <a:cs typeface="Arial" charset="0"/>
              </a:defRPr>
            </a:lvl6pPr>
            <a:lvl7pPr marL="1023523" fontAlgn="base">
              <a:spcBef>
                <a:spcPct val="0"/>
              </a:spcBef>
              <a:spcAft>
                <a:spcPct val="0"/>
              </a:spcAft>
              <a:defRPr sz="2700" b="1">
                <a:solidFill>
                  <a:srgbClr val="E10019"/>
                </a:solidFill>
                <a:latin typeface="Arial" charset="0"/>
                <a:cs typeface="Arial" charset="0"/>
              </a:defRPr>
            </a:lvl7pPr>
            <a:lvl8pPr marL="1535285" fontAlgn="base">
              <a:spcBef>
                <a:spcPct val="0"/>
              </a:spcBef>
              <a:spcAft>
                <a:spcPct val="0"/>
              </a:spcAft>
              <a:defRPr sz="2700" b="1">
                <a:solidFill>
                  <a:srgbClr val="E10019"/>
                </a:solidFill>
                <a:latin typeface="Arial" charset="0"/>
                <a:cs typeface="Arial" charset="0"/>
              </a:defRPr>
            </a:lvl8pPr>
            <a:lvl9pPr marL="2047046" fontAlgn="base">
              <a:spcBef>
                <a:spcPct val="0"/>
              </a:spcBef>
              <a:spcAft>
                <a:spcPct val="0"/>
              </a:spcAft>
              <a:defRPr sz="2700" b="1">
                <a:solidFill>
                  <a:srgbClr val="E10019"/>
                </a:solidFill>
                <a:latin typeface="Arial" charset="0"/>
                <a:cs typeface="Arial" charset="0"/>
              </a:defRPr>
            </a:lvl9pPr>
          </a:lstStyle>
          <a:p>
            <a:r>
              <a:rPr lang="en-GB" sz="3200">
                <a:sym typeface="Arial"/>
              </a:rPr>
              <a:t>Planning the energy transition</a:t>
            </a:r>
            <a:endParaRPr lang="en-AE" sz="3200">
              <a:sym typeface="Arial"/>
            </a:endParaRPr>
          </a:p>
        </p:txBody>
      </p:sp>
      <p:pic>
        <p:nvPicPr>
          <p:cNvPr id="13" name="Picture 12">
            <a:extLst>
              <a:ext uri="{FF2B5EF4-FFF2-40B4-BE49-F238E27FC236}">
                <a16:creationId xmlns:a16="http://schemas.microsoft.com/office/drawing/2014/main" id="{252D8173-B7E0-B173-227B-502C7E3AC9AF}"/>
              </a:ext>
            </a:extLst>
          </p:cNvPr>
          <p:cNvPicPr>
            <a:picLocks noChangeAspect="1"/>
          </p:cNvPicPr>
          <p:nvPr/>
        </p:nvPicPr>
        <p:blipFill>
          <a:blip r:embed="rId3"/>
          <a:stretch>
            <a:fillRect/>
          </a:stretch>
        </p:blipFill>
        <p:spPr>
          <a:xfrm>
            <a:off x="8915365" y="1441191"/>
            <a:ext cx="3128998" cy="2406922"/>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037F9BAD-BD36-8CDA-41B7-395C0F9AD7FA}"/>
              </a:ext>
            </a:extLst>
          </p:cNvPr>
          <p:cNvPicPr>
            <a:picLocks noChangeAspect="1"/>
          </p:cNvPicPr>
          <p:nvPr/>
        </p:nvPicPr>
        <p:blipFill>
          <a:blip r:embed="rId4"/>
          <a:stretch>
            <a:fillRect/>
          </a:stretch>
        </p:blipFill>
        <p:spPr>
          <a:xfrm>
            <a:off x="284190" y="1082676"/>
            <a:ext cx="1937788" cy="2765437"/>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00C24FC-3213-2D5E-3D9B-80EBCB75B861}"/>
              </a:ext>
            </a:extLst>
          </p:cNvPr>
          <p:cNvPicPr>
            <a:picLocks noChangeAspect="1"/>
          </p:cNvPicPr>
          <p:nvPr/>
        </p:nvPicPr>
        <p:blipFill>
          <a:blip r:embed="rId5"/>
          <a:stretch>
            <a:fillRect/>
          </a:stretch>
        </p:blipFill>
        <p:spPr>
          <a:xfrm>
            <a:off x="2432140" y="1127155"/>
            <a:ext cx="1948545" cy="2765436"/>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9E67E93-CD2A-3A47-DD7B-837B9DFBE104}"/>
              </a:ext>
            </a:extLst>
          </p:cNvPr>
          <p:cNvPicPr>
            <a:picLocks noChangeAspect="1"/>
          </p:cNvPicPr>
          <p:nvPr/>
        </p:nvPicPr>
        <p:blipFill>
          <a:blip r:embed="rId6"/>
          <a:stretch>
            <a:fillRect/>
          </a:stretch>
        </p:blipFill>
        <p:spPr>
          <a:xfrm>
            <a:off x="4590847" y="1125989"/>
            <a:ext cx="1948545" cy="2772930"/>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66AF60F-2852-E5C4-2ADE-86FDAAC773FB}"/>
              </a:ext>
            </a:extLst>
          </p:cNvPr>
          <p:cNvPicPr>
            <a:picLocks noChangeAspect="1"/>
          </p:cNvPicPr>
          <p:nvPr/>
        </p:nvPicPr>
        <p:blipFill>
          <a:blip r:embed="rId7"/>
          <a:stretch>
            <a:fillRect/>
          </a:stretch>
        </p:blipFill>
        <p:spPr>
          <a:xfrm>
            <a:off x="6749554" y="1156644"/>
            <a:ext cx="1950768" cy="2772930"/>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02BF9448-82F8-DB12-FBE6-9C799FB760F8}"/>
              </a:ext>
            </a:extLst>
          </p:cNvPr>
          <p:cNvPicPr>
            <a:picLocks noChangeAspect="1"/>
          </p:cNvPicPr>
          <p:nvPr/>
        </p:nvPicPr>
        <p:blipFill>
          <a:blip r:embed="rId8"/>
          <a:stretch>
            <a:fillRect/>
          </a:stretch>
        </p:blipFill>
        <p:spPr>
          <a:xfrm>
            <a:off x="1276116" y="4136887"/>
            <a:ext cx="1891724" cy="2658897"/>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629C3F7-3BD8-5502-FD06-2FA98654C713}"/>
              </a:ext>
            </a:extLst>
          </p:cNvPr>
          <p:cNvPicPr>
            <a:picLocks noChangeAspect="1"/>
          </p:cNvPicPr>
          <p:nvPr/>
        </p:nvPicPr>
        <p:blipFill>
          <a:blip r:embed="rId9"/>
          <a:stretch>
            <a:fillRect/>
          </a:stretch>
        </p:blipFill>
        <p:spPr>
          <a:xfrm>
            <a:off x="3699012" y="4176007"/>
            <a:ext cx="1801090" cy="2570095"/>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C06B12E-84A9-40AD-7B04-0D911A2BBF26}"/>
              </a:ext>
            </a:extLst>
          </p:cNvPr>
          <p:cNvPicPr>
            <a:picLocks noChangeAspect="1"/>
          </p:cNvPicPr>
          <p:nvPr/>
        </p:nvPicPr>
        <p:blipFill>
          <a:blip r:embed="rId10"/>
          <a:stretch>
            <a:fillRect/>
          </a:stretch>
        </p:blipFill>
        <p:spPr>
          <a:xfrm>
            <a:off x="5849009" y="4207190"/>
            <a:ext cx="1801090" cy="2537068"/>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D26CF9D-99FC-45C8-8AEB-317B7B6EB949}"/>
              </a:ext>
            </a:extLst>
          </p:cNvPr>
          <p:cNvPicPr>
            <a:picLocks noChangeAspect="1"/>
          </p:cNvPicPr>
          <p:nvPr/>
        </p:nvPicPr>
        <p:blipFill>
          <a:blip r:embed="rId11"/>
          <a:stretch>
            <a:fillRect/>
          </a:stretch>
        </p:blipFill>
        <p:spPr>
          <a:xfrm>
            <a:off x="8141526" y="4131761"/>
            <a:ext cx="1988648" cy="2570095"/>
          </a:xfrm>
          <a:prstGeom prst="rect">
            <a:avLst/>
          </a:prstGeom>
          <a:ln>
            <a:solidFill>
              <a:schemeClr val="accent1">
                <a:shade val="60000"/>
                <a:satMod val="1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717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4A42CF-CDC4-48A1-A1E1-A7728E5FF826}"/>
              </a:ext>
            </a:extLst>
          </p:cNvPr>
          <p:cNvSpPr/>
          <p:nvPr/>
        </p:nvSpPr>
        <p:spPr>
          <a:xfrm>
            <a:off x="10101674" y="5776937"/>
            <a:ext cx="1390261" cy="4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278258" y="204275"/>
            <a:ext cx="98536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kern="0">
                <a:latin typeface="Calibri" panose="020F0502020204030204" pitchFamily="34" charset="0"/>
                <a:cs typeface="Calibri" panose="020F0502020204030204" pitchFamily="34" charset="0"/>
              </a:rPr>
              <a:t>Five years of Long-Term Energy Scenario (LTES) Network </a:t>
            </a:r>
          </a:p>
        </p:txBody>
      </p:sp>
      <p:sp>
        <p:nvSpPr>
          <p:cNvPr id="2" name="TextBox 1">
            <a:extLst>
              <a:ext uri="{FF2B5EF4-FFF2-40B4-BE49-F238E27FC236}">
                <a16:creationId xmlns:a16="http://schemas.microsoft.com/office/drawing/2014/main" id="{AF9B1507-5015-4343-B034-C3066337DA14}"/>
              </a:ext>
            </a:extLst>
          </p:cNvPr>
          <p:cNvSpPr txBox="1"/>
          <p:nvPr/>
        </p:nvSpPr>
        <p:spPr>
          <a:xfrm>
            <a:off x="203613" y="822483"/>
            <a:ext cx="2511595" cy="461665"/>
          </a:xfrm>
          <a:prstGeom prst="rect">
            <a:avLst/>
          </a:prstGeom>
          <a:noFill/>
        </p:spPr>
        <p:txBody>
          <a:bodyPr wrap="square" rtlCol="0">
            <a:spAutoFit/>
          </a:bodyPr>
          <a:lstStyle/>
          <a:p>
            <a:r>
              <a:rPr lang="en-US" sz="2400" b="1">
                <a:solidFill>
                  <a:srgbClr val="0872A6"/>
                </a:solidFill>
                <a:latin typeface="Calibri" panose="020F0502020204030204" pitchFamily="34" charset="0"/>
                <a:cs typeface="Calibri" panose="020F0502020204030204" pitchFamily="34" charset="0"/>
              </a:rPr>
              <a:t>Overview</a:t>
            </a:r>
          </a:p>
        </p:txBody>
      </p:sp>
      <p:sp>
        <p:nvSpPr>
          <p:cNvPr id="5" name="TextBox 4">
            <a:extLst>
              <a:ext uri="{FF2B5EF4-FFF2-40B4-BE49-F238E27FC236}">
                <a16:creationId xmlns:a16="http://schemas.microsoft.com/office/drawing/2014/main" id="{600D462A-3B7E-423E-880E-B1A8D1405B37}"/>
              </a:ext>
            </a:extLst>
          </p:cNvPr>
          <p:cNvSpPr txBox="1"/>
          <p:nvPr/>
        </p:nvSpPr>
        <p:spPr>
          <a:xfrm>
            <a:off x="278257" y="1346870"/>
            <a:ext cx="11343900" cy="2071208"/>
          </a:xfrm>
          <a:prstGeom prst="rect">
            <a:avLst/>
          </a:prstGeom>
          <a:noFill/>
        </p:spPr>
        <p:txBody>
          <a:bodyPr wrap="square" rtlCol="0">
            <a:spAutoFit/>
          </a:bodyPr>
          <a:lstStyle/>
          <a:p>
            <a:pPr marL="342900" indent="-342900" algn="just" fontAlgn="auto">
              <a:lnSpc>
                <a:spcPct val="150000"/>
              </a:lnSpc>
              <a:spcBef>
                <a:spcPts val="0"/>
              </a:spcBef>
              <a:spcAft>
                <a:spcPts val="0"/>
              </a:spcAft>
              <a:buClr>
                <a:srgbClr val="245898"/>
              </a:buClr>
              <a:buFont typeface="Calibri" panose="020F0502020204030204" pitchFamily="34" charset="0"/>
              <a:buChar char="»"/>
              <a:defRPr/>
            </a:pPr>
            <a:r>
              <a:rPr lang="en-US" sz="2200" kern="0">
                <a:solidFill>
                  <a:srgbClr val="0872A6"/>
                </a:solidFill>
                <a:latin typeface="Calibri" panose="020F0502020204030204" pitchFamily="34" charset="0"/>
                <a:cs typeface="Calibri" panose="020F0502020204030204" pitchFamily="34" charset="0"/>
              </a:rPr>
              <a:t>Provides a global platform to </a:t>
            </a:r>
            <a:r>
              <a:rPr lang="en-US" sz="2200" b="1" kern="0">
                <a:solidFill>
                  <a:srgbClr val="0872A6"/>
                </a:solidFill>
                <a:latin typeface="Calibri" panose="020F0502020204030204" pitchFamily="34" charset="0"/>
                <a:cs typeface="Calibri" panose="020F0502020204030204" pitchFamily="34" charset="0"/>
              </a:rPr>
              <a:t>exchange national LTES practices among scenario practitioners.</a:t>
            </a:r>
            <a:endParaRPr lang="en-US" sz="2200" b="1">
              <a:solidFill>
                <a:srgbClr val="0872A6"/>
              </a:solidFill>
              <a:latin typeface="Calibri" panose="020F0502020204030204" pitchFamily="34" charset="0"/>
              <a:cs typeface="Calibri" panose="020F0502020204030204" pitchFamily="34" charset="0"/>
            </a:endParaRPr>
          </a:p>
          <a:p>
            <a:pPr marL="342900" indent="-342900" algn="just" fontAlgn="auto">
              <a:lnSpc>
                <a:spcPct val="150000"/>
              </a:lnSpc>
              <a:spcBef>
                <a:spcPts val="0"/>
              </a:spcBef>
              <a:spcAft>
                <a:spcPts val="0"/>
              </a:spcAft>
              <a:buClr>
                <a:srgbClr val="245898"/>
              </a:buClr>
              <a:buFont typeface="Calibri" panose="020F0502020204030204" pitchFamily="34" charset="0"/>
              <a:buChar char="»"/>
              <a:defRPr/>
            </a:pPr>
            <a:r>
              <a:rPr lang="en-US" sz="2200" kern="0">
                <a:solidFill>
                  <a:srgbClr val="0872A6"/>
                </a:solidFill>
                <a:latin typeface="Calibri" panose="020F0502020204030204" pitchFamily="34" charset="0"/>
                <a:cs typeface="Calibri" panose="020F0502020204030204" pitchFamily="34" charset="0"/>
              </a:rPr>
              <a:t>Promotes wider and more effective use of LTES for the clean energy transition </a:t>
            </a:r>
            <a:r>
              <a:rPr lang="en-US" sz="2200" b="1" kern="0">
                <a:solidFill>
                  <a:srgbClr val="0872A6"/>
                </a:solidFill>
                <a:latin typeface="Calibri" panose="020F0502020204030204" pitchFamily="34" charset="0"/>
                <a:cs typeface="Calibri" panose="020F0502020204030204" pitchFamily="34" charset="0"/>
              </a:rPr>
              <a:t>in governments.</a:t>
            </a:r>
          </a:p>
          <a:p>
            <a:pPr marL="342900" indent="-342900" algn="just" fontAlgn="auto">
              <a:lnSpc>
                <a:spcPct val="150000"/>
              </a:lnSpc>
              <a:spcBef>
                <a:spcPts val="0"/>
              </a:spcBef>
              <a:spcAft>
                <a:spcPts val="0"/>
              </a:spcAft>
              <a:buClr>
                <a:srgbClr val="245898"/>
              </a:buClr>
              <a:buFont typeface="Calibri" panose="020F0502020204030204" pitchFamily="34" charset="0"/>
              <a:buChar char="»"/>
              <a:defRPr/>
            </a:pPr>
            <a:r>
              <a:rPr lang="en-US" sz="2200" kern="0">
                <a:solidFill>
                  <a:srgbClr val="0872A6"/>
                </a:solidFill>
                <a:latin typeface="Calibri" panose="020F0502020204030204" pitchFamily="34" charset="0"/>
                <a:cs typeface="Calibri" panose="020F0502020204030204" pitchFamily="34" charset="0"/>
              </a:rPr>
              <a:t>+50 countries examples over 60 international and regional events and webinars organized.</a:t>
            </a:r>
          </a:p>
          <a:p>
            <a:pPr marL="342900" indent="-342900" algn="just" fontAlgn="auto">
              <a:lnSpc>
                <a:spcPct val="150000"/>
              </a:lnSpc>
              <a:spcBef>
                <a:spcPts val="0"/>
              </a:spcBef>
              <a:spcAft>
                <a:spcPts val="0"/>
              </a:spcAft>
              <a:buClr>
                <a:srgbClr val="245898"/>
              </a:buClr>
              <a:buFont typeface="Calibri" panose="020F0502020204030204" pitchFamily="34" charset="0"/>
              <a:buChar char="»"/>
              <a:defRPr/>
            </a:pPr>
            <a:r>
              <a:rPr lang="en-US" sz="2200" kern="0">
                <a:solidFill>
                  <a:srgbClr val="0872A6"/>
                </a:solidFill>
                <a:latin typeface="Calibri" panose="020F0502020204030204" pitchFamily="34" charset="0"/>
                <a:cs typeface="Calibri" panose="020F0502020204030204" pitchFamily="34" charset="0"/>
              </a:rPr>
              <a:t>Members:</a:t>
            </a:r>
          </a:p>
        </p:txBody>
      </p:sp>
      <p:pic>
        <p:nvPicPr>
          <p:cNvPr id="7" name="Picture 6">
            <a:extLst>
              <a:ext uri="{FF2B5EF4-FFF2-40B4-BE49-F238E27FC236}">
                <a16:creationId xmlns:a16="http://schemas.microsoft.com/office/drawing/2014/main" id="{6980D9E0-34D9-4BC0-A4D6-83D475C711A9}"/>
              </a:ext>
            </a:extLst>
          </p:cNvPr>
          <p:cNvPicPr>
            <a:picLocks noChangeAspect="1"/>
          </p:cNvPicPr>
          <p:nvPr/>
        </p:nvPicPr>
        <p:blipFill>
          <a:blip r:embed="rId3"/>
          <a:stretch>
            <a:fillRect/>
          </a:stretch>
        </p:blipFill>
        <p:spPr>
          <a:xfrm>
            <a:off x="562773" y="4204079"/>
            <a:ext cx="6035858" cy="1729996"/>
          </a:xfrm>
          <a:prstGeom prst="rect">
            <a:avLst/>
          </a:prstGeom>
        </p:spPr>
      </p:pic>
      <p:pic>
        <p:nvPicPr>
          <p:cNvPr id="10" name="Picture 9">
            <a:extLst>
              <a:ext uri="{FF2B5EF4-FFF2-40B4-BE49-F238E27FC236}">
                <a16:creationId xmlns:a16="http://schemas.microsoft.com/office/drawing/2014/main" id="{CB6B4233-4326-473E-B7BC-B3394BA3FC1B}"/>
              </a:ext>
            </a:extLst>
          </p:cNvPr>
          <p:cNvPicPr>
            <a:picLocks noChangeAspect="1"/>
          </p:cNvPicPr>
          <p:nvPr/>
        </p:nvPicPr>
        <p:blipFill>
          <a:blip r:embed="rId4"/>
          <a:stretch>
            <a:fillRect/>
          </a:stretch>
        </p:blipFill>
        <p:spPr>
          <a:xfrm>
            <a:off x="6866114" y="4204079"/>
            <a:ext cx="4045432" cy="2343172"/>
          </a:xfrm>
          <a:prstGeom prst="rect">
            <a:avLst/>
          </a:prstGeom>
        </p:spPr>
      </p:pic>
      <p:sp>
        <p:nvSpPr>
          <p:cNvPr id="11" name="TextBox 10">
            <a:extLst>
              <a:ext uri="{FF2B5EF4-FFF2-40B4-BE49-F238E27FC236}">
                <a16:creationId xmlns:a16="http://schemas.microsoft.com/office/drawing/2014/main" id="{0737CDBB-2CC0-43C0-8FEC-12110658099D}"/>
              </a:ext>
            </a:extLst>
          </p:cNvPr>
          <p:cNvSpPr txBox="1"/>
          <p:nvPr/>
        </p:nvSpPr>
        <p:spPr>
          <a:xfrm>
            <a:off x="499744" y="3480800"/>
            <a:ext cx="6067646" cy="489365"/>
          </a:xfrm>
          <a:prstGeom prst="rect">
            <a:avLst/>
          </a:prstGeom>
          <a:noFill/>
        </p:spPr>
        <p:txBody>
          <a:bodyPr wrap="square">
            <a:spAutoFit/>
          </a:bodyPr>
          <a:lstStyle/>
          <a:p>
            <a:pPr lvl="3" algn="just">
              <a:lnSpc>
                <a:spcPct val="114000"/>
              </a:lnSpc>
              <a:buClr>
                <a:srgbClr val="245898"/>
              </a:buClr>
              <a:defRPr/>
            </a:pPr>
            <a:r>
              <a:rPr lang="en-US" sz="2400" b="1" kern="0">
                <a:solidFill>
                  <a:srgbClr val="0872A6"/>
                </a:solidFill>
                <a:latin typeface="Calibri" panose="020F0502020204030204" pitchFamily="34" charset="0"/>
                <a:cs typeface="Calibri" panose="020F0502020204030204" pitchFamily="34" charset="0"/>
              </a:rPr>
              <a:t>26 country members (+3 in process)</a:t>
            </a:r>
          </a:p>
        </p:txBody>
      </p:sp>
      <p:sp>
        <p:nvSpPr>
          <p:cNvPr id="15" name="TextBox 14">
            <a:extLst>
              <a:ext uri="{FF2B5EF4-FFF2-40B4-BE49-F238E27FC236}">
                <a16:creationId xmlns:a16="http://schemas.microsoft.com/office/drawing/2014/main" id="{D2B9A748-5E2F-4ABE-9C6B-A493493C7C94}"/>
              </a:ext>
            </a:extLst>
          </p:cNvPr>
          <p:cNvSpPr txBox="1"/>
          <p:nvPr/>
        </p:nvSpPr>
        <p:spPr>
          <a:xfrm>
            <a:off x="6865379" y="3480800"/>
            <a:ext cx="4359808" cy="489365"/>
          </a:xfrm>
          <a:prstGeom prst="rect">
            <a:avLst/>
          </a:prstGeom>
          <a:noFill/>
        </p:spPr>
        <p:txBody>
          <a:bodyPr wrap="square">
            <a:spAutoFit/>
          </a:bodyPr>
          <a:lstStyle/>
          <a:p>
            <a:pPr lvl="3" algn="just">
              <a:lnSpc>
                <a:spcPct val="114000"/>
              </a:lnSpc>
              <a:buClr>
                <a:srgbClr val="245898"/>
              </a:buClr>
              <a:defRPr/>
            </a:pPr>
            <a:r>
              <a:rPr lang="en-US" sz="2400" b="1" kern="0">
                <a:solidFill>
                  <a:srgbClr val="0872A6"/>
                </a:solidFill>
                <a:latin typeface="Calibri" panose="020F0502020204030204" pitchFamily="34" charset="0"/>
                <a:cs typeface="Calibri" panose="020F0502020204030204" pitchFamily="34" charset="0"/>
              </a:rPr>
              <a:t>12 technical partners institutions</a:t>
            </a:r>
          </a:p>
        </p:txBody>
      </p:sp>
    </p:spTree>
    <p:extLst>
      <p:ext uri="{BB962C8B-B14F-4D97-AF65-F5344CB8AC3E}">
        <p14:creationId xmlns:p14="http://schemas.microsoft.com/office/powerpoint/2010/main" val="292665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77161"/>
            <a:ext cx="98536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kern="0">
                <a:latin typeface="Calibri" panose="020F0502020204030204" pitchFamily="34" charset="0"/>
                <a:cs typeface="Calibri" panose="020F0502020204030204" pitchFamily="34" charset="0"/>
              </a:rPr>
              <a:t>LTES Network </a:t>
            </a:r>
          </a:p>
        </p:txBody>
      </p:sp>
      <p:sp>
        <p:nvSpPr>
          <p:cNvPr id="2" name="TextBox 1">
            <a:extLst>
              <a:ext uri="{FF2B5EF4-FFF2-40B4-BE49-F238E27FC236}">
                <a16:creationId xmlns:a16="http://schemas.microsoft.com/office/drawing/2014/main" id="{AF9B1507-5015-4343-B034-C3066337DA14}"/>
              </a:ext>
            </a:extLst>
          </p:cNvPr>
          <p:cNvSpPr txBox="1"/>
          <p:nvPr/>
        </p:nvSpPr>
        <p:spPr>
          <a:xfrm>
            <a:off x="6825355" y="1004690"/>
            <a:ext cx="3929848" cy="461665"/>
          </a:xfrm>
          <a:prstGeom prst="rect">
            <a:avLst/>
          </a:prstGeom>
          <a:noFill/>
        </p:spPr>
        <p:txBody>
          <a:bodyPr wrap="square" rtlCol="0">
            <a:spAutoFit/>
          </a:bodyPr>
          <a:lstStyle/>
          <a:p>
            <a:pPr algn="ctr"/>
            <a:r>
              <a:rPr lang="en-US" sz="2400" b="1">
                <a:solidFill>
                  <a:srgbClr val="0872A6"/>
                </a:solidFill>
                <a:latin typeface="Calibri" panose="020F0502020204030204" pitchFamily="34" charset="0"/>
                <a:cs typeface="Calibri" panose="020F0502020204030204" pitchFamily="34" charset="0"/>
              </a:rPr>
              <a:t>Knowledge collected</a:t>
            </a:r>
          </a:p>
        </p:txBody>
      </p:sp>
      <p:pic>
        <p:nvPicPr>
          <p:cNvPr id="17" name="Picture 4">
            <a:extLst>
              <a:ext uri="{FF2B5EF4-FFF2-40B4-BE49-F238E27FC236}">
                <a16:creationId xmlns:a16="http://schemas.microsoft.com/office/drawing/2014/main" id="{BC46F03E-12E6-44D6-B506-4525E970B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241" y="1470700"/>
            <a:ext cx="1758228" cy="24854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2C9CDB68-FE61-4179-B24D-87A43B074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2075" y="1470629"/>
            <a:ext cx="1758228" cy="24775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ED48CD58-E15B-4D76-8E74-7CDA59F2B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763" y="4158983"/>
            <a:ext cx="1753706" cy="24791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9D9B122E-6B62-4AEA-85D0-E611840AB2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868" y="1470700"/>
            <a:ext cx="1752554" cy="24774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E4DB990-119D-4C50-BCBF-1588B4251182}"/>
              </a:ext>
            </a:extLst>
          </p:cNvPr>
          <p:cNvPicPr>
            <a:picLocks noChangeAspect="1"/>
          </p:cNvPicPr>
          <p:nvPr/>
        </p:nvPicPr>
        <p:blipFill>
          <a:blip r:embed="rId7"/>
          <a:stretch>
            <a:fillRect/>
          </a:stretch>
        </p:blipFill>
        <p:spPr>
          <a:xfrm>
            <a:off x="8001787" y="4159521"/>
            <a:ext cx="1799235" cy="2478024"/>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23118683-402E-4536-9FBC-31EFB0085CD7}"/>
              </a:ext>
            </a:extLst>
          </p:cNvPr>
          <p:cNvSpPr/>
          <p:nvPr/>
        </p:nvSpPr>
        <p:spPr>
          <a:xfrm>
            <a:off x="7888756" y="4047836"/>
            <a:ext cx="1984778" cy="269333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6B261F39-48BE-4654-A0B1-9586B4C9BC48}"/>
              </a:ext>
            </a:extLst>
          </p:cNvPr>
          <p:cNvSpPr/>
          <p:nvPr/>
        </p:nvSpPr>
        <p:spPr>
          <a:xfrm>
            <a:off x="10057821" y="4029175"/>
            <a:ext cx="1984778" cy="269333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583560CA-BB02-4E91-A2BA-B222973D1676}"/>
              </a:ext>
            </a:extLst>
          </p:cNvPr>
          <p:cNvPicPr>
            <a:picLocks noChangeAspect="1"/>
          </p:cNvPicPr>
          <p:nvPr/>
        </p:nvPicPr>
        <p:blipFill>
          <a:blip r:embed="rId8"/>
          <a:stretch>
            <a:fillRect/>
          </a:stretch>
        </p:blipFill>
        <p:spPr>
          <a:xfrm>
            <a:off x="10186219" y="4159521"/>
            <a:ext cx="1727982" cy="247802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60D8AAC-63B5-CB87-A966-584ED6D3D76C}"/>
              </a:ext>
            </a:extLst>
          </p:cNvPr>
          <p:cNvPicPr>
            <a:picLocks noChangeAspect="1"/>
          </p:cNvPicPr>
          <p:nvPr/>
        </p:nvPicPr>
        <p:blipFill rotWithShape="1">
          <a:blip r:embed="rId9"/>
          <a:srcRect r="66629" b="58370"/>
          <a:stretch/>
        </p:blipFill>
        <p:spPr>
          <a:xfrm>
            <a:off x="97812" y="1928882"/>
            <a:ext cx="2387264" cy="2190499"/>
          </a:xfrm>
          <a:prstGeom prst="rect">
            <a:avLst/>
          </a:prstGeom>
        </p:spPr>
      </p:pic>
      <p:pic>
        <p:nvPicPr>
          <p:cNvPr id="4" name="Picture 3">
            <a:extLst>
              <a:ext uri="{FF2B5EF4-FFF2-40B4-BE49-F238E27FC236}">
                <a16:creationId xmlns:a16="http://schemas.microsoft.com/office/drawing/2014/main" id="{DB02D1BE-144E-62BA-6887-D947CD12C098}"/>
              </a:ext>
            </a:extLst>
          </p:cNvPr>
          <p:cNvPicPr>
            <a:picLocks noChangeAspect="1"/>
          </p:cNvPicPr>
          <p:nvPr/>
        </p:nvPicPr>
        <p:blipFill rotWithShape="1">
          <a:blip r:embed="rId9"/>
          <a:srcRect l="34766" t="875" r="34527" b="58370"/>
          <a:stretch/>
        </p:blipFill>
        <p:spPr>
          <a:xfrm>
            <a:off x="1738578" y="3126248"/>
            <a:ext cx="2259743" cy="2205984"/>
          </a:xfrm>
          <a:prstGeom prst="rect">
            <a:avLst/>
          </a:prstGeom>
        </p:spPr>
      </p:pic>
      <p:pic>
        <p:nvPicPr>
          <p:cNvPr id="5" name="Picture 4">
            <a:extLst>
              <a:ext uri="{FF2B5EF4-FFF2-40B4-BE49-F238E27FC236}">
                <a16:creationId xmlns:a16="http://schemas.microsoft.com/office/drawing/2014/main" id="{96DBE58F-B9A9-68FF-4D30-43BE92FC2C8B}"/>
              </a:ext>
            </a:extLst>
          </p:cNvPr>
          <p:cNvPicPr>
            <a:picLocks noChangeAspect="1"/>
          </p:cNvPicPr>
          <p:nvPr/>
        </p:nvPicPr>
        <p:blipFill rotWithShape="1">
          <a:blip r:embed="rId9"/>
          <a:srcRect l="68552" t="1177" r="487" b="58369"/>
          <a:stretch/>
        </p:blipFill>
        <p:spPr>
          <a:xfrm>
            <a:off x="3395954" y="4338133"/>
            <a:ext cx="2259743" cy="2171700"/>
          </a:xfrm>
          <a:prstGeom prst="rect">
            <a:avLst/>
          </a:prstGeom>
        </p:spPr>
      </p:pic>
      <p:sp>
        <p:nvSpPr>
          <p:cNvPr id="6" name="TextBox 5">
            <a:extLst>
              <a:ext uri="{FF2B5EF4-FFF2-40B4-BE49-F238E27FC236}">
                <a16:creationId xmlns:a16="http://schemas.microsoft.com/office/drawing/2014/main" id="{BEC6EFDA-F779-CDFD-17A5-AAD5AB5D474F}"/>
              </a:ext>
            </a:extLst>
          </p:cNvPr>
          <p:cNvSpPr txBox="1"/>
          <p:nvPr/>
        </p:nvSpPr>
        <p:spPr>
          <a:xfrm>
            <a:off x="903525" y="992441"/>
            <a:ext cx="3929848" cy="461665"/>
          </a:xfrm>
          <a:prstGeom prst="rect">
            <a:avLst/>
          </a:prstGeom>
          <a:noFill/>
        </p:spPr>
        <p:txBody>
          <a:bodyPr wrap="square" rtlCol="0">
            <a:spAutoFit/>
          </a:bodyPr>
          <a:lstStyle/>
          <a:p>
            <a:pPr algn="ctr"/>
            <a:r>
              <a:rPr lang="en-US" sz="2400" b="1">
                <a:solidFill>
                  <a:srgbClr val="0872A6"/>
                </a:solidFill>
                <a:latin typeface="Calibri" panose="020F0502020204030204" pitchFamily="34" charset="0"/>
                <a:cs typeface="Calibri" panose="020F0502020204030204" pitchFamily="34" charset="0"/>
              </a:rPr>
              <a:t>Aspects explored</a:t>
            </a:r>
          </a:p>
        </p:txBody>
      </p:sp>
    </p:spTree>
    <p:extLst>
      <p:ext uri="{BB962C8B-B14F-4D97-AF65-F5344CB8AC3E}">
        <p14:creationId xmlns:p14="http://schemas.microsoft.com/office/powerpoint/2010/main" val="252261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30779"/>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kern="0">
                <a:latin typeface="Calibri" panose="020F0502020204030204" pitchFamily="34" charset="0"/>
                <a:cs typeface="Calibri" panose="020F0502020204030204" pitchFamily="34" charset="0"/>
              </a:rPr>
              <a:t>LTES and LT-LEDS: Stocktaking and Alignment</a:t>
            </a:r>
          </a:p>
        </p:txBody>
      </p:sp>
      <p:pic>
        <p:nvPicPr>
          <p:cNvPr id="21" name="Picture 20">
            <a:extLst>
              <a:ext uri="{FF2B5EF4-FFF2-40B4-BE49-F238E27FC236}">
                <a16:creationId xmlns:a16="http://schemas.microsoft.com/office/drawing/2014/main" id="{C89BCD08-64C0-43A1-B95E-392D5E7430DF}"/>
              </a:ext>
            </a:extLst>
          </p:cNvPr>
          <p:cNvPicPr>
            <a:picLocks noChangeAspect="1"/>
          </p:cNvPicPr>
          <p:nvPr/>
        </p:nvPicPr>
        <p:blipFill>
          <a:blip r:embed="rId3"/>
          <a:stretch>
            <a:fillRect/>
          </a:stretch>
        </p:blipFill>
        <p:spPr>
          <a:xfrm>
            <a:off x="625564" y="1051763"/>
            <a:ext cx="3582542" cy="5137569"/>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34113399-9BFF-A871-143F-9E90A8EB905A}"/>
              </a:ext>
            </a:extLst>
          </p:cNvPr>
          <p:cNvPicPr>
            <a:picLocks noChangeAspect="1"/>
          </p:cNvPicPr>
          <p:nvPr/>
        </p:nvPicPr>
        <p:blipFill rotWithShape="1">
          <a:blip r:embed="rId4"/>
          <a:srcRect b="4815"/>
          <a:stretch/>
        </p:blipFill>
        <p:spPr>
          <a:xfrm>
            <a:off x="5645495" y="2640035"/>
            <a:ext cx="5788046" cy="3722666"/>
          </a:xfrm>
          <a:prstGeom prst="rect">
            <a:avLst/>
          </a:prstGeom>
        </p:spPr>
      </p:pic>
      <p:sp>
        <p:nvSpPr>
          <p:cNvPr id="3" name="Rectangle 2">
            <a:extLst>
              <a:ext uri="{FF2B5EF4-FFF2-40B4-BE49-F238E27FC236}">
                <a16:creationId xmlns:a16="http://schemas.microsoft.com/office/drawing/2014/main" id="{E03A928D-5FA3-9F69-75F4-CFBE7ADCFE5E}"/>
              </a:ext>
            </a:extLst>
          </p:cNvPr>
          <p:cNvSpPr/>
          <p:nvPr/>
        </p:nvSpPr>
        <p:spPr>
          <a:xfrm>
            <a:off x="4715780" y="948446"/>
            <a:ext cx="7148611" cy="2614883"/>
          </a:xfrm>
          <a:prstGeom prst="rect">
            <a:avLst/>
          </a:prstGeom>
        </p:spPr>
        <p:txBody>
          <a:bodyPr wrap="square" lIns="91440" tIns="45720" rIns="91440" bIns="45720" anchor="t">
            <a:spAutoFit/>
          </a:bodyPr>
          <a:lstStyle/>
          <a:p>
            <a:pPr marL="342900" lvl="0" indent="-342900" algn="just">
              <a:lnSpc>
                <a:spcPct val="120000"/>
              </a:lnSpc>
              <a:buFont typeface="Arial" panose="020B0604020202020204" pitchFamily="34" charset="0"/>
              <a:buChar char="•"/>
              <a:defRPr/>
            </a:pPr>
            <a:r>
              <a:rPr lang="en-US" sz="2400">
                <a:solidFill>
                  <a:srgbClr val="0872A6"/>
                </a:solidFill>
                <a:latin typeface="Calibri" panose="020F0502020204030204" pitchFamily="34" charset="0"/>
                <a:cs typeface="Calibri" panose="020F0502020204030204" pitchFamily="34" charset="0"/>
              </a:rPr>
              <a:t>36 out of 53 LT-LEDS are scenario based</a:t>
            </a:r>
          </a:p>
          <a:p>
            <a:pPr marL="342900" lvl="0" indent="-342900" algn="just">
              <a:lnSpc>
                <a:spcPct val="120000"/>
              </a:lnSpc>
              <a:buFont typeface="Arial" panose="020B0604020202020204" pitchFamily="34" charset="0"/>
              <a:buChar char="•"/>
              <a:defRPr/>
            </a:pPr>
            <a:r>
              <a:rPr lang="en-US" sz="2400">
                <a:solidFill>
                  <a:srgbClr val="0872A6"/>
                </a:solidFill>
                <a:latin typeface="Calibri" panose="020F0502020204030204" pitchFamily="34" charset="0"/>
                <a:cs typeface="Calibri" panose="020F0502020204030204" pitchFamily="34" charset="0"/>
              </a:rPr>
              <a:t>24 out of 70 LTES were developed within the last 5 years and have a planning time horizon of over 15 years</a:t>
            </a:r>
          </a:p>
          <a:p>
            <a:pPr lvl="0" algn="just">
              <a:lnSpc>
                <a:spcPct val="120000"/>
              </a:lnSpc>
              <a:defRPr/>
            </a:pPr>
            <a:endParaRPr lang="en-US" sz="2100" b="1">
              <a:solidFill>
                <a:srgbClr val="0872A6"/>
              </a:solidFill>
              <a:latin typeface="Calibri" panose="020F0502020204030204" pitchFamily="34" charset="0"/>
              <a:cs typeface="Calibri" panose="020F0502020204030204" pitchFamily="34" charset="0"/>
            </a:endParaRPr>
          </a:p>
          <a:p>
            <a:pPr lvl="0" algn="just">
              <a:lnSpc>
                <a:spcPct val="120000"/>
              </a:lnSpc>
              <a:defRPr/>
            </a:pPr>
            <a:r>
              <a:rPr lang="en-US" sz="2100" b="1">
                <a:solidFill>
                  <a:srgbClr val="0872A6"/>
                </a:solidFill>
                <a:latin typeface="Calibri" panose="020F0502020204030204" pitchFamily="34" charset="0"/>
                <a:cs typeface="Calibri" panose="020F0502020204030204" pitchFamily="34" charset="0"/>
              </a:rPr>
              <a:t> </a:t>
            </a:r>
            <a:endParaRPr lang="en-GB" sz="2100" kern="0">
              <a:highlight>
                <a:srgbClr val="80808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76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29536"/>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kern="0">
                <a:latin typeface="Calibri" panose="020F0502020204030204" pitchFamily="34" charset="0"/>
                <a:cs typeface="Calibri" panose="020F0502020204030204" pitchFamily="34" charset="0"/>
              </a:rPr>
              <a:t>Key Takeaways – Institutional and technical aspects</a:t>
            </a:r>
          </a:p>
        </p:txBody>
      </p:sp>
      <p:pic>
        <p:nvPicPr>
          <p:cNvPr id="1026" name="Picture 2" descr="Image">
            <a:extLst>
              <a:ext uri="{FF2B5EF4-FFF2-40B4-BE49-F238E27FC236}">
                <a16:creationId xmlns:a16="http://schemas.microsoft.com/office/drawing/2014/main" id="{B4C8EBE5-758F-24F9-332E-4C022C32D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632" y="2098918"/>
            <a:ext cx="6412546" cy="42828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6350985-3096-9275-918A-15F4EE519BD6}"/>
              </a:ext>
            </a:extLst>
          </p:cNvPr>
          <p:cNvSpPr txBox="1">
            <a:spLocks/>
          </p:cNvSpPr>
          <p:nvPr/>
        </p:nvSpPr>
        <p:spPr bwMode="auto">
          <a:xfrm>
            <a:off x="1678433" y="1180248"/>
            <a:ext cx="263307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a:latin typeface="Calibri" panose="020F0502020204030204" pitchFamily="34" charset="0"/>
                <a:cs typeface="Calibri" panose="020F0502020204030204" pitchFamily="34" charset="0"/>
              </a:rPr>
              <a:t>Institutional aspects </a:t>
            </a:r>
          </a:p>
        </p:txBody>
      </p:sp>
      <p:sp>
        <p:nvSpPr>
          <p:cNvPr id="7" name="Title 1">
            <a:extLst>
              <a:ext uri="{FF2B5EF4-FFF2-40B4-BE49-F238E27FC236}">
                <a16:creationId xmlns:a16="http://schemas.microsoft.com/office/drawing/2014/main" id="{F14B41E5-F015-B797-C032-40C837D2E3BB}"/>
              </a:ext>
            </a:extLst>
          </p:cNvPr>
          <p:cNvSpPr txBox="1">
            <a:spLocks/>
          </p:cNvSpPr>
          <p:nvPr/>
        </p:nvSpPr>
        <p:spPr bwMode="auto">
          <a:xfrm>
            <a:off x="8047202" y="1260243"/>
            <a:ext cx="263307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2400" kern="0">
                <a:latin typeface="Calibri" panose="020F0502020204030204" pitchFamily="34" charset="0"/>
                <a:cs typeface="Calibri" panose="020F0502020204030204" pitchFamily="34" charset="0"/>
              </a:rPr>
              <a:t>Technical aspects</a:t>
            </a:r>
          </a:p>
        </p:txBody>
      </p:sp>
      <p:graphicFrame>
        <p:nvGraphicFramePr>
          <p:cNvPr id="10" name="Diagram 9">
            <a:extLst>
              <a:ext uri="{FF2B5EF4-FFF2-40B4-BE49-F238E27FC236}">
                <a16:creationId xmlns:a16="http://schemas.microsoft.com/office/drawing/2014/main" id="{0F628548-CFAA-D2C1-0F6E-C281C367D06B}"/>
              </a:ext>
            </a:extLst>
          </p:cNvPr>
          <p:cNvGraphicFramePr/>
          <p:nvPr>
            <p:extLst>
              <p:ext uri="{D42A27DB-BD31-4B8C-83A1-F6EECF244321}">
                <p14:modId xmlns:p14="http://schemas.microsoft.com/office/powerpoint/2010/main" val="4000458051"/>
              </p:ext>
            </p:extLst>
          </p:nvPr>
        </p:nvGraphicFramePr>
        <p:xfrm>
          <a:off x="1258005" y="2066549"/>
          <a:ext cx="4379752" cy="447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Graphic 10" descr="Meeting with solid fill">
            <a:extLst>
              <a:ext uri="{FF2B5EF4-FFF2-40B4-BE49-F238E27FC236}">
                <a16:creationId xmlns:a16="http://schemas.microsoft.com/office/drawing/2014/main" id="{AFDD468D-87AF-58C0-0620-9997D619D7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6751" y="2434479"/>
            <a:ext cx="683700" cy="683700"/>
          </a:xfrm>
          <a:prstGeom prst="rect">
            <a:avLst/>
          </a:prstGeom>
        </p:spPr>
      </p:pic>
      <p:pic>
        <p:nvPicPr>
          <p:cNvPr id="13" name="Graphic 12" descr="Bar graph with downward trend with solid fill">
            <a:extLst>
              <a:ext uri="{FF2B5EF4-FFF2-40B4-BE49-F238E27FC236}">
                <a16:creationId xmlns:a16="http://schemas.microsoft.com/office/drawing/2014/main" id="{DE222513-CCDB-217E-9FED-A0B70219F4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6751" y="3612927"/>
            <a:ext cx="683700" cy="683700"/>
          </a:xfrm>
          <a:prstGeom prst="rect">
            <a:avLst/>
          </a:prstGeom>
        </p:spPr>
      </p:pic>
      <p:pic>
        <p:nvPicPr>
          <p:cNvPr id="15" name="Graphic 14" descr="Cloud Computing with solid fill">
            <a:extLst>
              <a:ext uri="{FF2B5EF4-FFF2-40B4-BE49-F238E27FC236}">
                <a16:creationId xmlns:a16="http://schemas.microsoft.com/office/drawing/2014/main" id="{200D8942-0BAD-9E3E-F359-79E9B22684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0625" y="5770549"/>
            <a:ext cx="683700" cy="683700"/>
          </a:xfrm>
          <a:prstGeom prst="rect">
            <a:avLst/>
          </a:prstGeom>
        </p:spPr>
      </p:pic>
      <p:pic>
        <p:nvPicPr>
          <p:cNvPr id="17" name="Graphic 16" descr="Magnifying glass with solid fill">
            <a:extLst>
              <a:ext uri="{FF2B5EF4-FFF2-40B4-BE49-F238E27FC236}">
                <a16:creationId xmlns:a16="http://schemas.microsoft.com/office/drawing/2014/main" id="{679A859D-F48D-CBDF-2546-EA0D9860BB6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3604" y="4592101"/>
            <a:ext cx="683700" cy="683700"/>
          </a:xfrm>
          <a:prstGeom prst="rect">
            <a:avLst/>
          </a:prstGeom>
        </p:spPr>
      </p:pic>
      <p:grpSp>
        <p:nvGrpSpPr>
          <p:cNvPr id="18" name="Group 4">
            <a:extLst>
              <a:ext uri="{FF2B5EF4-FFF2-40B4-BE49-F238E27FC236}">
                <a16:creationId xmlns:a16="http://schemas.microsoft.com/office/drawing/2014/main" id="{3DF7585D-EECE-584B-59FA-41EC83D5D9B9}"/>
              </a:ext>
            </a:extLst>
          </p:cNvPr>
          <p:cNvGrpSpPr>
            <a:grpSpLocks noChangeAspect="1"/>
          </p:cNvGrpSpPr>
          <p:nvPr/>
        </p:nvGrpSpPr>
        <p:grpSpPr bwMode="auto">
          <a:xfrm>
            <a:off x="422275" y="962025"/>
            <a:ext cx="962025" cy="962025"/>
            <a:chOff x="266" y="606"/>
            <a:chExt cx="606" cy="606"/>
          </a:xfrm>
        </p:grpSpPr>
        <p:sp>
          <p:nvSpPr>
            <p:cNvPr id="19" name="AutoShape 3">
              <a:extLst>
                <a:ext uri="{FF2B5EF4-FFF2-40B4-BE49-F238E27FC236}">
                  <a16:creationId xmlns:a16="http://schemas.microsoft.com/office/drawing/2014/main" id="{5B6A5FF6-0AAF-084D-A75A-8D826DA9469C}"/>
                </a:ext>
              </a:extLst>
            </p:cNvPr>
            <p:cNvSpPr>
              <a:spLocks noChangeAspect="1" noChangeArrowheads="1" noTextEdit="1"/>
            </p:cNvSpPr>
            <p:nvPr/>
          </p:nvSpPr>
          <p:spPr bwMode="auto">
            <a:xfrm>
              <a:off x="266" y="608"/>
              <a:ext cx="59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52CA77AB-3E8D-8AF2-8084-0EC97FC9A93A}"/>
                </a:ext>
              </a:extLst>
            </p:cNvPr>
            <p:cNvSpPr>
              <a:spLocks/>
            </p:cNvSpPr>
            <p:nvPr/>
          </p:nvSpPr>
          <p:spPr bwMode="auto">
            <a:xfrm>
              <a:off x="266" y="606"/>
              <a:ext cx="606" cy="606"/>
            </a:xfrm>
            <a:custGeom>
              <a:avLst/>
              <a:gdLst>
                <a:gd name="T0" fmla="*/ 693 w 693"/>
                <a:gd name="T1" fmla="*/ 346 h 693"/>
                <a:gd name="T2" fmla="*/ 693 w 693"/>
                <a:gd name="T3" fmla="*/ 346 h 693"/>
                <a:gd name="T4" fmla="*/ 346 w 693"/>
                <a:gd name="T5" fmla="*/ 693 h 693"/>
                <a:gd name="T6" fmla="*/ 0 w 693"/>
                <a:gd name="T7" fmla="*/ 346 h 693"/>
                <a:gd name="T8" fmla="*/ 346 w 693"/>
                <a:gd name="T9" fmla="*/ 0 h 693"/>
                <a:gd name="T10" fmla="*/ 693 w 693"/>
                <a:gd name="T11" fmla="*/ 346 h 693"/>
              </a:gdLst>
              <a:ahLst/>
              <a:cxnLst>
                <a:cxn ang="0">
                  <a:pos x="T0" y="T1"/>
                </a:cxn>
                <a:cxn ang="0">
                  <a:pos x="T2" y="T3"/>
                </a:cxn>
                <a:cxn ang="0">
                  <a:pos x="T4" y="T5"/>
                </a:cxn>
                <a:cxn ang="0">
                  <a:pos x="T6" y="T7"/>
                </a:cxn>
                <a:cxn ang="0">
                  <a:pos x="T8" y="T9"/>
                </a:cxn>
                <a:cxn ang="0">
                  <a:pos x="T10" y="T11"/>
                </a:cxn>
              </a:cxnLst>
              <a:rect l="0" t="0" r="r" b="b"/>
              <a:pathLst>
                <a:path w="693" h="693">
                  <a:moveTo>
                    <a:pt x="693" y="346"/>
                  </a:moveTo>
                  <a:lnTo>
                    <a:pt x="693" y="346"/>
                  </a:lnTo>
                  <a:cubicBezTo>
                    <a:pt x="693" y="537"/>
                    <a:pt x="538" y="693"/>
                    <a:pt x="346" y="693"/>
                  </a:cubicBezTo>
                  <a:cubicBezTo>
                    <a:pt x="155" y="693"/>
                    <a:pt x="0" y="537"/>
                    <a:pt x="0" y="346"/>
                  </a:cubicBezTo>
                  <a:cubicBezTo>
                    <a:pt x="0" y="154"/>
                    <a:pt x="155" y="0"/>
                    <a:pt x="346" y="0"/>
                  </a:cubicBezTo>
                  <a:cubicBezTo>
                    <a:pt x="538" y="0"/>
                    <a:pt x="693" y="154"/>
                    <a:pt x="693" y="346"/>
                  </a:cubicBezTo>
                  <a:close/>
                </a:path>
              </a:pathLst>
            </a:custGeom>
            <a:solidFill>
              <a:srgbClr val="0872A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9AF1995B-C995-DE31-3380-1687FD2D2B17}"/>
                </a:ext>
              </a:extLst>
            </p:cNvPr>
            <p:cNvSpPr>
              <a:spLocks noEditPoints="1"/>
            </p:cNvSpPr>
            <p:nvPr/>
          </p:nvSpPr>
          <p:spPr bwMode="auto">
            <a:xfrm>
              <a:off x="370" y="717"/>
              <a:ext cx="413" cy="357"/>
            </a:xfrm>
            <a:custGeom>
              <a:avLst/>
              <a:gdLst>
                <a:gd name="T0" fmla="*/ 75 w 472"/>
                <a:gd name="T1" fmla="*/ 145 h 408"/>
                <a:gd name="T2" fmla="*/ 75 w 472"/>
                <a:gd name="T3" fmla="*/ 145 h 408"/>
                <a:gd name="T4" fmla="*/ 133 w 472"/>
                <a:gd name="T5" fmla="*/ 145 h 408"/>
                <a:gd name="T6" fmla="*/ 202 w 472"/>
                <a:gd name="T7" fmla="*/ 145 h 408"/>
                <a:gd name="T8" fmla="*/ 260 w 472"/>
                <a:gd name="T9" fmla="*/ 145 h 408"/>
                <a:gd name="T10" fmla="*/ 338 w 472"/>
                <a:gd name="T11" fmla="*/ 145 h 408"/>
                <a:gd name="T12" fmla="*/ 397 w 472"/>
                <a:gd name="T13" fmla="*/ 145 h 408"/>
                <a:gd name="T14" fmla="*/ 471 w 472"/>
                <a:gd name="T15" fmla="*/ 145 h 408"/>
                <a:gd name="T16" fmla="*/ 471 w 472"/>
                <a:gd name="T17" fmla="*/ 143 h 408"/>
                <a:gd name="T18" fmla="*/ 236 w 472"/>
                <a:gd name="T19" fmla="*/ 0 h 408"/>
                <a:gd name="T20" fmla="*/ 1 w 472"/>
                <a:gd name="T21" fmla="*/ 143 h 408"/>
                <a:gd name="T22" fmla="*/ 1 w 472"/>
                <a:gd name="T23" fmla="*/ 145 h 408"/>
                <a:gd name="T24" fmla="*/ 75 w 472"/>
                <a:gd name="T25" fmla="*/ 145 h 408"/>
                <a:gd name="T26" fmla="*/ 75 w 472"/>
                <a:gd name="T27" fmla="*/ 145 h 408"/>
                <a:gd name="T28" fmla="*/ 435 w 472"/>
                <a:gd name="T29" fmla="*/ 332 h 408"/>
                <a:gd name="T30" fmla="*/ 435 w 472"/>
                <a:gd name="T31" fmla="*/ 332 h 408"/>
                <a:gd name="T32" fmla="*/ 388 w 472"/>
                <a:gd name="T33" fmla="*/ 332 h 408"/>
                <a:gd name="T34" fmla="*/ 333 w 472"/>
                <a:gd name="T35" fmla="*/ 332 h 408"/>
                <a:gd name="T36" fmla="*/ 259 w 472"/>
                <a:gd name="T37" fmla="*/ 332 h 408"/>
                <a:gd name="T38" fmla="*/ 204 w 472"/>
                <a:gd name="T39" fmla="*/ 332 h 408"/>
                <a:gd name="T40" fmla="*/ 139 w 472"/>
                <a:gd name="T41" fmla="*/ 332 h 408"/>
                <a:gd name="T42" fmla="*/ 84 w 472"/>
                <a:gd name="T43" fmla="*/ 332 h 408"/>
                <a:gd name="T44" fmla="*/ 37 w 472"/>
                <a:gd name="T45" fmla="*/ 332 h 408"/>
                <a:gd name="T46" fmla="*/ 37 w 472"/>
                <a:gd name="T47" fmla="*/ 365 h 408"/>
                <a:gd name="T48" fmla="*/ 8 w 472"/>
                <a:gd name="T49" fmla="*/ 365 h 408"/>
                <a:gd name="T50" fmla="*/ 8 w 472"/>
                <a:gd name="T51" fmla="*/ 408 h 408"/>
                <a:gd name="T52" fmla="*/ 465 w 472"/>
                <a:gd name="T53" fmla="*/ 408 h 408"/>
                <a:gd name="T54" fmla="*/ 465 w 472"/>
                <a:gd name="T55" fmla="*/ 365 h 408"/>
                <a:gd name="T56" fmla="*/ 435 w 472"/>
                <a:gd name="T57" fmla="*/ 365 h 408"/>
                <a:gd name="T58" fmla="*/ 435 w 472"/>
                <a:gd name="T59" fmla="*/ 332 h 408"/>
                <a:gd name="T60" fmla="*/ 435 w 472"/>
                <a:gd name="T61" fmla="*/ 3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2" h="408">
                  <a:moveTo>
                    <a:pt x="75" y="145"/>
                  </a:moveTo>
                  <a:lnTo>
                    <a:pt x="75" y="145"/>
                  </a:lnTo>
                  <a:lnTo>
                    <a:pt x="133" y="145"/>
                  </a:lnTo>
                  <a:lnTo>
                    <a:pt x="202" y="145"/>
                  </a:lnTo>
                  <a:lnTo>
                    <a:pt x="260" y="145"/>
                  </a:lnTo>
                  <a:lnTo>
                    <a:pt x="338" y="145"/>
                  </a:lnTo>
                  <a:lnTo>
                    <a:pt x="397" y="145"/>
                  </a:lnTo>
                  <a:lnTo>
                    <a:pt x="471" y="145"/>
                  </a:lnTo>
                  <a:cubicBezTo>
                    <a:pt x="472" y="145"/>
                    <a:pt x="472" y="144"/>
                    <a:pt x="471" y="143"/>
                  </a:cubicBezTo>
                  <a:lnTo>
                    <a:pt x="236" y="0"/>
                  </a:lnTo>
                  <a:lnTo>
                    <a:pt x="1" y="143"/>
                  </a:lnTo>
                  <a:cubicBezTo>
                    <a:pt x="0" y="144"/>
                    <a:pt x="1" y="145"/>
                    <a:pt x="1" y="145"/>
                  </a:cubicBezTo>
                  <a:lnTo>
                    <a:pt x="75" y="145"/>
                  </a:lnTo>
                  <a:lnTo>
                    <a:pt x="75" y="145"/>
                  </a:lnTo>
                  <a:close/>
                  <a:moveTo>
                    <a:pt x="435" y="332"/>
                  </a:moveTo>
                  <a:lnTo>
                    <a:pt x="435" y="332"/>
                  </a:lnTo>
                  <a:lnTo>
                    <a:pt x="388" y="332"/>
                  </a:lnTo>
                  <a:lnTo>
                    <a:pt x="333" y="332"/>
                  </a:lnTo>
                  <a:lnTo>
                    <a:pt x="259" y="332"/>
                  </a:lnTo>
                  <a:lnTo>
                    <a:pt x="204" y="332"/>
                  </a:lnTo>
                  <a:lnTo>
                    <a:pt x="139" y="332"/>
                  </a:lnTo>
                  <a:lnTo>
                    <a:pt x="84" y="332"/>
                  </a:lnTo>
                  <a:lnTo>
                    <a:pt x="37" y="332"/>
                  </a:lnTo>
                  <a:lnTo>
                    <a:pt x="37" y="365"/>
                  </a:lnTo>
                  <a:lnTo>
                    <a:pt x="8" y="365"/>
                  </a:lnTo>
                  <a:lnTo>
                    <a:pt x="8" y="408"/>
                  </a:lnTo>
                  <a:lnTo>
                    <a:pt x="465" y="408"/>
                  </a:lnTo>
                  <a:lnTo>
                    <a:pt x="465" y="365"/>
                  </a:lnTo>
                  <a:lnTo>
                    <a:pt x="435" y="365"/>
                  </a:lnTo>
                  <a:lnTo>
                    <a:pt x="435" y="332"/>
                  </a:lnTo>
                  <a:lnTo>
                    <a:pt x="435" y="332"/>
                  </a:lnTo>
                  <a:close/>
                </a:path>
              </a:pathLst>
            </a:cu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3A8255D8-CFE5-E516-6A54-40DAED0C7E50}"/>
                </a:ext>
              </a:extLst>
            </p:cNvPr>
            <p:cNvSpPr>
              <a:spLocks noEditPoints="1"/>
            </p:cNvSpPr>
            <p:nvPr/>
          </p:nvSpPr>
          <p:spPr bwMode="auto">
            <a:xfrm>
              <a:off x="449" y="838"/>
              <a:ext cx="240" cy="163"/>
            </a:xfrm>
            <a:custGeom>
              <a:avLst/>
              <a:gdLst>
                <a:gd name="T0" fmla="*/ 274 w 274"/>
                <a:gd name="T1" fmla="*/ 0 h 186"/>
                <a:gd name="T2" fmla="*/ 274 w 274"/>
                <a:gd name="T3" fmla="*/ 0 h 186"/>
                <a:gd name="T4" fmla="*/ 274 w 274"/>
                <a:gd name="T5" fmla="*/ 186 h 186"/>
                <a:gd name="T6" fmla="*/ 0 w 274"/>
                <a:gd name="T7" fmla="*/ 186 h 186"/>
                <a:gd name="T8" fmla="*/ 0 w 274"/>
                <a:gd name="T9" fmla="*/ 186 h 186"/>
                <a:gd name="T10" fmla="*/ 0 w 274"/>
                <a:gd name="T11" fmla="*/ 0 h 186"/>
                <a:gd name="T12" fmla="*/ 92 w 274"/>
                <a:gd name="T13" fmla="*/ 186 h 186"/>
                <a:gd name="T14" fmla="*/ 92 w 274"/>
                <a:gd name="T15" fmla="*/ 186 h 186"/>
                <a:gd name="T16" fmla="*/ 92 w 274"/>
                <a:gd name="T17" fmla="*/ 0 h 186"/>
                <a:gd name="T18" fmla="*/ 180 w 274"/>
                <a:gd name="T19" fmla="*/ 0 h 186"/>
                <a:gd name="T20" fmla="*/ 180 w 274"/>
                <a:gd name="T21" fmla="*/ 0 h 186"/>
                <a:gd name="T22" fmla="*/ 180 w 274"/>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186">
                  <a:moveTo>
                    <a:pt x="274" y="0"/>
                  </a:moveTo>
                  <a:lnTo>
                    <a:pt x="274" y="0"/>
                  </a:lnTo>
                  <a:lnTo>
                    <a:pt x="274" y="186"/>
                  </a:lnTo>
                  <a:moveTo>
                    <a:pt x="0" y="186"/>
                  </a:moveTo>
                  <a:lnTo>
                    <a:pt x="0" y="186"/>
                  </a:lnTo>
                  <a:lnTo>
                    <a:pt x="0" y="0"/>
                  </a:lnTo>
                  <a:moveTo>
                    <a:pt x="92" y="186"/>
                  </a:moveTo>
                  <a:lnTo>
                    <a:pt x="92" y="186"/>
                  </a:lnTo>
                  <a:lnTo>
                    <a:pt x="92" y="0"/>
                  </a:lnTo>
                  <a:moveTo>
                    <a:pt x="180" y="0"/>
                  </a:moveTo>
                  <a:lnTo>
                    <a:pt x="180" y="0"/>
                  </a:lnTo>
                  <a:lnTo>
                    <a:pt x="180" y="186"/>
                  </a:lnTo>
                </a:path>
              </a:pathLst>
            </a:custGeom>
            <a:noFill/>
            <a:ln w="555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B869C4D7-C94A-8E77-BAE7-3005AA8938BD}"/>
              </a:ext>
            </a:extLst>
          </p:cNvPr>
          <p:cNvGrpSpPr/>
          <p:nvPr/>
        </p:nvGrpSpPr>
        <p:grpSpPr>
          <a:xfrm>
            <a:off x="6637472" y="991161"/>
            <a:ext cx="960121" cy="962025"/>
            <a:chOff x="6018464" y="2010218"/>
            <a:chExt cx="723029" cy="787401"/>
          </a:xfrm>
        </p:grpSpPr>
        <p:sp>
          <p:nvSpPr>
            <p:cNvPr id="26" name="Oval 25">
              <a:extLst>
                <a:ext uri="{FF2B5EF4-FFF2-40B4-BE49-F238E27FC236}">
                  <a16:creationId xmlns:a16="http://schemas.microsoft.com/office/drawing/2014/main" id="{F10E0618-202C-314B-B9FA-47A816517183}"/>
                </a:ext>
              </a:extLst>
            </p:cNvPr>
            <p:cNvSpPr/>
            <p:nvPr/>
          </p:nvSpPr>
          <p:spPr>
            <a:xfrm>
              <a:off x="6018464" y="2010218"/>
              <a:ext cx="723029" cy="787401"/>
            </a:xfrm>
            <a:prstGeom prst="ellipse">
              <a:avLst/>
            </a:prstGeom>
            <a:solidFill>
              <a:srgbClr val="0872A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Tools with solid fill">
              <a:extLst>
                <a:ext uri="{FF2B5EF4-FFF2-40B4-BE49-F238E27FC236}">
                  <a16:creationId xmlns:a16="http://schemas.microsoft.com/office/drawing/2014/main" id="{C0B8318D-F2CC-2C5B-F116-3D46B1FB03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90280" y="2104325"/>
              <a:ext cx="579395" cy="599186"/>
            </a:xfrm>
            <a:prstGeom prst="rect">
              <a:avLst/>
            </a:prstGeom>
          </p:spPr>
        </p:pic>
      </p:grpSp>
    </p:spTree>
    <p:extLst>
      <p:ext uri="{BB962C8B-B14F-4D97-AF65-F5344CB8AC3E}">
        <p14:creationId xmlns:p14="http://schemas.microsoft.com/office/powerpoint/2010/main" val="405305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a:latin typeface="Calibri" panose="020F0502020204030204" pitchFamily="34" charset="0"/>
                <a:cs typeface="Calibri" panose="020F0502020204030204" pitchFamily="34" charset="0"/>
              </a:rPr>
              <a:t>Key findings</a:t>
            </a:r>
            <a:endParaRPr lang="en-US" altLang="en-US" sz="3200" kern="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13CC28D1-7C55-42D8-8808-0CA580F4DCC8}"/>
              </a:ext>
            </a:extLst>
          </p:cNvPr>
          <p:cNvSpPr txBox="1">
            <a:spLocks/>
          </p:cNvSpPr>
          <p:nvPr/>
        </p:nvSpPr>
        <p:spPr>
          <a:xfrm>
            <a:off x="538146" y="981958"/>
            <a:ext cx="11057223" cy="52850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pPr>
            <a:r>
              <a:rPr lang="en-US" sz="2400" b="1">
                <a:solidFill>
                  <a:srgbClr val="0872A6"/>
                </a:solidFill>
                <a:latin typeface="Calibri" panose="020F0502020204030204" pitchFamily="34" charset="0"/>
                <a:cs typeface="Calibri" panose="020F0502020204030204" pitchFamily="34" charset="0"/>
              </a:rPr>
              <a:t>Good level of alignment between LTES and LT-LEDS scenarios.</a:t>
            </a:r>
          </a:p>
          <a:p>
            <a:pPr algn="just">
              <a:lnSpc>
                <a:spcPct val="140000"/>
              </a:lnSpc>
            </a:pPr>
            <a:r>
              <a:rPr lang="en-US" sz="2400">
                <a:solidFill>
                  <a:srgbClr val="0872A6"/>
                </a:solidFill>
                <a:latin typeface="Calibri" panose="020F0502020204030204" pitchFamily="34" charset="0"/>
                <a:cs typeface="Calibri" panose="020F0502020204030204" pitchFamily="34" charset="0"/>
              </a:rPr>
              <a:t>Energy policy planning needs to </a:t>
            </a:r>
            <a:r>
              <a:rPr lang="en-US" sz="2400" b="1">
                <a:solidFill>
                  <a:srgbClr val="0872A6"/>
                </a:solidFill>
                <a:latin typeface="Calibri" panose="020F0502020204030204" pitchFamily="34" charset="0"/>
                <a:cs typeface="Calibri" panose="020F0502020204030204" pitchFamily="34" charset="0"/>
              </a:rPr>
              <a:t>expand its scope to consider broader changes.</a:t>
            </a:r>
            <a:endParaRPr lang="en-US" sz="2400">
              <a:solidFill>
                <a:srgbClr val="0872A6"/>
              </a:solidFill>
              <a:latin typeface="Calibri" panose="020F0502020204030204" pitchFamily="34" charset="0"/>
              <a:cs typeface="Calibri" panose="020F0502020204030204" pitchFamily="34" charset="0"/>
            </a:endParaRPr>
          </a:p>
          <a:p>
            <a:pPr algn="just">
              <a:lnSpc>
                <a:spcPct val="140000"/>
              </a:lnSpc>
            </a:pPr>
            <a:r>
              <a:rPr lang="en-US" sz="2400">
                <a:solidFill>
                  <a:srgbClr val="0872A6"/>
                </a:solidFill>
                <a:latin typeface="Calibri" panose="020F0502020204030204" pitchFamily="34" charset="0"/>
                <a:cs typeface="Calibri" panose="020F0502020204030204" pitchFamily="34" charset="0"/>
              </a:rPr>
              <a:t>Climate policy also needs to </a:t>
            </a:r>
            <a:r>
              <a:rPr lang="en-US" sz="2400" b="1">
                <a:solidFill>
                  <a:srgbClr val="0872A6"/>
                </a:solidFill>
                <a:latin typeface="Calibri" panose="020F0502020204030204" pitchFamily="34" charset="0"/>
                <a:cs typeface="Calibri" panose="020F0502020204030204" pitchFamily="34" charset="0"/>
              </a:rPr>
              <a:t>consider alignment with energy policy objectives.</a:t>
            </a:r>
            <a:endParaRPr lang="en-US" sz="2400">
              <a:solidFill>
                <a:srgbClr val="0872A6"/>
              </a:solidFill>
              <a:latin typeface="Calibri" panose="020F0502020204030204" pitchFamily="34" charset="0"/>
              <a:cs typeface="Calibri" panose="020F0502020204030204" pitchFamily="34" charset="0"/>
            </a:endParaRPr>
          </a:p>
          <a:p>
            <a:pPr algn="just">
              <a:lnSpc>
                <a:spcPct val="140000"/>
              </a:lnSpc>
            </a:pPr>
            <a:r>
              <a:rPr lang="en-US" sz="2400">
                <a:solidFill>
                  <a:srgbClr val="0872A6"/>
                </a:solidFill>
                <a:latin typeface="Calibri" panose="020F0502020204030204" pitchFamily="34" charset="0"/>
                <a:cs typeface="Calibri" panose="020F0502020204030204" pitchFamily="34" charset="0"/>
              </a:rPr>
              <a:t>LT-LEDS present opportunities for </a:t>
            </a:r>
            <a:r>
              <a:rPr lang="en-US" sz="2400" b="1">
                <a:solidFill>
                  <a:srgbClr val="0872A6"/>
                </a:solidFill>
                <a:latin typeface="Calibri" panose="020F0502020204030204" pitchFamily="34" charset="0"/>
                <a:cs typeface="Calibri" panose="020F0502020204030204" pitchFamily="34" charset="0"/>
              </a:rPr>
              <a:t>energy and climate policymaking to come closer.</a:t>
            </a:r>
          </a:p>
          <a:p>
            <a:pPr algn="just">
              <a:lnSpc>
                <a:spcPct val="140000"/>
              </a:lnSpc>
            </a:pPr>
            <a:r>
              <a:rPr lang="en-US" sz="2400" b="1">
                <a:solidFill>
                  <a:srgbClr val="0872A6"/>
                </a:solidFill>
                <a:latin typeface="Calibri" panose="020F0502020204030204" pitchFamily="34" charset="0"/>
                <a:cs typeface="Calibri" panose="020F0502020204030204" pitchFamily="34" charset="0"/>
              </a:rPr>
              <a:t>Wider adoption of scenario-based planning </a:t>
            </a:r>
            <a:r>
              <a:rPr lang="en-US" sz="2400">
                <a:solidFill>
                  <a:srgbClr val="0872A6"/>
                </a:solidFill>
                <a:latin typeface="Calibri" panose="020F0502020204030204" pitchFamily="34" charset="0"/>
                <a:cs typeface="Calibri" panose="020F0502020204030204" pitchFamily="34" charset="0"/>
              </a:rPr>
              <a:t>leads to further </a:t>
            </a:r>
            <a:r>
              <a:rPr lang="en-US" sz="2400" b="1">
                <a:solidFill>
                  <a:srgbClr val="0872A6"/>
                </a:solidFill>
                <a:latin typeface="Calibri" panose="020F0502020204030204" pitchFamily="34" charset="0"/>
                <a:cs typeface="Calibri" panose="020F0502020204030204" pitchFamily="34" charset="0"/>
              </a:rPr>
              <a:t>stakeholder engagement </a:t>
            </a:r>
            <a:r>
              <a:rPr lang="en-US" sz="2400">
                <a:solidFill>
                  <a:srgbClr val="0872A6"/>
                </a:solidFill>
                <a:latin typeface="Calibri" panose="020F0502020204030204" pitchFamily="34" charset="0"/>
                <a:cs typeface="Calibri" panose="020F0502020204030204" pitchFamily="34" charset="0"/>
              </a:rPr>
              <a:t>and </a:t>
            </a:r>
            <a:r>
              <a:rPr lang="en-US" sz="2400" b="1">
                <a:solidFill>
                  <a:srgbClr val="0872A6"/>
                </a:solidFill>
                <a:latin typeface="Calibri" panose="020F0502020204030204" pitchFamily="34" charset="0"/>
                <a:cs typeface="Calibri" panose="020F0502020204030204" pitchFamily="34" charset="0"/>
              </a:rPr>
              <a:t>data-based dialogue</a:t>
            </a:r>
            <a:r>
              <a:rPr lang="en-US" sz="2400">
                <a:solidFill>
                  <a:srgbClr val="0872A6"/>
                </a:solidFill>
                <a:latin typeface="Calibri" panose="020F0502020204030204" pitchFamily="34" charset="0"/>
                <a:cs typeface="Calibri" panose="020F0502020204030204" pitchFamily="34" charset="0"/>
              </a:rPr>
              <a:t>, which can result in </a:t>
            </a:r>
            <a:r>
              <a:rPr lang="en-US" sz="2400" b="1">
                <a:solidFill>
                  <a:srgbClr val="0872A6"/>
                </a:solidFill>
                <a:latin typeface="Calibri" panose="020F0502020204030204" pitchFamily="34" charset="0"/>
                <a:cs typeface="Calibri" panose="020F0502020204030204" pitchFamily="34" charset="0"/>
              </a:rPr>
              <a:t>greater buy-in from sectors </a:t>
            </a:r>
            <a:r>
              <a:rPr lang="en-US" sz="2400">
                <a:solidFill>
                  <a:srgbClr val="0872A6"/>
                </a:solidFill>
                <a:latin typeface="Calibri" panose="020F0502020204030204" pitchFamily="34" charset="0"/>
                <a:cs typeface="Calibri" panose="020F0502020204030204" pitchFamily="34" charset="0"/>
              </a:rPr>
              <a:t>beyond energy and climate.</a:t>
            </a:r>
          </a:p>
          <a:p>
            <a:pPr algn="just">
              <a:lnSpc>
                <a:spcPct val="140000"/>
              </a:lnSpc>
            </a:pPr>
            <a:r>
              <a:rPr lang="en-US" sz="2400">
                <a:solidFill>
                  <a:srgbClr val="0872A6"/>
                </a:solidFill>
                <a:latin typeface="Calibri" panose="020F0502020204030204" pitchFamily="34" charset="0"/>
                <a:cs typeface="Calibri" panose="020F0502020204030204" pitchFamily="34" charset="0"/>
              </a:rPr>
              <a:t>Aligned processes and scenarios can </a:t>
            </a:r>
            <a:r>
              <a:rPr lang="en-US" sz="2400" b="1">
                <a:solidFill>
                  <a:srgbClr val="0872A6"/>
                </a:solidFill>
                <a:latin typeface="Calibri" panose="020F0502020204030204" pitchFamily="34" charset="0"/>
                <a:cs typeface="Calibri" panose="020F0502020204030204" pitchFamily="34" charset="0"/>
              </a:rPr>
              <a:t>send an important signal to policymakers, investors, and technology developers </a:t>
            </a:r>
            <a:r>
              <a:rPr lang="en-US" sz="2400">
                <a:solidFill>
                  <a:srgbClr val="0872A6"/>
                </a:solidFill>
                <a:latin typeface="Calibri" panose="020F0502020204030204" pitchFamily="34" charset="0"/>
                <a:cs typeface="Calibri" panose="020F0502020204030204" pitchFamily="34" charset="0"/>
              </a:rPr>
              <a:t>and</a:t>
            </a:r>
            <a:r>
              <a:rPr lang="en-US" sz="2400" b="1">
                <a:solidFill>
                  <a:srgbClr val="0872A6"/>
                </a:solidFill>
                <a:latin typeface="Calibri" panose="020F0502020204030204" pitchFamily="34" charset="0"/>
                <a:cs typeface="Calibri" panose="020F0502020204030204" pitchFamily="34" charset="0"/>
              </a:rPr>
              <a:t> open opportunities for cooperation.</a:t>
            </a:r>
            <a:endParaRPr lang="en-US" sz="2400">
              <a:solidFill>
                <a:srgbClr val="0872A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011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50D9-7A0B-0046-035F-C66587C0DF5B}"/>
              </a:ext>
            </a:extLst>
          </p:cNvPr>
          <p:cNvSpPr txBox="1">
            <a:spLocks/>
          </p:cNvSpPr>
          <p:nvPr/>
        </p:nvSpPr>
        <p:spPr bwMode="auto">
          <a:xfrm>
            <a:off x="278258" y="277161"/>
            <a:ext cx="1144099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700" b="1">
                <a:solidFill>
                  <a:srgbClr val="0872A6"/>
                </a:solidFill>
                <a:latin typeface="+mj-lt"/>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a:defRPr/>
            </a:pPr>
            <a:r>
              <a:rPr lang="en-US" altLang="en-US" sz="3200" kern="0">
                <a:latin typeface="Calibri" panose="020F0502020204030204" pitchFamily="34" charset="0"/>
                <a:cs typeface="Calibri" panose="020F0502020204030204" pitchFamily="34" charset="0"/>
              </a:rPr>
              <a:t>Energy transition planning dashboard</a:t>
            </a:r>
          </a:p>
        </p:txBody>
      </p:sp>
      <p:pic>
        <p:nvPicPr>
          <p:cNvPr id="8" name="Picture 7">
            <a:extLst>
              <a:ext uri="{FF2B5EF4-FFF2-40B4-BE49-F238E27FC236}">
                <a16:creationId xmlns:a16="http://schemas.microsoft.com/office/drawing/2014/main" id="{1C6CAA98-3F7D-AFD4-A31B-3FA586B6BCFF}"/>
              </a:ext>
            </a:extLst>
          </p:cNvPr>
          <p:cNvPicPr>
            <a:picLocks noChangeAspect="1"/>
          </p:cNvPicPr>
          <p:nvPr/>
        </p:nvPicPr>
        <p:blipFill>
          <a:blip r:embed="rId2"/>
          <a:stretch>
            <a:fillRect/>
          </a:stretch>
        </p:blipFill>
        <p:spPr>
          <a:xfrm>
            <a:off x="2481262" y="962024"/>
            <a:ext cx="6923599" cy="5514975"/>
          </a:xfrm>
          <a:prstGeom prst="rect">
            <a:avLst/>
          </a:prstGeom>
        </p:spPr>
      </p:pic>
    </p:spTree>
    <p:extLst>
      <p:ext uri="{BB962C8B-B14F-4D97-AF65-F5344CB8AC3E}">
        <p14:creationId xmlns:p14="http://schemas.microsoft.com/office/powerpoint/2010/main" val="3758326623"/>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4474118510943ACAD4AADC91A3625" ma:contentTypeVersion="14" ma:contentTypeDescription="Create a new document." ma:contentTypeScope="" ma:versionID="1d8688dbadb9cf61afcb180f1a81ac33">
  <xsd:schema xmlns:xsd="http://www.w3.org/2001/XMLSchema" xmlns:xs="http://www.w3.org/2001/XMLSchema" xmlns:p="http://schemas.microsoft.com/office/2006/metadata/properties" xmlns:ns2="c8f35ee2-c3be-4076-a648-e6e2b2524beb" xmlns:ns3="e60c6458-b656-4940-80dc-9d11abcd190a" targetNamespace="http://schemas.microsoft.com/office/2006/metadata/properties" ma:root="true" ma:fieldsID="68c59c84970c5efc7a3b764a6f8bafaa" ns2:_="" ns3:_="">
    <xsd:import namespace="c8f35ee2-c3be-4076-a648-e6e2b2524beb"/>
    <xsd:import namespace="e60c6458-b656-4940-80dc-9d11abcd190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5ee2-c3be-4076-a648-e6e2b2524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5a77ea5-3d14-4585-9531-26d6f492a40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0c6458-b656-4940-80dc-9d11abcd190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249a2f0-9a51-4b20-a4ae-1d18b80c622b}" ma:internalName="TaxCatchAll" ma:showField="CatchAllData" ma:web="e60c6458-b656-4940-80dc-9d11abcd190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60c6458-b656-4940-80dc-9d11abcd190a">
      <UserInfo>
        <DisplayName>Roland Roesch</DisplayName>
        <AccountId>266</AccountId>
        <AccountType/>
      </UserInfo>
      <UserInfo>
        <DisplayName>Juan Jose Garcia Mendez</DisplayName>
        <AccountId>32</AccountId>
        <AccountType/>
      </UserInfo>
      <UserInfo>
        <DisplayName>Nadeem Goussous</DisplayName>
        <AccountId>26</AccountId>
        <AccountType/>
      </UserInfo>
      <UserInfo>
        <DisplayName>Asami Miketa</DisplayName>
        <AccountId>18</AccountId>
        <AccountType/>
      </UserInfo>
    </SharedWithUsers>
    <lcf76f155ced4ddcb4097134ff3c332f xmlns="c8f35ee2-c3be-4076-a648-e6e2b2524beb">
      <Terms xmlns="http://schemas.microsoft.com/office/infopath/2007/PartnerControls"/>
    </lcf76f155ced4ddcb4097134ff3c332f>
    <TaxCatchAll xmlns="e60c6458-b656-4940-80dc-9d11abcd19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91F80-4192-4E5A-82D2-C6F29ADEE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5ee2-c3be-4076-a648-e6e2b2524beb"/>
    <ds:schemaRef ds:uri="e60c6458-b656-4940-80dc-9d11abcd19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8A072C-2B05-4740-B312-43F48D48BBBB}">
  <ds:schemaRefs>
    <ds:schemaRef ds:uri="c8f35ee2-c3be-4076-a648-e6e2b2524beb"/>
    <ds:schemaRef ds:uri="e60c6458-b656-4940-80dc-9d11abcd19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9E46CE-F773-4D99-9292-F8501B684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2535</Words>
  <Application>Microsoft Office PowerPoint</Application>
  <PresentationFormat>Widescreen</PresentationFormat>
  <Paragraphs>198</Paragraphs>
  <Slides>22</Slides>
  <Notes>20</Notes>
  <HiddenSlides>1</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Custom Design</vt: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Energy Renewable Energy Congress Renewables and Fight Against Climate Change</dc:title>
  <dc:creator>Office</dc:creator>
  <cp:lastModifiedBy>Juan Jose Garcia Mendez</cp:lastModifiedBy>
  <cp:revision>2</cp:revision>
  <cp:lastPrinted>2020-01-08T06:43:47Z</cp:lastPrinted>
  <dcterms:created xsi:type="dcterms:W3CDTF">2014-05-21T09:20:58Z</dcterms:created>
  <dcterms:modified xsi:type="dcterms:W3CDTF">2023-10-03T12:00:25Z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0x0101001BA4474118510943ACAD4AADC91A3625</vt:lpwstr>
  </property>
  <property fmtid="{D5CDD505-2E9C-101B-9397-08002B2CF9AE}" pid="3" name="MediaServiceImageTags">
    <vt:lpwstr/>
  </property>
</Properties>
</file>