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handoutMasterIdLst>
    <p:handoutMasterId r:id="rId28"/>
  </p:handoutMasterIdLst>
  <p:sldIdLst>
    <p:sldId id="257" r:id="rId3"/>
    <p:sldId id="275" r:id="rId4"/>
    <p:sldId id="276" r:id="rId5"/>
    <p:sldId id="292" r:id="rId6"/>
    <p:sldId id="279" r:id="rId7"/>
    <p:sldId id="299" r:id="rId8"/>
    <p:sldId id="298" r:id="rId9"/>
    <p:sldId id="303" r:id="rId10"/>
    <p:sldId id="293" r:id="rId11"/>
    <p:sldId id="282" r:id="rId12"/>
    <p:sldId id="283" r:id="rId13"/>
    <p:sldId id="285" r:id="rId14"/>
    <p:sldId id="287" r:id="rId15"/>
    <p:sldId id="288" r:id="rId16"/>
    <p:sldId id="295" r:id="rId17"/>
    <p:sldId id="304" r:id="rId18"/>
    <p:sldId id="307" r:id="rId19"/>
    <p:sldId id="308" r:id="rId20"/>
    <p:sldId id="306" r:id="rId21"/>
    <p:sldId id="309" r:id="rId22"/>
    <p:sldId id="305" r:id="rId23"/>
    <p:sldId id="316" r:id="rId24"/>
    <p:sldId id="319" r:id="rId25"/>
    <p:sldId id="290"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0323" autoAdjust="0"/>
  </p:normalViewPr>
  <p:slideViewPr>
    <p:cSldViewPr>
      <p:cViewPr>
        <p:scale>
          <a:sx n="151" d="100"/>
          <a:sy n="151" d="100"/>
        </p:scale>
        <p:origin x="-192" y="-19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image" Target="../media/image9.png"/><Relationship Id="rId2"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image" Target="../media/image23.png"/><Relationship Id="rId2"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image" Target="../media/image9.png"/><Relationship Id="rId2"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image" Target="../media/image23.png"/><Relationship Id="rId2"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1DC69-3C5E-49D6-BC7B-F4802661D510}"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n-US"/>
        </a:p>
      </dgm:t>
    </dgm:pt>
    <dgm:pt modelId="{2D8A06C2-C157-42C9-AFF0-D55B78CF6A1F}">
      <dgm:prSet phldrT="[Text]"/>
      <dgm:spPr/>
      <dgm:t>
        <a:bodyPr/>
        <a:lstStyle/>
        <a:p>
          <a:r>
            <a:rPr lang="en-US" b="1" dirty="0" smtClean="0">
              <a:solidFill>
                <a:srgbClr val="000000"/>
              </a:solidFill>
              <a:latin typeface="Futura Lt BT" panose="020B0402020204020303" pitchFamily="34" charset="0"/>
            </a:rPr>
            <a:t>POLICY AND REGULATION</a:t>
          </a:r>
          <a:endParaRPr lang="en-US" dirty="0"/>
        </a:p>
      </dgm:t>
    </dgm:pt>
    <dgm:pt modelId="{F1DF0CBE-1D4E-4374-8706-5EF6B792AABD}" type="parTrans" cxnId="{8D02FFD3-2ABC-4C37-959A-C6FA5BEA3839}">
      <dgm:prSet/>
      <dgm:spPr/>
      <dgm:t>
        <a:bodyPr/>
        <a:lstStyle/>
        <a:p>
          <a:endParaRPr lang="en-US"/>
        </a:p>
      </dgm:t>
    </dgm:pt>
    <dgm:pt modelId="{B1E0416C-D991-43D9-A385-0BF57768DA12}" type="sibTrans" cxnId="{8D02FFD3-2ABC-4C37-959A-C6FA5BEA3839}">
      <dgm:prSet/>
      <dgm:spPr/>
      <dgm:t>
        <a:bodyPr/>
        <a:lstStyle/>
        <a:p>
          <a:endParaRPr lang="en-US"/>
        </a:p>
      </dgm:t>
    </dgm:pt>
    <dgm:pt modelId="{1F0FC911-1A07-4D76-B6CA-64888D80D59E}">
      <dgm:prSet phldrT="[Text]"/>
      <dgm:spPr/>
      <dgm:t>
        <a:bodyPr/>
        <a:lstStyle/>
        <a:p>
          <a:r>
            <a:rPr lang="en-US" dirty="0" smtClean="0">
              <a:latin typeface="Futura Lt BT" panose="020B0402020204020303" pitchFamily="34" charset="0"/>
            </a:rPr>
            <a:t>Lack of enabling policies and regulations that stimulate markets for RE and EE</a:t>
          </a:r>
          <a:endParaRPr lang="en-US" dirty="0"/>
        </a:p>
      </dgm:t>
    </dgm:pt>
    <dgm:pt modelId="{A303CE66-6F8C-4F6C-8D8F-D12EBEE7D94F}" type="parTrans" cxnId="{AE92D87E-6C3F-460D-A48A-1B92A45FDC2C}">
      <dgm:prSet/>
      <dgm:spPr/>
      <dgm:t>
        <a:bodyPr/>
        <a:lstStyle/>
        <a:p>
          <a:endParaRPr lang="en-US"/>
        </a:p>
      </dgm:t>
    </dgm:pt>
    <dgm:pt modelId="{A4C646E8-F200-442F-935B-639642634928}" type="sibTrans" cxnId="{AE92D87E-6C3F-460D-A48A-1B92A45FDC2C}">
      <dgm:prSet/>
      <dgm:spPr/>
      <dgm:t>
        <a:bodyPr/>
        <a:lstStyle/>
        <a:p>
          <a:endParaRPr lang="en-US"/>
        </a:p>
      </dgm:t>
    </dgm:pt>
    <dgm:pt modelId="{B566BDB4-ED57-40EF-B830-8D8F4973ACF2}">
      <dgm:prSet phldrT="[Text]"/>
      <dgm:spPr/>
      <dgm:t>
        <a:bodyPr/>
        <a:lstStyle/>
        <a:p>
          <a:r>
            <a:rPr lang="en-US" b="1" dirty="0" smtClean="0">
              <a:solidFill>
                <a:srgbClr val="000000"/>
              </a:solidFill>
              <a:latin typeface="Futura Lt BT" panose="020B0402020204020303" pitchFamily="34" charset="0"/>
            </a:rPr>
            <a:t>TECHNICAL</a:t>
          </a:r>
          <a:endParaRPr lang="en-US" dirty="0"/>
        </a:p>
      </dgm:t>
    </dgm:pt>
    <dgm:pt modelId="{FEA319CF-4A7C-4915-BA66-D3E4B1D501B8}" type="parTrans" cxnId="{419E475C-6C0D-4CB0-9584-B237AC4E8558}">
      <dgm:prSet/>
      <dgm:spPr/>
      <dgm:t>
        <a:bodyPr/>
        <a:lstStyle/>
        <a:p>
          <a:endParaRPr lang="en-US"/>
        </a:p>
      </dgm:t>
    </dgm:pt>
    <dgm:pt modelId="{F78A6E2C-ADB1-4E2B-A79A-7A3E04F8D72B}" type="sibTrans" cxnId="{419E475C-6C0D-4CB0-9584-B237AC4E8558}">
      <dgm:prSet/>
      <dgm:spPr/>
      <dgm:t>
        <a:bodyPr/>
        <a:lstStyle/>
        <a:p>
          <a:endParaRPr lang="en-US"/>
        </a:p>
      </dgm:t>
    </dgm:pt>
    <dgm:pt modelId="{A78D4674-F854-45D8-9B39-118A9267A75D}">
      <dgm:prSet phldrT="[Text]"/>
      <dgm:spPr/>
      <dgm:t>
        <a:bodyPr/>
        <a:lstStyle/>
        <a:p>
          <a:r>
            <a:rPr lang="en-US" dirty="0" smtClean="0">
              <a:latin typeface="Futura Lt BT" panose="020B0402020204020303" pitchFamily="34" charset="0"/>
            </a:rPr>
            <a:t>Weak and limited electricity grid infrastructure that limits possible grid connection of RE generated electricity</a:t>
          </a:r>
          <a:endParaRPr lang="en-US" dirty="0"/>
        </a:p>
      </dgm:t>
    </dgm:pt>
    <dgm:pt modelId="{37FBC6FF-C530-463B-9C8C-FDE52C0F8A3A}" type="parTrans" cxnId="{9C77395B-1463-4E44-A43C-2538B1CFEA9A}">
      <dgm:prSet/>
      <dgm:spPr/>
      <dgm:t>
        <a:bodyPr/>
        <a:lstStyle/>
        <a:p>
          <a:endParaRPr lang="en-US"/>
        </a:p>
      </dgm:t>
    </dgm:pt>
    <dgm:pt modelId="{ABCDAA7E-5954-48C0-91D7-E9AB3369FEDB}" type="sibTrans" cxnId="{9C77395B-1463-4E44-A43C-2538B1CFEA9A}">
      <dgm:prSet/>
      <dgm:spPr/>
      <dgm:t>
        <a:bodyPr/>
        <a:lstStyle/>
        <a:p>
          <a:endParaRPr lang="en-US"/>
        </a:p>
      </dgm:t>
    </dgm:pt>
    <dgm:pt modelId="{340D0545-B3F1-4C1B-895C-8349B02DAB43}">
      <dgm:prSet phldrT="[Text]"/>
      <dgm:spPr/>
      <dgm:t>
        <a:bodyPr/>
        <a:lstStyle/>
        <a:p>
          <a:r>
            <a:rPr lang="en-US" b="1" dirty="0" smtClean="0">
              <a:solidFill>
                <a:srgbClr val="000000"/>
              </a:solidFill>
              <a:latin typeface="Futura Lt BT" panose="020B0402020204020303" pitchFamily="34" charset="0"/>
            </a:rPr>
            <a:t>CAPACITY</a:t>
          </a:r>
          <a:endParaRPr lang="en-US" dirty="0"/>
        </a:p>
      </dgm:t>
    </dgm:pt>
    <dgm:pt modelId="{EB161F54-0C7D-4D2B-8FF9-932EFCF7FB5C}" type="parTrans" cxnId="{C2FCDCAD-7CFF-43C0-94CA-24253195B0EA}">
      <dgm:prSet/>
      <dgm:spPr/>
      <dgm:t>
        <a:bodyPr/>
        <a:lstStyle/>
        <a:p>
          <a:endParaRPr lang="en-US"/>
        </a:p>
      </dgm:t>
    </dgm:pt>
    <dgm:pt modelId="{6278BF48-DE04-4C67-A5FE-E924E92A63AC}" type="sibTrans" cxnId="{C2FCDCAD-7CFF-43C0-94CA-24253195B0EA}">
      <dgm:prSet/>
      <dgm:spPr/>
      <dgm:t>
        <a:bodyPr/>
        <a:lstStyle/>
        <a:p>
          <a:endParaRPr lang="en-US"/>
        </a:p>
      </dgm:t>
    </dgm:pt>
    <dgm:pt modelId="{B3A5C061-081C-4E0F-83D6-F53BF9B533E5}">
      <dgm:prSet phldrT="[Text]"/>
      <dgm:spPr/>
      <dgm:t>
        <a:bodyPr/>
        <a:lstStyle/>
        <a:p>
          <a:r>
            <a:rPr lang="en-US" b="1" dirty="0" smtClean="0">
              <a:solidFill>
                <a:srgbClr val="000000"/>
              </a:solidFill>
              <a:latin typeface="Futura Lt BT" panose="020B0402020204020303" pitchFamily="34" charset="0"/>
            </a:rPr>
            <a:t>MARKETS</a:t>
          </a:r>
          <a:endParaRPr lang="en-US" dirty="0"/>
        </a:p>
      </dgm:t>
    </dgm:pt>
    <dgm:pt modelId="{65AA203E-88AB-4046-AC88-C902E621C679}" type="parTrans" cxnId="{CD136562-40E4-466B-A557-82047B470121}">
      <dgm:prSet/>
      <dgm:spPr/>
      <dgm:t>
        <a:bodyPr/>
        <a:lstStyle/>
        <a:p>
          <a:endParaRPr lang="en-US"/>
        </a:p>
      </dgm:t>
    </dgm:pt>
    <dgm:pt modelId="{01A4FB16-CCF3-467C-B622-5898C6D6E52E}" type="sibTrans" cxnId="{CD136562-40E4-466B-A557-82047B470121}">
      <dgm:prSet/>
      <dgm:spPr/>
      <dgm:t>
        <a:bodyPr/>
        <a:lstStyle/>
        <a:p>
          <a:endParaRPr lang="en-US"/>
        </a:p>
      </dgm:t>
    </dgm:pt>
    <dgm:pt modelId="{F792423C-4F52-4785-AF04-115738E4AED5}">
      <dgm:prSet phldrT="[Text]"/>
      <dgm:spPr/>
      <dgm:t>
        <a:bodyPr/>
        <a:lstStyle/>
        <a:p>
          <a:r>
            <a:rPr lang="en-US" dirty="0" smtClean="0">
              <a:latin typeface="Futura Lt BT" panose="020B0402020204020303" pitchFamily="34" charset="0"/>
            </a:rPr>
            <a:t>Limited support available for bankable project preparation</a:t>
          </a:r>
          <a:endParaRPr lang="en-US" dirty="0"/>
        </a:p>
      </dgm:t>
    </dgm:pt>
    <dgm:pt modelId="{27EA8F47-4B44-4C4C-825D-E8C2E8C8A234}" type="parTrans" cxnId="{514E10B7-4678-4FA2-B33D-232A16A50734}">
      <dgm:prSet/>
      <dgm:spPr/>
      <dgm:t>
        <a:bodyPr/>
        <a:lstStyle/>
        <a:p>
          <a:endParaRPr lang="en-US"/>
        </a:p>
      </dgm:t>
    </dgm:pt>
    <dgm:pt modelId="{ABDF1B5A-71E7-428E-9316-70F0E623F217}" type="sibTrans" cxnId="{514E10B7-4678-4FA2-B33D-232A16A50734}">
      <dgm:prSet/>
      <dgm:spPr/>
      <dgm:t>
        <a:bodyPr/>
        <a:lstStyle/>
        <a:p>
          <a:endParaRPr lang="en-US"/>
        </a:p>
      </dgm:t>
    </dgm:pt>
    <dgm:pt modelId="{6616FD2F-C85F-4569-8A9D-D552D0633EA3}">
      <dgm:prSet/>
      <dgm:spPr/>
      <dgm:t>
        <a:bodyPr/>
        <a:lstStyle/>
        <a:p>
          <a:r>
            <a:rPr lang="en-US" dirty="0" smtClean="0">
              <a:latin typeface="Futura Lt BT" panose="020B0402020204020303" pitchFamily="34" charset="0"/>
            </a:rPr>
            <a:t>Standards and labeling of equipment are not harmonized across the region to allow an integrated market</a:t>
          </a:r>
          <a:endParaRPr lang="en-US" dirty="0">
            <a:latin typeface="Futura Lt BT" panose="020B0402020204020303" pitchFamily="34" charset="0"/>
          </a:endParaRPr>
        </a:p>
      </dgm:t>
    </dgm:pt>
    <dgm:pt modelId="{78547852-9162-46C6-A43E-5E2C5EE027C6}" type="parTrans" cxnId="{AE78D2E4-77AF-44E1-ACC2-E8EC3F581B93}">
      <dgm:prSet/>
      <dgm:spPr/>
      <dgm:t>
        <a:bodyPr/>
        <a:lstStyle/>
        <a:p>
          <a:endParaRPr lang="en-US"/>
        </a:p>
      </dgm:t>
    </dgm:pt>
    <dgm:pt modelId="{28F413AB-A9D0-471B-802A-701B91366DB8}" type="sibTrans" cxnId="{AE78D2E4-77AF-44E1-ACC2-E8EC3F581B93}">
      <dgm:prSet/>
      <dgm:spPr/>
      <dgm:t>
        <a:bodyPr/>
        <a:lstStyle/>
        <a:p>
          <a:endParaRPr lang="en-US"/>
        </a:p>
      </dgm:t>
    </dgm:pt>
    <dgm:pt modelId="{03E0CADD-1ECC-47D1-A1AE-657AB54245EA}">
      <dgm:prSet/>
      <dgm:spPr/>
      <dgm:t>
        <a:bodyPr/>
        <a:lstStyle/>
        <a:p>
          <a:r>
            <a:rPr lang="en-US" dirty="0" smtClean="0">
              <a:latin typeface="Futura Lt BT" panose="020B0402020204020303" pitchFamily="34" charset="0"/>
            </a:rPr>
            <a:t>Need to integrate into the post- 2015 Inclusive and Sustainable Industrial Development (ISID) agenda highlighting the importance of energy</a:t>
          </a:r>
          <a:endParaRPr lang="en-US" dirty="0">
            <a:latin typeface="Futura Lt BT" panose="020B0402020204020303" pitchFamily="34" charset="0"/>
          </a:endParaRPr>
        </a:p>
      </dgm:t>
    </dgm:pt>
    <dgm:pt modelId="{825B0348-76B8-44F0-9BE1-BB48F9B49017}" type="parTrans" cxnId="{7E39BBEF-DB5B-4C84-99A0-01B9A0502028}">
      <dgm:prSet/>
      <dgm:spPr/>
      <dgm:t>
        <a:bodyPr/>
        <a:lstStyle/>
        <a:p>
          <a:endParaRPr lang="en-US"/>
        </a:p>
      </dgm:t>
    </dgm:pt>
    <dgm:pt modelId="{65C3DCFA-CAC4-4CF4-8B24-01B16C11B45A}" type="sibTrans" cxnId="{7E39BBEF-DB5B-4C84-99A0-01B9A0502028}">
      <dgm:prSet/>
      <dgm:spPr/>
      <dgm:t>
        <a:bodyPr/>
        <a:lstStyle/>
        <a:p>
          <a:endParaRPr lang="en-US"/>
        </a:p>
      </dgm:t>
    </dgm:pt>
    <dgm:pt modelId="{E5142960-384B-42DC-BB92-C90346CB9FDF}">
      <dgm:prSet/>
      <dgm:spPr/>
      <dgm:t>
        <a:bodyPr/>
        <a:lstStyle/>
        <a:p>
          <a:r>
            <a:rPr lang="en-US" dirty="0" smtClean="0">
              <a:latin typeface="Futura Lt BT" panose="020B0402020204020303" pitchFamily="34" charset="0"/>
            </a:rPr>
            <a:t>Knowledge and experience not shared across borders</a:t>
          </a:r>
          <a:endParaRPr lang="en-US" dirty="0">
            <a:latin typeface="Futura Lt BT" panose="020B0402020204020303" pitchFamily="34" charset="0"/>
          </a:endParaRPr>
        </a:p>
      </dgm:t>
    </dgm:pt>
    <dgm:pt modelId="{FE87EAE4-4675-4200-BC46-DB28AFE84606}" type="parTrans" cxnId="{D5EA7C08-31F6-44AC-AFD2-83A257631BF9}">
      <dgm:prSet/>
      <dgm:spPr/>
      <dgm:t>
        <a:bodyPr/>
        <a:lstStyle/>
        <a:p>
          <a:endParaRPr lang="en-US"/>
        </a:p>
      </dgm:t>
    </dgm:pt>
    <dgm:pt modelId="{8A4289F7-F806-44FA-A3A0-EA76E3FAC245}" type="sibTrans" cxnId="{D5EA7C08-31F6-44AC-AFD2-83A257631BF9}">
      <dgm:prSet/>
      <dgm:spPr/>
      <dgm:t>
        <a:bodyPr/>
        <a:lstStyle/>
        <a:p>
          <a:endParaRPr lang="en-US"/>
        </a:p>
      </dgm:t>
    </dgm:pt>
    <dgm:pt modelId="{EF1D2B3F-32EC-46D9-8CD3-2DF8BEA05151}">
      <dgm:prSet phldrT="[Text]"/>
      <dgm:spPr/>
      <dgm:t>
        <a:bodyPr/>
        <a:lstStyle/>
        <a:p>
          <a:r>
            <a:rPr lang="en-US" dirty="0" smtClean="0">
              <a:latin typeface="Futura Lt BT" panose="020B0402020204020303" pitchFamily="34" charset="0"/>
            </a:rPr>
            <a:t>Limited capacity and awareness of the technical and economic possibilities of  RE/EE technologies and their applications</a:t>
          </a:r>
          <a:endParaRPr lang="en-US" dirty="0"/>
        </a:p>
      </dgm:t>
    </dgm:pt>
    <dgm:pt modelId="{86CD23C6-F662-48D9-A4C4-DFE474D8F088}" type="parTrans" cxnId="{04D989B1-2101-4577-80FC-7C9883A13558}">
      <dgm:prSet/>
      <dgm:spPr/>
      <dgm:t>
        <a:bodyPr/>
        <a:lstStyle/>
        <a:p>
          <a:endParaRPr lang="en-US"/>
        </a:p>
      </dgm:t>
    </dgm:pt>
    <dgm:pt modelId="{5CEA4DE1-5223-4B8B-B202-6EB0ED961EB1}" type="sibTrans" cxnId="{04D989B1-2101-4577-80FC-7C9883A13558}">
      <dgm:prSet/>
      <dgm:spPr/>
      <dgm:t>
        <a:bodyPr/>
        <a:lstStyle/>
        <a:p>
          <a:endParaRPr lang="en-US"/>
        </a:p>
      </dgm:t>
    </dgm:pt>
    <dgm:pt modelId="{F1BEB9D6-EE5C-46B0-AF66-169DBCF40DA5}">
      <dgm:prSet/>
      <dgm:spPr/>
      <dgm:t>
        <a:bodyPr/>
        <a:lstStyle/>
        <a:p>
          <a:r>
            <a:rPr lang="en-US" dirty="0" smtClean="0">
              <a:latin typeface="Futura Lt BT" panose="020B0402020204020303" pitchFamily="34" charset="0"/>
            </a:rPr>
            <a:t>Low R&amp;D capacity and funding and little regional cooperation between R&amp;D institutions </a:t>
          </a:r>
          <a:endParaRPr lang="en-US" dirty="0">
            <a:latin typeface="Futura Lt BT" panose="020B0402020204020303" pitchFamily="34" charset="0"/>
          </a:endParaRPr>
        </a:p>
      </dgm:t>
    </dgm:pt>
    <dgm:pt modelId="{A20CA775-FB9D-41C8-9BE3-000B234E84C7}" type="parTrans" cxnId="{5498AB2F-95AF-44E2-A3DA-ED993645D11D}">
      <dgm:prSet/>
      <dgm:spPr/>
      <dgm:t>
        <a:bodyPr/>
        <a:lstStyle/>
        <a:p>
          <a:endParaRPr lang="en-US"/>
        </a:p>
      </dgm:t>
    </dgm:pt>
    <dgm:pt modelId="{C999A372-05F4-43B3-B4C4-6AEBEC24E7B2}" type="sibTrans" cxnId="{5498AB2F-95AF-44E2-A3DA-ED993645D11D}">
      <dgm:prSet/>
      <dgm:spPr/>
      <dgm:t>
        <a:bodyPr/>
        <a:lstStyle/>
        <a:p>
          <a:endParaRPr lang="en-US"/>
        </a:p>
      </dgm:t>
    </dgm:pt>
    <dgm:pt modelId="{67FFE4E7-FFFE-42F2-94E0-C784358CC408}">
      <dgm:prSet/>
      <dgm:spPr/>
      <dgm:t>
        <a:bodyPr/>
        <a:lstStyle/>
        <a:p>
          <a:r>
            <a:rPr lang="en-US" dirty="0" smtClean="0">
              <a:latin typeface="Futura Lt BT" panose="020B0402020204020303" pitchFamily="34" charset="0"/>
            </a:rPr>
            <a:t>Technical capacity for installation, and operation and management of RE systems is limited</a:t>
          </a:r>
          <a:endParaRPr lang="en-US" dirty="0">
            <a:latin typeface="Futura Lt BT" panose="020B0402020204020303" pitchFamily="34" charset="0"/>
          </a:endParaRPr>
        </a:p>
      </dgm:t>
    </dgm:pt>
    <dgm:pt modelId="{E920248C-275C-47F0-9F62-79A74AB2A06A}" type="parTrans" cxnId="{65E7B356-B086-41C4-A75C-6907DAD1C790}">
      <dgm:prSet/>
      <dgm:spPr/>
      <dgm:t>
        <a:bodyPr/>
        <a:lstStyle/>
        <a:p>
          <a:endParaRPr lang="en-US"/>
        </a:p>
      </dgm:t>
    </dgm:pt>
    <dgm:pt modelId="{1D7153CB-B662-4433-A28D-2203881261C4}" type="sibTrans" cxnId="{65E7B356-B086-41C4-A75C-6907DAD1C790}">
      <dgm:prSet/>
      <dgm:spPr/>
      <dgm:t>
        <a:bodyPr/>
        <a:lstStyle/>
        <a:p>
          <a:endParaRPr lang="en-US"/>
        </a:p>
      </dgm:t>
    </dgm:pt>
    <dgm:pt modelId="{FCDC31F4-09D8-4EC0-8A8B-FA2C7EFD3983}">
      <dgm:prSet/>
      <dgm:spPr/>
      <dgm:t>
        <a:bodyPr/>
        <a:lstStyle/>
        <a:p>
          <a:r>
            <a:rPr lang="en-US" dirty="0" smtClean="0">
              <a:latin typeface="Futura Lt BT" panose="020B0402020204020303" pitchFamily="34" charset="0"/>
            </a:rPr>
            <a:t>Limited capacity to initiate, implement and manage Public- Private Partnership (PPP) projects effectively</a:t>
          </a:r>
          <a:endParaRPr lang="en-US" dirty="0">
            <a:latin typeface="Futura Lt BT" panose="020B0402020204020303" pitchFamily="34" charset="0"/>
          </a:endParaRPr>
        </a:p>
      </dgm:t>
    </dgm:pt>
    <dgm:pt modelId="{F61598AA-55CB-46D7-8BC2-88C36053D195}" type="parTrans" cxnId="{35246F84-8B81-4738-960E-AF8E33AB12F2}">
      <dgm:prSet/>
      <dgm:spPr/>
      <dgm:t>
        <a:bodyPr/>
        <a:lstStyle/>
        <a:p>
          <a:endParaRPr lang="en-US"/>
        </a:p>
      </dgm:t>
    </dgm:pt>
    <dgm:pt modelId="{0C162E59-6731-45F8-BDD2-7D01682AD106}" type="sibTrans" cxnId="{35246F84-8B81-4738-960E-AF8E33AB12F2}">
      <dgm:prSet/>
      <dgm:spPr/>
      <dgm:t>
        <a:bodyPr/>
        <a:lstStyle/>
        <a:p>
          <a:endParaRPr lang="en-US"/>
        </a:p>
      </dgm:t>
    </dgm:pt>
    <dgm:pt modelId="{D3FEED57-8445-42B5-B6B1-78CBC7D92DB6}">
      <dgm:prSet/>
      <dgm:spPr/>
      <dgm:t>
        <a:bodyPr/>
        <a:lstStyle/>
        <a:p>
          <a:r>
            <a:rPr lang="en-US" dirty="0" smtClean="0">
              <a:latin typeface="Futura Lt BT" panose="020B0402020204020303" pitchFamily="34" charset="0"/>
            </a:rPr>
            <a:t>Limited capacities to identify, develop, and implement innovative RE/EE projects</a:t>
          </a:r>
          <a:endParaRPr lang="en-US" dirty="0">
            <a:latin typeface="Futura Lt BT" panose="020B0402020204020303" pitchFamily="34" charset="0"/>
          </a:endParaRPr>
        </a:p>
      </dgm:t>
    </dgm:pt>
    <dgm:pt modelId="{9099F370-3DD4-4D17-BA12-9166B1F00244}" type="parTrans" cxnId="{4160A47A-3272-4D1A-BB2D-5F02FE3BE6F6}">
      <dgm:prSet/>
      <dgm:spPr/>
      <dgm:t>
        <a:bodyPr/>
        <a:lstStyle/>
        <a:p>
          <a:endParaRPr lang="en-US"/>
        </a:p>
      </dgm:t>
    </dgm:pt>
    <dgm:pt modelId="{4B8E5042-0111-4971-AF14-E552773C74E2}" type="sibTrans" cxnId="{4160A47A-3272-4D1A-BB2D-5F02FE3BE6F6}">
      <dgm:prSet/>
      <dgm:spPr/>
      <dgm:t>
        <a:bodyPr/>
        <a:lstStyle/>
        <a:p>
          <a:endParaRPr lang="en-US"/>
        </a:p>
      </dgm:t>
    </dgm:pt>
    <dgm:pt modelId="{DD399742-7417-4E09-8038-A486A4F817C8}">
      <dgm:prSet/>
      <dgm:spPr/>
      <dgm:t>
        <a:bodyPr/>
        <a:lstStyle/>
        <a:p>
          <a:r>
            <a:rPr lang="en-US" b="1" dirty="0" smtClean="0">
              <a:solidFill>
                <a:schemeClr val="tx1"/>
              </a:solidFill>
              <a:latin typeface="Futura Lt BT" panose="020B0402020204020303" pitchFamily="34" charset="0"/>
            </a:rPr>
            <a:t>FINANCING</a:t>
          </a:r>
          <a:endParaRPr lang="en-US" b="1" dirty="0">
            <a:solidFill>
              <a:srgbClr val="000000"/>
            </a:solidFill>
            <a:latin typeface="Futura Lt BT" panose="020B0402020204020303" pitchFamily="34" charset="0"/>
          </a:endParaRPr>
        </a:p>
      </dgm:t>
    </dgm:pt>
    <dgm:pt modelId="{EAFF6F39-F676-4ABD-A6B7-944F51767182}" type="parTrans" cxnId="{1C8F4C80-F621-4BC2-9CCE-044C9BD6B578}">
      <dgm:prSet/>
      <dgm:spPr/>
      <dgm:t>
        <a:bodyPr/>
        <a:lstStyle/>
        <a:p>
          <a:endParaRPr lang="en-US"/>
        </a:p>
      </dgm:t>
    </dgm:pt>
    <dgm:pt modelId="{79FF8350-9E9B-4430-9258-8E520D752ABF}" type="sibTrans" cxnId="{1C8F4C80-F621-4BC2-9CCE-044C9BD6B578}">
      <dgm:prSet/>
      <dgm:spPr/>
      <dgm:t>
        <a:bodyPr/>
        <a:lstStyle/>
        <a:p>
          <a:endParaRPr lang="en-US"/>
        </a:p>
      </dgm:t>
    </dgm:pt>
    <dgm:pt modelId="{8A97ECC9-0807-4FE3-AF76-5CCF166D309B}">
      <dgm:prSet phldrT="[Text]"/>
      <dgm:spPr/>
      <dgm:t>
        <a:bodyPr/>
        <a:lstStyle/>
        <a:p>
          <a:r>
            <a:rPr lang="en-US" dirty="0" smtClean="0">
              <a:latin typeface="Futura Lt BT" panose="020B0402020204020303" pitchFamily="34" charset="0"/>
            </a:rPr>
            <a:t>Limited information on availability of RE resources on which to base decision to invest</a:t>
          </a:r>
          <a:endParaRPr lang="en-US" dirty="0"/>
        </a:p>
      </dgm:t>
    </dgm:pt>
    <dgm:pt modelId="{DC92E183-837E-4107-9CFC-548BAB649410}" type="parTrans" cxnId="{9C6A5A30-DBD7-42A7-AD31-D5B319CC4018}">
      <dgm:prSet/>
      <dgm:spPr/>
      <dgm:t>
        <a:bodyPr/>
        <a:lstStyle/>
        <a:p>
          <a:endParaRPr lang="en-US"/>
        </a:p>
      </dgm:t>
    </dgm:pt>
    <dgm:pt modelId="{7BB2710A-4BB2-40B1-96BC-2F346ABA668F}" type="sibTrans" cxnId="{9C6A5A30-DBD7-42A7-AD31-D5B319CC4018}">
      <dgm:prSet/>
      <dgm:spPr/>
      <dgm:t>
        <a:bodyPr/>
        <a:lstStyle/>
        <a:p>
          <a:endParaRPr lang="en-US"/>
        </a:p>
      </dgm:t>
    </dgm:pt>
    <dgm:pt modelId="{EA8538D0-7E82-4A0E-AA4A-12ADBB562E04}">
      <dgm:prSet/>
      <dgm:spPr/>
      <dgm:t>
        <a:bodyPr/>
        <a:lstStyle/>
        <a:p>
          <a:r>
            <a:rPr lang="en-US" dirty="0" smtClean="0">
              <a:latin typeface="Futura Lt BT" panose="020B0402020204020303" pitchFamily="34" charset="0"/>
            </a:rPr>
            <a:t>Potential EE improvement technologies not widely known in the Region</a:t>
          </a:r>
          <a:endParaRPr lang="en-US" dirty="0">
            <a:latin typeface="Futura Lt BT" panose="020B0402020204020303" pitchFamily="34" charset="0"/>
          </a:endParaRPr>
        </a:p>
      </dgm:t>
    </dgm:pt>
    <dgm:pt modelId="{8F40AA74-AF19-4DA6-8D01-3E9F1691421D}" type="parTrans" cxnId="{23528FC1-7D52-4BD4-AEBF-6E7DC58245EF}">
      <dgm:prSet/>
      <dgm:spPr/>
      <dgm:t>
        <a:bodyPr/>
        <a:lstStyle/>
        <a:p>
          <a:endParaRPr lang="en-US"/>
        </a:p>
      </dgm:t>
    </dgm:pt>
    <dgm:pt modelId="{9F760DEE-CF28-4839-82CC-C27FE59966AE}" type="sibTrans" cxnId="{23528FC1-7D52-4BD4-AEBF-6E7DC58245EF}">
      <dgm:prSet/>
      <dgm:spPr/>
      <dgm:t>
        <a:bodyPr/>
        <a:lstStyle/>
        <a:p>
          <a:endParaRPr lang="en-US"/>
        </a:p>
      </dgm:t>
    </dgm:pt>
    <dgm:pt modelId="{F916E003-1F72-409D-BE7B-EFD0A08CB745}">
      <dgm:prSet/>
      <dgm:spPr/>
      <dgm:t>
        <a:bodyPr/>
        <a:lstStyle/>
        <a:p>
          <a:r>
            <a:rPr lang="en-US" dirty="0" smtClean="0">
              <a:latin typeface="Futura Lt BT" panose="020B0402020204020303" pitchFamily="34" charset="0"/>
            </a:rPr>
            <a:t>Limited information on the social and environmental impacts and acceptability of the technology</a:t>
          </a:r>
          <a:endParaRPr lang="en-US" dirty="0">
            <a:latin typeface="Futura Lt BT" panose="020B0402020204020303" pitchFamily="34" charset="0"/>
          </a:endParaRPr>
        </a:p>
      </dgm:t>
    </dgm:pt>
    <dgm:pt modelId="{720EEA16-76EB-4EB6-9D7C-A974941E7B48}" type="parTrans" cxnId="{08D0E047-B026-482B-950B-04D6760D2F94}">
      <dgm:prSet/>
      <dgm:spPr/>
      <dgm:t>
        <a:bodyPr/>
        <a:lstStyle/>
        <a:p>
          <a:endParaRPr lang="en-US"/>
        </a:p>
      </dgm:t>
    </dgm:pt>
    <dgm:pt modelId="{EC80EEFB-6C1C-4036-8E34-EF45D56EBA70}" type="sibTrans" cxnId="{08D0E047-B026-482B-950B-04D6760D2F94}">
      <dgm:prSet/>
      <dgm:spPr/>
      <dgm:t>
        <a:bodyPr/>
        <a:lstStyle/>
        <a:p>
          <a:endParaRPr lang="en-US"/>
        </a:p>
      </dgm:t>
    </dgm:pt>
    <dgm:pt modelId="{C45E23B5-4EF2-4B6D-9489-91432AF5870F}">
      <dgm:prSet/>
      <dgm:spPr/>
      <dgm:t>
        <a:bodyPr/>
        <a:lstStyle/>
        <a:p>
          <a:r>
            <a:rPr lang="en-US" dirty="0" smtClean="0">
              <a:latin typeface="Futura Lt BT" panose="020B0402020204020303" pitchFamily="34" charset="0"/>
            </a:rPr>
            <a:t>Markets for RE/EE technologies and energy services fragmented along national boundaries</a:t>
          </a:r>
          <a:endParaRPr lang="en-US" dirty="0">
            <a:latin typeface="Futura Lt BT" panose="020B0402020204020303" pitchFamily="34" charset="0"/>
          </a:endParaRPr>
        </a:p>
      </dgm:t>
    </dgm:pt>
    <dgm:pt modelId="{1E703B5C-52A5-4EFA-A4AB-6E5C5D888BA8}" type="parTrans" cxnId="{F28FD295-A889-46E5-816F-EED217E12A0B}">
      <dgm:prSet/>
      <dgm:spPr/>
      <dgm:t>
        <a:bodyPr/>
        <a:lstStyle/>
        <a:p>
          <a:endParaRPr lang="en-US"/>
        </a:p>
      </dgm:t>
    </dgm:pt>
    <dgm:pt modelId="{C7D3712D-6E96-4C35-91D7-41C9649EC193}" type="sibTrans" cxnId="{F28FD295-A889-46E5-816F-EED217E12A0B}">
      <dgm:prSet/>
      <dgm:spPr/>
      <dgm:t>
        <a:bodyPr/>
        <a:lstStyle/>
        <a:p>
          <a:endParaRPr lang="en-US"/>
        </a:p>
      </dgm:t>
    </dgm:pt>
    <dgm:pt modelId="{59D72416-9C50-495B-976A-5E01A1110A37}">
      <dgm:prSet/>
      <dgm:spPr/>
      <dgm:t>
        <a:bodyPr/>
        <a:lstStyle/>
        <a:p>
          <a:r>
            <a:rPr lang="en-US" dirty="0" smtClean="0">
              <a:latin typeface="Futura Lt BT" panose="020B0402020204020303" pitchFamily="34" charset="0"/>
            </a:rPr>
            <a:t>Lack of knowledge at vocational and university level</a:t>
          </a:r>
          <a:endParaRPr lang="en-US" dirty="0">
            <a:latin typeface="Futura Lt BT" panose="020B0402020204020303" pitchFamily="34" charset="0"/>
          </a:endParaRPr>
        </a:p>
      </dgm:t>
    </dgm:pt>
    <dgm:pt modelId="{311435CE-766F-4181-A015-70D9269D8CF9}" type="parTrans" cxnId="{CB46B6BD-95D3-4EFD-953E-7824AD848C46}">
      <dgm:prSet/>
      <dgm:spPr/>
      <dgm:t>
        <a:bodyPr/>
        <a:lstStyle/>
        <a:p>
          <a:endParaRPr lang="en-US"/>
        </a:p>
      </dgm:t>
    </dgm:pt>
    <dgm:pt modelId="{027A7365-7281-467D-83F9-757AB4164CFD}" type="sibTrans" cxnId="{CB46B6BD-95D3-4EFD-953E-7824AD848C46}">
      <dgm:prSet/>
      <dgm:spPr/>
      <dgm:t>
        <a:bodyPr/>
        <a:lstStyle/>
        <a:p>
          <a:endParaRPr lang="en-US"/>
        </a:p>
      </dgm:t>
    </dgm:pt>
    <dgm:pt modelId="{6EF44DD0-0816-4591-B295-F2C680DCD42B}">
      <dgm:prSet/>
      <dgm:spPr/>
      <dgm:t>
        <a:bodyPr/>
        <a:lstStyle/>
        <a:p>
          <a:r>
            <a:rPr lang="en-US" dirty="0" smtClean="0">
              <a:latin typeface="Futura Lt BT" panose="020B0402020204020303" pitchFamily="34" charset="0"/>
            </a:rPr>
            <a:t>Limited exposure of local Financial Institutions to RE/EE investment projects</a:t>
          </a:r>
          <a:endParaRPr lang="en-US" dirty="0">
            <a:latin typeface="Futura Lt BT" panose="020B0402020204020303" pitchFamily="34" charset="0"/>
          </a:endParaRPr>
        </a:p>
      </dgm:t>
    </dgm:pt>
    <dgm:pt modelId="{AA107A30-B5E8-4474-A89D-931087FDC60D}" type="parTrans" cxnId="{2C169409-2B4C-43A8-A76B-CD9F9BC03BE3}">
      <dgm:prSet/>
      <dgm:spPr/>
      <dgm:t>
        <a:bodyPr/>
        <a:lstStyle/>
        <a:p>
          <a:endParaRPr lang="en-US"/>
        </a:p>
      </dgm:t>
    </dgm:pt>
    <dgm:pt modelId="{BFBBE053-0C2D-4C26-AC58-3F49514D2794}" type="sibTrans" cxnId="{2C169409-2B4C-43A8-A76B-CD9F9BC03BE3}">
      <dgm:prSet/>
      <dgm:spPr/>
      <dgm:t>
        <a:bodyPr/>
        <a:lstStyle/>
        <a:p>
          <a:endParaRPr lang="en-US"/>
        </a:p>
      </dgm:t>
    </dgm:pt>
    <dgm:pt modelId="{93328B5C-C431-4F94-9B8A-575CB61EF10D}">
      <dgm:prSet/>
      <dgm:spPr/>
      <dgm:t>
        <a:bodyPr/>
        <a:lstStyle/>
        <a:p>
          <a:r>
            <a:rPr lang="en-US" dirty="0" smtClean="0">
              <a:latin typeface="Futura Lt BT" panose="020B0402020204020303" pitchFamily="34" charset="0"/>
            </a:rPr>
            <a:t>Limited experience on special purpose soft loans for RE/EE projects for SMEs and low income sections of the population.</a:t>
          </a:r>
          <a:endParaRPr lang="en-US" dirty="0">
            <a:latin typeface="Futura Lt BT" panose="020B0402020204020303" pitchFamily="34" charset="0"/>
          </a:endParaRPr>
        </a:p>
      </dgm:t>
    </dgm:pt>
    <dgm:pt modelId="{18069694-7701-479F-AB41-ADE69216859A}" type="parTrans" cxnId="{4F553FA5-5C8D-48A2-9EB0-013FBC82CA7D}">
      <dgm:prSet/>
      <dgm:spPr/>
      <dgm:t>
        <a:bodyPr/>
        <a:lstStyle/>
        <a:p>
          <a:endParaRPr lang="en-US"/>
        </a:p>
      </dgm:t>
    </dgm:pt>
    <dgm:pt modelId="{452900A9-DC19-4969-B5DF-75BB611D8063}" type="sibTrans" cxnId="{4F553FA5-5C8D-48A2-9EB0-013FBC82CA7D}">
      <dgm:prSet/>
      <dgm:spPr/>
      <dgm:t>
        <a:bodyPr/>
        <a:lstStyle/>
        <a:p>
          <a:endParaRPr lang="en-US"/>
        </a:p>
      </dgm:t>
    </dgm:pt>
    <dgm:pt modelId="{36A66D66-1E9E-4BBE-B7BF-C37CC84610ED}">
      <dgm:prSet/>
      <dgm:spPr/>
      <dgm:t>
        <a:bodyPr/>
        <a:lstStyle/>
        <a:p>
          <a:r>
            <a:rPr lang="en-US" dirty="0" smtClean="0">
              <a:latin typeface="Futura Lt BT" panose="020B0402020204020303" pitchFamily="34" charset="0"/>
            </a:rPr>
            <a:t>Perceived risky nature of the RE/EE projects</a:t>
          </a:r>
          <a:endParaRPr lang="en-US" dirty="0">
            <a:latin typeface="Futura Lt BT" panose="020B0402020204020303" pitchFamily="34" charset="0"/>
          </a:endParaRPr>
        </a:p>
      </dgm:t>
    </dgm:pt>
    <dgm:pt modelId="{EBAAB216-3EC5-42DB-97C1-A895F2AC60B7}" type="parTrans" cxnId="{63F85607-A560-4FC4-8497-1842DACD425C}">
      <dgm:prSet/>
      <dgm:spPr/>
      <dgm:t>
        <a:bodyPr/>
        <a:lstStyle/>
        <a:p>
          <a:endParaRPr lang="en-US"/>
        </a:p>
      </dgm:t>
    </dgm:pt>
    <dgm:pt modelId="{C0BE51D0-2337-413E-884F-61B90BE9E348}" type="sibTrans" cxnId="{63F85607-A560-4FC4-8497-1842DACD425C}">
      <dgm:prSet/>
      <dgm:spPr/>
      <dgm:t>
        <a:bodyPr/>
        <a:lstStyle/>
        <a:p>
          <a:endParaRPr lang="en-US"/>
        </a:p>
      </dgm:t>
    </dgm:pt>
    <dgm:pt modelId="{83AAD97A-A1F2-4948-9AC0-DC55473D2252}">
      <dgm:prSet/>
      <dgm:spPr/>
      <dgm:t>
        <a:bodyPr/>
        <a:lstStyle/>
        <a:p>
          <a:r>
            <a:rPr lang="en-US" dirty="0" smtClean="0">
              <a:latin typeface="Futura Lt BT" panose="020B0402020204020303" pitchFamily="34" charset="0"/>
            </a:rPr>
            <a:t>Low local content of technology leading to high RE equipment maintenance costs </a:t>
          </a:r>
          <a:endParaRPr lang="en-US" dirty="0">
            <a:latin typeface="Futura Lt BT" panose="020B0402020204020303" pitchFamily="34" charset="0"/>
          </a:endParaRPr>
        </a:p>
      </dgm:t>
    </dgm:pt>
    <dgm:pt modelId="{0E697FFC-F6E2-4364-A0D4-928FF3F23E4E}" type="parTrans" cxnId="{7361913B-8205-47B1-85BB-5BF643914B66}">
      <dgm:prSet/>
      <dgm:spPr/>
      <dgm:t>
        <a:bodyPr/>
        <a:lstStyle/>
        <a:p>
          <a:endParaRPr lang="en-US"/>
        </a:p>
      </dgm:t>
    </dgm:pt>
    <dgm:pt modelId="{1309C052-6565-4ECB-9693-327CB85BF2CE}" type="sibTrans" cxnId="{7361913B-8205-47B1-85BB-5BF643914B66}">
      <dgm:prSet/>
      <dgm:spPr/>
      <dgm:t>
        <a:bodyPr/>
        <a:lstStyle/>
        <a:p>
          <a:endParaRPr lang="en-US"/>
        </a:p>
      </dgm:t>
    </dgm:pt>
    <dgm:pt modelId="{727FB535-3B65-4ADB-8D75-74BF0342F0CF}">
      <dgm:prSet phldrT="[Text]"/>
      <dgm:spPr/>
      <dgm:t>
        <a:bodyPr/>
        <a:lstStyle/>
        <a:p>
          <a:r>
            <a:rPr lang="en-US" dirty="0" smtClean="0">
              <a:latin typeface="Futura Lt BT" panose="020B0402020204020303" pitchFamily="34" charset="0"/>
            </a:rPr>
            <a:t>Energy policy developed in isolation with regional and international trends leading to disharmony </a:t>
          </a:r>
          <a:endParaRPr lang="en-US" dirty="0"/>
        </a:p>
      </dgm:t>
    </dgm:pt>
    <dgm:pt modelId="{77763C81-335C-4A70-8561-39365D708282}" type="parTrans" cxnId="{AB5DB8B5-D056-40D0-A651-B4FF1AADCA4E}">
      <dgm:prSet/>
      <dgm:spPr/>
      <dgm:t>
        <a:bodyPr/>
        <a:lstStyle/>
        <a:p>
          <a:endParaRPr lang="en-US"/>
        </a:p>
      </dgm:t>
    </dgm:pt>
    <dgm:pt modelId="{E106163F-4BC1-4CB7-9509-FCD312C28DE8}" type="sibTrans" cxnId="{AB5DB8B5-D056-40D0-A651-B4FF1AADCA4E}">
      <dgm:prSet/>
      <dgm:spPr/>
      <dgm:t>
        <a:bodyPr/>
        <a:lstStyle/>
        <a:p>
          <a:endParaRPr lang="en-US"/>
        </a:p>
      </dgm:t>
    </dgm:pt>
    <dgm:pt modelId="{7A49B7F7-A42E-4C93-BC56-34EBD39B3FCA}" type="pres">
      <dgm:prSet presAssocID="{64F1DC69-3C5E-49D6-BC7B-F4802661D510}" presName="Name0" presStyleCnt="0">
        <dgm:presLayoutVars>
          <dgm:dir/>
          <dgm:resizeHandles val="exact"/>
        </dgm:presLayoutVars>
      </dgm:prSet>
      <dgm:spPr/>
      <dgm:t>
        <a:bodyPr/>
        <a:lstStyle/>
        <a:p>
          <a:endParaRPr lang="en-US"/>
        </a:p>
      </dgm:t>
    </dgm:pt>
    <dgm:pt modelId="{4233D3EE-98F4-48B3-AB81-D766EC31F32F}" type="pres">
      <dgm:prSet presAssocID="{2D8A06C2-C157-42C9-AFF0-D55B78CF6A1F}" presName="composite" presStyleCnt="0"/>
      <dgm:spPr/>
    </dgm:pt>
    <dgm:pt modelId="{B4125C93-C320-411C-8223-34896C2FB9FA}" type="pres">
      <dgm:prSet presAssocID="{2D8A06C2-C157-42C9-AFF0-D55B78CF6A1F}" presName="rect1" presStyleLbl="trAlignAcc1" presStyleIdx="0" presStyleCnt="5" custLinFactNeighborX="-238" custLinFactNeighborY="1083">
        <dgm:presLayoutVars>
          <dgm:bulletEnabled val="1"/>
        </dgm:presLayoutVars>
      </dgm:prSet>
      <dgm:spPr/>
      <dgm:t>
        <a:bodyPr/>
        <a:lstStyle/>
        <a:p>
          <a:endParaRPr lang="en-US"/>
        </a:p>
      </dgm:t>
    </dgm:pt>
    <dgm:pt modelId="{849E2587-CD81-49CB-99A3-2DCB56616037}" type="pres">
      <dgm:prSet presAssocID="{2D8A06C2-C157-42C9-AFF0-D55B78CF6A1F}" presName="rect2" presStyleLbl="fgImgPlace1" presStyleIdx="0" presStyleCnt="5"/>
      <dgm:spPr>
        <a:blipFill rotWithShape="1">
          <a:blip xmlns:r="http://schemas.openxmlformats.org/officeDocument/2006/relationships" r:embed="rId1"/>
          <a:stretch>
            <a:fillRect/>
          </a:stretch>
        </a:blipFill>
      </dgm:spPr>
    </dgm:pt>
    <dgm:pt modelId="{56971ABE-5D7C-4D61-94CD-65DC8D3419AB}" type="pres">
      <dgm:prSet presAssocID="{B1E0416C-D991-43D9-A385-0BF57768DA12}" presName="sibTrans" presStyleCnt="0"/>
      <dgm:spPr/>
    </dgm:pt>
    <dgm:pt modelId="{57A65BD7-ABE2-4102-879B-73AD9A0BA758}" type="pres">
      <dgm:prSet presAssocID="{B566BDB4-ED57-40EF-B830-8D8F4973ACF2}" presName="composite" presStyleCnt="0"/>
      <dgm:spPr/>
    </dgm:pt>
    <dgm:pt modelId="{BAB779C8-3FB6-4964-9A29-7AD816B28DB7}" type="pres">
      <dgm:prSet presAssocID="{B566BDB4-ED57-40EF-B830-8D8F4973ACF2}" presName="rect1" presStyleLbl="trAlignAcc1" presStyleIdx="1" presStyleCnt="5">
        <dgm:presLayoutVars>
          <dgm:bulletEnabled val="1"/>
        </dgm:presLayoutVars>
      </dgm:prSet>
      <dgm:spPr/>
      <dgm:t>
        <a:bodyPr/>
        <a:lstStyle/>
        <a:p>
          <a:endParaRPr lang="en-US"/>
        </a:p>
      </dgm:t>
    </dgm:pt>
    <dgm:pt modelId="{8EDF2C18-71DC-4958-8201-1A3E871A39E5}" type="pres">
      <dgm:prSet presAssocID="{B566BDB4-ED57-40EF-B830-8D8F4973ACF2}" presName="rect2" presStyleLbl="fgImgPlace1" presStyleIdx="1" presStyleCnt="5"/>
      <dgm:spPr>
        <a:blipFill rotWithShape="1">
          <a:blip xmlns:r="http://schemas.openxmlformats.org/officeDocument/2006/relationships" r:embed="rId2"/>
          <a:stretch>
            <a:fillRect/>
          </a:stretch>
        </a:blipFill>
      </dgm:spPr>
    </dgm:pt>
    <dgm:pt modelId="{C6D083B0-C8D2-4572-A57C-EB41AE53F144}" type="pres">
      <dgm:prSet presAssocID="{F78A6E2C-ADB1-4E2B-A79A-7A3E04F8D72B}" presName="sibTrans" presStyleCnt="0"/>
      <dgm:spPr/>
    </dgm:pt>
    <dgm:pt modelId="{3D61B9D4-1579-4343-867D-6AB84C232326}" type="pres">
      <dgm:prSet presAssocID="{340D0545-B3F1-4C1B-895C-8349B02DAB43}" presName="composite" presStyleCnt="0"/>
      <dgm:spPr/>
    </dgm:pt>
    <dgm:pt modelId="{0E805240-59B9-49CC-AFF7-36BD9CAC801A}" type="pres">
      <dgm:prSet presAssocID="{340D0545-B3F1-4C1B-895C-8349B02DAB43}" presName="rect1" presStyleLbl="trAlignAcc1" presStyleIdx="2" presStyleCnt="5">
        <dgm:presLayoutVars>
          <dgm:bulletEnabled val="1"/>
        </dgm:presLayoutVars>
      </dgm:prSet>
      <dgm:spPr/>
      <dgm:t>
        <a:bodyPr/>
        <a:lstStyle/>
        <a:p>
          <a:endParaRPr lang="en-US"/>
        </a:p>
      </dgm:t>
    </dgm:pt>
    <dgm:pt modelId="{E76639DA-FB36-4C54-93AD-59432078E37C}" type="pres">
      <dgm:prSet presAssocID="{340D0545-B3F1-4C1B-895C-8349B02DAB43}" presName="rect2" presStyleLbl="fgImgPlace1" presStyleIdx="2" presStyleCnt="5"/>
      <dgm:spPr>
        <a:blipFill rotWithShape="1">
          <a:blip xmlns:r="http://schemas.openxmlformats.org/officeDocument/2006/relationships" r:embed="rId3"/>
          <a:stretch>
            <a:fillRect/>
          </a:stretch>
        </a:blipFill>
      </dgm:spPr>
    </dgm:pt>
    <dgm:pt modelId="{1EB1B153-4842-4D4F-BD30-841F13DCBECF}" type="pres">
      <dgm:prSet presAssocID="{6278BF48-DE04-4C67-A5FE-E924E92A63AC}" presName="sibTrans" presStyleCnt="0"/>
      <dgm:spPr/>
    </dgm:pt>
    <dgm:pt modelId="{C1A5645D-DA48-489C-BA3A-2C1187DF21FF}" type="pres">
      <dgm:prSet presAssocID="{B3A5C061-081C-4E0F-83D6-F53BF9B533E5}" presName="composite" presStyleCnt="0"/>
      <dgm:spPr/>
    </dgm:pt>
    <dgm:pt modelId="{C20EDB9D-F502-4AC7-9AAF-D9DFCADF5BB4}" type="pres">
      <dgm:prSet presAssocID="{B3A5C061-081C-4E0F-83D6-F53BF9B533E5}" presName="rect1" presStyleLbl="trAlignAcc1" presStyleIdx="3" presStyleCnt="5">
        <dgm:presLayoutVars>
          <dgm:bulletEnabled val="1"/>
        </dgm:presLayoutVars>
      </dgm:prSet>
      <dgm:spPr/>
      <dgm:t>
        <a:bodyPr/>
        <a:lstStyle/>
        <a:p>
          <a:endParaRPr lang="en-US"/>
        </a:p>
      </dgm:t>
    </dgm:pt>
    <dgm:pt modelId="{5C7B4C6A-F511-401F-B4C7-0F3EF0D454B1}" type="pres">
      <dgm:prSet presAssocID="{B3A5C061-081C-4E0F-83D6-F53BF9B533E5}" presName="rect2" presStyleLbl="fgImgPlace1" presStyleIdx="3" presStyleCnt="5"/>
      <dgm:spPr>
        <a:blipFill rotWithShape="1">
          <a:blip xmlns:r="http://schemas.openxmlformats.org/officeDocument/2006/relationships" r:embed="rId4"/>
          <a:stretch>
            <a:fillRect/>
          </a:stretch>
        </a:blipFill>
      </dgm:spPr>
    </dgm:pt>
    <dgm:pt modelId="{3B131733-3F12-4494-BD60-8D2D15B8D705}" type="pres">
      <dgm:prSet presAssocID="{01A4FB16-CCF3-467C-B622-5898C6D6E52E}" presName="sibTrans" presStyleCnt="0"/>
      <dgm:spPr/>
    </dgm:pt>
    <dgm:pt modelId="{9AC3DF5C-B352-458B-9576-4A0A021C9FED}" type="pres">
      <dgm:prSet presAssocID="{DD399742-7417-4E09-8038-A486A4F817C8}" presName="composite" presStyleCnt="0"/>
      <dgm:spPr/>
    </dgm:pt>
    <dgm:pt modelId="{0AF91B2F-02D0-45B3-BFB4-0904E68657B0}" type="pres">
      <dgm:prSet presAssocID="{DD399742-7417-4E09-8038-A486A4F817C8}" presName="rect1" presStyleLbl="trAlignAcc1" presStyleIdx="4" presStyleCnt="5">
        <dgm:presLayoutVars>
          <dgm:bulletEnabled val="1"/>
        </dgm:presLayoutVars>
      </dgm:prSet>
      <dgm:spPr/>
      <dgm:t>
        <a:bodyPr/>
        <a:lstStyle/>
        <a:p>
          <a:endParaRPr lang="en-US"/>
        </a:p>
      </dgm:t>
    </dgm:pt>
    <dgm:pt modelId="{9E0D73BC-DEA4-4D03-BE2F-E1068DF6CF7C}" type="pres">
      <dgm:prSet presAssocID="{DD399742-7417-4E09-8038-A486A4F817C8}" presName="rect2" presStyleLbl="fgImgPlace1" presStyleIdx="4" presStyleCnt="5"/>
      <dgm:spPr>
        <a:blipFill rotWithShape="1">
          <a:blip xmlns:r="http://schemas.openxmlformats.org/officeDocument/2006/relationships" r:embed="rId5"/>
          <a:stretch>
            <a:fillRect/>
          </a:stretch>
        </a:blipFill>
      </dgm:spPr>
    </dgm:pt>
  </dgm:ptLst>
  <dgm:cxnLst>
    <dgm:cxn modelId="{B9F3356F-1567-477D-B032-4569DA6C7BAC}" type="presOf" srcId="{DD399742-7417-4E09-8038-A486A4F817C8}" destId="{0AF91B2F-02D0-45B3-BFB4-0904E68657B0}" srcOrd="0" destOrd="0" presId="urn:microsoft.com/office/officeart/2008/layout/PictureStrips"/>
    <dgm:cxn modelId="{EE84B279-C8BA-4A12-847B-D6D609062887}" type="presOf" srcId="{F916E003-1F72-409D-BE7B-EFD0A08CB745}" destId="{C20EDB9D-F502-4AC7-9AAF-D9DFCADF5BB4}" srcOrd="0" destOrd="3" presId="urn:microsoft.com/office/officeart/2008/layout/PictureStrips"/>
    <dgm:cxn modelId="{8D02FFD3-2ABC-4C37-959A-C6FA5BEA3839}" srcId="{64F1DC69-3C5E-49D6-BC7B-F4802661D510}" destId="{2D8A06C2-C157-42C9-AFF0-D55B78CF6A1F}" srcOrd="0" destOrd="0" parTransId="{F1DF0CBE-1D4E-4374-8706-5EF6B792AABD}" sibTransId="{B1E0416C-D991-43D9-A385-0BF57768DA12}"/>
    <dgm:cxn modelId="{B09A87C3-2723-43A1-AF01-3F2252F45BA8}" type="presOf" srcId="{B3A5C061-081C-4E0F-83D6-F53BF9B533E5}" destId="{C20EDB9D-F502-4AC7-9AAF-D9DFCADF5BB4}" srcOrd="0" destOrd="0" presId="urn:microsoft.com/office/officeart/2008/layout/PictureStrips"/>
    <dgm:cxn modelId="{1C8F4C80-F621-4BC2-9CCE-044C9BD6B578}" srcId="{64F1DC69-3C5E-49D6-BC7B-F4802661D510}" destId="{DD399742-7417-4E09-8038-A486A4F817C8}" srcOrd="4" destOrd="0" parTransId="{EAFF6F39-F676-4ABD-A6B7-944F51767182}" sibTransId="{79FF8350-9E9B-4430-9258-8E520D752ABF}"/>
    <dgm:cxn modelId="{405F8EC4-34D6-49A1-8C85-422CF19C101C}" type="presOf" srcId="{64F1DC69-3C5E-49D6-BC7B-F4802661D510}" destId="{7A49B7F7-A42E-4C93-BC56-34EBD39B3FCA}" srcOrd="0" destOrd="0" presId="urn:microsoft.com/office/officeart/2008/layout/PictureStrips"/>
    <dgm:cxn modelId="{63F85607-A560-4FC4-8497-1842DACD425C}" srcId="{DD399742-7417-4E09-8038-A486A4F817C8}" destId="{36A66D66-1E9E-4BBE-B7BF-C37CC84610ED}" srcOrd="3" destOrd="0" parTransId="{EBAAB216-3EC5-42DB-97C1-A895F2AC60B7}" sibTransId="{C0BE51D0-2337-413E-884F-61B90BE9E348}"/>
    <dgm:cxn modelId="{D5EA7C08-31F6-44AC-AFD2-83A257631BF9}" srcId="{B566BDB4-ED57-40EF-B830-8D8F4973ACF2}" destId="{E5142960-384B-42DC-BB92-C90346CB9FDF}" srcOrd="1" destOrd="0" parTransId="{FE87EAE4-4675-4200-BC46-DB28AFE84606}" sibTransId="{8A4289F7-F806-44FA-A3A0-EA76E3FAC245}"/>
    <dgm:cxn modelId="{4F553FA5-5C8D-48A2-9EB0-013FBC82CA7D}" srcId="{DD399742-7417-4E09-8038-A486A4F817C8}" destId="{93328B5C-C431-4F94-9B8A-575CB61EF10D}" srcOrd="2" destOrd="0" parTransId="{18069694-7701-479F-AB41-ADE69216859A}" sibTransId="{452900A9-DC19-4969-B5DF-75BB611D8063}"/>
    <dgm:cxn modelId="{CD136562-40E4-466B-A557-82047B470121}" srcId="{64F1DC69-3C5E-49D6-BC7B-F4802661D510}" destId="{B3A5C061-081C-4E0F-83D6-F53BF9B533E5}" srcOrd="3" destOrd="0" parTransId="{65AA203E-88AB-4046-AC88-C902E621C679}" sibTransId="{01A4FB16-CCF3-467C-B622-5898C6D6E52E}"/>
    <dgm:cxn modelId="{35246F84-8B81-4738-960E-AF8E33AB12F2}" srcId="{340D0545-B3F1-4C1B-895C-8349B02DAB43}" destId="{FCDC31F4-09D8-4EC0-8A8B-FA2C7EFD3983}" srcOrd="3" destOrd="0" parTransId="{F61598AA-55CB-46D7-8BC2-88C36053D195}" sibTransId="{0C162E59-6731-45F8-BDD2-7D01682AD106}"/>
    <dgm:cxn modelId="{7E39BBEF-DB5B-4C84-99A0-01B9A0502028}" srcId="{2D8A06C2-C157-42C9-AFF0-D55B78CF6A1F}" destId="{03E0CADD-1ECC-47D1-A1AE-657AB54245EA}" srcOrd="3" destOrd="0" parTransId="{825B0348-76B8-44F0-9BE1-BB48F9B49017}" sibTransId="{65C3DCFA-CAC4-4CF4-8B24-01B16C11B45A}"/>
    <dgm:cxn modelId="{23528FC1-7D52-4BD4-AEBF-6E7DC58245EF}" srcId="{B3A5C061-081C-4E0F-83D6-F53BF9B533E5}" destId="{EA8538D0-7E82-4A0E-AA4A-12ADBB562E04}" srcOrd="1" destOrd="0" parTransId="{8F40AA74-AF19-4DA6-8D01-3E9F1691421D}" sibTransId="{9F760DEE-CF28-4839-82CC-C27FE59966AE}"/>
    <dgm:cxn modelId="{96E67B2F-CEF8-430C-98D8-B7907BFE63F1}" type="presOf" srcId="{93328B5C-C431-4F94-9B8A-575CB61EF10D}" destId="{0AF91B2F-02D0-45B3-BFB4-0904E68657B0}" srcOrd="0" destOrd="3" presId="urn:microsoft.com/office/officeart/2008/layout/PictureStrips"/>
    <dgm:cxn modelId="{9BE2A3AF-6E02-492B-8D66-9CF47EEA023A}" type="presOf" srcId="{A78D4674-F854-45D8-9B39-118A9267A75D}" destId="{BAB779C8-3FB6-4964-9A29-7AD816B28DB7}" srcOrd="0" destOrd="1" presId="urn:microsoft.com/office/officeart/2008/layout/PictureStrips"/>
    <dgm:cxn modelId="{9C77395B-1463-4E44-A43C-2538B1CFEA9A}" srcId="{B566BDB4-ED57-40EF-B830-8D8F4973ACF2}" destId="{A78D4674-F854-45D8-9B39-118A9267A75D}" srcOrd="0" destOrd="0" parTransId="{37FBC6FF-C530-463B-9C8C-FDE52C0F8A3A}" sibTransId="{ABCDAA7E-5954-48C0-91D7-E9AB3369FEDB}"/>
    <dgm:cxn modelId="{514E10B7-4678-4FA2-B33D-232A16A50734}" srcId="{DD399742-7417-4E09-8038-A486A4F817C8}" destId="{F792423C-4F52-4785-AF04-115738E4AED5}" srcOrd="0" destOrd="0" parTransId="{27EA8F47-4B44-4C4C-825D-E8C2E8C8A234}" sibTransId="{ABDF1B5A-71E7-428E-9316-70F0E623F217}"/>
    <dgm:cxn modelId="{C2FCDCAD-7CFF-43C0-94CA-24253195B0EA}" srcId="{64F1DC69-3C5E-49D6-BC7B-F4802661D510}" destId="{340D0545-B3F1-4C1B-895C-8349B02DAB43}" srcOrd="2" destOrd="0" parTransId="{EB161F54-0C7D-4D2B-8FF9-932EFCF7FB5C}" sibTransId="{6278BF48-DE04-4C67-A5FE-E924E92A63AC}"/>
    <dgm:cxn modelId="{419E475C-6C0D-4CB0-9584-B237AC4E8558}" srcId="{64F1DC69-3C5E-49D6-BC7B-F4802661D510}" destId="{B566BDB4-ED57-40EF-B830-8D8F4973ACF2}" srcOrd="1" destOrd="0" parTransId="{FEA319CF-4A7C-4915-BA66-D3E4B1D501B8}" sibTransId="{F78A6E2C-ADB1-4E2B-A79A-7A3E04F8D72B}"/>
    <dgm:cxn modelId="{5315840A-03DE-4E2E-B8E4-E936CCFDC811}" type="presOf" srcId="{FCDC31F4-09D8-4EC0-8A8B-FA2C7EFD3983}" destId="{0E805240-59B9-49CC-AFF7-36BD9CAC801A}" srcOrd="0" destOrd="4" presId="urn:microsoft.com/office/officeart/2008/layout/PictureStrips"/>
    <dgm:cxn modelId="{C8F47907-8087-4361-9173-4F4CE00DC7F5}" type="presOf" srcId="{8A97ECC9-0807-4FE3-AF76-5CCF166D309B}" destId="{C20EDB9D-F502-4AC7-9AAF-D9DFCADF5BB4}" srcOrd="0" destOrd="1" presId="urn:microsoft.com/office/officeart/2008/layout/PictureStrips"/>
    <dgm:cxn modelId="{FDA9AECE-9337-4F5D-BB7B-4760C723A6BE}" type="presOf" srcId="{F1BEB9D6-EE5C-46B0-AF66-169DBCF40DA5}" destId="{0E805240-59B9-49CC-AFF7-36BD9CAC801A}" srcOrd="0" destOrd="2" presId="urn:microsoft.com/office/officeart/2008/layout/PictureStrips"/>
    <dgm:cxn modelId="{CACA7584-8098-4F5E-9CCC-D1C6111A3EDD}" type="presOf" srcId="{83AAD97A-A1F2-4948-9AC0-DC55473D2252}" destId="{BAB779C8-3FB6-4964-9A29-7AD816B28DB7}" srcOrd="0" destOrd="3" presId="urn:microsoft.com/office/officeart/2008/layout/PictureStrips"/>
    <dgm:cxn modelId="{9A909257-F39B-4652-B05B-0247FC82DDBB}" type="presOf" srcId="{1F0FC911-1A07-4D76-B6CA-64888D80D59E}" destId="{B4125C93-C320-411C-8223-34896C2FB9FA}" srcOrd="0" destOrd="1" presId="urn:microsoft.com/office/officeart/2008/layout/PictureStrips"/>
    <dgm:cxn modelId="{AE78D2E4-77AF-44E1-ACC2-E8EC3F581B93}" srcId="{2D8A06C2-C157-42C9-AFF0-D55B78CF6A1F}" destId="{6616FD2F-C85F-4569-8A9D-D552D0633EA3}" srcOrd="2" destOrd="0" parTransId="{78547852-9162-46C6-A43E-5E2C5EE027C6}" sibTransId="{28F413AB-A9D0-471B-802A-701B91366DB8}"/>
    <dgm:cxn modelId="{AB5DB8B5-D056-40D0-A651-B4FF1AADCA4E}" srcId="{2D8A06C2-C157-42C9-AFF0-D55B78CF6A1F}" destId="{727FB535-3B65-4ADB-8D75-74BF0342F0CF}" srcOrd="1" destOrd="0" parTransId="{77763C81-335C-4A70-8561-39365D708282}" sibTransId="{E106163F-4BC1-4CB7-9509-FCD312C28DE8}"/>
    <dgm:cxn modelId="{9C6A5A30-DBD7-42A7-AD31-D5B319CC4018}" srcId="{B3A5C061-081C-4E0F-83D6-F53BF9B533E5}" destId="{8A97ECC9-0807-4FE3-AF76-5CCF166D309B}" srcOrd="0" destOrd="0" parTransId="{DC92E183-837E-4107-9CFC-548BAB649410}" sibTransId="{7BB2710A-4BB2-40B1-96BC-2F346ABA668F}"/>
    <dgm:cxn modelId="{DAA82D9F-607C-45A8-AA56-A322068568A5}" type="presOf" srcId="{6EF44DD0-0816-4591-B295-F2C680DCD42B}" destId="{0AF91B2F-02D0-45B3-BFB4-0904E68657B0}" srcOrd="0" destOrd="2" presId="urn:microsoft.com/office/officeart/2008/layout/PictureStrips"/>
    <dgm:cxn modelId="{AE92D87E-6C3F-460D-A48A-1B92A45FDC2C}" srcId="{2D8A06C2-C157-42C9-AFF0-D55B78CF6A1F}" destId="{1F0FC911-1A07-4D76-B6CA-64888D80D59E}" srcOrd="0" destOrd="0" parTransId="{A303CE66-6F8C-4F6C-8D8F-D12EBEE7D94F}" sibTransId="{A4C646E8-F200-442F-935B-639642634928}"/>
    <dgm:cxn modelId="{670F5E65-F894-4C4B-B602-9F6DDF9D8097}" type="presOf" srcId="{6616FD2F-C85F-4569-8A9D-D552D0633EA3}" destId="{B4125C93-C320-411C-8223-34896C2FB9FA}" srcOrd="0" destOrd="3" presId="urn:microsoft.com/office/officeart/2008/layout/PictureStrips"/>
    <dgm:cxn modelId="{04D989B1-2101-4577-80FC-7C9883A13558}" srcId="{340D0545-B3F1-4C1B-895C-8349B02DAB43}" destId="{EF1D2B3F-32EC-46D9-8CD3-2DF8BEA05151}" srcOrd="0" destOrd="0" parTransId="{86CD23C6-F662-48D9-A4C4-DFE474D8F088}" sibTransId="{5CEA4DE1-5223-4B8B-B202-6EB0ED961EB1}"/>
    <dgm:cxn modelId="{94464D9D-9EDC-4FB9-9EF7-D821E8DE40D7}" type="presOf" srcId="{F792423C-4F52-4785-AF04-115738E4AED5}" destId="{0AF91B2F-02D0-45B3-BFB4-0904E68657B0}" srcOrd="0" destOrd="1" presId="urn:microsoft.com/office/officeart/2008/layout/PictureStrips"/>
    <dgm:cxn modelId="{EAB08BF4-9EC8-42E0-8DD9-B40F9D5B2B7D}" type="presOf" srcId="{EF1D2B3F-32EC-46D9-8CD3-2DF8BEA05151}" destId="{0E805240-59B9-49CC-AFF7-36BD9CAC801A}" srcOrd="0" destOrd="1" presId="urn:microsoft.com/office/officeart/2008/layout/PictureStrips"/>
    <dgm:cxn modelId="{DEE03DA2-8019-4B7C-89EA-ADE8C502BB97}" type="presOf" srcId="{36A66D66-1E9E-4BBE-B7BF-C37CC84610ED}" destId="{0AF91B2F-02D0-45B3-BFB4-0904E68657B0}" srcOrd="0" destOrd="4" presId="urn:microsoft.com/office/officeart/2008/layout/PictureStrips"/>
    <dgm:cxn modelId="{AD5F2B9D-409F-4627-AD89-59847390713C}" type="presOf" srcId="{03E0CADD-1ECC-47D1-A1AE-657AB54245EA}" destId="{B4125C93-C320-411C-8223-34896C2FB9FA}" srcOrd="0" destOrd="4" presId="urn:microsoft.com/office/officeart/2008/layout/PictureStrips"/>
    <dgm:cxn modelId="{BA84176F-D7D6-4843-934C-113DCF2E9123}" type="presOf" srcId="{727FB535-3B65-4ADB-8D75-74BF0342F0CF}" destId="{B4125C93-C320-411C-8223-34896C2FB9FA}" srcOrd="0" destOrd="2" presId="urn:microsoft.com/office/officeart/2008/layout/PictureStrips"/>
    <dgm:cxn modelId="{CB46B6BD-95D3-4EFD-953E-7824AD848C46}" srcId="{B3A5C061-081C-4E0F-83D6-F53BF9B533E5}" destId="{59D72416-9C50-495B-976A-5E01A1110A37}" srcOrd="4" destOrd="0" parTransId="{311435CE-766F-4181-A015-70D9269D8CF9}" sibTransId="{027A7365-7281-467D-83F9-757AB4164CFD}"/>
    <dgm:cxn modelId="{B4567428-54A9-4383-ACA9-0205F5465CAC}" type="presOf" srcId="{EA8538D0-7E82-4A0E-AA4A-12ADBB562E04}" destId="{C20EDB9D-F502-4AC7-9AAF-D9DFCADF5BB4}" srcOrd="0" destOrd="2" presId="urn:microsoft.com/office/officeart/2008/layout/PictureStrips"/>
    <dgm:cxn modelId="{CFC94A5E-ABA0-40F3-A7DD-34E8B5D3C7CD}" type="presOf" srcId="{B566BDB4-ED57-40EF-B830-8D8F4973ACF2}" destId="{BAB779C8-3FB6-4964-9A29-7AD816B28DB7}" srcOrd="0" destOrd="0" presId="urn:microsoft.com/office/officeart/2008/layout/PictureStrips"/>
    <dgm:cxn modelId="{E58B590A-56A7-46B5-992B-B7DBB6294AF4}" type="presOf" srcId="{2D8A06C2-C157-42C9-AFF0-D55B78CF6A1F}" destId="{B4125C93-C320-411C-8223-34896C2FB9FA}" srcOrd="0" destOrd="0" presId="urn:microsoft.com/office/officeart/2008/layout/PictureStrips"/>
    <dgm:cxn modelId="{AB65401C-ACD3-4A72-A2D7-6011EFE7BEB2}" type="presOf" srcId="{59D72416-9C50-495B-976A-5E01A1110A37}" destId="{C20EDB9D-F502-4AC7-9AAF-D9DFCADF5BB4}" srcOrd="0" destOrd="5" presId="urn:microsoft.com/office/officeart/2008/layout/PictureStrips"/>
    <dgm:cxn modelId="{20E6D65B-B313-497C-92B4-A394D9FBFBCF}" type="presOf" srcId="{67FFE4E7-FFFE-42F2-94E0-C784358CC408}" destId="{0E805240-59B9-49CC-AFF7-36BD9CAC801A}" srcOrd="0" destOrd="3" presId="urn:microsoft.com/office/officeart/2008/layout/PictureStrips"/>
    <dgm:cxn modelId="{60E4A76A-E738-41BC-9F72-1C3B32B6335B}" type="presOf" srcId="{C45E23B5-4EF2-4B6D-9489-91432AF5870F}" destId="{C20EDB9D-F502-4AC7-9AAF-D9DFCADF5BB4}" srcOrd="0" destOrd="4" presId="urn:microsoft.com/office/officeart/2008/layout/PictureStrips"/>
    <dgm:cxn modelId="{A30AB349-190F-4B5F-A0AF-BF37E6534E4A}" type="presOf" srcId="{340D0545-B3F1-4C1B-895C-8349B02DAB43}" destId="{0E805240-59B9-49CC-AFF7-36BD9CAC801A}" srcOrd="0" destOrd="0" presId="urn:microsoft.com/office/officeart/2008/layout/PictureStrips"/>
    <dgm:cxn modelId="{F28FD295-A889-46E5-816F-EED217E12A0B}" srcId="{B3A5C061-081C-4E0F-83D6-F53BF9B533E5}" destId="{C45E23B5-4EF2-4B6D-9489-91432AF5870F}" srcOrd="3" destOrd="0" parTransId="{1E703B5C-52A5-4EFA-A4AB-6E5C5D888BA8}" sibTransId="{C7D3712D-6E96-4C35-91D7-41C9649EC193}"/>
    <dgm:cxn modelId="{65E7B356-B086-41C4-A75C-6907DAD1C790}" srcId="{340D0545-B3F1-4C1B-895C-8349B02DAB43}" destId="{67FFE4E7-FFFE-42F2-94E0-C784358CC408}" srcOrd="2" destOrd="0" parTransId="{E920248C-275C-47F0-9F62-79A74AB2A06A}" sibTransId="{1D7153CB-B662-4433-A28D-2203881261C4}"/>
    <dgm:cxn modelId="{4160A47A-3272-4D1A-BB2D-5F02FE3BE6F6}" srcId="{340D0545-B3F1-4C1B-895C-8349B02DAB43}" destId="{D3FEED57-8445-42B5-B6B1-78CBC7D92DB6}" srcOrd="4" destOrd="0" parTransId="{9099F370-3DD4-4D17-BA12-9166B1F00244}" sibTransId="{4B8E5042-0111-4971-AF14-E552773C74E2}"/>
    <dgm:cxn modelId="{851CEE7E-9359-4021-AEA8-531B0E43CC19}" type="presOf" srcId="{D3FEED57-8445-42B5-B6B1-78CBC7D92DB6}" destId="{0E805240-59B9-49CC-AFF7-36BD9CAC801A}" srcOrd="0" destOrd="5" presId="urn:microsoft.com/office/officeart/2008/layout/PictureStrips"/>
    <dgm:cxn modelId="{7361913B-8205-47B1-85BB-5BF643914B66}" srcId="{B566BDB4-ED57-40EF-B830-8D8F4973ACF2}" destId="{83AAD97A-A1F2-4948-9AC0-DC55473D2252}" srcOrd="2" destOrd="0" parTransId="{0E697FFC-F6E2-4364-A0D4-928FF3F23E4E}" sibTransId="{1309C052-6565-4ECB-9693-327CB85BF2CE}"/>
    <dgm:cxn modelId="{2C169409-2B4C-43A8-A76B-CD9F9BC03BE3}" srcId="{DD399742-7417-4E09-8038-A486A4F817C8}" destId="{6EF44DD0-0816-4591-B295-F2C680DCD42B}" srcOrd="1" destOrd="0" parTransId="{AA107A30-B5E8-4474-A89D-931087FDC60D}" sibTransId="{BFBBE053-0C2D-4C26-AC58-3F49514D2794}"/>
    <dgm:cxn modelId="{08D0E047-B026-482B-950B-04D6760D2F94}" srcId="{B3A5C061-081C-4E0F-83D6-F53BF9B533E5}" destId="{F916E003-1F72-409D-BE7B-EFD0A08CB745}" srcOrd="2" destOrd="0" parTransId="{720EEA16-76EB-4EB6-9D7C-A974941E7B48}" sibTransId="{EC80EEFB-6C1C-4036-8E34-EF45D56EBA70}"/>
    <dgm:cxn modelId="{5498AB2F-95AF-44E2-A3DA-ED993645D11D}" srcId="{340D0545-B3F1-4C1B-895C-8349B02DAB43}" destId="{F1BEB9D6-EE5C-46B0-AF66-169DBCF40DA5}" srcOrd="1" destOrd="0" parTransId="{A20CA775-FB9D-41C8-9BE3-000B234E84C7}" sibTransId="{C999A372-05F4-43B3-B4C4-6AEBEC24E7B2}"/>
    <dgm:cxn modelId="{E6365CDA-C865-4389-B80C-C43F72BF5FE8}" type="presOf" srcId="{E5142960-384B-42DC-BB92-C90346CB9FDF}" destId="{BAB779C8-3FB6-4964-9A29-7AD816B28DB7}" srcOrd="0" destOrd="2" presId="urn:microsoft.com/office/officeart/2008/layout/PictureStrips"/>
    <dgm:cxn modelId="{1A197F9A-ADB5-471F-BB8B-E7DA4B407FB9}" type="presParOf" srcId="{7A49B7F7-A42E-4C93-BC56-34EBD39B3FCA}" destId="{4233D3EE-98F4-48B3-AB81-D766EC31F32F}" srcOrd="0" destOrd="0" presId="urn:microsoft.com/office/officeart/2008/layout/PictureStrips"/>
    <dgm:cxn modelId="{7441A9A7-B6FC-494C-90E6-89202B69D3E5}" type="presParOf" srcId="{4233D3EE-98F4-48B3-AB81-D766EC31F32F}" destId="{B4125C93-C320-411C-8223-34896C2FB9FA}" srcOrd="0" destOrd="0" presId="urn:microsoft.com/office/officeart/2008/layout/PictureStrips"/>
    <dgm:cxn modelId="{3CADB414-C178-494F-ADB1-909976F41E79}" type="presParOf" srcId="{4233D3EE-98F4-48B3-AB81-D766EC31F32F}" destId="{849E2587-CD81-49CB-99A3-2DCB56616037}" srcOrd="1" destOrd="0" presId="urn:microsoft.com/office/officeart/2008/layout/PictureStrips"/>
    <dgm:cxn modelId="{C6F72102-2BD4-4505-9C41-358CFCC579AE}" type="presParOf" srcId="{7A49B7F7-A42E-4C93-BC56-34EBD39B3FCA}" destId="{56971ABE-5D7C-4D61-94CD-65DC8D3419AB}" srcOrd="1" destOrd="0" presId="urn:microsoft.com/office/officeart/2008/layout/PictureStrips"/>
    <dgm:cxn modelId="{4D22F91B-1C83-41A9-94FA-BE298EB4773B}" type="presParOf" srcId="{7A49B7F7-A42E-4C93-BC56-34EBD39B3FCA}" destId="{57A65BD7-ABE2-4102-879B-73AD9A0BA758}" srcOrd="2" destOrd="0" presId="urn:microsoft.com/office/officeart/2008/layout/PictureStrips"/>
    <dgm:cxn modelId="{C34CBE5C-ACFE-49FC-94FB-AAEB5817A38A}" type="presParOf" srcId="{57A65BD7-ABE2-4102-879B-73AD9A0BA758}" destId="{BAB779C8-3FB6-4964-9A29-7AD816B28DB7}" srcOrd="0" destOrd="0" presId="urn:microsoft.com/office/officeart/2008/layout/PictureStrips"/>
    <dgm:cxn modelId="{AAD11FA3-E428-4CFC-AF2D-6AF78455F5C2}" type="presParOf" srcId="{57A65BD7-ABE2-4102-879B-73AD9A0BA758}" destId="{8EDF2C18-71DC-4958-8201-1A3E871A39E5}" srcOrd="1" destOrd="0" presId="urn:microsoft.com/office/officeart/2008/layout/PictureStrips"/>
    <dgm:cxn modelId="{3C629A33-26D7-4C47-9F5C-BC12C85A6666}" type="presParOf" srcId="{7A49B7F7-A42E-4C93-BC56-34EBD39B3FCA}" destId="{C6D083B0-C8D2-4572-A57C-EB41AE53F144}" srcOrd="3" destOrd="0" presId="urn:microsoft.com/office/officeart/2008/layout/PictureStrips"/>
    <dgm:cxn modelId="{944B529B-07A5-4324-BD49-A2C7E0B317C5}" type="presParOf" srcId="{7A49B7F7-A42E-4C93-BC56-34EBD39B3FCA}" destId="{3D61B9D4-1579-4343-867D-6AB84C232326}" srcOrd="4" destOrd="0" presId="urn:microsoft.com/office/officeart/2008/layout/PictureStrips"/>
    <dgm:cxn modelId="{6CB70492-22D8-4522-8389-93136561A090}" type="presParOf" srcId="{3D61B9D4-1579-4343-867D-6AB84C232326}" destId="{0E805240-59B9-49CC-AFF7-36BD9CAC801A}" srcOrd="0" destOrd="0" presId="urn:microsoft.com/office/officeart/2008/layout/PictureStrips"/>
    <dgm:cxn modelId="{F7C80405-0125-40FA-B292-19D2044F7272}" type="presParOf" srcId="{3D61B9D4-1579-4343-867D-6AB84C232326}" destId="{E76639DA-FB36-4C54-93AD-59432078E37C}" srcOrd="1" destOrd="0" presId="urn:microsoft.com/office/officeart/2008/layout/PictureStrips"/>
    <dgm:cxn modelId="{07BA6E17-642C-46F0-99C0-E8982B303EEC}" type="presParOf" srcId="{7A49B7F7-A42E-4C93-BC56-34EBD39B3FCA}" destId="{1EB1B153-4842-4D4F-BD30-841F13DCBECF}" srcOrd="5" destOrd="0" presId="urn:microsoft.com/office/officeart/2008/layout/PictureStrips"/>
    <dgm:cxn modelId="{74CDFD30-3DFB-4069-AA5B-D4E8EB60D062}" type="presParOf" srcId="{7A49B7F7-A42E-4C93-BC56-34EBD39B3FCA}" destId="{C1A5645D-DA48-489C-BA3A-2C1187DF21FF}" srcOrd="6" destOrd="0" presId="urn:microsoft.com/office/officeart/2008/layout/PictureStrips"/>
    <dgm:cxn modelId="{ED04FC73-3C16-4F81-8C4C-E3AE9E47257A}" type="presParOf" srcId="{C1A5645D-DA48-489C-BA3A-2C1187DF21FF}" destId="{C20EDB9D-F502-4AC7-9AAF-D9DFCADF5BB4}" srcOrd="0" destOrd="0" presId="urn:microsoft.com/office/officeart/2008/layout/PictureStrips"/>
    <dgm:cxn modelId="{34DEDF16-2F78-4887-9C35-3F57259E58A0}" type="presParOf" srcId="{C1A5645D-DA48-489C-BA3A-2C1187DF21FF}" destId="{5C7B4C6A-F511-401F-B4C7-0F3EF0D454B1}" srcOrd="1" destOrd="0" presId="urn:microsoft.com/office/officeart/2008/layout/PictureStrips"/>
    <dgm:cxn modelId="{A1874144-FCE9-41CD-8936-B8F232CBCD7A}" type="presParOf" srcId="{7A49B7F7-A42E-4C93-BC56-34EBD39B3FCA}" destId="{3B131733-3F12-4494-BD60-8D2D15B8D705}" srcOrd="7" destOrd="0" presId="urn:microsoft.com/office/officeart/2008/layout/PictureStrips"/>
    <dgm:cxn modelId="{04D8ECB5-BC2E-4D24-8B99-F1DE6D870CC7}" type="presParOf" srcId="{7A49B7F7-A42E-4C93-BC56-34EBD39B3FCA}" destId="{9AC3DF5C-B352-458B-9576-4A0A021C9FED}" srcOrd="8" destOrd="0" presId="urn:microsoft.com/office/officeart/2008/layout/PictureStrips"/>
    <dgm:cxn modelId="{9356CC3E-DF0E-499A-B06E-5AE1CEBF332F}" type="presParOf" srcId="{9AC3DF5C-B352-458B-9576-4A0A021C9FED}" destId="{0AF91B2F-02D0-45B3-BFB4-0904E68657B0}" srcOrd="0" destOrd="0" presId="urn:microsoft.com/office/officeart/2008/layout/PictureStrips"/>
    <dgm:cxn modelId="{21658C05-C364-48DB-822F-CD3F73E33BA0}" type="presParOf" srcId="{9AC3DF5C-B352-458B-9576-4A0A021C9FED}" destId="{9E0D73BC-DEA4-4D03-BE2F-E1068DF6CF7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72196-FBAD-A045-8D0D-15D5377F6684}" type="doc">
      <dgm:prSet loTypeId="urn:microsoft.com/office/officeart/2005/8/layout/process1" loCatId="" qsTypeId="urn:microsoft.com/office/officeart/2005/8/quickstyle/3D2" qsCatId="3D" csTypeId="urn:microsoft.com/office/officeart/2005/8/colors/colorful2" csCatId="colorful" phldr="1"/>
      <dgm:spPr/>
      <dgm:t>
        <a:bodyPr/>
        <a:lstStyle/>
        <a:p>
          <a:endParaRPr lang="de-DE"/>
        </a:p>
      </dgm:t>
    </dgm:pt>
    <dgm:pt modelId="{41990F5B-7819-4649-98BF-9A3698F543F7}">
      <dgm:prSet custT="1"/>
      <dgm:spPr/>
      <dgm:t>
        <a:bodyPr/>
        <a:lstStyle/>
        <a:p>
          <a:pPr rtl="0"/>
          <a:r>
            <a:rPr lang="en-GB" sz="1400" b="1" baseline="0" dirty="0" smtClean="0">
              <a:solidFill>
                <a:schemeClr val="tx1"/>
              </a:solidFill>
              <a:latin typeface="Arial Narrow"/>
              <a:cs typeface="Arial Narrow"/>
            </a:rPr>
            <a:t>Think tank, lobbying agent and advisory platform for RE &amp; EE in SADC</a:t>
          </a:r>
          <a:endParaRPr lang="en-GB" sz="1400" b="1" dirty="0">
            <a:solidFill>
              <a:schemeClr val="tx1"/>
            </a:solidFill>
            <a:latin typeface="Arial Narrow"/>
            <a:cs typeface="Arial Narrow"/>
          </a:endParaRPr>
        </a:p>
      </dgm:t>
    </dgm:pt>
    <dgm:pt modelId="{E4D715DA-0CC0-F842-8CC0-A3BD84CAC030}" type="parTrans" cxnId="{D239F376-F2BA-604E-B1F6-802CB394465A}">
      <dgm:prSet/>
      <dgm:spPr/>
      <dgm:t>
        <a:bodyPr/>
        <a:lstStyle/>
        <a:p>
          <a:endParaRPr lang="de-DE">
            <a:latin typeface="Arial Narrow"/>
            <a:cs typeface="Arial Narrow"/>
          </a:endParaRPr>
        </a:p>
      </dgm:t>
    </dgm:pt>
    <dgm:pt modelId="{425788C3-670C-A645-BB6B-B0811D677BCF}" type="sibTrans" cxnId="{D239F376-F2BA-604E-B1F6-802CB394465A}">
      <dgm:prSet/>
      <dgm:spPr/>
      <dgm:t>
        <a:bodyPr/>
        <a:lstStyle/>
        <a:p>
          <a:endParaRPr lang="de-DE">
            <a:latin typeface="Arial Narrow"/>
            <a:cs typeface="Arial Narrow"/>
          </a:endParaRPr>
        </a:p>
      </dgm:t>
    </dgm:pt>
    <dgm:pt modelId="{905E445A-FF18-5D42-B0D0-A9E2EE3C9285}">
      <dgm:prSet custT="1"/>
      <dgm:spPr/>
      <dgm:t>
        <a:bodyPr/>
        <a:lstStyle/>
        <a:p>
          <a:pPr rtl="0"/>
          <a:r>
            <a:rPr lang="en-GB" sz="1400" b="1" baseline="0" dirty="0" smtClean="0">
              <a:solidFill>
                <a:schemeClr val="tx1"/>
              </a:solidFill>
              <a:latin typeface="Arial Narrow"/>
              <a:cs typeface="Arial Narrow"/>
            </a:rPr>
            <a:t>Facilitator for north-south</a:t>
          </a:r>
          <a:r>
            <a:rPr lang="en-GB" sz="1400" b="1" u="sng" baseline="0" dirty="0" smtClean="0">
              <a:solidFill>
                <a:schemeClr val="tx1"/>
              </a:solidFill>
              <a:latin typeface="Arial Narrow"/>
              <a:cs typeface="Arial Narrow"/>
            </a:rPr>
            <a:t> </a:t>
          </a:r>
          <a:r>
            <a:rPr lang="en-GB" sz="1400" b="1" baseline="0" dirty="0" smtClean="0">
              <a:solidFill>
                <a:schemeClr val="tx1"/>
              </a:solidFill>
              <a:latin typeface="Arial Narrow"/>
              <a:cs typeface="Arial Narrow"/>
            </a:rPr>
            <a:t>and south-south cooperation for knowledge and technology transfer</a:t>
          </a:r>
          <a:endParaRPr lang="en-GB" sz="1400" b="1" dirty="0">
            <a:solidFill>
              <a:schemeClr val="tx1"/>
            </a:solidFill>
            <a:latin typeface="Arial Narrow"/>
            <a:cs typeface="Arial Narrow"/>
          </a:endParaRPr>
        </a:p>
      </dgm:t>
    </dgm:pt>
    <dgm:pt modelId="{EC8F6065-F598-0144-A564-77C689C12ED9}" type="parTrans" cxnId="{C116C230-AC48-2748-B13C-4C68D0529E9D}">
      <dgm:prSet/>
      <dgm:spPr/>
      <dgm:t>
        <a:bodyPr/>
        <a:lstStyle/>
        <a:p>
          <a:endParaRPr lang="de-DE">
            <a:latin typeface="Arial Narrow"/>
            <a:cs typeface="Arial Narrow"/>
          </a:endParaRPr>
        </a:p>
      </dgm:t>
    </dgm:pt>
    <dgm:pt modelId="{50F9BCB2-DA2C-564D-837F-4C8C30AA616F}" type="sibTrans" cxnId="{C116C230-AC48-2748-B13C-4C68D0529E9D}">
      <dgm:prSet/>
      <dgm:spPr/>
      <dgm:t>
        <a:bodyPr/>
        <a:lstStyle/>
        <a:p>
          <a:endParaRPr lang="de-DE">
            <a:latin typeface="Arial Narrow"/>
            <a:cs typeface="Arial Narrow"/>
          </a:endParaRPr>
        </a:p>
      </dgm:t>
    </dgm:pt>
    <dgm:pt modelId="{A1FD1059-6FB0-F74B-8228-A7225063A30B}">
      <dgm:prSet custT="1"/>
      <dgm:spPr/>
      <dgm:t>
        <a:bodyPr/>
        <a:lstStyle/>
        <a:p>
          <a:pPr rtl="0"/>
          <a:r>
            <a:rPr lang="en-GB" sz="1400" b="1" baseline="0" dirty="0" smtClean="0">
              <a:solidFill>
                <a:schemeClr val="tx1"/>
              </a:solidFill>
              <a:latin typeface="Arial Narrow"/>
              <a:cs typeface="Arial Narrow"/>
            </a:rPr>
            <a:t>Partner of the UNIDO South-South Cooperation Network with the other Centres in West and Eastern Africa</a:t>
          </a:r>
          <a:endParaRPr lang="en-GB" sz="1400" b="1" dirty="0">
            <a:solidFill>
              <a:schemeClr val="tx1"/>
            </a:solidFill>
            <a:latin typeface="Arial Narrow"/>
            <a:cs typeface="Arial Narrow"/>
          </a:endParaRPr>
        </a:p>
      </dgm:t>
    </dgm:pt>
    <dgm:pt modelId="{114E4386-1568-2443-B4F7-4D1090B26E0A}" type="parTrans" cxnId="{800237AE-88FA-0443-B33C-380971EA2D2D}">
      <dgm:prSet/>
      <dgm:spPr/>
      <dgm:t>
        <a:bodyPr/>
        <a:lstStyle/>
        <a:p>
          <a:endParaRPr lang="de-DE">
            <a:latin typeface="Arial Narrow"/>
            <a:cs typeface="Arial Narrow"/>
          </a:endParaRPr>
        </a:p>
      </dgm:t>
    </dgm:pt>
    <dgm:pt modelId="{812600AE-9B09-9246-9AB7-A2D19A71B4CA}" type="sibTrans" cxnId="{800237AE-88FA-0443-B33C-380971EA2D2D}">
      <dgm:prSet/>
      <dgm:spPr/>
      <dgm:t>
        <a:bodyPr/>
        <a:lstStyle/>
        <a:p>
          <a:endParaRPr lang="de-DE">
            <a:latin typeface="Arial Narrow"/>
            <a:cs typeface="Arial Narrow"/>
          </a:endParaRPr>
        </a:p>
      </dgm:t>
    </dgm:pt>
    <dgm:pt modelId="{9CF3F18A-BA44-BD4D-A45C-2F5222487A8B}">
      <dgm:prSet custT="1"/>
      <dgm:spPr/>
      <dgm:t>
        <a:bodyPr/>
        <a:lstStyle/>
        <a:p>
          <a:pPr rtl="0"/>
          <a:r>
            <a:rPr lang="en-GB" sz="1400" b="1" baseline="0" dirty="0" smtClean="0">
              <a:solidFill>
                <a:schemeClr val="tx1"/>
              </a:solidFill>
              <a:latin typeface="Arial Narrow"/>
              <a:cs typeface="Arial Narrow"/>
            </a:rPr>
            <a:t>Focal point for the implementation of SE4ALL Initiative &amp; Nationally Determined Contributions (NDCs) in SADC</a:t>
          </a:r>
          <a:endParaRPr lang="en-GB" sz="1400" b="1" dirty="0">
            <a:solidFill>
              <a:schemeClr val="tx1"/>
            </a:solidFill>
            <a:latin typeface="Arial Narrow"/>
            <a:cs typeface="Arial Narrow"/>
          </a:endParaRPr>
        </a:p>
      </dgm:t>
    </dgm:pt>
    <dgm:pt modelId="{6102F2DB-CD27-8F41-AD75-B8726407F85C}" type="parTrans" cxnId="{8AD353E0-278A-474E-8C4F-BFEF304D9BAF}">
      <dgm:prSet/>
      <dgm:spPr/>
      <dgm:t>
        <a:bodyPr/>
        <a:lstStyle/>
        <a:p>
          <a:endParaRPr lang="de-DE">
            <a:latin typeface="Arial Narrow"/>
            <a:cs typeface="Arial Narrow"/>
          </a:endParaRPr>
        </a:p>
      </dgm:t>
    </dgm:pt>
    <dgm:pt modelId="{7C679D08-6CBD-B249-8674-0EB735A023F4}" type="sibTrans" cxnId="{8AD353E0-278A-474E-8C4F-BFEF304D9BAF}">
      <dgm:prSet/>
      <dgm:spPr/>
      <dgm:t>
        <a:bodyPr/>
        <a:lstStyle/>
        <a:p>
          <a:endParaRPr lang="de-DE">
            <a:latin typeface="Arial Narrow"/>
            <a:cs typeface="Arial Narrow"/>
          </a:endParaRPr>
        </a:p>
      </dgm:t>
    </dgm:pt>
    <dgm:pt modelId="{3B29D72B-A054-574F-89E4-123FFA7471CA}">
      <dgm:prSet custT="1"/>
      <dgm:spPr/>
      <dgm:t>
        <a:bodyPr/>
        <a:lstStyle/>
        <a:p>
          <a:pPr rtl="0"/>
          <a:r>
            <a:rPr lang="en-GB" sz="1400" b="1" baseline="0" dirty="0" smtClean="0">
              <a:solidFill>
                <a:schemeClr val="tx1"/>
              </a:solidFill>
              <a:latin typeface="Arial Narrow"/>
              <a:cs typeface="Arial Narrow"/>
            </a:rPr>
            <a:t>Co-organizer of conferences and exhibitions, forums and workshops</a:t>
          </a:r>
          <a:endParaRPr lang="en-GB" sz="1400" b="1" dirty="0">
            <a:solidFill>
              <a:schemeClr val="tx1"/>
            </a:solidFill>
            <a:latin typeface="Arial Narrow"/>
            <a:cs typeface="Arial Narrow"/>
          </a:endParaRPr>
        </a:p>
      </dgm:t>
    </dgm:pt>
    <dgm:pt modelId="{4208F683-37AF-4142-9053-3A053F618B51}" type="parTrans" cxnId="{FEA51FFF-F863-0C46-ABB8-4C5994E83618}">
      <dgm:prSet/>
      <dgm:spPr/>
      <dgm:t>
        <a:bodyPr/>
        <a:lstStyle/>
        <a:p>
          <a:endParaRPr lang="de-DE"/>
        </a:p>
      </dgm:t>
    </dgm:pt>
    <dgm:pt modelId="{723D588A-731E-B648-A25C-9FBA2A693251}" type="sibTrans" cxnId="{FEA51FFF-F863-0C46-ABB8-4C5994E83618}">
      <dgm:prSet/>
      <dgm:spPr/>
      <dgm:t>
        <a:bodyPr/>
        <a:lstStyle/>
        <a:p>
          <a:endParaRPr lang="de-DE"/>
        </a:p>
      </dgm:t>
    </dgm:pt>
    <dgm:pt modelId="{2AC67D90-99BF-2948-A12D-6B933DD96A9B}" type="pres">
      <dgm:prSet presAssocID="{32372196-FBAD-A045-8D0D-15D5377F6684}" presName="Name0" presStyleCnt="0">
        <dgm:presLayoutVars>
          <dgm:dir/>
          <dgm:resizeHandles val="exact"/>
        </dgm:presLayoutVars>
      </dgm:prSet>
      <dgm:spPr/>
      <dgm:t>
        <a:bodyPr/>
        <a:lstStyle/>
        <a:p>
          <a:endParaRPr lang="en-US"/>
        </a:p>
      </dgm:t>
    </dgm:pt>
    <dgm:pt modelId="{8C9C79BA-1F0D-7C4E-B712-5146C7A5410F}" type="pres">
      <dgm:prSet presAssocID="{41990F5B-7819-4649-98BF-9A3698F543F7}" presName="node" presStyleLbl="node1" presStyleIdx="0" presStyleCnt="5">
        <dgm:presLayoutVars>
          <dgm:bulletEnabled val="1"/>
        </dgm:presLayoutVars>
      </dgm:prSet>
      <dgm:spPr/>
      <dgm:t>
        <a:bodyPr/>
        <a:lstStyle/>
        <a:p>
          <a:endParaRPr lang="de-DE"/>
        </a:p>
      </dgm:t>
    </dgm:pt>
    <dgm:pt modelId="{7871A126-457C-2A4F-AFD1-AD96992628B8}" type="pres">
      <dgm:prSet presAssocID="{425788C3-670C-A645-BB6B-B0811D677BCF}" presName="sibTrans" presStyleLbl="sibTrans2D1" presStyleIdx="0" presStyleCnt="4"/>
      <dgm:spPr/>
      <dgm:t>
        <a:bodyPr/>
        <a:lstStyle/>
        <a:p>
          <a:endParaRPr lang="en-US"/>
        </a:p>
      </dgm:t>
    </dgm:pt>
    <dgm:pt modelId="{10076381-57E7-2247-8C4B-F1C39EA98EA7}" type="pres">
      <dgm:prSet presAssocID="{425788C3-670C-A645-BB6B-B0811D677BCF}" presName="connectorText" presStyleLbl="sibTrans2D1" presStyleIdx="0" presStyleCnt="4"/>
      <dgm:spPr/>
      <dgm:t>
        <a:bodyPr/>
        <a:lstStyle/>
        <a:p>
          <a:endParaRPr lang="en-US"/>
        </a:p>
      </dgm:t>
    </dgm:pt>
    <dgm:pt modelId="{2569024D-37A4-D34C-BF6A-660B044113F9}" type="pres">
      <dgm:prSet presAssocID="{905E445A-FF18-5D42-B0D0-A9E2EE3C9285}" presName="node" presStyleLbl="node1" presStyleIdx="1" presStyleCnt="5">
        <dgm:presLayoutVars>
          <dgm:bulletEnabled val="1"/>
        </dgm:presLayoutVars>
      </dgm:prSet>
      <dgm:spPr/>
      <dgm:t>
        <a:bodyPr/>
        <a:lstStyle/>
        <a:p>
          <a:endParaRPr lang="de-DE"/>
        </a:p>
      </dgm:t>
    </dgm:pt>
    <dgm:pt modelId="{62201A26-31C8-0A4F-A6DE-66380D5BAC11}" type="pres">
      <dgm:prSet presAssocID="{50F9BCB2-DA2C-564D-837F-4C8C30AA616F}" presName="sibTrans" presStyleLbl="sibTrans2D1" presStyleIdx="1" presStyleCnt="4"/>
      <dgm:spPr/>
      <dgm:t>
        <a:bodyPr/>
        <a:lstStyle/>
        <a:p>
          <a:endParaRPr lang="en-US"/>
        </a:p>
      </dgm:t>
    </dgm:pt>
    <dgm:pt modelId="{71261352-43DE-504C-98D6-EED5235D3742}" type="pres">
      <dgm:prSet presAssocID="{50F9BCB2-DA2C-564D-837F-4C8C30AA616F}" presName="connectorText" presStyleLbl="sibTrans2D1" presStyleIdx="1" presStyleCnt="4"/>
      <dgm:spPr/>
      <dgm:t>
        <a:bodyPr/>
        <a:lstStyle/>
        <a:p>
          <a:endParaRPr lang="en-US"/>
        </a:p>
      </dgm:t>
    </dgm:pt>
    <dgm:pt modelId="{2A33F1D7-26E1-8645-B7BE-D65A46219450}" type="pres">
      <dgm:prSet presAssocID="{A1FD1059-6FB0-F74B-8228-A7225063A30B}" presName="node" presStyleLbl="node1" presStyleIdx="2" presStyleCnt="5">
        <dgm:presLayoutVars>
          <dgm:bulletEnabled val="1"/>
        </dgm:presLayoutVars>
      </dgm:prSet>
      <dgm:spPr/>
      <dgm:t>
        <a:bodyPr/>
        <a:lstStyle/>
        <a:p>
          <a:endParaRPr lang="de-DE"/>
        </a:p>
      </dgm:t>
    </dgm:pt>
    <dgm:pt modelId="{2BD02168-8140-2340-B048-0B0E21C29786}" type="pres">
      <dgm:prSet presAssocID="{812600AE-9B09-9246-9AB7-A2D19A71B4CA}" presName="sibTrans" presStyleLbl="sibTrans2D1" presStyleIdx="2" presStyleCnt="4"/>
      <dgm:spPr/>
      <dgm:t>
        <a:bodyPr/>
        <a:lstStyle/>
        <a:p>
          <a:endParaRPr lang="en-US"/>
        </a:p>
      </dgm:t>
    </dgm:pt>
    <dgm:pt modelId="{97167FD3-2C12-FB4D-9669-C7C2874E2621}" type="pres">
      <dgm:prSet presAssocID="{812600AE-9B09-9246-9AB7-A2D19A71B4CA}" presName="connectorText" presStyleLbl="sibTrans2D1" presStyleIdx="2" presStyleCnt="4"/>
      <dgm:spPr/>
      <dgm:t>
        <a:bodyPr/>
        <a:lstStyle/>
        <a:p>
          <a:endParaRPr lang="en-US"/>
        </a:p>
      </dgm:t>
    </dgm:pt>
    <dgm:pt modelId="{8730479C-1910-5842-9339-AAD595D6D4C2}" type="pres">
      <dgm:prSet presAssocID="{9CF3F18A-BA44-BD4D-A45C-2F5222487A8B}" presName="node" presStyleLbl="node1" presStyleIdx="3" presStyleCnt="5">
        <dgm:presLayoutVars>
          <dgm:bulletEnabled val="1"/>
        </dgm:presLayoutVars>
      </dgm:prSet>
      <dgm:spPr/>
      <dgm:t>
        <a:bodyPr/>
        <a:lstStyle/>
        <a:p>
          <a:endParaRPr lang="en-US"/>
        </a:p>
      </dgm:t>
    </dgm:pt>
    <dgm:pt modelId="{8F83DAAA-03CA-6A43-AFDC-26499907550C}" type="pres">
      <dgm:prSet presAssocID="{7C679D08-6CBD-B249-8674-0EB735A023F4}" presName="sibTrans" presStyleLbl="sibTrans2D1" presStyleIdx="3" presStyleCnt="4"/>
      <dgm:spPr/>
      <dgm:t>
        <a:bodyPr/>
        <a:lstStyle/>
        <a:p>
          <a:endParaRPr lang="en-US"/>
        </a:p>
      </dgm:t>
    </dgm:pt>
    <dgm:pt modelId="{526D5541-0EF4-F84C-8F44-C08D33EFE738}" type="pres">
      <dgm:prSet presAssocID="{7C679D08-6CBD-B249-8674-0EB735A023F4}" presName="connectorText" presStyleLbl="sibTrans2D1" presStyleIdx="3" presStyleCnt="4"/>
      <dgm:spPr/>
      <dgm:t>
        <a:bodyPr/>
        <a:lstStyle/>
        <a:p>
          <a:endParaRPr lang="en-US"/>
        </a:p>
      </dgm:t>
    </dgm:pt>
    <dgm:pt modelId="{BE862634-895F-8441-B555-6A514FC63D24}" type="pres">
      <dgm:prSet presAssocID="{3B29D72B-A054-574F-89E4-123FFA7471CA}" presName="node" presStyleLbl="node1" presStyleIdx="4" presStyleCnt="5">
        <dgm:presLayoutVars>
          <dgm:bulletEnabled val="1"/>
        </dgm:presLayoutVars>
      </dgm:prSet>
      <dgm:spPr/>
      <dgm:t>
        <a:bodyPr/>
        <a:lstStyle/>
        <a:p>
          <a:endParaRPr lang="de-DE"/>
        </a:p>
      </dgm:t>
    </dgm:pt>
  </dgm:ptLst>
  <dgm:cxnLst>
    <dgm:cxn modelId="{6C6CCB6C-9967-6648-A740-0DADB916F646}" type="presOf" srcId="{A1FD1059-6FB0-F74B-8228-A7225063A30B}" destId="{2A33F1D7-26E1-8645-B7BE-D65A46219450}" srcOrd="0" destOrd="0" presId="urn:microsoft.com/office/officeart/2005/8/layout/process1"/>
    <dgm:cxn modelId="{2997FCEB-40AC-034E-9394-D07111B43645}" type="presOf" srcId="{905E445A-FF18-5D42-B0D0-A9E2EE3C9285}" destId="{2569024D-37A4-D34C-BF6A-660B044113F9}" srcOrd="0" destOrd="0" presId="urn:microsoft.com/office/officeart/2005/8/layout/process1"/>
    <dgm:cxn modelId="{C116C230-AC48-2748-B13C-4C68D0529E9D}" srcId="{32372196-FBAD-A045-8D0D-15D5377F6684}" destId="{905E445A-FF18-5D42-B0D0-A9E2EE3C9285}" srcOrd="1" destOrd="0" parTransId="{EC8F6065-F598-0144-A564-77C689C12ED9}" sibTransId="{50F9BCB2-DA2C-564D-837F-4C8C30AA616F}"/>
    <dgm:cxn modelId="{0A103F17-3D01-5E4A-BE1B-58F37DF0486A}" type="presOf" srcId="{41990F5B-7819-4649-98BF-9A3698F543F7}" destId="{8C9C79BA-1F0D-7C4E-B712-5146C7A5410F}" srcOrd="0" destOrd="0" presId="urn:microsoft.com/office/officeart/2005/8/layout/process1"/>
    <dgm:cxn modelId="{ED221506-9B5C-4540-B5E5-F15791AFEBE3}" type="presOf" srcId="{7C679D08-6CBD-B249-8674-0EB735A023F4}" destId="{526D5541-0EF4-F84C-8F44-C08D33EFE738}" srcOrd="1" destOrd="0" presId="urn:microsoft.com/office/officeart/2005/8/layout/process1"/>
    <dgm:cxn modelId="{8AD353E0-278A-474E-8C4F-BFEF304D9BAF}" srcId="{32372196-FBAD-A045-8D0D-15D5377F6684}" destId="{9CF3F18A-BA44-BD4D-A45C-2F5222487A8B}" srcOrd="3" destOrd="0" parTransId="{6102F2DB-CD27-8F41-AD75-B8726407F85C}" sibTransId="{7C679D08-6CBD-B249-8674-0EB735A023F4}"/>
    <dgm:cxn modelId="{981F24EC-D0E5-F54D-A56E-D37C0671B47E}" type="presOf" srcId="{9CF3F18A-BA44-BD4D-A45C-2F5222487A8B}" destId="{8730479C-1910-5842-9339-AAD595D6D4C2}" srcOrd="0" destOrd="0" presId="urn:microsoft.com/office/officeart/2005/8/layout/process1"/>
    <dgm:cxn modelId="{1DC17768-6293-7940-82C2-3B45B82A3F86}" type="presOf" srcId="{812600AE-9B09-9246-9AB7-A2D19A71B4CA}" destId="{2BD02168-8140-2340-B048-0B0E21C29786}" srcOrd="0" destOrd="0" presId="urn:microsoft.com/office/officeart/2005/8/layout/process1"/>
    <dgm:cxn modelId="{A21EAA20-BC03-E847-B48F-77A57689D22F}" type="presOf" srcId="{425788C3-670C-A645-BB6B-B0811D677BCF}" destId="{10076381-57E7-2247-8C4B-F1C39EA98EA7}" srcOrd="1" destOrd="0" presId="urn:microsoft.com/office/officeart/2005/8/layout/process1"/>
    <dgm:cxn modelId="{4A462468-90AF-EC47-BB23-9A74745AD2BD}" type="presOf" srcId="{425788C3-670C-A645-BB6B-B0811D677BCF}" destId="{7871A126-457C-2A4F-AFD1-AD96992628B8}" srcOrd="0" destOrd="0" presId="urn:microsoft.com/office/officeart/2005/8/layout/process1"/>
    <dgm:cxn modelId="{50CDE2D3-7C4E-034C-923D-10BE80E4E606}" type="presOf" srcId="{50F9BCB2-DA2C-564D-837F-4C8C30AA616F}" destId="{71261352-43DE-504C-98D6-EED5235D3742}" srcOrd="1" destOrd="0" presId="urn:microsoft.com/office/officeart/2005/8/layout/process1"/>
    <dgm:cxn modelId="{FEA51FFF-F863-0C46-ABB8-4C5994E83618}" srcId="{32372196-FBAD-A045-8D0D-15D5377F6684}" destId="{3B29D72B-A054-574F-89E4-123FFA7471CA}" srcOrd="4" destOrd="0" parTransId="{4208F683-37AF-4142-9053-3A053F618B51}" sibTransId="{723D588A-731E-B648-A25C-9FBA2A693251}"/>
    <dgm:cxn modelId="{30A10F8C-D582-574A-9471-422B2FB38C06}" type="presOf" srcId="{812600AE-9B09-9246-9AB7-A2D19A71B4CA}" destId="{97167FD3-2C12-FB4D-9669-C7C2874E2621}" srcOrd="1" destOrd="0" presId="urn:microsoft.com/office/officeart/2005/8/layout/process1"/>
    <dgm:cxn modelId="{D239F376-F2BA-604E-B1F6-802CB394465A}" srcId="{32372196-FBAD-A045-8D0D-15D5377F6684}" destId="{41990F5B-7819-4649-98BF-9A3698F543F7}" srcOrd="0" destOrd="0" parTransId="{E4D715DA-0CC0-F842-8CC0-A3BD84CAC030}" sibTransId="{425788C3-670C-A645-BB6B-B0811D677BCF}"/>
    <dgm:cxn modelId="{797F8670-B24B-C44A-9018-15B3AB3088C7}" type="presOf" srcId="{7C679D08-6CBD-B249-8674-0EB735A023F4}" destId="{8F83DAAA-03CA-6A43-AFDC-26499907550C}" srcOrd="0" destOrd="0" presId="urn:microsoft.com/office/officeart/2005/8/layout/process1"/>
    <dgm:cxn modelId="{C6067FFC-6F96-FA4F-9C52-D8F69E044EFD}" type="presOf" srcId="{50F9BCB2-DA2C-564D-837F-4C8C30AA616F}" destId="{62201A26-31C8-0A4F-A6DE-66380D5BAC11}" srcOrd="0" destOrd="0" presId="urn:microsoft.com/office/officeart/2005/8/layout/process1"/>
    <dgm:cxn modelId="{BFBCD5CA-4AC7-0B4D-9CED-1DF6BB625B5D}" type="presOf" srcId="{32372196-FBAD-A045-8D0D-15D5377F6684}" destId="{2AC67D90-99BF-2948-A12D-6B933DD96A9B}" srcOrd="0" destOrd="0" presId="urn:microsoft.com/office/officeart/2005/8/layout/process1"/>
    <dgm:cxn modelId="{800237AE-88FA-0443-B33C-380971EA2D2D}" srcId="{32372196-FBAD-A045-8D0D-15D5377F6684}" destId="{A1FD1059-6FB0-F74B-8228-A7225063A30B}" srcOrd="2" destOrd="0" parTransId="{114E4386-1568-2443-B4F7-4D1090B26E0A}" sibTransId="{812600AE-9B09-9246-9AB7-A2D19A71B4CA}"/>
    <dgm:cxn modelId="{EEA6C4A7-B64D-C24A-A9B0-956376D1F2E2}" type="presOf" srcId="{3B29D72B-A054-574F-89E4-123FFA7471CA}" destId="{BE862634-895F-8441-B555-6A514FC63D24}" srcOrd="0" destOrd="0" presId="urn:microsoft.com/office/officeart/2005/8/layout/process1"/>
    <dgm:cxn modelId="{3A58A3A6-5E96-C646-84C8-A8B98A66822C}" type="presParOf" srcId="{2AC67D90-99BF-2948-A12D-6B933DD96A9B}" destId="{8C9C79BA-1F0D-7C4E-B712-5146C7A5410F}" srcOrd="0" destOrd="0" presId="urn:microsoft.com/office/officeart/2005/8/layout/process1"/>
    <dgm:cxn modelId="{82D41984-532C-CE48-974E-135F90555C3A}" type="presParOf" srcId="{2AC67D90-99BF-2948-A12D-6B933DD96A9B}" destId="{7871A126-457C-2A4F-AFD1-AD96992628B8}" srcOrd="1" destOrd="0" presId="urn:microsoft.com/office/officeart/2005/8/layout/process1"/>
    <dgm:cxn modelId="{C1CF78E1-F9E1-3E43-8CA5-A3C4477C697C}" type="presParOf" srcId="{7871A126-457C-2A4F-AFD1-AD96992628B8}" destId="{10076381-57E7-2247-8C4B-F1C39EA98EA7}" srcOrd="0" destOrd="0" presId="urn:microsoft.com/office/officeart/2005/8/layout/process1"/>
    <dgm:cxn modelId="{CE1CA9A6-EF8A-AE4D-8944-E949BA3B947E}" type="presParOf" srcId="{2AC67D90-99BF-2948-A12D-6B933DD96A9B}" destId="{2569024D-37A4-D34C-BF6A-660B044113F9}" srcOrd="2" destOrd="0" presId="urn:microsoft.com/office/officeart/2005/8/layout/process1"/>
    <dgm:cxn modelId="{95C8E576-3E35-F943-9436-4DAA7922FDF7}" type="presParOf" srcId="{2AC67D90-99BF-2948-A12D-6B933DD96A9B}" destId="{62201A26-31C8-0A4F-A6DE-66380D5BAC11}" srcOrd="3" destOrd="0" presId="urn:microsoft.com/office/officeart/2005/8/layout/process1"/>
    <dgm:cxn modelId="{CB4F8FBD-8FDF-CF45-9140-F353EFD65DE3}" type="presParOf" srcId="{62201A26-31C8-0A4F-A6DE-66380D5BAC11}" destId="{71261352-43DE-504C-98D6-EED5235D3742}" srcOrd="0" destOrd="0" presId="urn:microsoft.com/office/officeart/2005/8/layout/process1"/>
    <dgm:cxn modelId="{F0048B4A-E2FB-514C-8879-796B1ADFD800}" type="presParOf" srcId="{2AC67D90-99BF-2948-A12D-6B933DD96A9B}" destId="{2A33F1D7-26E1-8645-B7BE-D65A46219450}" srcOrd="4" destOrd="0" presId="urn:microsoft.com/office/officeart/2005/8/layout/process1"/>
    <dgm:cxn modelId="{B7D40E83-7A33-6D4F-AC4E-F242015F7C9A}" type="presParOf" srcId="{2AC67D90-99BF-2948-A12D-6B933DD96A9B}" destId="{2BD02168-8140-2340-B048-0B0E21C29786}" srcOrd="5" destOrd="0" presId="urn:microsoft.com/office/officeart/2005/8/layout/process1"/>
    <dgm:cxn modelId="{51EBB096-6183-A840-ADA8-9A0962A80978}" type="presParOf" srcId="{2BD02168-8140-2340-B048-0B0E21C29786}" destId="{97167FD3-2C12-FB4D-9669-C7C2874E2621}" srcOrd="0" destOrd="0" presId="urn:microsoft.com/office/officeart/2005/8/layout/process1"/>
    <dgm:cxn modelId="{814A8065-C9DF-E84F-9BB9-C1412833E809}" type="presParOf" srcId="{2AC67D90-99BF-2948-A12D-6B933DD96A9B}" destId="{8730479C-1910-5842-9339-AAD595D6D4C2}" srcOrd="6" destOrd="0" presId="urn:microsoft.com/office/officeart/2005/8/layout/process1"/>
    <dgm:cxn modelId="{4C3464AA-AEEF-5C4B-9EA2-E6C4569FECFD}" type="presParOf" srcId="{2AC67D90-99BF-2948-A12D-6B933DD96A9B}" destId="{8F83DAAA-03CA-6A43-AFDC-26499907550C}" srcOrd="7" destOrd="0" presId="urn:microsoft.com/office/officeart/2005/8/layout/process1"/>
    <dgm:cxn modelId="{6FBD634B-3FB0-3146-9D3E-D02CE21EF0DF}" type="presParOf" srcId="{8F83DAAA-03CA-6A43-AFDC-26499907550C}" destId="{526D5541-0EF4-F84C-8F44-C08D33EFE738}" srcOrd="0" destOrd="0" presId="urn:microsoft.com/office/officeart/2005/8/layout/process1"/>
    <dgm:cxn modelId="{BCCC06EF-8660-8E4E-A779-88C26145E629}" type="presParOf" srcId="{2AC67D90-99BF-2948-A12D-6B933DD96A9B}" destId="{BE862634-895F-8441-B555-6A514FC63D2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9B0479-ADFB-480B-A57F-74B2D2EBC53D}"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n-US"/>
        </a:p>
      </dgm:t>
    </dgm:pt>
    <dgm:pt modelId="{1D1070A9-5010-4F1D-B9AA-BAAC06D3FB3F}">
      <dgm:prSet phldrT="[Text]"/>
      <dgm:spPr/>
      <dgm:t>
        <a:bodyPr/>
        <a:lstStyle/>
        <a:p>
          <a:r>
            <a:rPr lang="en-US" dirty="0" smtClean="0"/>
            <a:t>Lighting</a:t>
          </a:r>
        </a:p>
      </dgm:t>
    </dgm:pt>
    <dgm:pt modelId="{6019DC2E-A5D0-4856-9F5D-AC1666A4745D}" type="parTrans" cxnId="{B40337F7-E58C-433C-A4F6-3927244CDEA4}">
      <dgm:prSet/>
      <dgm:spPr/>
      <dgm:t>
        <a:bodyPr/>
        <a:lstStyle/>
        <a:p>
          <a:endParaRPr lang="en-US"/>
        </a:p>
      </dgm:t>
    </dgm:pt>
    <dgm:pt modelId="{29A40230-D3D7-4105-AAF1-9706ED8EEAC5}" type="sibTrans" cxnId="{B40337F7-E58C-433C-A4F6-3927244CDEA4}">
      <dgm:prSet/>
      <dgm:spPr/>
      <dgm:t>
        <a:bodyPr/>
        <a:lstStyle/>
        <a:p>
          <a:endParaRPr lang="en-US"/>
        </a:p>
      </dgm:t>
    </dgm:pt>
    <dgm:pt modelId="{3F7CC2B8-03A2-4933-87A7-B0E593AC7F75}">
      <dgm:prSet phldrT="[Text]"/>
      <dgm:spPr/>
      <dgm:t>
        <a:bodyPr/>
        <a:lstStyle/>
        <a:p>
          <a:r>
            <a:rPr lang="en-US" dirty="0" smtClean="0"/>
            <a:t>Standards and Labelling</a:t>
          </a:r>
          <a:endParaRPr lang="en-US" dirty="0"/>
        </a:p>
      </dgm:t>
    </dgm:pt>
    <dgm:pt modelId="{57A01140-6D23-4585-A9F0-566A40C2B2CB}" type="parTrans" cxnId="{835A1F72-EEAF-446B-ADD5-B9082AF86DF6}">
      <dgm:prSet/>
      <dgm:spPr/>
      <dgm:t>
        <a:bodyPr/>
        <a:lstStyle/>
        <a:p>
          <a:endParaRPr lang="en-US"/>
        </a:p>
      </dgm:t>
    </dgm:pt>
    <dgm:pt modelId="{16D914FF-2CA5-4EB4-9AA0-4F3ADDC34F5D}" type="sibTrans" cxnId="{835A1F72-EEAF-446B-ADD5-B9082AF86DF6}">
      <dgm:prSet/>
      <dgm:spPr/>
      <dgm:t>
        <a:bodyPr/>
        <a:lstStyle/>
        <a:p>
          <a:endParaRPr lang="en-US"/>
        </a:p>
      </dgm:t>
    </dgm:pt>
    <dgm:pt modelId="{07399008-EEC0-4537-A61B-EFBBA68CF826}">
      <dgm:prSet phldrT="[Text]"/>
      <dgm:spPr/>
      <dgm:t>
        <a:bodyPr/>
        <a:lstStyle/>
        <a:p>
          <a:r>
            <a:rPr lang="en-US" dirty="0" smtClean="0"/>
            <a:t>Cooking</a:t>
          </a:r>
          <a:endParaRPr lang="en-US" dirty="0"/>
        </a:p>
      </dgm:t>
    </dgm:pt>
    <dgm:pt modelId="{49EE0E3F-13C2-46F9-B7CD-A8D18FABAC33}" type="parTrans" cxnId="{18D4891B-BB32-4DED-A384-1E01BEA3A5EF}">
      <dgm:prSet/>
      <dgm:spPr/>
      <dgm:t>
        <a:bodyPr/>
        <a:lstStyle/>
        <a:p>
          <a:endParaRPr lang="en-US"/>
        </a:p>
      </dgm:t>
    </dgm:pt>
    <dgm:pt modelId="{8DB4B9A1-31CC-46CC-8306-64607EC09E75}" type="sibTrans" cxnId="{18D4891B-BB32-4DED-A384-1E01BEA3A5EF}">
      <dgm:prSet/>
      <dgm:spPr/>
      <dgm:t>
        <a:bodyPr/>
        <a:lstStyle/>
        <a:p>
          <a:endParaRPr lang="en-US"/>
        </a:p>
      </dgm:t>
    </dgm:pt>
    <dgm:pt modelId="{5A4E11D7-650A-4C87-BE42-0694FF14C829}">
      <dgm:prSet phldrT="[Text]"/>
      <dgm:spPr/>
      <dgm:t>
        <a:bodyPr/>
        <a:lstStyle/>
        <a:p>
          <a:r>
            <a:rPr lang="en-US" dirty="0" smtClean="0"/>
            <a:t>Buildings</a:t>
          </a:r>
          <a:endParaRPr lang="en-US" dirty="0"/>
        </a:p>
      </dgm:t>
    </dgm:pt>
    <dgm:pt modelId="{E8721F2C-D6E0-4E52-9403-15DD2D004220}" type="parTrans" cxnId="{F307DF36-579C-4390-B21D-A7ACD0889C8B}">
      <dgm:prSet/>
      <dgm:spPr/>
      <dgm:t>
        <a:bodyPr/>
        <a:lstStyle/>
        <a:p>
          <a:endParaRPr lang="en-US"/>
        </a:p>
      </dgm:t>
    </dgm:pt>
    <dgm:pt modelId="{4E220E79-44C0-49D2-9CB3-B45789B2BF2E}" type="sibTrans" cxnId="{F307DF36-579C-4390-B21D-A7ACD0889C8B}">
      <dgm:prSet/>
      <dgm:spPr/>
      <dgm:t>
        <a:bodyPr/>
        <a:lstStyle/>
        <a:p>
          <a:endParaRPr lang="en-US"/>
        </a:p>
      </dgm:t>
    </dgm:pt>
    <dgm:pt modelId="{89AFC445-E731-4AC7-BF5F-ACA9942955B2}">
      <dgm:prSet phldrT="[Text]"/>
      <dgm:spPr/>
      <dgm:t>
        <a:bodyPr/>
        <a:lstStyle/>
        <a:p>
          <a:r>
            <a:rPr lang="en-US" dirty="0" smtClean="0"/>
            <a:t>Industry</a:t>
          </a:r>
          <a:endParaRPr lang="en-US" dirty="0"/>
        </a:p>
      </dgm:t>
    </dgm:pt>
    <dgm:pt modelId="{5DE353E2-3C25-4093-84B9-4508F8596F6A}" type="parTrans" cxnId="{D4575E58-9609-4AE5-A560-64C18BFAC3AD}">
      <dgm:prSet/>
      <dgm:spPr/>
      <dgm:t>
        <a:bodyPr/>
        <a:lstStyle/>
        <a:p>
          <a:endParaRPr lang="en-US"/>
        </a:p>
      </dgm:t>
    </dgm:pt>
    <dgm:pt modelId="{829CE844-CAC6-4DAC-8F1C-8F4BB7CAE1FC}" type="sibTrans" cxnId="{D4575E58-9609-4AE5-A560-64C18BFAC3AD}">
      <dgm:prSet/>
      <dgm:spPr/>
      <dgm:t>
        <a:bodyPr/>
        <a:lstStyle/>
        <a:p>
          <a:endParaRPr lang="en-US"/>
        </a:p>
      </dgm:t>
    </dgm:pt>
    <dgm:pt modelId="{8E590902-A0A5-490B-B101-31A1DAC107CE}" type="pres">
      <dgm:prSet presAssocID="{219B0479-ADFB-480B-A57F-74B2D2EBC53D}" presName="Name0" presStyleCnt="0">
        <dgm:presLayoutVars>
          <dgm:dir/>
          <dgm:resizeHandles val="exact"/>
        </dgm:presLayoutVars>
      </dgm:prSet>
      <dgm:spPr/>
      <dgm:t>
        <a:bodyPr/>
        <a:lstStyle/>
        <a:p>
          <a:endParaRPr lang="de-DE"/>
        </a:p>
      </dgm:t>
    </dgm:pt>
    <dgm:pt modelId="{A1CB771B-E21D-40B7-9E3B-0F8B692CB123}" type="pres">
      <dgm:prSet presAssocID="{219B0479-ADFB-480B-A57F-74B2D2EBC53D}" presName="fgShape" presStyleLbl="fgShp" presStyleIdx="0" presStyleCnt="1"/>
      <dgm:spPr/>
    </dgm:pt>
    <dgm:pt modelId="{02386724-B16F-4B33-B5CD-BD8DC381A417}" type="pres">
      <dgm:prSet presAssocID="{219B0479-ADFB-480B-A57F-74B2D2EBC53D}" presName="linComp" presStyleCnt="0"/>
      <dgm:spPr/>
    </dgm:pt>
    <dgm:pt modelId="{A9137ED6-AE29-4482-960D-1ED0F8C8128B}" type="pres">
      <dgm:prSet presAssocID="{1D1070A9-5010-4F1D-B9AA-BAAC06D3FB3F}" presName="compNode" presStyleCnt="0"/>
      <dgm:spPr/>
    </dgm:pt>
    <dgm:pt modelId="{03AEBFD2-179C-451D-AB0B-7364F251528D}" type="pres">
      <dgm:prSet presAssocID="{1D1070A9-5010-4F1D-B9AA-BAAC06D3FB3F}" presName="bkgdShape" presStyleLbl="node1" presStyleIdx="0" presStyleCnt="5"/>
      <dgm:spPr/>
      <dgm:t>
        <a:bodyPr/>
        <a:lstStyle/>
        <a:p>
          <a:endParaRPr lang="en-US"/>
        </a:p>
      </dgm:t>
    </dgm:pt>
    <dgm:pt modelId="{2076B905-CEDA-45E1-AB9A-53E97159BD97}" type="pres">
      <dgm:prSet presAssocID="{1D1070A9-5010-4F1D-B9AA-BAAC06D3FB3F}" presName="nodeTx" presStyleLbl="node1" presStyleIdx="0" presStyleCnt="5">
        <dgm:presLayoutVars>
          <dgm:bulletEnabled val="1"/>
        </dgm:presLayoutVars>
      </dgm:prSet>
      <dgm:spPr/>
      <dgm:t>
        <a:bodyPr/>
        <a:lstStyle/>
        <a:p>
          <a:endParaRPr lang="en-US"/>
        </a:p>
      </dgm:t>
    </dgm:pt>
    <dgm:pt modelId="{39E9271D-0F5B-4588-9E11-D793F91936BC}" type="pres">
      <dgm:prSet presAssocID="{1D1070A9-5010-4F1D-B9AA-BAAC06D3FB3F}" presName="invisiNode" presStyleLbl="node1" presStyleIdx="0" presStyleCnt="5"/>
      <dgm:spPr/>
    </dgm:pt>
    <dgm:pt modelId="{1A6F80EB-FD9E-4360-A928-BEB763272FBE}" type="pres">
      <dgm:prSet presAssocID="{1D1070A9-5010-4F1D-B9AA-BAAC06D3FB3F}" presName="imagNode" presStyleLbl="fgImgPlace1" presStyleIdx="0" presStyleCnt="5"/>
      <dgm:spPr>
        <a:blipFill rotWithShape="1">
          <a:blip xmlns:r="http://schemas.openxmlformats.org/officeDocument/2006/relationships" r:embed="rId1"/>
          <a:stretch>
            <a:fillRect/>
          </a:stretch>
        </a:blipFill>
      </dgm:spPr>
    </dgm:pt>
    <dgm:pt modelId="{6430ED09-5AFD-438D-9359-0F6837234FB1}" type="pres">
      <dgm:prSet presAssocID="{29A40230-D3D7-4105-AAF1-9706ED8EEAC5}" presName="sibTrans" presStyleLbl="sibTrans2D1" presStyleIdx="0" presStyleCnt="0"/>
      <dgm:spPr/>
      <dgm:t>
        <a:bodyPr/>
        <a:lstStyle/>
        <a:p>
          <a:endParaRPr lang="de-DE"/>
        </a:p>
      </dgm:t>
    </dgm:pt>
    <dgm:pt modelId="{2C9BEE9C-F980-4C86-B921-89CB5BFFD1CC}" type="pres">
      <dgm:prSet presAssocID="{3F7CC2B8-03A2-4933-87A7-B0E593AC7F75}" presName="compNode" presStyleCnt="0"/>
      <dgm:spPr/>
    </dgm:pt>
    <dgm:pt modelId="{306A1764-5A99-49C6-8AD2-A83B32335DEC}" type="pres">
      <dgm:prSet presAssocID="{3F7CC2B8-03A2-4933-87A7-B0E593AC7F75}" presName="bkgdShape" presStyleLbl="node1" presStyleIdx="1" presStyleCnt="5"/>
      <dgm:spPr/>
      <dgm:t>
        <a:bodyPr/>
        <a:lstStyle/>
        <a:p>
          <a:endParaRPr lang="de-DE"/>
        </a:p>
      </dgm:t>
    </dgm:pt>
    <dgm:pt modelId="{9AA96BEB-9695-43C1-9DD1-98025FEE0E96}" type="pres">
      <dgm:prSet presAssocID="{3F7CC2B8-03A2-4933-87A7-B0E593AC7F75}" presName="nodeTx" presStyleLbl="node1" presStyleIdx="1" presStyleCnt="5">
        <dgm:presLayoutVars>
          <dgm:bulletEnabled val="1"/>
        </dgm:presLayoutVars>
      </dgm:prSet>
      <dgm:spPr/>
      <dgm:t>
        <a:bodyPr/>
        <a:lstStyle/>
        <a:p>
          <a:endParaRPr lang="de-DE"/>
        </a:p>
      </dgm:t>
    </dgm:pt>
    <dgm:pt modelId="{A876F159-C50B-4B82-8C7D-03FD678FBFBE}" type="pres">
      <dgm:prSet presAssocID="{3F7CC2B8-03A2-4933-87A7-B0E593AC7F75}" presName="invisiNode" presStyleLbl="node1" presStyleIdx="1" presStyleCnt="5"/>
      <dgm:spPr/>
    </dgm:pt>
    <dgm:pt modelId="{4CB5A2A9-90AB-4CF3-8CF7-8D84C8A91BA0}" type="pres">
      <dgm:prSet presAssocID="{3F7CC2B8-03A2-4933-87A7-B0E593AC7F75}" presName="imagNode" presStyleLbl="fgImgPlace1" presStyleIdx="1" presStyleCnt="5"/>
      <dgm:spPr>
        <a:blipFill rotWithShape="1">
          <a:blip xmlns:r="http://schemas.openxmlformats.org/officeDocument/2006/relationships" r:embed="rId2"/>
          <a:stretch>
            <a:fillRect/>
          </a:stretch>
        </a:blipFill>
      </dgm:spPr>
    </dgm:pt>
    <dgm:pt modelId="{399FE302-A207-4502-B190-ADFAE02032E4}" type="pres">
      <dgm:prSet presAssocID="{16D914FF-2CA5-4EB4-9AA0-4F3ADDC34F5D}" presName="sibTrans" presStyleLbl="sibTrans2D1" presStyleIdx="0" presStyleCnt="0"/>
      <dgm:spPr/>
      <dgm:t>
        <a:bodyPr/>
        <a:lstStyle/>
        <a:p>
          <a:endParaRPr lang="de-DE"/>
        </a:p>
      </dgm:t>
    </dgm:pt>
    <dgm:pt modelId="{938420A9-01E8-4A70-A162-3CDDD9687E84}" type="pres">
      <dgm:prSet presAssocID="{07399008-EEC0-4537-A61B-EFBBA68CF826}" presName="compNode" presStyleCnt="0"/>
      <dgm:spPr/>
    </dgm:pt>
    <dgm:pt modelId="{7528BBDF-7692-45F6-8F99-2C0FC9A04666}" type="pres">
      <dgm:prSet presAssocID="{07399008-EEC0-4537-A61B-EFBBA68CF826}" presName="bkgdShape" presStyleLbl="node1" presStyleIdx="2" presStyleCnt="5"/>
      <dgm:spPr/>
      <dgm:t>
        <a:bodyPr/>
        <a:lstStyle/>
        <a:p>
          <a:endParaRPr lang="de-DE"/>
        </a:p>
      </dgm:t>
    </dgm:pt>
    <dgm:pt modelId="{41883D07-F05E-4E5E-B284-17ECBE15D5DE}" type="pres">
      <dgm:prSet presAssocID="{07399008-EEC0-4537-A61B-EFBBA68CF826}" presName="nodeTx" presStyleLbl="node1" presStyleIdx="2" presStyleCnt="5">
        <dgm:presLayoutVars>
          <dgm:bulletEnabled val="1"/>
        </dgm:presLayoutVars>
      </dgm:prSet>
      <dgm:spPr/>
      <dgm:t>
        <a:bodyPr/>
        <a:lstStyle/>
        <a:p>
          <a:endParaRPr lang="de-DE"/>
        </a:p>
      </dgm:t>
    </dgm:pt>
    <dgm:pt modelId="{251F6310-5FDA-4E4F-8224-82E05FF499E9}" type="pres">
      <dgm:prSet presAssocID="{07399008-EEC0-4537-A61B-EFBBA68CF826}" presName="invisiNode" presStyleLbl="node1" presStyleIdx="2" presStyleCnt="5"/>
      <dgm:spPr/>
    </dgm:pt>
    <dgm:pt modelId="{F3ECECEE-6CFC-405D-B768-B673D5E960FB}" type="pres">
      <dgm:prSet presAssocID="{07399008-EEC0-4537-A61B-EFBBA68CF826}" presName="imagNode" presStyleLbl="fgImgPlace1" presStyleIdx="2" presStyleCnt="5"/>
      <dgm:spPr>
        <a:blipFill rotWithShape="1">
          <a:blip xmlns:r="http://schemas.openxmlformats.org/officeDocument/2006/relationships" r:embed="rId3"/>
          <a:stretch>
            <a:fillRect/>
          </a:stretch>
        </a:blipFill>
      </dgm:spPr>
    </dgm:pt>
    <dgm:pt modelId="{DDB69E6B-F46F-46BE-BE9A-890E1AF84E58}" type="pres">
      <dgm:prSet presAssocID="{8DB4B9A1-31CC-46CC-8306-64607EC09E75}" presName="sibTrans" presStyleLbl="sibTrans2D1" presStyleIdx="0" presStyleCnt="0"/>
      <dgm:spPr/>
      <dgm:t>
        <a:bodyPr/>
        <a:lstStyle/>
        <a:p>
          <a:endParaRPr lang="de-DE"/>
        </a:p>
      </dgm:t>
    </dgm:pt>
    <dgm:pt modelId="{A656075D-38FF-4725-ABBD-BBFE3516BB32}" type="pres">
      <dgm:prSet presAssocID="{5A4E11D7-650A-4C87-BE42-0694FF14C829}" presName="compNode" presStyleCnt="0"/>
      <dgm:spPr/>
    </dgm:pt>
    <dgm:pt modelId="{3DC501C7-5B39-4E3E-B16C-A133D9915B60}" type="pres">
      <dgm:prSet presAssocID="{5A4E11D7-650A-4C87-BE42-0694FF14C829}" presName="bkgdShape" presStyleLbl="node1" presStyleIdx="3" presStyleCnt="5"/>
      <dgm:spPr/>
      <dgm:t>
        <a:bodyPr/>
        <a:lstStyle/>
        <a:p>
          <a:endParaRPr lang="en-US"/>
        </a:p>
      </dgm:t>
    </dgm:pt>
    <dgm:pt modelId="{6CAF8C94-E63D-4CF0-B333-8B138D86CC75}" type="pres">
      <dgm:prSet presAssocID="{5A4E11D7-650A-4C87-BE42-0694FF14C829}" presName="nodeTx" presStyleLbl="node1" presStyleIdx="3" presStyleCnt="5">
        <dgm:presLayoutVars>
          <dgm:bulletEnabled val="1"/>
        </dgm:presLayoutVars>
      </dgm:prSet>
      <dgm:spPr/>
      <dgm:t>
        <a:bodyPr/>
        <a:lstStyle/>
        <a:p>
          <a:endParaRPr lang="en-US"/>
        </a:p>
      </dgm:t>
    </dgm:pt>
    <dgm:pt modelId="{19E660CC-3836-44DB-8923-84F6ED3551FB}" type="pres">
      <dgm:prSet presAssocID="{5A4E11D7-650A-4C87-BE42-0694FF14C829}" presName="invisiNode" presStyleLbl="node1" presStyleIdx="3" presStyleCnt="5"/>
      <dgm:spPr/>
    </dgm:pt>
    <dgm:pt modelId="{AF745052-9BF9-4B0B-8432-FAE021E95C43}" type="pres">
      <dgm:prSet presAssocID="{5A4E11D7-650A-4C87-BE42-0694FF14C829}" presName="imagNode" presStyleLbl="fgImgPlace1" presStyleIdx="3" presStyleCnt="5"/>
      <dgm:spPr>
        <a:blipFill rotWithShape="1">
          <a:blip xmlns:r="http://schemas.openxmlformats.org/officeDocument/2006/relationships" r:embed="rId4"/>
          <a:stretch>
            <a:fillRect/>
          </a:stretch>
        </a:blipFill>
      </dgm:spPr>
    </dgm:pt>
    <dgm:pt modelId="{52F8C420-BFEF-467D-AFB1-092BD9B65228}" type="pres">
      <dgm:prSet presAssocID="{4E220E79-44C0-49D2-9CB3-B45789B2BF2E}" presName="sibTrans" presStyleLbl="sibTrans2D1" presStyleIdx="0" presStyleCnt="0"/>
      <dgm:spPr/>
      <dgm:t>
        <a:bodyPr/>
        <a:lstStyle/>
        <a:p>
          <a:endParaRPr lang="de-DE"/>
        </a:p>
      </dgm:t>
    </dgm:pt>
    <dgm:pt modelId="{715AB155-2BED-480C-A195-EB6E4A9CFC48}" type="pres">
      <dgm:prSet presAssocID="{89AFC445-E731-4AC7-BF5F-ACA9942955B2}" presName="compNode" presStyleCnt="0"/>
      <dgm:spPr/>
    </dgm:pt>
    <dgm:pt modelId="{01D43E3F-56A6-4402-AE3C-BD6C42A636C5}" type="pres">
      <dgm:prSet presAssocID="{89AFC445-E731-4AC7-BF5F-ACA9942955B2}" presName="bkgdShape" presStyleLbl="node1" presStyleIdx="4" presStyleCnt="5" custLinFactNeighborX="444" custLinFactNeighborY="0"/>
      <dgm:spPr/>
      <dgm:t>
        <a:bodyPr/>
        <a:lstStyle/>
        <a:p>
          <a:endParaRPr lang="de-DE"/>
        </a:p>
      </dgm:t>
    </dgm:pt>
    <dgm:pt modelId="{DAD3B20F-653B-4E05-B4CC-586EB7812674}" type="pres">
      <dgm:prSet presAssocID="{89AFC445-E731-4AC7-BF5F-ACA9942955B2}" presName="nodeTx" presStyleLbl="node1" presStyleIdx="4" presStyleCnt="5">
        <dgm:presLayoutVars>
          <dgm:bulletEnabled val="1"/>
        </dgm:presLayoutVars>
      </dgm:prSet>
      <dgm:spPr/>
      <dgm:t>
        <a:bodyPr/>
        <a:lstStyle/>
        <a:p>
          <a:endParaRPr lang="de-DE"/>
        </a:p>
      </dgm:t>
    </dgm:pt>
    <dgm:pt modelId="{5DBBCB03-2729-46A7-88FD-6739708B8561}" type="pres">
      <dgm:prSet presAssocID="{89AFC445-E731-4AC7-BF5F-ACA9942955B2}" presName="invisiNode" presStyleLbl="node1" presStyleIdx="4" presStyleCnt="5"/>
      <dgm:spPr/>
    </dgm:pt>
    <dgm:pt modelId="{E2B1B66E-BDD4-43C3-BE49-5038475D0F63}" type="pres">
      <dgm:prSet presAssocID="{89AFC445-E731-4AC7-BF5F-ACA9942955B2}" presName="imagNode" presStyleLbl="fgImgPlace1" presStyleIdx="4" presStyleCnt="5"/>
      <dgm:spPr>
        <a:blipFill rotWithShape="1">
          <a:blip xmlns:r="http://schemas.openxmlformats.org/officeDocument/2006/relationships" r:embed="rId5"/>
          <a:stretch>
            <a:fillRect/>
          </a:stretch>
        </a:blipFill>
      </dgm:spPr>
    </dgm:pt>
  </dgm:ptLst>
  <dgm:cxnLst>
    <dgm:cxn modelId="{0F07D9D7-EF39-0B4B-890A-F87DACC5B243}" type="presOf" srcId="{1D1070A9-5010-4F1D-B9AA-BAAC06D3FB3F}" destId="{03AEBFD2-179C-451D-AB0B-7364F251528D}" srcOrd="0" destOrd="0" presId="urn:microsoft.com/office/officeart/2005/8/layout/hList7"/>
    <dgm:cxn modelId="{D4575E58-9609-4AE5-A560-64C18BFAC3AD}" srcId="{219B0479-ADFB-480B-A57F-74B2D2EBC53D}" destId="{89AFC445-E731-4AC7-BF5F-ACA9942955B2}" srcOrd="4" destOrd="0" parTransId="{5DE353E2-3C25-4093-84B9-4508F8596F6A}" sibTransId="{829CE844-CAC6-4DAC-8F1C-8F4BB7CAE1FC}"/>
    <dgm:cxn modelId="{6C168FE8-2980-9E45-828D-EEBA7F94813C}" type="presOf" srcId="{07399008-EEC0-4537-A61B-EFBBA68CF826}" destId="{7528BBDF-7692-45F6-8F99-2C0FC9A04666}" srcOrd="0" destOrd="0" presId="urn:microsoft.com/office/officeart/2005/8/layout/hList7"/>
    <dgm:cxn modelId="{4E33291D-FC14-2D44-87E7-896DA732F11F}" type="presOf" srcId="{5A4E11D7-650A-4C87-BE42-0694FF14C829}" destId="{6CAF8C94-E63D-4CF0-B333-8B138D86CC75}" srcOrd="1" destOrd="0" presId="urn:microsoft.com/office/officeart/2005/8/layout/hList7"/>
    <dgm:cxn modelId="{C4D89A72-CF1D-DD48-87A0-EBBFA0349A2B}" type="presOf" srcId="{29A40230-D3D7-4105-AAF1-9706ED8EEAC5}" destId="{6430ED09-5AFD-438D-9359-0F6837234FB1}" srcOrd="0" destOrd="0" presId="urn:microsoft.com/office/officeart/2005/8/layout/hList7"/>
    <dgm:cxn modelId="{835A1F72-EEAF-446B-ADD5-B9082AF86DF6}" srcId="{219B0479-ADFB-480B-A57F-74B2D2EBC53D}" destId="{3F7CC2B8-03A2-4933-87A7-B0E593AC7F75}" srcOrd="1" destOrd="0" parTransId="{57A01140-6D23-4585-A9F0-566A40C2B2CB}" sibTransId="{16D914FF-2CA5-4EB4-9AA0-4F3ADDC34F5D}"/>
    <dgm:cxn modelId="{69E1B0ED-76B9-344D-BB22-69F183FCEEFE}" type="presOf" srcId="{5A4E11D7-650A-4C87-BE42-0694FF14C829}" destId="{3DC501C7-5B39-4E3E-B16C-A133D9915B60}" srcOrd="0" destOrd="0" presId="urn:microsoft.com/office/officeart/2005/8/layout/hList7"/>
    <dgm:cxn modelId="{2C077A09-15F7-964C-A732-FAE76FD2A8E7}" type="presOf" srcId="{8DB4B9A1-31CC-46CC-8306-64607EC09E75}" destId="{DDB69E6B-F46F-46BE-BE9A-890E1AF84E58}" srcOrd="0" destOrd="0" presId="urn:microsoft.com/office/officeart/2005/8/layout/hList7"/>
    <dgm:cxn modelId="{461287FC-C1CC-1849-8190-A0775DCBCB95}" type="presOf" srcId="{16D914FF-2CA5-4EB4-9AA0-4F3ADDC34F5D}" destId="{399FE302-A207-4502-B190-ADFAE02032E4}" srcOrd="0" destOrd="0" presId="urn:microsoft.com/office/officeart/2005/8/layout/hList7"/>
    <dgm:cxn modelId="{6E0B4F0A-D18E-4143-9C4F-FF7EBD4A48B6}" type="presOf" srcId="{07399008-EEC0-4537-A61B-EFBBA68CF826}" destId="{41883D07-F05E-4E5E-B284-17ECBE15D5DE}" srcOrd="1" destOrd="0" presId="urn:microsoft.com/office/officeart/2005/8/layout/hList7"/>
    <dgm:cxn modelId="{088D282A-7E97-3B42-BD5B-37AD3935F7B4}" type="presOf" srcId="{4E220E79-44C0-49D2-9CB3-B45789B2BF2E}" destId="{52F8C420-BFEF-467D-AFB1-092BD9B65228}" srcOrd="0" destOrd="0" presId="urn:microsoft.com/office/officeart/2005/8/layout/hList7"/>
    <dgm:cxn modelId="{481E6BB1-A7DC-BD48-92BC-ADD010CCC1B8}" type="presOf" srcId="{1D1070A9-5010-4F1D-B9AA-BAAC06D3FB3F}" destId="{2076B905-CEDA-45E1-AB9A-53E97159BD97}" srcOrd="1" destOrd="0" presId="urn:microsoft.com/office/officeart/2005/8/layout/hList7"/>
    <dgm:cxn modelId="{5CCB2487-4A06-2445-AEE6-1F5E54E86D1F}" type="presOf" srcId="{3F7CC2B8-03A2-4933-87A7-B0E593AC7F75}" destId="{9AA96BEB-9695-43C1-9DD1-98025FEE0E96}" srcOrd="1" destOrd="0" presId="urn:microsoft.com/office/officeart/2005/8/layout/hList7"/>
    <dgm:cxn modelId="{F307DF36-579C-4390-B21D-A7ACD0889C8B}" srcId="{219B0479-ADFB-480B-A57F-74B2D2EBC53D}" destId="{5A4E11D7-650A-4C87-BE42-0694FF14C829}" srcOrd="3" destOrd="0" parTransId="{E8721F2C-D6E0-4E52-9403-15DD2D004220}" sibTransId="{4E220E79-44C0-49D2-9CB3-B45789B2BF2E}"/>
    <dgm:cxn modelId="{A1DBB7E1-C60E-DA40-856D-25782AD34DEC}" type="presOf" srcId="{89AFC445-E731-4AC7-BF5F-ACA9942955B2}" destId="{01D43E3F-56A6-4402-AE3C-BD6C42A636C5}" srcOrd="0" destOrd="0" presId="urn:microsoft.com/office/officeart/2005/8/layout/hList7"/>
    <dgm:cxn modelId="{3865BADD-AE2D-0844-BAA5-4935B129DFA8}" type="presOf" srcId="{89AFC445-E731-4AC7-BF5F-ACA9942955B2}" destId="{DAD3B20F-653B-4E05-B4CC-586EB7812674}" srcOrd="1" destOrd="0" presId="urn:microsoft.com/office/officeart/2005/8/layout/hList7"/>
    <dgm:cxn modelId="{18D4891B-BB32-4DED-A384-1E01BEA3A5EF}" srcId="{219B0479-ADFB-480B-A57F-74B2D2EBC53D}" destId="{07399008-EEC0-4537-A61B-EFBBA68CF826}" srcOrd="2" destOrd="0" parTransId="{49EE0E3F-13C2-46F9-B7CD-A8D18FABAC33}" sibTransId="{8DB4B9A1-31CC-46CC-8306-64607EC09E75}"/>
    <dgm:cxn modelId="{0EE7944E-CC13-A641-9BA8-40B9299033A6}" type="presOf" srcId="{3F7CC2B8-03A2-4933-87A7-B0E593AC7F75}" destId="{306A1764-5A99-49C6-8AD2-A83B32335DEC}" srcOrd="0" destOrd="0" presId="urn:microsoft.com/office/officeart/2005/8/layout/hList7"/>
    <dgm:cxn modelId="{B40337F7-E58C-433C-A4F6-3927244CDEA4}" srcId="{219B0479-ADFB-480B-A57F-74B2D2EBC53D}" destId="{1D1070A9-5010-4F1D-B9AA-BAAC06D3FB3F}" srcOrd="0" destOrd="0" parTransId="{6019DC2E-A5D0-4856-9F5D-AC1666A4745D}" sibTransId="{29A40230-D3D7-4105-AAF1-9706ED8EEAC5}"/>
    <dgm:cxn modelId="{249A941F-73E9-344C-866D-F9ED2267B80B}" type="presOf" srcId="{219B0479-ADFB-480B-A57F-74B2D2EBC53D}" destId="{8E590902-A0A5-490B-B101-31A1DAC107CE}" srcOrd="0" destOrd="0" presId="urn:microsoft.com/office/officeart/2005/8/layout/hList7"/>
    <dgm:cxn modelId="{F8D25D2E-2F4C-9141-9525-9E20BECB1686}" type="presParOf" srcId="{8E590902-A0A5-490B-B101-31A1DAC107CE}" destId="{A1CB771B-E21D-40B7-9E3B-0F8B692CB123}" srcOrd="0" destOrd="0" presId="urn:microsoft.com/office/officeart/2005/8/layout/hList7"/>
    <dgm:cxn modelId="{4DA44ECC-2487-2F45-9D7D-A5D4174D840D}" type="presParOf" srcId="{8E590902-A0A5-490B-B101-31A1DAC107CE}" destId="{02386724-B16F-4B33-B5CD-BD8DC381A417}" srcOrd="1" destOrd="0" presId="urn:microsoft.com/office/officeart/2005/8/layout/hList7"/>
    <dgm:cxn modelId="{58641D3F-2303-6647-86DC-06AEE77A1486}" type="presParOf" srcId="{02386724-B16F-4B33-B5CD-BD8DC381A417}" destId="{A9137ED6-AE29-4482-960D-1ED0F8C8128B}" srcOrd="0" destOrd="0" presId="urn:microsoft.com/office/officeart/2005/8/layout/hList7"/>
    <dgm:cxn modelId="{CE26ED25-7BB2-1A4A-8D9C-6EC07703B3A2}" type="presParOf" srcId="{A9137ED6-AE29-4482-960D-1ED0F8C8128B}" destId="{03AEBFD2-179C-451D-AB0B-7364F251528D}" srcOrd="0" destOrd="0" presId="urn:microsoft.com/office/officeart/2005/8/layout/hList7"/>
    <dgm:cxn modelId="{94B9BD22-88C3-3245-8D06-21E721F45F71}" type="presParOf" srcId="{A9137ED6-AE29-4482-960D-1ED0F8C8128B}" destId="{2076B905-CEDA-45E1-AB9A-53E97159BD97}" srcOrd="1" destOrd="0" presId="urn:microsoft.com/office/officeart/2005/8/layout/hList7"/>
    <dgm:cxn modelId="{A0910D83-8127-5F4D-A7C6-CA64D1C49F55}" type="presParOf" srcId="{A9137ED6-AE29-4482-960D-1ED0F8C8128B}" destId="{39E9271D-0F5B-4588-9E11-D793F91936BC}" srcOrd="2" destOrd="0" presId="urn:microsoft.com/office/officeart/2005/8/layout/hList7"/>
    <dgm:cxn modelId="{29EFF9AD-FB4D-E347-B50C-73F4EDA89DF3}" type="presParOf" srcId="{A9137ED6-AE29-4482-960D-1ED0F8C8128B}" destId="{1A6F80EB-FD9E-4360-A928-BEB763272FBE}" srcOrd="3" destOrd="0" presId="urn:microsoft.com/office/officeart/2005/8/layout/hList7"/>
    <dgm:cxn modelId="{03DE2E18-D65F-EF46-8336-F90A5963C743}" type="presParOf" srcId="{02386724-B16F-4B33-B5CD-BD8DC381A417}" destId="{6430ED09-5AFD-438D-9359-0F6837234FB1}" srcOrd="1" destOrd="0" presId="urn:microsoft.com/office/officeart/2005/8/layout/hList7"/>
    <dgm:cxn modelId="{900E3295-6848-D945-96F6-BE16465006B4}" type="presParOf" srcId="{02386724-B16F-4B33-B5CD-BD8DC381A417}" destId="{2C9BEE9C-F980-4C86-B921-89CB5BFFD1CC}" srcOrd="2" destOrd="0" presId="urn:microsoft.com/office/officeart/2005/8/layout/hList7"/>
    <dgm:cxn modelId="{55D30CAD-1CF5-FD4C-B2ED-214A444DD74C}" type="presParOf" srcId="{2C9BEE9C-F980-4C86-B921-89CB5BFFD1CC}" destId="{306A1764-5A99-49C6-8AD2-A83B32335DEC}" srcOrd="0" destOrd="0" presId="urn:microsoft.com/office/officeart/2005/8/layout/hList7"/>
    <dgm:cxn modelId="{84CCFECC-BB5F-264F-B4AF-EB65C3DE7F55}" type="presParOf" srcId="{2C9BEE9C-F980-4C86-B921-89CB5BFFD1CC}" destId="{9AA96BEB-9695-43C1-9DD1-98025FEE0E96}" srcOrd="1" destOrd="0" presId="urn:microsoft.com/office/officeart/2005/8/layout/hList7"/>
    <dgm:cxn modelId="{9DB3B2F9-8EC1-C140-8C11-1B1EDC81C318}" type="presParOf" srcId="{2C9BEE9C-F980-4C86-B921-89CB5BFFD1CC}" destId="{A876F159-C50B-4B82-8C7D-03FD678FBFBE}" srcOrd="2" destOrd="0" presId="urn:microsoft.com/office/officeart/2005/8/layout/hList7"/>
    <dgm:cxn modelId="{30D88AB1-8B2E-F64D-AA27-943A3A0639CA}" type="presParOf" srcId="{2C9BEE9C-F980-4C86-B921-89CB5BFFD1CC}" destId="{4CB5A2A9-90AB-4CF3-8CF7-8D84C8A91BA0}" srcOrd="3" destOrd="0" presId="urn:microsoft.com/office/officeart/2005/8/layout/hList7"/>
    <dgm:cxn modelId="{2A50EE92-C619-204A-89DB-B10E10B1371F}" type="presParOf" srcId="{02386724-B16F-4B33-B5CD-BD8DC381A417}" destId="{399FE302-A207-4502-B190-ADFAE02032E4}" srcOrd="3" destOrd="0" presId="urn:microsoft.com/office/officeart/2005/8/layout/hList7"/>
    <dgm:cxn modelId="{77A8F6B1-FD76-094F-A8BB-EA5742F364EF}" type="presParOf" srcId="{02386724-B16F-4B33-B5CD-BD8DC381A417}" destId="{938420A9-01E8-4A70-A162-3CDDD9687E84}" srcOrd="4" destOrd="0" presId="urn:microsoft.com/office/officeart/2005/8/layout/hList7"/>
    <dgm:cxn modelId="{0B870D12-7257-ED42-84FB-74597A681B5D}" type="presParOf" srcId="{938420A9-01E8-4A70-A162-3CDDD9687E84}" destId="{7528BBDF-7692-45F6-8F99-2C0FC9A04666}" srcOrd="0" destOrd="0" presId="urn:microsoft.com/office/officeart/2005/8/layout/hList7"/>
    <dgm:cxn modelId="{63128155-4C2F-F744-B131-D1B2EDB75580}" type="presParOf" srcId="{938420A9-01E8-4A70-A162-3CDDD9687E84}" destId="{41883D07-F05E-4E5E-B284-17ECBE15D5DE}" srcOrd="1" destOrd="0" presId="urn:microsoft.com/office/officeart/2005/8/layout/hList7"/>
    <dgm:cxn modelId="{35620D7E-1785-704F-9057-6383A4E54486}" type="presParOf" srcId="{938420A9-01E8-4A70-A162-3CDDD9687E84}" destId="{251F6310-5FDA-4E4F-8224-82E05FF499E9}" srcOrd="2" destOrd="0" presId="urn:microsoft.com/office/officeart/2005/8/layout/hList7"/>
    <dgm:cxn modelId="{378C1D0A-1FA4-AB4F-AB02-6DE9E2A4447D}" type="presParOf" srcId="{938420A9-01E8-4A70-A162-3CDDD9687E84}" destId="{F3ECECEE-6CFC-405D-B768-B673D5E960FB}" srcOrd="3" destOrd="0" presId="urn:microsoft.com/office/officeart/2005/8/layout/hList7"/>
    <dgm:cxn modelId="{9E9BEDEE-D6FF-434D-8815-1876EC937EA9}" type="presParOf" srcId="{02386724-B16F-4B33-B5CD-BD8DC381A417}" destId="{DDB69E6B-F46F-46BE-BE9A-890E1AF84E58}" srcOrd="5" destOrd="0" presId="urn:microsoft.com/office/officeart/2005/8/layout/hList7"/>
    <dgm:cxn modelId="{F2417531-64F6-7E41-B2E0-5424893C44F4}" type="presParOf" srcId="{02386724-B16F-4B33-B5CD-BD8DC381A417}" destId="{A656075D-38FF-4725-ABBD-BBFE3516BB32}" srcOrd="6" destOrd="0" presId="urn:microsoft.com/office/officeart/2005/8/layout/hList7"/>
    <dgm:cxn modelId="{7FFEBC5C-FC3A-9443-807E-D77B71743BA6}" type="presParOf" srcId="{A656075D-38FF-4725-ABBD-BBFE3516BB32}" destId="{3DC501C7-5B39-4E3E-B16C-A133D9915B60}" srcOrd="0" destOrd="0" presId="urn:microsoft.com/office/officeart/2005/8/layout/hList7"/>
    <dgm:cxn modelId="{E4A35EBC-10F1-6140-98C6-F34083986ED9}" type="presParOf" srcId="{A656075D-38FF-4725-ABBD-BBFE3516BB32}" destId="{6CAF8C94-E63D-4CF0-B333-8B138D86CC75}" srcOrd="1" destOrd="0" presId="urn:microsoft.com/office/officeart/2005/8/layout/hList7"/>
    <dgm:cxn modelId="{FDC377B9-A2F6-1944-ACFD-C1BA6C355544}" type="presParOf" srcId="{A656075D-38FF-4725-ABBD-BBFE3516BB32}" destId="{19E660CC-3836-44DB-8923-84F6ED3551FB}" srcOrd="2" destOrd="0" presId="urn:microsoft.com/office/officeart/2005/8/layout/hList7"/>
    <dgm:cxn modelId="{CC65B90A-3387-8842-9202-F534093D4DE5}" type="presParOf" srcId="{A656075D-38FF-4725-ABBD-BBFE3516BB32}" destId="{AF745052-9BF9-4B0B-8432-FAE021E95C43}" srcOrd="3" destOrd="0" presId="urn:microsoft.com/office/officeart/2005/8/layout/hList7"/>
    <dgm:cxn modelId="{636D48E1-E45A-E14C-AF8D-CDF849DCADFB}" type="presParOf" srcId="{02386724-B16F-4B33-B5CD-BD8DC381A417}" destId="{52F8C420-BFEF-467D-AFB1-092BD9B65228}" srcOrd="7" destOrd="0" presId="urn:microsoft.com/office/officeart/2005/8/layout/hList7"/>
    <dgm:cxn modelId="{EB931385-7653-3841-BC58-0C374F08EC11}" type="presParOf" srcId="{02386724-B16F-4B33-B5CD-BD8DC381A417}" destId="{715AB155-2BED-480C-A195-EB6E4A9CFC48}" srcOrd="8" destOrd="0" presId="urn:microsoft.com/office/officeart/2005/8/layout/hList7"/>
    <dgm:cxn modelId="{CDAF076D-7593-2D4E-BBAB-D31ED5776232}" type="presParOf" srcId="{715AB155-2BED-480C-A195-EB6E4A9CFC48}" destId="{01D43E3F-56A6-4402-AE3C-BD6C42A636C5}" srcOrd="0" destOrd="0" presId="urn:microsoft.com/office/officeart/2005/8/layout/hList7"/>
    <dgm:cxn modelId="{38C5641F-BC71-0B45-A96B-129365089D5D}" type="presParOf" srcId="{715AB155-2BED-480C-A195-EB6E4A9CFC48}" destId="{DAD3B20F-653B-4E05-B4CC-586EB7812674}" srcOrd="1" destOrd="0" presId="urn:microsoft.com/office/officeart/2005/8/layout/hList7"/>
    <dgm:cxn modelId="{6002690B-B699-4649-BC2B-3B687AC70B4D}" type="presParOf" srcId="{715AB155-2BED-480C-A195-EB6E4A9CFC48}" destId="{5DBBCB03-2729-46A7-88FD-6739708B8561}" srcOrd="2" destOrd="0" presId="urn:microsoft.com/office/officeart/2005/8/layout/hList7"/>
    <dgm:cxn modelId="{92EB3CB7-35E6-6D46-A679-DFAF7CD5F6B0}" type="presParOf" srcId="{715AB155-2BED-480C-A195-EB6E4A9CFC48}" destId="{E2B1B66E-BDD4-43C3-BE49-5038475D0F6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810D1F-2AD9-2A4E-8A00-91074C242B61}" type="doc">
      <dgm:prSet loTypeId="urn:microsoft.com/office/officeart/2008/layout/VerticalAccentList" loCatId="" qsTypeId="urn:microsoft.com/office/officeart/2005/8/quickstyle/simple4" qsCatId="simple" csTypeId="urn:microsoft.com/office/officeart/2005/8/colors/colorful2" csCatId="colorful" phldr="1"/>
      <dgm:spPr/>
      <dgm:t>
        <a:bodyPr/>
        <a:lstStyle/>
        <a:p>
          <a:endParaRPr lang="de-DE"/>
        </a:p>
      </dgm:t>
    </dgm:pt>
    <dgm:pt modelId="{D65FEC5F-22D5-4346-84AB-B466F7AE5DDA}">
      <dgm:prSet/>
      <dgm:spPr/>
      <dgm:t>
        <a:bodyPr/>
        <a:lstStyle/>
        <a:p>
          <a:pPr rtl="0"/>
          <a:r>
            <a:rPr lang="en-GB" baseline="0" dirty="0" smtClean="0">
              <a:latin typeface="Arial Narrow"/>
              <a:cs typeface="Arial Narrow"/>
            </a:rPr>
            <a:t>Work with the SADC Member States in order to promote a rapid uptake of efficient, high quality lighting products with the objective to permanently remove any inefficient lamps from the market in the SADC region</a:t>
          </a:r>
          <a:endParaRPr lang="en-GB" dirty="0">
            <a:latin typeface="Arial Narrow"/>
            <a:cs typeface="Arial Narrow"/>
          </a:endParaRPr>
        </a:p>
      </dgm:t>
    </dgm:pt>
    <dgm:pt modelId="{E92AEA22-E59C-224C-9AC4-29DB11FE6040}" type="parTrans" cxnId="{7C7EDD27-FEF0-5E43-8B0C-C1A7BCA22A8B}">
      <dgm:prSet/>
      <dgm:spPr/>
      <dgm:t>
        <a:bodyPr/>
        <a:lstStyle/>
        <a:p>
          <a:endParaRPr lang="de-DE">
            <a:latin typeface="Arial Narrow"/>
            <a:cs typeface="Arial Narrow"/>
          </a:endParaRPr>
        </a:p>
      </dgm:t>
    </dgm:pt>
    <dgm:pt modelId="{DC80F19F-E570-864B-9598-2AB2D603633E}" type="sibTrans" cxnId="{7C7EDD27-FEF0-5E43-8B0C-C1A7BCA22A8B}">
      <dgm:prSet/>
      <dgm:spPr/>
      <dgm:t>
        <a:bodyPr/>
        <a:lstStyle/>
        <a:p>
          <a:endParaRPr lang="de-DE">
            <a:latin typeface="Arial Narrow"/>
            <a:cs typeface="Arial Narrow"/>
          </a:endParaRPr>
        </a:p>
      </dgm:t>
    </dgm:pt>
    <dgm:pt modelId="{31DA2C38-1700-1545-86C0-B520DD79C8B6}">
      <dgm:prSet/>
      <dgm:spPr/>
      <dgm:t>
        <a:bodyPr/>
        <a:lstStyle/>
        <a:p>
          <a:pPr rtl="0"/>
          <a:r>
            <a:rPr lang="en-US" baseline="0" smtClean="0">
              <a:latin typeface="Arial Narrow"/>
              <a:cs typeface="Arial Narrow"/>
            </a:rPr>
            <a:t>Create a Regional Concerted Action expert group on energy efficient lighting which will act as a know how exchange platform and as an advisory group of experts towards decision makers in order to facilitate sound decision making process on the political level</a:t>
          </a:r>
          <a:endParaRPr lang="en-US">
            <a:latin typeface="Arial Narrow"/>
            <a:cs typeface="Arial Narrow"/>
          </a:endParaRPr>
        </a:p>
      </dgm:t>
    </dgm:pt>
    <dgm:pt modelId="{969C47A5-5F34-DB43-8767-3B4BF6EBBA83}" type="parTrans" cxnId="{41033A34-B12E-C642-B4C5-38574DB141DA}">
      <dgm:prSet/>
      <dgm:spPr/>
      <dgm:t>
        <a:bodyPr/>
        <a:lstStyle/>
        <a:p>
          <a:endParaRPr lang="de-DE">
            <a:latin typeface="Arial Narrow"/>
            <a:cs typeface="Arial Narrow"/>
          </a:endParaRPr>
        </a:p>
      </dgm:t>
    </dgm:pt>
    <dgm:pt modelId="{7DD0A2CF-FB74-DC44-AA28-ECBE55E4AAE2}" type="sibTrans" cxnId="{41033A34-B12E-C642-B4C5-38574DB141DA}">
      <dgm:prSet/>
      <dgm:spPr/>
      <dgm:t>
        <a:bodyPr/>
        <a:lstStyle/>
        <a:p>
          <a:endParaRPr lang="de-DE">
            <a:latin typeface="Arial Narrow"/>
            <a:cs typeface="Arial Narrow"/>
          </a:endParaRPr>
        </a:p>
      </dgm:t>
    </dgm:pt>
    <dgm:pt modelId="{E028A17E-E0C8-B54D-B124-6DCBDADF1380}">
      <dgm:prSet/>
      <dgm:spPr/>
      <dgm:t>
        <a:bodyPr/>
        <a:lstStyle/>
        <a:p>
          <a:pPr rtl="0"/>
          <a:r>
            <a:rPr lang="en-US" baseline="0" smtClean="0">
              <a:latin typeface="Arial Narrow"/>
              <a:cs typeface="Arial Narrow"/>
            </a:rPr>
            <a:t>Collaborate with existing testing institutions and laboratories and support the establishment of new ones in order to put in place mechanisms for high quality testing facilities</a:t>
          </a:r>
          <a:endParaRPr lang="en-US">
            <a:latin typeface="Arial Narrow"/>
            <a:cs typeface="Arial Narrow"/>
          </a:endParaRPr>
        </a:p>
      </dgm:t>
    </dgm:pt>
    <dgm:pt modelId="{46546ECB-8209-354A-ACD0-185E5ECC5EC3}" type="parTrans" cxnId="{10765068-27D5-BC4C-B27D-C7FDFB24DB00}">
      <dgm:prSet/>
      <dgm:spPr/>
      <dgm:t>
        <a:bodyPr/>
        <a:lstStyle/>
        <a:p>
          <a:endParaRPr lang="de-DE">
            <a:latin typeface="Arial Narrow"/>
            <a:cs typeface="Arial Narrow"/>
          </a:endParaRPr>
        </a:p>
      </dgm:t>
    </dgm:pt>
    <dgm:pt modelId="{3798314B-10BB-2A4D-839E-0F3C1C5C78A6}" type="sibTrans" cxnId="{10765068-27D5-BC4C-B27D-C7FDFB24DB00}">
      <dgm:prSet/>
      <dgm:spPr/>
      <dgm:t>
        <a:bodyPr/>
        <a:lstStyle/>
        <a:p>
          <a:endParaRPr lang="de-DE">
            <a:latin typeface="Arial Narrow"/>
            <a:cs typeface="Arial Narrow"/>
          </a:endParaRPr>
        </a:p>
      </dgm:t>
    </dgm:pt>
    <dgm:pt modelId="{2CB5017B-EE7B-B849-918D-365F86601E0E}">
      <dgm:prSet/>
      <dgm:spPr/>
      <dgm:t>
        <a:bodyPr/>
        <a:lstStyle/>
        <a:p>
          <a:pPr rtl="0"/>
          <a:r>
            <a:rPr lang="en-US" baseline="0" smtClean="0">
              <a:latin typeface="Arial Narrow"/>
              <a:cs typeface="Arial Narrow"/>
            </a:rPr>
            <a:t>Implement measures that increase national and regional demand for high-efficiency, high quality on-grid and off-grid lighting products </a:t>
          </a:r>
          <a:endParaRPr lang="en-US">
            <a:latin typeface="Arial Narrow"/>
            <a:cs typeface="Arial Narrow"/>
          </a:endParaRPr>
        </a:p>
      </dgm:t>
    </dgm:pt>
    <dgm:pt modelId="{9426CF64-87D8-7642-BB2A-EF8C609B16E3}" type="parTrans" cxnId="{7737D9F5-D0CE-5943-ABF8-178ECC7DF16B}">
      <dgm:prSet/>
      <dgm:spPr/>
      <dgm:t>
        <a:bodyPr/>
        <a:lstStyle/>
        <a:p>
          <a:endParaRPr lang="de-DE">
            <a:latin typeface="Arial Narrow"/>
            <a:cs typeface="Arial Narrow"/>
          </a:endParaRPr>
        </a:p>
      </dgm:t>
    </dgm:pt>
    <dgm:pt modelId="{28C169DE-4580-D243-8C00-FB4B717B0375}" type="sibTrans" cxnId="{7737D9F5-D0CE-5943-ABF8-178ECC7DF16B}">
      <dgm:prSet/>
      <dgm:spPr/>
      <dgm:t>
        <a:bodyPr/>
        <a:lstStyle/>
        <a:p>
          <a:endParaRPr lang="de-DE">
            <a:latin typeface="Arial Narrow"/>
            <a:cs typeface="Arial Narrow"/>
          </a:endParaRPr>
        </a:p>
      </dgm:t>
    </dgm:pt>
    <dgm:pt modelId="{1F9BC185-6CF1-EC40-AC62-B8F394EFA833}" type="pres">
      <dgm:prSet presAssocID="{D2810D1F-2AD9-2A4E-8A00-91074C242B61}" presName="Name0" presStyleCnt="0">
        <dgm:presLayoutVars>
          <dgm:chMax/>
          <dgm:chPref/>
          <dgm:dir/>
        </dgm:presLayoutVars>
      </dgm:prSet>
      <dgm:spPr/>
      <dgm:t>
        <a:bodyPr/>
        <a:lstStyle/>
        <a:p>
          <a:endParaRPr lang="en-US"/>
        </a:p>
      </dgm:t>
    </dgm:pt>
    <dgm:pt modelId="{1CB32714-F285-A54B-8B63-BCE9D2188729}" type="pres">
      <dgm:prSet presAssocID="{D65FEC5F-22D5-4346-84AB-B466F7AE5DDA}" presName="parenttextcomposite" presStyleCnt="0"/>
      <dgm:spPr/>
    </dgm:pt>
    <dgm:pt modelId="{DDD9F8F8-D7D7-BD40-A888-E530B3D6EFE3}" type="pres">
      <dgm:prSet presAssocID="{D65FEC5F-22D5-4346-84AB-B466F7AE5DDA}" presName="parenttext" presStyleLbl="revTx" presStyleIdx="0" presStyleCnt="4">
        <dgm:presLayoutVars>
          <dgm:chMax/>
          <dgm:chPref val="2"/>
          <dgm:bulletEnabled val="1"/>
        </dgm:presLayoutVars>
      </dgm:prSet>
      <dgm:spPr/>
      <dgm:t>
        <a:bodyPr/>
        <a:lstStyle/>
        <a:p>
          <a:endParaRPr lang="en-US"/>
        </a:p>
      </dgm:t>
    </dgm:pt>
    <dgm:pt modelId="{85816C5E-60CB-3D45-B8B0-008099BE950F}" type="pres">
      <dgm:prSet presAssocID="{D65FEC5F-22D5-4346-84AB-B466F7AE5DDA}" presName="parallelogramComposite" presStyleCnt="0"/>
      <dgm:spPr/>
    </dgm:pt>
    <dgm:pt modelId="{1D642FC5-632B-1C4F-94D4-C36D00529320}" type="pres">
      <dgm:prSet presAssocID="{D65FEC5F-22D5-4346-84AB-B466F7AE5DDA}" presName="parallelogram1" presStyleLbl="alignNode1" presStyleIdx="0" presStyleCnt="28"/>
      <dgm:spPr/>
    </dgm:pt>
    <dgm:pt modelId="{F760C9AD-D6CB-7743-967B-D7A66AF6DAB7}" type="pres">
      <dgm:prSet presAssocID="{D65FEC5F-22D5-4346-84AB-B466F7AE5DDA}" presName="parallelogram2" presStyleLbl="alignNode1" presStyleIdx="1" presStyleCnt="28"/>
      <dgm:spPr/>
    </dgm:pt>
    <dgm:pt modelId="{16E92B8C-E788-634D-8D12-C84977FAC112}" type="pres">
      <dgm:prSet presAssocID="{D65FEC5F-22D5-4346-84AB-B466F7AE5DDA}" presName="parallelogram3" presStyleLbl="alignNode1" presStyleIdx="2" presStyleCnt="28"/>
      <dgm:spPr/>
    </dgm:pt>
    <dgm:pt modelId="{D770D61A-2727-794F-8173-3852EEA6C8F4}" type="pres">
      <dgm:prSet presAssocID="{D65FEC5F-22D5-4346-84AB-B466F7AE5DDA}" presName="parallelogram4" presStyleLbl="alignNode1" presStyleIdx="3" presStyleCnt="28"/>
      <dgm:spPr/>
    </dgm:pt>
    <dgm:pt modelId="{B591A2B3-A829-AD4C-879D-2B5B74D8EF79}" type="pres">
      <dgm:prSet presAssocID="{D65FEC5F-22D5-4346-84AB-B466F7AE5DDA}" presName="parallelogram5" presStyleLbl="alignNode1" presStyleIdx="4" presStyleCnt="28"/>
      <dgm:spPr/>
    </dgm:pt>
    <dgm:pt modelId="{53246895-3B8F-654F-B447-3BDAA4BE6A16}" type="pres">
      <dgm:prSet presAssocID="{D65FEC5F-22D5-4346-84AB-B466F7AE5DDA}" presName="parallelogram6" presStyleLbl="alignNode1" presStyleIdx="5" presStyleCnt="28"/>
      <dgm:spPr/>
    </dgm:pt>
    <dgm:pt modelId="{2F80D030-43F8-534B-9B0E-E3DDB6ABACF4}" type="pres">
      <dgm:prSet presAssocID="{D65FEC5F-22D5-4346-84AB-B466F7AE5DDA}" presName="parallelogram7" presStyleLbl="alignNode1" presStyleIdx="6" presStyleCnt="28"/>
      <dgm:spPr/>
    </dgm:pt>
    <dgm:pt modelId="{FD9CA158-3492-EE49-B180-67C5FEC39756}" type="pres">
      <dgm:prSet presAssocID="{DC80F19F-E570-864B-9598-2AB2D603633E}" presName="sibTrans" presStyleCnt="0"/>
      <dgm:spPr/>
    </dgm:pt>
    <dgm:pt modelId="{DA3F3EEF-AC4D-CC47-91CA-93208F0F7839}" type="pres">
      <dgm:prSet presAssocID="{31DA2C38-1700-1545-86C0-B520DD79C8B6}" presName="parenttextcomposite" presStyleCnt="0"/>
      <dgm:spPr/>
    </dgm:pt>
    <dgm:pt modelId="{F28348FA-4F3D-3749-92CC-B5631A0C43CA}" type="pres">
      <dgm:prSet presAssocID="{31DA2C38-1700-1545-86C0-B520DD79C8B6}" presName="parenttext" presStyleLbl="revTx" presStyleIdx="1" presStyleCnt="4">
        <dgm:presLayoutVars>
          <dgm:chMax/>
          <dgm:chPref val="2"/>
          <dgm:bulletEnabled val="1"/>
        </dgm:presLayoutVars>
      </dgm:prSet>
      <dgm:spPr/>
      <dgm:t>
        <a:bodyPr/>
        <a:lstStyle/>
        <a:p>
          <a:endParaRPr lang="en-US"/>
        </a:p>
      </dgm:t>
    </dgm:pt>
    <dgm:pt modelId="{9506AB4C-E36C-954C-B002-870C07F2EFB2}" type="pres">
      <dgm:prSet presAssocID="{31DA2C38-1700-1545-86C0-B520DD79C8B6}" presName="parallelogramComposite" presStyleCnt="0"/>
      <dgm:spPr/>
    </dgm:pt>
    <dgm:pt modelId="{3FF08F72-6C78-CD4F-B2B4-2A282DD0ED7E}" type="pres">
      <dgm:prSet presAssocID="{31DA2C38-1700-1545-86C0-B520DD79C8B6}" presName="parallelogram1" presStyleLbl="alignNode1" presStyleIdx="7" presStyleCnt="28"/>
      <dgm:spPr/>
    </dgm:pt>
    <dgm:pt modelId="{3A7610CB-E71A-274B-8BC8-A6A02FE2B51F}" type="pres">
      <dgm:prSet presAssocID="{31DA2C38-1700-1545-86C0-B520DD79C8B6}" presName="parallelogram2" presStyleLbl="alignNode1" presStyleIdx="8" presStyleCnt="28"/>
      <dgm:spPr/>
    </dgm:pt>
    <dgm:pt modelId="{A9E9AF39-1646-0849-B300-2CC3A82FA608}" type="pres">
      <dgm:prSet presAssocID="{31DA2C38-1700-1545-86C0-B520DD79C8B6}" presName="parallelogram3" presStyleLbl="alignNode1" presStyleIdx="9" presStyleCnt="28"/>
      <dgm:spPr/>
    </dgm:pt>
    <dgm:pt modelId="{3C880979-FBF0-F541-9A81-0137B46192C1}" type="pres">
      <dgm:prSet presAssocID="{31DA2C38-1700-1545-86C0-B520DD79C8B6}" presName="parallelogram4" presStyleLbl="alignNode1" presStyleIdx="10" presStyleCnt="28"/>
      <dgm:spPr/>
    </dgm:pt>
    <dgm:pt modelId="{1A6172F8-D304-4744-B883-DC84D00084CB}" type="pres">
      <dgm:prSet presAssocID="{31DA2C38-1700-1545-86C0-B520DD79C8B6}" presName="parallelogram5" presStyleLbl="alignNode1" presStyleIdx="11" presStyleCnt="28"/>
      <dgm:spPr/>
    </dgm:pt>
    <dgm:pt modelId="{87E37833-B58A-D644-92B3-7AC80256AC02}" type="pres">
      <dgm:prSet presAssocID="{31DA2C38-1700-1545-86C0-B520DD79C8B6}" presName="parallelogram6" presStyleLbl="alignNode1" presStyleIdx="12" presStyleCnt="28"/>
      <dgm:spPr/>
    </dgm:pt>
    <dgm:pt modelId="{892DC551-E1E0-B64F-A1F0-8D218BFB5A6D}" type="pres">
      <dgm:prSet presAssocID="{31DA2C38-1700-1545-86C0-B520DD79C8B6}" presName="parallelogram7" presStyleLbl="alignNode1" presStyleIdx="13" presStyleCnt="28"/>
      <dgm:spPr/>
    </dgm:pt>
    <dgm:pt modelId="{9A29F032-FA55-6E4A-B1CA-1F3C07010058}" type="pres">
      <dgm:prSet presAssocID="{7DD0A2CF-FB74-DC44-AA28-ECBE55E4AAE2}" presName="sibTrans" presStyleCnt="0"/>
      <dgm:spPr/>
    </dgm:pt>
    <dgm:pt modelId="{D67E554D-5B21-B441-9707-BD174EC1BACF}" type="pres">
      <dgm:prSet presAssocID="{E028A17E-E0C8-B54D-B124-6DCBDADF1380}" presName="parenttextcomposite" presStyleCnt="0"/>
      <dgm:spPr/>
    </dgm:pt>
    <dgm:pt modelId="{1D621235-75BC-BE4E-9EA3-65E4D8566F5C}" type="pres">
      <dgm:prSet presAssocID="{E028A17E-E0C8-B54D-B124-6DCBDADF1380}" presName="parenttext" presStyleLbl="revTx" presStyleIdx="2" presStyleCnt="4">
        <dgm:presLayoutVars>
          <dgm:chMax/>
          <dgm:chPref val="2"/>
          <dgm:bulletEnabled val="1"/>
        </dgm:presLayoutVars>
      </dgm:prSet>
      <dgm:spPr/>
      <dgm:t>
        <a:bodyPr/>
        <a:lstStyle/>
        <a:p>
          <a:endParaRPr lang="en-US"/>
        </a:p>
      </dgm:t>
    </dgm:pt>
    <dgm:pt modelId="{CE411C79-09DE-7441-B7E5-CD29CF253CE3}" type="pres">
      <dgm:prSet presAssocID="{E028A17E-E0C8-B54D-B124-6DCBDADF1380}" presName="parallelogramComposite" presStyleCnt="0"/>
      <dgm:spPr/>
    </dgm:pt>
    <dgm:pt modelId="{D7B0F408-905E-6C45-8E53-452252B0A4D2}" type="pres">
      <dgm:prSet presAssocID="{E028A17E-E0C8-B54D-B124-6DCBDADF1380}" presName="parallelogram1" presStyleLbl="alignNode1" presStyleIdx="14" presStyleCnt="28"/>
      <dgm:spPr/>
    </dgm:pt>
    <dgm:pt modelId="{ECABBE3E-7970-AE44-A996-613A5734A781}" type="pres">
      <dgm:prSet presAssocID="{E028A17E-E0C8-B54D-B124-6DCBDADF1380}" presName="parallelogram2" presStyleLbl="alignNode1" presStyleIdx="15" presStyleCnt="28"/>
      <dgm:spPr/>
    </dgm:pt>
    <dgm:pt modelId="{810A6860-5752-EE45-A257-970F29A21E51}" type="pres">
      <dgm:prSet presAssocID="{E028A17E-E0C8-B54D-B124-6DCBDADF1380}" presName="parallelogram3" presStyleLbl="alignNode1" presStyleIdx="16" presStyleCnt="28"/>
      <dgm:spPr/>
    </dgm:pt>
    <dgm:pt modelId="{3240BB17-55C8-514F-ACAD-C45EB1A37671}" type="pres">
      <dgm:prSet presAssocID="{E028A17E-E0C8-B54D-B124-6DCBDADF1380}" presName="parallelogram4" presStyleLbl="alignNode1" presStyleIdx="17" presStyleCnt="28"/>
      <dgm:spPr/>
    </dgm:pt>
    <dgm:pt modelId="{2C98C17A-66BC-9747-9BC6-F4897146F46A}" type="pres">
      <dgm:prSet presAssocID="{E028A17E-E0C8-B54D-B124-6DCBDADF1380}" presName="parallelogram5" presStyleLbl="alignNode1" presStyleIdx="18" presStyleCnt="28"/>
      <dgm:spPr/>
    </dgm:pt>
    <dgm:pt modelId="{95307158-5523-CF4F-8319-CD25BF3436C5}" type="pres">
      <dgm:prSet presAssocID="{E028A17E-E0C8-B54D-B124-6DCBDADF1380}" presName="parallelogram6" presStyleLbl="alignNode1" presStyleIdx="19" presStyleCnt="28"/>
      <dgm:spPr/>
    </dgm:pt>
    <dgm:pt modelId="{0171C00F-4B21-8D4E-91AC-D5C9C7559F80}" type="pres">
      <dgm:prSet presAssocID="{E028A17E-E0C8-B54D-B124-6DCBDADF1380}" presName="parallelogram7" presStyleLbl="alignNode1" presStyleIdx="20" presStyleCnt="28"/>
      <dgm:spPr/>
    </dgm:pt>
    <dgm:pt modelId="{1FFC68B8-00FC-2B43-A247-E70F00CBAB00}" type="pres">
      <dgm:prSet presAssocID="{3798314B-10BB-2A4D-839E-0F3C1C5C78A6}" presName="sibTrans" presStyleCnt="0"/>
      <dgm:spPr/>
    </dgm:pt>
    <dgm:pt modelId="{62542B0E-7A87-B440-AFDC-06B654A96312}" type="pres">
      <dgm:prSet presAssocID="{2CB5017B-EE7B-B849-918D-365F86601E0E}" presName="parenttextcomposite" presStyleCnt="0"/>
      <dgm:spPr/>
    </dgm:pt>
    <dgm:pt modelId="{82D44DD4-CF3D-1A4D-A1F3-F2E859C6D189}" type="pres">
      <dgm:prSet presAssocID="{2CB5017B-EE7B-B849-918D-365F86601E0E}" presName="parenttext" presStyleLbl="revTx" presStyleIdx="3" presStyleCnt="4">
        <dgm:presLayoutVars>
          <dgm:chMax/>
          <dgm:chPref val="2"/>
          <dgm:bulletEnabled val="1"/>
        </dgm:presLayoutVars>
      </dgm:prSet>
      <dgm:spPr/>
      <dgm:t>
        <a:bodyPr/>
        <a:lstStyle/>
        <a:p>
          <a:endParaRPr lang="en-US"/>
        </a:p>
      </dgm:t>
    </dgm:pt>
    <dgm:pt modelId="{56997CA8-7AF0-C54E-8AB3-3FA328877415}" type="pres">
      <dgm:prSet presAssocID="{2CB5017B-EE7B-B849-918D-365F86601E0E}" presName="parallelogramComposite" presStyleCnt="0"/>
      <dgm:spPr/>
    </dgm:pt>
    <dgm:pt modelId="{3DD90863-13E2-1B41-978A-73EAB3F81395}" type="pres">
      <dgm:prSet presAssocID="{2CB5017B-EE7B-B849-918D-365F86601E0E}" presName="parallelogram1" presStyleLbl="alignNode1" presStyleIdx="21" presStyleCnt="28"/>
      <dgm:spPr/>
    </dgm:pt>
    <dgm:pt modelId="{C4EC4F66-C991-7C4B-B969-921E72E278BA}" type="pres">
      <dgm:prSet presAssocID="{2CB5017B-EE7B-B849-918D-365F86601E0E}" presName="parallelogram2" presStyleLbl="alignNode1" presStyleIdx="22" presStyleCnt="28"/>
      <dgm:spPr/>
    </dgm:pt>
    <dgm:pt modelId="{852315EE-6C10-034B-87E6-64F0660206B9}" type="pres">
      <dgm:prSet presAssocID="{2CB5017B-EE7B-B849-918D-365F86601E0E}" presName="parallelogram3" presStyleLbl="alignNode1" presStyleIdx="23" presStyleCnt="28"/>
      <dgm:spPr/>
    </dgm:pt>
    <dgm:pt modelId="{77D09676-DA24-884F-B5E6-A37E874F49EC}" type="pres">
      <dgm:prSet presAssocID="{2CB5017B-EE7B-B849-918D-365F86601E0E}" presName="parallelogram4" presStyleLbl="alignNode1" presStyleIdx="24" presStyleCnt="28"/>
      <dgm:spPr/>
    </dgm:pt>
    <dgm:pt modelId="{925FA470-3967-E14D-8029-936C1F8F9B82}" type="pres">
      <dgm:prSet presAssocID="{2CB5017B-EE7B-B849-918D-365F86601E0E}" presName="parallelogram5" presStyleLbl="alignNode1" presStyleIdx="25" presStyleCnt="28"/>
      <dgm:spPr/>
    </dgm:pt>
    <dgm:pt modelId="{FC7B4CF2-0C28-374E-B42F-5FA7BEEC00AF}" type="pres">
      <dgm:prSet presAssocID="{2CB5017B-EE7B-B849-918D-365F86601E0E}" presName="parallelogram6" presStyleLbl="alignNode1" presStyleIdx="26" presStyleCnt="28"/>
      <dgm:spPr/>
    </dgm:pt>
    <dgm:pt modelId="{5EB6AA00-6231-484C-9B44-5600FCDA99D3}" type="pres">
      <dgm:prSet presAssocID="{2CB5017B-EE7B-B849-918D-365F86601E0E}" presName="parallelogram7" presStyleLbl="alignNode1" presStyleIdx="27" presStyleCnt="28"/>
      <dgm:spPr/>
    </dgm:pt>
  </dgm:ptLst>
  <dgm:cxnLst>
    <dgm:cxn modelId="{7C7EDD27-FEF0-5E43-8B0C-C1A7BCA22A8B}" srcId="{D2810D1F-2AD9-2A4E-8A00-91074C242B61}" destId="{D65FEC5F-22D5-4346-84AB-B466F7AE5DDA}" srcOrd="0" destOrd="0" parTransId="{E92AEA22-E59C-224C-9AC4-29DB11FE6040}" sibTransId="{DC80F19F-E570-864B-9598-2AB2D603633E}"/>
    <dgm:cxn modelId="{41033A34-B12E-C642-B4C5-38574DB141DA}" srcId="{D2810D1F-2AD9-2A4E-8A00-91074C242B61}" destId="{31DA2C38-1700-1545-86C0-B520DD79C8B6}" srcOrd="1" destOrd="0" parTransId="{969C47A5-5F34-DB43-8767-3B4BF6EBBA83}" sibTransId="{7DD0A2CF-FB74-DC44-AA28-ECBE55E4AAE2}"/>
    <dgm:cxn modelId="{2EF30704-EDCC-1B4A-A34D-AF363E3E39F3}" type="presOf" srcId="{D65FEC5F-22D5-4346-84AB-B466F7AE5DDA}" destId="{DDD9F8F8-D7D7-BD40-A888-E530B3D6EFE3}" srcOrd="0" destOrd="0" presId="urn:microsoft.com/office/officeart/2008/layout/VerticalAccentList"/>
    <dgm:cxn modelId="{7737D9F5-D0CE-5943-ABF8-178ECC7DF16B}" srcId="{D2810D1F-2AD9-2A4E-8A00-91074C242B61}" destId="{2CB5017B-EE7B-B849-918D-365F86601E0E}" srcOrd="3" destOrd="0" parTransId="{9426CF64-87D8-7642-BB2A-EF8C609B16E3}" sibTransId="{28C169DE-4580-D243-8C00-FB4B717B0375}"/>
    <dgm:cxn modelId="{988FF7BD-7526-094F-A180-56AC02F81BE5}" type="presOf" srcId="{E028A17E-E0C8-B54D-B124-6DCBDADF1380}" destId="{1D621235-75BC-BE4E-9EA3-65E4D8566F5C}" srcOrd="0" destOrd="0" presId="urn:microsoft.com/office/officeart/2008/layout/VerticalAccentList"/>
    <dgm:cxn modelId="{2D9B958E-6D79-8243-9B95-4E3F2DD1D8C1}" type="presOf" srcId="{31DA2C38-1700-1545-86C0-B520DD79C8B6}" destId="{F28348FA-4F3D-3749-92CC-B5631A0C43CA}" srcOrd="0" destOrd="0" presId="urn:microsoft.com/office/officeart/2008/layout/VerticalAccentList"/>
    <dgm:cxn modelId="{8D7444B1-49DA-024F-8B63-06869AA7F7EE}" type="presOf" srcId="{2CB5017B-EE7B-B849-918D-365F86601E0E}" destId="{82D44DD4-CF3D-1A4D-A1F3-F2E859C6D189}" srcOrd="0" destOrd="0" presId="urn:microsoft.com/office/officeart/2008/layout/VerticalAccentList"/>
    <dgm:cxn modelId="{C63C873A-A5FB-0247-939E-EAF48D7EDDFB}" type="presOf" srcId="{D2810D1F-2AD9-2A4E-8A00-91074C242B61}" destId="{1F9BC185-6CF1-EC40-AC62-B8F394EFA833}" srcOrd="0" destOrd="0" presId="urn:microsoft.com/office/officeart/2008/layout/VerticalAccentList"/>
    <dgm:cxn modelId="{10765068-27D5-BC4C-B27D-C7FDFB24DB00}" srcId="{D2810D1F-2AD9-2A4E-8A00-91074C242B61}" destId="{E028A17E-E0C8-B54D-B124-6DCBDADF1380}" srcOrd="2" destOrd="0" parTransId="{46546ECB-8209-354A-ACD0-185E5ECC5EC3}" sibTransId="{3798314B-10BB-2A4D-839E-0F3C1C5C78A6}"/>
    <dgm:cxn modelId="{5B2D9718-0A20-F043-B11C-FCE6316D895D}" type="presParOf" srcId="{1F9BC185-6CF1-EC40-AC62-B8F394EFA833}" destId="{1CB32714-F285-A54B-8B63-BCE9D2188729}" srcOrd="0" destOrd="0" presId="urn:microsoft.com/office/officeart/2008/layout/VerticalAccentList"/>
    <dgm:cxn modelId="{B658E9FE-DFAF-A440-BD7E-7483F8B9A40D}" type="presParOf" srcId="{1CB32714-F285-A54B-8B63-BCE9D2188729}" destId="{DDD9F8F8-D7D7-BD40-A888-E530B3D6EFE3}" srcOrd="0" destOrd="0" presId="urn:microsoft.com/office/officeart/2008/layout/VerticalAccentList"/>
    <dgm:cxn modelId="{97F6BA92-165B-044E-A9C5-93E331205B78}" type="presParOf" srcId="{1F9BC185-6CF1-EC40-AC62-B8F394EFA833}" destId="{85816C5E-60CB-3D45-B8B0-008099BE950F}" srcOrd="1" destOrd="0" presId="urn:microsoft.com/office/officeart/2008/layout/VerticalAccentList"/>
    <dgm:cxn modelId="{43EEA879-46C2-9B43-8408-626ED6569A4E}" type="presParOf" srcId="{85816C5E-60CB-3D45-B8B0-008099BE950F}" destId="{1D642FC5-632B-1C4F-94D4-C36D00529320}" srcOrd="0" destOrd="0" presId="urn:microsoft.com/office/officeart/2008/layout/VerticalAccentList"/>
    <dgm:cxn modelId="{19F8FB06-BCDF-994B-86DC-4DD720C77FF6}" type="presParOf" srcId="{85816C5E-60CB-3D45-B8B0-008099BE950F}" destId="{F760C9AD-D6CB-7743-967B-D7A66AF6DAB7}" srcOrd="1" destOrd="0" presId="urn:microsoft.com/office/officeart/2008/layout/VerticalAccentList"/>
    <dgm:cxn modelId="{277B58CB-D2AD-3D4D-A162-2C20A8605C09}" type="presParOf" srcId="{85816C5E-60CB-3D45-B8B0-008099BE950F}" destId="{16E92B8C-E788-634D-8D12-C84977FAC112}" srcOrd="2" destOrd="0" presId="urn:microsoft.com/office/officeart/2008/layout/VerticalAccentList"/>
    <dgm:cxn modelId="{6E20ED9B-25B4-F84C-8116-E58EE20F424B}" type="presParOf" srcId="{85816C5E-60CB-3D45-B8B0-008099BE950F}" destId="{D770D61A-2727-794F-8173-3852EEA6C8F4}" srcOrd="3" destOrd="0" presId="urn:microsoft.com/office/officeart/2008/layout/VerticalAccentList"/>
    <dgm:cxn modelId="{B70120F5-470B-2A44-9025-CFCF5850CEE1}" type="presParOf" srcId="{85816C5E-60CB-3D45-B8B0-008099BE950F}" destId="{B591A2B3-A829-AD4C-879D-2B5B74D8EF79}" srcOrd="4" destOrd="0" presId="urn:microsoft.com/office/officeart/2008/layout/VerticalAccentList"/>
    <dgm:cxn modelId="{A829D76B-42D6-7F47-86C6-2D52DCFF6A63}" type="presParOf" srcId="{85816C5E-60CB-3D45-B8B0-008099BE950F}" destId="{53246895-3B8F-654F-B447-3BDAA4BE6A16}" srcOrd="5" destOrd="0" presId="urn:microsoft.com/office/officeart/2008/layout/VerticalAccentList"/>
    <dgm:cxn modelId="{94BBA834-AB14-AF45-ACC3-0BD9E135DA5B}" type="presParOf" srcId="{85816C5E-60CB-3D45-B8B0-008099BE950F}" destId="{2F80D030-43F8-534B-9B0E-E3DDB6ABACF4}" srcOrd="6" destOrd="0" presId="urn:microsoft.com/office/officeart/2008/layout/VerticalAccentList"/>
    <dgm:cxn modelId="{D457AB80-2EAB-D44C-9EB7-82A3806D2056}" type="presParOf" srcId="{1F9BC185-6CF1-EC40-AC62-B8F394EFA833}" destId="{FD9CA158-3492-EE49-B180-67C5FEC39756}" srcOrd="2" destOrd="0" presId="urn:microsoft.com/office/officeart/2008/layout/VerticalAccentList"/>
    <dgm:cxn modelId="{1D198C11-169A-8F4D-971B-969AF2A8887A}" type="presParOf" srcId="{1F9BC185-6CF1-EC40-AC62-B8F394EFA833}" destId="{DA3F3EEF-AC4D-CC47-91CA-93208F0F7839}" srcOrd="3" destOrd="0" presId="urn:microsoft.com/office/officeart/2008/layout/VerticalAccentList"/>
    <dgm:cxn modelId="{D0F0A760-2643-2943-A483-9622A48A9C2F}" type="presParOf" srcId="{DA3F3EEF-AC4D-CC47-91CA-93208F0F7839}" destId="{F28348FA-4F3D-3749-92CC-B5631A0C43CA}" srcOrd="0" destOrd="0" presId="urn:microsoft.com/office/officeart/2008/layout/VerticalAccentList"/>
    <dgm:cxn modelId="{6F6E0DC3-A021-2F40-BA4A-BB456CC705D8}" type="presParOf" srcId="{1F9BC185-6CF1-EC40-AC62-B8F394EFA833}" destId="{9506AB4C-E36C-954C-B002-870C07F2EFB2}" srcOrd="4" destOrd="0" presId="urn:microsoft.com/office/officeart/2008/layout/VerticalAccentList"/>
    <dgm:cxn modelId="{6246640D-5AE1-9F4A-97A4-E1E1DA28F407}" type="presParOf" srcId="{9506AB4C-E36C-954C-B002-870C07F2EFB2}" destId="{3FF08F72-6C78-CD4F-B2B4-2A282DD0ED7E}" srcOrd="0" destOrd="0" presId="urn:microsoft.com/office/officeart/2008/layout/VerticalAccentList"/>
    <dgm:cxn modelId="{3AE95D2C-74F9-F54C-94C6-D4EBB55DF3AF}" type="presParOf" srcId="{9506AB4C-E36C-954C-B002-870C07F2EFB2}" destId="{3A7610CB-E71A-274B-8BC8-A6A02FE2B51F}" srcOrd="1" destOrd="0" presId="urn:microsoft.com/office/officeart/2008/layout/VerticalAccentList"/>
    <dgm:cxn modelId="{05FECF5A-9B67-5644-BD32-1CB53753F222}" type="presParOf" srcId="{9506AB4C-E36C-954C-B002-870C07F2EFB2}" destId="{A9E9AF39-1646-0849-B300-2CC3A82FA608}" srcOrd="2" destOrd="0" presId="urn:microsoft.com/office/officeart/2008/layout/VerticalAccentList"/>
    <dgm:cxn modelId="{2DC829A9-53F3-A848-A0CE-5A57887BFD37}" type="presParOf" srcId="{9506AB4C-E36C-954C-B002-870C07F2EFB2}" destId="{3C880979-FBF0-F541-9A81-0137B46192C1}" srcOrd="3" destOrd="0" presId="urn:microsoft.com/office/officeart/2008/layout/VerticalAccentList"/>
    <dgm:cxn modelId="{56235D95-E5F2-6B4E-A164-AFB7BFA4812C}" type="presParOf" srcId="{9506AB4C-E36C-954C-B002-870C07F2EFB2}" destId="{1A6172F8-D304-4744-B883-DC84D00084CB}" srcOrd="4" destOrd="0" presId="urn:microsoft.com/office/officeart/2008/layout/VerticalAccentList"/>
    <dgm:cxn modelId="{3277434D-552C-C045-BCB0-12ED44DFC80D}" type="presParOf" srcId="{9506AB4C-E36C-954C-B002-870C07F2EFB2}" destId="{87E37833-B58A-D644-92B3-7AC80256AC02}" srcOrd="5" destOrd="0" presId="urn:microsoft.com/office/officeart/2008/layout/VerticalAccentList"/>
    <dgm:cxn modelId="{3F6B2DF3-A129-3D4D-B678-BAA4EF051C52}" type="presParOf" srcId="{9506AB4C-E36C-954C-B002-870C07F2EFB2}" destId="{892DC551-E1E0-B64F-A1F0-8D218BFB5A6D}" srcOrd="6" destOrd="0" presId="urn:microsoft.com/office/officeart/2008/layout/VerticalAccentList"/>
    <dgm:cxn modelId="{9620FA3E-71D0-DB44-BA24-19E7FB5D02EF}" type="presParOf" srcId="{1F9BC185-6CF1-EC40-AC62-B8F394EFA833}" destId="{9A29F032-FA55-6E4A-B1CA-1F3C07010058}" srcOrd="5" destOrd="0" presId="urn:microsoft.com/office/officeart/2008/layout/VerticalAccentList"/>
    <dgm:cxn modelId="{495625F8-25A6-0B49-870F-FCE5C507EA22}" type="presParOf" srcId="{1F9BC185-6CF1-EC40-AC62-B8F394EFA833}" destId="{D67E554D-5B21-B441-9707-BD174EC1BACF}" srcOrd="6" destOrd="0" presId="urn:microsoft.com/office/officeart/2008/layout/VerticalAccentList"/>
    <dgm:cxn modelId="{E45A9980-D034-F649-B142-FBCCCF36DFE1}" type="presParOf" srcId="{D67E554D-5B21-B441-9707-BD174EC1BACF}" destId="{1D621235-75BC-BE4E-9EA3-65E4D8566F5C}" srcOrd="0" destOrd="0" presId="urn:microsoft.com/office/officeart/2008/layout/VerticalAccentList"/>
    <dgm:cxn modelId="{9068FE91-1716-644D-A659-3DC8009D82C6}" type="presParOf" srcId="{1F9BC185-6CF1-EC40-AC62-B8F394EFA833}" destId="{CE411C79-09DE-7441-B7E5-CD29CF253CE3}" srcOrd="7" destOrd="0" presId="urn:microsoft.com/office/officeart/2008/layout/VerticalAccentList"/>
    <dgm:cxn modelId="{6731C4CF-E56D-424E-B657-C67F832617AD}" type="presParOf" srcId="{CE411C79-09DE-7441-B7E5-CD29CF253CE3}" destId="{D7B0F408-905E-6C45-8E53-452252B0A4D2}" srcOrd="0" destOrd="0" presId="urn:microsoft.com/office/officeart/2008/layout/VerticalAccentList"/>
    <dgm:cxn modelId="{924CA559-FE65-C74F-A7A6-CDD2B183E20E}" type="presParOf" srcId="{CE411C79-09DE-7441-B7E5-CD29CF253CE3}" destId="{ECABBE3E-7970-AE44-A996-613A5734A781}" srcOrd="1" destOrd="0" presId="urn:microsoft.com/office/officeart/2008/layout/VerticalAccentList"/>
    <dgm:cxn modelId="{66CC5818-AF0E-8941-8150-217E237F4D35}" type="presParOf" srcId="{CE411C79-09DE-7441-B7E5-CD29CF253CE3}" destId="{810A6860-5752-EE45-A257-970F29A21E51}" srcOrd="2" destOrd="0" presId="urn:microsoft.com/office/officeart/2008/layout/VerticalAccentList"/>
    <dgm:cxn modelId="{FFE84221-9059-8240-8EC0-C06DFFB6CC7A}" type="presParOf" srcId="{CE411C79-09DE-7441-B7E5-CD29CF253CE3}" destId="{3240BB17-55C8-514F-ACAD-C45EB1A37671}" srcOrd="3" destOrd="0" presId="urn:microsoft.com/office/officeart/2008/layout/VerticalAccentList"/>
    <dgm:cxn modelId="{2D2F5990-6B37-0B43-ADE0-8777E0386A7C}" type="presParOf" srcId="{CE411C79-09DE-7441-B7E5-CD29CF253CE3}" destId="{2C98C17A-66BC-9747-9BC6-F4897146F46A}" srcOrd="4" destOrd="0" presId="urn:microsoft.com/office/officeart/2008/layout/VerticalAccentList"/>
    <dgm:cxn modelId="{DF618EDF-20DB-8741-92D5-3DCADA10D484}" type="presParOf" srcId="{CE411C79-09DE-7441-B7E5-CD29CF253CE3}" destId="{95307158-5523-CF4F-8319-CD25BF3436C5}" srcOrd="5" destOrd="0" presId="urn:microsoft.com/office/officeart/2008/layout/VerticalAccentList"/>
    <dgm:cxn modelId="{AF76FAE9-6C15-D44A-AB0F-D3DF87A6E665}" type="presParOf" srcId="{CE411C79-09DE-7441-B7E5-CD29CF253CE3}" destId="{0171C00F-4B21-8D4E-91AC-D5C9C7559F80}" srcOrd="6" destOrd="0" presId="urn:microsoft.com/office/officeart/2008/layout/VerticalAccentList"/>
    <dgm:cxn modelId="{4125591C-873B-BC4B-9155-9DC2B7822D76}" type="presParOf" srcId="{1F9BC185-6CF1-EC40-AC62-B8F394EFA833}" destId="{1FFC68B8-00FC-2B43-A247-E70F00CBAB00}" srcOrd="8" destOrd="0" presId="urn:microsoft.com/office/officeart/2008/layout/VerticalAccentList"/>
    <dgm:cxn modelId="{720D93C6-17E5-7D41-AD68-A7874F66EF7A}" type="presParOf" srcId="{1F9BC185-6CF1-EC40-AC62-B8F394EFA833}" destId="{62542B0E-7A87-B440-AFDC-06B654A96312}" srcOrd="9" destOrd="0" presId="urn:microsoft.com/office/officeart/2008/layout/VerticalAccentList"/>
    <dgm:cxn modelId="{BBA7AF72-F55C-6D4A-940E-786891EB4DFF}" type="presParOf" srcId="{62542B0E-7A87-B440-AFDC-06B654A96312}" destId="{82D44DD4-CF3D-1A4D-A1F3-F2E859C6D189}" srcOrd="0" destOrd="0" presId="urn:microsoft.com/office/officeart/2008/layout/VerticalAccentList"/>
    <dgm:cxn modelId="{C20C4C58-B416-3A47-BE79-E582F296EECD}" type="presParOf" srcId="{1F9BC185-6CF1-EC40-AC62-B8F394EFA833}" destId="{56997CA8-7AF0-C54E-8AB3-3FA328877415}" srcOrd="10" destOrd="0" presId="urn:microsoft.com/office/officeart/2008/layout/VerticalAccentList"/>
    <dgm:cxn modelId="{86E9AC46-62E5-724D-AADB-F150CD84DDEA}" type="presParOf" srcId="{56997CA8-7AF0-C54E-8AB3-3FA328877415}" destId="{3DD90863-13E2-1B41-978A-73EAB3F81395}" srcOrd="0" destOrd="0" presId="urn:microsoft.com/office/officeart/2008/layout/VerticalAccentList"/>
    <dgm:cxn modelId="{22F964D9-BC10-1740-A39B-8EFC5ED75EAA}" type="presParOf" srcId="{56997CA8-7AF0-C54E-8AB3-3FA328877415}" destId="{C4EC4F66-C991-7C4B-B969-921E72E278BA}" srcOrd="1" destOrd="0" presId="urn:microsoft.com/office/officeart/2008/layout/VerticalAccentList"/>
    <dgm:cxn modelId="{72D72A66-DCDA-6D41-95A2-85794485C9F7}" type="presParOf" srcId="{56997CA8-7AF0-C54E-8AB3-3FA328877415}" destId="{852315EE-6C10-034B-87E6-64F0660206B9}" srcOrd="2" destOrd="0" presId="urn:microsoft.com/office/officeart/2008/layout/VerticalAccentList"/>
    <dgm:cxn modelId="{3219D3A7-E8BB-704F-9EC1-7B3DDA3B632A}" type="presParOf" srcId="{56997CA8-7AF0-C54E-8AB3-3FA328877415}" destId="{77D09676-DA24-884F-B5E6-A37E874F49EC}" srcOrd="3" destOrd="0" presId="urn:microsoft.com/office/officeart/2008/layout/VerticalAccentList"/>
    <dgm:cxn modelId="{4BF8C94F-4558-3A42-BFAA-9F31570B5531}" type="presParOf" srcId="{56997CA8-7AF0-C54E-8AB3-3FA328877415}" destId="{925FA470-3967-E14D-8029-936C1F8F9B82}" srcOrd="4" destOrd="0" presId="urn:microsoft.com/office/officeart/2008/layout/VerticalAccentList"/>
    <dgm:cxn modelId="{F6D40866-07C1-924A-9B60-A23B8C259C8A}" type="presParOf" srcId="{56997CA8-7AF0-C54E-8AB3-3FA328877415}" destId="{FC7B4CF2-0C28-374E-B42F-5FA7BEEC00AF}" srcOrd="5" destOrd="0" presId="urn:microsoft.com/office/officeart/2008/layout/VerticalAccentList"/>
    <dgm:cxn modelId="{AD423422-2604-744A-BD2A-D76B62BA50BF}" type="presParOf" srcId="{56997CA8-7AF0-C54E-8AB3-3FA328877415}" destId="{5EB6AA00-6231-484C-9B44-5600FCDA99D3}"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25C93-C320-411C-8223-34896C2FB9FA}">
      <dsp:nvSpPr>
        <dsp:cNvPr id="0" name=""/>
        <dsp:cNvSpPr/>
      </dsp:nvSpPr>
      <dsp:spPr>
        <a:xfrm>
          <a:off x="166866" y="381004"/>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rgbClr val="000000"/>
              </a:solidFill>
              <a:latin typeface="Futura Lt BT" panose="020B0402020204020303" pitchFamily="34" charset="0"/>
            </a:rPr>
            <a:t>POLICY AND REGULATION</a:t>
          </a:r>
          <a:endParaRPr lang="en-US" sz="8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Lack of enabling policies and regulations that stimulate markets for RE and EE</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Energy policy developed in isolation with regional and international trends leading to disharmony </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Standards and labeling of equipment are not harmonized across the region to allow an integrated market</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Need to integrate into the post- 2015 Inclusive and Sustainable Industrial Development (ISID) agenda highlighting the importance of energy</a:t>
          </a:r>
          <a:endParaRPr lang="en-US" sz="600" kern="1200" dirty="0">
            <a:latin typeface="Futura Lt BT" panose="020B0402020204020303" pitchFamily="34" charset="0"/>
          </a:endParaRPr>
        </a:p>
      </dsp:txBody>
      <dsp:txXfrm>
        <a:off x="166866" y="381004"/>
        <a:ext cx="4193738" cy="1310543"/>
      </dsp:txXfrm>
    </dsp:sp>
    <dsp:sp modelId="{849E2587-CD81-49CB-99A3-2DCB56616037}">
      <dsp:nvSpPr>
        <dsp:cNvPr id="0" name=""/>
        <dsp:cNvSpPr/>
      </dsp:nvSpPr>
      <dsp:spPr>
        <a:xfrm>
          <a:off x="2108" y="177510"/>
          <a:ext cx="917380" cy="1376070"/>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79C8-3FB6-4964-9A29-7AD816B28DB7}">
      <dsp:nvSpPr>
        <dsp:cNvPr id="0" name=""/>
        <dsp:cNvSpPr/>
      </dsp:nvSpPr>
      <dsp:spPr>
        <a:xfrm>
          <a:off x="4795752" y="366810"/>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rgbClr val="000000"/>
              </a:solidFill>
              <a:latin typeface="Futura Lt BT" panose="020B0402020204020303" pitchFamily="34" charset="0"/>
            </a:rPr>
            <a:t>TECHNICAL</a:t>
          </a:r>
          <a:endParaRPr lang="en-US" sz="8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Weak and limited electricity grid infrastructure that limits possible grid connection of RE generated electricity</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Knowledge and experience not shared across borders</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Low local content of technology leading to high RE equipment maintenance costs </a:t>
          </a:r>
          <a:endParaRPr lang="en-US" sz="600" kern="1200" dirty="0">
            <a:latin typeface="Futura Lt BT" panose="020B0402020204020303" pitchFamily="34" charset="0"/>
          </a:endParaRPr>
        </a:p>
      </dsp:txBody>
      <dsp:txXfrm>
        <a:off x="4795752" y="366810"/>
        <a:ext cx="4193738" cy="1310543"/>
      </dsp:txXfrm>
    </dsp:sp>
    <dsp:sp modelId="{8EDF2C18-71DC-4958-8201-1A3E871A39E5}">
      <dsp:nvSpPr>
        <dsp:cNvPr id="0" name=""/>
        <dsp:cNvSpPr/>
      </dsp:nvSpPr>
      <dsp:spPr>
        <a:xfrm>
          <a:off x="4621013" y="177510"/>
          <a:ext cx="917380" cy="1376070"/>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05240-59B9-49CC-AFF7-36BD9CAC801A}">
      <dsp:nvSpPr>
        <dsp:cNvPr id="0" name=""/>
        <dsp:cNvSpPr/>
      </dsp:nvSpPr>
      <dsp:spPr>
        <a:xfrm>
          <a:off x="176847" y="2016639"/>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rgbClr val="000000"/>
              </a:solidFill>
              <a:latin typeface="Futura Lt BT" panose="020B0402020204020303" pitchFamily="34" charset="0"/>
            </a:rPr>
            <a:t>CAPACITY</a:t>
          </a:r>
          <a:endParaRPr lang="en-US" sz="8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capacity and awareness of the technical and economic possibilities of  RE/EE technologies and their applications</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Low R&amp;D capacity and funding and little regional cooperation between R&amp;D institutions </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Technical capacity for installation, and operation and management of RE systems is limited</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capacity to initiate, implement and manage Public- Private Partnership (PPP) projects effectively</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capacities to identify, develop, and implement innovative RE/EE projects</a:t>
          </a:r>
          <a:endParaRPr lang="en-US" sz="600" kern="1200" dirty="0">
            <a:latin typeface="Futura Lt BT" panose="020B0402020204020303" pitchFamily="34" charset="0"/>
          </a:endParaRPr>
        </a:p>
      </dsp:txBody>
      <dsp:txXfrm>
        <a:off x="176847" y="2016639"/>
        <a:ext cx="4193738" cy="1310543"/>
      </dsp:txXfrm>
    </dsp:sp>
    <dsp:sp modelId="{E76639DA-FB36-4C54-93AD-59432078E37C}">
      <dsp:nvSpPr>
        <dsp:cNvPr id="0" name=""/>
        <dsp:cNvSpPr/>
      </dsp:nvSpPr>
      <dsp:spPr>
        <a:xfrm>
          <a:off x="2108" y="1827338"/>
          <a:ext cx="917380" cy="1376070"/>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EDB9D-F502-4AC7-9AAF-D9DFCADF5BB4}">
      <dsp:nvSpPr>
        <dsp:cNvPr id="0" name=""/>
        <dsp:cNvSpPr/>
      </dsp:nvSpPr>
      <dsp:spPr>
        <a:xfrm>
          <a:off x="4795752" y="2016639"/>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rgbClr val="000000"/>
              </a:solidFill>
              <a:latin typeface="Futura Lt BT" panose="020B0402020204020303" pitchFamily="34" charset="0"/>
            </a:rPr>
            <a:t>MARKETS</a:t>
          </a:r>
          <a:endParaRPr lang="en-US" sz="8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information on availability of RE resources on which to base decision to invest</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Potential EE improvement technologies not widely known in the Region</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information on the social and environmental impacts and acceptability of the technology</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Markets for RE/EE technologies and energy services fragmented along national boundaries</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Lack of knowledge at vocational and university level</a:t>
          </a:r>
          <a:endParaRPr lang="en-US" sz="600" kern="1200" dirty="0">
            <a:latin typeface="Futura Lt BT" panose="020B0402020204020303" pitchFamily="34" charset="0"/>
          </a:endParaRPr>
        </a:p>
      </dsp:txBody>
      <dsp:txXfrm>
        <a:off x="4795752" y="2016639"/>
        <a:ext cx="4193738" cy="1310543"/>
      </dsp:txXfrm>
    </dsp:sp>
    <dsp:sp modelId="{5C7B4C6A-F511-401F-B4C7-0F3EF0D454B1}">
      <dsp:nvSpPr>
        <dsp:cNvPr id="0" name=""/>
        <dsp:cNvSpPr/>
      </dsp:nvSpPr>
      <dsp:spPr>
        <a:xfrm>
          <a:off x="4621013" y="1827338"/>
          <a:ext cx="917380" cy="1376070"/>
        </a:xfrm>
        <a:prstGeom prst="rect">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91B2F-02D0-45B3-BFB4-0904E68657B0}">
      <dsp:nvSpPr>
        <dsp:cNvPr id="0" name=""/>
        <dsp:cNvSpPr/>
      </dsp:nvSpPr>
      <dsp:spPr>
        <a:xfrm>
          <a:off x="2486300" y="3666467"/>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chemeClr val="tx1"/>
              </a:solidFill>
              <a:latin typeface="Futura Lt BT" panose="020B0402020204020303" pitchFamily="34" charset="0"/>
            </a:rPr>
            <a:t>FINANCING</a:t>
          </a:r>
          <a:endParaRPr lang="en-US" sz="800" b="1" kern="1200" dirty="0">
            <a:solidFill>
              <a:srgbClr val="000000"/>
            </a:solidFill>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support available for bankable project preparation</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exposure of local Financial Institutions to RE/EE investment projects</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experience on special purpose soft loans for RE/EE projects for SMEs and low income sections of the population.</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Perceived risky nature of the RE/EE projects</a:t>
          </a:r>
          <a:endParaRPr lang="en-US" sz="600" kern="1200" dirty="0">
            <a:latin typeface="Futura Lt BT" panose="020B0402020204020303" pitchFamily="34" charset="0"/>
          </a:endParaRPr>
        </a:p>
      </dsp:txBody>
      <dsp:txXfrm>
        <a:off x="2486300" y="3666467"/>
        <a:ext cx="4193738" cy="1310543"/>
      </dsp:txXfrm>
    </dsp:sp>
    <dsp:sp modelId="{9E0D73BC-DEA4-4D03-BE2F-E1068DF6CF7C}">
      <dsp:nvSpPr>
        <dsp:cNvPr id="0" name=""/>
        <dsp:cNvSpPr/>
      </dsp:nvSpPr>
      <dsp:spPr>
        <a:xfrm>
          <a:off x="2311561" y="3477166"/>
          <a:ext cx="917380" cy="1376070"/>
        </a:xfrm>
        <a:prstGeom prst="rect">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C79BA-1F0D-7C4E-B712-5146C7A5410F}">
      <dsp:nvSpPr>
        <dsp:cNvPr id="0" name=""/>
        <dsp:cNvSpPr/>
      </dsp:nvSpPr>
      <dsp:spPr>
        <a:xfrm>
          <a:off x="8032" y="1302966"/>
          <a:ext cx="1244474" cy="2042266"/>
        </a:xfrm>
        <a:prstGeom prst="roundRect">
          <a:avLst>
            <a:gd name="adj" fmla="val 10000"/>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Think tank, lobbying agent and advisory platform for RE &amp; EE in SADC</a:t>
          </a:r>
          <a:endParaRPr lang="en-GB" sz="1400" b="1" kern="1200" dirty="0">
            <a:solidFill>
              <a:schemeClr val="tx1"/>
            </a:solidFill>
            <a:latin typeface="Arial Narrow"/>
            <a:cs typeface="Arial Narrow"/>
          </a:endParaRPr>
        </a:p>
      </dsp:txBody>
      <dsp:txXfrm>
        <a:off x="44481" y="1339415"/>
        <a:ext cx="1171576" cy="1969368"/>
      </dsp:txXfrm>
    </dsp:sp>
    <dsp:sp modelId="{7871A126-457C-2A4F-AFD1-AD96992628B8}">
      <dsp:nvSpPr>
        <dsp:cNvPr id="0" name=""/>
        <dsp:cNvSpPr/>
      </dsp:nvSpPr>
      <dsp:spPr>
        <a:xfrm>
          <a:off x="1376955" y="2169785"/>
          <a:ext cx="263828" cy="308629"/>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latin typeface="Arial Narrow"/>
            <a:cs typeface="Arial Narrow"/>
          </a:endParaRPr>
        </a:p>
      </dsp:txBody>
      <dsp:txXfrm>
        <a:off x="1376955" y="2231511"/>
        <a:ext cx="184680" cy="185177"/>
      </dsp:txXfrm>
    </dsp:sp>
    <dsp:sp modelId="{2569024D-37A4-D34C-BF6A-660B044113F9}">
      <dsp:nvSpPr>
        <dsp:cNvPr id="0" name=""/>
        <dsp:cNvSpPr/>
      </dsp:nvSpPr>
      <dsp:spPr>
        <a:xfrm>
          <a:off x="1750297" y="1302966"/>
          <a:ext cx="1244474" cy="2042266"/>
        </a:xfrm>
        <a:prstGeom prst="roundRect">
          <a:avLst>
            <a:gd name="adj" fmla="val 10000"/>
          </a:avLst>
        </a:prstGeom>
        <a:gradFill rotWithShape="0">
          <a:gsLst>
            <a:gs pos="0">
              <a:schemeClr val="accent2">
                <a:hueOff val="1170380"/>
                <a:satOff val="-1460"/>
                <a:lumOff val="343"/>
                <a:alphaOff val="0"/>
                <a:tint val="43000"/>
                <a:satMod val="165000"/>
              </a:schemeClr>
            </a:gs>
            <a:gs pos="55000">
              <a:schemeClr val="accent2">
                <a:hueOff val="1170380"/>
                <a:satOff val="-1460"/>
                <a:lumOff val="343"/>
                <a:alphaOff val="0"/>
                <a:tint val="83000"/>
                <a:satMod val="155000"/>
              </a:schemeClr>
            </a:gs>
            <a:gs pos="100000">
              <a:schemeClr val="accent2">
                <a:hueOff val="1170380"/>
                <a:satOff val="-1460"/>
                <a:lumOff val="34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Facilitator for north-south</a:t>
          </a:r>
          <a:r>
            <a:rPr lang="en-GB" sz="1400" b="1" u="sng" kern="1200" baseline="0" dirty="0" smtClean="0">
              <a:solidFill>
                <a:schemeClr val="tx1"/>
              </a:solidFill>
              <a:latin typeface="Arial Narrow"/>
              <a:cs typeface="Arial Narrow"/>
            </a:rPr>
            <a:t> </a:t>
          </a:r>
          <a:r>
            <a:rPr lang="en-GB" sz="1400" b="1" kern="1200" baseline="0" dirty="0" smtClean="0">
              <a:solidFill>
                <a:schemeClr val="tx1"/>
              </a:solidFill>
              <a:latin typeface="Arial Narrow"/>
              <a:cs typeface="Arial Narrow"/>
            </a:rPr>
            <a:t>and south-south cooperation for knowledge and technology transfer</a:t>
          </a:r>
          <a:endParaRPr lang="en-GB" sz="1400" b="1" kern="1200" dirty="0">
            <a:solidFill>
              <a:schemeClr val="tx1"/>
            </a:solidFill>
            <a:latin typeface="Arial Narrow"/>
            <a:cs typeface="Arial Narrow"/>
          </a:endParaRPr>
        </a:p>
      </dsp:txBody>
      <dsp:txXfrm>
        <a:off x="1786746" y="1339415"/>
        <a:ext cx="1171576" cy="1969368"/>
      </dsp:txXfrm>
    </dsp:sp>
    <dsp:sp modelId="{62201A26-31C8-0A4F-A6DE-66380D5BAC11}">
      <dsp:nvSpPr>
        <dsp:cNvPr id="0" name=""/>
        <dsp:cNvSpPr/>
      </dsp:nvSpPr>
      <dsp:spPr>
        <a:xfrm>
          <a:off x="3119220" y="2169785"/>
          <a:ext cx="263828" cy="308629"/>
        </a:xfrm>
        <a:prstGeom prst="rightArrow">
          <a:avLst>
            <a:gd name="adj1" fmla="val 60000"/>
            <a:gd name="adj2" fmla="val 50000"/>
          </a:avLst>
        </a:prstGeom>
        <a:solidFill>
          <a:schemeClr val="accent2">
            <a:hueOff val="1560507"/>
            <a:satOff val="-1946"/>
            <a:lumOff val="458"/>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latin typeface="Arial Narrow"/>
            <a:cs typeface="Arial Narrow"/>
          </a:endParaRPr>
        </a:p>
      </dsp:txBody>
      <dsp:txXfrm>
        <a:off x="3119220" y="2231511"/>
        <a:ext cx="184680" cy="185177"/>
      </dsp:txXfrm>
    </dsp:sp>
    <dsp:sp modelId="{2A33F1D7-26E1-8645-B7BE-D65A46219450}">
      <dsp:nvSpPr>
        <dsp:cNvPr id="0" name=""/>
        <dsp:cNvSpPr/>
      </dsp:nvSpPr>
      <dsp:spPr>
        <a:xfrm>
          <a:off x="3492562" y="1302966"/>
          <a:ext cx="1244474" cy="2042266"/>
        </a:xfrm>
        <a:prstGeom prst="roundRect">
          <a:avLst>
            <a:gd name="adj" fmla="val 10000"/>
          </a:avLst>
        </a:prstGeom>
        <a:gradFill rotWithShape="0">
          <a:gsLst>
            <a:gs pos="0">
              <a:schemeClr val="accent2">
                <a:hueOff val="2340760"/>
                <a:satOff val="-2919"/>
                <a:lumOff val="686"/>
                <a:alphaOff val="0"/>
                <a:tint val="43000"/>
                <a:satMod val="165000"/>
              </a:schemeClr>
            </a:gs>
            <a:gs pos="55000">
              <a:schemeClr val="accent2">
                <a:hueOff val="2340760"/>
                <a:satOff val="-2919"/>
                <a:lumOff val="686"/>
                <a:alphaOff val="0"/>
                <a:tint val="83000"/>
                <a:satMod val="155000"/>
              </a:schemeClr>
            </a:gs>
            <a:gs pos="100000">
              <a:schemeClr val="accent2">
                <a:hueOff val="2340760"/>
                <a:satOff val="-2919"/>
                <a:lumOff val="68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Partner of the UNIDO South-South Cooperation Network with the other Centres in West and Eastern Africa</a:t>
          </a:r>
          <a:endParaRPr lang="en-GB" sz="1400" b="1" kern="1200" dirty="0">
            <a:solidFill>
              <a:schemeClr val="tx1"/>
            </a:solidFill>
            <a:latin typeface="Arial Narrow"/>
            <a:cs typeface="Arial Narrow"/>
          </a:endParaRPr>
        </a:p>
      </dsp:txBody>
      <dsp:txXfrm>
        <a:off x="3529011" y="1339415"/>
        <a:ext cx="1171576" cy="1969368"/>
      </dsp:txXfrm>
    </dsp:sp>
    <dsp:sp modelId="{2BD02168-8140-2340-B048-0B0E21C29786}">
      <dsp:nvSpPr>
        <dsp:cNvPr id="0" name=""/>
        <dsp:cNvSpPr/>
      </dsp:nvSpPr>
      <dsp:spPr>
        <a:xfrm>
          <a:off x="4861484" y="2169785"/>
          <a:ext cx="263828" cy="308629"/>
        </a:xfrm>
        <a:prstGeom prst="rightArrow">
          <a:avLst>
            <a:gd name="adj1" fmla="val 60000"/>
            <a:gd name="adj2" fmla="val 50000"/>
          </a:avLst>
        </a:prstGeom>
        <a:solidFill>
          <a:schemeClr val="accent2">
            <a:hueOff val="3121013"/>
            <a:satOff val="-3893"/>
            <a:lumOff val="915"/>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latin typeface="Arial Narrow"/>
            <a:cs typeface="Arial Narrow"/>
          </a:endParaRPr>
        </a:p>
      </dsp:txBody>
      <dsp:txXfrm>
        <a:off x="4861484" y="2231511"/>
        <a:ext cx="184680" cy="185177"/>
      </dsp:txXfrm>
    </dsp:sp>
    <dsp:sp modelId="{8730479C-1910-5842-9339-AAD595D6D4C2}">
      <dsp:nvSpPr>
        <dsp:cNvPr id="0" name=""/>
        <dsp:cNvSpPr/>
      </dsp:nvSpPr>
      <dsp:spPr>
        <a:xfrm>
          <a:off x="5234827" y="1302966"/>
          <a:ext cx="1244474" cy="2042266"/>
        </a:xfrm>
        <a:prstGeom prst="roundRect">
          <a:avLst>
            <a:gd name="adj" fmla="val 10000"/>
          </a:avLst>
        </a:prstGeom>
        <a:gradFill rotWithShape="0">
          <a:gsLst>
            <a:gs pos="0">
              <a:schemeClr val="accent2">
                <a:hueOff val="3511140"/>
                <a:satOff val="-4379"/>
                <a:lumOff val="1030"/>
                <a:alphaOff val="0"/>
                <a:tint val="43000"/>
                <a:satMod val="165000"/>
              </a:schemeClr>
            </a:gs>
            <a:gs pos="55000">
              <a:schemeClr val="accent2">
                <a:hueOff val="3511140"/>
                <a:satOff val="-4379"/>
                <a:lumOff val="1030"/>
                <a:alphaOff val="0"/>
                <a:tint val="83000"/>
                <a:satMod val="155000"/>
              </a:schemeClr>
            </a:gs>
            <a:gs pos="100000">
              <a:schemeClr val="accent2">
                <a:hueOff val="3511140"/>
                <a:satOff val="-4379"/>
                <a:lumOff val="103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Focal point for the implementation of SE4ALL Initiative &amp; Nationally Determined Contributions (NDCs) in SADC</a:t>
          </a:r>
          <a:endParaRPr lang="en-GB" sz="1400" b="1" kern="1200" dirty="0">
            <a:solidFill>
              <a:schemeClr val="tx1"/>
            </a:solidFill>
            <a:latin typeface="Arial Narrow"/>
            <a:cs typeface="Arial Narrow"/>
          </a:endParaRPr>
        </a:p>
      </dsp:txBody>
      <dsp:txXfrm>
        <a:off x="5271276" y="1339415"/>
        <a:ext cx="1171576" cy="1969368"/>
      </dsp:txXfrm>
    </dsp:sp>
    <dsp:sp modelId="{8F83DAAA-03CA-6A43-AFDC-26499907550C}">
      <dsp:nvSpPr>
        <dsp:cNvPr id="0" name=""/>
        <dsp:cNvSpPr/>
      </dsp:nvSpPr>
      <dsp:spPr>
        <a:xfrm>
          <a:off x="6603749" y="2169785"/>
          <a:ext cx="263828" cy="308629"/>
        </a:xfrm>
        <a:prstGeom prst="rightArrow">
          <a:avLst>
            <a:gd name="adj1" fmla="val 60000"/>
            <a:gd name="adj2" fmla="val 50000"/>
          </a:avLst>
        </a:prstGeom>
        <a:solidFill>
          <a:schemeClr val="accent2">
            <a:hueOff val="4681520"/>
            <a:satOff val="-5839"/>
            <a:lumOff val="1373"/>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latin typeface="Arial Narrow"/>
            <a:cs typeface="Arial Narrow"/>
          </a:endParaRPr>
        </a:p>
      </dsp:txBody>
      <dsp:txXfrm>
        <a:off x="6603749" y="2231511"/>
        <a:ext cx="184680" cy="185177"/>
      </dsp:txXfrm>
    </dsp:sp>
    <dsp:sp modelId="{BE862634-895F-8441-B555-6A514FC63D24}">
      <dsp:nvSpPr>
        <dsp:cNvPr id="0" name=""/>
        <dsp:cNvSpPr/>
      </dsp:nvSpPr>
      <dsp:spPr>
        <a:xfrm>
          <a:off x="6977092" y="1302966"/>
          <a:ext cx="1244474" cy="2042266"/>
        </a:xfrm>
        <a:prstGeom prst="roundRect">
          <a:avLst>
            <a:gd name="adj" fmla="val 10000"/>
          </a:avLst>
        </a:prstGeom>
        <a:gradFill rotWithShape="0">
          <a:gsLst>
            <a:gs pos="0">
              <a:schemeClr val="accent2">
                <a:hueOff val="4681520"/>
                <a:satOff val="-5839"/>
                <a:lumOff val="1373"/>
                <a:alphaOff val="0"/>
                <a:tint val="43000"/>
                <a:satMod val="165000"/>
              </a:schemeClr>
            </a:gs>
            <a:gs pos="55000">
              <a:schemeClr val="accent2">
                <a:hueOff val="4681520"/>
                <a:satOff val="-5839"/>
                <a:lumOff val="1373"/>
                <a:alphaOff val="0"/>
                <a:tint val="83000"/>
                <a:satMod val="155000"/>
              </a:schemeClr>
            </a:gs>
            <a:gs pos="100000">
              <a:schemeClr val="accent2">
                <a:hueOff val="4681520"/>
                <a:satOff val="-5839"/>
                <a:lumOff val="137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Co-organizer of conferences and exhibitions, forums and workshops</a:t>
          </a:r>
          <a:endParaRPr lang="en-GB" sz="1400" b="1" kern="1200" dirty="0">
            <a:solidFill>
              <a:schemeClr val="tx1"/>
            </a:solidFill>
            <a:latin typeface="Arial Narrow"/>
            <a:cs typeface="Arial Narrow"/>
          </a:endParaRPr>
        </a:p>
      </dsp:txBody>
      <dsp:txXfrm>
        <a:off x="7013541" y="1339415"/>
        <a:ext cx="1171576" cy="1969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EBFD2-179C-451D-AB0B-7364F251528D}">
      <dsp:nvSpPr>
        <dsp:cNvPr id="0" name=""/>
        <dsp:cNvSpPr/>
      </dsp:nvSpPr>
      <dsp:spPr>
        <a:xfrm>
          <a:off x="0" y="0"/>
          <a:ext cx="1607343" cy="373380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Lighting</a:t>
          </a:r>
        </a:p>
      </dsp:txBody>
      <dsp:txXfrm>
        <a:off x="0" y="1493520"/>
        <a:ext cx="1607343" cy="1493520"/>
      </dsp:txXfrm>
    </dsp:sp>
    <dsp:sp modelId="{1A6F80EB-FD9E-4360-A928-BEB763272FBE}">
      <dsp:nvSpPr>
        <dsp:cNvPr id="0" name=""/>
        <dsp:cNvSpPr/>
      </dsp:nvSpPr>
      <dsp:spPr>
        <a:xfrm>
          <a:off x="181994" y="224027"/>
          <a:ext cx="1243355" cy="1243355"/>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A1764-5A99-49C6-8AD2-A83B32335DEC}">
      <dsp:nvSpPr>
        <dsp:cNvPr id="0" name=""/>
        <dsp:cNvSpPr/>
      </dsp:nvSpPr>
      <dsp:spPr>
        <a:xfrm>
          <a:off x="1655564" y="0"/>
          <a:ext cx="1607343" cy="3733800"/>
        </a:xfrm>
        <a:prstGeom prst="roundRect">
          <a:avLst>
            <a:gd name="adj" fmla="val 10000"/>
          </a:avLst>
        </a:prstGeom>
        <a:solidFill>
          <a:schemeClr val="accent2">
            <a:hueOff val="1170380"/>
            <a:satOff val="-1460"/>
            <a:lumOff val="3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Standards and Labelling</a:t>
          </a:r>
          <a:endParaRPr lang="en-US" sz="2200" kern="1200" dirty="0"/>
        </a:p>
      </dsp:txBody>
      <dsp:txXfrm>
        <a:off x="1655564" y="1493520"/>
        <a:ext cx="1607343" cy="1493520"/>
      </dsp:txXfrm>
    </dsp:sp>
    <dsp:sp modelId="{4CB5A2A9-90AB-4CF3-8CF7-8D84C8A91BA0}">
      <dsp:nvSpPr>
        <dsp:cNvPr id="0" name=""/>
        <dsp:cNvSpPr/>
      </dsp:nvSpPr>
      <dsp:spPr>
        <a:xfrm>
          <a:off x="1837558" y="224027"/>
          <a:ext cx="1243355" cy="1243355"/>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8BBDF-7692-45F6-8F99-2C0FC9A04666}">
      <dsp:nvSpPr>
        <dsp:cNvPr id="0" name=""/>
        <dsp:cNvSpPr/>
      </dsp:nvSpPr>
      <dsp:spPr>
        <a:xfrm>
          <a:off x="3311128" y="0"/>
          <a:ext cx="1607343" cy="3733800"/>
        </a:xfrm>
        <a:prstGeom prst="roundRect">
          <a:avLst>
            <a:gd name="adj" fmla="val 10000"/>
          </a:avLst>
        </a:prstGeom>
        <a:solidFill>
          <a:schemeClr val="accent2">
            <a:hueOff val="2340760"/>
            <a:satOff val="-2919"/>
            <a:lumOff val="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Cooking</a:t>
          </a:r>
          <a:endParaRPr lang="en-US" sz="2200" kern="1200" dirty="0"/>
        </a:p>
      </dsp:txBody>
      <dsp:txXfrm>
        <a:off x="3311128" y="1493520"/>
        <a:ext cx="1607343" cy="1493520"/>
      </dsp:txXfrm>
    </dsp:sp>
    <dsp:sp modelId="{F3ECECEE-6CFC-405D-B768-B673D5E960FB}">
      <dsp:nvSpPr>
        <dsp:cNvPr id="0" name=""/>
        <dsp:cNvSpPr/>
      </dsp:nvSpPr>
      <dsp:spPr>
        <a:xfrm>
          <a:off x="3493122" y="224027"/>
          <a:ext cx="1243355" cy="1243355"/>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C501C7-5B39-4E3E-B16C-A133D9915B60}">
      <dsp:nvSpPr>
        <dsp:cNvPr id="0" name=""/>
        <dsp:cNvSpPr/>
      </dsp:nvSpPr>
      <dsp:spPr>
        <a:xfrm>
          <a:off x="4966692" y="0"/>
          <a:ext cx="1607343" cy="3733800"/>
        </a:xfrm>
        <a:prstGeom prst="roundRect">
          <a:avLst>
            <a:gd name="adj" fmla="val 10000"/>
          </a:avLst>
        </a:prstGeom>
        <a:solidFill>
          <a:schemeClr val="accent2">
            <a:hueOff val="3511140"/>
            <a:satOff val="-4379"/>
            <a:lumOff val="10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Buildings</a:t>
          </a:r>
          <a:endParaRPr lang="en-US" sz="2200" kern="1200" dirty="0"/>
        </a:p>
      </dsp:txBody>
      <dsp:txXfrm>
        <a:off x="4966692" y="1493520"/>
        <a:ext cx="1607343" cy="1493520"/>
      </dsp:txXfrm>
    </dsp:sp>
    <dsp:sp modelId="{AF745052-9BF9-4B0B-8432-FAE021E95C43}">
      <dsp:nvSpPr>
        <dsp:cNvPr id="0" name=""/>
        <dsp:cNvSpPr/>
      </dsp:nvSpPr>
      <dsp:spPr>
        <a:xfrm>
          <a:off x="5148686" y="224027"/>
          <a:ext cx="1243355" cy="1243355"/>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43E3F-56A6-4402-AE3C-BD6C42A636C5}">
      <dsp:nvSpPr>
        <dsp:cNvPr id="0" name=""/>
        <dsp:cNvSpPr/>
      </dsp:nvSpPr>
      <dsp:spPr>
        <a:xfrm>
          <a:off x="6622256" y="0"/>
          <a:ext cx="1607343" cy="3733800"/>
        </a:xfrm>
        <a:prstGeom prst="roundRect">
          <a:avLst>
            <a:gd name="adj" fmla="val 10000"/>
          </a:avLst>
        </a:prstGeom>
        <a:solidFill>
          <a:schemeClr val="accent2">
            <a:hueOff val="4681520"/>
            <a:satOff val="-5839"/>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Industry</a:t>
          </a:r>
          <a:endParaRPr lang="en-US" sz="2200" kern="1200" dirty="0"/>
        </a:p>
      </dsp:txBody>
      <dsp:txXfrm>
        <a:off x="6622256" y="1493520"/>
        <a:ext cx="1607343" cy="1493520"/>
      </dsp:txXfrm>
    </dsp:sp>
    <dsp:sp modelId="{E2B1B66E-BDD4-43C3-BE49-5038475D0F63}">
      <dsp:nvSpPr>
        <dsp:cNvPr id="0" name=""/>
        <dsp:cNvSpPr/>
      </dsp:nvSpPr>
      <dsp:spPr>
        <a:xfrm>
          <a:off x="6804250" y="224027"/>
          <a:ext cx="1243355" cy="1243355"/>
        </a:xfrm>
        <a:prstGeom prst="ellipse">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B771B-E21D-40B7-9E3B-0F8B692CB123}">
      <dsp:nvSpPr>
        <dsp:cNvPr id="0" name=""/>
        <dsp:cNvSpPr/>
      </dsp:nvSpPr>
      <dsp:spPr>
        <a:xfrm>
          <a:off x="329183" y="2987040"/>
          <a:ext cx="7571232" cy="560070"/>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9F8F8-D7D7-BD40-A888-E530B3D6EFE3}">
      <dsp:nvSpPr>
        <dsp:cNvPr id="0" name=""/>
        <dsp:cNvSpPr/>
      </dsp:nvSpPr>
      <dsp:spPr>
        <a:xfrm>
          <a:off x="411479" y="902762"/>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GB" sz="1400" kern="1200" baseline="0" dirty="0" smtClean="0">
              <a:latin typeface="Arial Narrow"/>
              <a:cs typeface="Arial Narrow"/>
            </a:rPr>
            <a:t>Work with the SADC Member States in order to promote a rapid uptake of efficient, high quality lighting products with the objective to permanently remove any inefficient lamps from the market in the SADC region</a:t>
          </a:r>
          <a:endParaRPr lang="en-GB" sz="1400" kern="1200" dirty="0">
            <a:latin typeface="Arial Narrow"/>
            <a:cs typeface="Arial Narrow"/>
          </a:endParaRPr>
        </a:p>
      </dsp:txBody>
      <dsp:txXfrm>
        <a:off x="411479" y="902762"/>
        <a:ext cx="7406640" cy="673330"/>
      </dsp:txXfrm>
    </dsp:sp>
    <dsp:sp modelId="{1D642FC5-632B-1C4F-94D4-C36D00529320}">
      <dsp:nvSpPr>
        <dsp:cNvPr id="0" name=""/>
        <dsp:cNvSpPr/>
      </dsp:nvSpPr>
      <dsp:spPr>
        <a:xfrm>
          <a:off x="411479" y="1576093"/>
          <a:ext cx="987552" cy="164592"/>
        </a:xfrm>
        <a:prstGeom prst="parallelogram">
          <a:avLst>
            <a:gd name="adj" fmla="val 140840"/>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760C9AD-D6CB-7743-967B-D7A66AF6DAB7}">
      <dsp:nvSpPr>
        <dsp:cNvPr id="0" name=""/>
        <dsp:cNvSpPr/>
      </dsp:nvSpPr>
      <dsp:spPr>
        <a:xfrm>
          <a:off x="1456639" y="1576093"/>
          <a:ext cx="987552" cy="164592"/>
        </a:xfrm>
        <a:prstGeom prst="parallelogram">
          <a:avLst>
            <a:gd name="adj" fmla="val 140840"/>
          </a:avLst>
        </a:prstGeom>
        <a:gradFill rotWithShape="0">
          <a:gsLst>
            <a:gs pos="0">
              <a:schemeClr val="accent2">
                <a:hueOff val="173390"/>
                <a:satOff val="-216"/>
                <a:lumOff val="51"/>
                <a:alphaOff val="0"/>
                <a:tint val="43000"/>
                <a:satMod val="165000"/>
              </a:schemeClr>
            </a:gs>
            <a:gs pos="55000">
              <a:schemeClr val="accent2">
                <a:hueOff val="173390"/>
                <a:satOff val="-216"/>
                <a:lumOff val="51"/>
                <a:alphaOff val="0"/>
                <a:tint val="83000"/>
                <a:satMod val="155000"/>
              </a:schemeClr>
            </a:gs>
            <a:gs pos="100000">
              <a:schemeClr val="accent2">
                <a:hueOff val="173390"/>
                <a:satOff val="-216"/>
                <a:lumOff val="51"/>
                <a:alphaOff val="0"/>
                <a:shade val="85000"/>
              </a:schemeClr>
            </a:gs>
          </a:gsLst>
          <a:path path="circle">
            <a:fillToRect l="-40000" t="-90000" r="140000" b="190000"/>
          </a:path>
        </a:gradFill>
        <a:ln w="9525" cap="flat" cmpd="sng" algn="ctr">
          <a:solidFill>
            <a:schemeClr val="accent2">
              <a:hueOff val="173390"/>
              <a:satOff val="-216"/>
              <a:lumOff val="51"/>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6E92B8C-E788-634D-8D12-C84977FAC112}">
      <dsp:nvSpPr>
        <dsp:cNvPr id="0" name=""/>
        <dsp:cNvSpPr/>
      </dsp:nvSpPr>
      <dsp:spPr>
        <a:xfrm>
          <a:off x="2501798" y="1576093"/>
          <a:ext cx="987552" cy="164592"/>
        </a:xfrm>
        <a:prstGeom prst="parallelogram">
          <a:avLst>
            <a:gd name="adj" fmla="val 140840"/>
          </a:avLst>
        </a:prstGeom>
        <a:gradFill rotWithShape="0">
          <a:gsLst>
            <a:gs pos="0">
              <a:schemeClr val="accent2">
                <a:hueOff val="346779"/>
                <a:satOff val="-433"/>
                <a:lumOff val="102"/>
                <a:alphaOff val="0"/>
                <a:tint val="43000"/>
                <a:satMod val="165000"/>
              </a:schemeClr>
            </a:gs>
            <a:gs pos="55000">
              <a:schemeClr val="accent2">
                <a:hueOff val="346779"/>
                <a:satOff val="-433"/>
                <a:lumOff val="102"/>
                <a:alphaOff val="0"/>
                <a:tint val="83000"/>
                <a:satMod val="155000"/>
              </a:schemeClr>
            </a:gs>
            <a:gs pos="100000">
              <a:schemeClr val="accent2">
                <a:hueOff val="346779"/>
                <a:satOff val="-433"/>
                <a:lumOff val="102"/>
                <a:alphaOff val="0"/>
                <a:shade val="85000"/>
              </a:schemeClr>
            </a:gs>
          </a:gsLst>
          <a:path path="circle">
            <a:fillToRect l="-40000" t="-90000" r="140000" b="190000"/>
          </a:path>
        </a:gradFill>
        <a:ln w="9525" cap="flat" cmpd="sng" algn="ctr">
          <a:solidFill>
            <a:schemeClr val="accent2">
              <a:hueOff val="346779"/>
              <a:satOff val="-433"/>
              <a:lumOff val="102"/>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770D61A-2727-794F-8173-3852EEA6C8F4}">
      <dsp:nvSpPr>
        <dsp:cNvPr id="0" name=""/>
        <dsp:cNvSpPr/>
      </dsp:nvSpPr>
      <dsp:spPr>
        <a:xfrm>
          <a:off x="3546957" y="1576093"/>
          <a:ext cx="987552" cy="164592"/>
        </a:xfrm>
        <a:prstGeom prst="parallelogram">
          <a:avLst>
            <a:gd name="adj" fmla="val 140840"/>
          </a:avLst>
        </a:prstGeom>
        <a:gradFill rotWithShape="0">
          <a:gsLst>
            <a:gs pos="0">
              <a:schemeClr val="accent2">
                <a:hueOff val="520169"/>
                <a:satOff val="-649"/>
                <a:lumOff val="153"/>
                <a:alphaOff val="0"/>
                <a:tint val="43000"/>
                <a:satMod val="165000"/>
              </a:schemeClr>
            </a:gs>
            <a:gs pos="55000">
              <a:schemeClr val="accent2">
                <a:hueOff val="520169"/>
                <a:satOff val="-649"/>
                <a:lumOff val="153"/>
                <a:alphaOff val="0"/>
                <a:tint val="83000"/>
                <a:satMod val="155000"/>
              </a:schemeClr>
            </a:gs>
            <a:gs pos="100000">
              <a:schemeClr val="accent2">
                <a:hueOff val="520169"/>
                <a:satOff val="-649"/>
                <a:lumOff val="153"/>
                <a:alphaOff val="0"/>
                <a:shade val="85000"/>
              </a:schemeClr>
            </a:gs>
          </a:gsLst>
          <a:path path="circle">
            <a:fillToRect l="-40000" t="-90000" r="140000" b="190000"/>
          </a:path>
        </a:gradFill>
        <a:ln w="9525" cap="flat" cmpd="sng" algn="ctr">
          <a:solidFill>
            <a:schemeClr val="accent2">
              <a:hueOff val="520169"/>
              <a:satOff val="-649"/>
              <a:lumOff val="153"/>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591A2B3-A829-AD4C-879D-2B5B74D8EF79}">
      <dsp:nvSpPr>
        <dsp:cNvPr id="0" name=""/>
        <dsp:cNvSpPr/>
      </dsp:nvSpPr>
      <dsp:spPr>
        <a:xfrm>
          <a:off x="4592116" y="1576093"/>
          <a:ext cx="987552" cy="164592"/>
        </a:xfrm>
        <a:prstGeom prst="parallelogram">
          <a:avLst>
            <a:gd name="adj" fmla="val 140840"/>
          </a:avLst>
        </a:prstGeom>
        <a:gradFill rotWithShape="0">
          <a:gsLst>
            <a:gs pos="0">
              <a:schemeClr val="accent2">
                <a:hueOff val="693558"/>
                <a:satOff val="-865"/>
                <a:lumOff val="203"/>
                <a:alphaOff val="0"/>
                <a:tint val="43000"/>
                <a:satMod val="165000"/>
              </a:schemeClr>
            </a:gs>
            <a:gs pos="55000">
              <a:schemeClr val="accent2">
                <a:hueOff val="693558"/>
                <a:satOff val="-865"/>
                <a:lumOff val="203"/>
                <a:alphaOff val="0"/>
                <a:tint val="83000"/>
                <a:satMod val="155000"/>
              </a:schemeClr>
            </a:gs>
            <a:gs pos="100000">
              <a:schemeClr val="accent2">
                <a:hueOff val="693558"/>
                <a:satOff val="-865"/>
                <a:lumOff val="203"/>
                <a:alphaOff val="0"/>
                <a:shade val="85000"/>
              </a:schemeClr>
            </a:gs>
          </a:gsLst>
          <a:path path="circle">
            <a:fillToRect l="-40000" t="-90000" r="140000" b="190000"/>
          </a:path>
        </a:gradFill>
        <a:ln w="9525" cap="flat" cmpd="sng" algn="ctr">
          <a:solidFill>
            <a:schemeClr val="accent2">
              <a:hueOff val="693558"/>
              <a:satOff val="-865"/>
              <a:lumOff val="203"/>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3246895-3B8F-654F-B447-3BDAA4BE6A16}">
      <dsp:nvSpPr>
        <dsp:cNvPr id="0" name=""/>
        <dsp:cNvSpPr/>
      </dsp:nvSpPr>
      <dsp:spPr>
        <a:xfrm>
          <a:off x="5637276" y="1576093"/>
          <a:ext cx="987552" cy="164592"/>
        </a:xfrm>
        <a:prstGeom prst="parallelogram">
          <a:avLst>
            <a:gd name="adj" fmla="val 140840"/>
          </a:avLst>
        </a:prstGeom>
        <a:gradFill rotWithShape="0">
          <a:gsLst>
            <a:gs pos="0">
              <a:schemeClr val="accent2">
                <a:hueOff val="866948"/>
                <a:satOff val="-1081"/>
                <a:lumOff val="254"/>
                <a:alphaOff val="0"/>
                <a:tint val="43000"/>
                <a:satMod val="165000"/>
              </a:schemeClr>
            </a:gs>
            <a:gs pos="55000">
              <a:schemeClr val="accent2">
                <a:hueOff val="866948"/>
                <a:satOff val="-1081"/>
                <a:lumOff val="254"/>
                <a:alphaOff val="0"/>
                <a:tint val="83000"/>
                <a:satMod val="155000"/>
              </a:schemeClr>
            </a:gs>
            <a:gs pos="100000">
              <a:schemeClr val="accent2">
                <a:hueOff val="866948"/>
                <a:satOff val="-1081"/>
                <a:lumOff val="254"/>
                <a:alphaOff val="0"/>
                <a:shade val="85000"/>
              </a:schemeClr>
            </a:gs>
          </a:gsLst>
          <a:path path="circle">
            <a:fillToRect l="-40000" t="-90000" r="140000" b="190000"/>
          </a:path>
        </a:gradFill>
        <a:ln w="9525" cap="flat" cmpd="sng" algn="ctr">
          <a:solidFill>
            <a:schemeClr val="accent2">
              <a:hueOff val="866948"/>
              <a:satOff val="-1081"/>
              <a:lumOff val="254"/>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F80D030-43F8-534B-9B0E-E3DDB6ABACF4}">
      <dsp:nvSpPr>
        <dsp:cNvPr id="0" name=""/>
        <dsp:cNvSpPr/>
      </dsp:nvSpPr>
      <dsp:spPr>
        <a:xfrm>
          <a:off x="6682435" y="1576093"/>
          <a:ext cx="987552" cy="164592"/>
        </a:xfrm>
        <a:prstGeom prst="parallelogram">
          <a:avLst>
            <a:gd name="adj" fmla="val 140840"/>
          </a:avLst>
        </a:prstGeom>
        <a:gradFill rotWithShape="0">
          <a:gsLst>
            <a:gs pos="0">
              <a:schemeClr val="accent2">
                <a:hueOff val="1040338"/>
                <a:satOff val="-1298"/>
                <a:lumOff val="305"/>
                <a:alphaOff val="0"/>
                <a:tint val="43000"/>
                <a:satMod val="165000"/>
              </a:schemeClr>
            </a:gs>
            <a:gs pos="55000">
              <a:schemeClr val="accent2">
                <a:hueOff val="1040338"/>
                <a:satOff val="-1298"/>
                <a:lumOff val="305"/>
                <a:alphaOff val="0"/>
                <a:tint val="83000"/>
                <a:satMod val="155000"/>
              </a:schemeClr>
            </a:gs>
            <a:gs pos="100000">
              <a:schemeClr val="accent2">
                <a:hueOff val="1040338"/>
                <a:satOff val="-1298"/>
                <a:lumOff val="305"/>
                <a:alphaOff val="0"/>
                <a:shade val="85000"/>
              </a:schemeClr>
            </a:gs>
          </a:gsLst>
          <a:path path="circle">
            <a:fillToRect l="-40000" t="-90000" r="140000" b="190000"/>
          </a:path>
        </a:gradFill>
        <a:ln w="9525" cap="flat" cmpd="sng" algn="ctr">
          <a:solidFill>
            <a:schemeClr val="accent2">
              <a:hueOff val="1040338"/>
              <a:satOff val="-1298"/>
              <a:lumOff val="305"/>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28348FA-4F3D-3749-92CC-B5631A0C43CA}">
      <dsp:nvSpPr>
        <dsp:cNvPr id="0" name=""/>
        <dsp:cNvSpPr/>
      </dsp:nvSpPr>
      <dsp:spPr>
        <a:xfrm>
          <a:off x="411479" y="1850413"/>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kern="1200" baseline="0" smtClean="0">
              <a:latin typeface="Arial Narrow"/>
              <a:cs typeface="Arial Narrow"/>
            </a:rPr>
            <a:t>Create a Regional Concerted Action expert group on energy efficient lighting which will act as a know how exchange platform and as an advisory group of experts towards decision makers in order to facilitate sound decision making process on the political level</a:t>
          </a:r>
          <a:endParaRPr lang="en-US" sz="1400" kern="1200">
            <a:latin typeface="Arial Narrow"/>
            <a:cs typeface="Arial Narrow"/>
          </a:endParaRPr>
        </a:p>
      </dsp:txBody>
      <dsp:txXfrm>
        <a:off x="411479" y="1850413"/>
        <a:ext cx="7406640" cy="673330"/>
      </dsp:txXfrm>
    </dsp:sp>
    <dsp:sp modelId="{3FF08F72-6C78-CD4F-B2B4-2A282DD0ED7E}">
      <dsp:nvSpPr>
        <dsp:cNvPr id="0" name=""/>
        <dsp:cNvSpPr/>
      </dsp:nvSpPr>
      <dsp:spPr>
        <a:xfrm>
          <a:off x="411479" y="2523744"/>
          <a:ext cx="987552" cy="164592"/>
        </a:xfrm>
        <a:prstGeom prst="parallelogram">
          <a:avLst>
            <a:gd name="adj" fmla="val 140840"/>
          </a:avLst>
        </a:prstGeom>
        <a:gradFill rotWithShape="0">
          <a:gsLst>
            <a:gs pos="0">
              <a:schemeClr val="accent2">
                <a:hueOff val="1213727"/>
                <a:satOff val="-1514"/>
                <a:lumOff val="356"/>
                <a:alphaOff val="0"/>
                <a:tint val="43000"/>
                <a:satMod val="165000"/>
              </a:schemeClr>
            </a:gs>
            <a:gs pos="55000">
              <a:schemeClr val="accent2">
                <a:hueOff val="1213727"/>
                <a:satOff val="-1514"/>
                <a:lumOff val="356"/>
                <a:alphaOff val="0"/>
                <a:tint val="83000"/>
                <a:satMod val="155000"/>
              </a:schemeClr>
            </a:gs>
            <a:gs pos="100000">
              <a:schemeClr val="accent2">
                <a:hueOff val="1213727"/>
                <a:satOff val="-1514"/>
                <a:lumOff val="356"/>
                <a:alphaOff val="0"/>
                <a:shade val="85000"/>
              </a:schemeClr>
            </a:gs>
          </a:gsLst>
          <a:path path="circle">
            <a:fillToRect l="-40000" t="-90000" r="140000" b="190000"/>
          </a:path>
        </a:gradFill>
        <a:ln w="9525" cap="flat" cmpd="sng" algn="ctr">
          <a:solidFill>
            <a:schemeClr val="accent2">
              <a:hueOff val="1213727"/>
              <a:satOff val="-1514"/>
              <a:lumOff val="356"/>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A7610CB-E71A-274B-8BC8-A6A02FE2B51F}">
      <dsp:nvSpPr>
        <dsp:cNvPr id="0" name=""/>
        <dsp:cNvSpPr/>
      </dsp:nvSpPr>
      <dsp:spPr>
        <a:xfrm>
          <a:off x="1456639" y="2523744"/>
          <a:ext cx="987552" cy="164592"/>
        </a:xfrm>
        <a:prstGeom prst="parallelogram">
          <a:avLst>
            <a:gd name="adj" fmla="val 140840"/>
          </a:avLst>
        </a:prstGeom>
        <a:gradFill rotWithShape="0">
          <a:gsLst>
            <a:gs pos="0">
              <a:schemeClr val="accent2">
                <a:hueOff val="1387117"/>
                <a:satOff val="-1730"/>
                <a:lumOff val="407"/>
                <a:alphaOff val="0"/>
                <a:tint val="43000"/>
                <a:satMod val="165000"/>
              </a:schemeClr>
            </a:gs>
            <a:gs pos="55000">
              <a:schemeClr val="accent2">
                <a:hueOff val="1387117"/>
                <a:satOff val="-1730"/>
                <a:lumOff val="407"/>
                <a:alphaOff val="0"/>
                <a:tint val="83000"/>
                <a:satMod val="155000"/>
              </a:schemeClr>
            </a:gs>
            <a:gs pos="100000">
              <a:schemeClr val="accent2">
                <a:hueOff val="1387117"/>
                <a:satOff val="-1730"/>
                <a:lumOff val="407"/>
                <a:alphaOff val="0"/>
                <a:shade val="85000"/>
              </a:schemeClr>
            </a:gs>
          </a:gsLst>
          <a:path path="circle">
            <a:fillToRect l="-40000" t="-90000" r="140000" b="190000"/>
          </a:path>
        </a:gradFill>
        <a:ln w="9525" cap="flat" cmpd="sng" algn="ctr">
          <a:solidFill>
            <a:schemeClr val="accent2">
              <a:hueOff val="1387117"/>
              <a:satOff val="-1730"/>
              <a:lumOff val="407"/>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9E9AF39-1646-0849-B300-2CC3A82FA608}">
      <dsp:nvSpPr>
        <dsp:cNvPr id="0" name=""/>
        <dsp:cNvSpPr/>
      </dsp:nvSpPr>
      <dsp:spPr>
        <a:xfrm>
          <a:off x="2501798" y="2523744"/>
          <a:ext cx="987552" cy="164592"/>
        </a:xfrm>
        <a:prstGeom prst="parallelogram">
          <a:avLst>
            <a:gd name="adj" fmla="val 140840"/>
          </a:avLst>
        </a:prstGeom>
        <a:gradFill rotWithShape="0">
          <a:gsLst>
            <a:gs pos="0">
              <a:schemeClr val="accent2">
                <a:hueOff val="1560507"/>
                <a:satOff val="-1946"/>
                <a:lumOff val="458"/>
                <a:alphaOff val="0"/>
                <a:tint val="43000"/>
                <a:satMod val="165000"/>
              </a:schemeClr>
            </a:gs>
            <a:gs pos="55000">
              <a:schemeClr val="accent2">
                <a:hueOff val="1560507"/>
                <a:satOff val="-1946"/>
                <a:lumOff val="458"/>
                <a:alphaOff val="0"/>
                <a:tint val="83000"/>
                <a:satMod val="155000"/>
              </a:schemeClr>
            </a:gs>
            <a:gs pos="100000">
              <a:schemeClr val="accent2">
                <a:hueOff val="1560507"/>
                <a:satOff val="-1946"/>
                <a:lumOff val="458"/>
                <a:alphaOff val="0"/>
                <a:shade val="85000"/>
              </a:schemeClr>
            </a:gs>
          </a:gsLst>
          <a:path path="circle">
            <a:fillToRect l="-40000" t="-90000" r="140000" b="190000"/>
          </a:path>
        </a:gradFill>
        <a:ln w="9525" cap="flat" cmpd="sng" algn="ctr">
          <a:solidFill>
            <a:schemeClr val="accent2">
              <a:hueOff val="1560507"/>
              <a:satOff val="-1946"/>
              <a:lumOff val="458"/>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C880979-FBF0-F541-9A81-0137B46192C1}">
      <dsp:nvSpPr>
        <dsp:cNvPr id="0" name=""/>
        <dsp:cNvSpPr/>
      </dsp:nvSpPr>
      <dsp:spPr>
        <a:xfrm>
          <a:off x="3546957" y="2523744"/>
          <a:ext cx="987552" cy="164592"/>
        </a:xfrm>
        <a:prstGeom prst="parallelogram">
          <a:avLst>
            <a:gd name="adj" fmla="val 140840"/>
          </a:avLst>
        </a:prstGeom>
        <a:gradFill rotWithShape="0">
          <a:gsLst>
            <a:gs pos="0">
              <a:schemeClr val="accent2">
                <a:hueOff val="1733896"/>
                <a:satOff val="-2163"/>
                <a:lumOff val="509"/>
                <a:alphaOff val="0"/>
                <a:tint val="43000"/>
                <a:satMod val="165000"/>
              </a:schemeClr>
            </a:gs>
            <a:gs pos="55000">
              <a:schemeClr val="accent2">
                <a:hueOff val="1733896"/>
                <a:satOff val="-2163"/>
                <a:lumOff val="509"/>
                <a:alphaOff val="0"/>
                <a:tint val="83000"/>
                <a:satMod val="155000"/>
              </a:schemeClr>
            </a:gs>
            <a:gs pos="100000">
              <a:schemeClr val="accent2">
                <a:hueOff val="1733896"/>
                <a:satOff val="-2163"/>
                <a:lumOff val="509"/>
                <a:alphaOff val="0"/>
                <a:shade val="85000"/>
              </a:schemeClr>
            </a:gs>
          </a:gsLst>
          <a:path path="circle">
            <a:fillToRect l="-40000" t="-90000" r="140000" b="190000"/>
          </a:path>
        </a:gradFill>
        <a:ln w="9525" cap="flat" cmpd="sng" algn="ctr">
          <a:solidFill>
            <a:schemeClr val="accent2">
              <a:hueOff val="1733896"/>
              <a:satOff val="-2163"/>
              <a:lumOff val="509"/>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A6172F8-D304-4744-B883-DC84D00084CB}">
      <dsp:nvSpPr>
        <dsp:cNvPr id="0" name=""/>
        <dsp:cNvSpPr/>
      </dsp:nvSpPr>
      <dsp:spPr>
        <a:xfrm>
          <a:off x="4592116" y="2523744"/>
          <a:ext cx="987552" cy="164592"/>
        </a:xfrm>
        <a:prstGeom prst="parallelogram">
          <a:avLst>
            <a:gd name="adj" fmla="val 140840"/>
          </a:avLst>
        </a:prstGeom>
        <a:gradFill rotWithShape="0">
          <a:gsLst>
            <a:gs pos="0">
              <a:schemeClr val="accent2">
                <a:hueOff val="1907286"/>
                <a:satOff val="-2379"/>
                <a:lumOff val="559"/>
                <a:alphaOff val="0"/>
                <a:tint val="43000"/>
                <a:satMod val="165000"/>
              </a:schemeClr>
            </a:gs>
            <a:gs pos="55000">
              <a:schemeClr val="accent2">
                <a:hueOff val="1907286"/>
                <a:satOff val="-2379"/>
                <a:lumOff val="559"/>
                <a:alphaOff val="0"/>
                <a:tint val="83000"/>
                <a:satMod val="155000"/>
              </a:schemeClr>
            </a:gs>
            <a:gs pos="100000">
              <a:schemeClr val="accent2">
                <a:hueOff val="1907286"/>
                <a:satOff val="-2379"/>
                <a:lumOff val="559"/>
                <a:alphaOff val="0"/>
                <a:shade val="85000"/>
              </a:schemeClr>
            </a:gs>
          </a:gsLst>
          <a:path path="circle">
            <a:fillToRect l="-40000" t="-90000" r="140000" b="190000"/>
          </a:path>
        </a:gradFill>
        <a:ln w="9525" cap="flat" cmpd="sng" algn="ctr">
          <a:solidFill>
            <a:schemeClr val="accent2">
              <a:hueOff val="1907286"/>
              <a:satOff val="-2379"/>
              <a:lumOff val="559"/>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7E37833-B58A-D644-92B3-7AC80256AC02}">
      <dsp:nvSpPr>
        <dsp:cNvPr id="0" name=""/>
        <dsp:cNvSpPr/>
      </dsp:nvSpPr>
      <dsp:spPr>
        <a:xfrm>
          <a:off x="5637276" y="2523744"/>
          <a:ext cx="987552" cy="164592"/>
        </a:xfrm>
        <a:prstGeom prst="parallelogram">
          <a:avLst>
            <a:gd name="adj" fmla="val 140840"/>
          </a:avLst>
        </a:prstGeom>
        <a:gradFill rotWithShape="0">
          <a:gsLst>
            <a:gs pos="0">
              <a:schemeClr val="accent2">
                <a:hueOff val="2080676"/>
                <a:satOff val="-2595"/>
                <a:lumOff val="610"/>
                <a:alphaOff val="0"/>
                <a:tint val="43000"/>
                <a:satMod val="165000"/>
              </a:schemeClr>
            </a:gs>
            <a:gs pos="55000">
              <a:schemeClr val="accent2">
                <a:hueOff val="2080676"/>
                <a:satOff val="-2595"/>
                <a:lumOff val="610"/>
                <a:alphaOff val="0"/>
                <a:tint val="83000"/>
                <a:satMod val="155000"/>
              </a:schemeClr>
            </a:gs>
            <a:gs pos="100000">
              <a:schemeClr val="accent2">
                <a:hueOff val="2080676"/>
                <a:satOff val="-2595"/>
                <a:lumOff val="610"/>
                <a:alphaOff val="0"/>
                <a:shade val="85000"/>
              </a:schemeClr>
            </a:gs>
          </a:gsLst>
          <a:path path="circle">
            <a:fillToRect l="-40000" t="-90000" r="140000" b="190000"/>
          </a:path>
        </a:gradFill>
        <a:ln w="9525" cap="flat" cmpd="sng" algn="ctr">
          <a:solidFill>
            <a:schemeClr val="accent2">
              <a:hueOff val="2080676"/>
              <a:satOff val="-2595"/>
              <a:lumOff val="610"/>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92DC551-E1E0-B64F-A1F0-8D218BFB5A6D}">
      <dsp:nvSpPr>
        <dsp:cNvPr id="0" name=""/>
        <dsp:cNvSpPr/>
      </dsp:nvSpPr>
      <dsp:spPr>
        <a:xfrm>
          <a:off x="6682435" y="2523744"/>
          <a:ext cx="987552" cy="164592"/>
        </a:xfrm>
        <a:prstGeom prst="parallelogram">
          <a:avLst>
            <a:gd name="adj" fmla="val 140840"/>
          </a:avLst>
        </a:prstGeom>
        <a:gradFill rotWithShape="0">
          <a:gsLst>
            <a:gs pos="0">
              <a:schemeClr val="accent2">
                <a:hueOff val="2254065"/>
                <a:satOff val="-2811"/>
                <a:lumOff val="661"/>
                <a:alphaOff val="0"/>
                <a:tint val="43000"/>
                <a:satMod val="165000"/>
              </a:schemeClr>
            </a:gs>
            <a:gs pos="55000">
              <a:schemeClr val="accent2">
                <a:hueOff val="2254065"/>
                <a:satOff val="-2811"/>
                <a:lumOff val="661"/>
                <a:alphaOff val="0"/>
                <a:tint val="83000"/>
                <a:satMod val="155000"/>
              </a:schemeClr>
            </a:gs>
            <a:gs pos="100000">
              <a:schemeClr val="accent2">
                <a:hueOff val="2254065"/>
                <a:satOff val="-2811"/>
                <a:lumOff val="661"/>
                <a:alphaOff val="0"/>
                <a:shade val="85000"/>
              </a:schemeClr>
            </a:gs>
          </a:gsLst>
          <a:path path="circle">
            <a:fillToRect l="-40000" t="-90000" r="140000" b="190000"/>
          </a:path>
        </a:gradFill>
        <a:ln w="9525" cap="flat" cmpd="sng" algn="ctr">
          <a:solidFill>
            <a:schemeClr val="accent2">
              <a:hueOff val="2254065"/>
              <a:satOff val="-2811"/>
              <a:lumOff val="661"/>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D621235-75BC-BE4E-9EA3-65E4D8566F5C}">
      <dsp:nvSpPr>
        <dsp:cNvPr id="0" name=""/>
        <dsp:cNvSpPr/>
      </dsp:nvSpPr>
      <dsp:spPr>
        <a:xfrm>
          <a:off x="411479" y="2798064"/>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kern="1200" baseline="0" smtClean="0">
              <a:latin typeface="Arial Narrow"/>
              <a:cs typeface="Arial Narrow"/>
            </a:rPr>
            <a:t>Collaborate with existing testing institutions and laboratories and support the establishment of new ones in order to put in place mechanisms for high quality testing facilities</a:t>
          </a:r>
          <a:endParaRPr lang="en-US" sz="1400" kern="1200">
            <a:latin typeface="Arial Narrow"/>
            <a:cs typeface="Arial Narrow"/>
          </a:endParaRPr>
        </a:p>
      </dsp:txBody>
      <dsp:txXfrm>
        <a:off x="411479" y="2798064"/>
        <a:ext cx="7406640" cy="673330"/>
      </dsp:txXfrm>
    </dsp:sp>
    <dsp:sp modelId="{D7B0F408-905E-6C45-8E53-452252B0A4D2}">
      <dsp:nvSpPr>
        <dsp:cNvPr id="0" name=""/>
        <dsp:cNvSpPr/>
      </dsp:nvSpPr>
      <dsp:spPr>
        <a:xfrm>
          <a:off x="411479" y="3471394"/>
          <a:ext cx="987552" cy="164592"/>
        </a:xfrm>
        <a:prstGeom prst="parallelogram">
          <a:avLst>
            <a:gd name="adj" fmla="val 140840"/>
          </a:avLst>
        </a:prstGeom>
        <a:gradFill rotWithShape="0">
          <a:gsLst>
            <a:gs pos="0">
              <a:schemeClr val="accent2">
                <a:hueOff val="2427455"/>
                <a:satOff val="-3028"/>
                <a:lumOff val="712"/>
                <a:alphaOff val="0"/>
                <a:tint val="43000"/>
                <a:satMod val="165000"/>
              </a:schemeClr>
            </a:gs>
            <a:gs pos="55000">
              <a:schemeClr val="accent2">
                <a:hueOff val="2427455"/>
                <a:satOff val="-3028"/>
                <a:lumOff val="712"/>
                <a:alphaOff val="0"/>
                <a:tint val="83000"/>
                <a:satMod val="155000"/>
              </a:schemeClr>
            </a:gs>
            <a:gs pos="100000">
              <a:schemeClr val="accent2">
                <a:hueOff val="2427455"/>
                <a:satOff val="-3028"/>
                <a:lumOff val="712"/>
                <a:alphaOff val="0"/>
                <a:shade val="85000"/>
              </a:schemeClr>
            </a:gs>
          </a:gsLst>
          <a:path path="circle">
            <a:fillToRect l="-40000" t="-90000" r="140000" b="190000"/>
          </a:path>
        </a:gradFill>
        <a:ln w="9525" cap="flat" cmpd="sng" algn="ctr">
          <a:solidFill>
            <a:schemeClr val="accent2">
              <a:hueOff val="2427455"/>
              <a:satOff val="-3028"/>
              <a:lumOff val="712"/>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CABBE3E-7970-AE44-A996-613A5734A781}">
      <dsp:nvSpPr>
        <dsp:cNvPr id="0" name=""/>
        <dsp:cNvSpPr/>
      </dsp:nvSpPr>
      <dsp:spPr>
        <a:xfrm>
          <a:off x="1456639" y="3471394"/>
          <a:ext cx="987552" cy="164592"/>
        </a:xfrm>
        <a:prstGeom prst="parallelogram">
          <a:avLst>
            <a:gd name="adj" fmla="val 140840"/>
          </a:avLst>
        </a:prstGeom>
        <a:gradFill rotWithShape="0">
          <a:gsLst>
            <a:gs pos="0">
              <a:schemeClr val="accent2">
                <a:hueOff val="2600844"/>
                <a:satOff val="-3244"/>
                <a:lumOff val="763"/>
                <a:alphaOff val="0"/>
                <a:tint val="43000"/>
                <a:satMod val="165000"/>
              </a:schemeClr>
            </a:gs>
            <a:gs pos="55000">
              <a:schemeClr val="accent2">
                <a:hueOff val="2600844"/>
                <a:satOff val="-3244"/>
                <a:lumOff val="763"/>
                <a:alphaOff val="0"/>
                <a:tint val="83000"/>
                <a:satMod val="155000"/>
              </a:schemeClr>
            </a:gs>
            <a:gs pos="100000">
              <a:schemeClr val="accent2">
                <a:hueOff val="2600844"/>
                <a:satOff val="-3244"/>
                <a:lumOff val="763"/>
                <a:alphaOff val="0"/>
                <a:shade val="85000"/>
              </a:schemeClr>
            </a:gs>
          </a:gsLst>
          <a:path path="circle">
            <a:fillToRect l="-40000" t="-90000" r="140000" b="190000"/>
          </a:path>
        </a:gradFill>
        <a:ln w="9525" cap="flat" cmpd="sng" algn="ctr">
          <a:solidFill>
            <a:schemeClr val="accent2">
              <a:hueOff val="2600844"/>
              <a:satOff val="-3244"/>
              <a:lumOff val="763"/>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10A6860-5752-EE45-A257-970F29A21E51}">
      <dsp:nvSpPr>
        <dsp:cNvPr id="0" name=""/>
        <dsp:cNvSpPr/>
      </dsp:nvSpPr>
      <dsp:spPr>
        <a:xfrm>
          <a:off x="2501798" y="3471394"/>
          <a:ext cx="987552" cy="164592"/>
        </a:xfrm>
        <a:prstGeom prst="parallelogram">
          <a:avLst>
            <a:gd name="adj" fmla="val 140840"/>
          </a:avLst>
        </a:prstGeom>
        <a:gradFill rotWithShape="0">
          <a:gsLst>
            <a:gs pos="0">
              <a:schemeClr val="accent2">
                <a:hueOff val="2774234"/>
                <a:satOff val="-3460"/>
                <a:lumOff val="814"/>
                <a:alphaOff val="0"/>
                <a:tint val="43000"/>
                <a:satMod val="165000"/>
              </a:schemeClr>
            </a:gs>
            <a:gs pos="55000">
              <a:schemeClr val="accent2">
                <a:hueOff val="2774234"/>
                <a:satOff val="-3460"/>
                <a:lumOff val="814"/>
                <a:alphaOff val="0"/>
                <a:tint val="83000"/>
                <a:satMod val="155000"/>
              </a:schemeClr>
            </a:gs>
            <a:gs pos="100000">
              <a:schemeClr val="accent2">
                <a:hueOff val="2774234"/>
                <a:satOff val="-3460"/>
                <a:lumOff val="814"/>
                <a:alphaOff val="0"/>
                <a:shade val="85000"/>
              </a:schemeClr>
            </a:gs>
          </a:gsLst>
          <a:path path="circle">
            <a:fillToRect l="-40000" t="-90000" r="140000" b="190000"/>
          </a:path>
        </a:gradFill>
        <a:ln w="9525" cap="flat" cmpd="sng" algn="ctr">
          <a:solidFill>
            <a:schemeClr val="accent2">
              <a:hueOff val="2774234"/>
              <a:satOff val="-3460"/>
              <a:lumOff val="814"/>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240BB17-55C8-514F-ACAD-C45EB1A37671}">
      <dsp:nvSpPr>
        <dsp:cNvPr id="0" name=""/>
        <dsp:cNvSpPr/>
      </dsp:nvSpPr>
      <dsp:spPr>
        <a:xfrm>
          <a:off x="3546957" y="3471394"/>
          <a:ext cx="987552" cy="164592"/>
        </a:xfrm>
        <a:prstGeom prst="parallelogram">
          <a:avLst>
            <a:gd name="adj" fmla="val 140840"/>
          </a:avLst>
        </a:prstGeom>
        <a:gradFill rotWithShape="0">
          <a:gsLst>
            <a:gs pos="0">
              <a:schemeClr val="accent2">
                <a:hueOff val="2947623"/>
                <a:satOff val="-3676"/>
                <a:lumOff val="864"/>
                <a:alphaOff val="0"/>
                <a:tint val="43000"/>
                <a:satMod val="165000"/>
              </a:schemeClr>
            </a:gs>
            <a:gs pos="55000">
              <a:schemeClr val="accent2">
                <a:hueOff val="2947623"/>
                <a:satOff val="-3676"/>
                <a:lumOff val="864"/>
                <a:alphaOff val="0"/>
                <a:tint val="83000"/>
                <a:satMod val="155000"/>
              </a:schemeClr>
            </a:gs>
            <a:gs pos="100000">
              <a:schemeClr val="accent2">
                <a:hueOff val="2947623"/>
                <a:satOff val="-3676"/>
                <a:lumOff val="864"/>
                <a:alphaOff val="0"/>
                <a:shade val="85000"/>
              </a:schemeClr>
            </a:gs>
          </a:gsLst>
          <a:path path="circle">
            <a:fillToRect l="-40000" t="-90000" r="140000" b="190000"/>
          </a:path>
        </a:gradFill>
        <a:ln w="9525" cap="flat" cmpd="sng" algn="ctr">
          <a:solidFill>
            <a:schemeClr val="accent2">
              <a:hueOff val="2947623"/>
              <a:satOff val="-3676"/>
              <a:lumOff val="864"/>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C98C17A-66BC-9747-9BC6-F4897146F46A}">
      <dsp:nvSpPr>
        <dsp:cNvPr id="0" name=""/>
        <dsp:cNvSpPr/>
      </dsp:nvSpPr>
      <dsp:spPr>
        <a:xfrm>
          <a:off x="4592116" y="3471394"/>
          <a:ext cx="987552" cy="164592"/>
        </a:xfrm>
        <a:prstGeom prst="parallelogram">
          <a:avLst>
            <a:gd name="adj" fmla="val 140840"/>
          </a:avLst>
        </a:prstGeom>
        <a:gradFill rotWithShape="0">
          <a:gsLst>
            <a:gs pos="0">
              <a:schemeClr val="accent2">
                <a:hueOff val="3121013"/>
                <a:satOff val="-3893"/>
                <a:lumOff val="915"/>
                <a:alphaOff val="0"/>
                <a:tint val="43000"/>
                <a:satMod val="165000"/>
              </a:schemeClr>
            </a:gs>
            <a:gs pos="55000">
              <a:schemeClr val="accent2">
                <a:hueOff val="3121013"/>
                <a:satOff val="-3893"/>
                <a:lumOff val="915"/>
                <a:alphaOff val="0"/>
                <a:tint val="83000"/>
                <a:satMod val="155000"/>
              </a:schemeClr>
            </a:gs>
            <a:gs pos="100000">
              <a:schemeClr val="accent2">
                <a:hueOff val="3121013"/>
                <a:satOff val="-3893"/>
                <a:lumOff val="915"/>
                <a:alphaOff val="0"/>
                <a:shade val="85000"/>
              </a:schemeClr>
            </a:gs>
          </a:gsLst>
          <a:path path="circle">
            <a:fillToRect l="-40000" t="-90000" r="140000" b="190000"/>
          </a:path>
        </a:gradFill>
        <a:ln w="9525" cap="flat" cmpd="sng" algn="ctr">
          <a:solidFill>
            <a:schemeClr val="accent2">
              <a:hueOff val="3121013"/>
              <a:satOff val="-3893"/>
              <a:lumOff val="915"/>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5307158-5523-CF4F-8319-CD25BF3436C5}">
      <dsp:nvSpPr>
        <dsp:cNvPr id="0" name=""/>
        <dsp:cNvSpPr/>
      </dsp:nvSpPr>
      <dsp:spPr>
        <a:xfrm>
          <a:off x="5637276" y="3471394"/>
          <a:ext cx="987552" cy="164592"/>
        </a:xfrm>
        <a:prstGeom prst="parallelogram">
          <a:avLst>
            <a:gd name="adj" fmla="val 140840"/>
          </a:avLst>
        </a:prstGeom>
        <a:gradFill rotWithShape="0">
          <a:gsLst>
            <a:gs pos="0">
              <a:schemeClr val="accent2">
                <a:hueOff val="3294403"/>
                <a:satOff val="-4109"/>
                <a:lumOff val="966"/>
                <a:alphaOff val="0"/>
                <a:tint val="43000"/>
                <a:satMod val="165000"/>
              </a:schemeClr>
            </a:gs>
            <a:gs pos="55000">
              <a:schemeClr val="accent2">
                <a:hueOff val="3294403"/>
                <a:satOff val="-4109"/>
                <a:lumOff val="966"/>
                <a:alphaOff val="0"/>
                <a:tint val="83000"/>
                <a:satMod val="155000"/>
              </a:schemeClr>
            </a:gs>
            <a:gs pos="100000">
              <a:schemeClr val="accent2">
                <a:hueOff val="3294403"/>
                <a:satOff val="-4109"/>
                <a:lumOff val="966"/>
                <a:alphaOff val="0"/>
                <a:shade val="85000"/>
              </a:schemeClr>
            </a:gs>
          </a:gsLst>
          <a:path path="circle">
            <a:fillToRect l="-40000" t="-90000" r="140000" b="190000"/>
          </a:path>
        </a:gradFill>
        <a:ln w="9525" cap="flat" cmpd="sng" algn="ctr">
          <a:solidFill>
            <a:schemeClr val="accent2">
              <a:hueOff val="3294403"/>
              <a:satOff val="-4109"/>
              <a:lumOff val="966"/>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171C00F-4B21-8D4E-91AC-D5C9C7559F80}">
      <dsp:nvSpPr>
        <dsp:cNvPr id="0" name=""/>
        <dsp:cNvSpPr/>
      </dsp:nvSpPr>
      <dsp:spPr>
        <a:xfrm>
          <a:off x="6682435" y="3471394"/>
          <a:ext cx="987552" cy="164592"/>
        </a:xfrm>
        <a:prstGeom prst="parallelogram">
          <a:avLst>
            <a:gd name="adj" fmla="val 140840"/>
          </a:avLst>
        </a:prstGeom>
        <a:gradFill rotWithShape="0">
          <a:gsLst>
            <a:gs pos="0">
              <a:schemeClr val="accent2">
                <a:hueOff val="3467792"/>
                <a:satOff val="-4325"/>
                <a:lumOff val="1017"/>
                <a:alphaOff val="0"/>
                <a:tint val="43000"/>
                <a:satMod val="165000"/>
              </a:schemeClr>
            </a:gs>
            <a:gs pos="55000">
              <a:schemeClr val="accent2">
                <a:hueOff val="3467792"/>
                <a:satOff val="-4325"/>
                <a:lumOff val="1017"/>
                <a:alphaOff val="0"/>
                <a:tint val="83000"/>
                <a:satMod val="155000"/>
              </a:schemeClr>
            </a:gs>
            <a:gs pos="100000">
              <a:schemeClr val="accent2">
                <a:hueOff val="3467792"/>
                <a:satOff val="-4325"/>
                <a:lumOff val="1017"/>
                <a:alphaOff val="0"/>
                <a:shade val="85000"/>
              </a:schemeClr>
            </a:gs>
          </a:gsLst>
          <a:path path="circle">
            <a:fillToRect l="-40000" t="-90000" r="140000" b="190000"/>
          </a:path>
        </a:gradFill>
        <a:ln w="9525" cap="flat" cmpd="sng" algn="ctr">
          <a:solidFill>
            <a:schemeClr val="accent2">
              <a:hueOff val="3467792"/>
              <a:satOff val="-4325"/>
              <a:lumOff val="1017"/>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2D44DD4-CF3D-1A4D-A1F3-F2E859C6D189}">
      <dsp:nvSpPr>
        <dsp:cNvPr id="0" name=""/>
        <dsp:cNvSpPr/>
      </dsp:nvSpPr>
      <dsp:spPr>
        <a:xfrm>
          <a:off x="411479" y="3745714"/>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kern="1200" baseline="0" smtClean="0">
              <a:latin typeface="Arial Narrow"/>
              <a:cs typeface="Arial Narrow"/>
            </a:rPr>
            <a:t>Implement measures that increase national and regional demand for high-efficiency, high quality on-grid and off-grid lighting products </a:t>
          </a:r>
          <a:endParaRPr lang="en-US" sz="1400" kern="1200">
            <a:latin typeface="Arial Narrow"/>
            <a:cs typeface="Arial Narrow"/>
          </a:endParaRPr>
        </a:p>
      </dsp:txBody>
      <dsp:txXfrm>
        <a:off x="411479" y="3745714"/>
        <a:ext cx="7406640" cy="673330"/>
      </dsp:txXfrm>
    </dsp:sp>
    <dsp:sp modelId="{3DD90863-13E2-1B41-978A-73EAB3F81395}">
      <dsp:nvSpPr>
        <dsp:cNvPr id="0" name=""/>
        <dsp:cNvSpPr/>
      </dsp:nvSpPr>
      <dsp:spPr>
        <a:xfrm>
          <a:off x="411479" y="4419045"/>
          <a:ext cx="987552" cy="164592"/>
        </a:xfrm>
        <a:prstGeom prst="parallelogram">
          <a:avLst>
            <a:gd name="adj" fmla="val 140840"/>
          </a:avLst>
        </a:prstGeom>
        <a:gradFill rotWithShape="0">
          <a:gsLst>
            <a:gs pos="0">
              <a:schemeClr val="accent2">
                <a:hueOff val="3641182"/>
                <a:satOff val="-4541"/>
                <a:lumOff val="1068"/>
                <a:alphaOff val="0"/>
                <a:tint val="43000"/>
                <a:satMod val="165000"/>
              </a:schemeClr>
            </a:gs>
            <a:gs pos="55000">
              <a:schemeClr val="accent2">
                <a:hueOff val="3641182"/>
                <a:satOff val="-4541"/>
                <a:lumOff val="1068"/>
                <a:alphaOff val="0"/>
                <a:tint val="83000"/>
                <a:satMod val="155000"/>
              </a:schemeClr>
            </a:gs>
            <a:gs pos="100000">
              <a:schemeClr val="accent2">
                <a:hueOff val="3641182"/>
                <a:satOff val="-4541"/>
                <a:lumOff val="1068"/>
                <a:alphaOff val="0"/>
                <a:shade val="85000"/>
              </a:schemeClr>
            </a:gs>
          </a:gsLst>
          <a:path path="circle">
            <a:fillToRect l="-40000" t="-90000" r="140000" b="190000"/>
          </a:path>
        </a:gradFill>
        <a:ln w="9525" cap="flat" cmpd="sng" algn="ctr">
          <a:solidFill>
            <a:schemeClr val="accent2">
              <a:hueOff val="3641182"/>
              <a:satOff val="-4541"/>
              <a:lumOff val="1068"/>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4EC4F66-C991-7C4B-B969-921E72E278BA}">
      <dsp:nvSpPr>
        <dsp:cNvPr id="0" name=""/>
        <dsp:cNvSpPr/>
      </dsp:nvSpPr>
      <dsp:spPr>
        <a:xfrm>
          <a:off x="1456639" y="4419045"/>
          <a:ext cx="987552" cy="164592"/>
        </a:xfrm>
        <a:prstGeom prst="parallelogram">
          <a:avLst>
            <a:gd name="adj" fmla="val 140840"/>
          </a:avLst>
        </a:prstGeom>
        <a:gradFill rotWithShape="0">
          <a:gsLst>
            <a:gs pos="0">
              <a:schemeClr val="accent2">
                <a:hueOff val="3814572"/>
                <a:satOff val="-4758"/>
                <a:lumOff val="1119"/>
                <a:alphaOff val="0"/>
                <a:tint val="43000"/>
                <a:satMod val="165000"/>
              </a:schemeClr>
            </a:gs>
            <a:gs pos="55000">
              <a:schemeClr val="accent2">
                <a:hueOff val="3814572"/>
                <a:satOff val="-4758"/>
                <a:lumOff val="1119"/>
                <a:alphaOff val="0"/>
                <a:tint val="83000"/>
                <a:satMod val="155000"/>
              </a:schemeClr>
            </a:gs>
            <a:gs pos="100000">
              <a:schemeClr val="accent2">
                <a:hueOff val="3814572"/>
                <a:satOff val="-4758"/>
                <a:lumOff val="1119"/>
                <a:alphaOff val="0"/>
                <a:shade val="85000"/>
              </a:schemeClr>
            </a:gs>
          </a:gsLst>
          <a:path path="circle">
            <a:fillToRect l="-40000" t="-90000" r="140000" b="190000"/>
          </a:path>
        </a:gradFill>
        <a:ln w="9525" cap="flat" cmpd="sng" algn="ctr">
          <a:solidFill>
            <a:schemeClr val="accent2">
              <a:hueOff val="3814572"/>
              <a:satOff val="-4758"/>
              <a:lumOff val="1119"/>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52315EE-6C10-034B-87E6-64F0660206B9}">
      <dsp:nvSpPr>
        <dsp:cNvPr id="0" name=""/>
        <dsp:cNvSpPr/>
      </dsp:nvSpPr>
      <dsp:spPr>
        <a:xfrm>
          <a:off x="2501798" y="4419045"/>
          <a:ext cx="987552" cy="164592"/>
        </a:xfrm>
        <a:prstGeom prst="parallelogram">
          <a:avLst>
            <a:gd name="adj" fmla="val 140840"/>
          </a:avLst>
        </a:prstGeom>
        <a:gradFill rotWithShape="0">
          <a:gsLst>
            <a:gs pos="0">
              <a:schemeClr val="accent2">
                <a:hueOff val="3987962"/>
                <a:satOff val="-4974"/>
                <a:lumOff val="1170"/>
                <a:alphaOff val="0"/>
                <a:tint val="43000"/>
                <a:satMod val="165000"/>
              </a:schemeClr>
            </a:gs>
            <a:gs pos="55000">
              <a:schemeClr val="accent2">
                <a:hueOff val="3987962"/>
                <a:satOff val="-4974"/>
                <a:lumOff val="1170"/>
                <a:alphaOff val="0"/>
                <a:tint val="83000"/>
                <a:satMod val="155000"/>
              </a:schemeClr>
            </a:gs>
            <a:gs pos="100000">
              <a:schemeClr val="accent2">
                <a:hueOff val="3987962"/>
                <a:satOff val="-4974"/>
                <a:lumOff val="1170"/>
                <a:alphaOff val="0"/>
                <a:shade val="85000"/>
              </a:schemeClr>
            </a:gs>
          </a:gsLst>
          <a:path path="circle">
            <a:fillToRect l="-40000" t="-90000" r="140000" b="190000"/>
          </a:path>
        </a:gradFill>
        <a:ln w="9525" cap="flat" cmpd="sng" algn="ctr">
          <a:solidFill>
            <a:schemeClr val="accent2">
              <a:hueOff val="3987962"/>
              <a:satOff val="-4974"/>
              <a:lumOff val="1170"/>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7D09676-DA24-884F-B5E6-A37E874F49EC}">
      <dsp:nvSpPr>
        <dsp:cNvPr id="0" name=""/>
        <dsp:cNvSpPr/>
      </dsp:nvSpPr>
      <dsp:spPr>
        <a:xfrm>
          <a:off x="3546957" y="4419045"/>
          <a:ext cx="987552" cy="164592"/>
        </a:xfrm>
        <a:prstGeom prst="parallelogram">
          <a:avLst>
            <a:gd name="adj" fmla="val 140840"/>
          </a:avLst>
        </a:prstGeom>
        <a:gradFill rotWithShape="0">
          <a:gsLst>
            <a:gs pos="0">
              <a:schemeClr val="accent2">
                <a:hueOff val="4161351"/>
                <a:satOff val="-5190"/>
                <a:lumOff val="1220"/>
                <a:alphaOff val="0"/>
                <a:tint val="43000"/>
                <a:satMod val="165000"/>
              </a:schemeClr>
            </a:gs>
            <a:gs pos="55000">
              <a:schemeClr val="accent2">
                <a:hueOff val="4161351"/>
                <a:satOff val="-5190"/>
                <a:lumOff val="1220"/>
                <a:alphaOff val="0"/>
                <a:tint val="83000"/>
                <a:satMod val="155000"/>
              </a:schemeClr>
            </a:gs>
            <a:gs pos="100000">
              <a:schemeClr val="accent2">
                <a:hueOff val="4161351"/>
                <a:satOff val="-5190"/>
                <a:lumOff val="1220"/>
                <a:alphaOff val="0"/>
                <a:shade val="85000"/>
              </a:schemeClr>
            </a:gs>
          </a:gsLst>
          <a:path path="circle">
            <a:fillToRect l="-40000" t="-90000" r="140000" b="190000"/>
          </a:path>
        </a:gradFill>
        <a:ln w="9525" cap="flat" cmpd="sng" algn="ctr">
          <a:solidFill>
            <a:schemeClr val="accent2">
              <a:hueOff val="4161351"/>
              <a:satOff val="-5190"/>
              <a:lumOff val="1220"/>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25FA470-3967-E14D-8029-936C1F8F9B82}">
      <dsp:nvSpPr>
        <dsp:cNvPr id="0" name=""/>
        <dsp:cNvSpPr/>
      </dsp:nvSpPr>
      <dsp:spPr>
        <a:xfrm>
          <a:off x="4592116" y="4419045"/>
          <a:ext cx="987552" cy="164592"/>
        </a:xfrm>
        <a:prstGeom prst="parallelogram">
          <a:avLst>
            <a:gd name="adj" fmla="val 140840"/>
          </a:avLst>
        </a:prstGeom>
        <a:gradFill rotWithShape="0">
          <a:gsLst>
            <a:gs pos="0">
              <a:schemeClr val="accent2">
                <a:hueOff val="4334740"/>
                <a:satOff val="-5406"/>
                <a:lumOff val="1271"/>
                <a:alphaOff val="0"/>
                <a:tint val="43000"/>
                <a:satMod val="165000"/>
              </a:schemeClr>
            </a:gs>
            <a:gs pos="55000">
              <a:schemeClr val="accent2">
                <a:hueOff val="4334740"/>
                <a:satOff val="-5406"/>
                <a:lumOff val="1271"/>
                <a:alphaOff val="0"/>
                <a:tint val="83000"/>
                <a:satMod val="155000"/>
              </a:schemeClr>
            </a:gs>
            <a:gs pos="100000">
              <a:schemeClr val="accent2">
                <a:hueOff val="4334740"/>
                <a:satOff val="-5406"/>
                <a:lumOff val="1271"/>
                <a:alphaOff val="0"/>
                <a:shade val="85000"/>
              </a:schemeClr>
            </a:gs>
          </a:gsLst>
          <a:path path="circle">
            <a:fillToRect l="-40000" t="-90000" r="140000" b="190000"/>
          </a:path>
        </a:gradFill>
        <a:ln w="9525" cap="flat" cmpd="sng" algn="ctr">
          <a:solidFill>
            <a:schemeClr val="accent2">
              <a:hueOff val="4334740"/>
              <a:satOff val="-5406"/>
              <a:lumOff val="1271"/>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C7B4CF2-0C28-374E-B42F-5FA7BEEC00AF}">
      <dsp:nvSpPr>
        <dsp:cNvPr id="0" name=""/>
        <dsp:cNvSpPr/>
      </dsp:nvSpPr>
      <dsp:spPr>
        <a:xfrm>
          <a:off x="5637276" y="4419045"/>
          <a:ext cx="987552" cy="164592"/>
        </a:xfrm>
        <a:prstGeom prst="parallelogram">
          <a:avLst>
            <a:gd name="adj" fmla="val 140840"/>
          </a:avLst>
        </a:prstGeom>
        <a:gradFill rotWithShape="0">
          <a:gsLst>
            <a:gs pos="0">
              <a:schemeClr val="accent2">
                <a:hueOff val="4508130"/>
                <a:satOff val="-5623"/>
                <a:lumOff val="1322"/>
                <a:alphaOff val="0"/>
                <a:tint val="43000"/>
                <a:satMod val="165000"/>
              </a:schemeClr>
            </a:gs>
            <a:gs pos="55000">
              <a:schemeClr val="accent2">
                <a:hueOff val="4508130"/>
                <a:satOff val="-5623"/>
                <a:lumOff val="1322"/>
                <a:alphaOff val="0"/>
                <a:tint val="83000"/>
                <a:satMod val="155000"/>
              </a:schemeClr>
            </a:gs>
            <a:gs pos="100000">
              <a:schemeClr val="accent2">
                <a:hueOff val="4508130"/>
                <a:satOff val="-5623"/>
                <a:lumOff val="1322"/>
                <a:alphaOff val="0"/>
                <a:shade val="85000"/>
              </a:schemeClr>
            </a:gs>
          </a:gsLst>
          <a:path path="circle">
            <a:fillToRect l="-40000" t="-90000" r="140000" b="190000"/>
          </a:path>
        </a:gradFill>
        <a:ln w="9525" cap="flat" cmpd="sng" algn="ctr">
          <a:solidFill>
            <a:schemeClr val="accent2">
              <a:hueOff val="4508130"/>
              <a:satOff val="-5623"/>
              <a:lumOff val="1322"/>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EB6AA00-6231-484C-9B44-5600FCDA99D3}">
      <dsp:nvSpPr>
        <dsp:cNvPr id="0" name=""/>
        <dsp:cNvSpPr/>
      </dsp:nvSpPr>
      <dsp:spPr>
        <a:xfrm>
          <a:off x="6682435" y="4419045"/>
          <a:ext cx="987552" cy="164592"/>
        </a:xfrm>
        <a:prstGeom prst="parallelogram">
          <a:avLst>
            <a:gd name="adj" fmla="val 140840"/>
          </a:avLst>
        </a:prstGeom>
        <a:gradFill rotWithShape="0">
          <a:gsLst>
            <a:gs pos="0">
              <a:schemeClr val="accent2">
                <a:hueOff val="4681520"/>
                <a:satOff val="-5839"/>
                <a:lumOff val="1373"/>
                <a:alphaOff val="0"/>
                <a:tint val="43000"/>
                <a:satMod val="165000"/>
              </a:schemeClr>
            </a:gs>
            <a:gs pos="55000">
              <a:schemeClr val="accent2">
                <a:hueOff val="4681520"/>
                <a:satOff val="-5839"/>
                <a:lumOff val="1373"/>
                <a:alphaOff val="0"/>
                <a:tint val="83000"/>
                <a:satMod val="155000"/>
              </a:schemeClr>
            </a:gs>
            <a:gs pos="100000">
              <a:schemeClr val="accent2">
                <a:hueOff val="4681520"/>
                <a:satOff val="-5839"/>
                <a:lumOff val="1373"/>
                <a:alphaOff val="0"/>
                <a:shade val="85000"/>
              </a:schemeClr>
            </a:gs>
          </a:gsLst>
          <a:path path="circle">
            <a:fillToRect l="-40000" t="-90000" r="140000" b="190000"/>
          </a:path>
        </a:gradFill>
        <a:ln w="9525" cap="flat" cmpd="sng" algn="ctr">
          <a:solidFill>
            <a:schemeClr val="accent2">
              <a:hueOff val="4681520"/>
              <a:satOff val="-5839"/>
              <a:lumOff val="1373"/>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686DDD2-FF71-46B0-B54A-D34BACA1373A}" type="datetimeFigureOut">
              <a:rPr lang="en-US" smtClean="0"/>
              <a:t>4/27/17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A0BD651-940C-44F0-A44D-44CC085D856B}" type="slidenum">
              <a:rPr lang="en-US" smtClean="0"/>
              <a:t>‹#›</a:t>
            </a:fld>
            <a:endParaRPr lang="en-US"/>
          </a:p>
        </p:txBody>
      </p:sp>
    </p:spTree>
    <p:extLst>
      <p:ext uri="{BB962C8B-B14F-4D97-AF65-F5344CB8AC3E}">
        <p14:creationId xmlns:p14="http://schemas.microsoft.com/office/powerpoint/2010/main" val="2916964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C3AB853-DF75-4831-9B54-69DB9B163039}" type="datetimeFigureOut">
              <a:rPr lang="en-US" smtClean="0"/>
              <a:t>4/27/17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F7D4FED-B50E-4CEE-81CC-077FF2F1B8DE}" type="slidenum">
              <a:rPr lang="en-US" smtClean="0"/>
              <a:t>‹#›</a:t>
            </a:fld>
            <a:endParaRPr lang="en-US"/>
          </a:p>
        </p:txBody>
      </p:sp>
    </p:spTree>
    <p:extLst>
      <p:ext uri="{BB962C8B-B14F-4D97-AF65-F5344CB8AC3E}">
        <p14:creationId xmlns:p14="http://schemas.microsoft.com/office/powerpoint/2010/main" val="72887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to give updates for project</a:t>
            </a:r>
            <a:r>
              <a:rPr lang="en-US" baseline="0" dirty="0" smtClean="0"/>
              <a:t> milestones.</a:t>
            </a:r>
            <a:endParaRPr lang="en-US"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3823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546100"/>
            <a:ext cx="3405187" cy="2555875"/>
          </a:xfrm>
        </p:spPr>
      </p:sp>
      <p:sp>
        <p:nvSpPr>
          <p:cNvPr id="3" name="Notes Placeholder 2"/>
          <p:cNvSpPr>
            <a:spLocks noGrp="1"/>
          </p:cNvSpPr>
          <p:nvPr>
            <p:ph type="body" idx="1"/>
          </p:nvPr>
        </p:nvSpPr>
        <p:spPr/>
        <p:txBody>
          <a:bodyPr>
            <a:normAutofit/>
          </a:bodyPr>
          <a:lstStyle/>
          <a:p>
            <a:endParaRPr lang="en-US" sz="1200" baseline="0" dirty="0" smtClean="0"/>
          </a:p>
        </p:txBody>
      </p:sp>
    </p:spTree>
    <p:extLst>
      <p:ext uri="{BB962C8B-B14F-4D97-AF65-F5344CB8AC3E}">
        <p14:creationId xmlns:p14="http://schemas.microsoft.com/office/powerpoint/2010/main" val="272287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SAPP, SACREEE &amp;</a:t>
            </a:r>
            <a:r>
              <a:rPr lang="en-US" baseline="0" dirty="0" smtClean="0"/>
              <a:t> RERA are the only SADC </a:t>
            </a:r>
            <a:r>
              <a:rPr lang="en-US" sz="1200" dirty="0" err="1" smtClean="0">
                <a:latin typeface="Futura Lt BT" panose="020B0402020204020303" pitchFamily="34" charset="0"/>
              </a:rPr>
              <a:t>specialised</a:t>
            </a:r>
            <a:r>
              <a:rPr lang="en-US" sz="1200" dirty="0" smtClean="0">
                <a:latin typeface="Futura Lt BT" panose="020B0402020204020303" pitchFamily="34" charset="0"/>
              </a:rPr>
              <a:t> agencies</a:t>
            </a:r>
            <a:r>
              <a:rPr lang="en-US" sz="1200" baseline="0" dirty="0" smtClean="0">
                <a:latin typeface="Futura Lt BT" panose="020B0402020204020303" pitchFamily="34" charset="0"/>
              </a:rPr>
              <a:t> that are operational</a:t>
            </a:r>
            <a:endParaRPr lang="en-US" dirty="0"/>
          </a:p>
        </p:txBody>
      </p:sp>
      <p:sp>
        <p:nvSpPr>
          <p:cNvPr id="4" name="Slide Number Placeholder 3"/>
          <p:cNvSpPr>
            <a:spLocks noGrp="1"/>
          </p:cNvSpPr>
          <p:nvPr>
            <p:ph type="sldNum" sz="quarter" idx="10"/>
          </p:nvPr>
        </p:nvSpPr>
        <p:spPr/>
        <p:txBody>
          <a:bodyPr/>
          <a:lstStyle/>
          <a:p>
            <a:fld id="{0B692EFF-A9AA-A042-AA37-D81B7C563438}" type="slidenum">
              <a:rPr lang="en-US" smtClean="0"/>
              <a:t>11</a:t>
            </a:fld>
            <a:endParaRPr lang="en-US"/>
          </a:p>
        </p:txBody>
      </p:sp>
    </p:spTree>
    <p:extLst>
      <p:ext uri="{BB962C8B-B14F-4D97-AF65-F5344CB8AC3E}">
        <p14:creationId xmlns:p14="http://schemas.microsoft.com/office/powerpoint/2010/main" val="364513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92EFF-A9AA-A042-AA37-D81B7C563438}" type="slidenum">
              <a:rPr lang="en-US" smtClean="0"/>
              <a:t>12</a:t>
            </a:fld>
            <a:endParaRPr lang="en-US"/>
          </a:p>
        </p:txBody>
      </p:sp>
    </p:spTree>
    <p:extLst>
      <p:ext uri="{BB962C8B-B14F-4D97-AF65-F5344CB8AC3E}">
        <p14:creationId xmlns:p14="http://schemas.microsoft.com/office/powerpoint/2010/main" val="184550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 used in IRENA planning models to allow a more accurate assessment of renewable energy deployment potential within each country. Working with key stakeholders, IRENA is translating results of this work into projects to be considered in the regional and continental planning processes and possible development. </a:t>
            </a:r>
            <a:endParaRPr lang="de-DE" dirty="0" smtClean="0"/>
          </a:p>
          <a:p>
            <a:endParaRPr lang="de-DE" dirty="0"/>
          </a:p>
        </p:txBody>
      </p:sp>
      <p:sp>
        <p:nvSpPr>
          <p:cNvPr id="4" name="Foliennummernplatzhalter 3"/>
          <p:cNvSpPr>
            <a:spLocks noGrp="1"/>
          </p:cNvSpPr>
          <p:nvPr>
            <p:ph type="sldNum" sz="quarter" idx="10"/>
          </p:nvPr>
        </p:nvSpPr>
        <p:spPr/>
        <p:txBody>
          <a:bodyPr/>
          <a:lstStyle/>
          <a:p>
            <a:fld id="{2F7D4FED-B50E-4CEE-81CC-077FF2F1B8DE}" type="slidenum">
              <a:rPr lang="en-US" smtClean="0"/>
              <a:t>18</a:t>
            </a:fld>
            <a:endParaRPr lang="en-US"/>
          </a:p>
        </p:txBody>
      </p:sp>
    </p:spTree>
    <p:extLst>
      <p:ext uri="{BB962C8B-B14F-4D97-AF65-F5344CB8AC3E}">
        <p14:creationId xmlns:p14="http://schemas.microsoft.com/office/powerpoint/2010/main" val="2521912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00" y="76201"/>
            <a:ext cx="4131790"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27158" b="27713"/>
          <a:stretch/>
        </p:blipFill>
        <p:spPr>
          <a:xfrm>
            <a:off x="-15000" y="2048004"/>
            <a:ext cx="9175800" cy="2773640"/>
          </a:xfrm>
          <a:prstGeom prst="rect">
            <a:avLst/>
          </a:prstGeom>
        </p:spPr>
      </p:pic>
      <p:sp>
        <p:nvSpPr>
          <p:cNvPr id="2" name="Title 1"/>
          <p:cNvSpPr>
            <a:spLocks noGrp="1"/>
          </p:cNvSpPr>
          <p:nvPr>
            <p:ph type="ctrTitle"/>
          </p:nvPr>
        </p:nvSpPr>
        <p:spPr>
          <a:xfrm>
            <a:off x="3733800" y="4419600"/>
            <a:ext cx="5327486" cy="914400"/>
          </a:xfrm>
        </p:spPr>
        <p:txBody>
          <a:bodyPr anchor="t"/>
          <a:lstStyle>
            <a:lvl1pPr algn="l">
              <a:defRPr baseline="0">
                <a:solidFill>
                  <a:schemeClr val="bg1">
                    <a:lumMod val="50000"/>
                  </a:schemeClr>
                </a:solidFill>
                <a:latin typeface="Arial Narrow" panose="020B060602020203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733800" y="5410200"/>
            <a:ext cx="5337605" cy="914400"/>
          </a:xfrm>
        </p:spPr>
        <p:txBody>
          <a:bodyPr>
            <a:normAutofit/>
          </a:bodyPr>
          <a:lstStyle>
            <a:lvl1pPr marL="0" indent="0" algn="l">
              <a:buNone/>
              <a:defRPr sz="1600" baseline="0">
                <a:solidFill>
                  <a:schemeClr val="bg1">
                    <a:lumMod val="50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pic>
        <p:nvPicPr>
          <p:cNvPr id="1028" name="Picture 4" descr="Ähnliches Fot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15830" y="1264789"/>
            <a:ext cx="1447800" cy="129540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05601" y="1866901"/>
            <a:ext cx="1600200" cy="138426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Lst>
        </p:spPr>
      </p:pic>
      <p:pic>
        <p:nvPicPr>
          <p:cNvPr id="1031" name="Picture 7" descr="Bildergebnis für small hydropower africa"/>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6553200" y="304800"/>
            <a:ext cx="1371599" cy="138988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r>
              <a:rPr lang="en-US" dirty="0" smtClean="0">
                <a:solidFill>
                  <a:prstClr val="black"/>
                </a:solidFill>
              </a:rPr>
              <a:t>www.sacreee.org</a:t>
            </a:r>
          </a:p>
        </p:txBody>
      </p:sp>
    </p:spTree>
    <p:extLst>
      <p:ext uri="{BB962C8B-B14F-4D97-AF65-F5344CB8AC3E}">
        <p14:creationId xmlns:p14="http://schemas.microsoft.com/office/powerpoint/2010/main" val="141061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6808022"/>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00" y="76201"/>
            <a:ext cx="4131790"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27158" b="27713"/>
          <a:stretch/>
        </p:blipFill>
        <p:spPr>
          <a:xfrm>
            <a:off x="-15000" y="2048004"/>
            <a:ext cx="9175800" cy="2773640"/>
          </a:xfrm>
          <a:prstGeom prst="rect">
            <a:avLst/>
          </a:prstGeom>
        </p:spPr>
      </p:pic>
      <p:sp>
        <p:nvSpPr>
          <p:cNvPr id="2" name="Title 1"/>
          <p:cNvSpPr>
            <a:spLocks noGrp="1"/>
          </p:cNvSpPr>
          <p:nvPr>
            <p:ph type="ctrTitle"/>
          </p:nvPr>
        </p:nvSpPr>
        <p:spPr>
          <a:xfrm>
            <a:off x="3733800" y="4419600"/>
            <a:ext cx="5327486" cy="914400"/>
          </a:xfrm>
        </p:spPr>
        <p:txBody>
          <a:bodyPr anchor="t"/>
          <a:lstStyle>
            <a:lvl1pPr algn="l">
              <a:defRPr>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733800" y="5410200"/>
            <a:ext cx="5337605" cy="914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www.sacreee.org</a:t>
            </a:r>
          </a:p>
        </p:txBody>
      </p:sp>
      <p:pic>
        <p:nvPicPr>
          <p:cNvPr id="1028" name="Picture 4" descr="Ähnliches Fot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15830" y="1264789"/>
            <a:ext cx="1447800" cy="129540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05601" y="1866901"/>
            <a:ext cx="1600200" cy="1384268"/>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1031" name="Picture 7" descr="Bildergebnis für small hydropower africa"/>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6553200" y="304800"/>
            <a:ext cx="1371599" cy="138988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94298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70" b="1" i="0" baseline="0">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97363"/>
          </a:xfrm>
        </p:spPr>
        <p:txBody>
          <a:bodyPr>
            <a:normAutofit/>
          </a:bodyPr>
          <a:lstStyle>
            <a:lvl1pPr marL="342900" indent="-342900">
              <a:lnSpc>
                <a:spcPct val="150000"/>
              </a:lnSpc>
              <a:spcBef>
                <a:spcPts val="0"/>
              </a:spcBef>
              <a:buSzPct val="130000"/>
              <a:buFont typeface="Arial" pitchFamily="34" charset="0"/>
              <a:buChar char="•"/>
              <a:defRPr sz="2000" baseline="0">
                <a:solidFill>
                  <a:schemeClr val="bg1">
                    <a:lumMod val="50000"/>
                  </a:schemeClr>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sz="1800" baseline="0">
                <a:solidFill>
                  <a:schemeClr val="bg1">
                    <a:lumMod val="50000"/>
                  </a:schemeClr>
                </a:solidFill>
                <a:latin typeface="Arial Narrow" panose="020B0606020202030204" pitchFamily="34" charset="0"/>
              </a:defRPr>
            </a:lvl2pPr>
            <a:lvl3pPr>
              <a:defRPr sz="2000" baseline="0">
                <a:solidFill>
                  <a:schemeClr val="bg1">
                    <a:lumMod val="50000"/>
                  </a:schemeClr>
                </a:solidFill>
                <a:latin typeface="Arial Narrow" panose="020B0606020202030204" pitchFamily="34" charset="0"/>
              </a:defRPr>
            </a:lvl3pPr>
            <a:lvl4pPr>
              <a:defRPr sz="2000" baseline="0">
                <a:solidFill>
                  <a:schemeClr val="bg1">
                    <a:lumMod val="50000"/>
                  </a:schemeClr>
                </a:solidFill>
                <a:latin typeface="Arial Narrow" panose="020B0606020202030204" pitchFamily="34" charset="0"/>
              </a:defRPr>
            </a:lvl4pPr>
            <a:lvl5pPr>
              <a:defRPr sz="2000" baseline="0">
                <a:solidFill>
                  <a:schemeClr val="bg1">
                    <a:lumMod val="50000"/>
                  </a:schemeClr>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www.sacreee.org</a:t>
            </a:r>
            <a:endParaRPr lang="en-US" dirty="0">
              <a:solidFill>
                <a:prstClr val="black"/>
              </a:solidFill>
            </a:endParaRPr>
          </a:p>
        </p:txBody>
      </p:sp>
    </p:spTree>
    <p:extLst>
      <p:ext uri="{BB962C8B-B14F-4D97-AF65-F5344CB8AC3E}">
        <p14:creationId xmlns:p14="http://schemas.microsoft.com/office/powerpoint/2010/main" val="1447256032"/>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0986490"/>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0283543"/>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1104345"/>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bg1">
                    <a:lumMod val="50000"/>
                  </a:schemeClr>
                </a:solidFill>
                <a:latin typeface="Arial Narrow" panose="020B060602020203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dirty="0">
              <a:solidFill>
                <a:prstClr val="black">
                  <a:tint val="75000"/>
                </a:prstClr>
              </a:solidFill>
            </a:endParaRPr>
          </a:p>
        </p:txBody>
      </p:sp>
      <p:sp>
        <p:nvSpPr>
          <p:cNvPr id="6" name="Text Placeholder 5"/>
          <p:cNvSpPr>
            <a:spLocks noGrp="1"/>
          </p:cNvSpPr>
          <p:nvPr>
            <p:ph type="body" sz="quarter" idx="12"/>
          </p:nvPr>
        </p:nvSpPr>
        <p:spPr>
          <a:xfrm>
            <a:off x="533400" y="1981200"/>
            <a:ext cx="8153400" cy="4114800"/>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737439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2361090"/>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2815498"/>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1748747"/>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www.sacreee.org</a:t>
            </a:r>
            <a:endParaRPr lang="en-US" dirty="0">
              <a:solidFill>
                <a:prstClr val="black"/>
              </a:solidFill>
            </a:endParaRPr>
          </a:p>
        </p:txBody>
      </p:sp>
    </p:spTree>
    <p:extLst>
      <p:ext uri="{BB962C8B-B14F-4D97-AF65-F5344CB8AC3E}">
        <p14:creationId xmlns:p14="http://schemas.microsoft.com/office/powerpoint/2010/main" val="1131066985"/>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7829815"/>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26613052"/>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3064077"/>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6126697"/>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912478"/>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2591601"/>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6714761"/>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099948"/>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8048506"/>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575" y="8382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solidFill>
                  <a:prstClr val="black">
                    <a:tint val="75000"/>
                  </a:prstClr>
                </a:solidFill>
              </a:rPr>
              <a:pPr/>
              <a:t>4/27/17</a:t>
            </a:fld>
            <a:endParaRPr lang="en-US" dirty="0">
              <a:solidFill>
                <a:prstClr val="black">
                  <a:tint val="75000"/>
                </a:prstClr>
              </a:solidFill>
            </a:endParaRPr>
          </a:p>
        </p:txBody>
      </p:sp>
      <p:pic>
        <p:nvPicPr>
          <p:cNvPr id="8"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238999" y="5804018"/>
            <a:ext cx="1905001" cy="10539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Connector 9"/>
          <p:cNvCxnSpPr/>
          <p:nvPr userDrawn="1"/>
        </p:nvCxnSpPr>
        <p:spPr>
          <a:xfrm>
            <a:off x="152400" y="1828800"/>
            <a:ext cx="8763000" cy="0"/>
          </a:xfrm>
          <a:prstGeom prst="line">
            <a:avLst/>
          </a:prstGeom>
          <a:effectLst>
            <a:glow rad="228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solidFill>
              </a:defRPr>
            </a:lvl1pPr>
          </a:lstStyle>
          <a:p>
            <a:r>
              <a:rPr lang="en-US" dirty="0" smtClean="0">
                <a:solidFill>
                  <a:prstClr val="black"/>
                </a:solidFill>
              </a:rPr>
              <a:t>www.sacreee.org</a:t>
            </a:r>
            <a:endParaRPr lang="en-US" dirty="0">
              <a:solidFill>
                <a:prstClr val="black"/>
              </a:solidFill>
            </a:endParaRPr>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0" y="0"/>
            <a:ext cx="9157252" cy="660449"/>
          </a:xfrm>
          <a:prstGeom prst="rect">
            <a:avLst/>
          </a:prstGeom>
        </p:spPr>
      </p:pic>
    </p:spTree>
    <p:extLst>
      <p:ext uri="{BB962C8B-B14F-4D97-AF65-F5344CB8AC3E}">
        <p14:creationId xmlns:p14="http://schemas.microsoft.com/office/powerpoint/2010/main" val="105568646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575" y="8382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solidFill>
                  <a:prstClr val="black">
                    <a:tint val="75000"/>
                  </a:prstClr>
                </a:solidFill>
              </a:rPr>
              <a:pPr/>
              <a:t>4/27/17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solidFill>
              </a:defRPr>
            </a:lvl1pPr>
          </a:lstStyle>
          <a:p>
            <a:r>
              <a:rPr lang="en-US" dirty="0" smtClean="0">
                <a:solidFill>
                  <a:prstClr val="black"/>
                </a:solidFill>
              </a:rPr>
              <a:t>www.sacreee.org</a:t>
            </a:r>
            <a:endParaRPr lang="en-US" dirty="0">
              <a:solidFill>
                <a:prstClr val="black"/>
              </a:solidFill>
            </a:endParaRPr>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38999" y="5804018"/>
            <a:ext cx="1905001" cy="10539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Connector 9"/>
          <p:cNvCxnSpPr/>
          <p:nvPr userDrawn="1"/>
        </p:nvCxnSpPr>
        <p:spPr>
          <a:xfrm>
            <a:off x="152400" y="1828800"/>
            <a:ext cx="8763000" cy="0"/>
          </a:xfrm>
          <a:prstGeom prst="line">
            <a:avLst/>
          </a:prstGeom>
          <a:effectLst>
            <a:glow rad="228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40816425"/>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84"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baseline="0">
          <a:solidFill>
            <a:schemeClr val="bg1">
              <a:lumMod val="50000"/>
            </a:schemeClr>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acreee.org/" TargetMode="External"/><Relationship Id="rId3" Type="http://schemas.openxmlformats.org/officeDocument/2006/relationships/hyperlink" Target="mailto:kuda.ndhlukula@sacree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438400" y="4419600"/>
            <a:ext cx="6089486" cy="1295400"/>
          </a:xfrm>
        </p:spPr>
        <p:txBody>
          <a:bodyPr>
            <a:normAutofit fontScale="90000"/>
          </a:bodyPr>
          <a:lstStyle/>
          <a:p>
            <a:pPr algn="ctr"/>
            <a:r>
              <a:rPr lang="en-US" b="1" dirty="0" smtClean="0">
                <a:effectLst>
                  <a:outerShdw blurRad="38100" dist="38100" dir="2700000" algn="tl">
                    <a:srgbClr val="000000">
                      <a:alpha val="43137"/>
                    </a:srgbClr>
                  </a:outerShdw>
                </a:effectLst>
              </a:rPr>
              <a:t>SACREEE</a:t>
            </a:r>
            <a:r>
              <a:rPr lang="en-US" sz="2400" b="1" dirty="0" smtClean="0"/>
              <a:t/>
            </a:r>
            <a:br>
              <a:rPr lang="en-US" sz="2400" b="1" dirty="0" smtClean="0"/>
            </a:br>
            <a:r>
              <a:rPr lang="en-US" sz="2400" b="1" dirty="0" smtClean="0"/>
              <a:t>FOR MARKET-BASED ADOPTION OF RENEWABLE ENERGY AND ENERGY EFFICIENCY</a:t>
            </a:r>
            <a:br>
              <a:rPr lang="en-US" sz="2400" b="1" dirty="0" smtClean="0"/>
            </a:br>
            <a:r>
              <a:rPr lang="en-US" sz="2400" b="1" dirty="0" smtClean="0"/>
              <a:t/>
            </a:r>
            <a:br>
              <a:rPr lang="en-US" sz="2400" b="1" dirty="0" smtClean="0"/>
            </a:br>
            <a:r>
              <a:rPr lang="en-US" sz="1800" b="1" dirty="0" smtClean="0"/>
              <a:t>Presentation to the </a:t>
            </a:r>
            <a:r>
              <a:rPr lang="en-US" sz="1800" b="1" dirty="0"/>
              <a:t>SADC Renewable Energy Entrepreneurship Support Facility </a:t>
            </a:r>
            <a:r>
              <a:rPr lang="en-US" sz="1800" b="1" dirty="0" smtClean="0"/>
              <a:t>Workshop </a:t>
            </a:r>
            <a:br>
              <a:rPr lang="en-US" sz="1800" b="1" dirty="0" smtClean="0"/>
            </a:br>
            <a:r>
              <a:rPr lang="en-US" sz="1800" b="1" dirty="0" smtClean="0"/>
              <a:t>27 April 2017</a:t>
            </a:r>
            <a:br>
              <a:rPr lang="en-US" sz="1800" b="1" dirty="0" smtClean="0"/>
            </a:br>
            <a:r>
              <a:rPr lang="en-US" sz="1800" b="1" dirty="0" smtClean="0"/>
              <a:t>Maseru, Lesotho</a:t>
            </a:r>
            <a:r>
              <a:rPr lang="en-US" sz="2400" b="1" dirty="0" smtClean="0"/>
              <a:t/>
            </a:r>
            <a:br>
              <a:rPr lang="en-US" sz="2400" b="1" dirty="0" smtClean="0"/>
            </a:br>
            <a:r>
              <a:rPr lang="en-US" sz="2400" b="1" dirty="0" smtClean="0"/>
              <a:t/>
            </a:r>
            <a:br>
              <a:rPr lang="en-US" sz="2400" b="1" dirty="0" smtClean="0"/>
            </a:br>
            <a:r>
              <a:rPr lang="en-US" sz="2000" b="1" dirty="0"/>
              <a:t/>
            </a:r>
            <a:br>
              <a:rPr lang="en-US" sz="2000" b="1" dirty="0"/>
            </a:br>
            <a:endParaRPr lang="en-US" sz="2000" b="1" dirty="0"/>
          </a:p>
        </p:txBody>
      </p:sp>
    </p:spTree>
    <p:custDataLst>
      <p:tags r:id="rId1"/>
    </p:custDataLst>
    <p:extLst>
      <p:ext uri="{BB962C8B-B14F-4D97-AF65-F5344CB8AC3E}">
        <p14:creationId xmlns:p14="http://schemas.microsoft.com/office/powerpoint/2010/main" val="34630053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81000" y="1752600"/>
            <a:ext cx="8229600" cy="5746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latin typeface="Futura Lt BT" panose="020B0402020204020303" pitchFamily="34" charset="0"/>
            </a:endParaRPr>
          </a:p>
        </p:txBody>
      </p:sp>
      <p:sp>
        <p:nvSpPr>
          <p:cNvPr id="3" name="Title 2"/>
          <p:cNvSpPr>
            <a:spLocks noGrp="1"/>
          </p:cNvSpPr>
          <p:nvPr>
            <p:ph type="title"/>
          </p:nvPr>
        </p:nvSpPr>
        <p:spPr/>
        <p:txBody>
          <a:bodyPr/>
          <a:lstStyle/>
          <a:p>
            <a:r>
              <a:rPr lang="en-US" dirty="0" smtClean="0"/>
              <a:t>SACREEE GOVERNANCE STRUCTURE</a:t>
            </a:r>
            <a:endParaRPr lang="en-US" dirty="0"/>
          </a:p>
        </p:txBody>
      </p:sp>
      <p:sp>
        <p:nvSpPr>
          <p:cNvPr id="32771" name="Slide Number Placeholder 3"/>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43ECD2FE-3DE0-4171-A213-268B968AC535}" type="slidenum">
              <a:rPr lang="en-ZA" altLang="en-US" sz="1000" smtClean="0">
                <a:solidFill>
                  <a:srgbClr val="FFFFFF"/>
                </a:solidFill>
                <a:latin typeface="MetaBold-Roman" charset="0"/>
              </a:rPr>
              <a:pPr>
                <a:spcBef>
                  <a:spcPct val="0"/>
                </a:spcBef>
                <a:buFontTx/>
                <a:buNone/>
              </a:pPr>
              <a:t>10</a:t>
            </a:fld>
            <a:endParaRPr lang="en-ZA" altLang="en-US" sz="1000" dirty="0" smtClean="0">
              <a:solidFill>
                <a:srgbClr val="FFFFFF"/>
              </a:solidFill>
              <a:latin typeface="MetaBold-Roman" charset="0"/>
            </a:endParaRPr>
          </a:p>
        </p:txBody>
      </p:sp>
      <p:grpSp>
        <p:nvGrpSpPr>
          <p:cNvPr id="29" name="Group 28"/>
          <p:cNvGrpSpPr/>
          <p:nvPr/>
        </p:nvGrpSpPr>
        <p:grpSpPr>
          <a:xfrm>
            <a:off x="701544" y="2743199"/>
            <a:ext cx="6621843" cy="3166137"/>
            <a:chOff x="0" y="289026"/>
            <a:chExt cx="4965553" cy="3609874"/>
          </a:xfrm>
        </p:grpSpPr>
        <p:sp>
          <p:nvSpPr>
            <p:cNvPr id="30" name="Up-Down Arrow 29"/>
            <p:cNvSpPr>
              <a:spLocks/>
            </p:cNvSpPr>
            <p:nvPr/>
          </p:nvSpPr>
          <p:spPr bwMode="auto">
            <a:xfrm>
              <a:off x="1296670" y="1485900"/>
              <a:ext cx="45719" cy="457200"/>
            </a:xfrm>
            <a:prstGeom prst="upDownArrow">
              <a:avLst>
                <a:gd name="adj1" fmla="val 50000"/>
                <a:gd name="adj2" fmla="val 49976"/>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US"/>
            </a:p>
          </p:txBody>
        </p:sp>
        <p:sp>
          <p:nvSpPr>
            <p:cNvPr id="31" name="Rounded Rectangle 30"/>
            <p:cNvSpPr>
              <a:spLocks/>
            </p:cNvSpPr>
            <p:nvPr/>
          </p:nvSpPr>
          <p:spPr bwMode="auto">
            <a:xfrm>
              <a:off x="209550" y="3314700"/>
              <a:ext cx="2491740" cy="584200"/>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gn="ctr">
                <a:lnSpc>
                  <a:spcPct val="115000"/>
                </a:lnSpc>
                <a:spcAft>
                  <a:spcPts val="1000"/>
                </a:spcAft>
              </a:pPr>
              <a:r>
                <a:rPr lang="en-CA" sz="1000" b="1" u="sng" dirty="0">
                  <a:solidFill>
                    <a:srgbClr val="000000"/>
                  </a:solidFill>
                  <a:effectLst/>
                  <a:latin typeface="Calibri"/>
                  <a:ea typeface="Calibri"/>
                  <a:cs typeface="Times New Roman"/>
                </a:rPr>
                <a:t>15 National Focal Institutions</a:t>
              </a:r>
              <a:endParaRPr lang="en-ZW" sz="1100" u="sng" dirty="0">
                <a:effectLst/>
                <a:latin typeface="Calibri"/>
                <a:ea typeface="Calibri"/>
                <a:cs typeface="Times New Roman"/>
              </a:endParaRPr>
            </a:p>
            <a:p>
              <a:pPr algn="ctr">
                <a:lnSpc>
                  <a:spcPct val="115000"/>
                </a:lnSpc>
                <a:spcAft>
                  <a:spcPts val="1000"/>
                </a:spcAft>
              </a:pPr>
              <a:r>
                <a:rPr lang="en-CA" sz="1000" b="1" dirty="0">
                  <a:solidFill>
                    <a:srgbClr val="000000"/>
                  </a:solidFill>
                  <a:effectLst/>
                  <a:latin typeface="Calibri"/>
                  <a:ea typeface="Calibri"/>
                  <a:cs typeface="Times New Roman"/>
                </a:rPr>
                <a:t>One from each SADC Member State</a:t>
              </a:r>
              <a:endParaRPr lang="en-ZW" sz="1100" dirty="0">
                <a:effectLst/>
                <a:latin typeface="Calibri"/>
                <a:ea typeface="Calibri"/>
                <a:cs typeface="Times New Roman"/>
              </a:endParaRPr>
            </a:p>
          </p:txBody>
        </p:sp>
        <p:sp>
          <p:nvSpPr>
            <p:cNvPr id="32" name="Rounded Rectangle 31"/>
            <p:cNvSpPr>
              <a:spLocks/>
            </p:cNvSpPr>
            <p:nvPr/>
          </p:nvSpPr>
          <p:spPr bwMode="auto">
            <a:xfrm>
              <a:off x="0" y="289026"/>
              <a:ext cx="2895853" cy="1196872"/>
            </a:xfrm>
            <a:prstGeom prst="roundRect">
              <a:avLst>
                <a:gd name="adj" fmla="val 16667"/>
              </a:avLst>
            </a:prstGeom>
            <a:solidFill>
              <a:srgbClr val="F2DCDB"/>
            </a:solidFill>
            <a:ln w="25400">
              <a:solidFill>
                <a:srgbClr val="385D8A"/>
              </a:solidFill>
              <a:round/>
              <a:headEnd/>
              <a:tailEnd/>
            </a:ln>
          </p:spPr>
          <p:txBody>
            <a:bodyPr rot="0" vert="horz" wrap="square" lIns="91440" tIns="45720" rIns="91440" bIns="45720" anchor="ctr" anchorCtr="0" upright="1">
              <a:noAutofit/>
            </a:bodyPr>
            <a:lstStyle/>
            <a:p>
              <a:pPr algn="ctr">
                <a:lnSpc>
                  <a:spcPct val="115000"/>
                </a:lnSpc>
                <a:spcAft>
                  <a:spcPts val="0"/>
                </a:spcAft>
              </a:pPr>
              <a:endParaRPr lang="en-CA" sz="1000" b="1" u="sng" dirty="0" smtClean="0">
                <a:solidFill>
                  <a:srgbClr val="000000"/>
                </a:solidFill>
                <a:effectLst/>
                <a:latin typeface="Calibri"/>
                <a:ea typeface="Calibri"/>
                <a:cs typeface="Times New Roman"/>
              </a:endParaRPr>
            </a:p>
            <a:p>
              <a:pPr algn="ctr">
                <a:lnSpc>
                  <a:spcPct val="115000"/>
                </a:lnSpc>
                <a:spcAft>
                  <a:spcPts val="0"/>
                </a:spcAft>
              </a:pPr>
              <a:endParaRPr lang="en-CA" sz="1000" b="1" u="sng" dirty="0">
                <a:solidFill>
                  <a:srgbClr val="000000"/>
                </a:solidFill>
                <a:latin typeface="Calibri"/>
                <a:ea typeface="Calibri"/>
                <a:cs typeface="Times New Roman"/>
              </a:endParaRPr>
            </a:p>
            <a:p>
              <a:pPr algn="ctr">
                <a:lnSpc>
                  <a:spcPct val="115000"/>
                </a:lnSpc>
                <a:spcAft>
                  <a:spcPts val="0"/>
                </a:spcAft>
              </a:pPr>
              <a:r>
                <a:rPr lang="en-CA" sz="1000" b="1" u="sng" dirty="0" smtClean="0">
                  <a:solidFill>
                    <a:srgbClr val="000000"/>
                  </a:solidFill>
                  <a:effectLst/>
                  <a:latin typeface="Calibri"/>
                  <a:ea typeface="Calibri"/>
                  <a:cs typeface="Times New Roman"/>
                </a:rPr>
                <a:t>SACREEE </a:t>
              </a:r>
              <a:r>
                <a:rPr lang="en-CA" sz="1000" b="1" u="sng" dirty="0">
                  <a:solidFill>
                    <a:srgbClr val="000000"/>
                  </a:solidFill>
                  <a:effectLst/>
                  <a:latin typeface="Calibri"/>
                  <a:ea typeface="Calibri"/>
                  <a:cs typeface="Times New Roman"/>
                </a:rPr>
                <a:t>Executive Board</a:t>
              </a:r>
              <a:endParaRPr lang="en-ZW" sz="1100" dirty="0">
                <a:effectLst/>
                <a:latin typeface="Calibri"/>
                <a:ea typeface="Calibri"/>
                <a:cs typeface="Times New Roman"/>
              </a:endParaRPr>
            </a:p>
            <a:p>
              <a:pPr algn="ctr">
                <a:lnSpc>
                  <a:spcPct val="115000"/>
                </a:lnSpc>
                <a:spcAft>
                  <a:spcPts val="0"/>
                </a:spcAft>
              </a:pPr>
              <a:r>
                <a:rPr lang="en-CA" sz="1000" dirty="0">
                  <a:solidFill>
                    <a:srgbClr val="000000"/>
                  </a:solidFill>
                  <a:effectLst/>
                  <a:latin typeface="Calibri"/>
                  <a:ea typeface="Calibri"/>
                  <a:cs typeface="Times New Roman"/>
                </a:rPr>
                <a:t> </a:t>
              </a:r>
              <a:endParaRPr lang="en-ZW" sz="1100" dirty="0">
                <a:effectLst/>
                <a:latin typeface="Calibri"/>
                <a:ea typeface="Calibri"/>
                <a:cs typeface="Times New Roman"/>
              </a:endParaRPr>
            </a:p>
            <a:p>
              <a:pPr>
                <a:lnSpc>
                  <a:spcPct val="115000"/>
                </a:lnSpc>
                <a:spcAft>
                  <a:spcPts val="1000"/>
                </a:spcAft>
              </a:pPr>
              <a:r>
                <a:rPr lang="en-CA" sz="1100" dirty="0">
                  <a:effectLst/>
                  <a:latin typeface="Calibri"/>
                  <a:ea typeface="Calibri"/>
                  <a:cs typeface="Times New Roman"/>
                </a:rPr>
                <a:t> </a:t>
              </a:r>
              <a:endParaRPr lang="en-ZW" sz="1100" dirty="0">
                <a:effectLst/>
                <a:latin typeface="Calibri"/>
                <a:ea typeface="Calibri"/>
                <a:cs typeface="Times New Roman"/>
              </a:endParaRPr>
            </a:p>
          </p:txBody>
        </p:sp>
        <p:sp>
          <p:nvSpPr>
            <p:cNvPr id="33" name="Rounded Rectangle 32"/>
            <p:cNvSpPr>
              <a:spLocks/>
            </p:cNvSpPr>
            <p:nvPr/>
          </p:nvSpPr>
          <p:spPr bwMode="auto">
            <a:xfrm>
              <a:off x="273896" y="1939738"/>
              <a:ext cx="2008113" cy="1129433"/>
            </a:xfrm>
            <a:prstGeom prst="roundRect">
              <a:avLst>
                <a:gd name="adj" fmla="val 16667"/>
              </a:avLst>
            </a:prstGeom>
            <a:solidFill>
              <a:srgbClr val="CCC1DA"/>
            </a:solidFill>
            <a:ln w="25400">
              <a:solidFill>
                <a:srgbClr val="385D8A"/>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n-CA" sz="1000" b="1" u="sng" dirty="0">
                  <a:solidFill>
                    <a:srgbClr val="000000"/>
                  </a:solidFill>
                  <a:effectLst/>
                  <a:latin typeface="Calibri"/>
                  <a:ea typeface="Calibri"/>
                  <a:cs typeface="Times New Roman"/>
                </a:rPr>
                <a:t>SACREEE Secretariat</a:t>
              </a:r>
              <a:endParaRPr lang="en-ZW" sz="1100" dirty="0">
                <a:effectLst/>
                <a:latin typeface="Calibri"/>
                <a:ea typeface="Calibri"/>
                <a:cs typeface="Times New Roman"/>
              </a:endParaRPr>
            </a:p>
            <a:p>
              <a:pPr algn="ctr">
                <a:lnSpc>
                  <a:spcPct val="115000"/>
                </a:lnSpc>
                <a:spcAft>
                  <a:spcPts val="0"/>
                </a:spcAft>
              </a:pPr>
              <a:r>
                <a:rPr lang="en-CA" sz="1000" dirty="0" smtClean="0">
                  <a:solidFill>
                    <a:srgbClr val="000000"/>
                  </a:solidFill>
                  <a:effectLst/>
                  <a:latin typeface="Calibri"/>
                  <a:ea typeface="Calibri"/>
                  <a:cs typeface="Times New Roman"/>
                </a:rPr>
                <a:t>Executive Director</a:t>
              </a:r>
              <a:endParaRPr lang="en-ZW" sz="1100" dirty="0">
                <a:effectLst/>
                <a:latin typeface="Calibri"/>
                <a:ea typeface="Calibri"/>
                <a:cs typeface="Times New Roman"/>
              </a:endParaRPr>
            </a:p>
            <a:p>
              <a:pPr algn="ctr">
                <a:lnSpc>
                  <a:spcPct val="115000"/>
                </a:lnSpc>
                <a:spcAft>
                  <a:spcPts val="0"/>
                </a:spcAft>
              </a:pPr>
              <a:r>
                <a:rPr lang="en-CA" sz="1000" dirty="0">
                  <a:solidFill>
                    <a:srgbClr val="000000"/>
                  </a:solidFill>
                  <a:effectLst/>
                  <a:latin typeface="Calibri"/>
                  <a:ea typeface="Calibri"/>
                  <a:cs typeface="Times New Roman"/>
                </a:rPr>
                <a:t>Technical and Admin Staff</a:t>
              </a:r>
              <a:endParaRPr lang="en-ZW" sz="1100" dirty="0">
                <a:effectLst/>
                <a:latin typeface="Calibri"/>
                <a:ea typeface="Calibri"/>
                <a:cs typeface="Times New Roman"/>
              </a:endParaRPr>
            </a:p>
            <a:p>
              <a:pPr algn="ctr">
                <a:lnSpc>
                  <a:spcPct val="115000"/>
                </a:lnSpc>
                <a:spcAft>
                  <a:spcPts val="1000"/>
                </a:spcAft>
              </a:pPr>
              <a:r>
                <a:rPr lang="en-CA" sz="1000" dirty="0">
                  <a:solidFill>
                    <a:srgbClr val="000000"/>
                  </a:solidFill>
                  <a:effectLst/>
                  <a:latin typeface="Calibri"/>
                  <a:ea typeface="Calibri"/>
                  <a:cs typeface="Times New Roman"/>
                </a:rPr>
                <a:t>Seconded International Staff</a:t>
              </a:r>
              <a:endParaRPr lang="en-ZW" sz="1100" dirty="0">
                <a:effectLst/>
                <a:latin typeface="Calibri"/>
                <a:ea typeface="Calibri"/>
                <a:cs typeface="Times New Roman"/>
              </a:endParaRPr>
            </a:p>
          </p:txBody>
        </p:sp>
        <p:sp>
          <p:nvSpPr>
            <p:cNvPr id="34" name="Up-Down Arrow 33"/>
            <p:cNvSpPr>
              <a:spLocks/>
            </p:cNvSpPr>
            <p:nvPr/>
          </p:nvSpPr>
          <p:spPr bwMode="auto">
            <a:xfrm>
              <a:off x="1327150" y="2971800"/>
              <a:ext cx="45719" cy="342900"/>
            </a:xfrm>
            <a:prstGeom prst="upDownArrow">
              <a:avLst>
                <a:gd name="adj1" fmla="val 50000"/>
                <a:gd name="adj2" fmla="val 49988"/>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US"/>
            </a:p>
          </p:txBody>
        </p:sp>
        <p:sp>
          <p:nvSpPr>
            <p:cNvPr id="35" name="Rounded Rectangle 34"/>
            <p:cNvSpPr>
              <a:spLocks/>
            </p:cNvSpPr>
            <p:nvPr/>
          </p:nvSpPr>
          <p:spPr bwMode="auto">
            <a:xfrm>
              <a:off x="3436620" y="2242185"/>
              <a:ext cx="1528933" cy="812026"/>
            </a:xfrm>
            <a:prstGeom prst="roundRect">
              <a:avLst>
                <a:gd name="adj" fmla="val 16667"/>
              </a:avLst>
            </a:prstGeom>
            <a:solidFill>
              <a:srgbClr val="CCC1DA"/>
            </a:solidFill>
            <a:ln w="25400">
              <a:solidFill>
                <a:srgbClr val="385D8A"/>
              </a:solidFill>
              <a:round/>
              <a:headEnd/>
              <a:tailEnd/>
            </a:ln>
          </p:spPr>
          <p:txBody>
            <a:bodyPr rot="0" vert="horz" wrap="square" lIns="91440" tIns="45720" rIns="91440" bIns="45720" anchor="t" anchorCtr="0" upright="1">
              <a:noAutofit/>
            </a:bodyPr>
            <a:lstStyle/>
            <a:p>
              <a:pPr algn="ctr">
                <a:lnSpc>
                  <a:spcPct val="115000"/>
                </a:lnSpc>
                <a:spcAft>
                  <a:spcPts val="0"/>
                </a:spcAft>
              </a:pPr>
              <a:endParaRPr lang="en-CA" sz="1000" b="1" u="sng" dirty="0" smtClean="0">
                <a:solidFill>
                  <a:srgbClr val="000000"/>
                </a:solidFill>
                <a:effectLst/>
                <a:latin typeface="Calibri"/>
                <a:ea typeface="Calibri"/>
                <a:cs typeface="Times New Roman"/>
              </a:endParaRPr>
            </a:p>
            <a:p>
              <a:pPr algn="ctr">
                <a:lnSpc>
                  <a:spcPct val="115000"/>
                </a:lnSpc>
                <a:spcAft>
                  <a:spcPts val="0"/>
                </a:spcAft>
              </a:pPr>
              <a:r>
                <a:rPr lang="en-CA" sz="1000" b="1" u="sng" dirty="0" smtClean="0">
                  <a:solidFill>
                    <a:srgbClr val="000000"/>
                  </a:solidFill>
                  <a:effectLst/>
                  <a:latin typeface="Calibri"/>
                  <a:ea typeface="Calibri"/>
                  <a:cs typeface="Times New Roman"/>
                </a:rPr>
                <a:t>SACREEE </a:t>
              </a:r>
              <a:r>
                <a:rPr lang="en-CA" sz="1000" b="1" u="sng" dirty="0">
                  <a:solidFill>
                    <a:srgbClr val="000000"/>
                  </a:solidFill>
                  <a:effectLst/>
                  <a:latin typeface="Calibri"/>
                  <a:ea typeface="Calibri"/>
                  <a:cs typeface="Times New Roman"/>
                </a:rPr>
                <a:t>Technical Committee</a:t>
              </a:r>
              <a:endParaRPr lang="en-ZW" sz="1100" dirty="0">
                <a:effectLst/>
                <a:latin typeface="Calibri"/>
                <a:ea typeface="Calibri"/>
                <a:cs typeface="Times New Roman"/>
              </a:endParaRPr>
            </a:p>
          </p:txBody>
        </p:sp>
        <p:sp>
          <p:nvSpPr>
            <p:cNvPr id="36" name="AutoShape 59"/>
            <p:cNvSpPr>
              <a:spLocks/>
            </p:cNvSpPr>
            <p:nvPr/>
          </p:nvSpPr>
          <p:spPr bwMode="auto">
            <a:xfrm rot="5400000">
              <a:off x="2867025" y="2199005"/>
              <a:ext cx="42052" cy="983112"/>
            </a:xfrm>
            <a:prstGeom prst="upDownArrow">
              <a:avLst>
                <a:gd name="adj1" fmla="val 50000"/>
                <a:gd name="adj2" fmla="val 67932"/>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US"/>
            </a:p>
          </p:txBody>
        </p:sp>
      </p:grpSp>
    </p:spTree>
    <p:extLst>
      <p:ext uri="{BB962C8B-B14F-4D97-AF65-F5344CB8AC3E}">
        <p14:creationId xmlns:p14="http://schemas.microsoft.com/office/powerpoint/2010/main" val="2880813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2286000"/>
            <a:ext cx="5791200" cy="3805420"/>
          </a:xfrm>
          <a:prstGeom prst="rect">
            <a:avLst/>
          </a:prstGeom>
        </p:spPr>
      </p:pic>
      <p:sp>
        <p:nvSpPr>
          <p:cNvPr id="4" name="Title 3"/>
          <p:cNvSpPr>
            <a:spLocks noGrp="1"/>
          </p:cNvSpPr>
          <p:nvPr>
            <p:ph type="title"/>
          </p:nvPr>
        </p:nvSpPr>
        <p:spPr/>
        <p:txBody>
          <a:bodyPr>
            <a:normAutofit/>
          </a:bodyPr>
          <a:lstStyle/>
          <a:p>
            <a:r>
              <a:rPr lang="en-US" dirty="0"/>
              <a:t>SACREEE FOR RE/EE INTEGRATION IN </a:t>
            </a:r>
            <a:r>
              <a:rPr lang="en-US" dirty="0" smtClean="0"/>
              <a:t>SADC</a:t>
            </a:r>
            <a:endParaRPr lang="en-US" dirty="0"/>
          </a:p>
        </p:txBody>
      </p:sp>
      <p:sp>
        <p:nvSpPr>
          <p:cNvPr id="7" name="TextBox 6"/>
          <p:cNvSpPr txBox="1"/>
          <p:nvPr/>
        </p:nvSpPr>
        <p:spPr>
          <a:xfrm>
            <a:off x="4648200" y="2057400"/>
            <a:ext cx="36576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dirty="0" smtClean="0">
                <a:solidFill>
                  <a:schemeClr val="bg1">
                    <a:lumMod val="50000"/>
                  </a:schemeClr>
                </a:solidFill>
                <a:latin typeface="Arial Narrow" panose="020B0606020202030204" pitchFamily="34" charset="0"/>
              </a:rPr>
              <a:t>SACREEE is a subsidiary </a:t>
            </a:r>
            <a:r>
              <a:rPr lang="en-US" b="1" dirty="0" err="1" smtClean="0">
                <a:solidFill>
                  <a:schemeClr val="bg1">
                    <a:lumMod val="50000"/>
                  </a:schemeClr>
                </a:solidFill>
                <a:latin typeface="Arial Narrow" panose="020B0606020202030204" pitchFamily="34" charset="0"/>
              </a:rPr>
              <a:t>organisation</a:t>
            </a:r>
            <a:r>
              <a:rPr lang="en-US" b="1" dirty="0" smtClean="0">
                <a:solidFill>
                  <a:schemeClr val="bg1">
                    <a:lumMod val="50000"/>
                  </a:schemeClr>
                </a:solidFill>
                <a:latin typeface="Arial Narrow" panose="020B0606020202030204" pitchFamily="34" charset="0"/>
              </a:rPr>
              <a:t> of SADC</a:t>
            </a:r>
            <a:endParaRPr lang="en-US" b="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77463273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1"/>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43ECD2FE-3DE0-4171-A213-268B968AC535}" type="slidenum">
              <a:rPr lang="en-ZA" altLang="en-US" sz="1000" smtClean="0">
                <a:solidFill>
                  <a:srgbClr val="FFFFFF"/>
                </a:solidFill>
                <a:latin typeface="MetaBold-Roman" charset="0"/>
              </a:rPr>
              <a:pPr>
                <a:spcBef>
                  <a:spcPct val="0"/>
                </a:spcBef>
                <a:buFontTx/>
                <a:buNone/>
              </a:pPr>
              <a:t>12</a:t>
            </a:fld>
            <a:endParaRPr lang="en-ZA" altLang="en-US" sz="1000" smtClean="0">
              <a:solidFill>
                <a:srgbClr val="FFFFFF"/>
              </a:solidFill>
              <a:latin typeface="MetaBold-Roman" charset="0"/>
            </a:endParaRPr>
          </a:p>
        </p:txBody>
      </p:sp>
      <p:pic>
        <p:nvPicPr>
          <p:cNvPr id="6" name="Picture 5"/>
          <p:cNvPicPr>
            <a:picLocks noChangeAspect="1"/>
          </p:cNvPicPr>
          <p:nvPr/>
        </p:nvPicPr>
        <p:blipFill>
          <a:blip r:embed="rId3"/>
          <a:stretch>
            <a:fillRect/>
          </a:stretch>
        </p:blipFill>
        <p:spPr>
          <a:xfrm>
            <a:off x="304800" y="1981200"/>
            <a:ext cx="6932990" cy="4646569"/>
          </a:xfrm>
          <a:prstGeom prst="rect">
            <a:avLst/>
          </a:prstGeom>
        </p:spPr>
      </p:pic>
      <p:sp>
        <p:nvSpPr>
          <p:cNvPr id="2" name="Title 1"/>
          <p:cNvSpPr>
            <a:spLocks noGrp="1"/>
          </p:cNvSpPr>
          <p:nvPr>
            <p:ph type="title"/>
          </p:nvPr>
        </p:nvSpPr>
        <p:spPr/>
        <p:txBody>
          <a:bodyPr/>
          <a:lstStyle/>
          <a:p>
            <a:r>
              <a:rPr lang="en-US" dirty="0" smtClean="0"/>
              <a:t>KEY STAKEHOLDERS FOR SACREEE</a:t>
            </a:r>
            <a:endParaRPr lang="en-US" dirty="0"/>
          </a:p>
        </p:txBody>
      </p:sp>
    </p:spTree>
    <p:extLst>
      <p:ext uri="{BB962C8B-B14F-4D97-AF65-F5344CB8AC3E}">
        <p14:creationId xmlns:p14="http://schemas.microsoft.com/office/powerpoint/2010/main" val="140684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447800"/>
            <a:ext cx="8915400" cy="4343400"/>
          </a:xfrm>
          <a:prstGeom prst="rect">
            <a:avLst/>
          </a:prstGeom>
        </p:spPr>
        <p:txBody>
          <a:bodyPr vert="horz" lIns="91440" tIns="45720" rIns="91440" bIns="45720" rtlCol="0">
            <a:noAutofit/>
          </a:bodyPr>
          <a:lstStyle/>
          <a:p>
            <a:pPr>
              <a:spcBef>
                <a:spcPct val="20000"/>
              </a:spcBef>
              <a:defRPr/>
            </a:pPr>
            <a:endParaRPr lang="en-US" sz="2200" dirty="0" smtClean="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buFont typeface="Wingdings" panose="05000000000000000000" pitchFamily="2" charset="2"/>
              <a:buChar char="Ø"/>
              <a:defRPr/>
            </a:pP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ctr"/>
            <a:r>
              <a:rPr lang="en-US" dirty="0" smtClean="0"/>
              <a:t>PROVIDING REGIONAL SUPPORT TO NATIONAL ACTIONS - SACREEE ACTIVITIES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SACREEE </a:t>
            </a:r>
            <a:r>
              <a:rPr lang="en-US" dirty="0"/>
              <a:t>develops and executes regional programs and projects in </a:t>
            </a:r>
            <a:r>
              <a:rPr lang="en-US" dirty="0" smtClean="0"/>
              <a:t>order to support SADC Member States </a:t>
            </a:r>
          </a:p>
          <a:p>
            <a:pPr lvl="1"/>
            <a:r>
              <a:rPr lang="en-US" dirty="0" smtClean="0"/>
              <a:t>To increase access to sustainable energy services;</a:t>
            </a:r>
          </a:p>
          <a:p>
            <a:pPr lvl="1"/>
            <a:r>
              <a:rPr lang="en-US" dirty="0" smtClean="0"/>
              <a:t>To develop sustainable energy markets;</a:t>
            </a:r>
          </a:p>
          <a:p>
            <a:pPr lvl="1"/>
            <a:r>
              <a:rPr lang="en-US" dirty="0" smtClean="0"/>
              <a:t>To improve the legal and regulatory framework and ensure </a:t>
            </a:r>
            <a:r>
              <a:rPr lang="en-US" dirty="0"/>
              <a:t>policy coherence and alignment of </a:t>
            </a:r>
            <a:r>
              <a:rPr lang="en-US" dirty="0" smtClean="0"/>
              <a:t>RE &amp; EE </a:t>
            </a:r>
            <a:r>
              <a:rPr lang="en-US" dirty="0"/>
              <a:t>activities with </a:t>
            </a:r>
            <a:r>
              <a:rPr lang="en-US" dirty="0" smtClean="0"/>
              <a:t>national/regional and international policies;</a:t>
            </a:r>
          </a:p>
          <a:p>
            <a:pPr lvl="1"/>
            <a:r>
              <a:rPr lang="en-US" dirty="0" smtClean="0"/>
              <a:t>To align the national actions with international commitments and climate change actions (e.g. NDCs)</a:t>
            </a:r>
          </a:p>
          <a:p>
            <a:pPr lvl="1"/>
            <a:r>
              <a:rPr lang="en-US" dirty="0" smtClean="0"/>
              <a:t>To support donor </a:t>
            </a:r>
            <a:r>
              <a:rPr lang="en-US" dirty="0"/>
              <a:t>harmonization, coordination and </a:t>
            </a:r>
            <a:r>
              <a:rPr lang="en-US" dirty="0" smtClean="0"/>
              <a:t>to create </a:t>
            </a:r>
            <a:r>
              <a:rPr lang="en-US" dirty="0"/>
              <a:t>synergies with other ongoing initiatives; </a:t>
            </a:r>
            <a:endParaRPr lang="en-US" dirty="0" smtClean="0"/>
          </a:p>
          <a:p>
            <a:pPr lvl="1"/>
            <a:r>
              <a:rPr lang="en-US" dirty="0" smtClean="0"/>
              <a:t>To strengthen local capacities through capacity </a:t>
            </a:r>
            <a:r>
              <a:rPr lang="en-US" dirty="0"/>
              <a:t>building activities </a:t>
            </a:r>
          </a:p>
          <a:p>
            <a:pPr lvl="1"/>
            <a:r>
              <a:rPr lang="en-US" dirty="0" smtClean="0"/>
              <a:t>To foster networks </a:t>
            </a:r>
            <a:r>
              <a:rPr lang="en-US" dirty="0"/>
              <a:t>between research and training </a:t>
            </a:r>
            <a:r>
              <a:rPr lang="en-US" dirty="0" smtClean="0"/>
              <a:t>institutions (</a:t>
            </a:r>
            <a:r>
              <a:rPr lang="en-ZA" i="1" dirty="0"/>
              <a:t>Network of Energy Excellence for Development (NEED</a:t>
            </a:r>
            <a:r>
              <a:rPr lang="en-ZA" i="1" dirty="0" smtClean="0"/>
              <a:t>), SOLTRAIN, etc</a:t>
            </a:r>
            <a:r>
              <a:rPr lang="en-ZA" dirty="0" smtClean="0"/>
              <a:t>) </a:t>
            </a:r>
            <a:r>
              <a:rPr lang="en-US" dirty="0" smtClean="0"/>
              <a:t>as </a:t>
            </a:r>
            <a:r>
              <a:rPr lang="en-US" dirty="0"/>
              <a:t>well as organize train-the-trainers workshops; </a:t>
            </a:r>
            <a:endParaRPr lang="en-US" dirty="0" smtClean="0"/>
          </a:p>
          <a:p>
            <a:pPr lvl="1"/>
            <a:r>
              <a:rPr lang="en-US" dirty="0" smtClean="0"/>
              <a:t>To improve the availability of quality energy data and information for sound decision making on policy and investment</a:t>
            </a:r>
            <a:endParaRPr lang="en-US" dirty="0"/>
          </a:p>
        </p:txBody>
      </p:sp>
      <p:sp>
        <p:nvSpPr>
          <p:cNvPr id="6" name="Slide Number Placeholder 5"/>
          <p:cNvSpPr>
            <a:spLocks noGrp="1"/>
          </p:cNvSpPr>
          <p:nvPr>
            <p:ph type="sldNum" sz="quarter" idx="4294967295"/>
          </p:nvPr>
        </p:nvSpPr>
        <p:spPr>
          <a:xfrm>
            <a:off x="7010400" y="6356350"/>
            <a:ext cx="2133600" cy="365125"/>
          </a:xfrm>
          <a:prstGeom prst="rect">
            <a:avLst/>
          </a:prstGeom>
        </p:spPr>
        <p:txBody>
          <a:bodyPr/>
          <a:lstStyle/>
          <a:p>
            <a:fld id="{43633779-92B0-47AC-AFB4-5ED086EB9243}" type="slidenum">
              <a:rPr lang="en-ZA" smtClean="0">
                <a:solidFill>
                  <a:prstClr val="black">
                    <a:tint val="75000"/>
                  </a:prstClr>
                </a:solidFill>
              </a:rPr>
              <a:pPr/>
              <a:t>13</a:t>
            </a:fld>
            <a:endParaRPr lang="en-ZA">
              <a:solidFill>
                <a:prstClr val="black">
                  <a:tint val="75000"/>
                </a:prstClr>
              </a:solidFill>
            </a:endParaRPr>
          </a:p>
        </p:txBody>
      </p:sp>
    </p:spTree>
    <p:extLst>
      <p:ext uri="{BB962C8B-B14F-4D97-AF65-F5344CB8AC3E}">
        <p14:creationId xmlns:p14="http://schemas.microsoft.com/office/powerpoint/2010/main" val="247240289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SACREEE – THE KNOWLEDGE HUB FOR SUSTAINABLE ENERGY</a:t>
            </a:r>
            <a:endParaRPr lang="en-US" dirty="0"/>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970597865"/>
              </p:ext>
            </p:extLst>
          </p:nvPr>
        </p:nvGraphicFramePr>
        <p:xfrm>
          <a:off x="457200" y="22098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43633779-92B0-47AC-AFB4-5ED086EB9243}" type="slidenum">
              <a:rPr lang="en-ZA" smtClean="0">
                <a:solidFill>
                  <a:prstClr val="black">
                    <a:tint val="75000"/>
                  </a:prstClr>
                </a:solidFill>
              </a:rPr>
              <a:pPr/>
              <a:t>14</a:t>
            </a:fld>
            <a:endParaRPr lang="en-ZA">
              <a:solidFill>
                <a:prstClr val="black">
                  <a:tint val="75000"/>
                </a:prstClr>
              </a:solidFill>
            </a:endParaRPr>
          </a:p>
        </p:txBody>
      </p:sp>
      <p:sp>
        <p:nvSpPr>
          <p:cNvPr id="9" name="Textfeld 8"/>
          <p:cNvSpPr txBox="1"/>
          <p:nvPr/>
        </p:nvSpPr>
        <p:spPr>
          <a:xfrm>
            <a:off x="457200" y="2438400"/>
            <a:ext cx="4495800" cy="369332"/>
          </a:xfrm>
          <a:prstGeom prst="rect">
            <a:avLst/>
          </a:prstGeom>
          <a:noFill/>
        </p:spPr>
        <p:txBody>
          <a:bodyPr wrap="square" rtlCol="0">
            <a:spAutoFit/>
          </a:bodyPr>
          <a:lstStyle/>
          <a:p>
            <a:r>
              <a:rPr lang="de-DE" dirty="0" smtClean="0">
                <a:latin typeface="Arial"/>
                <a:cs typeface="Arial"/>
              </a:rPr>
              <a:t>SACREEE </a:t>
            </a:r>
            <a:r>
              <a:rPr lang="de-DE" dirty="0" err="1" smtClean="0">
                <a:latin typeface="Arial"/>
                <a:cs typeface="Arial"/>
              </a:rPr>
              <a:t>Acts</a:t>
            </a:r>
            <a:r>
              <a:rPr lang="de-DE" dirty="0" smtClean="0">
                <a:latin typeface="Arial"/>
                <a:cs typeface="Arial"/>
              </a:rPr>
              <a:t> </a:t>
            </a:r>
            <a:r>
              <a:rPr lang="de-DE" dirty="0" err="1" smtClean="0">
                <a:latin typeface="Arial"/>
                <a:cs typeface="Arial"/>
              </a:rPr>
              <a:t>as</a:t>
            </a:r>
            <a:r>
              <a:rPr lang="de-DE" dirty="0" smtClean="0">
                <a:latin typeface="Arial"/>
                <a:cs typeface="Arial"/>
              </a:rPr>
              <a:t> a...</a:t>
            </a:r>
            <a:endParaRPr lang="de-DE" dirty="0">
              <a:latin typeface="Arial"/>
              <a:cs typeface="Arial"/>
            </a:endParaRPr>
          </a:p>
        </p:txBody>
      </p:sp>
    </p:spTree>
    <p:extLst>
      <p:ext uri="{BB962C8B-B14F-4D97-AF65-F5344CB8AC3E}">
        <p14:creationId xmlns:p14="http://schemas.microsoft.com/office/powerpoint/2010/main" val="342070513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SHORT-TO-MEDIUM TERM SACREEE FOCUS AREAS</a:t>
            </a:r>
            <a:endParaRPr lang="en-US" dirty="0"/>
          </a:p>
        </p:txBody>
      </p:sp>
      <p:sp>
        <p:nvSpPr>
          <p:cNvPr id="6" name="Content Placeholder 4"/>
          <p:cNvSpPr txBox="1">
            <a:spLocks/>
          </p:cNvSpPr>
          <p:nvPr/>
        </p:nvSpPr>
        <p:spPr>
          <a:xfrm>
            <a:off x="3505200" y="2290407"/>
            <a:ext cx="3733800" cy="418659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defPPr>
              <a:defRPr lang="en-US"/>
            </a:defPPr>
            <a:lvl1pPr indent="0">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en-US" sz="1600" dirty="0" smtClean="0"/>
          </a:p>
          <a:p>
            <a:pPr marL="285750" indent="-285750">
              <a:buFont typeface="Wingdings" panose="05000000000000000000" pitchFamily="2" charset="2"/>
              <a:buChar char="q"/>
            </a:pPr>
            <a:r>
              <a:rPr lang="en-US" sz="1600" dirty="0" smtClean="0"/>
              <a:t>Energy Data and Knowledge Platform</a:t>
            </a:r>
          </a:p>
          <a:p>
            <a:pPr marL="285750" indent="-285750">
              <a:buFont typeface="Wingdings" panose="05000000000000000000" pitchFamily="2" charset="2"/>
              <a:buChar char="q"/>
            </a:pPr>
            <a:r>
              <a:rPr lang="en-US" sz="1600" dirty="0" smtClean="0"/>
              <a:t>Energy </a:t>
            </a:r>
            <a:r>
              <a:rPr lang="en-US" sz="1600" dirty="0"/>
              <a:t>Efficiency </a:t>
            </a:r>
            <a:endParaRPr lang="en-US" sz="1600" dirty="0" smtClean="0"/>
          </a:p>
          <a:p>
            <a:pPr marL="285750" indent="-285750">
              <a:buFont typeface="Wingdings" panose="05000000000000000000" pitchFamily="2" charset="2"/>
              <a:buChar char="q"/>
            </a:pPr>
            <a:r>
              <a:rPr lang="en-US" sz="1600" dirty="0" smtClean="0"/>
              <a:t>Energy Access including Clean </a:t>
            </a:r>
            <a:r>
              <a:rPr lang="en-US" sz="1600" dirty="0"/>
              <a:t>C</a:t>
            </a:r>
            <a:r>
              <a:rPr lang="en-US" sz="1600" dirty="0" smtClean="0"/>
              <a:t>ooking</a:t>
            </a:r>
          </a:p>
          <a:p>
            <a:pPr marL="285750" indent="-285750">
              <a:buFont typeface="Wingdings" panose="05000000000000000000" pitchFamily="2" charset="2"/>
              <a:buChar char="q"/>
            </a:pPr>
            <a:r>
              <a:rPr lang="en-US" sz="1600" dirty="0" smtClean="0"/>
              <a:t>Small </a:t>
            </a:r>
            <a:r>
              <a:rPr lang="en-US" sz="1600" dirty="0"/>
              <a:t>Hydro Power </a:t>
            </a:r>
            <a:r>
              <a:rPr lang="en-US" sz="1600" dirty="0" smtClean="0"/>
              <a:t>Development</a:t>
            </a:r>
          </a:p>
          <a:p>
            <a:pPr marL="285750" indent="-285750">
              <a:buFont typeface="Wingdings" panose="05000000000000000000" pitchFamily="2" charset="2"/>
              <a:buChar char="q"/>
            </a:pPr>
            <a:r>
              <a:rPr lang="en-US" sz="1600" dirty="0" smtClean="0"/>
              <a:t>Resource Assessment and </a:t>
            </a:r>
            <a:r>
              <a:rPr lang="en-US" sz="1600" dirty="0"/>
              <a:t>G</a:t>
            </a:r>
            <a:r>
              <a:rPr lang="en-US" sz="1600" dirty="0" smtClean="0"/>
              <a:t>rid Integration</a:t>
            </a:r>
            <a:endParaRPr lang="en-US" sz="1600" dirty="0"/>
          </a:p>
          <a:p>
            <a:pPr marL="285750" indent="-285750">
              <a:buFont typeface="Wingdings" panose="05000000000000000000" pitchFamily="2" charset="2"/>
              <a:buChar char="q"/>
            </a:pPr>
            <a:r>
              <a:rPr lang="en-US" sz="1600" dirty="0" smtClean="0"/>
              <a:t>Energy </a:t>
            </a:r>
            <a:r>
              <a:rPr lang="en-US" sz="1600" dirty="0"/>
              <a:t>and </a:t>
            </a:r>
            <a:r>
              <a:rPr lang="en-US" sz="1600" dirty="0" smtClean="0"/>
              <a:t>Gender Mainstreaming</a:t>
            </a:r>
          </a:p>
          <a:p>
            <a:pPr marL="285750" indent="-285750">
              <a:buFont typeface="Wingdings" panose="05000000000000000000" pitchFamily="2" charset="2"/>
              <a:buChar char="q"/>
            </a:pPr>
            <a:r>
              <a:rPr lang="en-US" sz="1600" dirty="0" smtClean="0"/>
              <a:t>Entrepreneurship Support</a:t>
            </a:r>
          </a:p>
          <a:p>
            <a:pPr marL="285750" indent="-285750">
              <a:buFont typeface="Wingdings" panose="05000000000000000000" pitchFamily="2" charset="2"/>
              <a:buChar char="q"/>
            </a:pPr>
            <a:r>
              <a:rPr lang="en-US" sz="1600" dirty="0"/>
              <a:t>E</a:t>
            </a:r>
            <a:r>
              <a:rPr lang="en-US" sz="1600" dirty="0" smtClean="0"/>
              <a:t>arly </a:t>
            </a:r>
            <a:r>
              <a:rPr lang="en-US" sz="1600" dirty="0"/>
              <a:t>S</a:t>
            </a:r>
            <a:r>
              <a:rPr lang="en-US" sz="1600" dirty="0" smtClean="0"/>
              <a:t>tage </a:t>
            </a:r>
            <a:r>
              <a:rPr lang="en-US" sz="1600" dirty="0"/>
              <a:t>P</a:t>
            </a:r>
            <a:r>
              <a:rPr lang="en-US" sz="1600" dirty="0" smtClean="0"/>
              <a:t>roject Development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algn="ctr"/>
            <a:endParaRPr lang="en-US" sz="1600" dirty="0"/>
          </a:p>
          <a:p>
            <a:pPr algn="ctr"/>
            <a:endParaRPr lang="en-US" sz="1600" dirty="0"/>
          </a:p>
        </p:txBody>
      </p:sp>
      <p:sp>
        <p:nvSpPr>
          <p:cNvPr id="7" name="Content Placeholder 4"/>
          <p:cNvSpPr txBox="1">
            <a:spLocks/>
          </p:cNvSpPr>
          <p:nvPr/>
        </p:nvSpPr>
        <p:spPr>
          <a:xfrm>
            <a:off x="371554" y="4495801"/>
            <a:ext cx="1752600" cy="91439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lnSpcReduction="10000"/>
          </a:bodyPr>
          <a:lstStyle>
            <a:defPPr>
              <a:defRPr lang="en-US"/>
            </a:defPPr>
            <a:lvl1pPr indent="0" algn="ctr">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Knowledge Management</a:t>
            </a:r>
            <a:endParaRPr lang="en-US" dirty="0"/>
          </a:p>
        </p:txBody>
      </p:sp>
      <p:sp>
        <p:nvSpPr>
          <p:cNvPr id="13" name="Content Placeholder 4"/>
          <p:cNvSpPr txBox="1">
            <a:spLocks/>
          </p:cNvSpPr>
          <p:nvPr/>
        </p:nvSpPr>
        <p:spPr>
          <a:xfrm>
            <a:off x="371554" y="5562600"/>
            <a:ext cx="1752600" cy="914399"/>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defPPr>
              <a:defRPr lang="en-US"/>
            </a:defPPr>
            <a:lvl1pPr indent="0" algn="ctr">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Financing</a:t>
            </a:r>
            <a:endParaRPr lang="en-US" dirty="0"/>
          </a:p>
        </p:txBody>
      </p:sp>
      <p:sp>
        <p:nvSpPr>
          <p:cNvPr id="14" name="Content Placeholder 4"/>
          <p:cNvSpPr txBox="1">
            <a:spLocks/>
          </p:cNvSpPr>
          <p:nvPr/>
        </p:nvSpPr>
        <p:spPr>
          <a:xfrm>
            <a:off x="381000" y="2285999"/>
            <a:ext cx="1752600" cy="914399"/>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defPPr>
              <a:defRPr lang="en-US"/>
            </a:defPPr>
            <a:lvl1pPr indent="0" algn="ctr">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Policy </a:t>
            </a:r>
            <a:endParaRPr lang="en-US" dirty="0"/>
          </a:p>
        </p:txBody>
      </p:sp>
      <p:sp>
        <p:nvSpPr>
          <p:cNvPr id="15" name="Content Placeholder 4"/>
          <p:cNvSpPr txBox="1">
            <a:spLocks/>
          </p:cNvSpPr>
          <p:nvPr/>
        </p:nvSpPr>
        <p:spPr>
          <a:xfrm>
            <a:off x="362737" y="3419553"/>
            <a:ext cx="1752600" cy="91439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lnSpcReduction="10000"/>
          </a:bodyPr>
          <a:lstStyle>
            <a:defPPr>
              <a:defRPr lang="en-US"/>
            </a:defPPr>
            <a:lvl1pPr indent="0" algn="ctr">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Capacity Building</a:t>
            </a:r>
          </a:p>
          <a:p>
            <a:endParaRPr lang="en-US" dirty="0"/>
          </a:p>
          <a:p>
            <a:endParaRPr lang="en-US" dirty="0"/>
          </a:p>
        </p:txBody>
      </p:sp>
      <p:sp>
        <p:nvSpPr>
          <p:cNvPr id="17" name="Down Arrow 16"/>
          <p:cNvSpPr/>
          <p:nvPr/>
        </p:nvSpPr>
        <p:spPr>
          <a:xfrm rot="16200000">
            <a:off x="2532028" y="3487356"/>
            <a:ext cx="372948" cy="77879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Down Arrow 19"/>
          <p:cNvSpPr/>
          <p:nvPr/>
        </p:nvSpPr>
        <p:spPr>
          <a:xfrm rot="16200000">
            <a:off x="2532027" y="5630404"/>
            <a:ext cx="372948" cy="77879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Down Arrow 20"/>
          <p:cNvSpPr/>
          <p:nvPr/>
        </p:nvSpPr>
        <p:spPr>
          <a:xfrm rot="16200000">
            <a:off x="2532026" y="4521478"/>
            <a:ext cx="372948" cy="77879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Down Arrow 21"/>
          <p:cNvSpPr/>
          <p:nvPr/>
        </p:nvSpPr>
        <p:spPr>
          <a:xfrm rot="16200000">
            <a:off x="2532026" y="2353802"/>
            <a:ext cx="372948" cy="77879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8907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SADC Renewable Energy Entrepreneurship Support Facility</a:t>
            </a:r>
            <a:endParaRPr lang="de-DE" dirty="0"/>
          </a:p>
        </p:txBody>
      </p:sp>
      <p:sp>
        <p:nvSpPr>
          <p:cNvPr id="3" name="Inhaltsplatzhalter 2"/>
          <p:cNvSpPr>
            <a:spLocks noGrp="1"/>
          </p:cNvSpPr>
          <p:nvPr>
            <p:ph idx="1"/>
          </p:nvPr>
        </p:nvSpPr>
        <p:spPr>
          <a:xfrm>
            <a:off x="457200" y="1905000"/>
            <a:ext cx="6400800" cy="4800599"/>
          </a:xfrm>
        </p:spPr>
        <p:txBody>
          <a:bodyPr>
            <a:normAutofit fontScale="85000" lnSpcReduction="10000"/>
          </a:bodyPr>
          <a:lstStyle/>
          <a:p>
            <a:r>
              <a:rPr lang="en-GB" dirty="0" smtClean="0"/>
              <a:t>Address barriers </a:t>
            </a:r>
            <a:r>
              <a:rPr lang="en-GB" dirty="0"/>
              <a:t>and challenges experienced by the private </a:t>
            </a:r>
            <a:r>
              <a:rPr lang="en-GB" dirty="0" smtClean="0"/>
              <a:t>sector</a:t>
            </a:r>
            <a:endParaRPr lang="en-GB" dirty="0"/>
          </a:p>
          <a:p>
            <a:r>
              <a:rPr lang="en-US" dirty="0" smtClean="0"/>
              <a:t>enhance </a:t>
            </a:r>
            <a:r>
              <a:rPr lang="en-US" dirty="0"/>
              <a:t>and strengthen the capacity of small to medium entrepreneurs in </a:t>
            </a:r>
            <a:r>
              <a:rPr lang="en-GB" dirty="0"/>
              <a:t>assessing the business potentials of sustainable energy, </a:t>
            </a:r>
            <a:endParaRPr lang="en-GB" dirty="0" smtClean="0"/>
          </a:p>
          <a:p>
            <a:r>
              <a:rPr lang="en-GB" dirty="0" smtClean="0"/>
              <a:t>develop </a:t>
            </a:r>
            <a:r>
              <a:rPr lang="en-GB" dirty="0"/>
              <a:t>viable business plans and loan requests, and managing and maintaining their businesses </a:t>
            </a:r>
            <a:r>
              <a:rPr lang="en-GB" dirty="0" smtClean="0"/>
              <a:t>successfully</a:t>
            </a:r>
          </a:p>
          <a:p>
            <a:r>
              <a:rPr lang="en-GB" dirty="0" smtClean="0"/>
              <a:t>increase </a:t>
            </a:r>
            <a:r>
              <a:rPr lang="en-GB" dirty="0"/>
              <a:t>the confidence of financial institutions in sustainable energy systems and </a:t>
            </a:r>
            <a:endParaRPr lang="en-GB" dirty="0" smtClean="0"/>
          </a:p>
          <a:p>
            <a:r>
              <a:rPr lang="en-GB" dirty="0" smtClean="0"/>
              <a:t>create </a:t>
            </a:r>
            <a:r>
              <a:rPr lang="en-GB" dirty="0"/>
              <a:t>linkages between the entrepreneurs and financial institutions. </a:t>
            </a:r>
            <a:endParaRPr lang="en-GB" dirty="0" smtClean="0"/>
          </a:p>
          <a:p>
            <a:r>
              <a:rPr lang="en-GB" dirty="0"/>
              <a:t>Jointly implemented by SACREEE and </a:t>
            </a:r>
            <a:r>
              <a:rPr lang="en-GB" dirty="0" smtClean="0"/>
              <a:t>IRENA</a:t>
            </a:r>
          </a:p>
          <a:p>
            <a:endParaRPr lang="en-GB" dirty="0"/>
          </a:p>
          <a:p>
            <a:pPr marL="0" indent="0">
              <a:buNone/>
            </a:pPr>
            <a:r>
              <a:rPr lang="en-US" sz="2800" b="1" dirty="0" smtClean="0">
                <a:solidFill>
                  <a:schemeClr val="accent2"/>
                </a:solidFill>
              </a:rPr>
              <a:t>Kick off meeting taking place on 27 </a:t>
            </a:r>
            <a:r>
              <a:rPr lang="en-US" sz="2800" b="1" dirty="0">
                <a:solidFill>
                  <a:schemeClr val="accent2"/>
                </a:solidFill>
              </a:rPr>
              <a:t>April 2017 in Maseru, Lesotho </a:t>
            </a:r>
            <a:endParaRPr lang="de-DE" sz="2800" dirty="0">
              <a:solidFill>
                <a:schemeClr val="accent2"/>
              </a:solidFill>
            </a:endParaRPr>
          </a:p>
        </p:txBody>
      </p:sp>
      <p:pic>
        <p:nvPicPr>
          <p:cNvPr id="5" name="Bild 4"/>
          <p:cNvPicPr>
            <a:picLocks noChangeAspect="1"/>
          </p:cNvPicPr>
          <p:nvPr/>
        </p:nvPicPr>
        <p:blipFill>
          <a:blip r:embed="rId2"/>
          <a:stretch>
            <a:fillRect/>
          </a:stretch>
        </p:blipFill>
        <p:spPr>
          <a:xfrm rot="19462940">
            <a:off x="6553037" y="4104303"/>
            <a:ext cx="2189669" cy="1226215"/>
          </a:xfrm>
          <a:prstGeom prst="rect">
            <a:avLst/>
          </a:prstGeom>
        </p:spPr>
      </p:pic>
    </p:spTree>
    <p:extLst>
      <p:ext uri="{BB962C8B-B14F-4D97-AF65-F5344CB8AC3E}">
        <p14:creationId xmlns:p14="http://schemas.microsoft.com/office/powerpoint/2010/main" val="147385537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Renewable</a:t>
            </a:r>
            <a:r>
              <a:rPr lang="de-AT" dirty="0" smtClean="0"/>
              <a:t> </a:t>
            </a:r>
            <a:r>
              <a:rPr lang="en-GB" dirty="0" smtClean="0"/>
              <a:t>Energy </a:t>
            </a:r>
            <a:r>
              <a:rPr lang="en-GB" dirty="0"/>
              <a:t>Resource Assessment and Zoning study for the Africa Clean Energy Corridor (ACEC)</a:t>
            </a:r>
            <a:br>
              <a:rPr lang="en-GB" dirty="0"/>
            </a:br>
            <a:endParaRPr lang="de-DE" dirty="0"/>
          </a:p>
        </p:txBody>
      </p:sp>
      <p:sp>
        <p:nvSpPr>
          <p:cNvPr id="3" name="Inhaltsplatzhalter 2"/>
          <p:cNvSpPr>
            <a:spLocks noGrp="1"/>
          </p:cNvSpPr>
          <p:nvPr>
            <p:ph idx="1"/>
          </p:nvPr>
        </p:nvSpPr>
        <p:spPr/>
        <p:txBody>
          <a:bodyPr>
            <a:normAutofit/>
          </a:bodyPr>
          <a:lstStyle/>
          <a:p>
            <a:r>
              <a:rPr lang="en-GB" dirty="0" smtClean="0"/>
              <a:t>Study carried out in 2015, identified</a:t>
            </a:r>
            <a:r>
              <a:rPr lang="en-GB" dirty="0"/>
              <a:t>, valued and prioritized high-quality and cost-effective large-scale wind, solar PV, and concentrated solar power (CSP) zones for grid integration. </a:t>
            </a:r>
            <a:endParaRPr lang="en-GB" dirty="0" smtClean="0"/>
          </a:p>
          <a:p>
            <a:r>
              <a:rPr lang="en-GB" b="1" dirty="0" smtClean="0"/>
              <a:t>21 </a:t>
            </a:r>
            <a:r>
              <a:rPr lang="en-GB" b="1" dirty="0"/>
              <a:t>countries of the Eastern Africa Power Pool (EAPP) and the Southern African Power Pool (SAPP). </a:t>
            </a:r>
            <a:endParaRPr lang="de-DE" b="1" dirty="0"/>
          </a:p>
          <a:p>
            <a:r>
              <a:rPr lang="en-GB" dirty="0"/>
              <a:t> ACEC </a:t>
            </a:r>
            <a:r>
              <a:rPr lang="en-GB" dirty="0" smtClean="0"/>
              <a:t>aims </a:t>
            </a:r>
            <a:r>
              <a:rPr lang="en-GB" dirty="0"/>
              <a:t>to accelerate the expansion of renewable electricity production, taking advantage of the continent’s enormous untapped potential and helping to sustain future growth through renewable power development zoning, planning processes, enabling mechanisms, capacity building and public information.</a:t>
            </a:r>
            <a:endParaRPr lang="de-DE" dirty="0"/>
          </a:p>
          <a:p>
            <a:endParaRPr lang="de-DE" dirty="0"/>
          </a:p>
          <a:p>
            <a:endParaRPr lang="de-DE" dirty="0"/>
          </a:p>
        </p:txBody>
      </p:sp>
    </p:spTree>
    <p:extLst>
      <p:ext uri="{BB962C8B-B14F-4D97-AF65-F5344CB8AC3E}">
        <p14:creationId xmlns:p14="http://schemas.microsoft.com/office/powerpoint/2010/main" val="49252251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14400"/>
            <a:ext cx="8686800" cy="914400"/>
          </a:xfrm>
        </p:spPr>
        <p:txBody>
          <a:bodyPr>
            <a:normAutofit fontScale="90000"/>
          </a:bodyPr>
          <a:lstStyle/>
          <a:p>
            <a:r>
              <a:rPr lang="de-DE" dirty="0" smtClean="0"/>
              <a:t>ACEC -Phase 2: </a:t>
            </a:r>
            <a:r>
              <a:rPr lang="de-DE" dirty="0"/>
              <a:t>R</a:t>
            </a:r>
            <a:r>
              <a:rPr lang="de-DE" dirty="0" smtClean="0"/>
              <a:t>eview </a:t>
            </a:r>
            <a:r>
              <a:rPr lang="de-DE" dirty="0" err="1" smtClean="0"/>
              <a:t>of</a:t>
            </a:r>
            <a:r>
              <a:rPr lang="de-DE" dirty="0" smtClean="0"/>
              <a:t> </a:t>
            </a:r>
            <a:r>
              <a:rPr lang="de-DE" dirty="0" err="1"/>
              <a:t>z</a:t>
            </a:r>
            <a:r>
              <a:rPr lang="de-DE" dirty="0" err="1" smtClean="0"/>
              <a:t>oning</a:t>
            </a:r>
            <a:r>
              <a:rPr lang="de-DE" dirty="0" smtClean="0"/>
              <a:t> </a:t>
            </a:r>
            <a:r>
              <a:rPr lang="de-DE" dirty="0" err="1" smtClean="0"/>
              <a:t>work</a:t>
            </a:r>
            <a:r>
              <a:rPr lang="de-DE" dirty="0" smtClean="0"/>
              <a:t> </a:t>
            </a:r>
            <a:r>
              <a:rPr lang="de-DE" dirty="0" err="1" smtClean="0"/>
              <a:t>and</a:t>
            </a:r>
            <a:r>
              <a:rPr lang="de-DE" dirty="0" smtClean="0"/>
              <a:t> </a:t>
            </a:r>
            <a:r>
              <a:rPr lang="de-DE" dirty="0" err="1" smtClean="0"/>
              <a:t>financial</a:t>
            </a:r>
            <a:r>
              <a:rPr lang="de-DE" dirty="0" smtClean="0"/>
              <a:t> </a:t>
            </a:r>
            <a:r>
              <a:rPr lang="de-DE" dirty="0" err="1" smtClean="0"/>
              <a:t>assessment</a:t>
            </a:r>
            <a:endParaRPr lang="de-DE" dirty="0"/>
          </a:p>
        </p:txBody>
      </p:sp>
      <p:sp>
        <p:nvSpPr>
          <p:cNvPr id="3" name="Inhaltsplatzhalter 2"/>
          <p:cNvSpPr>
            <a:spLocks noGrp="1"/>
          </p:cNvSpPr>
          <p:nvPr>
            <p:ph idx="1"/>
          </p:nvPr>
        </p:nvSpPr>
        <p:spPr/>
        <p:txBody>
          <a:bodyPr>
            <a:normAutofit fontScale="92500" lnSpcReduction="20000"/>
          </a:bodyPr>
          <a:lstStyle/>
          <a:p>
            <a:r>
              <a:rPr lang="en-GB" dirty="0"/>
              <a:t>Z</a:t>
            </a:r>
            <a:r>
              <a:rPr lang="en-GB" dirty="0" smtClean="0"/>
              <a:t>oning work is being reviewed, updated and deepened at national levels</a:t>
            </a:r>
          </a:p>
          <a:p>
            <a:r>
              <a:rPr lang="en-GB" dirty="0"/>
              <a:t>B</a:t>
            </a:r>
            <a:r>
              <a:rPr lang="en-GB" dirty="0" smtClean="0"/>
              <a:t>ased </a:t>
            </a:r>
            <a:r>
              <a:rPr lang="en-GB" dirty="0"/>
              <a:t>on the zoning </a:t>
            </a:r>
            <a:r>
              <a:rPr lang="en-GB" dirty="0" smtClean="0"/>
              <a:t>outcomes</a:t>
            </a:r>
            <a:r>
              <a:rPr lang="en-GB" dirty="0"/>
              <a:t> </a:t>
            </a:r>
            <a:r>
              <a:rPr lang="en-GB" dirty="0" smtClean="0"/>
              <a:t>– assessment of financial feasibility and suitability of specific sites in order to guide RE investments. It will enable project developers to have a clearer understanding of the economic feasibility and investment needed for the development of the sites.</a:t>
            </a:r>
          </a:p>
          <a:p>
            <a:endParaRPr lang="en-GB" dirty="0"/>
          </a:p>
          <a:p>
            <a:pPr marL="0" indent="0">
              <a:buNone/>
            </a:pPr>
            <a:r>
              <a:rPr lang="en-GB" sz="2600" b="1" dirty="0" smtClean="0">
                <a:solidFill>
                  <a:srgbClr val="C0504D"/>
                </a:solidFill>
              </a:rPr>
              <a:t>Workshop taking place in Windhoek on 24 </a:t>
            </a:r>
            <a:r>
              <a:rPr lang="en-GB" sz="2600" b="1" dirty="0">
                <a:solidFill>
                  <a:srgbClr val="C0504D"/>
                </a:solidFill>
              </a:rPr>
              <a:t>– 25 April </a:t>
            </a:r>
            <a:r>
              <a:rPr lang="en-GB" sz="2600" b="1" dirty="0" smtClean="0">
                <a:solidFill>
                  <a:srgbClr val="C0504D"/>
                </a:solidFill>
              </a:rPr>
              <a:t>2017</a:t>
            </a:r>
            <a:endParaRPr lang="en-GB" sz="2400" b="1" dirty="0" smtClean="0">
              <a:solidFill>
                <a:srgbClr val="C0504D"/>
              </a:solidFill>
            </a:endParaRPr>
          </a:p>
          <a:p>
            <a:pPr lvl="1"/>
            <a:r>
              <a:rPr lang="en-GB" dirty="0" smtClean="0"/>
              <a:t>Ministries </a:t>
            </a:r>
            <a:r>
              <a:rPr lang="en-GB" dirty="0"/>
              <a:t>of </a:t>
            </a:r>
            <a:r>
              <a:rPr lang="en-GB" dirty="0" smtClean="0"/>
              <a:t>Energy</a:t>
            </a:r>
            <a:endParaRPr lang="en-GB" dirty="0"/>
          </a:p>
          <a:p>
            <a:pPr lvl="1"/>
            <a:r>
              <a:rPr lang="en-GB" dirty="0" smtClean="0"/>
              <a:t>national utilities</a:t>
            </a:r>
            <a:endParaRPr lang="en-GB" dirty="0"/>
          </a:p>
          <a:p>
            <a:pPr lvl="1"/>
            <a:r>
              <a:rPr lang="en-GB" dirty="0" smtClean="0"/>
              <a:t>regulatory </a:t>
            </a:r>
            <a:r>
              <a:rPr lang="en-GB" dirty="0"/>
              <a:t>bodies </a:t>
            </a:r>
          </a:p>
          <a:p>
            <a:pPr lvl="1"/>
            <a:r>
              <a:rPr lang="en-GB" dirty="0" smtClean="0"/>
              <a:t>research </a:t>
            </a:r>
            <a:r>
              <a:rPr lang="en-GB" dirty="0"/>
              <a:t>institutions.</a:t>
            </a:r>
            <a:endParaRPr lang="de-DE" dirty="0"/>
          </a:p>
          <a:p>
            <a:endParaRPr lang="en-GB" dirty="0" smtClean="0"/>
          </a:p>
          <a:p>
            <a:endParaRPr lang="de-DE" dirty="0" smtClean="0"/>
          </a:p>
          <a:p>
            <a:endParaRPr lang="de-DE" dirty="0"/>
          </a:p>
        </p:txBody>
      </p:sp>
    </p:spTree>
    <p:extLst>
      <p:ext uri="{BB962C8B-B14F-4D97-AF65-F5344CB8AC3E}">
        <p14:creationId xmlns:p14="http://schemas.microsoft.com/office/powerpoint/2010/main" val="299152247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SADC </a:t>
            </a:r>
            <a:r>
              <a:rPr lang="de-DE" dirty="0" err="1" smtClean="0"/>
              <a:t>Program</a:t>
            </a:r>
            <a:r>
              <a:rPr lang="de-DE" dirty="0" smtClean="0"/>
              <a:t> on Gender </a:t>
            </a:r>
            <a:r>
              <a:rPr lang="de-DE" dirty="0" err="1" smtClean="0"/>
              <a:t>and</a:t>
            </a:r>
            <a:r>
              <a:rPr lang="de-DE" dirty="0" smtClean="0"/>
              <a:t> </a:t>
            </a:r>
            <a:r>
              <a:rPr lang="de-DE" dirty="0" err="1" smtClean="0"/>
              <a:t>Sustainable</a:t>
            </a:r>
            <a:r>
              <a:rPr lang="de-DE" dirty="0" smtClean="0"/>
              <a:t> </a:t>
            </a:r>
            <a:r>
              <a:rPr lang="de-DE" dirty="0" err="1" smtClean="0"/>
              <a:t>Energy</a:t>
            </a:r>
            <a:r>
              <a:rPr lang="de-DE" dirty="0" smtClean="0"/>
              <a:t> </a:t>
            </a:r>
            <a:endParaRPr lang="de-DE" dirty="0"/>
          </a:p>
        </p:txBody>
      </p:sp>
      <p:sp>
        <p:nvSpPr>
          <p:cNvPr id="3" name="Inhaltsplatzhalter 2"/>
          <p:cNvSpPr>
            <a:spLocks noGrp="1"/>
          </p:cNvSpPr>
          <p:nvPr>
            <p:ph idx="1"/>
          </p:nvPr>
        </p:nvSpPr>
        <p:spPr>
          <a:xfrm>
            <a:off x="457200" y="1905000"/>
            <a:ext cx="8229600" cy="4953000"/>
          </a:xfrm>
        </p:spPr>
        <p:txBody>
          <a:bodyPr>
            <a:normAutofit fontScale="77500" lnSpcReduction="20000"/>
          </a:bodyPr>
          <a:lstStyle/>
          <a:p>
            <a:r>
              <a:rPr lang="de-DE" b="1" dirty="0" smtClean="0"/>
              <a:t>The </a:t>
            </a:r>
            <a:r>
              <a:rPr lang="de-DE" b="1" dirty="0" err="1" smtClean="0"/>
              <a:t>program</a:t>
            </a:r>
            <a:r>
              <a:rPr lang="de-DE" b="1" dirty="0" smtClean="0"/>
              <a:t> </a:t>
            </a:r>
            <a:r>
              <a:rPr lang="de-DE" b="1" dirty="0" err="1" smtClean="0"/>
              <a:t>contributes</a:t>
            </a:r>
            <a:r>
              <a:rPr lang="de-DE" b="1" dirty="0" smtClean="0"/>
              <a:t> </a:t>
            </a:r>
            <a:r>
              <a:rPr lang="de-DE" dirty="0" err="1" smtClean="0"/>
              <a:t>towards</a:t>
            </a:r>
            <a:r>
              <a:rPr lang="de-DE" dirty="0" smtClean="0"/>
              <a:t> </a:t>
            </a:r>
            <a:r>
              <a:rPr lang="de-DE" dirty="0" err="1"/>
              <a:t>increased</a:t>
            </a:r>
            <a:r>
              <a:rPr lang="de-DE" dirty="0"/>
              <a:t> </a:t>
            </a:r>
            <a:r>
              <a:rPr lang="de-DE" dirty="0" err="1"/>
              <a:t>access</a:t>
            </a:r>
            <a:r>
              <a:rPr lang="de-DE" dirty="0"/>
              <a:t> </a:t>
            </a:r>
            <a:r>
              <a:rPr lang="de-DE" dirty="0" err="1"/>
              <a:t>to</a:t>
            </a:r>
            <a:r>
              <a:rPr lang="de-DE" dirty="0"/>
              <a:t> modern, </a:t>
            </a:r>
            <a:r>
              <a:rPr lang="de-DE" dirty="0" err="1"/>
              <a:t>affordable</a:t>
            </a:r>
            <a:r>
              <a:rPr lang="de-DE" dirty="0"/>
              <a:t>, </a:t>
            </a:r>
            <a:r>
              <a:rPr lang="de-DE" dirty="0" err="1"/>
              <a:t>and</a:t>
            </a:r>
            <a:r>
              <a:rPr lang="de-DE" dirty="0"/>
              <a:t> </a:t>
            </a:r>
            <a:r>
              <a:rPr lang="de-DE" dirty="0" err="1"/>
              <a:t>reliable</a:t>
            </a:r>
            <a:r>
              <a:rPr lang="de-DE" dirty="0"/>
              <a:t> </a:t>
            </a:r>
            <a:r>
              <a:rPr lang="de-DE" dirty="0" err="1"/>
              <a:t>energy</a:t>
            </a:r>
            <a:r>
              <a:rPr lang="de-DE" dirty="0"/>
              <a:t> </a:t>
            </a:r>
            <a:r>
              <a:rPr lang="de-DE" dirty="0" err="1"/>
              <a:t>services</a:t>
            </a:r>
            <a:r>
              <a:rPr lang="de-DE" dirty="0"/>
              <a:t>, </a:t>
            </a:r>
            <a:r>
              <a:rPr lang="de-DE" dirty="0" err="1"/>
              <a:t>energy</a:t>
            </a:r>
            <a:r>
              <a:rPr lang="de-DE" dirty="0"/>
              <a:t> </a:t>
            </a:r>
            <a:r>
              <a:rPr lang="de-DE" dirty="0" err="1"/>
              <a:t>security</a:t>
            </a:r>
            <a:r>
              <a:rPr lang="de-DE" dirty="0"/>
              <a:t> </a:t>
            </a:r>
            <a:r>
              <a:rPr lang="de-DE" dirty="0" err="1"/>
              <a:t>and</a:t>
            </a:r>
            <a:r>
              <a:rPr lang="de-DE" dirty="0"/>
              <a:t> environmental </a:t>
            </a:r>
            <a:r>
              <a:rPr lang="de-DE" dirty="0" err="1"/>
              <a:t>sustainability</a:t>
            </a:r>
            <a:r>
              <a:rPr lang="de-DE" dirty="0"/>
              <a:t> </a:t>
            </a:r>
            <a:r>
              <a:rPr lang="de-DE" dirty="0" err="1"/>
              <a:t>by</a:t>
            </a:r>
            <a:r>
              <a:rPr lang="de-DE" dirty="0"/>
              <a:t> </a:t>
            </a:r>
            <a:r>
              <a:rPr lang="de-DE" dirty="0" err="1"/>
              <a:t>tailoring</a:t>
            </a:r>
            <a:r>
              <a:rPr lang="de-DE" dirty="0"/>
              <a:t> national </a:t>
            </a:r>
            <a:r>
              <a:rPr lang="de-DE" dirty="0" err="1"/>
              <a:t>and</a:t>
            </a:r>
            <a:r>
              <a:rPr lang="de-DE" dirty="0"/>
              <a:t> regional </a:t>
            </a:r>
            <a:r>
              <a:rPr lang="de-DE" dirty="0" err="1"/>
              <a:t>policies</a:t>
            </a:r>
            <a:r>
              <a:rPr lang="de-DE" dirty="0"/>
              <a:t>, </a:t>
            </a:r>
            <a:r>
              <a:rPr lang="de-DE" dirty="0" err="1"/>
              <a:t>projects</a:t>
            </a:r>
            <a:r>
              <a:rPr lang="de-DE" dirty="0"/>
              <a:t> </a:t>
            </a:r>
            <a:r>
              <a:rPr lang="de-DE" dirty="0" err="1"/>
              <a:t>and</a:t>
            </a:r>
            <a:r>
              <a:rPr lang="de-DE" dirty="0"/>
              <a:t> </a:t>
            </a:r>
            <a:r>
              <a:rPr lang="de-DE" dirty="0" err="1" smtClean="0"/>
              <a:t>programs</a:t>
            </a:r>
            <a:r>
              <a:rPr lang="de-DE" dirty="0" smtClean="0"/>
              <a:t> </a:t>
            </a:r>
            <a:r>
              <a:rPr lang="de-DE" dirty="0" err="1"/>
              <a:t>to</a:t>
            </a:r>
            <a:r>
              <a:rPr lang="de-DE" dirty="0"/>
              <a:t> </a:t>
            </a:r>
            <a:r>
              <a:rPr lang="de-DE" dirty="0" err="1"/>
              <a:t>the</a:t>
            </a:r>
            <a:r>
              <a:rPr lang="de-DE" dirty="0"/>
              <a:t> </a:t>
            </a:r>
            <a:r>
              <a:rPr lang="de-DE" dirty="0" err="1"/>
              <a:t>energy</a:t>
            </a:r>
            <a:r>
              <a:rPr lang="de-DE" dirty="0"/>
              <a:t> </a:t>
            </a:r>
            <a:r>
              <a:rPr lang="de-DE" dirty="0" err="1"/>
              <a:t>needs</a:t>
            </a:r>
            <a:r>
              <a:rPr lang="de-DE" dirty="0"/>
              <a:t> </a:t>
            </a:r>
            <a:r>
              <a:rPr lang="de-DE" dirty="0" err="1"/>
              <a:t>of</a:t>
            </a:r>
            <a:r>
              <a:rPr lang="de-DE" dirty="0"/>
              <a:t> </a:t>
            </a:r>
            <a:r>
              <a:rPr lang="de-DE" dirty="0" err="1"/>
              <a:t>men</a:t>
            </a:r>
            <a:r>
              <a:rPr lang="de-DE" dirty="0"/>
              <a:t> </a:t>
            </a:r>
            <a:r>
              <a:rPr lang="de-DE" dirty="0" err="1"/>
              <a:t>and</a:t>
            </a:r>
            <a:r>
              <a:rPr lang="de-DE" dirty="0"/>
              <a:t> </a:t>
            </a:r>
            <a:r>
              <a:rPr lang="de-DE" dirty="0" err="1"/>
              <a:t>women</a:t>
            </a:r>
            <a:r>
              <a:rPr lang="de-DE" dirty="0"/>
              <a:t>. </a:t>
            </a:r>
            <a:endParaRPr lang="de-DE" dirty="0" smtClean="0"/>
          </a:p>
          <a:p>
            <a:pPr marL="0" indent="0">
              <a:buNone/>
            </a:pPr>
            <a:endParaRPr lang="de-DE" dirty="0"/>
          </a:p>
          <a:p>
            <a:pPr marL="0" indent="0">
              <a:buNone/>
            </a:pPr>
            <a:r>
              <a:rPr lang="de-DE" b="1" dirty="0" err="1"/>
              <a:t>Specific</a:t>
            </a:r>
            <a:r>
              <a:rPr lang="de-DE" b="1" dirty="0"/>
              <a:t> </a:t>
            </a:r>
            <a:r>
              <a:rPr lang="de-DE" b="1" dirty="0" err="1"/>
              <a:t>objectives</a:t>
            </a:r>
            <a:r>
              <a:rPr lang="de-DE" b="1" dirty="0"/>
              <a:t>: </a:t>
            </a:r>
            <a:endParaRPr lang="de-DE" dirty="0"/>
          </a:p>
          <a:p>
            <a:r>
              <a:rPr lang="de-DE" dirty="0"/>
              <a:t>1. </a:t>
            </a:r>
            <a:r>
              <a:rPr lang="de-DE" dirty="0" err="1"/>
              <a:t>Steer</a:t>
            </a:r>
            <a:r>
              <a:rPr lang="de-DE" dirty="0"/>
              <a:t> </a:t>
            </a:r>
            <a:r>
              <a:rPr lang="de-DE" dirty="0" err="1"/>
              <a:t>and</a:t>
            </a:r>
            <a:r>
              <a:rPr lang="de-DE" dirty="0"/>
              <a:t> </a:t>
            </a:r>
            <a:r>
              <a:rPr lang="de-DE" dirty="0" err="1"/>
              <a:t>support</a:t>
            </a:r>
            <a:r>
              <a:rPr lang="de-DE" dirty="0"/>
              <a:t> </a:t>
            </a:r>
            <a:r>
              <a:rPr lang="de-DE" dirty="0" err="1"/>
              <a:t>the</a:t>
            </a:r>
            <a:r>
              <a:rPr lang="de-DE" dirty="0"/>
              <a:t> </a:t>
            </a:r>
            <a:r>
              <a:rPr lang="de-DE" dirty="0" err="1"/>
              <a:t>development</a:t>
            </a:r>
            <a:r>
              <a:rPr lang="de-DE" dirty="0"/>
              <a:t> </a:t>
            </a:r>
            <a:r>
              <a:rPr lang="de-DE" dirty="0" err="1"/>
              <a:t>of</a:t>
            </a:r>
            <a:r>
              <a:rPr lang="de-DE" dirty="0"/>
              <a:t> gender-sensitive </a:t>
            </a:r>
            <a:r>
              <a:rPr lang="de-DE" dirty="0" err="1"/>
              <a:t>policies</a:t>
            </a:r>
            <a:r>
              <a:rPr lang="de-DE" dirty="0"/>
              <a:t>. </a:t>
            </a:r>
          </a:p>
          <a:p>
            <a:r>
              <a:rPr lang="de-DE" dirty="0"/>
              <a:t>2. </a:t>
            </a:r>
            <a:r>
              <a:rPr lang="de-DE" dirty="0" err="1"/>
              <a:t>Improve</a:t>
            </a:r>
            <a:r>
              <a:rPr lang="de-DE" dirty="0"/>
              <a:t> </a:t>
            </a:r>
            <a:r>
              <a:rPr lang="de-DE" dirty="0" err="1"/>
              <a:t>knowledge</a:t>
            </a:r>
            <a:r>
              <a:rPr lang="de-DE" dirty="0"/>
              <a:t> </a:t>
            </a:r>
            <a:r>
              <a:rPr lang="de-DE" dirty="0" err="1"/>
              <a:t>management</a:t>
            </a:r>
            <a:r>
              <a:rPr lang="de-DE" dirty="0"/>
              <a:t>, </a:t>
            </a:r>
            <a:r>
              <a:rPr lang="de-DE" dirty="0" err="1"/>
              <a:t>awareness</a:t>
            </a:r>
            <a:r>
              <a:rPr lang="de-DE" dirty="0"/>
              <a:t> </a:t>
            </a:r>
            <a:r>
              <a:rPr lang="de-DE" dirty="0" err="1"/>
              <a:t>creation</a:t>
            </a:r>
            <a:r>
              <a:rPr lang="de-DE" dirty="0"/>
              <a:t> </a:t>
            </a:r>
            <a:r>
              <a:rPr lang="de-DE" dirty="0" err="1"/>
              <a:t>and</a:t>
            </a:r>
            <a:r>
              <a:rPr lang="de-DE" dirty="0"/>
              <a:t> </a:t>
            </a:r>
            <a:r>
              <a:rPr lang="de-DE" dirty="0" err="1"/>
              <a:t>advocacy</a:t>
            </a:r>
            <a:r>
              <a:rPr lang="de-DE" dirty="0"/>
              <a:t> on </a:t>
            </a:r>
            <a:r>
              <a:rPr lang="de-DE" dirty="0" err="1"/>
              <a:t>gender</a:t>
            </a:r>
            <a:r>
              <a:rPr lang="de-DE" dirty="0"/>
              <a:t> </a:t>
            </a:r>
            <a:r>
              <a:rPr lang="de-DE" dirty="0" err="1"/>
              <a:t>and</a:t>
            </a:r>
            <a:r>
              <a:rPr lang="de-DE" dirty="0"/>
              <a:t> </a:t>
            </a:r>
            <a:r>
              <a:rPr lang="de-DE" dirty="0" err="1"/>
              <a:t>energy</a:t>
            </a:r>
            <a:r>
              <a:rPr lang="de-DE" dirty="0"/>
              <a:t> </a:t>
            </a:r>
            <a:r>
              <a:rPr lang="de-DE" dirty="0" err="1"/>
              <a:t>issues</a:t>
            </a:r>
            <a:r>
              <a:rPr lang="de-DE" dirty="0"/>
              <a:t> </a:t>
            </a:r>
          </a:p>
          <a:p>
            <a:r>
              <a:rPr lang="de-DE" dirty="0"/>
              <a:t>3. </a:t>
            </a:r>
            <a:r>
              <a:rPr lang="de-DE" dirty="0" err="1"/>
              <a:t>Build</a:t>
            </a:r>
            <a:r>
              <a:rPr lang="de-DE" dirty="0"/>
              <a:t> </a:t>
            </a:r>
            <a:r>
              <a:rPr lang="de-DE" dirty="0" err="1"/>
              <a:t>and</a:t>
            </a:r>
            <a:r>
              <a:rPr lang="de-DE" dirty="0"/>
              <a:t> </a:t>
            </a:r>
            <a:r>
              <a:rPr lang="de-DE" dirty="0" err="1"/>
              <a:t>strengthen</a:t>
            </a:r>
            <a:r>
              <a:rPr lang="de-DE" dirty="0"/>
              <a:t> </a:t>
            </a:r>
            <a:r>
              <a:rPr lang="de-DE" dirty="0" err="1"/>
              <a:t>capacities</a:t>
            </a:r>
            <a:r>
              <a:rPr lang="de-DE" dirty="0"/>
              <a:t> in </a:t>
            </a:r>
            <a:r>
              <a:rPr lang="de-DE" dirty="0" err="1"/>
              <a:t>gender</a:t>
            </a:r>
            <a:r>
              <a:rPr lang="de-DE" dirty="0"/>
              <a:t> </a:t>
            </a:r>
            <a:r>
              <a:rPr lang="de-DE" dirty="0" err="1"/>
              <a:t>mainstreaming</a:t>
            </a:r>
            <a:r>
              <a:rPr lang="de-DE" dirty="0"/>
              <a:t> in </a:t>
            </a:r>
            <a:r>
              <a:rPr lang="de-DE" dirty="0" err="1"/>
              <a:t>energy</a:t>
            </a:r>
            <a:r>
              <a:rPr lang="de-DE" dirty="0"/>
              <a:t> </a:t>
            </a:r>
            <a:r>
              <a:rPr lang="de-DE" dirty="0" err="1"/>
              <a:t>policies</a:t>
            </a:r>
            <a:r>
              <a:rPr lang="de-DE" dirty="0"/>
              <a:t> </a:t>
            </a:r>
            <a:r>
              <a:rPr lang="de-DE" dirty="0" err="1"/>
              <a:t>and</a:t>
            </a:r>
            <a:r>
              <a:rPr lang="de-DE" dirty="0"/>
              <a:t> </a:t>
            </a:r>
            <a:r>
              <a:rPr lang="de-DE" dirty="0" err="1"/>
              <a:t>projects</a:t>
            </a:r>
            <a:r>
              <a:rPr lang="de-DE" dirty="0"/>
              <a:t> </a:t>
            </a:r>
          </a:p>
          <a:p>
            <a:r>
              <a:rPr lang="de-DE" dirty="0"/>
              <a:t>4. </a:t>
            </a:r>
            <a:r>
              <a:rPr lang="de-DE" dirty="0" err="1"/>
              <a:t>Implement</a:t>
            </a:r>
            <a:r>
              <a:rPr lang="de-DE" dirty="0"/>
              <a:t> gender-</a:t>
            </a:r>
            <a:r>
              <a:rPr lang="de-DE" dirty="0" err="1"/>
              <a:t>responsive</a:t>
            </a:r>
            <a:r>
              <a:rPr lang="de-DE" dirty="0"/>
              <a:t> </a:t>
            </a:r>
            <a:r>
              <a:rPr lang="de-DE" dirty="0" err="1"/>
              <a:t>investment</a:t>
            </a:r>
            <a:r>
              <a:rPr lang="de-DE" dirty="0"/>
              <a:t> </a:t>
            </a:r>
            <a:r>
              <a:rPr lang="de-DE" dirty="0" err="1"/>
              <a:t>and</a:t>
            </a:r>
            <a:r>
              <a:rPr lang="de-DE" dirty="0"/>
              <a:t> </a:t>
            </a:r>
            <a:r>
              <a:rPr lang="de-DE" dirty="0" err="1"/>
              <a:t>business</a:t>
            </a:r>
            <a:r>
              <a:rPr lang="de-DE" dirty="0"/>
              <a:t> </a:t>
            </a:r>
            <a:r>
              <a:rPr lang="de-DE" dirty="0" err="1"/>
              <a:t>promotion</a:t>
            </a:r>
            <a:r>
              <a:rPr lang="de-DE" dirty="0"/>
              <a:t> in </a:t>
            </a:r>
            <a:r>
              <a:rPr lang="de-DE" dirty="0" err="1"/>
              <a:t>sustainable</a:t>
            </a:r>
            <a:r>
              <a:rPr lang="de-DE" dirty="0"/>
              <a:t> </a:t>
            </a:r>
            <a:r>
              <a:rPr lang="de-DE" dirty="0" err="1"/>
              <a:t>energy</a:t>
            </a:r>
            <a:r>
              <a:rPr lang="de-DE" dirty="0"/>
              <a:t> </a:t>
            </a:r>
            <a:r>
              <a:rPr lang="de-DE" dirty="0" err="1"/>
              <a:t>development</a:t>
            </a:r>
            <a:r>
              <a:rPr lang="de-DE" dirty="0"/>
              <a:t> in </a:t>
            </a:r>
            <a:r>
              <a:rPr lang="de-DE" dirty="0" err="1"/>
              <a:t>the</a:t>
            </a:r>
            <a:r>
              <a:rPr lang="de-DE" dirty="0"/>
              <a:t> </a:t>
            </a:r>
            <a:r>
              <a:rPr lang="de-DE" dirty="0" smtClean="0"/>
              <a:t>SADC </a:t>
            </a:r>
            <a:r>
              <a:rPr lang="de-DE" dirty="0" err="1"/>
              <a:t>region</a:t>
            </a:r>
            <a:r>
              <a:rPr lang="de-DE" dirty="0"/>
              <a:t> </a:t>
            </a:r>
            <a:endParaRPr lang="de-DE" dirty="0" smtClean="0"/>
          </a:p>
          <a:p>
            <a:endParaRPr lang="de-DE" dirty="0"/>
          </a:p>
          <a:p>
            <a:pPr marL="0" indent="0">
              <a:buNone/>
            </a:pPr>
            <a:r>
              <a:rPr lang="de-DE" sz="2900" b="1" dirty="0" smtClean="0">
                <a:solidFill>
                  <a:srgbClr val="C0504D"/>
                </a:solidFill>
              </a:rPr>
              <a:t>Regional </a:t>
            </a:r>
            <a:r>
              <a:rPr lang="de-DE" sz="2900" b="1" dirty="0" err="1" smtClean="0">
                <a:solidFill>
                  <a:srgbClr val="C0504D"/>
                </a:solidFill>
              </a:rPr>
              <a:t>assesment</a:t>
            </a:r>
            <a:r>
              <a:rPr lang="de-DE" sz="2900" b="1" dirty="0" smtClean="0">
                <a:solidFill>
                  <a:srgbClr val="C0504D"/>
                </a:solidFill>
              </a:rPr>
              <a:t> </a:t>
            </a:r>
            <a:r>
              <a:rPr lang="de-DE" sz="2900" b="1" dirty="0" err="1" smtClean="0">
                <a:solidFill>
                  <a:srgbClr val="C0504D"/>
                </a:solidFill>
              </a:rPr>
              <a:t>and</a:t>
            </a:r>
            <a:r>
              <a:rPr lang="de-DE" sz="2900" b="1" dirty="0" smtClean="0">
                <a:solidFill>
                  <a:srgbClr val="C0504D"/>
                </a:solidFill>
              </a:rPr>
              <a:t> </a:t>
            </a:r>
            <a:r>
              <a:rPr lang="de-DE" sz="2900" b="1" dirty="0" err="1" smtClean="0">
                <a:solidFill>
                  <a:srgbClr val="C0504D"/>
                </a:solidFill>
              </a:rPr>
              <a:t>developing</a:t>
            </a:r>
            <a:r>
              <a:rPr lang="de-DE" sz="2900" b="1" dirty="0" smtClean="0">
                <a:solidFill>
                  <a:srgbClr val="C0504D"/>
                </a:solidFill>
              </a:rPr>
              <a:t> </a:t>
            </a:r>
            <a:r>
              <a:rPr lang="de-DE" sz="2900" b="1" dirty="0" err="1" smtClean="0">
                <a:solidFill>
                  <a:srgbClr val="C0504D"/>
                </a:solidFill>
              </a:rPr>
              <a:t>of</a:t>
            </a:r>
            <a:r>
              <a:rPr lang="de-DE" sz="2900" b="1" dirty="0" smtClean="0">
                <a:solidFill>
                  <a:srgbClr val="C0504D"/>
                </a:solidFill>
              </a:rPr>
              <a:t> regional Gender </a:t>
            </a:r>
            <a:r>
              <a:rPr lang="de-DE" sz="2900" b="1" dirty="0" err="1" smtClean="0">
                <a:solidFill>
                  <a:srgbClr val="C0504D"/>
                </a:solidFill>
              </a:rPr>
              <a:t>and</a:t>
            </a:r>
            <a:r>
              <a:rPr lang="de-DE" sz="2900" b="1" dirty="0" smtClean="0">
                <a:solidFill>
                  <a:srgbClr val="C0504D"/>
                </a:solidFill>
              </a:rPr>
              <a:t> </a:t>
            </a:r>
            <a:r>
              <a:rPr lang="de-DE" sz="2900" b="1" dirty="0" err="1" smtClean="0">
                <a:solidFill>
                  <a:srgbClr val="C0504D"/>
                </a:solidFill>
              </a:rPr>
              <a:t>Sustainable</a:t>
            </a:r>
            <a:r>
              <a:rPr lang="de-DE" sz="2900" b="1" dirty="0" smtClean="0">
                <a:solidFill>
                  <a:srgbClr val="C0504D"/>
                </a:solidFill>
              </a:rPr>
              <a:t> </a:t>
            </a:r>
            <a:r>
              <a:rPr lang="de-DE" sz="2900" b="1" dirty="0" err="1" smtClean="0">
                <a:solidFill>
                  <a:srgbClr val="C0504D"/>
                </a:solidFill>
              </a:rPr>
              <a:t>Energy</a:t>
            </a:r>
            <a:r>
              <a:rPr lang="de-DE" sz="2900" b="1" dirty="0" smtClean="0">
                <a:solidFill>
                  <a:srgbClr val="C0504D"/>
                </a:solidFill>
              </a:rPr>
              <a:t> </a:t>
            </a:r>
            <a:r>
              <a:rPr lang="de-DE" sz="2900" b="1" dirty="0" err="1" smtClean="0">
                <a:solidFill>
                  <a:srgbClr val="C0504D"/>
                </a:solidFill>
              </a:rPr>
              <a:t>Strategy</a:t>
            </a:r>
            <a:r>
              <a:rPr lang="de-DE" sz="2900" b="1" dirty="0" smtClean="0">
                <a:solidFill>
                  <a:srgbClr val="C0504D"/>
                </a:solidFill>
              </a:rPr>
              <a:t> – </a:t>
            </a:r>
            <a:r>
              <a:rPr lang="de-DE" sz="2900" b="1" dirty="0" err="1" smtClean="0">
                <a:solidFill>
                  <a:srgbClr val="C0504D"/>
                </a:solidFill>
              </a:rPr>
              <a:t>currently</a:t>
            </a:r>
            <a:r>
              <a:rPr lang="de-DE" sz="2900" b="1" dirty="0" smtClean="0">
                <a:solidFill>
                  <a:srgbClr val="C0504D"/>
                </a:solidFill>
              </a:rPr>
              <a:t> </a:t>
            </a:r>
            <a:r>
              <a:rPr lang="de-DE" sz="2900" b="1" dirty="0" err="1" smtClean="0">
                <a:solidFill>
                  <a:srgbClr val="C0504D"/>
                </a:solidFill>
              </a:rPr>
              <a:t>carried</a:t>
            </a:r>
            <a:r>
              <a:rPr lang="de-DE" sz="2900" b="1" dirty="0" smtClean="0">
                <a:solidFill>
                  <a:srgbClr val="C0504D"/>
                </a:solidFill>
              </a:rPr>
              <a:t> out </a:t>
            </a:r>
            <a:r>
              <a:rPr lang="de-DE" sz="2900" b="1" dirty="0" err="1" smtClean="0">
                <a:solidFill>
                  <a:srgbClr val="C0504D"/>
                </a:solidFill>
              </a:rPr>
              <a:t>jointly</a:t>
            </a:r>
            <a:r>
              <a:rPr lang="de-DE" sz="2900" b="1" dirty="0" smtClean="0">
                <a:solidFill>
                  <a:srgbClr val="C0504D"/>
                </a:solidFill>
              </a:rPr>
              <a:t> </a:t>
            </a:r>
            <a:r>
              <a:rPr lang="de-DE" sz="2900" b="1" dirty="0" err="1" smtClean="0">
                <a:solidFill>
                  <a:srgbClr val="C0504D"/>
                </a:solidFill>
              </a:rPr>
              <a:t>by</a:t>
            </a:r>
            <a:r>
              <a:rPr lang="de-DE" sz="2900" b="1" dirty="0">
                <a:solidFill>
                  <a:srgbClr val="C0504D"/>
                </a:solidFill>
              </a:rPr>
              <a:t> </a:t>
            </a:r>
            <a:r>
              <a:rPr lang="de-DE" sz="2900" b="1" dirty="0" smtClean="0">
                <a:solidFill>
                  <a:srgbClr val="C0504D"/>
                </a:solidFill>
              </a:rPr>
              <a:t>SACREEE </a:t>
            </a:r>
            <a:r>
              <a:rPr lang="de-DE" sz="2900" b="1" dirty="0" err="1" smtClean="0">
                <a:solidFill>
                  <a:srgbClr val="C0504D"/>
                </a:solidFill>
              </a:rPr>
              <a:t>and</a:t>
            </a:r>
            <a:r>
              <a:rPr lang="de-DE" sz="2900" b="1" dirty="0" smtClean="0">
                <a:solidFill>
                  <a:srgbClr val="C0504D"/>
                </a:solidFill>
              </a:rPr>
              <a:t> NREL</a:t>
            </a:r>
            <a:endParaRPr lang="de-DE" sz="2900" b="1" dirty="0">
              <a:solidFill>
                <a:srgbClr val="C0504D"/>
              </a:solidFill>
            </a:endParaRPr>
          </a:p>
        </p:txBody>
      </p:sp>
    </p:spTree>
    <p:extLst>
      <p:ext uri="{BB962C8B-B14F-4D97-AF65-F5344CB8AC3E}">
        <p14:creationId xmlns:p14="http://schemas.microsoft.com/office/powerpoint/2010/main" val="96671463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81000" y="1752600"/>
            <a:ext cx="8229600" cy="5746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latin typeface="Futura Lt BT" panose="020B0402020204020303" pitchFamily="34" charset="0"/>
            </a:endParaRPr>
          </a:p>
        </p:txBody>
      </p:sp>
      <p:sp>
        <p:nvSpPr>
          <p:cNvPr id="6" name="Title 5"/>
          <p:cNvSpPr>
            <a:spLocks noGrp="1"/>
          </p:cNvSpPr>
          <p:nvPr>
            <p:ph type="title"/>
          </p:nvPr>
        </p:nvSpPr>
        <p:spPr/>
        <p:txBody>
          <a:bodyPr>
            <a:normAutofit fontScale="90000"/>
          </a:bodyPr>
          <a:lstStyle/>
          <a:p>
            <a:r>
              <a:rPr lang="en-US" dirty="0"/>
              <a:t>ENERGY CONTEXT IN THE SADC REGION</a:t>
            </a:r>
            <a:br>
              <a:rPr lang="en-US" dirty="0"/>
            </a:br>
            <a:endParaRPr lang="en-US" dirty="0"/>
          </a:p>
        </p:txBody>
      </p:sp>
      <p:sp>
        <p:nvSpPr>
          <p:cNvPr id="7" name="Content Placeholder 6"/>
          <p:cNvSpPr>
            <a:spLocks noGrp="1"/>
          </p:cNvSpPr>
          <p:nvPr>
            <p:ph idx="1"/>
          </p:nvPr>
        </p:nvSpPr>
        <p:spPr/>
        <p:txBody>
          <a:bodyPr>
            <a:normAutofit fontScale="92500"/>
          </a:bodyPr>
          <a:lstStyle/>
          <a:p>
            <a:pPr>
              <a:buFont typeface="Wingdings" panose="05000000000000000000" pitchFamily="2" charset="2"/>
              <a:buChar char="ü"/>
            </a:pPr>
            <a:endParaRPr lang="en-US" dirty="0"/>
          </a:p>
          <a:p>
            <a:pPr>
              <a:buFont typeface="Wingdings" panose="05000000000000000000" pitchFamily="2" charset="2"/>
              <a:buChar char="ü"/>
            </a:pPr>
            <a:r>
              <a:rPr lang="en-US" dirty="0"/>
              <a:t>Current steady economic growth is already outpacing the development of energy services, and the lack of supply of cost-effective energy is holding back the socio-economic development prospects of the region. </a:t>
            </a:r>
            <a:endParaRPr lang="en-US" dirty="0" smtClean="0"/>
          </a:p>
          <a:p>
            <a:pPr>
              <a:buFont typeface="Wingdings" panose="05000000000000000000" pitchFamily="2" charset="2"/>
              <a:buChar char="ü"/>
            </a:pPr>
            <a:endParaRPr lang="en-US" dirty="0"/>
          </a:p>
          <a:p>
            <a:pPr marL="0" indent="0">
              <a:buNone/>
            </a:pPr>
            <a:r>
              <a:rPr lang="en-US" b="1" dirty="0"/>
              <a:t>In the majority of the </a:t>
            </a:r>
            <a:r>
              <a:rPr lang="en-US" b="1" dirty="0" smtClean="0"/>
              <a:t>countries</a:t>
            </a:r>
            <a:endParaRPr lang="en-US" b="1" dirty="0"/>
          </a:p>
          <a:p>
            <a:pPr>
              <a:buFont typeface="Wingdings" panose="05000000000000000000" pitchFamily="2" charset="2"/>
              <a:buChar char="ü"/>
            </a:pPr>
            <a:r>
              <a:rPr lang="en-US" dirty="0"/>
              <a:t>Over 60% of the population lives in rural areas</a:t>
            </a:r>
          </a:p>
          <a:p>
            <a:pPr>
              <a:buFont typeface="Wingdings" panose="05000000000000000000" pitchFamily="2" charset="2"/>
              <a:buChar char="ü"/>
            </a:pPr>
            <a:r>
              <a:rPr lang="en-US" dirty="0"/>
              <a:t>Access to grid-based electricity is less than 50% and traditional biomass is the main source energy for cooking, with detrimental effects to health and the environment</a:t>
            </a:r>
          </a:p>
          <a:p>
            <a:pPr marL="0" indent="0">
              <a:buNone/>
            </a:pPr>
            <a:endParaRPr lang="en-US" dirty="0"/>
          </a:p>
        </p:txBody>
      </p:sp>
      <p:sp>
        <p:nvSpPr>
          <p:cNvPr id="32771" name="Slide Number Placeholder 3"/>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43ECD2FE-3DE0-4171-A213-268B968AC535}" type="slidenum">
              <a:rPr lang="en-ZA" altLang="en-US" sz="1000" smtClean="0">
                <a:solidFill>
                  <a:srgbClr val="FFFFFF"/>
                </a:solidFill>
                <a:latin typeface="MetaBold-Roman" charset="0"/>
              </a:rPr>
              <a:pPr>
                <a:spcBef>
                  <a:spcPct val="0"/>
                </a:spcBef>
                <a:buFontTx/>
                <a:buNone/>
              </a:pPr>
              <a:t>2</a:t>
            </a:fld>
            <a:endParaRPr lang="en-ZA" altLang="en-US" sz="1000" dirty="0" smtClean="0">
              <a:solidFill>
                <a:srgbClr val="FFFFFF"/>
              </a:solidFill>
              <a:latin typeface="MetaBold-Roman" charset="0"/>
            </a:endParaRPr>
          </a:p>
        </p:txBody>
      </p:sp>
    </p:spTree>
    <p:extLst>
      <p:ext uri="{BB962C8B-B14F-4D97-AF65-F5344CB8AC3E}">
        <p14:creationId xmlns:p14="http://schemas.microsoft.com/office/powerpoint/2010/main" val="1901642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of </a:t>
            </a:r>
            <a:r>
              <a:rPr lang="en-US" dirty="0"/>
              <a:t>t</a:t>
            </a:r>
            <a:r>
              <a:rPr lang="en-US" dirty="0" smtClean="0"/>
              <a:t>he SACREEE Energy Efficiency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8017262"/>
              </p:ext>
            </p:extLst>
          </p:nvPr>
        </p:nvGraphicFramePr>
        <p:xfrm>
          <a:off x="457200" y="1905001"/>
          <a:ext cx="822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85464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SADC Industrial Energy Efficiency Programme (SIEEP) </a:t>
            </a:r>
            <a:endParaRPr lang="de-DE" dirty="0"/>
          </a:p>
        </p:txBody>
      </p:sp>
      <p:sp>
        <p:nvSpPr>
          <p:cNvPr id="3" name="Inhaltsplatzhalter 2"/>
          <p:cNvSpPr>
            <a:spLocks noGrp="1"/>
          </p:cNvSpPr>
          <p:nvPr>
            <p:ph idx="1"/>
          </p:nvPr>
        </p:nvSpPr>
        <p:spPr>
          <a:xfrm>
            <a:off x="482600" y="3581400"/>
            <a:ext cx="8382000" cy="2514600"/>
          </a:xfrm>
        </p:spPr>
        <p:txBody>
          <a:bodyPr>
            <a:normAutofit fontScale="77500" lnSpcReduction="20000"/>
          </a:bodyPr>
          <a:lstStyle/>
          <a:p>
            <a:pPr marL="0" indent="0">
              <a:buNone/>
            </a:pPr>
            <a:r>
              <a:rPr lang="en-GB" sz="2300" b="1" dirty="0" smtClean="0">
                <a:solidFill>
                  <a:schemeClr val="accent6">
                    <a:lumMod val="50000"/>
                  </a:schemeClr>
                </a:solidFill>
              </a:rPr>
              <a:t>Current Activities (in cooperation with the European Union)</a:t>
            </a:r>
            <a:endParaRPr lang="en-GB" sz="2300" b="1" dirty="0">
              <a:solidFill>
                <a:schemeClr val="accent6">
                  <a:lumMod val="50000"/>
                </a:schemeClr>
              </a:solidFill>
            </a:endParaRPr>
          </a:p>
          <a:p>
            <a:r>
              <a:rPr lang="de-DE" dirty="0" smtClean="0"/>
              <a:t>Assessment </a:t>
            </a:r>
            <a:r>
              <a:rPr lang="de-DE" dirty="0" err="1" smtClean="0"/>
              <a:t>of</a:t>
            </a:r>
            <a:r>
              <a:rPr lang="de-DE" dirty="0" smtClean="0"/>
              <a:t> EE potential in Industries </a:t>
            </a:r>
          </a:p>
          <a:p>
            <a:pPr lvl="1"/>
            <a:r>
              <a:rPr lang="en-GB" dirty="0" smtClean="0"/>
              <a:t>potential </a:t>
            </a:r>
            <a:r>
              <a:rPr lang="en-GB" dirty="0"/>
              <a:t>on electricity energy saving opportunities, </a:t>
            </a:r>
            <a:endParaRPr lang="de-DE" dirty="0"/>
          </a:p>
          <a:p>
            <a:pPr lvl="1"/>
            <a:r>
              <a:rPr lang="en-GB" dirty="0"/>
              <a:t>potential for renewable energy heating and cooling applications in industry</a:t>
            </a:r>
            <a:r>
              <a:rPr lang="en-GB" dirty="0" smtClean="0"/>
              <a:t>,</a:t>
            </a:r>
            <a:endParaRPr lang="de-DE" dirty="0"/>
          </a:p>
          <a:p>
            <a:pPr lvl="1"/>
            <a:r>
              <a:rPr lang="en-GB" dirty="0"/>
              <a:t>capacity to implement energy and efficiency measures</a:t>
            </a:r>
            <a:endParaRPr lang="de-DE" dirty="0"/>
          </a:p>
          <a:p>
            <a:pPr lvl="1"/>
            <a:r>
              <a:rPr lang="en-GB" dirty="0"/>
              <a:t>capacity of industries on implementing ISO </a:t>
            </a:r>
            <a:r>
              <a:rPr lang="en-GB" dirty="0" smtClean="0"/>
              <a:t>50001</a:t>
            </a:r>
          </a:p>
          <a:p>
            <a:r>
              <a:rPr lang="en-GB" dirty="0" smtClean="0"/>
              <a:t>Development of a regional program for Industrial Energy Efficiency to be endorsed by the Member States</a:t>
            </a:r>
            <a:endParaRPr lang="de-DE" dirty="0"/>
          </a:p>
          <a:p>
            <a:endParaRPr lang="de-DE" dirty="0"/>
          </a:p>
        </p:txBody>
      </p:sp>
      <p:sp>
        <p:nvSpPr>
          <p:cNvPr id="5" name="Textfeld 4"/>
          <p:cNvSpPr txBox="1"/>
          <p:nvPr/>
        </p:nvSpPr>
        <p:spPr>
          <a:xfrm>
            <a:off x="762000" y="1981200"/>
            <a:ext cx="7467600" cy="12464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500" b="1" dirty="0">
                <a:solidFill>
                  <a:schemeClr val="bg1"/>
                </a:solidFill>
                <a:latin typeface="Arial Narrow" panose="020B0606020202030204" pitchFamily="34" charset="0"/>
              </a:rPr>
              <a:t>SIEEP contributes to the competitiveness of the industrial sectors of SADC Member States by building their capacity to adopt, invest and utilise energy efficient technologies and practices.  </a:t>
            </a:r>
            <a:endParaRPr lang="en-GB" sz="1500" b="1" dirty="0" smtClean="0">
              <a:solidFill>
                <a:schemeClr val="bg1"/>
              </a:solidFill>
              <a:latin typeface="Arial Narrow" panose="020B0606020202030204" pitchFamily="34" charset="0"/>
            </a:endParaRPr>
          </a:p>
          <a:p>
            <a:endParaRPr lang="en-GB" sz="1500" b="1" dirty="0">
              <a:solidFill>
                <a:schemeClr val="bg1"/>
              </a:solidFill>
              <a:latin typeface="Arial Narrow" panose="020B0606020202030204" pitchFamily="34" charset="0"/>
            </a:endParaRPr>
          </a:p>
          <a:p>
            <a:r>
              <a:rPr lang="en-GB" sz="1500" b="1" dirty="0">
                <a:solidFill>
                  <a:schemeClr val="bg1"/>
                </a:solidFill>
                <a:latin typeface="Arial Narrow" panose="020B0606020202030204" pitchFamily="34" charset="0"/>
              </a:rPr>
              <a:t>Target group are medium and large scale industries.</a:t>
            </a:r>
            <a:endParaRPr lang="de-DE" sz="1500" b="1" dirty="0">
              <a:solidFill>
                <a:schemeClr val="bg1"/>
              </a:solidFill>
              <a:latin typeface="Arial Narrow" panose="020B0606020202030204" pitchFamily="34" charset="0"/>
            </a:endParaRPr>
          </a:p>
          <a:p>
            <a:r>
              <a:rPr lang="de-DE" sz="1500" b="1" dirty="0">
                <a:solidFill>
                  <a:schemeClr val="bg1"/>
                </a:solidFill>
                <a:latin typeface="Arial Narrow" panose="020B0606020202030204" pitchFamily="34" charset="0"/>
              </a:rPr>
              <a:t>SIEEP </a:t>
            </a:r>
            <a:r>
              <a:rPr lang="de-DE" sz="1500" b="1" dirty="0" err="1">
                <a:solidFill>
                  <a:schemeClr val="bg1"/>
                </a:solidFill>
                <a:latin typeface="Arial Narrow" panose="020B0606020202030204" pitchFamily="34" charset="0"/>
              </a:rPr>
              <a:t>is</a:t>
            </a:r>
            <a:r>
              <a:rPr lang="de-DE" sz="1500" b="1" dirty="0">
                <a:solidFill>
                  <a:schemeClr val="bg1"/>
                </a:solidFill>
                <a:latin typeface="Arial Narrow" panose="020B0606020202030204" pitchFamily="34" charset="0"/>
              </a:rPr>
              <a:t> </a:t>
            </a:r>
            <a:r>
              <a:rPr lang="en-GB" sz="1500" b="1" dirty="0">
                <a:solidFill>
                  <a:schemeClr val="bg1"/>
                </a:solidFill>
                <a:latin typeface="Arial Narrow" panose="020B0606020202030204" pitchFamily="34" charset="0"/>
              </a:rPr>
              <a:t>in line with the SADC Industrialization Strategy and Roadmap, 2015-2063. </a:t>
            </a:r>
          </a:p>
        </p:txBody>
      </p:sp>
    </p:spTree>
    <p:extLst>
      <p:ext uri="{BB962C8B-B14F-4D97-AF65-F5344CB8AC3E}">
        <p14:creationId xmlns:p14="http://schemas.microsoft.com/office/powerpoint/2010/main" val="120960283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SADC regional EE </a:t>
            </a:r>
            <a:r>
              <a:rPr lang="de-DE" dirty="0" err="1" smtClean="0"/>
              <a:t>lighting</a:t>
            </a:r>
            <a:r>
              <a:rPr lang="de-DE" dirty="0" smtClean="0"/>
              <a:t> </a:t>
            </a:r>
            <a:r>
              <a:rPr lang="de-DE" dirty="0"/>
              <a:t>initiative</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820315002"/>
              </p:ext>
            </p:extLst>
          </p:nvPr>
        </p:nvGraphicFramePr>
        <p:xfrm>
          <a:off x="457200" y="13716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d 5"/>
          <p:cNvPicPr>
            <a:picLocks noChangeAspect="1"/>
          </p:cNvPicPr>
          <p:nvPr/>
        </p:nvPicPr>
        <p:blipFill rotWithShape="1">
          <a:blip r:embed="rId7"/>
          <a:srcRect l="26925" b="17162"/>
          <a:stretch/>
        </p:blipFill>
        <p:spPr>
          <a:xfrm>
            <a:off x="5943600" y="685800"/>
            <a:ext cx="2400980" cy="1814492"/>
          </a:xfrm>
          <a:prstGeom prst="ellipse">
            <a:avLst/>
          </a:prstGeom>
          <a:ln>
            <a:noFill/>
          </a:ln>
          <a:effectLst>
            <a:softEdge rad="112500"/>
          </a:effectLst>
        </p:spPr>
      </p:pic>
    </p:spTree>
    <p:extLst>
      <p:ext uri="{BB962C8B-B14F-4D97-AF65-F5344CB8AC3E}">
        <p14:creationId xmlns:p14="http://schemas.microsoft.com/office/powerpoint/2010/main" val="387782781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381000"/>
            <a:ext cx="86296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fontAlgn="base">
              <a:lnSpc>
                <a:spcPct val="90000"/>
              </a:lnSpc>
              <a:spcBef>
                <a:spcPct val="0"/>
              </a:spcBef>
              <a:spcAft>
                <a:spcPct val="0"/>
              </a:spcAft>
              <a:buClrTx/>
              <a:buSzTx/>
              <a:tabLst/>
              <a:defRPr/>
            </a:pPr>
            <a:r>
              <a:rPr lang="en-US" sz="2800" b="1" dirty="0" smtClean="0">
                <a:solidFill>
                  <a:srgbClr val="404040"/>
                </a:solidFill>
                <a:latin typeface="Agency FB" panose="020B0503020202020204" pitchFamily="34" charset="0"/>
                <a:ea typeface="+mj-ea"/>
                <a:cs typeface="+mj-cs"/>
              </a:rPr>
              <a:t>SACREEE </a:t>
            </a:r>
            <a:r>
              <a:rPr lang="en-US" sz="2800" b="1" dirty="0">
                <a:solidFill>
                  <a:srgbClr val="404040"/>
                </a:solidFill>
                <a:latin typeface="Agency FB" panose="020B0503020202020204" pitchFamily="34" charset="0"/>
                <a:ea typeface="+mj-ea"/>
                <a:cs typeface="+mj-cs"/>
              </a:rPr>
              <a:t>is partner in the Global Network of Regional Sustainable Energy </a:t>
            </a:r>
            <a:r>
              <a:rPr lang="en-US" sz="2800" b="1" dirty="0" smtClean="0">
                <a:solidFill>
                  <a:srgbClr val="404040"/>
                </a:solidFill>
                <a:latin typeface="Agency FB" panose="020B0503020202020204" pitchFamily="34" charset="0"/>
                <a:ea typeface="+mj-ea"/>
                <a:cs typeface="+mj-cs"/>
              </a:rPr>
              <a:t>Centers</a:t>
            </a:r>
            <a:endParaRPr lang="en-US" sz="2800" b="1" dirty="0">
              <a:solidFill>
                <a:srgbClr val="404040"/>
              </a:solidFill>
              <a:latin typeface="Agency FB" panose="020B0503020202020204" pitchFamily="34" charset="0"/>
              <a:ea typeface="+mj-ea"/>
              <a:cs typeface="+mj-cs"/>
            </a:endParaRPr>
          </a:p>
        </p:txBody>
      </p:sp>
      <p:pic>
        <p:nvPicPr>
          <p:cNvPr id="7"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71450" y="1524000"/>
            <a:ext cx="5600700" cy="4992143"/>
          </a:xfrm>
          <a:prstGeom prst="rect">
            <a:avLst/>
          </a:prstGeom>
          <a:noFill/>
          <a:ln w="9525">
            <a:noFill/>
            <a:miter lim="800000"/>
            <a:headEnd/>
            <a:tailEnd/>
          </a:ln>
        </p:spPr>
      </p:pic>
      <p:sp>
        <p:nvSpPr>
          <p:cNvPr id="2" name="Rectangle 1"/>
          <p:cNvSpPr/>
          <p:nvPr/>
        </p:nvSpPr>
        <p:spPr>
          <a:xfrm>
            <a:off x="6000750" y="4572000"/>
            <a:ext cx="3143250" cy="1477328"/>
          </a:xfrm>
          <a:prstGeom prst="rect">
            <a:avLst/>
          </a:prstGeom>
        </p:spPr>
        <p:txBody>
          <a:bodyPr wrap="square">
            <a:spAutoFit/>
          </a:bodyPr>
          <a:lstStyle/>
          <a:p>
            <a:r>
              <a:rPr lang="en-US" b="1" dirty="0" smtClean="0">
                <a:latin typeface="Agency FB" pitchFamily="34" charset="0"/>
              </a:rPr>
              <a:t>Share of lessons learned and capacity building through collaboration among the regional </a:t>
            </a:r>
            <a:r>
              <a:rPr lang="en-US" b="1" dirty="0" err="1" smtClean="0">
                <a:latin typeface="Agency FB" pitchFamily="34" charset="0"/>
              </a:rPr>
              <a:t>centres</a:t>
            </a:r>
            <a:r>
              <a:rPr lang="en-US" b="1" dirty="0">
                <a:latin typeface="Agency FB" pitchFamily="34" charset="0"/>
              </a:rPr>
              <a:t>.</a:t>
            </a:r>
            <a:endParaRPr lang="en-US" dirty="0"/>
          </a:p>
        </p:txBody>
      </p:sp>
      <p:pic>
        <p:nvPicPr>
          <p:cNvPr id="8" name="Picture 7" descr="C:\Users\jbarros\Desktop\UNID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6172200"/>
            <a:ext cx="609599" cy="543180"/>
          </a:xfrm>
          <a:prstGeom prst="rect">
            <a:avLst/>
          </a:prstGeom>
          <a:noFill/>
          <a:ln w="9525">
            <a:noFill/>
            <a:miter lim="800000"/>
            <a:headEnd/>
            <a:tailEnd/>
          </a:ln>
        </p:spPr>
      </p:pic>
    </p:spTree>
    <p:extLst>
      <p:ext uri="{BB962C8B-B14F-4D97-AF65-F5344CB8AC3E}">
        <p14:creationId xmlns:p14="http://schemas.microsoft.com/office/powerpoint/2010/main" val="277586772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1"/>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43ECD2FE-3DE0-4171-A213-268B968AC535}" type="slidenum">
              <a:rPr lang="en-ZA" altLang="en-US" sz="1000" smtClean="0">
                <a:solidFill>
                  <a:srgbClr val="FFFFFF"/>
                </a:solidFill>
                <a:latin typeface="MetaBold-Roman" charset="0"/>
              </a:rPr>
              <a:pPr>
                <a:spcBef>
                  <a:spcPct val="0"/>
                </a:spcBef>
                <a:buFontTx/>
                <a:buNone/>
              </a:pPr>
              <a:t>24</a:t>
            </a:fld>
            <a:endParaRPr lang="en-ZA" altLang="en-US" sz="1000" smtClean="0">
              <a:solidFill>
                <a:srgbClr val="FFFFFF"/>
              </a:solidFill>
              <a:latin typeface="MetaBold-Roman" charset="0"/>
            </a:endParaRPr>
          </a:p>
        </p:txBody>
      </p:sp>
      <p:sp>
        <p:nvSpPr>
          <p:cNvPr id="21" name="TextBox 20"/>
          <p:cNvSpPr txBox="1"/>
          <p:nvPr/>
        </p:nvSpPr>
        <p:spPr>
          <a:xfrm>
            <a:off x="762000" y="2286000"/>
            <a:ext cx="6477000" cy="3416320"/>
          </a:xfrm>
          <a:prstGeom prst="rect">
            <a:avLst/>
          </a:prstGeom>
          <a:noFill/>
        </p:spPr>
        <p:txBody>
          <a:bodyPr wrap="square" rtlCol="0">
            <a:spAutoFit/>
          </a:bodyPr>
          <a:lstStyle/>
          <a:p>
            <a:pPr algn="ctr"/>
            <a:r>
              <a:rPr lang="en-US" b="1" dirty="0" smtClean="0">
                <a:latin typeface="Arial Narrow" panose="020B0606020202030204" pitchFamily="34" charset="0"/>
                <a:cs typeface="Times New Roman" panose="02020603050405020304" pitchFamily="18" charset="0"/>
              </a:rPr>
              <a:t>SADC Centre for Renewable Energy and Energy Efficiency - SACREEE</a:t>
            </a:r>
            <a:endParaRPr lang="en-US" b="1" dirty="0">
              <a:latin typeface="Arial Narrow" panose="020B0606020202030204" pitchFamily="34" charset="0"/>
              <a:cs typeface="Times New Roman" panose="02020603050405020304" pitchFamily="18" charset="0"/>
            </a:endParaRPr>
          </a:p>
          <a:p>
            <a:pPr algn="ctr"/>
            <a:r>
              <a:rPr lang="en-US" dirty="0" err="1">
                <a:latin typeface="Arial Narrow" panose="020B0606020202030204" pitchFamily="34" charset="0"/>
                <a:cs typeface="Times New Roman" panose="02020603050405020304" pitchFamily="18" charset="0"/>
              </a:rPr>
              <a:t>Ausspann</a:t>
            </a:r>
            <a:r>
              <a:rPr lang="en-US" dirty="0">
                <a:latin typeface="Arial Narrow" panose="020B0606020202030204" pitchFamily="34" charset="0"/>
                <a:cs typeface="Times New Roman" panose="02020603050405020304" pitchFamily="18" charset="0"/>
              </a:rPr>
              <a:t> Plaza No. </a:t>
            </a:r>
            <a:r>
              <a:rPr lang="en-US" dirty="0" smtClean="0">
                <a:latin typeface="Arial Narrow" panose="020B0606020202030204" pitchFamily="34" charset="0"/>
                <a:cs typeface="Times New Roman" panose="02020603050405020304" pitchFamily="18" charset="0"/>
              </a:rPr>
              <a:t>1</a:t>
            </a:r>
            <a:endParaRPr lang="en-US" dirty="0">
              <a:latin typeface="Arial Narrow" panose="020B0606020202030204" pitchFamily="34" charset="0"/>
              <a:cs typeface="Times New Roman" panose="02020603050405020304" pitchFamily="18" charset="0"/>
            </a:endParaRPr>
          </a:p>
          <a:p>
            <a:pPr algn="ctr"/>
            <a:r>
              <a:rPr lang="en-US" dirty="0">
                <a:latin typeface="Arial Narrow" panose="020B0606020202030204" pitchFamily="34" charset="0"/>
                <a:cs typeface="Times New Roman" panose="02020603050405020304" pitchFamily="18" charset="0"/>
              </a:rPr>
              <a:t>No. 11 </a:t>
            </a:r>
            <a:r>
              <a:rPr lang="en-US" dirty="0" smtClean="0">
                <a:latin typeface="Arial Narrow" panose="020B0606020202030204" pitchFamily="34" charset="0"/>
                <a:cs typeface="Times New Roman" panose="02020603050405020304" pitchFamily="18" charset="0"/>
              </a:rPr>
              <a:t>Dr. </a:t>
            </a:r>
            <a:r>
              <a:rPr lang="en-US" dirty="0" err="1" smtClean="0">
                <a:latin typeface="Arial Narrow" panose="020B0606020202030204" pitchFamily="34" charset="0"/>
                <a:cs typeface="Times New Roman" panose="02020603050405020304" pitchFamily="18" charset="0"/>
              </a:rPr>
              <a:t>Agostinho</a:t>
            </a:r>
            <a:r>
              <a:rPr lang="en-US" dirty="0" smtClean="0">
                <a:latin typeface="Arial Narrow" panose="020B0606020202030204" pitchFamily="34" charset="0"/>
                <a:cs typeface="Times New Roman" panose="02020603050405020304" pitchFamily="18" charset="0"/>
              </a:rPr>
              <a:t> </a:t>
            </a:r>
            <a:r>
              <a:rPr lang="en-US" dirty="0" err="1" smtClean="0">
                <a:latin typeface="Arial Narrow" panose="020B0606020202030204" pitchFamily="34" charset="0"/>
                <a:cs typeface="Times New Roman" panose="02020603050405020304" pitchFamily="18" charset="0"/>
              </a:rPr>
              <a:t>Neto</a:t>
            </a:r>
            <a:r>
              <a:rPr lang="en-US" dirty="0" smtClean="0">
                <a:latin typeface="Arial Narrow" panose="020B0606020202030204" pitchFamily="34" charset="0"/>
                <a:cs typeface="Times New Roman" panose="02020603050405020304" pitchFamily="18" charset="0"/>
              </a:rPr>
              <a:t> </a:t>
            </a:r>
            <a:r>
              <a:rPr lang="en-US" dirty="0">
                <a:latin typeface="Arial Narrow" panose="020B0606020202030204" pitchFamily="34" charset="0"/>
                <a:cs typeface="Times New Roman" panose="02020603050405020304" pitchFamily="18" charset="0"/>
              </a:rPr>
              <a:t>Street</a:t>
            </a:r>
          </a:p>
          <a:p>
            <a:pPr algn="ctr"/>
            <a:r>
              <a:rPr lang="en-US" dirty="0" err="1">
                <a:latin typeface="Arial Narrow" panose="020B0606020202030204" pitchFamily="34" charset="0"/>
                <a:cs typeface="Times New Roman" panose="02020603050405020304" pitchFamily="18" charset="0"/>
              </a:rPr>
              <a:t>Ausspannplatz</a:t>
            </a:r>
            <a:endParaRPr lang="en-US" dirty="0">
              <a:latin typeface="Arial Narrow" panose="020B0606020202030204" pitchFamily="34" charset="0"/>
              <a:cs typeface="Times New Roman" panose="02020603050405020304" pitchFamily="18" charset="0"/>
            </a:endParaRPr>
          </a:p>
          <a:p>
            <a:pPr algn="ctr"/>
            <a:r>
              <a:rPr lang="en-US" dirty="0" smtClean="0">
                <a:latin typeface="Arial Narrow" panose="020B0606020202030204" pitchFamily="34" charset="0"/>
                <a:cs typeface="Times New Roman" panose="02020603050405020304" pitchFamily="18" charset="0"/>
              </a:rPr>
              <a:t>Windhoek</a:t>
            </a:r>
            <a:r>
              <a:rPr lang="en-US" dirty="0">
                <a:latin typeface="Arial Narrow" panose="020B0606020202030204" pitchFamily="34" charset="0"/>
                <a:cs typeface="Times New Roman" panose="02020603050405020304" pitchFamily="18" charset="0"/>
              </a:rPr>
              <a:t>, NAMIBIA</a:t>
            </a:r>
          </a:p>
          <a:p>
            <a:pPr algn="ctr"/>
            <a:r>
              <a:rPr lang="en-US" dirty="0" smtClean="0">
                <a:latin typeface="Arial Narrow" panose="020B0606020202030204" pitchFamily="34" charset="0"/>
                <a:cs typeface="Times New Roman" panose="02020603050405020304" pitchFamily="18" charset="0"/>
                <a:hlinkClick r:id="rId2"/>
              </a:rPr>
              <a:t>www.sacreee.org</a:t>
            </a:r>
            <a:endParaRPr lang="en-US" dirty="0" smtClean="0">
              <a:latin typeface="Arial Narrow" panose="020B0606020202030204" pitchFamily="34" charset="0"/>
              <a:cs typeface="Times New Roman" panose="02020603050405020304" pitchFamily="18" charset="0"/>
            </a:endParaRPr>
          </a:p>
          <a:p>
            <a:pPr algn="ctr"/>
            <a:endParaRPr lang="en-US" dirty="0" smtClean="0">
              <a:latin typeface="Arial Narrow" panose="020B0606020202030204" pitchFamily="34" charset="0"/>
              <a:cs typeface="Times New Roman" panose="02020603050405020304" pitchFamily="18" charset="0"/>
            </a:endParaRPr>
          </a:p>
          <a:p>
            <a:pPr algn="ctr"/>
            <a:r>
              <a:rPr lang="en-US" b="1" dirty="0">
                <a:latin typeface="Arial Narrow" panose="020B0606020202030204" pitchFamily="34" charset="0"/>
                <a:cs typeface="Times New Roman" panose="02020603050405020304" pitchFamily="18" charset="0"/>
              </a:rPr>
              <a:t>Mr. Kudakwashe (Kuda) Ndhlukula</a:t>
            </a:r>
          </a:p>
          <a:p>
            <a:pPr algn="ctr"/>
            <a:r>
              <a:rPr lang="en-US" dirty="0">
                <a:latin typeface="Arial Narrow" panose="020B0606020202030204" pitchFamily="34" charset="0"/>
                <a:cs typeface="Times New Roman" panose="02020603050405020304" pitchFamily="18" charset="0"/>
              </a:rPr>
              <a:t>EXECUTIVE DIRECTOR</a:t>
            </a:r>
          </a:p>
          <a:p>
            <a:pPr algn="ctr"/>
            <a:r>
              <a:rPr lang="en-US" dirty="0">
                <a:latin typeface="Arial Narrow" panose="020B0606020202030204" pitchFamily="34" charset="0"/>
                <a:cs typeface="Times New Roman" panose="02020603050405020304" pitchFamily="18" charset="0"/>
              </a:rPr>
              <a:t>Email: </a:t>
            </a:r>
            <a:r>
              <a:rPr lang="en-US" dirty="0">
                <a:latin typeface="Arial Narrow" panose="020B0606020202030204" pitchFamily="34" charset="0"/>
                <a:cs typeface="Times New Roman" panose="02020603050405020304" pitchFamily="18" charset="0"/>
                <a:hlinkClick r:id="rId3"/>
              </a:rPr>
              <a:t>kuda.ndhlukula@sacreee.org</a:t>
            </a:r>
            <a:r>
              <a:rPr lang="en-US" dirty="0">
                <a:latin typeface="Arial Narrow" panose="020B0606020202030204" pitchFamily="34" charset="0"/>
                <a:cs typeface="Times New Roman" panose="02020603050405020304" pitchFamily="18" charset="0"/>
              </a:rPr>
              <a:t>  </a:t>
            </a:r>
          </a:p>
          <a:p>
            <a:pPr algn="ctr"/>
            <a:r>
              <a:rPr lang="en-US" dirty="0">
                <a:latin typeface="Arial Narrow" panose="020B0606020202030204" pitchFamily="34" charset="0"/>
                <a:cs typeface="Times New Roman" panose="02020603050405020304" pitchFamily="18" charset="0"/>
              </a:rPr>
              <a:t>Tel: +264 </a:t>
            </a:r>
            <a:r>
              <a:rPr lang="en-US" dirty="0" smtClean="0">
                <a:latin typeface="Arial Narrow" panose="020B0606020202030204" pitchFamily="34" charset="0"/>
                <a:cs typeface="Times New Roman" panose="02020603050405020304" pitchFamily="18" charset="0"/>
              </a:rPr>
              <a:t>818407702 </a:t>
            </a:r>
            <a:endParaRPr lang="en-US" dirty="0">
              <a:latin typeface="Arial Narrow" panose="020B0606020202030204" pitchFamily="34" charset="0"/>
              <a:cs typeface="Times New Roman" panose="02020603050405020304" pitchFamily="18" charset="0"/>
            </a:endParaRPr>
          </a:p>
          <a:p>
            <a:pPr algn="ctr"/>
            <a:endParaRPr lang="en-US" dirty="0">
              <a:latin typeface="Arial Narrow" panose="020B0606020202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t>THANK YOU FOR YOUR ATTENTION</a:t>
            </a:r>
            <a:endParaRPr lang="en-US" dirty="0"/>
          </a:p>
        </p:txBody>
      </p:sp>
    </p:spTree>
    <p:extLst>
      <p:ext uri="{BB962C8B-B14F-4D97-AF65-F5344CB8AC3E}">
        <p14:creationId xmlns:p14="http://schemas.microsoft.com/office/powerpoint/2010/main" val="99521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ENERGY ACCESS IN SELECTED COUNTRIES IN SADC REGION</a:t>
            </a:r>
            <a:endParaRPr lang="en-US" dirty="0"/>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533400" y="2057400"/>
            <a:ext cx="6095999" cy="3962400"/>
          </a:xfrm>
          <a:prstGeom prst="rect">
            <a:avLst/>
          </a:prstGeom>
          <a:noFill/>
          <a:ln>
            <a:solidFill>
              <a:schemeClr val="tx1"/>
            </a:solidFill>
          </a:ln>
          <a:extLst>
            <a:ext uri="{53640926-AAD7-44d8-BBD7-CCE9431645EC}">
              <a14:shadowObscured xmlns:a14="http://schemas.microsoft.com/office/drawing/2010/main" xmlns=""/>
            </a:ext>
          </a:extLst>
        </p:spPr>
      </p:pic>
      <p:sp>
        <p:nvSpPr>
          <p:cNvPr id="3" name="TextBox 2"/>
          <p:cNvSpPr txBox="1"/>
          <p:nvPr/>
        </p:nvSpPr>
        <p:spPr>
          <a:xfrm>
            <a:off x="6781800" y="2133600"/>
            <a:ext cx="2209800" cy="3600986"/>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US" dirty="0" smtClean="0">
                <a:solidFill>
                  <a:schemeClr val="bg1">
                    <a:lumMod val="50000"/>
                  </a:schemeClr>
                </a:solidFill>
                <a:latin typeface="Arial Narrow" panose="020B0606020202030204" pitchFamily="34" charset="0"/>
              </a:rPr>
              <a:t>SADC Electricity Access is at around 42% and lower than 10% in rural areas</a:t>
            </a:r>
            <a:endParaRPr lang="en-US" dirty="0">
              <a:solidFill>
                <a:schemeClr val="bg1">
                  <a:lumMod val="50000"/>
                </a:schemeClr>
              </a:solidFill>
              <a:latin typeface="Arial Narrow" panose="020B0606020202030204" pitchFamily="34" charset="0"/>
            </a:endParaRPr>
          </a:p>
          <a:p>
            <a:pPr marL="285750" indent="-285750">
              <a:spcAft>
                <a:spcPts val="1200"/>
              </a:spcAft>
              <a:buFont typeface="Wingdings" panose="05000000000000000000" pitchFamily="2" charset="2"/>
              <a:buChar char="ü"/>
            </a:pPr>
            <a:r>
              <a:rPr lang="en-US" dirty="0" smtClean="0">
                <a:solidFill>
                  <a:schemeClr val="bg1">
                    <a:lumMod val="50000"/>
                  </a:schemeClr>
                </a:solidFill>
                <a:latin typeface="Arial Narrow" panose="020B0606020202030204" pitchFamily="34" charset="0"/>
              </a:rPr>
              <a:t>The trend is an increase of access in all countries</a:t>
            </a:r>
          </a:p>
          <a:p>
            <a:pPr marL="285750" indent="-285750">
              <a:spcAft>
                <a:spcPts val="1200"/>
              </a:spcAft>
              <a:buFont typeface="Wingdings" panose="05000000000000000000" pitchFamily="2" charset="2"/>
              <a:buChar char="ü"/>
            </a:pPr>
            <a:r>
              <a:rPr lang="en-US" dirty="0" smtClean="0">
                <a:solidFill>
                  <a:schemeClr val="bg1">
                    <a:lumMod val="50000"/>
                  </a:schemeClr>
                </a:solidFill>
                <a:latin typeface="Arial Narrow" panose="020B0606020202030204" pitchFamily="34" charset="0"/>
              </a:rPr>
              <a:t>However significant differences remain within the region</a:t>
            </a:r>
          </a:p>
          <a:p>
            <a:pPr marL="285750" indent="-285750">
              <a:buFont typeface="Wingdings" panose="05000000000000000000" pitchFamily="2" charset="2"/>
              <a:buChar char="ü"/>
            </a:pPr>
            <a:endParaRPr lang="en-US" dirty="0"/>
          </a:p>
        </p:txBody>
      </p:sp>
      <p:sp>
        <p:nvSpPr>
          <p:cNvPr id="4" name="TextBox 3"/>
          <p:cNvSpPr txBox="1"/>
          <p:nvPr/>
        </p:nvSpPr>
        <p:spPr>
          <a:xfrm>
            <a:off x="5715000" y="6103088"/>
            <a:ext cx="971741" cy="246221"/>
          </a:xfrm>
          <a:prstGeom prst="rect">
            <a:avLst/>
          </a:prstGeom>
          <a:noFill/>
        </p:spPr>
        <p:txBody>
          <a:bodyPr wrap="none" rtlCol="0">
            <a:spAutoFit/>
          </a:bodyPr>
          <a:lstStyle/>
          <a:p>
            <a:r>
              <a:rPr lang="en-US" sz="1000" i="1" dirty="0" smtClean="0">
                <a:latin typeface="Arial Narrow" panose="020B0606020202030204" pitchFamily="34" charset="0"/>
              </a:rPr>
              <a:t>REEESAP, 2016</a:t>
            </a:r>
            <a:endParaRPr lang="en-US" sz="1000" i="1" dirty="0">
              <a:latin typeface="Arial Narrow" panose="020B0606020202030204" pitchFamily="34" charset="0"/>
            </a:endParaRPr>
          </a:p>
        </p:txBody>
      </p:sp>
    </p:spTree>
    <p:extLst>
      <p:ext uri="{BB962C8B-B14F-4D97-AF65-F5344CB8AC3E}">
        <p14:creationId xmlns:p14="http://schemas.microsoft.com/office/powerpoint/2010/main" val="19431093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algn="ctr"/>
            <a:r>
              <a:rPr lang="en-US" dirty="0" smtClean="0"/>
              <a:t>BARRIERS FOR THE DEVELOPMENT OF SUSTAINABLE ENERGY MARKETS IN THE SADC REGION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6728763"/>
              </p:ext>
            </p:extLst>
          </p:nvPr>
        </p:nvGraphicFramePr>
        <p:xfrm>
          <a:off x="-14484" y="1752600"/>
          <a:ext cx="8991600" cy="5154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27542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POTENTIALS </a:t>
            </a:r>
            <a:r>
              <a:rPr lang="en-US" dirty="0"/>
              <a:t>FOR </a:t>
            </a:r>
            <a:r>
              <a:rPr lang="en-US" dirty="0" smtClean="0"/>
              <a:t>RE: SOLAR </a:t>
            </a:r>
            <a:r>
              <a:rPr lang="en-US" dirty="0"/>
              <a:t>AND WIND </a:t>
            </a:r>
            <a:r>
              <a:rPr lang="en-US" dirty="0" smtClean="0"/>
              <a:t>RESOURCES IN CONTINENTAL COUNTRIES</a:t>
            </a:r>
            <a:endParaRPr lang="en-US" dirty="0"/>
          </a:p>
        </p:txBody>
      </p:sp>
      <p:sp>
        <p:nvSpPr>
          <p:cNvPr id="7" name="Content Placeholder 6"/>
          <p:cNvSpPr>
            <a:spLocks noGrp="1"/>
          </p:cNvSpPr>
          <p:nvPr>
            <p:ph idx="1"/>
          </p:nvPr>
        </p:nvSpPr>
        <p:spPr>
          <a:xfrm>
            <a:off x="457200" y="5105400"/>
            <a:ext cx="8229600" cy="868363"/>
          </a:xfrm>
        </p:spPr>
        <p:txBody>
          <a:bodyPr>
            <a:normAutofit fontScale="92500" lnSpcReduction="20000"/>
          </a:bodyPr>
          <a:lstStyle/>
          <a:p>
            <a:pPr marL="0" indent="0">
              <a:buNone/>
            </a:pPr>
            <a:r>
              <a:rPr lang="en-US" dirty="0"/>
              <a:t>Huge wind, solar PV &amp; solar CSP  potential of </a:t>
            </a:r>
            <a:r>
              <a:rPr lang="en-US" b="1" dirty="0"/>
              <a:t>370,570 MW </a:t>
            </a:r>
            <a:r>
              <a:rPr lang="en-US" dirty="0"/>
              <a:t>at </a:t>
            </a:r>
            <a:r>
              <a:rPr lang="en-US" b="1" dirty="0"/>
              <a:t>300 W/m2 </a:t>
            </a:r>
            <a:r>
              <a:rPr lang="en-US" dirty="0"/>
              <a:t>resource quality;</a:t>
            </a:r>
            <a:r>
              <a:rPr lang="en-US" b="1" dirty="0"/>
              <a:t> 605,840 MW </a:t>
            </a:r>
            <a:r>
              <a:rPr lang="en-US" dirty="0"/>
              <a:t>at </a:t>
            </a:r>
            <a:r>
              <a:rPr lang="en-US" b="1" dirty="0"/>
              <a:t>270 W/m2 </a:t>
            </a:r>
            <a:r>
              <a:rPr lang="en-US" dirty="0"/>
              <a:t>and </a:t>
            </a:r>
            <a:r>
              <a:rPr lang="en-US" b="1" dirty="0"/>
              <a:t>1,257,770 MW </a:t>
            </a:r>
            <a:r>
              <a:rPr lang="en-US" dirty="0"/>
              <a:t>at </a:t>
            </a:r>
            <a:r>
              <a:rPr lang="en-US" b="1" dirty="0"/>
              <a:t>300 W/m2,  </a:t>
            </a:r>
            <a:r>
              <a:rPr lang="en-US" b="1" i="1" dirty="0"/>
              <a:t>(IRENA, 2015)</a:t>
            </a:r>
            <a:r>
              <a:rPr lang="en-US" dirty="0"/>
              <a:t>. </a:t>
            </a:r>
          </a:p>
          <a:p>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43633779-92B0-47AC-AFB4-5ED086EB9243}" type="slidenum">
              <a:rPr lang="en-ZA" smtClean="0">
                <a:solidFill>
                  <a:prstClr val="black">
                    <a:tint val="75000"/>
                  </a:prstClr>
                </a:solidFill>
              </a:rPr>
              <a:pPr/>
              <a:t>5</a:t>
            </a:fld>
            <a:endParaRPr lang="en-ZA">
              <a:solidFill>
                <a:prstClr val="black">
                  <a:tint val="75000"/>
                </a:prstClr>
              </a:solidFill>
            </a:endParaRPr>
          </a:p>
        </p:txBody>
      </p:sp>
      <p:pic>
        <p:nvPicPr>
          <p:cNvPr id="6" name="Picture 5"/>
          <p:cNvPicPr>
            <a:picLocks noChangeAspect="1"/>
          </p:cNvPicPr>
          <p:nvPr/>
        </p:nvPicPr>
        <p:blipFill>
          <a:blip r:embed="rId2"/>
          <a:stretch>
            <a:fillRect/>
          </a:stretch>
        </p:blipFill>
        <p:spPr>
          <a:xfrm>
            <a:off x="685800" y="2057400"/>
            <a:ext cx="7467600" cy="2911099"/>
          </a:xfrm>
          <a:prstGeom prst="rect">
            <a:avLst/>
          </a:prstGeom>
        </p:spPr>
      </p:pic>
    </p:spTree>
    <p:extLst>
      <p:ext uri="{BB962C8B-B14F-4D97-AF65-F5344CB8AC3E}">
        <p14:creationId xmlns:p14="http://schemas.microsoft.com/office/powerpoint/2010/main" val="28574005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Energy Intensity in SADC _201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8323" t="17766" r="8442" b="27780"/>
          <a:stretch/>
        </p:blipFill>
        <p:spPr>
          <a:xfrm>
            <a:off x="748416" y="2358766"/>
            <a:ext cx="7484161" cy="3481449"/>
          </a:xfrm>
        </p:spPr>
      </p:pic>
      <p:sp>
        <p:nvSpPr>
          <p:cNvPr id="12" name="Title 1"/>
          <p:cNvSpPr>
            <a:spLocks noGrp="1"/>
          </p:cNvSpPr>
          <p:nvPr>
            <p:ph type="title"/>
          </p:nvPr>
        </p:nvSpPr>
        <p:spPr/>
        <p:txBody>
          <a:bodyPr>
            <a:normAutofit/>
          </a:bodyPr>
          <a:lstStyle/>
          <a:p>
            <a:r>
              <a:rPr lang="en-US" dirty="0" smtClean="0"/>
              <a:t>POTENTIAL FOR ENERGY EFFICIENCY</a:t>
            </a:r>
            <a:endParaRPr lang="en-US" dirty="0"/>
          </a:p>
        </p:txBody>
      </p:sp>
      <p:sp>
        <p:nvSpPr>
          <p:cNvPr id="13" name="TextBox 12"/>
          <p:cNvSpPr txBox="1"/>
          <p:nvPr/>
        </p:nvSpPr>
        <p:spPr>
          <a:xfrm>
            <a:off x="838200" y="5943600"/>
            <a:ext cx="5725026" cy="246221"/>
          </a:xfrm>
          <a:prstGeom prst="rect">
            <a:avLst/>
          </a:prstGeom>
          <a:noFill/>
        </p:spPr>
        <p:txBody>
          <a:bodyPr wrap="none" rtlCol="0">
            <a:spAutoFit/>
          </a:bodyPr>
          <a:lstStyle/>
          <a:p>
            <a:r>
              <a:rPr lang="en-US" sz="1000" dirty="0" smtClean="0"/>
              <a:t>Source: REEESAP, 2016; citing </a:t>
            </a:r>
            <a:r>
              <a:rPr lang="en-US" sz="1000" i="1" dirty="0"/>
              <a:t>Source: SE4ALL, Global Tracking Framework, Full Report, 2015 </a:t>
            </a:r>
            <a:endParaRPr lang="en-US" sz="1000" dirty="0"/>
          </a:p>
        </p:txBody>
      </p:sp>
      <p:sp>
        <p:nvSpPr>
          <p:cNvPr id="14" name="TextBox 13"/>
          <p:cNvSpPr txBox="1"/>
          <p:nvPr/>
        </p:nvSpPr>
        <p:spPr>
          <a:xfrm>
            <a:off x="914400" y="1905000"/>
            <a:ext cx="6228350" cy="369332"/>
          </a:xfrm>
          <a:prstGeom prst="rect">
            <a:avLst/>
          </a:prstGeom>
          <a:noFill/>
        </p:spPr>
        <p:txBody>
          <a:bodyPr wrap="none" rtlCol="0">
            <a:spAutoFit/>
          </a:bodyPr>
          <a:lstStyle/>
          <a:p>
            <a:r>
              <a:rPr lang="en-US" dirty="0"/>
              <a:t>Levels of Primary Energy Intensity of SADC Member States </a:t>
            </a:r>
          </a:p>
        </p:txBody>
      </p:sp>
    </p:spTree>
    <p:extLst>
      <p:ext uri="{BB962C8B-B14F-4D97-AF65-F5344CB8AC3E}">
        <p14:creationId xmlns:p14="http://schemas.microsoft.com/office/powerpoint/2010/main" val="189427049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&amp; ENERGY EFFICIENCY OPTIONS IN SADC</a:t>
            </a:r>
            <a:endParaRPr lang="en-US" dirty="0"/>
          </a:p>
        </p:txBody>
      </p:sp>
      <p:sp>
        <p:nvSpPr>
          <p:cNvPr id="3" name="Content Placeholder 2"/>
          <p:cNvSpPr>
            <a:spLocks noGrp="1"/>
          </p:cNvSpPr>
          <p:nvPr>
            <p:ph idx="1"/>
          </p:nvPr>
        </p:nvSpPr>
        <p:spPr/>
        <p:txBody>
          <a:bodyPr/>
          <a:lstStyle/>
          <a:p>
            <a:r>
              <a:rPr lang="en-US" b="1" dirty="0"/>
              <a:t>Awareness </a:t>
            </a:r>
            <a:r>
              <a:rPr lang="en-US" b="1" dirty="0" smtClean="0"/>
              <a:t>Raising </a:t>
            </a:r>
            <a:r>
              <a:rPr lang="mr-IN" dirty="0" smtClean="0"/>
              <a:t>–</a:t>
            </a:r>
            <a:r>
              <a:rPr lang="en-US" dirty="0" smtClean="0"/>
              <a:t> including </a:t>
            </a:r>
            <a:r>
              <a:rPr lang="en-US" dirty="0"/>
              <a:t>implementation </a:t>
            </a:r>
            <a:r>
              <a:rPr lang="en-US" dirty="0" smtClean="0"/>
              <a:t>of energy efficiency </a:t>
            </a:r>
            <a:r>
              <a:rPr lang="en-US" dirty="0"/>
              <a:t>labels and </a:t>
            </a:r>
            <a:r>
              <a:rPr lang="en-US" b="1" dirty="0"/>
              <a:t>Minimum Energy Performance Standards (MEPS)</a:t>
            </a:r>
            <a:r>
              <a:rPr lang="en-US" dirty="0"/>
              <a:t>. </a:t>
            </a:r>
            <a:endParaRPr lang="en-US" dirty="0" smtClean="0"/>
          </a:p>
          <a:p>
            <a:r>
              <a:rPr lang="en-US" b="1" dirty="0"/>
              <a:t>More Efficient Technologies </a:t>
            </a:r>
            <a:r>
              <a:rPr lang="mr-IN" dirty="0" smtClean="0"/>
              <a:t>–</a:t>
            </a:r>
            <a:r>
              <a:rPr lang="en-US" dirty="0" smtClean="0"/>
              <a:t> including lighting, industrial equipment, efficient cooking, </a:t>
            </a:r>
            <a:r>
              <a:rPr lang="en-US" dirty="0" err="1" smtClean="0"/>
              <a:t>etc</a:t>
            </a:r>
            <a:endParaRPr lang="en-US" dirty="0" smtClean="0"/>
          </a:p>
          <a:p>
            <a:r>
              <a:rPr lang="en-US" b="1" dirty="0"/>
              <a:t>Fuel Switching </a:t>
            </a:r>
            <a:r>
              <a:rPr lang="mr-IN" dirty="0" smtClean="0"/>
              <a:t>–</a:t>
            </a:r>
            <a:r>
              <a:rPr lang="en-US" dirty="0" smtClean="0"/>
              <a:t> e.g. use of LPG, SWH.</a:t>
            </a:r>
          </a:p>
          <a:p>
            <a:r>
              <a:rPr lang="en-US" b="1" dirty="0"/>
              <a:t>Load Management </a:t>
            </a:r>
            <a:r>
              <a:rPr lang="en-US" b="1" dirty="0" smtClean="0"/>
              <a:t> </a:t>
            </a:r>
            <a:r>
              <a:rPr lang="en-US" dirty="0" smtClean="0"/>
              <a:t>- including ripple control and time-of-use-tariffs</a:t>
            </a:r>
          </a:p>
          <a:p>
            <a:r>
              <a:rPr lang="en-US" b="1" dirty="0" smtClean="0"/>
              <a:t>Electricity grid losses mitigation</a:t>
            </a:r>
            <a:r>
              <a:rPr lang="en-US" dirty="0" smtClean="0"/>
              <a:t> - e.g. with pre-paid &amp; smart metering</a:t>
            </a:r>
          </a:p>
          <a:p>
            <a:r>
              <a:rPr lang="en-US" b="1" dirty="0" smtClean="0"/>
              <a:t>Building codes </a:t>
            </a:r>
            <a:endParaRPr lang="en-US" dirty="0" smtClean="0"/>
          </a:p>
          <a:p>
            <a:pPr marL="0" indent="0">
              <a:buNone/>
            </a:pPr>
            <a:endParaRPr lang="en-US" dirty="0"/>
          </a:p>
        </p:txBody>
      </p:sp>
    </p:spTree>
    <p:extLst>
      <p:ext uri="{BB962C8B-B14F-4D97-AF65-F5344CB8AC3E}">
        <p14:creationId xmlns:p14="http://schemas.microsoft.com/office/powerpoint/2010/main" val="426652970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382000" cy="914400"/>
          </a:xfrm>
        </p:spPr>
        <p:txBody>
          <a:bodyPr>
            <a:normAutofit fontScale="90000"/>
          </a:bodyPr>
          <a:lstStyle/>
          <a:p>
            <a:r>
              <a:rPr lang="en-US" sz="3600" dirty="0"/>
              <a:t>SACREEE – THE SADC CENTRE FOR RENEWABLE ENERGY AND ENERGY EFFICIENCY</a:t>
            </a:r>
            <a:endParaRPr lang="en-US" sz="3600" b="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11270382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fontScale="90000"/>
          </a:bodyPr>
          <a:lstStyle/>
          <a:p>
            <a:pPr algn="ctr"/>
            <a:r>
              <a:rPr lang="en-US" dirty="0" smtClean="0"/>
              <a:t>SACREEE – THE SADC CENTRE FOR RENEWABLE ENERGY AND ENERGY EFFICIENCY</a:t>
            </a:r>
            <a:endParaRPr lang="en-US" dirty="0"/>
          </a:p>
        </p:txBody>
      </p:sp>
      <p:sp>
        <p:nvSpPr>
          <p:cNvPr id="5" name="Content Placeholder 4"/>
          <p:cNvSpPr>
            <a:spLocks noGrp="1"/>
          </p:cNvSpPr>
          <p:nvPr>
            <p:ph idx="1"/>
          </p:nvPr>
        </p:nvSpPr>
        <p:spPr>
          <a:xfrm>
            <a:off x="609600" y="1981200"/>
            <a:ext cx="7924800" cy="3352800"/>
          </a:xfrm>
        </p:spPr>
        <p:txBody>
          <a:bodyPr>
            <a:noAutofit/>
          </a:bodyPr>
          <a:lstStyle/>
          <a:p>
            <a:pPr marL="0" indent="0">
              <a:buNone/>
            </a:pPr>
            <a:r>
              <a:rPr lang="en-US" sz="1200" b="1" dirty="0" smtClean="0"/>
              <a:t>SACREEE was established in 2016 by the SADC Energy Ministers and endorsed by 35</a:t>
            </a:r>
            <a:r>
              <a:rPr lang="en-US" sz="1200" b="1" baseline="30000" dirty="0" smtClean="0"/>
              <a:t>th</a:t>
            </a:r>
            <a:r>
              <a:rPr lang="en-US" sz="1200" b="1" dirty="0" smtClean="0"/>
              <a:t> SADC Council of Ministers </a:t>
            </a:r>
            <a:r>
              <a:rPr lang="en-GB" sz="1200" b="1" dirty="0" smtClean="0">
                <a:latin typeface="Arial" panose="020B0604020202020204" pitchFamily="34" charset="0"/>
                <a:ea typeface="Times New Roman" panose="02020603050405020304" pitchFamily="18" charset="0"/>
              </a:rPr>
              <a:t>Meeting -Decision 61 with a mandate</a:t>
            </a:r>
            <a:r>
              <a:rPr lang="en-US" sz="1200" b="1" dirty="0" smtClean="0"/>
              <a:t> to promote</a:t>
            </a:r>
            <a:endParaRPr lang="en-US" sz="1200" b="1" dirty="0"/>
          </a:p>
          <a:p>
            <a:pPr lvl="1">
              <a:buFont typeface="Wingdings" panose="05000000000000000000" pitchFamily="2" charset="2"/>
              <a:buChar char="ü"/>
            </a:pPr>
            <a:r>
              <a:rPr lang="en-US" sz="1200" dirty="0" smtClean="0"/>
              <a:t>increased </a:t>
            </a:r>
            <a:r>
              <a:rPr lang="en-US" sz="1200" dirty="0"/>
              <a:t>access to modern energy services </a:t>
            </a:r>
          </a:p>
          <a:p>
            <a:pPr lvl="1">
              <a:buFont typeface="Wingdings" panose="05000000000000000000" pitchFamily="2" charset="2"/>
              <a:buChar char="ü"/>
            </a:pPr>
            <a:r>
              <a:rPr lang="en-US" sz="1200" dirty="0" smtClean="0"/>
              <a:t>improved </a:t>
            </a:r>
            <a:r>
              <a:rPr lang="en-US" sz="1200" dirty="0"/>
              <a:t>energy security across the SADC Region </a:t>
            </a:r>
            <a:endParaRPr lang="en-US" sz="1200" dirty="0" smtClean="0"/>
          </a:p>
          <a:p>
            <a:pPr marL="0" indent="0">
              <a:buNone/>
            </a:pPr>
            <a:r>
              <a:rPr lang="en-US" sz="1200" b="1" i="1" dirty="0" smtClean="0"/>
              <a:t>SACREEE s mandate is to implement the </a:t>
            </a:r>
            <a:r>
              <a:rPr lang="en-GB" sz="1200" b="1" i="1" dirty="0"/>
              <a:t>Regional Renewable Energy and Energy Efficiency Strategy and Action Plan (REEESAP</a:t>
            </a:r>
            <a:r>
              <a:rPr lang="en-GB" sz="1200" b="1" i="1" dirty="0" smtClean="0"/>
              <a:t>) through the </a:t>
            </a:r>
            <a:r>
              <a:rPr lang="en-US" sz="1200" b="1" i="1" dirty="0" smtClean="0"/>
              <a:t>promotion </a:t>
            </a:r>
            <a:r>
              <a:rPr lang="en-US" sz="1200" b="1" i="1" dirty="0"/>
              <a:t>of  market based adoption of renewable energy and energy efficient technologies and energy </a:t>
            </a:r>
            <a:r>
              <a:rPr lang="en-US" sz="1200" b="1" i="1" dirty="0" smtClean="0"/>
              <a:t>services</a:t>
            </a:r>
          </a:p>
          <a:p>
            <a:pPr marL="0" indent="0">
              <a:buNone/>
            </a:pPr>
            <a:endParaRPr lang="en-US" sz="1200" b="1" i="1" dirty="0"/>
          </a:p>
          <a:p>
            <a:pPr marL="0" indent="0">
              <a:buNone/>
            </a:pPr>
            <a:r>
              <a:rPr lang="en-US" sz="1200" b="1" i="1" dirty="0" smtClean="0"/>
              <a:t>SACREEE </a:t>
            </a:r>
            <a:r>
              <a:rPr lang="en-US" sz="1200" b="1" i="1" dirty="0"/>
              <a:t>is established on a sustainable basis through the following sources of support:</a:t>
            </a:r>
          </a:p>
          <a:p>
            <a:pPr lvl="1">
              <a:buFont typeface="Wingdings" panose="05000000000000000000" pitchFamily="2" charset="2"/>
              <a:buChar char="ü"/>
            </a:pPr>
            <a:r>
              <a:rPr lang="en-US" sz="1200" i="1" dirty="0" smtClean="0"/>
              <a:t>Member </a:t>
            </a:r>
            <a:r>
              <a:rPr lang="en-US" sz="1200" i="1" dirty="0"/>
              <a:t>States contributions</a:t>
            </a:r>
          </a:p>
          <a:p>
            <a:pPr lvl="1">
              <a:buFont typeface="Wingdings" panose="05000000000000000000" pitchFamily="2" charset="2"/>
              <a:buChar char="ü"/>
            </a:pPr>
            <a:r>
              <a:rPr lang="en-US" sz="1200" i="1" dirty="0"/>
              <a:t>Donor funding</a:t>
            </a:r>
          </a:p>
          <a:p>
            <a:pPr lvl="1">
              <a:buFont typeface="Wingdings" panose="05000000000000000000" pitchFamily="2" charset="2"/>
              <a:buChar char="ü"/>
            </a:pPr>
            <a:r>
              <a:rPr lang="en-US" sz="1200" i="1" dirty="0"/>
              <a:t>Cost recovery from services offered to projects. </a:t>
            </a:r>
          </a:p>
          <a:p>
            <a:pPr marL="0" indent="0">
              <a:buNone/>
            </a:pPr>
            <a:r>
              <a:rPr lang="en-US" sz="1200" b="1" i="1" dirty="0" smtClean="0"/>
              <a:t>SACREEE Secretariat is based in Windhoek, Namibia</a:t>
            </a:r>
            <a:endParaRPr lang="en-US" sz="1200" b="1" i="1" dirty="0"/>
          </a:p>
        </p:txBody>
      </p:sp>
      <p:pic>
        <p:nvPicPr>
          <p:cNvPr id="6" name="Picture 3" descr="C:\Users\dnakapunda\Videos\sadc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766551"/>
            <a:ext cx="929148"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Bildergebnis für uni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402" y="5943600"/>
            <a:ext cx="846030" cy="77270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100" y="5981852"/>
            <a:ext cx="990600" cy="660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57200" y="5410200"/>
            <a:ext cx="7086600" cy="369332"/>
          </a:xfrm>
          <a:prstGeom prst="rect">
            <a:avLst/>
          </a:prstGeom>
          <a:noFill/>
        </p:spPr>
        <p:txBody>
          <a:bodyPr wrap="square" rtlCol="0">
            <a:spAutoFit/>
          </a:bodyPr>
          <a:lstStyle/>
          <a:p>
            <a:r>
              <a:rPr lang="en-US" b="1" dirty="0" smtClean="0">
                <a:latin typeface="Arial Narrow" panose="020B0606020202030204" pitchFamily="34" charset="0"/>
              </a:rPr>
              <a:t>Partnerships are key! The SACREEE core supporters</a:t>
            </a:r>
            <a:endParaRPr lang="en-US" b="1" dirty="0">
              <a:latin typeface="Arial Narrow" panose="020B0606020202030204" pitchFamily="34" charset="0"/>
            </a:endParaRPr>
          </a:p>
        </p:txBody>
      </p:sp>
      <p:pic>
        <p:nvPicPr>
          <p:cNvPr id="1030" name="Picture 6" descr="Bildergebnis für austrian development cooper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6017820"/>
            <a:ext cx="2208088" cy="6242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0765768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1826</Words>
  <Application>Microsoft Macintosh PowerPoint</Application>
  <PresentationFormat>On-screen Show (4:3)</PresentationFormat>
  <Paragraphs>201</Paragraphs>
  <Slides>24</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Agency FB</vt:lpstr>
      <vt:lpstr>Arial Narrow</vt:lpstr>
      <vt:lpstr>Calibri</vt:lpstr>
      <vt:lpstr>Courier New</vt:lpstr>
      <vt:lpstr>Futura Lt BT</vt:lpstr>
      <vt:lpstr>Georgia</vt:lpstr>
      <vt:lpstr>Mangal</vt:lpstr>
      <vt:lpstr>MetaBold-Roman</vt:lpstr>
      <vt:lpstr>MS PGothic</vt:lpstr>
      <vt:lpstr>Times New Roman</vt:lpstr>
      <vt:lpstr>Wingdings</vt:lpstr>
      <vt:lpstr>Arial</vt:lpstr>
      <vt:lpstr>Project Status Report</vt:lpstr>
      <vt:lpstr>1_Project Status Report</vt:lpstr>
      <vt:lpstr>SACREEE FOR MARKET-BASED ADOPTION OF RENEWABLE ENERGY AND ENERGY EFFICIENCY  Presentation to the SADC Renewable Energy Entrepreneurship Support Facility Workshop  27 April 2017 Maseru, Lesotho   </vt:lpstr>
      <vt:lpstr>ENERGY CONTEXT IN THE SADC REGION </vt:lpstr>
      <vt:lpstr>ENERGY ACCESS IN SELECTED COUNTRIES IN SADC REGION</vt:lpstr>
      <vt:lpstr>BARRIERS FOR THE DEVELOPMENT OF SUSTAINABLE ENERGY MARKETS IN THE SADC REGION </vt:lpstr>
      <vt:lpstr>POTENTIALS FOR RE: SOLAR AND WIND RESOURCES IN CONTINENTAL COUNTRIES</vt:lpstr>
      <vt:lpstr>POTENTIAL FOR ENERGY EFFICIENCY</vt:lpstr>
      <vt:lpstr>DSM &amp; ENERGY EFFICIENCY OPTIONS IN SADC</vt:lpstr>
      <vt:lpstr>SACREEE – THE SADC CENTRE FOR RENEWABLE ENERGY AND ENERGY EFFICIENCY</vt:lpstr>
      <vt:lpstr>SACREEE – THE SADC CENTRE FOR RENEWABLE ENERGY AND ENERGY EFFICIENCY</vt:lpstr>
      <vt:lpstr>SACREEE GOVERNANCE STRUCTURE</vt:lpstr>
      <vt:lpstr>SACREEE FOR RE/EE INTEGRATION IN SADC</vt:lpstr>
      <vt:lpstr>KEY STAKEHOLDERS FOR SACREEE</vt:lpstr>
      <vt:lpstr>PROVIDING REGIONAL SUPPORT TO NATIONAL ACTIONS - SACREEE ACTIVITIES</vt:lpstr>
      <vt:lpstr>SACREEE – THE KNOWLEDGE HUB FOR SUSTAINABLE ENERGY</vt:lpstr>
      <vt:lpstr>SHORT-TO-MEDIUM TERM SACREEE FOCUS AREAS</vt:lpstr>
      <vt:lpstr>SADC Renewable Energy Entrepreneurship Support Facility</vt:lpstr>
      <vt:lpstr>Renewable Energy Resource Assessment and Zoning study for the Africa Clean Energy Corridor (ACEC) </vt:lpstr>
      <vt:lpstr>ACEC -Phase 2: Review of zoning work and financial assessment</vt:lpstr>
      <vt:lpstr>SADC Program on Gender and Sustainable Energy </vt:lpstr>
      <vt:lpstr>Objectives of the SACREEE Energy Efficiency Program</vt:lpstr>
      <vt:lpstr>SADC Industrial Energy Efficiency Programme (SIEEP) </vt:lpstr>
      <vt:lpstr>SADC regional EE lighting initiative</vt:lpstr>
      <vt:lpstr>PowerPoint Presentation</vt:lpstr>
      <vt:lpstr>THANK YOU FOR YOUR ATTENTION</vt:lpstr>
    </vt:vector>
  </TitlesOfParts>
  <Company>UNIDO</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SACREEE – Regional approaches for sustainable energy solutions</dc:title>
  <dc:creator>REISS, Karin</dc:creator>
  <cp:lastModifiedBy>Kuda Ndhlukula</cp:lastModifiedBy>
  <cp:revision>108</cp:revision>
  <cp:lastPrinted>2017-03-30T21:32:21Z</cp:lastPrinted>
  <dcterms:created xsi:type="dcterms:W3CDTF">2016-12-19T15:33:17Z</dcterms:created>
  <dcterms:modified xsi:type="dcterms:W3CDTF">2017-04-27T06:51:59Z</dcterms:modified>
</cp:coreProperties>
</file>