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63" r:id="rId5"/>
    <p:sldId id="258" r:id="rId6"/>
    <p:sldId id="259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2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1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2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AB36-405D-40C5-A06D-AE7C71EBDA1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5D98-45A1-4665-BD13-C6937B4CE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Flag_of_Samoa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Flag_of_Samoa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Samoa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Samoa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Samoa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Samoa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Flag_of_Samoa.sv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Flag_of_Samoa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2473" y="1914862"/>
            <a:ext cx="6837203" cy="1118794"/>
          </a:xfrm>
        </p:spPr>
        <p:txBody>
          <a:bodyPr>
            <a:noAutofit/>
          </a:bodyPr>
          <a:lstStyle/>
          <a:p>
            <a:r>
              <a:rPr lang="en-US" b="1" dirty="0" smtClean="0"/>
              <a:t>SAMOA</a:t>
            </a:r>
            <a:endParaRPr lang="en-US" b="1" dirty="0"/>
          </a:p>
        </p:txBody>
      </p:sp>
      <p:pic>
        <p:nvPicPr>
          <p:cNvPr id="6" name="Picture 2" descr="Flag of Samoa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7635" y="0"/>
            <a:ext cx="3564366" cy="17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MG_35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398" y="3409276"/>
            <a:ext cx="500230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JI001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4307" y="3355492"/>
            <a:ext cx="563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id:image001.jpg@01CD44B9.BABC3EF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095017" cy="6722917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2000" b="1" dirty="0" smtClean="0"/>
          </a:p>
          <a:p>
            <a:r>
              <a:rPr lang="en-US" sz="3200" b="1" dirty="0" smtClean="0"/>
              <a:t>Policies/Regulations </a:t>
            </a:r>
            <a:r>
              <a:rPr lang="en-US" sz="3200" b="1" dirty="0"/>
              <a:t>to Support Energy </a:t>
            </a:r>
            <a:r>
              <a:rPr lang="en-US" sz="3200" b="1" dirty="0" smtClean="0"/>
              <a:t>Transition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sz="2000" dirty="0" smtClean="0"/>
              <a:t>Strategy for the Development of Samoa 2016/17 – 2019/20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1800" dirty="0" smtClean="0"/>
              <a:t> Quality Energy Supply “Sustainable Energy Supply towards energy self sufficiency”</a:t>
            </a:r>
          </a:p>
          <a:p>
            <a:pPr lvl="1" algn="l"/>
            <a:r>
              <a:rPr lang="en-US" sz="1600" dirty="0" smtClean="0"/>
              <a:t>	</a:t>
            </a:r>
            <a:endParaRPr lang="en-US" sz="16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Samoa Energy Sector Plan 2012-2016 (new plan is in draft 2017-2020)</a:t>
            </a:r>
            <a:endParaRPr lang="en-US" sz="2000" dirty="0"/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US" sz="1800" i="1" dirty="0" smtClean="0"/>
              <a:t>Reduce the growth rate in the volume of Imported fossil </a:t>
            </a:r>
          </a:p>
          <a:p>
            <a:pPr algn="l">
              <a:defRPr/>
            </a:pPr>
            <a:r>
              <a:rPr lang="en-US" sz="1800" i="1" dirty="0" smtClean="0"/>
              <a:t>                fuel by 10% by 2016;</a:t>
            </a:r>
          </a:p>
          <a:p>
            <a:pPr lvl="1" algn="l">
              <a:buFont typeface="Wingdings" pitchFamily="2" charset="2"/>
              <a:buChar char="Ø"/>
              <a:defRPr/>
            </a:pPr>
            <a:r>
              <a:rPr lang="en-US" sz="1800" i="1" dirty="0" smtClean="0"/>
              <a:t>   To be 100% renewable energy (electricity) supply by 2017		</a:t>
            </a:r>
          </a:p>
          <a:p>
            <a:pPr algn="l">
              <a:defRPr/>
            </a:pPr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INDCs Implementation Strategy 2016: </a:t>
            </a:r>
            <a:r>
              <a:rPr lang="en-US" sz="1800" dirty="0" smtClean="0"/>
              <a:t>“100% renewable energy target for electricity generation in 2017 through the year 2025”</a:t>
            </a:r>
          </a:p>
          <a:p>
            <a:pPr marL="285750" indent="-285750" algn="l"/>
            <a:endParaRPr lang="en-US" sz="18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Energy Efficiency Bill 2015. </a:t>
            </a:r>
            <a:endParaRPr lang="en-US" sz="2000" dirty="0"/>
          </a:p>
        </p:txBody>
      </p:sp>
      <p:pic>
        <p:nvPicPr>
          <p:cNvPr id="4" name="Picture 2" descr="Flag of Samoa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3242" y="-1"/>
            <a:ext cx="3058757" cy="17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id:image001.jpg@01CD44B9.BABC3EF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0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Renewable </a:t>
            </a:r>
            <a:r>
              <a:rPr lang="en-US" sz="3200" b="1" dirty="0"/>
              <a:t>Energy </a:t>
            </a:r>
            <a:r>
              <a:rPr lang="en-US" sz="3200" b="1" dirty="0" smtClean="0"/>
              <a:t>Project</a:t>
            </a:r>
            <a:endParaRPr lang="en-US" sz="32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000" b="1" dirty="0" smtClean="0"/>
              <a:t>Solar Project</a:t>
            </a:r>
          </a:p>
          <a:p>
            <a:pPr marL="342900" indent="-342900" algn="l"/>
            <a:r>
              <a:rPr lang="en-US" sz="1800" dirty="0" smtClean="0"/>
              <a:t>       Company – </a:t>
            </a:r>
            <a:r>
              <a:rPr lang="en-US" sz="1800" i="1" dirty="0" smtClean="0"/>
              <a:t>Solar for Samoa Ltd (Independent Power Producer)</a:t>
            </a:r>
          </a:p>
          <a:p>
            <a:pPr marL="342900" indent="-342900" algn="l"/>
            <a:r>
              <a:rPr lang="en-US" sz="1800" dirty="0" smtClean="0"/>
              <a:t>       Technology – </a:t>
            </a:r>
            <a:r>
              <a:rPr lang="en-US" sz="1800" i="1" dirty="0" smtClean="0"/>
              <a:t>Solar System dc Photovoltaic</a:t>
            </a:r>
          </a:p>
          <a:p>
            <a:pPr marL="342900" indent="-342900" algn="l"/>
            <a:r>
              <a:rPr lang="en-US" sz="1800" dirty="0" smtClean="0"/>
              <a:t>	 System size – </a:t>
            </a:r>
            <a:r>
              <a:rPr lang="en-US" sz="1800" i="1" dirty="0" smtClean="0"/>
              <a:t>3.1MW</a:t>
            </a:r>
          </a:p>
          <a:p>
            <a:pPr marL="342900" indent="-342900" algn="l"/>
            <a:r>
              <a:rPr lang="en-US" sz="1800" dirty="0" smtClean="0"/>
              <a:t>	Ownership model – </a:t>
            </a:r>
          </a:p>
          <a:p>
            <a:pPr marL="342900" indent="-342900" algn="l"/>
            <a:r>
              <a:rPr lang="en-US" sz="1800" dirty="0" smtClean="0"/>
              <a:t>	Percentage of capacity – </a:t>
            </a:r>
            <a:r>
              <a:rPr lang="en-US" sz="1800" i="1" dirty="0" smtClean="0"/>
              <a:t>Powered by 47,360 thin film PV modules with each capacity of 110Wp</a:t>
            </a:r>
          </a:p>
          <a:p>
            <a:pPr marL="342900" indent="-342900" algn="l"/>
            <a:r>
              <a:rPr lang="en-US" sz="1800" dirty="0" smtClean="0"/>
              <a:t>	</a:t>
            </a:r>
            <a:endParaRPr lang="en-US" sz="1800" dirty="0"/>
          </a:p>
          <a:p>
            <a:pPr marL="285750" indent="-285750" algn="l"/>
            <a:endParaRPr lang="en-US" sz="1800" dirty="0"/>
          </a:p>
        </p:txBody>
      </p:sp>
      <p:pic>
        <p:nvPicPr>
          <p:cNvPr id="4" name="Picture 3" descr="cid:image001.jpg@01CD44B9.BABC3E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ag of Samoa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3242" y="-1"/>
            <a:ext cx="3058757" cy="17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8809" y="4584526"/>
            <a:ext cx="4987481" cy="20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722" y="4496844"/>
            <a:ext cx="4258851" cy="210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99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Renewable </a:t>
            </a:r>
            <a:r>
              <a:rPr lang="en-US" sz="3200" b="1" dirty="0"/>
              <a:t>Energy </a:t>
            </a:r>
            <a:r>
              <a:rPr lang="en-US" sz="3200" b="1" dirty="0" smtClean="0"/>
              <a:t>Projects</a:t>
            </a:r>
          </a:p>
          <a:p>
            <a:pPr algn="l"/>
            <a:r>
              <a:rPr lang="en-US" sz="2000" b="1" dirty="0" smtClean="0"/>
              <a:t>2</a:t>
            </a:r>
            <a:r>
              <a:rPr lang="en-US" sz="3200" b="1" dirty="0" smtClean="0"/>
              <a:t>. </a:t>
            </a:r>
            <a:r>
              <a:rPr lang="en-US" sz="2000" b="1" dirty="0" err="1" smtClean="0"/>
              <a:t>Vailoa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Aleipata</a:t>
            </a:r>
            <a:r>
              <a:rPr lang="en-US" sz="2000" b="1" dirty="0" smtClean="0"/>
              <a:t> Wind Farm</a:t>
            </a:r>
          </a:p>
          <a:p>
            <a:pPr algn="l"/>
            <a:r>
              <a:rPr lang="en-US" sz="2000" dirty="0" smtClean="0"/>
              <a:t>           Donor Partner – United Arab Emirates Government (</a:t>
            </a:r>
            <a:r>
              <a:rPr lang="en-US" sz="2000" dirty="0" err="1" smtClean="0"/>
              <a:t>Masdar</a:t>
            </a:r>
            <a:r>
              <a:rPr lang="en-US" sz="2000" dirty="0" smtClean="0"/>
              <a:t>)</a:t>
            </a:r>
          </a:p>
          <a:p>
            <a:pPr algn="l"/>
            <a:r>
              <a:rPr lang="en-US" sz="2000" dirty="0" smtClean="0"/>
              <a:t>           Technology – Wind energy</a:t>
            </a:r>
          </a:p>
          <a:p>
            <a:pPr algn="l"/>
            <a:r>
              <a:rPr lang="en-US" sz="2000" dirty="0" smtClean="0"/>
              <a:t>           System size – 550kW, two 55m high wind turbines, each producing 275kW, total output of 1.5 millions units pa</a:t>
            </a:r>
          </a:p>
          <a:p>
            <a:pPr algn="l"/>
            <a:r>
              <a:rPr lang="en-US" sz="2000" dirty="0" smtClean="0"/>
              <a:t>             </a:t>
            </a:r>
          </a:p>
          <a:p>
            <a:pPr algn="l"/>
            <a:r>
              <a:rPr lang="en-US" sz="2000" dirty="0" smtClean="0"/>
              <a:t>            </a:t>
            </a:r>
          </a:p>
          <a:p>
            <a:pPr algn="l"/>
            <a:endParaRPr lang="en-US" sz="3200" b="1" dirty="0"/>
          </a:p>
        </p:txBody>
      </p:sp>
      <p:pic>
        <p:nvPicPr>
          <p:cNvPr id="4" name="Picture 3" descr="cid:image001.jpg@01CD44B9.BABC3E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ag of Samoa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3242" y="-1"/>
            <a:ext cx="3058757" cy="17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JI0013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9161" y="4396637"/>
            <a:ext cx="4747365" cy="227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9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Notable </a:t>
            </a:r>
            <a:r>
              <a:rPr lang="en-US" sz="3200" b="1" dirty="0"/>
              <a:t>Successes and/or Challenges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/>
              <a:t>Challenges </a:t>
            </a:r>
            <a:endParaRPr lang="en-US" sz="2000" b="1" dirty="0"/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dirty="0" smtClean="0"/>
              <a:t>Lack of Legal energy framework to guide energy developments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dirty="0" smtClean="0"/>
              <a:t>Lack capacity of staff in understanding various Renewable Energy technologies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dirty="0" smtClean="0"/>
              <a:t>Natural resources for RE are under ownership of the people (villages)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dirty="0" smtClean="0"/>
              <a:t>Purchasing Power Agreement (agreeing on the selling price)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 algn="l"/>
            <a:endParaRPr lang="en-US" dirty="0" smtClean="0"/>
          </a:p>
          <a:p>
            <a:pPr marL="742950" lvl="1" indent="-285750" algn="l"/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l"/>
            <a:endParaRPr lang="en-US" sz="1800" dirty="0"/>
          </a:p>
        </p:txBody>
      </p:sp>
      <p:pic>
        <p:nvPicPr>
          <p:cNvPr id="3" name="Picture 2" descr="cid:image001.jpg@01CD44B9.BABC3E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lag of Samoa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3242" y="-1"/>
            <a:ext cx="3058757" cy="17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2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7818" y="176644"/>
            <a:ext cx="11724205" cy="643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Workshop </a:t>
            </a:r>
            <a:r>
              <a:rPr lang="en-US" sz="3200" b="1" dirty="0"/>
              <a:t>Expectations/Outcomes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algn="l"/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Identify and understand methods of successfully deploying renewable energy technologies.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The transitioning process from fossil fuel to Renewable Energy</a:t>
            </a:r>
            <a:endParaRPr lang="en-US" sz="20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Current Renewable Energy Policies which guide the transitioning of the energy systems.  </a:t>
            </a:r>
            <a:endParaRPr lang="en-US" sz="2000" dirty="0"/>
          </a:p>
          <a:p>
            <a:pPr marL="285750" indent="-285750" algn="l"/>
            <a:endParaRPr lang="en-US" sz="1800" dirty="0"/>
          </a:p>
        </p:txBody>
      </p:sp>
      <p:pic>
        <p:nvPicPr>
          <p:cNvPr id="3" name="Picture 2" descr="cid:image001.jpg@01CD44B9.BABC3E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lag of Samoa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3242" y="-1"/>
            <a:ext cx="3058757" cy="17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4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3697" y="0"/>
            <a:ext cx="6837203" cy="111481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SAMOA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22550"/>
            <a:ext cx="5723067" cy="3614570"/>
          </a:xfrm>
        </p:spPr>
        <p:txBody>
          <a:bodyPr>
            <a:normAutofit fontScale="92500"/>
          </a:bodyPr>
          <a:lstStyle/>
          <a:p>
            <a:pPr algn="l"/>
            <a:r>
              <a:rPr lang="en-US" sz="1800" b="1" dirty="0"/>
              <a:t>Policies/Regulations to Support Energy </a:t>
            </a:r>
            <a:r>
              <a:rPr lang="en-US" sz="1800" b="1" dirty="0" smtClean="0"/>
              <a:t>Transition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1800" b="1" dirty="0" smtClean="0"/>
              <a:t> </a:t>
            </a:r>
            <a:r>
              <a:rPr lang="en-US" sz="1800" dirty="0" smtClean="0"/>
              <a:t>Strategy for the Development of Samoa 2016/17 – 2019/20</a:t>
            </a:r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 smtClean="0"/>
              <a:t>Samoa Energy Sector Plan 2012-2016 (2017-2020 in draft)</a:t>
            </a:r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 smtClean="0"/>
              <a:t>Intended Nationally Determined Contribution Implementation Strategy</a:t>
            </a:r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 smtClean="0"/>
              <a:t>Energy Efficiency Bill 2015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Renewable Energy Projects: Constructed or In Process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 smtClean="0"/>
              <a:t>Solar Project</a:t>
            </a:r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 smtClean="0"/>
              <a:t>Wind Project</a:t>
            </a:r>
            <a:endParaRPr lang="en-US" sz="1800" dirty="0"/>
          </a:p>
          <a:p>
            <a:pPr marL="285750" indent="-285750" algn="l"/>
            <a:endParaRPr lang="en-US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08956" y="1484554"/>
            <a:ext cx="5723067" cy="507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Notable Successes and/or Challenges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700" dirty="0" smtClean="0"/>
              <a:t>Lack of Legal energy framework to guide energy developments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700" dirty="0" smtClean="0"/>
              <a:t>Lack capacity of staff in understanding various Renewable Energy technologies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700" dirty="0" smtClean="0"/>
              <a:t>Natural resources for RE are under ownership of the people (villages)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700" dirty="0" smtClean="0"/>
              <a:t>Purchasing Power Agreement (agreeing on the selling price)</a:t>
            </a:r>
            <a:endParaRPr lang="en-US" sz="1700" dirty="0"/>
          </a:p>
          <a:p>
            <a:pPr algn="l"/>
            <a:r>
              <a:rPr lang="en-US" sz="1800" b="1" dirty="0"/>
              <a:t>Workshop Expectations/Outcomes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700" dirty="0" smtClean="0"/>
              <a:t>Identify and understand methods of successfully deploying renewable energy technologies.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700" dirty="0" smtClean="0"/>
              <a:t>The transitioning process from fossil fuel to Renewable Energy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700" dirty="0" smtClean="0"/>
              <a:t>Current Renewable Energy Policies which guide the transitioning of the energy systems.  </a:t>
            </a:r>
          </a:p>
          <a:p>
            <a:pPr marL="285750" indent="-285750" algn="l"/>
            <a:endParaRPr lang="en-US" sz="1600" dirty="0"/>
          </a:p>
        </p:txBody>
      </p:sp>
      <p:pic>
        <p:nvPicPr>
          <p:cNvPr id="6" name="Picture 2" descr="Flag of Samoa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8757" cy="17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7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lag of Samoa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3243" y="0"/>
            <a:ext cx="3058757" cy="17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86630" y="2462648"/>
            <a:ext cx="9144000" cy="155820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9" name="Picture 8" descr="cid:image001.jpg@01CD44B9.BABC3EF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7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316</Words>
  <Application>Microsoft Office PowerPoint</Application>
  <PresentationFormat>ワイド画面</PresentationFormat>
  <Paragraphs>81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SAMOA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SAMOA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Name</dc:title>
  <dc:creator>Jennifer DeCesaro</dc:creator>
  <cp:lastModifiedBy>mizumoto</cp:lastModifiedBy>
  <cp:revision>88</cp:revision>
  <dcterms:created xsi:type="dcterms:W3CDTF">2016-01-06T05:44:17Z</dcterms:created>
  <dcterms:modified xsi:type="dcterms:W3CDTF">2017-01-25T02:33:28Z</dcterms:modified>
</cp:coreProperties>
</file>