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65" r:id="rId6"/>
  </p:sldMasterIdLst>
  <p:notesMasterIdLst>
    <p:notesMasterId r:id="rId34"/>
  </p:notesMasterIdLst>
  <p:sldIdLst>
    <p:sldId id="257" r:id="rId7"/>
    <p:sldId id="261" r:id="rId8"/>
    <p:sldId id="258" r:id="rId9"/>
    <p:sldId id="4235" r:id="rId10"/>
    <p:sldId id="4237" r:id="rId11"/>
    <p:sldId id="4239" r:id="rId12"/>
    <p:sldId id="1234" r:id="rId13"/>
    <p:sldId id="4228" r:id="rId14"/>
    <p:sldId id="4226" r:id="rId15"/>
    <p:sldId id="4225" r:id="rId16"/>
    <p:sldId id="256" r:id="rId17"/>
    <p:sldId id="4227" r:id="rId18"/>
    <p:sldId id="4233" r:id="rId19"/>
    <p:sldId id="280" r:id="rId20"/>
    <p:sldId id="4238" r:id="rId21"/>
    <p:sldId id="4240" r:id="rId22"/>
    <p:sldId id="4241" r:id="rId23"/>
    <p:sldId id="4242" r:id="rId24"/>
    <p:sldId id="4243" r:id="rId25"/>
    <p:sldId id="4244" r:id="rId26"/>
    <p:sldId id="4245" r:id="rId27"/>
    <p:sldId id="4246" r:id="rId28"/>
    <p:sldId id="4247" r:id="rId29"/>
    <p:sldId id="4248" r:id="rId30"/>
    <p:sldId id="4234" r:id="rId31"/>
    <p:sldId id="4236" r:id="rId32"/>
    <p:sldId id="423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E12964-32A9-4FAC-B88E-D27E53EBFB93}" v="381" dt="2021-04-26T10:54:17.2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579" autoAdjust="0"/>
    <p:restoredTop sz="94660"/>
  </p:normalViewPr>
  <p:slideViewPr>
    <p:cSldViewPr snapToGrid="0">
      <p:cViewPr varScale="1">
        <p:scale>
          <a:sx n="92" d="100"/>
          <a:sy n="92" d="100"/>
        </p:scale>
        <p:origin x="76" y="5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microsoft.com/office/2015/10/relationships/revisionInfo" Target="revisionInfo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unitednations-my.sharepoint.com/personal/daniel_griswold_un_org/Documents/Daniel%20Files/NBF/ESCWA_NDC_Costing_PO_DG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https://unitednations-my.sharepoint.com/personal/daniel_griswold_un_org/Documents/Daniel%20Files/NBF/ESCWA_NDC_Costing_PO_DG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10122997\OneDrive%20-%20United%20Nations\Daniel%20Files\Debt%20for%20Climate\2021\OECD%20DATA%20on%20CF_5b%20Feb%202021_Sectors_Hard%20Code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10122997\OneDrive%20-%20United%20Nations\Daniel%20Files\Debt%20for%20Climate\2021\OECD%20DATA%20on%20CF_5b%20Feb%202021_Sectors_Hard%20Cod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43910251331672"/>
          <c:y val="0"/>
          <c:w val="0.61023166045548338"/>
          <c:h val="0.895438788467130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Data and Statistics, including MRV</c:v>
                </c:pt>
                <c:pt idx="1">
                  <c:v>Capacity Building on policy and finance</c:v>
                </c:pt>
                <c:pt idx="2">
                  <c:v>Renewable Energy Outlook</c:v>
                </c:pt>
                <c:pt idx="3">
                  <c:v>Renewables Readiness Assessment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70-43C6-AEBF-273DC0F035C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79942367"/>
        <c:axId val="1327005535"/>
      </c:barChart>
      <c:catAx>
        <c:axId val="11799423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7005535"/>
        <c:crosses val="autoZero"/>
        <c:auto val="1"/>
        <c:lblAlgn val="ctr"/>
        <c:lblOffset val="100"/>
        <c:noMultiLvlLbl val="0"/>
      </c:catAx>
      <c:valAx>
        <c:axId val="132700553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799423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Climate Finance Needs Identified in Arab NDCs submitted from 2015-2020</a:t>
            </a:r>
          </a:p>
        </c:rich>
      </c:tx>
      <c:layout>
        <c:manualLayout>
          <c:xMode val="edge"/>
          <c:yMode val="edge"/>
          <c:x val="6.046511627906986E-3"/>
          <c:y val="1.16083321317490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265579504090222"/>
          <c:y val="0.23221897153376456"/>
          <c:w val="0.62103420212008387"/>
          <c:h val="0.5544783825662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Regional!$A$3</c:f>
              <c:strCache>
                <c:ptCount val="1"/>
                <c:pt idx="0">
                  <c:v>Algeria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Regional!$B$2:$D$2</c:f>
              <c:strCache>
                <c:ptCount val="3"/>
                <c:pt idx="0">
                  <c:v>Adaptation</c:v>
                </c:pt>
                <c:pt idx="1">
                  <c:v>Mitigation</c:v>
                </c:pt>
                <c:pt idx="2">
                  <c:v>Unspecified</c:v>
                </c:pt>
              </c:strCache>
            </c:strRef>
          </c:cat>
          <c:val>
            <c:numRef>
              <c:f>Regional!$B$3:$D$3</c:f>
            </c:numRef>
          </c:val>
          <c:extLst>
            <c:ext xmlns:c16="http://schemas.microsoft.com/office/drawing/2014/chart" uri="{C3380CC4-5D6E-409C-BE32-E72D297353CC}">
              <c16:uniqueId val="{00000000-0D7B-4F6E-B24F-E12235249DBE}"/>
            </c:ext>
          </c:extLst>
        </c:ser>
        <c:ser>
          <c:idx val="1"/>
          <c:order val="1"/>
          <c:tx>
            <c:strRef>
              <c:f>Regional!$A$4</c:f>
              <c:strCache>
                <c:ptCount val="1"/>
                <c:pt idx="0">
                  <c:v>Bahrain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Regional!$B$2:$D$2</c:f>
              <c:strCache>
                <c:ptCount val="3"/>
                <c:pt idx="0">
                  <c:v>Adaptation</c:v>
                </c:pt>
                <c:pt idx="1">
                  <c:v>Mitigation</c:v>
                </c:pt>
                <c:pt idx="2">
                  <c:v>Unspecified</c:v>
                </c:pt>
              </c:strCache>
            </c:strRef>
          </c:cat>
          <c:val>
            <c:numRef>
              <c:f>Regional!$B$4:$D$4</c:f>
            </c:numRef>
          </c:val>
          <c:extLst>
            <c:ext xmlns:c16="http://schemas.microsoft.com/office/drawing/2014/chart" uri="{C3380CC4-5D6E-409C-BE32-E72D297353CC}">
              <c16:uniqueId val="{00000001-0D7B-4F6E-B24F-E12235249DBE}"/>
            </c:ext>
          </c:extLst>
        </c:ser>
        <c:ser>
          <c:idx val="2"/>
          <c:order val="2"/>
          <c:tx>
            <c:strRef>
              <c:f>Regional!$A$5</c:f>
              <c:strCache>
                <c:ptCount val="1"/>
                <c:pt idx="0">
                  <c:v>Comoros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Regional!$B$2:$D$2</c:f>
              <c:strCache>
                <c:ptCount val="3"/>
                <c:pt idx="0">
                  <c:v>Adaptation</c:v>
                </c:pt>
                <c:pt idx="1">
                  <c:v>Mitigation</c:v>
                </c:pt>
                <c:pt idx="2">
                  <c:v>Unspecified</c:v>
                </c:pt>
              </c:strCache>
            </c:strRef>
          </c:cat>
          <c:val>
            <c:numRef>
              <c:f>Regional!$B$5:$D$5</c:f>
            </c:numRef>
          </c:val>
          <c:extLst>
            <c:ext xmlns:c16="http://schemas.microsoft.com/office/drawing/2014/chart" uri="{C3380CC4-5D6E-409C-BE32-E72D297353CC}">
              <c16:uniqueId val="{00000002-0D7B-4F6E-B24F-E12235249DBE}"/>
            </c:ext>
          </c:extLst>
        </c:ser>
        <c:ser>
          <c:idx val="3"/>
          <c:order val="3"/>
          <c:tx>
            <c:strRef>
              <c:f>Regional!$A$6</c:f>
              <c:strCache>
                <c:ptCount val="1"/>
                <c:pt idx="0">
                  <c:v>Djibouti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Regional!$B$2:$D$2</c:f>
              <c:strCache>
                <c:ptCount val="3"/>
                <c:pt idx="0">
                  <c:v>Adaptation</c:v>
                </c:pt>
                <c:pt idx="1">
                  <c:v>Mitigation</c:v>
                </c:pt>
                <c:pt idx="2">
                  <c:v>Unspecified</c:v>
                </c:pt>
              </c:strCache>
            </c:strRef>
          </c:cat>
          <c:val>
            <c:numRef>
              <c:f>Regional!$B$6:$D$6</c:f>
            </c:numRef>
          </c:val>
          <c:extLst>
            <c:ext xmlns:c16="http://schemas.microsoft.com/office/drawing/2014/chart" uri="{C3380CC4-5D6E-409C-BE32-E72D297353CC}">
              <c16:uniqueId val="{00000003-0D7B-4F6E-B24F-E12235249DBE}"/>
            </c:ext>
          </c:extLst>
        </c:ser>
        <c:ser>
          <c:idx val="4"/>
          <c:order val="4"/>
          <c:tx>
            <c:strRef>
              <c:f>Regional!$A$7</c:f>
              <c:strCache>
                <c:ptCount val="1"/>
                <c:pt idx="0">
                  <c:v>Egypt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Regional!$B$2:$D$2</c:f>
              <c:strCache>
                <c:ptCount val="3"/>
                <c:pt idx="0">
                  <c:v>Adaptation</c:v>
                </c:pt>
                <c:pt idx="1">
                  <c:v>Mitigation</c:v>
                </c:pt>
                <c:pt idx="2">
                  <c:v>Unspecified</c:v>
                </c:pt>
              </c:strCache>
            </c:strRef>
          </c:cat>
          <c:val>
            <c:numRef>
              <c:f>Regional!$B$7:$D$7</c:f>
            </c:numRef>
          </c:val>
          <c:extLst>
            <c:ext xmlns:c16="http://schemas.microsoft.com/office/drawing/2014/chart" uri="{C3380CC4-5D6E-409C-BE32-E72D297353CC}">
              <c16:uniqueId val="{00000004-0D7B-4F6E-B24F-E12235249DBE}"/>
            </c:ext>
          </c:extLst>
        </c:ser>
        <c:ser>
          <c:idx val="5"/>
          <c:order val="5"/>
          <c:tx>
            <c:strRef>
              <c:f>Regional!$A$8</c:f>
              <c:strCache>
                <c:ptCount val="1"/>
                <c:pt idx="0">
                  <c:v>Iraq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Regional!$B$2:$D$2</c:f>
              <c:strCache>
                <c:ptCount val="3"/>
                <c:pt idx="0">
                  <c:v>Adaptation</c:v>
                </c:pt>
                <c:pt idx="1">
                  <c:v>Mitigation</c:v>
                </c:pt>
                <c:pt idx="2">
                  <c:v>Unspecified</c:v>
                </c:pt>
              </c:strCache>
            </c:strRef>
          </c:cat>
          <c:val>
            <c:numRef>
              <c:f>Regional!$B$8:$D$8</c:f>
            </c:numRef>
          </c:val>
          <c:extLst>
            <c:ext xmlns:c16="http://schemas.microsoft.com/office/drawing/2014/chart" uri="{C3380CC4-5D6E-409C-BE32-E72D297353CC}">
              <c16:uniqueId val="{00000005-0D7B-4F6E-B24F-E12235249DBE}"/>
            </c:ext>
          </c:extLst>
        </c:ser>
        <c:ser>
          <c:idx val="6"/>
          <c:order val="6"/>
          <c:tx>
            <c:strRef>
              <c:f>Regional!$A$9</c:f>
              <c:strCache>
                <c:ptCount val="1"/>
                <c:pt idx="0">
                  <c:v>Jordan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Regional!$B$2:$D$2</c:f>
              <c:strCache>
                <c:ptCount val="3"/>
                <c:pt idx="0">
                  <c:v>Adaptation</c:v>
                </c:pt>
                <c:pt idx="1">
                  <c:v>Mitigation</c:v>
                </c:pt>
                <c:pt idx="2">
                  <c:v>Unspecified</c:v>
                </c:pt>
              </c:strCache>
            </c:strRef>
          </c:cat>
          <c:val>
            <c:numRef>
              <c:f>Regional!$B$9:$D$9</c:f>
            </c:numRef>
          </c:val>
          <c:extLst>
            <c:ext xmlns:c16="http://schemas.microsoft.com/office/drawing/2014/chart" uri="{C3380CC4-5D6E-409C-BE32-E72D297353CC}">
              <c16:uniqueId val="{00000006-0D7B-4F6E-B24F-E12235249DBE}"/>
            </c:ext>
          </c:extLst>
        </c:ser>
        <c:ser>
          <c:idx val="7"/>
          <c:order val="7"/>
          <c:tx>
            <c:strRef>
              <c:f>Regional!$A$10</c:f>
              <c:strCache>
                <c:ptCount val="1"/>
                <c:pt idx="0">
                  <c:v>Kuwait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Regional!$B$2:$D$2</c:f>
              <c:strCache>
                <c:ptCount val="3"/>
                <c:pt idx="0">
                  <c:v>Adaptation</c:v>
                </c:pt>
                <c:pt idx="1">
                  <c:v>Mitigation</c:v>
                </c:pt>
                <c:pt idx="2">
                  <c:v>Unspecified</c:v>
                </c:pt>
              </c:strCache>
            </c:strRef>
          </c:cat>
          <c:val>
            <c:numRef>
              <c:f>Regional!$B$10:$D$10</c:f>
            </c:numRef>
          </c:val>
          <c:extLst>
            <c:ext xmlns:c16="http://schemas.microsoft.com/office/drawing/2014/chart" uri="{C3380CC4-5D6E-409C-BE32-E72D297353CC}">
              <c16:uniqueId val="{00000007-0D7B-4F6E-B24F-E12235249DBE}"/>
            </c:ext>
          </c:extLst>
        </c:ser>
        <c:ser>
          <c:idx val="8"/>
          <c:order val="8"/>
          <c:tx>
            <c:strRef>
              <c:f>Regional!$A$11</c:f>
              <c:strCache>
                <c:ptCount val="1"/>
                <c:pt idx="0">
                  <c:v>Lebanon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Regional!$B$2:$D$2</c:f>
              <c:strCache>
                <c:ptCount val="3"/>
                <c:pt idx="0">
                  <c:v>Adaptation</c:v>
                </c:pt>
                <c:pt idx="1">
                  <c:v>Mitigation</c:v>
                </c:pt>
                <c:pt idx="2">
                  <c:v>Unspecified</c:v>
                </c:pt>
              </c:strCache>
            </c:strRef>
          </c:cat>
          <c:val>
            <c:numRef>
              <c:f>Regional!$B$11:$D$11</c:f>
            </c:numRef>
          </c:val>
          <c:extLst>
            <c:ext xmlns:c16="http://schemas.microsoft.com/office/drawing/2014/chart" uri="{C3380CC4-5D6E-409C-BE32-E72D297353CC}">
              <c16:uniqueId val="{00000008-0D7B-4F6E-B24F-E12235249DBE}"/>
            </c:ext>
          </c:extLst>
        </c:ser>
        <c:ser>
          <c:idx val="9"/>
          <c:order val="9"/>
          <c:tx>
            <c:strRef>
              <c:f>Regional!$A$12</c:f>
              <c:strCache>
                <c:ptCount val="1"/>
                <c:pt idx="0">
                  <c:v>Libya*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Regional!$B$2:$D$2</c:f>
              <c:strCache>
                <c:ptCount val="3"/>
                <c:pt idx="0">
                  <c:v>Adaptation</c:v>
                </c:pt>
                <c:pt idx="1">
                  <c:v>Mitigation</c:v>
                </c:pt>
                <c:pt idx="2">
                  <c:v>Unspecified</c:v>
                </c:pt>
              </c:strCache>
            </c:strRef>
          </c:cat>
          <c:val>
            <c:numRef>
              <c:f>Regional!$B$12:$D$12</c:f>
            </c:numRef>
          </c:val>
          <c:extLst>
            <c:ext xmlns:c16="http://schemas.microsoft.com/office/drawing/2014/chart" uri="{C3380CC4-5D6E-409C-BE32-E72D297353CC}">
              <c16:uniqueId val="{00000009-0D7B-4F6E-B24F-E12235249DBE}"/>
            </c:ext>
          </c:extLst>
        </c:ser>
        <c:ser>
          <c:idx val="10"/>
          <c:order val="10"/>
          <c:tx>
            <c:strRef>
              <c:f>Regional!$A$13</c:f>
              <c:strCache>
                <c:ptCount val="1"/>
                <c:pt idx="0">
                  <c:v>Mauritania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Regional!$B$2:$D$2</c:f>
              <c:strCache>
                <c:ptCount val="3"/>
                <c:pt idx="0">
                  <c:v>Adaptation</c:v>
                </c:pt>
                <c:pt idx="1">
                  <c:v>Mitigation</c:v>
                </c:pt>
                <c:pt idx="2">
                  <c:v>Unspecified</c:v>
                </c:pt>
              </c:strCache>
            </c:strRef>
          </c:cat>
          <c:val>
            <c:numRef>
              <c:f>Regional!$B$13:$D$13</c:f>
            </c:numRef>
          </c:val>
          <c:extLst>
            <c:ext xmlns:c16="http://schemas.microsoft.com/office/drawing/2014/chart" uri="{C3380CC4-5D6E-409C-BE32-E72D297353CC}">
              <c16:uniqueId val="{0000000A-0D7B-4F6E-B24F-E12235249DBE}"/>
            </c:ext>
          </c:extLst>
        </c:ser>
        <c:ser>
          <c:idx val="11"/>
          <c:order val="11"/>
          <c:tx>
            <c:strRef>
              <c:f>Regional!$A$14</c:f>
              <c:strCache>
                <c:ptCount val="1"/>
                <c:pt idx="0">
                  <c:v>Morocco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Regional!$B$2:$D$2</c:f>
              <c:strCache>
                <c:ptCount val="3"/>
                <c:pt idx="0">
                  <c:v>Adaptation</c:v>
                </c:pt>
                <c:pt idx="1">
                  <c:v>Mitigation</c:v>
                </c:pt>
                <c:pt idx="2">
                  <c:v>Unspecified</c:v>
                </c:pt>
              </c:strCache>
            </c:strRef>
          </c:cat>
          <c:val>
            <c:numRef>
              <c:f>Regional!$B$14:$D$14</c:f>
            </c:numRef>
          </c:val>
          <c:extLst>
            <c:ext xmlns:c16="http://schemas.microsoft.com/office/drawing/2014/chart" uri="{C3380CC4-5D6E-409C-BE32-E72D297353CC}">
              <c16:uniqueId val="{0000000B-0D7B-4F6E-B24F-E12235249DBE}"/>
            </c:ext>
          </c:extLst>
        </c:ser>
        <c:ser>
          <c:idx val="12"/>
          <c:order val="12"/>
          <c:tx>
            <c:strRef>
              <c:f>Regional!$A$15</c:f>
              <c:strCache>
                <c:ptCount val="1"/>
                <c:pt idx="0">
                  <c:v>Oman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Regional!$B$2:$D$2</c:f>
              <c:strCache>
                <c:ptCount val="3"/>
                <c:pt idx="0">
                  <c:v>Adaptation</c:v>
                </c:pt>
                <c:pt idx="1">
                  <c:v>Mitigation</c:v>
                </c:pt>
                <c:pt idx="2">
                  <c:v>Unspecified</c:v>
                </c:pt>
              </c:strCache>
            </c:strRef>
          </c:cat>
          <c:val>
            <c:numRef>
              <c:f>Regional!$B$15:$D$15</c:f>
            </c:numRef>
          </c:val>
          <c:extLst>
            <c:ext xmlns:c16="http://schemas.microsoft.com/office/drawing/2014/chart" uri="{C3380CC4-5D6E-409C-BE32-E72D297353CC}">
              <c16:uniqueId val="{0000000C-0D7B-4F6E-B24F-E12235249DBE}"/>
            </c:ext>
          </c:extLst>
        </c:ser>
        <c:ser>
          <c:idx val="13"/>
          <c:order val="13"/>
          <c:tx>
            <c:strRef>
              <c:f>Regional!$A$16</c:f>
              <c:strCache>
                <c:ptCount val="1"/>
                <c:pt idx="0">
                  <c:v>State of Palestine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Regional!$B$2:$D$2</c:f>
              <c:strCache>
                <c:ptCount val="3"/>
                <c:pt idx="0">
                  <c:v>Adaptation</c:v>
                </c:pt>
                <c:pt idx="1">
                  <c:v>Mitigation</c:v>
                </c:pt>
                <c:pt idx="2">
                  <c:v>Unspecified</c:v>
                </c:pt>
              </c:strCache>
            </c:strRef>
          </c:cat>
          <c:val>
            <c:numRef>
              <c:f>Regional!$B$16:$D$16</c:f>
            </c:numRef>
          </c:val>
          <c:extLst>
            <c:ext xmlns:c16="http://schemas.microsoft.com/office/drawing/2014/chart" uri="{C3380CC4-5D6E-409C-BE32-E72D297353CC}">
              <c16:uniqueId val="{0000000D-0D7B-4F6E-B24F-E12235249DBE}"/>
            </c:ext>
          </c:extLst>
        </c:ser>
        <c:ser>
          <c:idx val="14"/>
          <c:order val="14"/>
          <c:tx>
            <c:strRef>
              <c:f>Regional!$A$17</c:f>
              <c:strCache>
                <c:ptCount val="1"/>
                <c:pt idx="0">
                  <c:v>Qatar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Regional!$B$2:$D$2</c:f>
              <c:strCache>
                <c:ptCount val="3"/>
                <c:pt idx="0">
                  <c:v>Adaptation</c:v>
                </c:pt>
                <c:pt idx="1">
                  <c:v>Mitigation</c:v>
                </c:pt>
                <c:pt idx="2">
                  <c:v>Unspecified</c:v>
                </c:pt>
              </c:strCache>
            </c:strRef>
          </c:cat>
          <c:val>
            <c:numRef>
              <c:f>Regional!$B$17:$D$17</c:f>
            </c:numRef>
          </c:val>
          <c:extLst>
            <c:ext xmlns:c16="http://schemas.microsoft.com/office/drawing/2014/chart" uri="{C3380CC4-5D6E-409C-BE32-E72D297353CC}">
              <c16:uniqueId val="{0000000E-0D7B-4F6E-B24F-E12235249DBE}"/>
            </c:ext>
          </c:extLst>
        </c:ser>
        <c:ser>
          <c:idx val="15"/>
          <c:order val="15"/>
          <c:tx>
            <c:strRef>
              <c:f>Regional!$A$18</c:f>
              <c:strCache>
                <c:ptCount val="1"/>
                <c:pt idx="0">
                  <c:v>Saudi Arabia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Regional!$B$2:$D$2</c:f>
              <c:strCache>
                <c:ptCount val="3"/>
                <c:pt idx="0">
                  <c:v>Adaptation</c:v>
                </c:pt>
                <c:pt idx="1">
                  <c:v>Mitigation</c:v>
                </c:pt>
                <c:pt idx="2">
                  <c:v>Unspecified</c:v>
                </c:pt>
              </c:strCache>
            </c:strRef>
          </c:cat>
          <c:val>
            <c:numRef>
              <c:f>Regional!$B$18:$D$18</c:f>
            </c:numRef>
          </c:val>
          <c:extLst>
            <c:ext xmlns:c16="http://schemas.microsoft.com/office/drawing/2014/chart" uri="{C3380CC4-5D6E-409C-BE32-E72D297353CC}">
              <c16:uniqueId val="{0000000F-0D7B-4F6E-B24F-E12235249DBE}"/>
            </c:ext>
          </c:extLst>
        </c:ser>
        <c:ser>
          <c:idx val="16"/>
          <c:order val="16"/>
          <c:tx>
            <c:strRef>
              <c:f>Regional!$A$19</c:f>
              <c:strCache>
                <c:ptCount val="1"/>
                <c:pt idx="0">
                  <c:v>Somalia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Regional!$B$2:$D$2</c:f>
              <c:strCache>
                <c:ptCount val="3"/>
                <c:pt idx="0">
                  <c:v>Adaptation</c:v>
                </c:pt>
                <c:pt idx="1">
                  <c:v>Mitigation</c:v>
                </c:pt>
                <c:pt idx="2">
                  <c:v>Unspecified</c:v>
                </c:pt>
              </c:strCache>
            </c:strRef>
          </c:cat>
          <c:val>
            <c:numRef>
              <c:f>Regional!$B$19:$D$19</c:f>
            </c:numRef>
          </c:val>
          <c:extLst>
            <c:ext xmlns:c16="http://schemas.microsoft.com/office/drawing/2014/chart" uri="{C3380CC4-5D6E-409C-BE32-E72D297353CC}">
              <c16:uniqueId val="{00000010-0D7B-4F6E-B24F-E12235249DBE}"/>
            </c:ext>
          </c:extLst>
        </c:ser>
        <c:ser>
          <c:idx val="17"/>
          <c:order val="17"/>
          <c:tx>
            <c:strRef>
              <c:f>Regional!$A$20</c:f>
              <c:strCache>
                <c:ptCount val="1"/>
                <c:pt idx="0">
                  <c:v>The Sudan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Regional!$B$2:$D$2</c:f>
              <c:strCache>
                <c:ptCount val="3"/>
                <c:pt idx="0">
                  <c:v>Adaptation</c:v>
                </c:pt>
                <c:pt idx="1">
                  <c:v>Mitigation</c:v>
                </c:pt>
                <c:pt idx="2">
                  <c:v>Unspecified</c:v>
                </c:pt>
              </c:strCache>
            </c:strRef>
          </c:cat>
          <c:val>
            <c:numRef>
              <c:f>Regional!$B$20:$D$20</c:f>
            </c:numRef>
          </c:val>
          <c:extLst>
            <c:ext xmlns:c16="http://schemas.microsoft.com/office/drawing/2014/chart" uri="{C3380CC4-5D6E-409C-BE32-E72D297353CC}">
              <c16:uniqueId val="{00000011-0D7B-4F6E-B24F-E12235249DBE}"/>
            </c:ext>
          </c:extLst>
        </c:ser>
        <c:ser>
          <c:idx val="18"/>
          <c:order val="18"/>
          <c:tx>
            <c:strRef>
              <c:f>Regional!$A$21</c:f>
              <c:strCache>
                <c:ptCount val="1"/>
                <c:pt idx="0">
                  <c:v>Syrian Arab Republic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Regional!$B$2:$D$2</c:f>
              <c:strCache>
                <c:ptCount val="3"/>
                <c:pt idx="0">
                  <c:v>Adaptation</c:v>
                </c:pt>
                <c:pt idx="1">
                  <c:v>Mitigation</c:v>
                </c:pt>
                <c:pt idx="2">
                  <c:v>Unspecified</c:v>
                </c:pt>
              </c:strCache>
            </c:strRef>
          </c:cat>
          <c:val>
            <c:numRef>
              <c:f>Regional!$B$21:$D$21</c:f>
            </c:numRef>
          </c:val>
          <c:extLst>
            <c:ext xmlns:c16="http://schemas.microsoft.com/office/drawing/2014/chart" uri="{C3380CC4-5D6E-409C-BE32-E72D297353CC}">
              <c16:uniqueId val="{00000012-0D7B-4F6E-B24F-E12235249DBE}"/>
            </c:ext>
          </c:extLst>
        </c:ser>
        <c:ser>
          <c:idx val="19"/>
          <c:order val="19"/>
          <c:tx>
            <c:strRef>
              <c:f>Regional!$A$22</c:f>
              <c:strCache>
                <c:ptCount val="1"/>
                <c:pt idx="0">
                  <c:v>Tunisia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Regional!$B$2:$D$2</c:f>
              <c:strCache>
                <c:ptCount val="3"/>
                <c:pt idx="0">
                  <c:v>Adaptation</c:v>
                </c:pt>
                <c:pt idx="1">
                  <c:v>Mitigation</c:v>
                </c:pt>
                <c:pt idx="2">
                  <c:v>Unspecified</c:v>
                </c:pt>
              </c:strCache>
            </c:strRef>
          </c:cat>
          <c:val>
            <c:numRef>
              <c:f>Regional!$B$22:$D$22</c:f>
            </c:numRef>
          </c:val>
          <c:extLst>
            <c:ext xmlns:c16="http://schemas.microsoft.com/office/drawing/2014/chart" uri="{C3380CC4-5D6E-409C-BE32-E72D297353CC}">
              <c16:uniqueId val="{00000013-0D7B-4F6E-B24F-E12235249DBE}"/>
            </c:ext>
          </c:extLst>
        </c:ser>
        <c:ser>
          <c:idx val="20"/>
          <c:order val="20"/>
          <c:tx>
            <c:strRef>
              <c:f>Regional!$A$23</c:f>
              <c:strCache>
                <c:ptCount val="1"/>
                <c:pt idx="0">
                  <c:v>United Arab Emirates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Regional!$B$2:$D$2</c:f>
              <c:strCache>
                <c:ptCount val="3"/>
                <c:pt idx="0">
                  <c:v>Adaptation</c:v>
                </c:pt>
                <c:pt idx="1">
                  <c:v>Mitigation</c:v>
                </c:pt>
                <c:pt idx="2">
                  <c:v>Unspecified</c:v>
                </c:pt>
              </c:strCache>
            </c:strRef>
          </c:cat>
          <c:val>
            <c:numRef>
              <c:f>Regional!$B$23:$D$23</c:f>
            </c:numRef>
          </c:val>
          <c:extLst>
            <c:ext xmlns:c16="http://schemas.microsoft.com/office/drawing/2014/chart" uri="{C3380CC4-5D6E-409C-BE32-E72D297353CC}">
              <c16:uniqueId val="{00000014-0D7B-4F6E-B24F-E12235249DBE}"/>
            </c:ext>
          </c:extLst>
        </c:ser>
        <c:ser>
          <c:idx val="21"/>
          <c:order val="21"/>
          <c:tx>
            <c:strRef>
              <c:f>Regional!$A$24</c:f>
              <c:strCache>
                <c:ptCount val="1"/>
                <c:pt idx="0">
                  <c:v>Yemen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Regional!$B$2:$D$2</c:f>
              <c:strCache>
                <c:ptCount val="3"/>
                <c:pt idx="0">
                  <c:v>Adaptation</c:v>
                </c:pt>
                <c:pt idx="1">
                  <c:v>Mitigation</c:v>
                </c:pt>
                <c:pt idx="2">
                  <c:v>Unspecified</c:v>
                </c:pt>
              </c:strCache>
            </c:strRef>
          </c:cat>
          <c:val>
            <c:numRef>
              <c:f>Regional!$B$24:$D$24</c:f>
            </c:numRef>
          </c:val>
          <c:extLst>
            <c:ext xmlns:c16="http://schemas.microsoft.com/office/drawing/2014/chart" uri="{C3380CC4-5D6E-409C-BE32-E72D297353CC}">
              <c16:uniqueId val="{00000015-0D7B-4F6E-B24F-E12235249DBE}"/>
            </c:ext>
          </c:extLst>
        </c:ser>
        <c:ser>
          <c:idx val="22"/>
          <c:order val="22"/>
          <c:tx>
            <c:strRef>
              <c:f>Regional!$A$25</c:f>
              <c:strCache>
                <c:ptCount val="1"/>
                <c:pt idx="0">
                  <c:v>Conditional</c:v>
                </c:pt>
              </c:strCache>
            </c:strRef>
          </c:tx>
          <c:spPr>
            <a:solidFill>
              <a:schemeClr val="accent5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Regional!$B$2:$D$2</c:f>
              <c:strCache>
                <c:ptCount val="3"/>
                <c:pt idx="0">
                  <c:v>Adaptation</c:v>
                </c:pt>
                <c:pt idx="1">
                  <c:v>Mitigation</c:v>
                </c:pt>
                <c:pt idx="2">
                  <c:v>Unspecified</c:v>
                </c:pt>
              </c:strCache>
            </c:strRef>
          </c:cat>
          <c:val>
            <c:numRef>
              <c:f>Regional!$B$25:$D$25</c:f>
              <c:numCache>
                <c:formatCode>0.0</c:formatCode>
                <c:ptCount val="3"/>
                <c:pt idx="0">
                  <c:v>193.16699999999997</c:v>
                </c:pt>
                <c:pt idx="1">
                  <c:v>76.772799999999989</c:v>
                </c:pt>
                <c:pt idx="2">
                  <c:v>73.540000000000006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0D7B-4F6E-B24F-E12235249DBE}"/>
            </c:ext>
          </c:extLst>
        </c:ser>
        <c:ser>
          <c:idx val="23"/>
          <c:order val="23"/>
          <c:tx>
            <c:strRef>
              <c:f>Regional!$A$26</c:f>
              <c:strCache>
                <c:ptCount val="1"/>
                <c:pt idx="0">
                  <c:v>Unconditional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6374215536490769"/>
                  <c:y val="-2.660212049195901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0D7B-4F6E-B24F-E12235249DB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0D7B-4F6E-B24F-E12235249DB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0D7B-4F6E-B24F-E12235249D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Regional!$B$2:$D$2</c:f>
              <c:strCache>
                <c:ptCount val="3"/>
                <c:pt idx="0">
                  <c:v>Adaptation</c:v>
                </c:pt>
                <c:pt idx="1">
                  <c:v>Mitigation</c:v>
                </c:pt>
                <c:pt idx="2">
                  <c:v>Unspecified</c:v>
                </c:pt>
              </c:strCache>
            </c:strRef>
          </c:cat>
          <c:val>
            <c:numRef>
              <c:f>Regional!$B$26:$D$26</c:f>
              <c:numCache>
                <c:formatCode>0.0</c:formatCode>
                <c:ptCount val="3"/>
                <c:pt idx="0">
                  <c:v>1.03</c:v>
                </c:pt>
                <c:pt idx="1">
                  <c:v>33.479700000000001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0D7B-4F6E-B24F-E12235249D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898741391"/>
        <c:axId val="1674677167"/>
      </c:barChart>
      <c:catAx>
        <c:axId val="1898741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4677167"/>
        <c:crosses val="autoZero"/>
        <c:auto val="1"/>
        <c:lblAlgn val="ctr"/>
        <c:lblOffset val="100"/>
        <c:noMultiLvlLbl val="0"/>
      </c:catAx>
      <c:valAx>
        <c:axId val="1674677167"/>
        <c:scaling>
          <c:orientation val="minMax"/>
          <c:max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USD (Billions)</a:t>
                </a:r>
              </a:p>
            </c:rich>
          </c:tx>
          <c:layout>
            <c:manualLayout>
              <c:xMode val="edge"/>
              <c:yMode val="edge"/>
              <c:x val="1.0554029583511364E-2"/>
              <c:y val="0.38992867502542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8741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609920852916644"/>
          <c:y val="0.8696414007966331"/>
          <c:w val="0.54645791369102115"/>
          <c:h val="6.65127724787468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Climate Finance Needs Identified in Arab NDCs (2015-2020) by State</a:t>
            </a:r>
          </a:p>
        </c:rich>
      </c:tx>
      <c:layout>
        <c:manualLayout>
          <c:xMode val="edge"/>
          <c:yMode val="edge"/>
          <c:x val="0.22369188302189208"/>
          <c:y val="2.61187472964354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094958849045325"/>
          <c:y val="0.11030817608194567"/>
          <c:w val="0.75709411929324666"/>
          <c:h val="0.5799422188412828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 (4)'!$B$45</c:f>
              <c:strCache>
                <c:ptCount val="1"/>
                <c:pt idx="0">
                  <c:v>Conditional - Adaptation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BE4-4612-97C7-177FE4AAE3F0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E4-4612-97C7-177FE4AAE3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'Sheet1 (4)'!$A$46:$A$56</c:f>
              <c:strCache>
                <c:ptCount val="11"/>
                <c:pt idx="0">
                  <c:v>Iraq</c:v>
                </c:pt>
                <c:pt idx="1">
                  <c:v>Morocco</c:v>
                </c:pt>
                <c:pt idx="2">
                  <c:v>Egypt</c:v>
                </c:pt>
                <c:pt idx="3">
                  <c:v>Tunisia</c:v>
                </c:pt>
                <c:pt idx="4">
                  <c:v>Mauritania</c:v>
                </c:pt>
                <c:pt idx="5">
                  <c:v>State of Palestine</c:v>
                </c:pt>
                <c:pt idx="6">
                  <c:v>The Sudan</c:v>
                </c:pt>
                <c:pt idx="7">
                  <c:v>Djibouti</c:v>
                </c:pt>
                <c:pt idx="8">
                  <c:v>Jordan</c:v>
                </c:pt>
                <c:pt idx="9">
                  <c:v>Comoros</c:v>
                </c:pt>
                <c:pt idx="10">
                  <c:v>Somalia</c:v>
                </c:pt>
              </c:strCache>
            </c:strRef>
          </c:cat>
          <c:val>
            <c:numRef>
              <c:f>'Sheet1 (4)'!$B$46:$B$56</c:f>
              <c:numCache>
                <c:formatCode>0</c:formatCode>
                <c:ptCount val="11"/>
                <c:pt idx="0">
                  <c:v>136</c:v>
                </c:pt>
                <c:pt idx="1">
                  <c:v>40.799999999999997</c:v>
                </c:pt>
                <c:pt idx="3">
                  <c:v>1.9159999999999999</c:v>
                </c:pt>
                <c:pt idx="4">
                  <c:v>9.4</c:v>
                </c:pt>
                <c:pt idx="5">
                  <c:v>3.5</c:v>
                </c:pt>
                <c:pt idx="6">
                  <c:v>1.2</c:v>
                </c:pt>
                <c:pt idx="9">
                  <c:v>0.3</c:v>
                </c:pt>
                <c:pt idx="10">
                  <c:v>5.0999999999999997E-2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E4-4612-97C7-177FE4AAE3F0}"/>
            </c:ext>
          </c:extLst>
        </c:ser>
        <c:ser>
          <c:idx val="1"/>
          <c:order val="1"/>
          <c:tx>
            <c:strRef>
              <c:f>'Sheet1 (4)'!$C$45</c:f>
              <c:strCache>
                <c:ptCount val="1"/>
                <c:pt idx="0">
                  <c:v>Conditional - Mitigation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E4-4612-97C7-177FE4AAE3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'Sheet1 (4)'!$A$46:$A$56</c:f>
              <c:strCache>
                <c:ptCount val="11"/>
                <c:pt idx="0">
                  <c:v>Iraq</c:v>
                </c:pt>
                <c:pt idx="1">
                  <c:v>Morocco</c:v>
                </c:pt>
                <c:pt idx="2">
                  <c:v>Egypt</c:v>
                </c:pt>
                <c:pt idx="3">
                  <c:v>Tunisia</c:v>
                </c:pt>
                <c:pt idx="4">
                  <c:v>Mauritania</c:v>
                </c:pt>
                <c:pt idx="5">
                  <c:v>State of Palestine</c:v>
                </c:pt>
                <c:pt idx="6">
                  <c:v>The Sudan</c:v>
                </c:pt>
                <c:pt idx="7">
                  <c:v>Djibouti</c:v>
                </c:pt>
                <c:pt idx="8">
                  <c:v>Jordan</c:v>
                </c:pt>
                <c:pt idx="9">
                  <c:v>Comoros</c:v>
                </c:pt>
                <c:pt idx="10">
                  <c:v>Somalia</c:v>
                </c:pt>
              </c:strCache>
            </c:strRef>
          </c:cat>
          <c:val>
            <c:numRef>
              <c:f>'Sheet1 (4)'!$C$46:$C$56</c:f>
              <c:numCache>
                <c:formatCode>0</c:formatCode>
                <c:ptCount val="11"/>
                <c:pt idx="1">
                  <c:v>23.4</c:v>
                </c:pt>
                <c:pt idx="3">
                  <c:v>15.6798</c:v>
                </c:pt>
                <c:pt idx="4">
                  <c:v>8.1999999999999993</c:v>
                </c:pt>
                <c:pt idx="5">
                  <c:v>10.6</c:v>
                </c:pt>
                <c:pt idx="6">
                  <c:v>11.68</c:v>
                </c:pt>
                <c:pt idx="7">
                  <c:v>1.65</c:v>
                </c:pt>
                <c:pt idx="8">
                  <c:v>5.16</c:v>
                </c:pt>
                <c:pt idx="9">
                  <c:v>0.375</c:v>
                </c:pt>
                <c:pt idx="10">
                  <c:v>2.8000000000000001E-2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E4-4612-97C7-177FE4AAE3F0}"/>
            </c:ext>
          </c:extLst>
        </c:ser>
        <c:ser>
          <c:idx val="2"/>
          <c:order val="2"/>
          <c:tx>
            <c:strRef>
              <c:f>'Sheet1 (4)'!$D$45</c:f>
              <c:strCache>
                <c:ptCount val="1"/>
                <c:pt idx="0">
                  <c:v>Conditional - Unspecified</c:v>
                </c:pt>
              </c:strCache>
            </c:strRef>
          </c:tx>
          <c:spPr>
            <a:solidFill>
              <a:srgbClr val="FFFFFF">
                <a:lumMod val="5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BE4-4612-97C7-177FE4AAE3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'Sheet1 (4)'!$A$46:$A$56</c:f>
              <c:strCache>
                <c:ptCount val="11"/>
                <c:pt idx="0">
                  <c:v>Iraq</c:v>
                </c:pt>
                <c:pt idx="1">
                  <c:v>Morocco</c:v>
                </c:pt>
                <c:pt idx="2">
                  <c:v>Egypt</c:v>
                </c:pt>
                <c:pt idx="3">
                  <c:v>Tunisia</c:v>
                </c:pt>
                <c:pt idx="4">
                  <c:v>Mauritania</c:v>
                </c:pt>
                <c:pt idx="5">
                  <c:v>State of Palestine</c:v>
                </c:pt>
                <c:pt idx="6">
                  <c:v>The Sudan</c:v>
                </c:pt>
                <c:pt idx="7">
                  <c:v>Djibouti</c:v>
                </c:pt>
                <c:pt idx="8">
                  <c:v>Jordan</c:v>
                </c:pt>
                <c:pt idx="9">
                  <c:v>Comoros</c:v>
                </c:pt>
                <c:pt idx="10">
                  <c:v>Somalia</c:v>
                </c:pt>
              </c:strCache>
            </c:strRef>
          </c:cat>
          <c:val>
            <c:numRef>
              <c:f>'Sheet1 (4)'!$D$46:$D$56</c:f>
              <c:numCache>
                <c:formatCode>General</c:formatCode>
                <c:ptCount val="11"/>
                <c:pt idx="2" formatCode="0">
                  <c:v>73.040000000000006</c:v>
                </c:pt>
                <c:pt idx="3" formatCode="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BE4-4612-97C7-177FE4AAE3F0}"/>
            </c:ext>
          </c:extLst>
        </c:ser>
        <c:ser>
          <c:idx val="3"/>
          <c:order val="3"/>
          <c:tx>
            <c:strRef>
              <c:f>'Sheet1 (4)'!$E$45</c:f>
              <c:strCache>
                <c:ptCount val="1"/>
                <c:pt idx="0">
                  <c:v>Unconditional - Adaptation</c:v>
                </c:pt>
              </c:strCache>
            </c:strRef>
          </c:tx>
          <c:spPr>
            <a:solidFill>
              <a:srgbClr val="D76213"/>
            </a:solidFill>
            <a:ln>
              <a:noFill/>
            </a:ln>
            <a:effectLst/>
          </c:spPr>
          <c:invertIfNegative val="0"/>
          <c:cat>
            <c:strRef>
              <c:f>'Sheet1 (4)'!$A$46:$A$56</c:f>
              <c:strCache>
                <c:ptCount val="11"/>
                <c:pt idx="0">
                  <c:v>Iraq</c:v>
                </c:pt>
                <c:pt idx="1">
                  <c:v>Morocco</c:v>
                </c:pt>
                <c:pt idx="2">
                  <c:v>Egypt</c:v>
                </c:pt>
                <c:pt idx="3">
                  <c:v>Tunisia</c:v>
                </c:pt>
                <c:pt idx="4">
                  <c:v>Mauritania</c:v>
                </c:pt>
                <c:pt idx="5">
                  <c:v>State of Palestine</c:v>
                </c:pt>
                <c:pt idx="6">
                  <c:v>The Sudan</c:v>
                </c:pt>
                <c:pt idx="7">
                  <c:v>Djibouti</c:v>
                </c:pt>
                <c:pt idx="8">
                  <c:v>Jordan</c:v>
                </c:pt>
                <c:pt idx="9">
                  <c:v>Comoros</c:v>
                </c:pt>
                <c:pt idx="10">
                  <c:v>Somalia</c:v>
                </c:pt>
              </c:strCache>
            </c:strRef>
          </c:cat>
          <c:val>
            <c:numRef>
              <c:f>'Sheet1 (4)'!$E$46:$E$56</c:f>
              <c:numCache>
                <c:formatCode>General</c:formatCode>
                <c:ptCount val="11"/>
                <c:pt idx="7" formatCode="0">
                  <c:v>1</c:v>
                </c:pt>
                <c:pt idx="9" formatCode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BE4-4612-97C7-177FE4AAE3F0}"/>
            </c:ext>
          </c:extLst>
        </c:ser>
        <c:ser>
          <c:idx val="4"/>
          <c:order val="4"/>
          <c:tx>
            <c:strRef>
              <c:f>'Sheet1 (4)'!$F$45</c:f>
              <c:strCache>
                <c:ptCount val="1"/>
                <c:pt idx="0">
                  <c:v>Unconditional - Mitigation</c:v>
                </c:pt>
              </c:strCache>
            </c:strRef>
          </c:tx>
          <c:spPr>
            <a:solidFill>
              <a:srgbClr val="FF9F5D"/>
            </a:solidFill>
            <a:ln>
              <a:noFill/>
            </a:ln>
            <a:effectLst/>
          </c:spPr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BE4-4612-97C7-177FE4AAE3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'Sheet1 (4)'!$A$46:$A$56</c:f>
              <c:strCache>
                <c:ptCount val="11"/>
                <c:pt idx="0">
                  <c:v>Iraq</c:v>
                </c:pt>
                <c:pt idx="1">
                  <c:v>Morocco</c:v>
                </c:pt>
                <c:pt idx="2">
                  <c:v>Egypt</c:v>
                </c:pt>
                <c:pt idx="3">
                  <c:v>Tunisia</c:v>
                </c:pt>
                <c:pt idx="4">
                  <c:v>Mauritania</c:v>
                </c:pt>
                <c:pt idx="5">
                  <c:v>State of Palestine</c:v>
                </c:pt>
                <c:pt idx="6">
                  <c:v>The Sudan</c:v>
                </c:pt>
                <c:pt idx="7">
                  <c:v>Djibouti</c:v>
                </c:pt>
                <c:pt idx="8">
                  <c:v>Jordan</c:v>
                </c:pt>
                <c:pt idx="9">
                  <c:v>Comoros</c:v>
                </c:pt>
                <c:pt idx="10">
                  <c:v>Somalia</c:v>
                </c:pt>
              </c:strCache>
            </c:strRef>
          </c:cat>
          <c:val>
            <c:numRef>
              <c:f>'Sheet1 (4)'!$F$46:$F$56</c:f>
              <c:numCache>
                <c:formatCode>0</c:formatCode>
                <c:ptCount val="11"/>
                <c:pt idx="1">
                  <c:v>26.26</c:v>
                </c:pt>
                <c:pt idx="3">
                  <c:v>1.7422000000000002</c:v>
                </c:pt>
                <c:pt idx="4">
                  <c:v>1.1000000000000001</c:v>
                </c:pt>
                <c:pt idx="7">
                  <c:v>3.8</c:v>
                </c:pt>
                <c:pt idx="8">
                  <c:v>0.54</c:v>
                </c:pt>
                <c:pt idx="9">
                  <c:v>3.7500000000000006E-2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BE4-4612-97C7-177FE4AAE3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837665967"/>
        <c:axId val="1673484783"/>
      </c:barChart>
      <c:catAx>
        <c:axId val="18376659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3484783"/>
        <c:crosses val="autoZero"/>
        <c:auto val="1"/>
        <c:lblAlgn val="ctr"/>
        <c:lblOffset val="100"/>
        <c:noMultiLvlLbl val="0"/>
      </c:catAx>
      <c:valAx>
        <c:axId val="1673484783"/>
        <c:scaling>
          <c:orientation val="minMax"/>
          <c:max val="14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USD (Billions)</a:t>
                </a:r>
              </a:p>
            </c:rich>
          </c:tx>
          <c:layout>
            <c:manualLayout>
              <c:xMode val="edge"/>
              <c:yMode val="edge"/>
              <c:x val="0.49934692735298225"/>
              <c:y val="0.758381478586169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7665967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338786205843817"/>
          <c:y val="0.8251293883437264"/>
          <c:w val="0.83000704180270146"/>
          <c:h val="0.105220618865779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Public International Climate Finance Flows to the Arab Region by Purpose</a:t>
            </a:r>
          </a:p>
        </c:rich>
      </c:tx>
      <c:layout>
        <c:manualLayout>
          <c:xMode val="edge"/>
          <c:yMode val="edge"/>
          <c:x val="0.21722144151738959"/>
          <c:y val="1.7624890972008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750752408933549"/>
          <c:y val="0.18494837518159196"/>
          <c:w val="0.75616523032099636"/>
          <c:h val="0.6278215149033256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'Arab by Purpose 2013-2018'!$L$16</c:f>
              <c:strCache>
                <c:ptCount val="1"/>
                <c:pt idx="0">
                  <c:v>Adaptation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'Arab by Purpose 2013-2018'!$M$15:$R$15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'Arab by Purpose 2013-2018'!$M$16:$R$16</c:f>
              <c:numCache>
                <c:formatCode>_("$"* #,##0_);_("$"* \(#,##0\);_("$"* "-"??_);_(@_)</c:formatCode>
                <c:ptCount val="6"/>
                <c:pt idx="0">
                  <c:v>328.30743962835976</c:v>
                </c:pt>
                <c:pt idx="1">
                  <c:v>673.28477480470838</c:v>
                </c:pt>
                <c:pt idx="2">
                  <c:v>741.5451956633284</c:v>
                </c:pt>
                <c:pt idx="3">
                  <c:v>718.87296918852007</c:v>
                </c:pt>
                <c:pt idx="4">
                  <c:v>809.35672108633594</c:v>
                </c:pt>
                <c:pt idx="5">
                  <c:v>767.77231358657286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12-4F56-B925-57336012C037}"/>
            </c:ext>
          </c:extLst>
        </c:ser>
        <c:ser>
          <c:idx val="1"/>
          <c:order val="1"/>
          <c:tx>
            <c:strRef>
              <c:f>'Arab by Purpose 2013-2018'!$L$17</c:f>
              <c:strCache>
                <c:ptCount val="1"/>
                <c:pt idx="0">
                  <c:v>Mitigation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'Arab by Purpose 2013-2018'!$M$15:$R$15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'Arab by Purpose 2013-2018'!$M$17:$R$17</c:f>
              <c:numCache>
                <c:formatCode>_("$"* #,##0_);_("$"* \(#,##0\);_("$"* "-"??_);_(@_)</c:formatCode>
                <c:ptCount val="6"/>
                <c:pt idx="0">
                  <c:v>1385.4449498360111</c:v>
                </c:pt>
                <c:pt idx="1">
                  <c:v>3016.1646656155235</c:v>
                </c:pt>
                <c:pt idx="2">
                  <c:v>2808.730293881305</c:v>
                </c:pt>
                <c:pt idx="3">
                  <c:v>2856.6876862803606</c:v>
                </c:pt>
                <c:pt idx="4">
                  <c:v>3628.1842138706033</c:v>
                </c:pt>
                <c:pt idx="5">
                  <c:v>3273.0058218531203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12-4F56-B925-57336012C037}"/>
            </c:ext>
          </c:extLst>
        </c:ser>
        <c:ser>
          <c:idx val="2"/>
          <c:order val="2"/>
          <c:tx>
            <c:strRef>
              <c:f>'Arab by Purpose 2013-2018'!$L$18</c:f>
              <c:strCache>
                <c:ptCount val="1"/>
                <c:pt idx="0">
                  <c:v>Cross-Cutting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'Arab by Purpose 2013-2018'!$M$15:$R$15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'Arab by Purpose 2013-2018'!$M$18:$R$18</c:f>
              <c:numCache>
                <c:formatCode>_("$"* #,##0_);_("$"* \(#,##0\);_("$"* "-"??_);_(@_)</c:formatCode>
                <c:ptCount val="6"/>
                <c:pt idx="0">
                  <c:v>144.97863021743356</c:v>
                </c:pt>
                <c:pt idx="1">
                  <c:v>189.98538211331478</c:v>
                </c:pt>
                <c:pt idx="2">
                  <c:v>135.03872830880104</c:v>
                </c:pt>
                <c:pt idx="3">
                  <c:v>122.37164707047982</c:v>
                </c:pt>
                <c:pt idx="4">
                  <c:v>331.55607840323279</c:v>
                </c:pt>
                <c:pt idx="5">
                  <c:v>117.97587000861417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12-4F56-B925-57336012C0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91484495"/>
        <c:axId val="118621776"/>
      </c:barChart>
      <c:catAx>
        <c:axId val="59148449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621776"/>
        <c:crosses val="autoZero"/>
        <c:auto val="1"/>
        <c:lblAlgn val="ctr"/>
        <c:lblOffset val="100"/>
        <c:noMultiLvlLbl val="0"/>
      </c:catAx>
      <c:valAx>
        <c:axId val="118621776"/>
        <c:scaling>
          <c:orientation val="minMax"/>
          <c:max val="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2017 USD (Millions)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1484495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689826387489353"/>
          <c:y val="0.9101338728431192"/>
          <c:w val="0.70380962970361594"/>
          <c:h val="6.66954616903977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Public International Climate Finance Flows to the Arab Region by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830068921532815"/>
          <c:y val="0.16623015994270512"/>
          <c:w val="0.77769687239808927"/>
          <c:h val="0.555819003676367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'Arab by Type 2013-2018'!$L$46</c:f>
              <c:strCache>
                <c:ptCount val="1"/>
                <c:pt idx="0">
                  <c:v>Grants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'Arab by Type 2013-2018'!$M$45:$R$45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'Arab by Type 2013-2018'!$M$46:$R$46</c:f>
              <c:numCache>
                <c:formatCode>_("$"* #,##0_);_("$"* \(#,##0\);_("$"* "-"??_);_(@_)</c:formatCode>
                <c:ptCount val="6"/>
                <c:pt idx="0">
                  <c:v>528.52557557619718</c:v>
                </c:pt>
                <c:pt idx="1">
                  <c:v>313.85386873340673</c:v>
                </c:pt>
                <c:pt idx="2">
                  <c:v>241.90020672464232</c:v>
                </c:pt>
                <c:pt idx="3">
                  <c:v>339.13886963100151</c:v>
                </c:pt>
                <c:pt idx="4">
                  <c:v>361.89698633757513</c:v>
                </c:pt>
                <c:pt idx="5">
                  <c:v>199.50838697197062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93-4147-B87F-3DA0F9831897}"/>
            </c:ext>
          </c:extLst>
        </c:ser>
        <c:ser>
          <c:idx val="1"/>
          <c:order val="1"/>
          <c:tx>
            <c:strRef>
              <c:f>'Arab by Type 2013-2018'!$L$47</c:f>
              <c:strCache>
                <c:ptCount val="1"/>
                <c:pt idx="0">
                  <c:v>Concessional Debt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'Arab by Type 2013-2018'!$M$45:$R$45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'Arab by Type 2013-2018'!$M$47:$R$47</c:f>
              <c:numCache>
                <c:formatCode>_("$"* #,##0_);_("$"* \(#,##0\);_("$"* "-"??_);_(@_)</c:formatCode>
                <c:ptCount val="6"/>
                <c:pt idx="0">
                  <c:v>567.2591654201093</c:v>
                </c:pt>
                <c:pt idx="1">
                  <c:v>1755.8103649455461</c:v>
                </c:pt>
                <c:pt idx="2">
                  <c:v>1280.0490538368563</c:v>
                </c:pt>
                <c:pt idx="3">
                  <c:v>790.99685816768044</c:v>
                </c:pt>
                <c:pt idx="4">
                  <c:v>936.42254442810258</c:v>
                </c:pt>
                <c:pt idx="5">
                  <c:v>958.24442790284263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93-4147-B87F-3DA0F9831897}"/>
            </c:ext>
          </c:extLst>
        </c:ser>
        <c:ser>
          <c:idx val="2"/>
          <c:order val="2"/>
          <c:tx>
            <c:strRef>
              <c:f>'Arab by Type 2013-2018'!$L$48</c:f>
              <c:strCache>
                <c:ptCount val="1"/>
                <c:pt idx="0">
                  <c:v>Non-Concessional Debt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'Arab by Type 2013-2018'!$M$45:$R$45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'Arab by Type 2013-2018'!$M$48:$R$48</c:f>
              <c:numCache>
                <c:formatCode>_("$"* #,##0_);_("$"* \(#,##0\);_("$"* "-"??_);_(@_)</c:formatCode>
                <c:ptCount val="6"/>
                <c:pt idx="0">
                  <c:v>465.47622798536651</c:v>
                </c:pt>
                <c:pt idx="1">
                  <c:v>1573.8327020649049</c:v>
                </c:pt>
                <c:pt idx="2">
                  <c:v>1775.7216005946718</c:v>
                </c:pt>
                <c:pt idx="3">
                  <c:v>1908.2729429358706</c:v>
                </c:pt>
                <c:pt idx="4">
                  <c:v>3319.0800368679111</c:v>
                </c:pt>
                <c:pt idx="5">
                  <c:v>2972.4545951943487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93-4147-B87F-3DA0F9831897}"/>
            </c:ext>
          </c:extLst>
        </c:ser>
        <c:ser>
          <c:idx val="3"/>
          <c:order val="3"/>
          <c:tx>
            <c:strRef>
              <c:f>'Arab by Type 2013-2018'!$L$49</c:f>
              <c:strCache>
                <c:ptCount val="1"/>
                <c:pt idx="0">
                  <c:v>Unspecified Debt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'Arab by Type 2013-2018'!$M$45:$R$45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'Arab by Type 2013-2018'!$M$49:$R$49</c:f>
              <c:numCache>
                <c:formatCode>_("$"* #,##0_);_("$"* \(#,##0\);_("$"* "-"??_);_(@_)</c:formatCode>
                <c:ptCount val="6"/>
                <c:pt idx="0">
                  <c:v>297.28688517602939</c:v>
                </c:pt>
                <c:pt idx="1">
                  <c:v>174.6960757092782</c:v>
                </c:pt>
                <c:pt idx="2">
                  <c:v>347.03417587094827</c:v>
                </c:pt>
                <c:pt idx="3">
                  <c:v>361.49926596973569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793-4147-B87F-3DA0F9831897}"/>
            </c:ext>
          </c:extLst>
        </c:ser>
        <c:ser>
          <c:idx val="4"/>
          <c:order val="4"/>
          <c:tx>
            <c:strRef>
              <c:f>'Arab by Type 2013-2018'!$L$50</c:f>
              <c:strCache>
                <c:ptCount val="1"/>
                <c:pt idx="0">
                  <c:v>Equity and Other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'Arab by Type 2013-2018'!$M$45:$R$45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'Arab by Type 2013-2018'!$M$50:$R$50</c:f>
              <c:numCache>
                <c:formatCode>_("$"* #,##0_);_("$"* \(#,##0\);_("$"* "-"??_);_(@_)</c:formatCode>
                <c:ptCount val="6"/>
                <c:pt idx="0">
                  <c:v>0</c:v>
                </c:pt>
                <c:pt idx="1">
                  <c:v>61.241811080410677</c:v>
                </c:pt>
                <c:pt idx="2">
                  <c:v>40.609180826314898</c:v>
                </c:pt>
                <c:pt idx="3">
                  <c:v>298.0243658350696</c:v>
                </c:pt>
                <c:pt idx="4">
                  <c:v>151.69744572658425</c:v>
                </c:pt>
                <c:pt idx="5">
                  <c:v>28.546595379143071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793-4147-B87F-3DA0F98318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689972735"/>
        <c:axId val="644951903"/>
      </c:barChart>
      <c:catAx>
        <c:axId val="1689972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4951903"/>
        <c:crosses val="autoZero"/>
        <c:auto val="1"/>
        <c:lblAlgn val="ctr"/>
        <c:lblOffset val="100"/>
        <c:noMultiLvlLbl val="0"/>
      </c:catAx>
      <c:valAx>
        <c:axId val="644951903"/>
        <c:scaling>
          <c:orientation val="minMax"/>
          <c:max val="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2017 USD (Millions)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9972735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0993728451099467"/>
          <c:w val="1"/>
          <c:h val="0.114844730714348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92045-6A42-42E5-A08F-E78076477A60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0C816-AE6F-4763-921D-369707E3A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34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FA7B1-F5A7-A340-B2C7-F5F7CC5AB2FB}" type="slidenum">
              <a:rPr lang="en-AE" smtClean="0"/>
              <a:t>2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009002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A7B1-F5A7-A340-B2C7-F5F7CC5AB2FB}" type="slidenum">
              <a:rPr kumimoji="0" lang="en-A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A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91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A7B1-F5A7-A340-B2C7-F5F7CC5AB2FB}" type="slidenum">
              <a:rPr kumimoji="0" lang="en-A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A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89063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7F49A-4A76-8648-9A37-132247F598C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300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A7B1-F5A7-A340-B2C7-F5F7CC5AB2FB}" type="slidenum">
              <a:rPr kumimoji="0" lang="en-A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A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30240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A7B1-F5A7-A340-B2C7-F5F7CC5AB2FB}" type="slidenum">
              <a:rPr kumimoji="0" lang="en-A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A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622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A7B1-F5A7-A340-B2C7-F5F7CC5AB2FB}" type="slidenum">
              <a:rPr kumimoji="0" lang="en-A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A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2208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A7B1-F5A7-A340-B2C7-F5F7CC5AB2FB}" type="slidenum">
              <a:rPr kumimoji="0" lang="en-A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A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02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56EF13-2C02-484D-BE29-D537B0027B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000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86F871-FF51-4C17-9375-10AD0181A7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2311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F60FA8-7B3F-4A7C-8F0E-23C53659501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781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cdf81e6fe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cdf81e6fe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56EF13-2C02-484D-BE29-D537B0027B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658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56EF13-2C02-484D-BE29-D537B0027B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976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8B2D7-CF88-4579-9730-EE1D4B7048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58A8AB-C291-40C3-9662-F7159E348B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C87DD-1D80-4BAF-89E5-CD20FDF1D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0C7B2-6DAF-4F1C-A9F0-7C204E9ABECE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5E8AE8-DB3A-48AE-AC60-B3EC2D595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CF1E1-14C7-442E-9BBE-40567407E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44FE0-6CEC-4328-97F3-B974A427D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1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EC2EA-7846-48BC-AA72-686573D40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890882-4C53-4D14-987F-C578D30B1D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44A8E-A475-4CAC-8BFC-59E8B9096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0C7B2-6DAF-4F1C-A9F0-7C204E9ABECE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13993-A31A-4B9B-A287-3320EB957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56391-A066-4100-96EC-6ECC7DE2B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44FE0-6CEC-4328-97F3-B974A427D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99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CAB284-503C-49F5-9666-CDF15442F2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90D3AD-CDB0-492E-98FC-A30D38C2E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1DC5C-943B-43E0-B216-F82908A92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0C7B2-6DAF-4F1C-A9F0-7C204E9ABECE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311C2-D098-4FFA-8AC5-F0E32A0ED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9F6CA-250F-4779-BEFB-146299E2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44FE0-6CEC-4328-97F3-B974A427D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8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6361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n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CA4FCC5-8A74-6C42-AD5F-18421CA484D6}"/>
              </a:ext>
            </a:extLst>
          </p:cNvPr>
          <p:cNvSpPr/>
          <p:nvPr userDrawn="1"/>
        </p:nvSpPr>
        <p:spPr>
          <a:xfrm>
            <a:off x="265667" y="883085"/>
            <a:ext cx="11665374" cy="5536503"/>
          </a:xfrm>
          <a:prstGeom prst="rect">
            <a:avLst/>
          </a:prstGeom>
          <a:solidFill>
            <a:srgbClr val="E5E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pic>
        <p:nvPicPr>
          <p:cNvPr id="7" name="Picture 6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3F798A6D-B9E6-E847-99FC-327804942E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16619" y="1479479"/>
            <a:ext cx="8358761" cy="41302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BAA690-ACA0-6544-8D00-67C47FCAC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1" y="281458"/>
            <a:ext cx="11665373" cy="399579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rgbClr val="0872A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2FABC-3F3B-7645-8046-A6A32826E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1466" y="6497795"/>
            <a:ext cx="440533" cy="193827"/>
          </a:xfrm>
          <a:prstGeom prst="rect">
            <a:avLst/>
          </a:prstGeom>
        </p:spPr>
        <p:txBody>
          <a:bodyPr/>
          <a:lstStyle>
            <a:lvl1pPr algn="ctr"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9E36414-4D65-5F41-B32E-0049C4C6AB0C}" type="slidenum">
              <a:rPr lang="en-AE" smtClean="0"/>
              <a:pPr/>
              <a:t>‹#›</a:t>
            </a:fld>
            <a:endParaRPr lang="en-AE" dirty="0"/>
          </a:p>
        </p:txBody>
      </p:sp>
      <p:pic>
        <p:nvPicPr>
          <p:cNvPr id="9" name="Google Shape;105;p42">
            <a:extLst>
              <a:ext uri="{FF2B5EF4-FFF2-40B4-BE49-F238E27FC236}">
                <a16:creationId xmlns:a16="http://schemas.microsoft.com/office/drawing/2014/main" id="{44AC1422-9A9E-7349-8EFF-F659DC09107F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0845306" y="6496780"/>
            <a:ext cx="857140" cy="2170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7184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81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5465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364381-9B92-DA43-9584-EA55DC6092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9103" y="1297305"/>
            <a:ext cx="8933796" cy="2367383"/>
          </a:xfrm>
          <a:prstGeom prst="rect">
            <a:avLst/>
          </a:prstGeo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5400" b="0" i="0" kern="1200" cap="none" spc="-1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3756510"/>
            <a:ext cx="8936846" cy="457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3200" spc="8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010D66FA-8C0F-D54D-91B7-17CC665EC7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7733" y="4862104"/>
            <a:ext cx="4992389" cy="161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435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Regular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D343C2-E4F1-7F46-A2F1-08FBA3E6E026}"/>
              </a:ext>
            </a:extLst>
          </p:cNvPr>
          <p:cNvSpPr/>
          <p:nvPr userDrawn="1"/>
        </p:nvSpPr>
        <p:spPr>
          <a:xfrm>
            <a:off x="0" y="292608"/>
            <a:ext cx="12192000" cy="1078992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7" y="557783"/>
            <a:ext cx="10309115" cy="457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3600" b="0" i="0" spc="8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096051-E13F-F44E-BDF1-B2B2CF790B82}"/>
              </a:ext>
            </a:extLst>
          </p:cNvPr>
          <p:cNvSpPr/>
          <p:nvPr userDrawn="1"/>
        </p:nvSpPr>
        <p:spPr>
          <a:xfrm>
            <a:off x="0" y="1900069"/>
            <a:ext cx="12192000" cy="4443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 algn="r" defTabSz="914400" rtl="1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0C7FB0A-A388-BB43-9634-7DEE2E8D6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9848" y="2176948"/>
            <a:ext cx="10309115" cy="3489241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Tx/>
              <a:buNone/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265113">
              <a:buClr>
                <a:srgbClr val="0298CA"/>
              </a:buClr>
              <a:buSzPct val="120000"/>
              <a:buFont typeface="Wingdings" pitchFamily="2" charset="2"/>
              <a:buChar char="§"/>
              <a:tabLst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1520" indent="-182880">
              <a:buClr>
                <a:srgbClr val="0298CA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D740F2-35F7-2345-83C9-E1237EDFAFE6}"/>
              </a:ext>
            </a:extLst>
          </p:cNvPr>
          <p:cNvSpPr txBox="1"/>
          <p:nvPr userDrawn="1"/>
        </p:nvSpPr>
        <p:spPr>
          <a:xfrm>
            <a:off x="2359550" y="6480289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50" b="1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© Copyright ESCWA. All rights reserved. No part of this presentation in all its property may be used or reproduced in any form without written permission</a:t>
            </a:r>
          </a:p>
        </p:txBody>
      </p:sp>
    </p:spTree>
    <p:extLst>
      <p:ext uri="{BB962C8B-B14F-4D97-AF65-F5344CB8AC3E}">
        <p14:creationId xmlns:p14="http://schemas.microsoft.com/office/powerpoint/2010/main" val="2233897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1938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0D818-DD3C-4380-9C73-9F1B75343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9A9D0-6397-45A9-875F-47DBD476B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4FD93D-27F9-416F-86E7-70D0147A1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0C7B2-6DAF-4F1C-A9F0-7C204E9ABECE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4F17C-7A68-4E6F-A434-D05A62669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E37D8-6277-432B-AC0B-DF08F662B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44FE0-6CEC-4328-97F3-B974A427D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54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4934E-4AC4-4902-97FA-778D60F55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87042E-B16F-45CB-8821-E229CC743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262AD-C2F5-4E83-B0B8-A48508565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0C7B2-6DAF-4F1C-A9F0-7C204E9ABECE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0BABD-C047-4800-A93B-654D75261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ACAE7-8B5D-4E78-B41A-98EE6C871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44FE0-6CEC-4328-97F3-B974A427D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548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AEF1D-8A3E-4226-A153-C4130DEC7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74BB5-F4C4-4BC1-BE6E-9301C7EF8A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088F75-EC17-4D7D-A0D1-E31F40A80D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BCBC09-635F-4BF5-99D2-DBB698006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0C7B2-6DAF-4F1C-A9F0-7C204E9ABECE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F56FA-11EE-442C-82E3-45406B812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4FDEDB-EFF9-407F-8276-B1DA6E0A1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44FE0-6CEC-4328-97F3-B974A427D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71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9B0D0-6498-49C5-980F-AD095CB99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8A6D0-4495-4168-8FDC-F96CDD65E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08CCFD-6295-4FBC-AD8D-9F31225EF3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B6363B-B24D-4842-A753-19FE6B06A1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F0EE11-4D59-474E-AF09-4B0783861C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45AA05-3921-4E4A-A367-226C347D0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0C7B2-6DAF-4F1C-A9F0-7C204E9ABECE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07243C-1653-4ACA-9D08-1BEB3D6A9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A02C4B-5CF9-4311-A37D-C4594A98D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44FE0-6CEC-4328-97F3-B974A427D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93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9566F-2934-44BE-88D3-4962A7119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2484E7-7341-4F08-BD7B-3101AE5AC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0C7B2-6DAF-4F1C-A9F0-7C204E9ABECE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C0A7C3-43BE-405A-BC2E-1A3A709EC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0813C0-1A83-4C2A-8D2A-40BAD6123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44FE0-6CEC-4328-97F3-B974A427D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635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6609FD-93C8-4D84-9076-8681A99FD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0C7B2-6DAF-4F1C-A9F0-7C204E9ABECE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BA1E50-9031-410E-A243-39F64049A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ABB02-EA30-4FAF-8788-3D8061250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44FE0-6CEC-4328-97F3-B974A427D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09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C300E-FE7D-4715-B5E2-5E3360255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2537E-05E4-4E5E-8756-D5903369F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14FCCC-F91C-4D0A-ADE0-73738323AE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DA7562-84DD-4ADD-B51B-CC819668E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0C7B2-6DAF-4F1C-A9F0-7C204E9ABECE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35FEED-5A59-4579-A7EC-0762978A2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5A4D79-AF1E-4CEC-879E-E1B01EB32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44FE0-6CEC-4328-97F3-B974A427D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30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8463B-4C20-430C-AE27-5A6E25B0E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744CFE-6707-4729-AD21-FB34EE1B98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70B257-2918-4F69-B23F-23E6165D29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15BFCF-1F87-4A9C-9BD2-E83FA4375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0C7B2-6DAF-4F1C-A9F0-7C204E9ABECE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BDD6AC-ABCD-475E-A38B-6D7872B01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1A30B8-F612-4199-921E-635266B91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44FE0-6CEC-4328-97F3-B974A427D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13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F39BB5-2356-4FBF-A0E6-1D1437BEF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A77165-E97D-4FDD-8053-6C232171F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14702-73F6-4C88-825D-837AFD864A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0C7B2-6DAF-4F1C-A9F0-7C204E9ABECE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E94AE-F5C1-4C7B-9EED-E17A60582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6ED2E-6DE0-47D0-87C7-B6B2F0528B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44FE0-6CEC-4328-97F3-B974A427D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25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  <p:sldLayoutId id="214748366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F5A3F1-2463-374E-A9C2-D30399EA92E6}"/>
              </a:ext>
            </a:extLst>
          </p:cNvPr>
          <p:cNvSpPr/>
          <p:nvPr userDrawn="1"/>
        </p:nvSpPr>
        <p:spPr>
          <a:xfrm flipH="1">
            <a:off x="6096000" y="0"/>
            <a:ext cx="6095998" cy="6858000"/>
          </a:xfrm>
          <a:prstGeom prst="rect">
            <a:avLst/>
          </a:prstGeom>
          <a:solidFill>
            <a:srgbClr val="00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38232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6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640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5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emf"/><Relationship Id="rId11" Type="http://schemas.openxmlformats.org/officeDocument/2006/relationships/image" Target="../media/image7.png"/><Relationship Id="rId5" Type="http://schemas.openxmlformats.org/officeDocument/2006/relationships/image" Target="../media/image10.emf"/><Relationship Id="rId10" Type="http://schemas.openxmlformats.org/officeDocument/2006/relationships/image" Target="../media/image6.png"/><Relationship Id="rId4" Type="http://schemas.openxmlformats.org/officeDocument/2006/relationships/image" Target="../media/image9.emf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escwa.org/" TargetMode="Externa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5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ena.org/climatechange/-/media/Files/IRENA/Agency/Topics/Climate-Change/210116_IRENA_Climate_Action_Brochure_28P_1P.ashx?la=en&amp;hash=1B33F0706A53745B0AAB8AC5A63CBABF0FEB5EAE&amp;hash=1B33F0706A53745B0AAB8AC5A63CBABF0FEB5EA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686C7E6-E5C0-0144-88BB-57266D6D9938}"/>
              </a:ext>
            </a:extLst>
          </p:cNvPr>
          <p:cNvSpPr txBox="1"/>
          <p:nvPr/>
        </p:nvSpPr>
        <p:spPr>
          <a:xfrm>
            <a:off x="768911" y="4319990"/>
            <a:ext cx="10654178" cy="830997"/>
          </a:xfrm>
          <a:prstGeom prst="rect">
            <a:avLst/>
          </a:prstGeom>
          <a:solidFill>
            <a:srgbClr val="006192"/>
          </a:solidFill>
        </p:spPr>
        <p:txBody>
          <a:bodyPr wrap="square" rtlCol="0">
            <a:spAutoFit/>
          </a:bodyPr>
          <a:lstStyle/>
          <a:p>
            <a:pPr algn="ctr">
              <a:tabLst>
                <a:tab pos="2351088" algn="l"/>
              </a:tabLst>
              <a:defRPr/>
            </a:pPr>
            <a:r>
              <a:rPr lang="es-419" sz="2400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27 April 2021</a:t>
            </a:r>
          </a:p>
          <a:p>
            <a:pPr algn="ctr">
              <a:tabLst>
                <a:tab pos="2351088" algn="l"/>
              </a:tabLst>
              <a:defRPr/>
            </a:pPr>
            <a:r>
              <a:rPr lang="es-419" sz="2400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11:30 – 13:30 (GMT + 4)</a:t>
            </a:r>
            <a:endParaRPr lang="es-419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31E1B2-1DFE-EA43-BC47-C9EC340B59C7}"/>
              </a:ext>
            </a:extLst>
          </p:cNvPr>
          <p:cNvSpPr txBox="1"/>
          <p:nvPr/>
        </p:nvSpPr>
        <p:spPr>
          <a:xfrm>
            <a:off x="1233655" y="2741709"/>
            <a:ext cx="97246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COP 26 Climate-Energy Dialogue in the Middle East and North Africa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BE38D30-7DF8-1846-A175-6B7E1643A966}"/>
              </a:ext>
            </a:extLst>
          </p:cNvPr>
          <p:cNvCxnSpPr>
            <a:cxnSpLocks/>
          </p:cNvCxnSpPr>
          <p:nvPr/>
        </p:nvCxnSpPr>
        <p:spPr>
          <a:xfrm>
            <a:off x="1065530" y="3828984"/>
            <a:ext cx="10060940" cy="0"/>
          </a:xfrm>
          <a:prstGeom prst="line">
            <a:avLst/>
          </a:prstGeom>
          <a:ln w="47625">
            <a:solidFill>
              <a:srgbClr val="0061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7A79F79A-F381-46C1-A3B6-978889CDCF5F}"/>
              </a:ext>
            </a:extLst>
          </p:cNvPr>
          <p:cNvGrpSpPr/>
          <p:nvPr/>
        </p:nvGrpSpPr>
        <p:grpSpPr>
          <a:xfrm>
            <a:off x="1927123" y="-161315"/>
            <a:ext cx="7891657" cy="1868328"/>
            <a:chOff x="3234813" y="-288719"/>
            <a:chExt cx="7891657" cy="186832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D84E27B-698C-49A3-B019-A15FB04BF25F}"/>
                </a:ext>
              </a:extLst>
            </p:cNvPr>
            <p:cNvGrpSpPr/>
            <p:nvPr/>
          </p:nvGrpSpPr>
          <p:grpSpPr>
            <a:xfrm>
              <a:off x="5950122" y="124098"/>
              <a:ext cx="5176348" cy="937327"/>
              <a:chOff x="5224462" y="3082607"/>
              <a:chExt cx="3825875" cy="692785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85505D4F-0938-4F6A-92FF-C2AB86AE6441}"/>
                  </a:ext>
                </a:extLst>
              </p:cNvPr>
              <p:cNvPicPr/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04087" y="3214687"/>
                <a:ext cx="1746250" cy="46228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" name="Picture 15" descr="An image of the logo for UN Climate Change Conference (COP26) at the SEC – Glasgow 2021">
                <a:extLst>
                  <a:ext uri="{FF2B5EF4-FFF2-40B4-BE49-F238E27FC236}">
                    <a16:creationId xmlns:a16="http://schemas.microsoft.com/office/drawing/2014/main" id="{05B0286D-1F01-4C22-B94B-6D1691CC9D2A}"/>
                  </a:ext>
                </a:extLst>
              </p:cNvPr>
              <p:cNvPicPr/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24462" y="3082607"/>
                <a:ext cx="1339850" cy="69278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B95A49A-C960-49BE-BE1F-679DAE65B41A}"/>
                </a:ext>
              </a:extLst>
            </p:cNvPr>
            <p:cNvPicPr/>
            <p:nvPr/>
          </p:nvPicPr>
          <p:blipFill>
            <a:blip r:embed="rId4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4813" y="-288719"/>
              <a:ext cx="2512313" cy="1868328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816873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E15560-3E58-4B13-A4BF-6A6FE303D14E}"/>
              </a:ext>
            </a:extLst>
          </p:cNvPr>
          <p:cNvSpPr txBox="1"/>
          <p:nvPr/>
        </p:nvSpPr>
        <p:spPr>
          <a:xfrm>
            <a:off x="190203" y="296896"/>
            <a:ext cx="9505312" cy="50209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72A6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How IRENA Helps Countries Strengthen their Climate Pledges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0D1257-CAAE-47D3-A94A-3445F3B5DF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06" t="7236" r="2925" b="8433"/>
          <a:stretch/>
        </p:blipFill>
        <p:spPr>
          <a:xfrm>
            <a:off x="489586" y="1276350"/>
            <a:ext cx="11212828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373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/>
        </p:nvSpPr>
        <p:spPr>
          <a:xfrm>
            <a:off x="447150" y="866587"/>
            <a:ext cx="3966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E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Areas of Support </a:t>
            </a:r>
            <a:endParaRPr/>
          </a:p>
        </p:txBody>
      </p:sp>
      <p:sp>
        <p:nvSpPr>
          <p:cNvPr id="97" name="Google Shape;97;p16"/>
          <p:cNvSpPr txBox="1"/>
          <p:nvPr/>
        </p:nvSpPr>
        <p:spPr>
          <a:xfrm>
            <a:off x="190203" y="296896"/>
            <a:ext cx="9505200" cy="5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2A6"/>
              </a:buClr>
              <a:buSzPts val="2400"/>
              <a:buFont typeface="Calibri"/>
              <a:buNone/>
            </a:pPr>
            <a:r>
              <a:rPr lang="en-AE" sz="2400" b="1">
                <a:solidFill>
                  <a:srgbClr val="0872A6"/>
                </a:solidFill>
                <a:latin typeface="Calibri"/>
                <a:ea typeface="Calibri"/>
                <a:cs typeface="Calibri"/>
                <a:sym typeface="Calibri"/>
              </a:rPr>
              <a:t>IRENA’s Engagement in the Region </a:t>
            </a:r>
            <a:endParaRPr sz="2400" b="1" i="0" u="none" strike="noStrike" cap="none">
              <a:solidFill>
                <a:srgbClr val="0872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1675614" y="1579506"/>
            <a:ext cx="3672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E" dirty="0"/>
              <a:t>Capacity Building on policy and finance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6"/>
          <p:cNvSpPr txBox="1"/>
          <p:nvPr/>
        </p:nvSpPr>
        <p:spPr>
          <a:xfrm>
            <a:off x="1675614" y="2573773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E"/>
              <a:t>Resource Assessment support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6"/>
          <p:cNvSpPr txBox="1"/>
          <p:nvPr/>
        </p:nvSpPr>
        <p:spPr>
          <a:xfrm>
            <a:off x="1658580" y="4107270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E" dirty="0"/>
              <a:t>Human capacity and skills building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2;p16"/>
          <p:cNvSpPr/>
          <p:nvPr/>
        </p:nvSpPr>
        <p:spPr>
          <a:xfrm>
            <a:off x="930633" y="1676050"/>
            <a:ext cx="359569" cy="383540"/>
          </a:xfrm>
          <a:custGeom>
            <a:avLst/>
            <a:gdLst/>
            <a:ahLst/>
            <a:cxnLst/>
            <a:rect l="l" t="t" r="r" b="b"/>
            <a:pathLst>
              <a:path w="200" h="200" extrusionOk="0">
                <a:moveTo>
                  <a:pt x="186" y="84"/>
                </a:moveTo>
                <a:cubicBezTo>
                  <a:pt x="187" y="89"/>
                  <a:pt x="188" y="95"/>
                  <a:pt x="188" y="100"/>
                </a:cubicBezTo>
                <a:cubicBezTo>
                  <a:pt x="188" y="148"/>
                  <a:pt x="149" y="188"/>
                  <a:pt x="100" y="188"/>
                </a:cubicBezTo>
                <a:cubicBezTo>
                  <a:pt x="52" y="188"/>
                  <a:pt x="13" y="148"/>
                  <a:pt x="13" y="100"/>
                </a:cubicBezTo>
                <a:cubicBezTo>
                  <a:pt x="13" y="52"/>
                  <a:pt x="52" y="13"/>
                  <a:pt x="100" y="13"/>
                </a:cubicBezTo>
                <a:cubicBezTo>
                  <a:pt x="115" y="13"/>
                  <a:pt x="129" y="16"/>
                  <a:pt x="141" y="23"/>
                </a:cubicBezTo>
                <a:cubicBezTo>
                  <a:pt x="150" y="14"/>
                  <a:pt x="150" y="14"/>
                  <a:pt x="150" y="14"/>
                </a:cubicBezTo>
                <a:cubicBezTo>
                  <a:pt x="136" y="5"/>
                  <a:pt x="119" y="0"/>
                  <a:pt x="100" y="0"/>
                </a:cubicBezTo>
                <a:cubicBezTo>
                  <a:pt x="45" y="0"/>
                  <a:pt x="0" y="45"/>
                  <a:pt x="0" y="100"/>
                </a:cubicBezTo>
                <a:cubicBezTo>
                  <a:pt x="0" y="155"/>
                  <a:pt x="45" y="200"/>
                  <a:pt x="100" y="200"/>
                </a:cubicBezTo>
                <a:cubicBezTo>
                  <a:pt x="156" y="200"/>
                  <a:pt x="200" y="155"/>
                  <a:pt x="200" y="100"/>
                </a:cubicBezTo>
                <a:cubicBezTo>
                  <a:pt x="200" y="91"/>
                  <a:pt x="199" y="82"/>
                  <a:pt x="197" y="74"/>
                </a:cubicBezTo>
                <a:lnTo>
                  <a:pt x="186" y="84"/>
                </a:lnTo>
                <a:close/>
                <a:moveTo>
                  <a:pt x="73" y="87"/>
                </a:moveTo>
                <a:cubicBezTo>
                  <a:pt x="64" y="96"/>
                  <a:pt x="64" y="96"/>
                  <a:pt x="64" y="96"/>
                </a:cubicBezTo>
                <a:cubicBezTo>
                  <a:pt x="97" y="129"/>
                  <a:pt x="97" y="129"/>
                  <a:pt x="97" y="129"/>
                </a:cubicBezTo>
                <a:cubicBezTo>
                  <a:pt x="189" y="37"/>
                  <a:pt x="189" y="37"/>
                  <a:pt x="189" y="37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97" y="111"/>
                  <a:pt x="97" y="111"/>
                  <a:pt x="97" y="111"/>
                </a:cubicBezTo>
                <a:lnTo>
                  <a:pt x="73" y="87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spcFirstLastPara="1" wrap="square" lIns="70100" tIns="35025" rIns="70100" bIns="35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" name="Google Shape;103;p16"/>
          <p:cNvGrpSpPr/>
          <p:nvPr/>
        </p:nvGrpSpPr>
        <p:grpSpPr>
          <a:xfrm>
            <a:off x="888943" y="4239368"/>
            <a:ext cx="391885" cy="312537"/>
            <a:chOff x="652913" y="4625739"/>
            <a:chExt cx="391885" cy="312537"/>
          </a:xfrm>
          <a:solidFill>
            <a:schemeClr val="accent1"/>
          </a:solidFill>
        </p:grpSpPr>
        <p:sp>
          <p:nvSpPr>
            <p:cNvPr id="104" name="Google Shape;104;p16"/>
            <p:cNvSpPr/>
            <p:nvPr/>
          </p:nvSpPr>
          <p:spPr>
            <a:xfrm>
              <a:off x="772525" y="4625739"/>
              <a:ext cx="144793" cy="143219"/>
            </a:xfrm>
            <a:custGeom>
              <a:avLst/>
              <a:gdLst/>
              <a:ahLst/>
              <a:cxnLst/>
              <a:rect l="l" t="t" r="r" b="b"/>
              <a:pathLst>
                <a:path w="112" h="111" extrusionOk="0">
                  <a:moveTo>
                    <a:pt x="56" y="111"/>
                  </a:moveTo>
                  <a:cubicBezTo>
                    <a:pt x="87" y="111"/>
                    <a:pt x="112" y="86"/>
                    <a:pt x="112" y="56"/>
                  </a:cubicBezTo>
                  <a:cubicBezTo>
                    <a:pt x="112" y="25"/>
                    <a:pt x="87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6"/>
                    <a:pt x="25" y="111"/>
                    <a:pt x="56" y="111"/>
                  </a:cubicBezTo>
                  <a:close/>
                  <a:moveTo>
                    <a:pt x="56" y="20"/>
                  </a:moveTo>
                  <a:cubicBezTo>
                    <a:pt x="76" y="20"/>
                    <a:pt x="92" y="36"/>
                    <a:pt x="92" y="56"/>
                  </a:cubicBezTo>
                  <a:cubicBezTo>
                    <a:pt x="92" y="75"/>
                    <a:pt x="76" y="91"/>
                    <a:pt x="56" y="91"/>
                  </a:cubicBezTo>
                  <a:cubicBezTo>
                    <a:pt x="36" y="91"/>
                    <a:pt x="20" y="75"/>
                    <a:pt x="20" y="56"/>
                  </a:cubicBezTo>
                  <a:cubicBezTo>
                    <a:pt x="20" y="36"/>
                    <a:pt x="36" y="20"/>
                    <a:pt x="56" y="2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659208" y="4685544"/>
              <a:ext cx="119611" cy="118038"/>
            </a:xfrm>
            <a:custGeom>
              <a:avLst/>
              <a:gdLst/>
              <a:ahLst/>
              <a:cxnLst/>
              <a:rect l="l" t="t" r="r" b="b"/>
              <a:pathLst>
                <a:path w="93" h="93" extrusionOk="0">
                  <a:moveTo>
                    <a:pt x="46" y="93"/>
                  </a:moveTo>
                  <a:cubicBezTo>
                    <a:pt x="72" y="93"/>
                    <a:pt x="93" y="72"/>
                    <a:pt x="93" y="46"/>
                  </a:cubicBezTo>
                  <a:cubicBezTo>
                    <a:pt x="93" y="21"/>
                    <a:pt x="72" y="0"/>
                    <a:pt x="46" y="0"/>
                  </a:cubicBezTo>
                  <a:cubicBezTo>
                    <a:pt x="21" y="0"/>
                    <a:pt x="0" y="21"/>
                    <a:pt x="0" y="46"/>
                  </a:cubicBezTo>
                  <a:cubicBezTo>
                    <a:pt x="0" y="72"/>
                    <a:pt x="21" y="93"/>
                    <a:pt x="46" y="93"/>
                  </a:cubicBezTo>
                  <a:close/>
                  <a:moveTo>
                    <a:pt x="46" y="20"/>
                  </a:moveTo>
                  <a:cubicBezTo>
                    <a:pt x="61" y="20"/>
                    <a:pt x="73" y="32"/>
                    <a:pt x="73" y="46"/>
                  </a:cubicBezTo>
                  <a:cubicBezTo>
                    <a:pt x="73" y="61"/>
                    <a:pt x="61" y="73"/>
                    <a:pt x="46" y="73"/>
                  </a:cubicBezTo>
                  <a:cubicBezTo>
                    <a:pt x="32" y="73"/>
                    <a:pt x="20" y="61"/>
                    <a:pt x="20" y="46"/>
                  </a:cubicBezTo>
                  <a:cubicBezTo>
                    <a:pt x="20" y="32"/>
                    <a:pt x="32" y="20"/>
                    <a:pt x="46" y="2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6"/>
            <p:cNvSpPr/>
            <p:nvPr/>
          </p:nvSpPr>
          <p:spPr>
            <a:xfrm>
              <a:off x="920465" y="4685544"/>
              <a:ext cx="118038" cy="118038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6" y="93"/>
                  </a:moveTo>
                  <a:cubicBezTo>
                    <a:pt x="72" y="93"/>
                    <a:pt x="92" y="72"/>
                    <a:pt x="92" y="46"/>
                  </a:cubicBezTo>
                  <a:cubicBezTo>
                    <a:pt x="92" y="21"/>
                    <a:pt x="72" y="0"/>
                    <a:pt x="46" y="0"/>
                  </a:cubicBezTo>
                  <a:cubicBezTo>
                    <a:pt x="20" y="0"/>
                    <a:pt x="0" y="21"/>
                    <a:pt x="0" y="46"/>
                  </a:cubicBezTo>
                  <a:cubicBezTo>
                    <a:pt x="0" y="72"/>
                    <a:pt x="20" y="93"/>
                    <a:pt x="46" y="93"/>
                  </a:cubicBezTo>
                  <a:close/>
                  <a:moveTo>
                    <a:pt x="46" y="20"/>
                  </a:moveTo>
                  <a:cubicBezTo>
                    <a:pt x="61" y="20"/>
                    <a:pt x="72" y="32"/>
                    <a:pt x="72" y="46"/>
                  </a:cubicBezTo>
                  <a:cubicBezTo>
                    <a:pt x="72" y="61"/>
                    <a:pt x="61" y="73"/>
                    <a:pt x="46" y="73"/>
                  </a:cubicBezTo>
                  <a:cubicBezTo>
                    <a:pt x="32" y="73"/>
                    <a:pt x="20" y="61"/>
                    <a:pt x="20" y="46"/>
                  </a:cubicBezTo>
                  <a:cubicBezTo>
                    <a:pt x="20" y="32"/>
                    <a:pt x="32" y="20"/>
                    <a:pt x="46" y="2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6"/>
            <p:cNvSpPr/>
            <p:nvPr/>
          </p:nvSpPr>
          <p:spPr>
            <a:xfrm>
              <a:off x="652913" y="4730530"/>
              <a:ext cx="391885" cy="207746"/>
            </a:xfrm>
            <a:custGeom>
              <a:avLst/>
              <a:gdLst/>
              <a:ahLst/>
              <a:cxnLst/>
              <a:rect l="l" t="t" r="r" b="b"/>
              <a:pathLst>
                <a:path w="306" h="162" extrusionOk="0">
                  <a:moveTo>
                    <a:pt x="246" y="21"/>
                  </a:moveTo>
                  <a:cubicBezTo>
                    <a:pt x="239" y="21"/>
                    <a:pt x="233" y="21"/>
                    <a:pt x="226" y="22"/>
                  </a:cubicBezTo>
                  <a:cubicBezTo>
                    <a:pt x="226" y="18"/>
                    <a:pt x="226" y="18"/>
                    <a:pt x="226" y="18"/>
                  </a:cubicBezTo>
                  <a:cubicBezTo>
                    <a:pt x="221" y="16"/>
                    <a:pt x="221" y="16"/>
                    <a:pt x="221" y="16"/>
                  </a:cubicBezTo>
                  <a:cubicBezTo>
                    <a:pt x="202" y="6"/>
                    <a:pt x="177" y="0"/>
                    <a:pt x="153" y="0"/>
                  </a:cubicBezTo>
                  <a:cubicBezTo>
                    <a:pt x="128" y="0"/>
                    <a:pt x="105" y="6"/>
                    <a:pt x="86" y="15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74" y="21"/>
                    <a:pt x="67" y="21"/>
                    <a:pt x="60" y="21"/>
                  </a:cubicBezTo>
                  <a:cubicBezTo>
                    <a:pt x="40" y="21"/>
                    <a:pt x="21" y="25"/>
                    <a:pt x="6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80" y="162"/>
                    <a:pt x="80" y="162"/>
                    <a:pt x="80" y="162"/>
                  </a:cubicBezTo>
                  <a:cubicBezTo>
                    <a:pt x="80" y="162"/>
                    <a:pt x="80" y="162"/>
                    <a:pt x="80" y="162"/>
                  </a:cubicBezTo>
                  <a:cubicBezTo>
                    <a:pt x="206" y="162"/>
                    <a:pt x="206" y="162"/>
                    <a:pt x="206" y="162"/>
                  </a:cubicBezTo>
                  <a:cubicBezTo>
                    <a:pt x="206" y="162"/>
                    <a:pt x="206" y="162"/>
                    <a:pt x="206" y="162"/>
                  </a:cubicBezTo>
                  <a:cubicBezTo>
                    <a:pt x="306" y="162"/>
                    <a:pt x="306" y="162"/>
                    <a:pt x="306" y="162"/>
                  </a:cubicBezTo>
                  <a:cubicBezTo>
                    <a:pt x="306" y="36"/>
                    <a:pt x="306" y="36"/>
                    <a:pt x="306" y="36"/>
                  </a:cubicBezTo>
                  <a:cubicBezTo>
                    <a:pt x="301" y="33"/>
                    <a:pt x="301" y="33"/>
                    <a:pt x="301" y="33"/>
                  </a:cubicBezTo>
                  <a:cubicBezTo>
                    <a:pt x="285" y="25"/>
                    <a:pt x="266" y="21"/>
                    <a:pt x="246" y="21"/>
                  </a:cubicBezTo>
                  <a:close/>
                  <a:moveTo>
                    <a:pt x="20" y="142"/>
                  </a:moveTo>
                  <a:cubicBezTo>
                    <a:pt x="20" y="48"/>
                    <a:pt x="20" y="48"/>
                    <a:pt x="20" y="48"/>
                  </a:cubicBezTo>
                  <a:cubicBezTo>
                    <a:pt x="37" y="41"/>
                    <a:pt x="60" y="39"/>
                    <a:pt x="80" y="43"/>
                  </a:cubicBezTo>
                  <a:cubicBezTo>
                    <a:pt x="80" y="142"/>
                    <a:pt x="80" y="142"/>
                    <a:pt x="80" y="142"/>
                  </a:cubicBezTo>
                  <a:lnTo>
                    <a:pt x="20" y="142"/>
                  </a:lnTo>
                  <a:close/>
                  <a:moveTo>
                    <a:pt x="100" y="142"/>
                  </a:moveTo>
                  <a:cubicBezTo>
                    <a:pt x="100" y="30"/>
                    <a:pt x="100" y="30"/>
                    <a:pt x="100" y="30"/>
                  </a:cubicBezTo>
                  <a:cubicBezTo>
                    <a:pt x="115" y="24"/>
                    <a:pt x="134" y="20"/>
                    <a:pt x="153" y="20"/>
                  </a:cubicBezTo>
                  <a:cubicBezTo>
                    <a:pt x="172" y="20"/>
                    <a:pt x="191" y="24"/>
                    <a:pt x="206" y="31"/>
                  </a:cubicBezTo>
                  <a:cubicBezTo>
                    <a:pt x="206" y="142"/>
                    <a:pt x="206" y="142"/>
                    <a:pt x="206" y="142"/>
                  </a:cubicBezTo>
                  <a:lnTo>
                    <a:pt x="100" y="142"/>
                  </a:lnTo>
                  <a:close/>
                  <a:moveTo>
                    <a:pt x="286" y="142"/>
                  </a:moveTo>
                  <a:cubicBezTo>
                    <a:pt x="226" y="142"/>
                    <a:pt x="226" y="142"/>
                    <a:pt x="226" y="142"/>
                  </a:cubicBezTo>
                  <a:cubicBezTo>
                    <a:pt x="226" y="43"/>
                    <a:pt x="226" y="43"/>
                    <a:pt x="226" y="43"/>
                  </a:cubicBezTo>
                  <a:cubicBezTo>
                    <a:pt x="246" y="39"/>
                    <a:pt x="269" y="41"/>
                    <a:pt x="286" y="48"/>
                  </a:cubicBezTo>
                  <a:lnTo>
                    <a:pt x="286" y="142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8" name="Google Shape;108;p16"/>
          <p:cNvSpPr/>
          <p:nvPr/>
        </p:nvSpPr>
        <p:spPr>
          <a:xfrm>
            <a:off x="930633" y="2507712"/>
            <a:ext cx="395033" cy="412345"/>
          </a:xfrm>
          <a:custGeom>
            <a:avLst/>
            <a:gdLst/>
            <a:ahLst/>
            <a:cxnLst/>
            <a:rect l="l" t="t" r="r" b="b"/>
            <a:pathLst>
              <a:path w="308" h="321" extrusionOk="0">
                <a:moveTo>
                  <a:pt x="158" y="301"/>
                </a:moveTo>
                <a:cubicBezTo>
                  <a:pt x="158" y="281"/>
                  <a:pt x="158" y="281"/>
                  <a:pt x="158" y="281"/>
                </a:cubicBezTo>
                <a:cubicBezTo>
                  <a:pt x="166" y="284"/>
                  <a:pt x="176" y="286"/>
                  <a:pt x="186" y="286"/>
                </a:cubicBezTo>
                <a:cubicBezTo>
                  <a:pt x="205" y="286"/>
                  <a:pt x="225" y="281"/>
                  <a:pt x="244" y="271"/>
                </a:cubicBezTo>
                <a:cubicBezTo>
                  <a:pt x="279" y="252"/>
                  <a:pt x="302" y="220"/>
                  <a:pt x="302" y="192"/>
                </a:cubicBezTo>
                <a:cubicBezTo>
                  <a:pt x="302" y="186"/>
                  <a:pt x="302" y="186"/>
                  <a:pt x="302" y="186"/>
                </a:cubicBezTo>
                <a:cubicBezTo>
                  <a:pt x="297" y="184"/>
                  <a:pt x="297" y="184"/>
                  <a:pt x="297" y="184"/>
                </a:cubicBezTo>
                <a:cubicBezTo>
                  <a:pt x="274" y="167"/>
                  <a:pt x="235" y="169"/>
                  <a:pt x="200" y="188"/>
                </a:cubicBezTo>
                <a:cubicBezTo>
                  <a:pt x="182" y="197"/>
                  <a:pt x="168" y="209"/>
                  <a:pt x="158" y="223"/>
                </a:cubicBezTo>
                <a:cubicBezTo>
                  <a:pt x="158" y="176"/>
                  <a:pt x="158" y="176"/>
                  <a:pt x="158" y="176"/>
                </a:cubicBezTo>
                <a:cubicBezTo>
                  <a:pt x="180" y="161"/>
                  <a:pt x="195" y="127"/>
                  <a:pt x="195" y="90"/>
                </a:cubicBezTo>
                <a:cubicBezTo>
                  <a:pt x="195" y="50"/>
                  <a:pt x="178" y="15"/>
                  <a:pt x="152" y="2"/>
                </a:cubicBezTo>
                <a:cubicBezTo>
                  <a:pt x="148" y="0"/>
                  <a:pt x="148" y="0"/>
                  <a:pt x="148" y="0"/>
                </a:cubicBezTo>
                <a:cubicBezTo>
                  <a:pt x="143" y="2"/>
                  <a:pt x="143" y="2"/>
                  <a:pt x="143" y="2"/>
                </a:cubicBezTo>
                <a:cubicBezTo>
                  <a:pt x="118" y="15"/>
                  <a:pt x="101" y="51"/>
                  <a:pt x="101" y="90"/>
                </a:cubicBezTo>
                <a:cubicBezTo>
                  <a:pt x="101" y="127"/>
                  <a:pt x="115" y="160"/>
                  <a:pt x="138" y="175"/>
                </a:cubicBezTo>
                <a:cubicBezTo>
                  <a:pt x="138" y="193"/>
                  <a:pt x="138" y="193"/>
                  <a:pt x="138" y="193"/>
                </a:cubicBezTo>
                <a:cubicBezTo>
                  <a:pt x="130" y="181"/>
                  <a:pt x="119" y="169"/>
                  <a:pt x="106" y="160"/>
                </a:cubicBezTo>
                <a:cubicBezTo>
                  <a:pt x="74" y="136"/>
                  <a:pt x="36" y="128"/>
                  <a:pt x="10" y="140"/>
                </a:cubicBezTo>
                <a:cubicBezTo>
                  <a:pt x="6" y="142"/>
                  <a:pt x="6" y="142"/>
                  <a:pt x="6" y="142"/>
                </a:cubicBezTo>
                <a:cubicBezTo>
                  <a:pt x="5" y="147"/>
                  <a:pt x="5" y="147"/>
                  <a:pt x="5" y="147"/>
                </a:cubicBezTo>
                <a:cubicBezTo>
                  <a:pt x="0" y="175"/>
                  <a:pt x="18" y="210"/>
                  <a:pt x="49" y="235"/>
                </a:cubicBezTo>
                <a:cubicBezTo>
                  <a:pt x="71" y="251"/>
                  <a:pt x="96" y="260"/>
                  <a:pt x="118" y="260"/>
                </a:cubicBezTo>
                <a:cubicBezTo>
                  <a:pt x="125" y="260"/>
                  <a:pt x="131" y="259"/>
                  <a:pt x="138" y="257"/>
                </a:cubicBezTo>
                <a:cubicBezTo>
                  <a:pt x="138" y="301"/>
                  <a:pt x="138" y="301"/>
                  <a:pt x="138" y="301"/>
                </a:cubicBezTo>
                <a:cubicBezTo>
                  <a:pt x="11" y="301"/>
                  <a:pt x="11" y="301"/>
                  <a:pt x="11" y="301"/>
                </a:cubicBezTo>
                <a:cubicBezTo>
                  <a:pt x="11" y="321"/>
                  <a:pt x="11" y="321"/>
                  <a:pt x="11" y="321"/>
                </a:cubicBezTo>
                <a:cubicBezTo>
                  <a:pt x="308" y="321"/>
                  <a:pt x="308" y="321"/>
                  <a:pt x="308" y="321"/>
                </a:cubicBezTo>
                <a:cubicBezTo>
                  <a:pt x="308" y="301"/>
                  <a:pt x="308" y="301"/>
                  <a:pt x="308" y="301"/>
                </a:cubicBezTo>
                <a:lnTo>
                  <a:pt x="158" y="301"/>
                </a:lnTo>
                <a:close/>
                <a:moveTo>
                  <a:pt x="209" y="205"/>
                </a:moveTo>
                <a:cubicBezTo>
                  <a:pt x="235" y="191"/>
                  <a:pt x="264" y="188"/>
                  <a:pt x="281" y="197"/>
                </a:cubicBezTo>
                <a:cubicBezTo>
                  <a:pt x="279" y="217"/>
                  <a:pt x="260" y="239"/>
                  <a:pt x="234" y="253"/>
                </a:cubicBezTo>
                <a:cubicBezTo>
                  <a:pt x="209" y="267"/>
                  <a:pt x="180" y="270"/>
                  <a:pt x="162" y="261"/>
                </a:cubicBezTo>
                <a:cubicBezTo>
                  <a:pt x="165" y="241"/>
                  <a:pt x="183" y="219"/>
                  <a:pt x="209" y="205"/>
                </a:cubicBezTo>
                <a:close/>
                <a:moveTo>
                  <a:pt x="61" y="219"/>
                </a:moveTo>
                <a:cubicBezTo>
                  <a:pt x="38" y="201"/>
                  <a:pt x="23" y="176"/>
                  <a:pt x="24" y="156"/>
                </a:cubicBezTo>
                <a:cubicBezTo>
                  <a:pt x="43" y="150"/>
                  <a:pt x="71" y="158"/>
                  <a:pt x="94" y="176"/>
                </a:cubicBezTo>
                <a:cubicBezTo>
                  <a:pt x="118" y="193"/>
                  <a:pt x="132" y="218"/>
                  <a:pt x="132" y="238"/>
                </a:cubicBezTo>
                <a:cubicBezTo>
                  <a:pt x="113" y="244"/>
                  <a:pt x="85" y="236"/>
                  <a:pt x="61" y="219"/>
                </a:cubicBezTo>
                <a:close/>
                <a:moveTo>
                  <a:pt x="121" y="90"/>
                </a:moveTo>
                <a:cubicBezTo>
                  <a:pt x="121" y="61"/>
                  <a:pt x="132" y="34"/>
                  <a:pt x="148" y="23"/>
                </a:cubicBezTo>
                <a:cubicBezTo>
                  <a:pt x="164" y="34"/>
                  <a:pt x="175" y="61"/>
                  <a:pt x="175" y="90"/>
                </a:cubicBezTo>
                <a:cubicBezTo>
                  <a:pt x="175" y="120"/>
                  <a:pt x="164" y="146"/>
                  <a:pt x="148" y="158"/>
                </a:cubicBezTo>
                <a:cubicBezTo>
                  <a:pt x="132" y="147"/>
                  <a:pt x="121" y="120"/>
                  <a:pt x="121" y="9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6"/>
          <p:cNvSpPr/>
          <p:nvPr/>
        </p:nvSpPr>
        <p:spPr>
          <a:xfrm>
            <a:off x="6739574" y="4325"/>
            <a:ext cx="54524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6"/>
          <p:cNvSpPr txBox="1"/>
          <p:nvPr/>
        </p:nvSpPr>
        <p:spPr>
          <a:xfrm>
            <a:off x="7297962" y="218132"/>
            <a:ext cx="4580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E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Nationally Determined Contributions (NDCs)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7016925" y="5204594"/>
            <a:ext cx="1454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E" sz="1300" dirty="0"/>
              <a:t>Enhancement</a:t>
            </a:r>
            <a:endParaRPr sz="1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14;p16"/>
          <p:cNvSpPr txBox="1"/>
          <p:nvPr/>
        </p:nvSpPr>
        <p:spPr>
          <a:xfrm>
            <a:off x="8705125" y="5086919"/>
            <a:ext cx="1765774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>
              <a:defRPr lang="en-US"/>
            </a:defPPr>
            <a:lvl1pPr lvl="0" indent="0" algn="ctr">
              <a:spcBef>
                <a:spcPts val="0"/>
              </a:spcBef>
              <a:spcAft>
                <a:spcPts val="0"/>
              </a:spcAft>
              <a:buNone/>
              <a:defRPr sz="1300"/>
            </a:lvl1pPr>
          </a:lstStyle>
          <a:p>
            <a:r>
              <a:rPr lang="en-AE" dirty="0"/>
              <a:t>Enhancement &amp; Implementation</a:t>
            </a:r>
            <a:endParaRPr dirty="0"/>
          </a:p>
          <a:p>
            <a:endParaRPr dirty="0"/>
          </a:p>
        </p:txBody>
      </p:sp>
      <p:sp>
        <p:nvSpPr>
          <p:cNvPr id="115" name="Google Shape;115;p16"/>
          <p:cNvSpPr txBox="1"/>
          <p:nvPr/>
        </p:nvSpPr>
        <p:spPr>
          <a:xfrm>
            <a:off x="10554750" y="5120544"/>
            <a:ext cx="1454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>
              <a:defRPr lang="en-US"/>
            </a:defPPr>
            <a:lvl1pPr lvl="0" indent="0" algn="ctr">
              <a:spcBef>
                <a:spcPts val="0"/>
              </a:spcBef>
              <a:spcAft>
                <a:spcPts val="0"/>
              </a:spcAft>
              <a:buNone/>
              <a:defRPr sz="1300"/>
            </a:lvl1pPr>
          </a:lstStyle>
          <a:p>
            <a:r>
              <a:rPr lang="en-AE" dirty="0"/>
              <a:t>Implementation</a:t>
            </a:r>
            <a:endParaRPr dirty="0"/>
          </a:p>
          <a:p>
            <a:endParaRPr dirty="0"/>
          </a:p>
        </p:txBody>
      </p:sp>
      <p:sp>
        <p:nvSpPr>
          <p:cNvPr id="116" name="Google Shape;116;p16"/>
          <p:cNvSpPr txBox="1"/>
          <p:nvPr/>
        </p:nvSpPr>
        <p:spPr>
          <a:xfrm>
            <a:off x="7342575" y="5634825"/>
            <a:ext cx="802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E" sz="2000">
                <a:solidFill>
                  <a:srgbClr val="025E89"/>
                </a:solidFill>
                <a:latin typeface="Georgia"/>
                <a:ea typeface="Georgia"/>
                <a:cs typeface="Georgia"/>
                <a:sym typeface="Georgia"/>
              </a:rPr>
              <a:t>1</a:t>
            </a:r>
            <a:endParaRPr sz="2000">
              <a:solidFill>
                <a:srgbClr val="025E8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7" name="Google Shape;117;p16"/>
          <p:cNvSpPr txBox="1"/>
          <p:nvPr/>
        </p:nvSpPr>
        <p:spPr>
          <a:xfrm>
            <a:off x="9030775" y="5634813"/>
            <a:ext cx="802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E" sz="2000">
                <a:solidFill>
                  <a:srgbClr val="025E89"/>
                </a:solidFill>
                <a:latin typeface="Georgia"/>
                <a:ea typeface="Georgia"/>
                <a:cs typeface="Georgia"/>
                <a:sym typeface="Georgia"/>
              </a:rPr>
              <a:t>2</a:t>
            </a:r>
            <a:endParaRPr sz="2000">
              <a:solidFill>
                <a:srgbClr val="025E8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8" name="Google Shape;118;p16"/>
          <p:cNvSpPr txBox="1"/>
          <p:nvPr/>
        </p:nvSpPr>
        <p:spPr>
          <a:xfrm>
            <a:off x="10880400" y="5634813"/>
            <a:ext cx="802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E" sz="2000">
                <a:solidFill>
                  <a:srgbClr val="025E89"/>
                </a:solidFill>
                <a:latin typeface="Georgia"/>
                <a:ea typeface="Georgia"/>
                <a:cs typeface="Georgia"/>
                <a:sym typeface="Georgia"/>
              </a:rPr>
              <a:t>1</a:t>
            </a:r>
            <a:endParaRPr sz="2000">
              <a:solidFill>
                <a:srgbClr val="025E8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9" name="Google Shape;119;p16"/>
          <p:cNvSpPr/>
          <p:nvPr/>
        </p:nvSpPr>
        <p:spPr>
          <a:xfrm>
            <a:off x="11068802" y="4531992"/>
            <a:ext cx="360760" cy="384809"/>
          </a:xfrm>
          <a:custGeom>
            <a:avLst/>
            <a:gdLst/>
            <a:ahLst/>
            <a:cxnLst/>
            <a:rect l="l" t="t" r="r" b="b"/>
            <a:pathLst>
              <a:path w="303" h="303" extrusionOk="0">
                <a:moveTo>
                  <a:pt x="247" y="35"/>
                </a:moveTo>
                <a:lnTo>
                  <a:pt x="258" y="44"/>
                </a:lnTo>
                <a:lnTo>
                  <a:pt x="229" y="74"/>
                </a:lnTo>
                <a:lnTo>
                  <a:pt x="221" y="66"/>
                </a:lnTo>
                <a:lnTo>
                  <a:pt x="247" y="35"/>
                </a:lnTo>
                <a:close/>
                <a:moveTo>
                  <a:pt x="273" y="62"/>
                </a:moveTo>
                <a:lnTo>
                  <a:pt x="282" y="72"/>
                </a:lnTo>
                <a:lnTo>
                  <a:pt x="246" y="95"/>
                </a:lnTo>
                <a:lnTo>
                  <a:pt x="239" y="86"/>
                </a:lnTo>
                <a:lnTo>
                  <a:pt x="273" y="62"/>
                </a:lnTo>
                <a:close/>
                <a:moveTo>
                  <a:pt x="293" y="95"/>
                </a:moveTo>
                <a:lnTo>
                  <a:pt x="297" y="107"/>
                </a:lnTo>
                <a:lnTo>
                  <a:pt x="256" y="119"/>
                </a:lnTo>
                <a:lnTo>
                  <a:pt x="253" y="110"/>
                </a:lnTo>
                <a:lnTo>
                  <a:pt x="293" y="95"/>
                </a:lnTo>
                <a:close/>
                <a:moveTo>
                  <a:pt x="302" y="132"/>
                </a:moveTo>
                <a:lnTo>
                  <a:pt x="303" y="145"/>
                </a:lnTo>
                <a:lnTo>
                  <a:pt x="261" y="147"/>
                </a:lnTo>
                <a:lnTo>
                  <a:pt x="261" y="138"/>
                </a:lnTo>
                <a:lnTo>
                  <a:pt x="302" y="132"/>
                </a:lnTo>
                <a:close/>
                <a:moveTo>
                  <a:pt x="302" y="170"/>
                </a:moveTo>
                <a:lnTo>
                  <a:pt x="300" y="183"/>
                </a:lnTo>
                <a:lnTo>
                  <a:pt x="259" y="174"/>
                </a:lnTo>
                <a:lnTo>
                  <a:pt x="261" y="165"/>
                </a:lnTo>
                <a:lnTo>
                  <a:pt x="302" y="170"/>
                </a:lnTo>
                <a:close/>
                <a:moveTo>
                  <a:pt x="293" y="206"/>
                </a:moveTo>
                <a:lnTo>
                  <a:pt x="288" y="220"/>
                </a:lnTo>
                <a:lnTo>
                  <a:pt x="250" y="201"/>
                </a:lnTo>
                <a:lnTo>
                  <a:pt x="255" y="191"/>
                </a:lnTo>
                <a:lnTo>
                  <a:pt x="293" y="206"/>
                </a:lnTo>
                <a:close/>
                <a:moveTo>
                  <a:pt x="276" y="239"/>
                </a:moveTo>
                <a:lnTo>
                  <a:pt x="267" y="250"/>
                </a:lnTo>
                <a:lnTo>
                  <a:pt x="235" y="224"/>
                </a:lnTo>
                <a:lnTo>
                  <a:pt x="241" y="215"/>
                </a:lnTo>
                <a:lnTo>
                  <a:pt x="276" y="239"/>
                </a:lnTo>
                <a:close/>
                <a:moveTo>
                  <a:pt x="250" y="268"/>
                </a:moveTo>
                <a:lnTo>
                  <a:pt x="238" y="276"/>
                </a:lnTo>
                <a:lnTo>
                  <a:pt x="214" y="242"/>
                </a:lnTo>
                <a:lnTo>
                  <a:pt x="223" y="236"/>
                </a:lnTo>
                <a:lnTo>
                  <a:pt x="250" y="268"/>
                </a:lnTo>
                <a:close/>
                <a:moveTo>
                  <a:pt x="218" y="288"/>
                </a:moveTo>
                <a:lnTo>
                  <a:pt x="205" y="294"/>
                </a:lnTo>
                <a:lnTo>
                  <a:pt x="189" y="254"/>
                </a:lnTo>
                <a:lnTo>
                  <a:pt x="200" y="251"/>
                </a:lnTo>
                <a:lnTo>
                  <a:pt x="218" y="288"/>
                </a:lnTo>
                <a:close/>
                <a:moveTo>
                  <a:pt x="182" y="300"/>
                </a:moveTo>
                <a:lnTo>
                  <a:pt x="168" y="303"/>
                </a:lnTo>
                <a:lnTo>
                  <a:pt x="164" y="260"/>
                </a:lnTo>
                <a:lnTo>
                  <a:pt x="173" y="259"/>
                </a:lnTo>
                <a:lnTo>
                  <a:pt x="182" y="300"/>
                </a:lnTo>
                <a:close/>
                <a:moveTo>
                  <a:pt x="139" y="1"/>
                </a:moveTo>
                <a:lnTo>
                  <a:pt x="153" y="0"/>
                </a:lnTo>
                <a:lnTo>
                  <a:pt x="153" y="42"/>
                </a:lnTo>
                <a:lnTo>
                  <a:pt x="142" y="42"/>
                </a:lnTo>
                <a:lnTo>
                  <a:pt x="139" y="1"/>
                </a:lnTo>
                <a:close/>
                <a:moveTo>
                  <a:pt x="177" y="3"/>
                </a:moveTo>
                <a:lnTo>
                  <a:pt x="191" y="6"/>
                </a:lnTo>
                <a:lnTo>
                  <a:pt x="180" y="45"/>
                </a:lnTo>
                <a:lnTo>
                  <a:pt x="170" y="44"/>
                </a:lnTo>
                <a:lnTo>
                  <a:pt x="177" y="3"/>
                </a:lnTo>
                <a:close/>
                <a:moveTo>
                  <a:pt x="214" y="13"/>
                </a:moveTo>
                <a:lnTo>
                  <a:pt x="226" y="19"/>
                </a:lnTo>
                <a:lnTo>
                  <a:pt x="206" y="56"/>
                </a:lnTo>
                <a:lnTo>
                  <a:pt x="197" y="51"/>
                </a:lnTo>
                <a:lnTo>
                  <a:pt x="214" y="13"/>
                </a:lnTo>
                <a:close/>
                <a:moveTo>
                  <a:pt x="144" y="303"/>
                </a:moveTo>
                <a:lnTo>
                  <a:pt x="130" y="301"/>
                </a:lnTo>
                <a:lnTo>
                  <a:pt x="136" y="260"/>
                </a:lnTo>
                <a:lnTo>
                  <a:pt x="145" y="262"/>
                </a:lnTo>
                <a:lnTo>
                  <a:pt x="144" y="303"/>
                </a:lnTo>
                <a:close/>
                <a:moveTo>
                  <a:pt x="106" y="297"/>
                </a:moveTo>
                <a:lnTo>
                  <a:pt x="94" y="292"/>
                </a:lnTo>
                <a:lnTo>
                  <a:pt x="109" y="253"/>
                </a:lnTo>
                <a:lnTo>
                  <a:pt x="118" y="256"/>
                </a:lnTo>
                <a:lnTo>
                  <a:pt x="106" y="297"/>
                </a:lnTo>
                <a:close/>
                <a:moveTo>
                  <a:pt x="73" y="282"/>
                </a:moveTo>
                <a:lnTo>
                  <a:pt x="61" y="273"/>
                </a:lnTo>
                <a:lnTo>
                  <a:pt x="85" y="239"/>
                </a:lnTo>
                <a:lnTo>
                  <a:pt x="94" y="245"/>
                </a:lnTo>
                <a:lnTo>
                  <a:pt x="73" y="282"/>
                </a:lnTo>
                <a:close/>
                <a:moveTo>
                  <a:pt x="42" y="257"/>
                </a:moveTo>
                <a:lnTo>
                  <a:pt x="33" y="247"/>
                </a:lnTo>
                <a:lnTo>
                  <a:pt x="65" y="221"/>
                </a:lnTo>
                <a:lnTo>
                  <a:pt x="73" y="229"/>
                </a:lnTo>
                <a:lnTo>
                  <a:pt x="42" y="257"/>
                </a:lnTo>
                <a:close/>
                <a:moveTo>
                  <a:pt x="20" y="227"/>
                </a:moveTo>
                <a:lnTo>
                  <a:pt x="13" y="215"/>
                </a:lnTo>
                <a:lnTo>
                  <a:pt x="51" y="197"/>
                </a:lnTo>
                <a:lnTo>
                  <a:pt x="56" y="206"/>
                </a:lnTo>
                <a:lnTo>
                  <a:pt x="20" y="227"/>
                </a:lnTo>
                <a:close/>
                <a:moveTo>
                  <a:pt x="4" y="192"/>
                </a:moveTo>
                <a:lnTo>
                  <a:pt x="1" y="179"/>
                </a:lnTo>
                <a:lnTo>
                  <a:pt x="42" y="171"/>
                </a:lnTo>
                <a:lnTo>
                  <a:pt x="45" y="180"/>
                </a:lnTo>
                <a:lnTo>
                  <a:pt x="4" y="192"/>
                </a:lnTo>
                <a:close/>
                <a:moveTo>
                  <a:pt x="0" y="154"/>
                </a:moveTo>
                <a:lnTo>
                  <a:pt x="0" y="141"/>
                </a:lnTo>
                <a:lnTo>
                  <a:pt x="42" y="144"/>
                </a:lnTo>
                <a:lnTo>
                  <a:pt x="41" y="153"/>
                </a:lnTo>
                <a:lnTo>
                  <a:pt x="0" y="154"/>
                </a:lnTo>
                <a:close/>
                <a:moveTo>
                  <a:pt x="4" y="116"/>
                </a:moveTo>
                <a:lnTo>
                  <a:pt x="7" y="103"/>
                </a:lnTo>
                <a:lnTo>
                  <a:pt x="47" y="116"/>
                </a:lnTo>
                <a:lnTo>
                  <a:pt x="44" y="126"/>
                </a:lnTo>
                <a:lnTo>
                  <a:pt x="4" y="116"/>
                </a:lnTo>
                <a:close/>
                <a:moveTo>
                  <a:pt x="17" y="82"/>
                </a:moveTo>
                <a:lnTo>
                  <a:pt x="24" y="69"/>
                </a:lnTo>
                <a:lnTo>
                  <a:pt x="59" y="92"/>
                </a:lnTo>
                <a:lnTo>
                  <a:pt x="54" y="100"/>
                </a:lnTo>
                <a:lnTo>
                  <a:pt x="17" y="82"/>
                </a:lnTo>
                <a:close/>
                <a:moveTo>
                  <a:pt x="39" y="50"/>
                </a:moveTo>
                <a:lnTo>
                  <a:pt x="48" y="41"/>
                </a:lnTo>
                <a:lnTo>
                  <a:pt x="77" y="71"/>
                </a:lnTo>
                <a:lnTo>
                  <a:pt x="70" y="79"/>
                </a:lnTo>
                <a:lnTo>
                  <a:pt x="39" y="50"/>
                </a:lnTo>
                <a:close/>
                <a:moveTo>
                  <a:pt x="68" y="25"/>
                </a:moveTo>
                <a:lnTo>
                  <a:pt x="80" y="18"/>
                </a:lnTo>
                <a:lnTo>
                  <a:pt x="100" y="54"/>
                </a:lnTo>
                <a:lnTo>
                  <a:pt x="91" y="60"/>
                </a:lnTo>
                <a:lnTo>
                  <a:pt x="68" y="25"/>
                </a:lnTo>
                <a:close/>
                <a:moveTo>
                  <a:pt x="101" y="9"/>
                </a:moveTo>
                <a:lnTo>
                  <a:pt x="115" y="4"/>
                </a:lnTo>
                <a:lnTo>
                  <a:pt x="126" y="45"/>
                </a:lnTo>
                <a:lnTo>
                  <a:pt x="115" y="48"/>
                </a:lnTo>
                <a:lnTo>
                  <a:pt x="101" y="9"/>
                </a:lnTo>
                <a:close/>
              </a:path>
            </a:pathLst>
          </a:custGeom>
          <a:solidFill>
            <a:srgbClr val="000000"/>
          </a:solidFill>
          <a:ln>
            <a:solidFill>
              <a:schemeClr val="accent1"/>
            </a:solidFill>
          </a:ln>
        </p:spPr>
        <p:txBody>
          <a:bodyPr spcFirstLastPara="1" wrap="square" lIns="70100" tIns="35025" rIns="70100" bIns="35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6"/>
          <p:cNvSpPr/>
          <p:nvPr/>
        </p:nvSpPr>
        <p:spPr>
          <a:xfrm>
            <a:off x="9251200" y="4696972"/>
            <a:ext cx="361950" cy="63500"/>
          </a:xfrm>
          <a:custGeom>
            <a:avLst/>
            <a:gdLst/>
            <a:ahLst/>
            <a:cxnLst/>
            <a:rect l="l" t="t" r="r" b="b"/>
            <a:pathLst>
              <a:path w="200" h="33" extrusionOk="0">
                <a:moveTo>
                  <a:pt x="183" y="0"/>
                </a:moveTo>
                <a:cubicBezTo>
                  <a:pt x="174" y="0"/>
                  <a:pt x="166" y="8"/>
                  <a:pt x="166" y="17"/>
                </a:cubicBezTo>
                <a:cubicBezTo>
                  <a:pt x="166" y="26"/>
                  <a:pt x="174" y="33"/>
                  <a:pt x="183" y="33"/>
                </a:cubicBezTo>
                <a:cubicBezTo>
                  <a:pt x="192" y="33"/>
                  <a:pt x="200" y="26"/>
                  <a:pt x="200" y="17"/>
                </a:cubicBezTo>
                <a:cubicBezTo>
                  <a:pt x="200" y="8"/>
                  <a:pt x="192" y="0"/>
                  <a:pt x="183" y="0"/>
                </a:cubicBezTo>
                <a:close/>
                <a:moveTo>
                  <a:pt x="16" y="0"/>
                </a:moveTo>
                <a:cubicBezTo>
                  <a:pt x="7" y="0"/>
                  <a:pt x="0" y="8"/>
                  <a:pt x="0" y="17"/>
                </a:cubicBezTo>
                <a:cubicBezTo>
                  <a:pt x="0" y="26"/>
                  <a:pt x="7" y="33"/>
                  <a:pt x="16" y="33"/>
                </a:cubicBezTo>
                <a:cubicBezTo>
                  <a:pt x="25" y="33"/>
                  <a:pt x="33" y="26"/>
                  <a:pt x="33" y="17"/>
                </a:cubicBezTo>
                <a:cubicBezTo>
                  <a:pt x="33" y="8"/>
                  <a:pt x="25" y="0"/>
                  <a:pt x="16" y="0"/>
                </a:cubicBezTo>
                <a:close/>
                <a:moveTo>
                  <a:pt x="100" y="0"/>
                </a:moveTo>
                <a:cubicBezTo>
                  <a:pt x="90" y="0"/>
                  <a:pt x="83" y="8"/>
                  <a:pt x="83" y="17"/>
                </a:cubicBezTo>
                <a:cubicBezTo>
                  <a:pt x="83" y="26"/>
                  <a:pt x="90" y="33"/>
                  <a:pt x="100" y="33"/>
                </a:cubicBezTo>
                <a:cubicBezTo>
                  <a:pt x="109" y="33"/>
                  <a:pt x="116" y="26"/>
                  <a:pt x="116" y="17"/>
                </a:cubicBezTo>
                <a:cubicBezTo>
                  <a:pt x="116" y="8"/>
                  <a:pt x="109" y="0"/>
                  <a:pt x="100" y="0"/>
                </a:cubicBezTo>
                <a:close/>
              </a:path>
            </a:pathLst>
          </a:custGeom>
          <a:solidFill>
            <a:srgbClr val="000000"/>
          </a:solidFill>
          <a:ln>
            <a:solidFill>
              <a:schemeClr val="accent1"/>
            </a:solidFill>
          </a:ln>
        </p:spPr>
        <p:txBody>
          <a:bodyPr spcFirstLastPara="1" wrap="square" lIns="70100" tIns="35025" rIns="70100" bIns="35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6"/>
          <p:cNvSpPr/>
          <p:nvPr/>
        </p:nvSpPr>
        <p:spPr>
          <a:xfrm>
            <a:off x="7591941" y="4582033"/>
            <a:ext cx="203597" cy="384811"/>
          </a:xfrm>
          <a:custGeom>
            <a:avLst/>
            <a:gdLst/>
            <a:ahLst/>
            <a:cxnLst/>
            <a:rect l="l" t="t" r="r" b="b"/>
            <a:pathLst>
              <a:path w="113" h="200" extrusionOk="0">
                <a:moveTo>
                  <a:pt x="17" y="57"/>
                </a:moveTo>
                <a:cubicBezTo>
                  <a:pt x="15" y="60"/>
                  <a:pt x="11" y="60"/>
                  <a:pt x="8" y="57"/>
                </a:cubicBezTo>
                <a:cubicBezTo>
                  <a:pt x="6" y="55"/>
                  <a:pt x="6" y="51"/>
                  <a:pt x="8" y="48"/>
                </a:cubicBezTo>
                <a:cubicBezTo>
                  <a:pt x="56" y="0"/>
                  <a:pt x="56" y="0"/>
                  <a:pt x="56" y="0"/>
                </a:cubicBezTo>
                <a:cubicBezTo>
                  <a:pt x="105" y="48"/>
                  <a:pt x="105" y="48"/>
                  <a:pt x="105" y="48"/>
                </a:cubicBezTo>
                <a:cubicBezTo>
                  <a:pt x="107" y="51"/>
                  <a:pt x="107" y="55"/>
                  <a:pt x="105" y="57"/>
                </a:cubicBezTo>
                <a:cubicBezTo>
                  <a:pt x="103" y="58"/>
                  <a:pt x="102" y="59"/>
                  <a:pt x="100" y="59"/>
                </a:cubicBezTo>
                <a:cubicBezTo>
                  <a:pt x="99" y="59"/>
                  <a:pt x="97" y="58"/>
                  <a:pt x="96" y="57"/>
                </a:cubicBezTo>
                <a:cubicBezTo>
                  <a:pt x="63" y="24"/>
                  <a:pt x="63" y="24"/>
                  <a:pt x="63" y="24"/>
                </a:cubicBezTo>
                <a:cubicBezTo>
                  <a:pt x="63" y="139"/>
                  <a:pt x="63" y="139"/>
                  <a:pt x="63" y="139"/>
                </a:cubicBezTo>
                <a:cubicBezTo>
                  <a:pt x="50" y="139"/>
                  <a:pt x="50" y="139"/>
                  <a:pt x="50" y="139"/>
                </a:cubicBezTo>
                <a:cubicBezTo>
                  <a:pt x="50" y="24"/>
                  <a:pt x="50" y="24"/>
                  <a:pt x="50" y="24"/>
                </a:cubicBezTo>
                <a:lnTo>
                  <a:pt x="17" y="57"/>
                </a:lnTo>
                <a:close/>
                <a:moveTo>
                  <a:pt x="0" y="200"/>
                </a:moveTo>
                <a:cubicBezTo>
                  <a:pt x="0" y="187"/>
                  <a:pt x="0" y="187"/>
                  <a:pt x="0" y="187"/>
                </a:cubicBezTo>
                <a:cubicBezTo>
                  <a:pt x="113" y="187"/>
                  <a:pt x="113" y="187"/>
                  <a:pt x="113" y="187"/>
                </a:cubicBezTo>
                <a:cubicBezTo>
                  <a:pt x="113" y="200"/>
                  <a:pt x="113" y="200"/>
                  <a:pt x="113" y="200"/>
                </a:cubicBezTo>
                <a:lnTo>
                  <a:pt x="0" y="200"/>
                </a:lnTo>
                <a:close/>
              </a:path>
            </a:pathLst>
          </a:custGeom>
          <a:solidFill>
            <a:srgbClr val="000000"/>
          </a:solidFill>
          <a:ln>
            <a:solidFill>
              <a:schemeClr val="accent1"/>
            </a:solidFill>
          </a:ln>
        </p:spPr>
        <p:txBody>
          <a:bodyPr spcFirstLastPara="1" wrap="square" lIns="70100" tIns="35025" rIns="70100" bIns="35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BC4C4897-75F8-489A-A9F2-9121DA72DE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1918578"/>
              </p:ext>
            </p:extLst>
          </p:nvPr>
        </p:nvGraphicFramePr>
        <p:xfrm>
          <a:off x="7016925" y="1350288"/>
          <a:ext cx="5339174" cy="207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Google Shape;112;p16">
            <a:extLst>
              <a:ext uri="{FF2B5EF4-FFF2-40B4-BE49-F238E27FC236}">
                <a16:creationId xmlns:a16="http://schemas.microsoft.com/office/drawing/2014/main" id="{70CC6408-E224-46FD-969D-116F8A765196}"/>
              </a:ext>
            </a:extLst>
          </p:cNvPr>
          <p:cNvSpPr txBox="1"/>
          <p:nvPr/>
        </p:nvSpPr>
        <p:spPr>
          <a:xfrm>
            <a:off x="7181025" y="3855678"/>
            <a:ext cx="4580100" cy="39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 of Support</a:t>
            </a:r>
            <a:endParaRPr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101;p16">
            <a:extLst>
              <a:ext uri="{FF2B5EF4-FFF2-40B4-BE49-F238E27FC236}">
                <a16:creationId xmlns:a16="http://schemas.microsoft.com/office/drawing/2014/main" id="{D2D09D26-6095-4B19-A9E4-CF34567209E5}"/>
              </a:ext>
            </a:extLst>
          </p:cNvPr>
          <p:cNvSpPr txBox="1"/>
          <p:nvPr/>
        </p:nvSpPr>
        <p:spPr>
          <a:xfrm>
            <a:off x="1625053" y="5087099"/>
            <a:ext cx="368416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Renewables Readiness Assessment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" name="Google Shape;100;p16">
            <a:extLst>
              <a:ext uri="{FF2B5EF4-FFF2-40B4-BE49-F238E27FC236}">
                <a16:creationId xmlns:a16="http://schemas.microsoft.com/office/drawing/2014/main" id="{5B82C482-1ED7-4494-9F0E-927728511A2A}"/>
              </a:ext>
            </a:extLst>
          </p:cNvPr>
          <p:cNvSpPr txBox="1"/>
          <p:nvPr/>
        </p:nvSpPr>
        <p:spPr>
          <a:xfrm>
            <a:off x="1620340" y="3200325"/>
            <a:ext cx="3722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E" dirty="0"/>
              <a:t>Renewable energy investments and project facilitation</a:t>
            </a:r>
            <a:endParaRPr dirty="0"/>
          </a:p>
        </p:txBody>
      </p:sp>
      <p:sp>
        <p:nvSpPr>
          <p:cNvPr id="39" name="Google Shape;109;p16">
            <a:extLst>
              <a:ext uri="{FF2B5EF4-FFF2-40B4-BE49-F238E27FC236}">
                <a16:creationId xmlns:a16="http://schemas.microsoft.com/office/drawing/2014/main" id="{BAC9DCA8-39F1-43B1-9184-AC075EC588BB}"/>
              </a:ext>
            </a:extLst>
          </p:cNvPr>
          <p:cNvSpPr/>
          <p:nvPr/>
        </p:nvSpPr>
        <p:spPr>
          <a:xfrm>
            <a:off x="875357" y="3319390"/>
            <a:ext cx="451691" cy="354113"/>
          </a:xfrm>
          <a:custGeom>
            <a:avLst/>
            <a:gdLst/>
            <a:ahLst/>
            <a:cxnLst/>
            <a:rect l="l" t="t" r="r" b="b"/>
            <a:pathLst>
              <a:path w="353" h="276" extrusionOk="0">
                <a:moveTo>
                  <a:pt x="353" y="0"/>
                </a:moveTo>
                <a:cubicBezTo>
                  <a:pt x="45" y="0"/>
                  <a:pt x="45" y="0"/>
                  <a:pt x="45" y="0"/>
                </a:cubicBezTo>
                <a:cubicBezTo>
                  <a:pt x="45" y="48"/>
                  <a:pt x="45" y="48"/>
                  <a:pt x="45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20"/>
                  <a:pt x="0" y="220"/>
                  <a:pt x="0" y="220"/>
                </a:cubicBezTo>
                <a:cubicBezTo>
                  <a:pt x="213" y="220"/>
                  <a:pt x="213" y="220"/>
                  <a:pt x="213" y="220"/>
                </a:cubicBezTo>
                <a:cubicBezTo>
                  <a:pt x="213" y="242"/>
                  <a:pt x="213" y="242"/>
                  <a:pt x="213" y="242"/>
                </a:cubicBezTo>
                <a:cubicBezTo>
                  <a:pt x="213" y="261"/>
                  <a:pt x="237" y="276"/>
                  <a:pt x="268" y="276"/>
                </a:cubicBezTo>
                <a:cubicBezTo>
                  <a:pt x="300" y="276"/>
                  <a:pt x="324" y="261"/>
                  <a:pt x="324" y="242"/>
                </a:cubicBezTo>
                <a:cubicBezTo>
                  <a:pt x="324" y="172"/>
                  <a:pt x="324" y="172"/>
                  <a:pt x="324" y="172"/>
                </a:cubicBezTo>
                <a:cubicBezTo>
                  <a:pt x="353" y="172"/>
                  <a:pt x="353" y="172"/>
                  <a:pt x="353" y="172"/>
                </a:cubicBezTo>
                <a:lnTo>
                  <a:pt x="353" y="0"/>
                </a:lnTo>
                <a:close/>
                <a:moveTo>
                  <a:pt x="18" y="66"/>
                </a:moveTo>
                <a:cubicBezTo>
                  <a:pt x="290" y="66"/>
                  <a:pt x="290" y="66"/>
                  <a:pt x="290" y="66"/>
                </a:cubicBezTo>
                <a:cubicBezTo>
                  <a:pt x="290" y="122"/>
                  <a:pt x="290" y="122"/>
                  <a:pt x="290" y="122"/>
                </a:cubicBezTo>
                <a:cubicBezTo>
                  <a:pt x="284" y="120"/>
                  <a:pt x="276" y="119"/>
                  <a:pt x="268" y="119"/>
                </a:cubicBezTo>
                <a:cubicBezTo>
                  <a:pt x="237" y="119"/>
                  <a:pt x="213" y="134"/>
                  <a:pt x="213" y="153"/>
                </a:cubicBezTo>
                <a:cubicBezTo>
                  <a:pt x="213" y="202"/>
                  <a:pt x="213" y="202"/>
                  <a:pt x="213" y="202"/>
                </a:cubicBezTo>
                <a:cubicBezTo>
                  <a:pt x="18" y="202"/>
                  <a:pt x="18" y="202"/>
                  <a:pt x="18" y="202"/>
                </a:cubicBezTo>
                <a:lnTo>
                  <a:pt x="18" y="66"/>
                </a:lnTo>
                <a:close/>
                <a:moveTo>
                  <a:pt x="310" y="153"/>
                </a:moveTo>
                <a:cubicBezTo>
                  <a:pt x="310" y="162"/>
                  <a:pt x="292" y="171"/>
                  <a:pt x="268" y="171"/>
                </a:cubicBezTo>
                <a:cubicBezTo>
                  <a:pt x="245" y="171"/>
                  <a:pt x="227" y="162"/>
                  <a:pt x="227" y="153"/>
                </a:cubicBezTo>
                <a:cubicBezTo>
                  <a:pt x="227" y="144"/>
                  <a:pt x="245" y="134"/>
                  <a:pt x="268" y="134"/>
                </a:cubicBezTo>
                <a:cubicBezTo>
                  <a:pt x="292" y="134"/>
                  <a:pt x="310" y="144"/>
                  <a:pt x="310" y="153"/>
                </a:cubicBezTo>
                <a:close/>
                <a:moveTo>
                  <a:pt x="268" y="261"/>
                </a:moveTo>
                <a:cubicBezTo>
                  <a:pt x="245" y="261"/>
                  <a:pt x="227" y="251"/>
                  <a:pt x="227" y="242"/>
                </a:cubicBezTo>
                <a:cubicBezTo>
                  <a:pt x="227" y="235"/>
                  <a:pt x="227" y="235"/>
                  <a:pt x="227" y="235"/>
                </a:cubicBezTo>
                <a:cubicBezTo>
                  <a:pt x="237" y="241"/>
                  <a:pt x="252" y="245"/>
                  <a:pt x="268" y="245"/>
                </a:cubicBezTo>
                <a:cubicBezTo>
                  <a:pt x="285" y="245"/>
                  <a:pt x="300" y="241"/>
                  <a:pt x="310" y="235"/>
                </a:cubicBezTo>
                <a:cubicBezTo>
                  <a:pt x="310" y="242"/>
                  <a:pt x="310" y="242"/>
                  <a:pt x="310" y="242"/>
                </a:cubicBezTo>
                <a:cubicBezTo>
                  <a:pt x="310" y="251"/>
                  <a:pt x="292" y="261"/>
                  <a:pt x="268" y="261"/>
                </a:cubicBezTo>
                <a:close/>
                <a:moveTo>
                  <a:pt x="268" y="231"/>
                </a:moveTo>
                <a:cubicBezTo>
                  <a:pt x="245" y="231"/>
                  <a:pt x="227" y="221"/>
                  <a:pt x="227" y="212"/>
                </a:cubicBezTo>
                <a:cubicBezTo>
                  <a:pt x="227" y="206"/>
                  <a:pt x="227" y="206"/>
                  <a:pt x="227" y="206"/>
                </a:cubicBezTo>
                <a:cubicBezTo>
                  <a:pt x="237" y="212"/>
                  <a:pt x="252" y="216"/>
                  <a:pt x="268" y="216"/>
                </a:cubicBezTo>
                <a:cubicBezTo>
                  <a:pt x="285" y="216"/>
                  <a:pt x="300" y="212"/>
                  <a:pt x="310" y="206"/>
                </a:cubicBezTo>
                <a:cubicBezTo>
                  <a:pt x="310" y="212"/>
                  <a:pt x="310" y="212"/>
                  <a:pt x="310" y="212"/>
                </a:cubicBezTo>
                <a:cubicBezTo>
                  <a:pt x="310" y="221"/>
                  <a:pt x="292" y="231"/>
                  <a:pt x="268" y="231"/>
                </a:cubicBezTo>
                <a:close/>
                <a:moveTo>
                  <a:pt x="268" y="202"/>
                </a:moveTo>
                <a:cubicBezTo>
                  <a:pt x="245" y="202"/>
                  <a:pt x="227" y="192"/>
                  <a:pt x="227" y="183"/>
                </a:cubicBezTo>
                <a:cubicBezTo>
                  <a:pt x="227" y="175"/>
                  <a:pt x="227" y="175"/>
                  <a:pt x="227" y="175"/>
                </a:cubicBezTo>
                <a:cubicBezTo>
                  <a:pt x="237" y="182"/>
                  <a:pt x="252" y="186"/>
                  <a:pt x="268" y="186"/>
                </a:cubicBezTo>
                <a:cubicBezTo>
                  <a:pt x="285" y="186"/>
                  <a:pt x="300" y="182"/>
                  <a:pt x="310" y="175"/>
                </a:cubicBezTo>
                <a:cubicBezTo>
                  <a:pt x="310" y="183"/>
                  <a:pt x="310" y="183"/>
                  <a:pt x="310" y="183"/>
                </a:cubicBezTo>
                <a:cubicBezTo>
                  <a:pt x="310" y="192"/>
                  <a:pt x="292" y="202"/>
                  <a:pt x="268" y="202"/>
                </a:cubicBezTo>
                <a:close/>
                <a:moveTo>
                  <a:pt x="335" y="154"/>
                </a:moveTo>
                <a:cubicBezTo>
                  <a:pt x="324" y="154"/>
                  <a:pt x="324" y="154"/>
                  <a:pt x="324" y="154"/>
                </a:cubicBezTo>
                <a:cubicBezTo>
                  <a:pt x="324" y="153"/>
                  <a:pt x="324" y="153"/>
                  <a:pt x="324" y="153"/>
                </a:cubicBezTo>
                <a:cubicBezTo>
                  <a:pt x="324" y="143"/>
                  <a:pt x="318" y="135"/>
                  <a:pt x="308" y="129"/>
                </a:cubicBezTo>
                <a:cubicBezTo>
                  <a:pt x="308" y="48"/>
                  <a:pt x="308" y="48"/>
                  <a:pt x="308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18"/>
                  <a:pt x="63" y="18"/>
                  <a:pt x="63" y="18"/>
                </a:cubicBezTo>
                <a:cubicBezTo>
                  <a:pt x="335" y="18"/>
                  <a:pt x="335" y="18"/>
                  <a:pt x="335" y="18"/>
                </a:cubicBezTo>
                <a:lnTo>
                  <a:pt x="335" y="154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A511805A-9676-4813-992B-16158E7448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81776" y="4798881"/>
            <a:ext cx="487773" cy="6869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BB3FD3E-7B4C-4FCC-95AF-8FFF3F5853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26166" y="4872266"/>
            <a:ext cx="534787" cy="75031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51174068-490E-4C5C-AFDC-53EFBD9CA4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91298" y="5181950"/>
            <a:ext cx="440354" cy="626529"/>
          </a:xfrm>
          <a:prstGeom prst="rect">
            <a:avLst/>
          </a:prstGeom>
        </p:spPr>
      </p:pic>
      <p:sp>
        <p:nvSpPr>
          <p:cNvPr id="44" name="Google Shape;112;p16">
            <a:extLst>
              <a:ext uri="{FF2B5EF4-FFF2-40B4-BE49-F238E27FC236}">
                <a16:creationId xmlns:a16="http://schemas.microsoft.com/office/drawing/2014/main" id="{179AD239-7A67-4258-883A-AB55792060BD}"/>
              </a:ext>
            </a:extLst>
          </p:cNvPr>
          <p:cNvSpPr txBox="1"/>
          <p:nvPr/>
        </p:nvSpPr>
        <p:spPr>
          <a:xfrm>
            <a:off x="7164750" y="776165"/>
            <a:ext cx="4580100" cy="39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Activities under support</a:t>
            </a:r>
            <a:endParaRPr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1558ED1B-C59C-4348-86BD-528ABAD51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61" y="5024046"/>
            <a:ext cx="9372600" cy="184189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72BF165-B7D4-4183-92F8-B838F8B1BA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249" t="18889" r="21251" b="23333"/>
          <a:stretch/>
        </p:blipFill>
        <p:spPr>
          <a:xfrm>
            <a:off x="1941921" y="960638"/>
            <a:ext cx="8106861" cy="421556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FA32AB6-D6C7-41D9-8532-66E016F974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85" y="4995325"/>
            <a:ext cx="1608331" cy="4777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A440CC-F409-4F6A-BFB7-C9B0550B758F}"/>
              </a:ext>
            </a:extLst>
          </p:cNvPr>
          <p:cNvSpPr txBox="1"/>
          <p:nvPr/>
        </p:nvSpPr>
        <p:spPr>
          <a:xfrm>
            <a:off x="190203" y="296896"/>
            <a:ext cx="9505312" cy="50209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72A6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Climate Investment Platform: Investment Forums </a:t>
            </a:r>
          </a:p>
        </p:txBody>
      </p:sp>
    </p:spTree>
    <p:extLst>
      <p:ext uri="{BB962C8B-B14F-4D97-AF65-F5344CB8AC3E}">
        <p14:creationId xmlns:p14="http://schemas.microsoft.com/office/powerpoint/2010/main" val="1710817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D382E7E-D989-4DC2-BDD3-2E7455F10D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212181"/>
              </p:ext>
            </p:extLst>
          </p:nvPr>
        </p:nvGraphicFramePr>
        <p:xfrm>
          <a:off x="754102" y="1088740"/>
          <a:ext cx="10683796" cy="4680520"/>
        </p:xfrm>
        <a:graphic>
          <a:graphicData uri="http://schemas.openxmlformats.org/drawingml/2006/table">
            <a:tbl>
              <a:tblPr bandRow="1"/>
              <a:tblGrid>
                <a:gridCol w="3397682">
                  <a:extLst>
                    <a:ext uri="{9D8B030D-6E8A-4147-A177-3AD203B41FA5}">
                      <a16:colId xmlns:a16="http://schemas.microsoft.com/office/drawing/2014/main" val="2929101534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2856608393"/>
                    </a:ext>
                  </a:extLst>
                </a:gridCol>
                <a:gridCol w="3469690">
                  <a:extLst>
                    <a:ext uri="{9D8B030D-6E8A-4147-A177-3AD203B41FA5}">
                      <a16:colId xmlns:a16="http://schemas.microsoft.com/office/drawing/2014/main" val="926697108"/>
                    </a:ext>
                  </a:extLst>
                </a:gridCol>
              </a:tblGrid>
              <a:tr h="2736304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10235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Mr. Gurbuz Gonul</a:t>
                      </a:r>
                    </a:p>
                    <a:p>
                      <a:pPr marL="0" marR="0" lvl="0" indent="0" algn="l" defTabSz="10235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Director, Country Engagement and Partnership (CEP) </a:t>
                      </a:r>
                    </a:p>
                    <a:p>
                      <a:pPr marL="0" marR="0" lvl="0" indent="0" algn="l" defTabSz="10235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GGonul@irena.org</a:t>
                      </a:r>
                    </a:p>
                    <a:p>
                      <a:pPr marL="0" marR="0" lvl="0" indent="0" algn="l" defTabSz="10235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IRENA Headquarters, Masdar City</a:t>
                      </a:r>
                      <a:b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P.O. Box 236, Abu Dhabi</a:t>
                      </a:r>
                      <a:b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United Arab Emirates</a:t>
                      </a:r>
                    </a:p>
                    <a:p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6192">
                            <a:shade val="30000"/>
                            <a:satMod val="115000"/>
                          </a:srgbClr>
                        </a:gs>
                        <a:gs pos="50000">
                          <a:srgbClr val="006192">
                            <a:shade val="67500"/>
                            <a:satMod val="115000"/>
                          </a:srgbClr>
                        </a:gs>
                        <a:gs pos="100000">
                          <a:srgbClr val="006192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kern="1200">
                        <a:solidFill>
                          <a:srgbClr val="4472C4">
                            <a:lumMod val="25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kern="1200">
                        <a:solidFill>
                          <a:srgbClr val="4472C4">
                            <a:lumMod val="25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9676521"/>
                  </a:ext>
                </a:extLst>
              </a:tr>
              <a:tr h="19442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b="1" kern="1200" dirty="0">
                          <a:solidFill>
                            <a:srgbClr val="4472C4">
                              <a:lumMod val="25000"/>
                            </a:srgb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Mr. Binu Parthan</a:t>
                      </a:r>
                    </a:p>
                    <a:p>
                      <a:pPr algn="ctr"/>
                      <a:r>
                        <a:rPr lang="en-US" sz="2000" kern="1200" dirty="0">
                          <a:solidFill>
                            <a:srgbClr val="4472C4">
                              <a:lumMod val="25000"/>
                            </a:srgb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Head, Regions</a:t>
                      </a:r>
                    </a:p>
                    <a:p>
                      <a:pPr algn="ctr"/>
                      <a:r>
                        <a:rPr lang="en-US" sz="2000" kern="1200" dirty="0">
                          <a:solidFill>
                            <a:srgbClr val="4472C4">
                              <a:lumMod val="25000"/>
                            </a:srgb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BParthan@irena.org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b="1" kern="1200" dirty="0">
                          <a:solidFill>
                            <a:srgbClr val="4472C4">
                              <a:lumMod val="25000"/>
                            </a:srgb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Mr. Zoheir Hamedi</a:t>
                      </a:r>
                    </a:p>
                    <a:p>
                      <a:pPr algn="ctr"/>
                      <a:r>
                        <a:rPr lang="en-US" sz="2000" kern="1200" dirty="0">
                          <a:solidFill>
                            <a:srgbClr val="4472C4">
                              <a:lumMod val="25000"/>
                            </a:srgb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Regional </a:t>
                      </a:r>
                      <a:r>
                        <a:rPr lang="en-US" sz="2000" kern="1200" dirty="0" err="1">
                          <a:solidFill>
                            <a:srgbClr val="4472C4">
                              <a:lumMod val="25000"/>
                            </a:srgb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Programme</a:t>
                      </a:r>
                      <a:r>
                        <a:rPr lang="en-US" sz="2000" kern="1200" dirty="0">
                          <a:solidFill>
                            <a:srgbClr val="4472C4">
                              <a:lumMod val="25000"/>
                            </a:srgb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Officer, zhamedi@irena.org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b="1" kern="1200" dirty="0">
                          <a:solidFill>
                            <a:srgbClr val="4472C4">
                              <a:lumMod val="25000"/>
                            </a:srgb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Ms. Reem Korban</a:t>
                      </a:r>
                    </a:p>
                    <a:p>
                      <a:pPr algn="ctr"/>
                      <a:r>
                        <a:rPr lang="en-US" sz="2000" kern="1200" dirty="0">
                          <a:solidFill>
                            <a:srgbClr val="4472C4">
                              <a:lumMod val="25000"/>
                            </a:srgb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Associate </a:t>
                      </a:r>
                      <a:r>
                        <a:rPr lang="en-US" sz="2000" kern="1200">
                          <a:solidFill>
                            <a:srgbClr val="4472C4">
                              <a:lumMod val="25000"/>
                            </a:srgb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Programme </a:t>
                      </a:r>
                      <a:r>
                        <a:rPr lang="en-US" sz="2000" kern="1200" dirty="0">
                          <a:solidFill>
                            <a:srgbClr val="4472C4">
                              <a:lumMod val="25000"/>
                            </a:srgb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Officer</a:t>
                      </a:r>
                    </a:p>
                    <a:p>
                      <a:pPr algn="ctr"/>
                      <a:r>
                        <a:rPr lang="en-US" sz="2000" kern="1200" dirty="0">
                          <a:solidFill>
                            <a:srgbClr val="4472C4">
                              <a:lumMod val="25000"/>
                            </a:srgb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rkorban@irena.org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67807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F0A2768-D3C9-4152-9FC7-F5E2B36F684F}"/>
              </a:ext>
            </a:extLst>
          </p:cNvPr>
          <p:cNvSpPr txBox="1"/>
          <p:nvPr/>
        </p:nvSpPr>
        <p:spPr>
          <a:xfrm>
            <a:off x="190203" y="296896"/>
            <a:ext cx="9505312" cy="50209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72A6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IRENA’s NDC CONTACT POINTS</a:t>
            </a:r>
          </a:p>
        </p:txBody>
      </p:sp>
    </p:spTree>
    <p:extLst>
      <p:ext uri="{BB962C8B-B14F-4D97-AF65-F5344CB8AC3E}">
        <p14:creationId xmlns:p14="http://schemas.microsoft.com/office/powerpoint/2010/main" val="1073456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upo 40">
            <a:extLst>
              <a:ext uri="{FF2B5EF4-FFF2-40B4-BE49-F238E27FC236}">
                <a16:creationId xmlns:a16="http://schemas.microsoft.com/office/drawing/2014/main" id="{A1BDB8B6-73D9-49C2-B104-78445A35A548}"/>
              </a:ext>
            </a:extLst>
          </p:cNvPr>
          <p:cNvGrpSpPr/>
          <p:nvPr/>
        </p:nvGrpSpPr>
        <p:grpSpPr>
          <a:xfrm>
            <a:off x="820086" y="2980568"/>
            <a:ext cx="6096000" cy="584775"/>
            <a:chOff x="1363536" y="3811235"/>
            <a:chExt cx="6096000" cy="584775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9068CAE3-77A3-4FF2-8D43-19848B1B9AA4}"/>
                </a:ext>
              </a:extLst>
            </p:cNvPr>
            <p:cNvSpPr/>
            <p:nvPr/>
          </p:nvSpPr>
          <p:spPr>
            <a:xfrm>
              <a:off x="1363536" y="3811235"/>
              <a:ext cx="609600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419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Panel </a:t>
              </a:r>
              <a:r>
                <a:rPr kumimoji="0" lang="es-41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Discussion</a:t>
              </a:r>
              <a:r>
                <a:rPr kumimoji="0" lang="es-419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1</a:t>
              </a:r>
            </a:p>
          </p:txBody>
        </p:sp>
        <p:cxnSp>
          <p:nvCxnSpPr>
            <p:cNvPr id="37" name="Conector recto 36">
              <a:extLst>
                <a:ext uri="{FF2B5EF4-FFF2-40B4-BE49-F238E27FC236}">
                  <a16:creationId xmlns:a16="http://schemas.microsoft.com/office/drawing/2014/main" id="{60DEA2D8-58B7-4955-A221-71E4D458D289}"/>
                </a:ext>
              </a:extLst>
            </p:cNvPr>
            <p:cNvCxnSpPr>
              <a:cxnSpLocks/>
            </p:cNvCxnSpPr>
            <p:nvPr/>
          </p:nvCxnSpPr>
          <p:spPr>
            <a:xfrm>
              <a:off x="1449356" y="4335910"/>
              <a:ext cx="2565005" cy="0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6DA008A-B8C6-4F53-8F03-8D380939E24A}"/>
              </a:ext>
            </a:extLst>
          </p:cNvPr>
          <p:cNvSpPr/>
          <p:nvPr/>
        </p:nvSpPr>
        <p:spPr>
          <a:xfrm>
            <a:off x="6950724" y="1235079"/>
            <a:ext cx="4675113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ángulo 13">
            <a:extLst>
              <a:ext uri="{FF2B5EF4-FFF2-40B4-BE49-F238E27FC236}">
                <a16:creationId xmlns:a16="http://schemas.microsoft.com/office/drawing/2014/main" id="{45E714E3-DCA6-4B82-84B5-42D045F1C064}"/>
              </a:ext>
            </a:extLst>
          </p:cNvPr>
          <p:cNvSpPr/>
          <p:nvPr/>
        </p:nvSpPr>
        <p:spPr>
          <a:xfrm>
            <a:off x="905906" y="3720687"/>
            <a:ext cx="4675113" cy="138499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>
              <a:defRPr/>
            </a:pPr>
            <a:r>
              <a:rPr lang="es-ES" sz="2800" b="1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Achieving</a:t>
            </a:r>
            <a:r>
              <a:rPr lang="es-ES" sz="28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and </a:t>
            </a:r>
            <a:r>
              <a:rPr lang="es-ES" sz="2800" b="1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advancing</a:t>
            </a:r>
            <a:r>
              <a:rPr lang="es-ES" sz="28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the NDC targets </a:t>
            </a:r>
            <a:r>
              <a:rPr lang="es-ES" sz="2800" b="1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through</a:t>
            </a:r>
            <a:r>
              <a:rPr lang="es-ES" sz="28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" sz="2800" b="1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energy</a:t>
            </a:r>
            <a:r>
              <a:rPr lang="es-ES" sz="28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sector </a:t>
            </a:r>
            <a:r>
              <a:rPr lang="es-ES" sz="2800" b="1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transformation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0D2ECC-4EC6-4969-9079-0DE5338468AC}"/>
              </a:ext>
            </a:extLst>
          </p:cNvPr>
          <p:cNvSpPr txBox="1"/>
          <p:nvPr/>
        </p:nvSpPr>
        <p:spPr>
          <a:xfrm>
            <a:off x="6236764" y="25912"/>
            <a:ext cx="5545394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bg1"/>
                </a:solidFill>
              </a:rPr>
              <a:t>Moderator: </a:t>
            </a:r>
            <a:r>
              <a:rPr lang="en-US" sz="2000" dirty="0" err="1">
                <a:solidFill>
                  <a:schemeClr val="bg1"/>
                </a:solidFill>
              </a:rPr>
              <a:t>Conor</a:t>
            </a:r>
            <a:r>
              <a:rPr lang="en-US" sz="2000" dirty="0">
                <a:solidFill>
                  <a:schemeClr val="bg1"/>
                </a:solidFill>
              </a:rPr>
              <a:t> Barry, Team Lead for Intergovernmental Negotiations Unit and NDC/LT-LEDs / Sectorial Support Unit, UNFCCC secretariat 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bg1"/>
                </a:solidFill>
              </a:rPr>
              <a:t>Panelists:	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Mary </a:t>
            </a:r>
            <a:r>
              <a:rPr lang="en-US" sz="2000" dirty="0" err="1">
                <a:solidFill>
                  <a:schemeClr val="bg1"/>
                </a:solidFill>
              </a:rPr>
              <a:t>Awad</a:t>
            </a:r>
            <a:r>
              <a:rPr lang="en-US" sz="2000" dirty="0">
                <a:solidFill>
                  <a:schemeClr val="bg1"/>
                </a:solidFill>
              </a:rPr>
              <a:t>, Ministry of Environment, Lebanon, Project Officer, Climate Change Projects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 Mohamed </a:t>
            </a:r>
            <a:r>
              <a:rPr lang="en-US" sz="2000" dirty="0" err="1">
                <a:solidFill>
                  <a:schemeClr val="bg1"/>
                </a:solidFill>
              </a:rPr>
              <a:t>Ouhmed</a:t>
            </a:r>
            <a:r>
              <a:rPr lang="en-US" sz="2000" dirty="0">
                <a:solidFill>
                  <a:schemeClr val="bg1"/>
                </a:solidFill>
              </a:rPr>
              <a:t>, Ministry of Energy, Mines &amp; Environment, Morocco, Director for Renewable Energy and Energy Efficiency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Nagmeldin</a:t>
            </a:r>
            <a:r>
              <a:rPr lang="en-US" sz="2000" dirty="0">
                <a:solidFill>
                  <a:schemeClr val="bg1"/>
                </a:solidFill>
              </a:rPr>
              <a:t> Mahmoud, Higher Council for Environment and Natural Resources, Sudan (HCENR), Director of the General Directorate of Climate Change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Thibaud Voita, NDC Partnership, Head of Knowledge Products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Radia Sedaoui, UNESCWA, Chief Energy Section </a:t>
            </a:r>
          </a:p>
          <a:p>
            <a:r>
              <a:rPr lang="en-US" dirty="0"/>
              <a:t>	</a:t>
            </a:r>
          </a:p>
          <a:p>
            <a:endParaRPr lang="en-US" b="1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B6A7D00-4CE5-48BE-8C12-0486E64984A3}"/>
              </a:ext>
            </a:extLst>
          </p:cNvPr>
          <p:cNvGrpSpPr/>
          <p:nvPr/>
        </p:nvGrpSpPr>
        <p:grpSpPr>
          <a:xfrm>
            <a:off x="-148728" y="-163234"/>
            <a:ext cx="6156238" cy="1549581"/>
            <a:chOff x="3234813" y="-288719"/>
            <a:chExt cx="7891657" cy="186832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97870AB-CBAE-41D1-BDEA-390A38541DF5}"/>
                </a:ext>
              </a:extLst>
            </p:cNvPr>
            <p:cNvGrpSpPr/>
            <p:nvPr/>
          </p:nvGrpSpPr>
          <p:grpSpPr>
            <a:xfrm>
              <a:off x="5950122" y="124098"/>
              <a:ext cx="5176348" cy="937327"/>
              <a:chOff x="5224462" y="3082607"/>
              <a:chExt cx="3825875" cy="692785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8E2505CD-70E3-4789-8C21-0BBAAC943B91}"/>
                  </a:ext>
                </a:extLst>
              </p:cNvPr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04087" y="3214687"/>
                <a:ext cx="1746250" cy="46228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" name="Picture 24" descr="An image of the logo for UN Climate Change Conference (COP26) at the SEC – Glasgow 2021">
                <a:extLst>
                  <a:ext uri="{FF2B5EF4-FFF2-40B4-BE49-F238E27FC236}">
                    <a16:creationId xmlns:a16="http://schemas.microsoft.com/office/drawing/2014/main" id="{B5DE643E-6B0B-4B56-829E-8214AB520361}"/>
                  </a:ext>
                </a:extLst>
              </p:cNvPr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24462" y="3082607"/>
                <a:ext cx="1339850" cy="69278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9D9B4C6-CEBD-4D32-91D5-FF66037E220C}"/>
                </a:ext>
              </a:extLst>
            </p:cNvPr>
            <p:cNvPicPr/>
            <p:nvPr/>
          </p:nvPicPr>
          <p:blipFill>
            <a:blip r:embed="rId5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4813" y="-288719"/>
              <a:ext cx="2512313" cy="1868328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394010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upo 40">
            <a:extLst>
              <a:ext uri="{FF2B5EF4-FFF2-40B4-BE49-F238E27FC236}">
                <a16:creationId xmlns:a16="http://schemas.microsoft.com/office/drawing/2014/main" id="{A1BDB8B6-73D9-49C2-B104-78445A35A548}"/>
              </a:ext>
            </a:extLst>
          </p:cNvPr>
          <p:cNvGrpSpPr/>
          <p:nvPr/>
        </p:nvGrpSpPr>
        <p:grpSpPr>
          <a:xfrm>
            <a:off x="770925" y="3021769"/>
            <a:ext cx="6096000" cy="584775"/>
            <a:chOff x="1363536" y="3811235"/>
            <a:chExt cx="6096000" cy="584775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9068CAE3-77A3-4FF2-8D43-19848B1B9AA4}"/>
                </a:ext>
              </a:extLst>
            </p:cNvPr>
            <p:cNvSpPr/>
            <p:nvPr/>
          </p:nvSpPr>
          <p:spPr>
            <a:xfrm>
              <a:off x="1363536" y="3811235"/>
              <a:ext cx="609600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419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7" name="Conector recto 36">
              <a:extLst>
                <a:ext uri="{FF2B5EF4-FFF2-40B4-BE49-F238E27FC236}">
                  <a16:creationId xmlns:a16="http://schemas.microsoft.com/office/drawing/2014/main" id="{60DEA2D8-58B7-4955-A221-71E4D458D289}"/>
                </a:ext>
              </a:extLst>
            </p:cNvPr>
            <p:cNvCxnSpPr>
              <a:cxnSpLocks/>
            </p:cNvCxnSpPr>
            <p:nvPr/>
          </p:nvCxnSpPr>
          <p:spPr>
            <a:xfrm>
              <a:off x="1449356" y="4335910"/>
              <a:ext cx="2565005" cy="0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6DA008A-B8C6-4F53-8F03-8D380939E24A}"/>
              </a:ext>
            </a:extLst>
          </p:cNvPr>
          <p:cNvSpPr/>
          <p:nvPr/>
        </p:nvSpPr>
        <p:spPr>
          <a:xfrm>
            <a:off x="6950724" y="1235079"/>
            <a:ext cx="4675113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929E03-CC63-4D9B-A1E0-3CAAC1C70620}"/>
              </a:ext>
            </a:extLst>
          </p:cNvPr>
          <p:cNvSpPr txBox="1"/>
          <p:nvPr/>
        </p:nvSpPr>
        <p:spPr>
          <a:xfrm>
            <a:off x="770925" y="2884726"/>
            <a:ext cx="4946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Scene</a:t>
            </a:r>
            <a:r>
              <a:rPr lang="en-GB" sz="3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-setting presentation</a:t>
            </a:r>
            <a:endParaRPr lang="en-US" sz="32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Gráfico 42" descr="Círculo con flecha derecha">
            <a:extLst>
              <a:ext uri="{FF2B5EF4-FFF2-40B4-BE49-F238E27FC236}">
                <a16:creationId xmlns:a16="http://schemas.microsoft.com/office/drawing/2014/main" id="{C791118C-3142-4B0E-B7AE-49C0970C15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6443607" y="3960487"/>
            <a:ext cx="584775" cy="58477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C74F50D1-1A24-4BEB-A279-13A008F06468}"/>
              </a:ext>
            </a:extLst>
          </p:cNvPr>
          <p:cNvGrpSpPr/>
          <p:nvPr/>
        </p:nvGrpSpPr>
        <p:grpSpPr>
          <a:xfrm>
            <a:off x="-148728" y="-163234"/>
            <a:ext cx="6156238" cy="1549581"/>
            <a:chOff x="3234813" y="-288719"/>
            <a:chExt cx="7891657" cy="186832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45EFABA-7606-4A90-AFA0-2799976A1509}"/>
                </a:ext>
              </a:extLst>
            </p:cNvPr>
            <p:cNvGrpSpPr/>
            <p:nvPr/>
          </p:nvGrpSpPr>
          <p:grpSpPr>
            <a:xfrm>
              <a:off x="5950122" y="124098"/>
              <a:ext cx="5176348" cy="937327"/>
              <a:chOff x="5224462" y="3082607"/>
              <a:chExt cx="3825875" cy="692785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2FD8356B-0155-4C55-B4B6-9DB4486EA260}"/>
                  </a:ext>
                </a:extLst>
              </p:cNvPr>
              <p:cNvPicPr/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04087" y="3214687"/>
                <a:ext cx="1746250" cy="46228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" name="Picture 28" descr="An image of the logo for UN Climate Change Conference (COP26) at the SEC – Glasgow 2021">
                <a:extLst>
                  <a:ext uri="{FF2B5EF4-FFF2-40B4-BE49-F238E27FC236}">
                    <a16:creationId xmlns:a16="http://schemas.microsoft.com/office/drawing/2014/main" id="{621797FB-006F-4CFA-80EA-54FF4CE2362A}"/>
                  </a:ext>
                </a:extLst>
              </p:cNvPr>
              <p:cNvPicPr/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24462" y="3082607"/>
                <a:ext cx="1339850" cy="69278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E2650D3-3928-40F6-848F-7D984678114B}"/>
                </a:ext>
              </a:extLst>
            </p:cNvPr>
            <p:cNvPicPr/>
            <p:nvPr/>
          </p:nvPicPr>
          <p:blipFill>
            <a:blip r:embed="rId7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4813" y="-288719"/>
              <a:ext cx="2512313" cy="186832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BF0CDB11-915A-4120-BE6B-48D4882D90AF}"/>
              </a:ext>
            </a:extLst>
          </p:cNvPr>
          <p:cNvSpPr txBox="1"/>
          <p:nvPr/>
        </p:nvSpPr>
        <p:spPr>
          <a:xfrm>
            <a:off x="6385479" y="2837102"/>
            <a:ext cx="4769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FFFF"/>
                </a:solidFill>
              </a:rPr>
              <a:t>Promoting Green Recovery in MENA linked with NDCs and long-term strategies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B046E9-27F1-4EB8-AF56-0C395FF890E3}"/>
              </a:ext>
            </a:extLst>
          </p:cNvPr>
          <p:cNvSpPr/>
          <p:nvPr/>
        </p:nvSpPr>
        <p:spPr>
          <a:xfrm>
            <a:off x="7024373" y="4037431"/>
            <a:ext cx="502997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Roula Majdalani, Cluster Leader</a:t>
            </a:r>
          </a:p>
          <a:p>
            <a:r>
              <a:rPr lang="en-US" sz="2000" dirty="0">
                <a:solidFill>
                  <a:srgbClr val="FFFFFF"/>
                </a:solidFill>
              </a:rPr>
              <a:t>Climate Change and Natural Resource Sustainability Cluster</a:t>
            </a:r>
          </a:p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5298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A95E5-449B-4E65-B8EB-9CCFA3241D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9103" y="2406024"/>
            <a:ext cx="8933796" cy="1143910"/>
          </a:xfrm>
        </p:spPr>
        <p:txBody>
          <a:bodyPr>
            <a:noAutofit/>
          </a:bodyPr>
          <a:lstStyle/>
          <a:p>
            <a:r>
              <a:rPr lang="en-US" sz="2000" dirty="0"/>
              <a:t>COP 26 Climate-Energy Dialogue in the Middle East &amp; North Africa Region</a:t>
            </a:r>
            <a:br>
              <a:rPr lang="en-US" sz="2000" dirty="0"/>
            </a:br>
            <a:r>
              <a:rPr lang="en-US" sz="2000" dirty="0"/>
              <a:t>Webinar, 27 April 2021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42DE72-652B-4117-B593-E646AF303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681" y="1299209"/>
            <a:ext cx="9305832" cy="457201"/>
          </a:xfrm>
        </p:spPr>
        <p:txBody>
          <a:bodyPr/>
          <a:lstStyle/>
          <a:p>
            <a:r>
              <a:rPr lang="en-US" sz="2800" dirty="0"/>
              <a:t>Promoting Green Recovery in MENA linked with NDCs and long-term strategies</a:t>
            </a:r>
            <a:endParaRPr lang="en-US" sz="2800" dirty="0">
              <a:highlight>
                <a:srgbClr val="FFFF00"/>
              </a:highlight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506E4B8-D827-4949-BC45-3DF2CD9D72F3}"/>
              </a:ext>
            </a:extLst>
          </p:cNvPr>
          <p:cNvSpPr txBox="1">
            <a:spLocks/>
          </p:cNvSpPr>
          <p:nvPr/>
        </p:nvSpPr>
        <p:spPr>
          <a:xfrm>
            <a:off x="6827519" y="5056262"/>
            <a:ext cx="4321901" cy="114391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3200" kern="1200" spc="8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700" b="1" dirty="0">
                <a:solidFill>
                  <a:srgbClr val="134985"/>
                </a:solidFill>
              </a:rPr>
              <a:t>Roula Majdalani</a:t>
            </a:r>
          </a:p>
          <a:p>
            <a:pPr algn="l"/>
            <a:r>
              <a:rPr lang="en-US" sz="1700" dirty="0">
                <a:solidFill>
                  <a:srgbClr val="134985"/>
                </a:solidFill>
              </a:rPr>
              <a:t>Cluster Leader</a:t>
            </a:r>
          </a:p>
          <a:p>
            <a:pPr algn="l"/>
            <a:r>
              <a:rPr lang="en-US" sz="1700" dirty="0">
                <a:solidFill>
                  <a:srgbClr val="134985"/>
                </a:solidFill>
              </a:rPr>
              <a:t>Climate Change and Natural Resource Sustainability Cluster</a:t>
            </a:r>
          </a:p>
          <a:p>
            <a:endParaRPr lang="en-US" dirty="0">
              <a:solidFill>
                <a:srgbClr val="134985"/>
              </a:solidFill>
            </a:endParaRPr>
          </a:p>
          <a:p>
            <a:endParaRPr lang="en-US" dirty="0">
              <a:solidFill>
                <a:srgbClr val="1349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008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B78BB41-0ADB-4067-969F-4B70A722F8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/>
              <a:t>21 Arab States identify energy sector targets in their NDC and other UNFCCC official submissions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C662E0-7B0A-45E7-B001-EC5DA41A5984}"/>
              </a:ext>
            </a:extLst>
          </p:cNvPr>
          <p:cNvSpPr/>
          <p:nvPr/>
        </p:nvSpPr>
        <p:spPr>
          <a:xfrm>
            <a:off x="1182848" y="6094930"/>
            <a:ext cx="5278664" cy="233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720090" lvl="3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  <a:buSzPts val="1000"/>
            </a:pPr>
            <a:r>
              <a:rPr 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League of Arab States, UNFCCC, and ESCWA, Forthcoming.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66BBC3-5CDA-4577-8CE1-239CFACB3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26" y="2088954"/>
            <a:ext cx="5209563" cy="4005976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88D1ADA-729B-4694-82F5-7F64E0119B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7127" y="2139202"/>
            <a:ext cx="5968063" cy="4093818"/>
          </a:xfrm>
        </p:spPr>
        <p:txBody>
          <a:bodyPr/>
          <a:lstStyle/>
          <a:p>
            <a:pPr lvl="0"/>
            <a:r>
              <a:rPr lang="en-US" sz="1600" dirty="0"/>
              <a:t>Key energy needs identified include: </a:t>
            </a:r>
          </a:p>
          <a:p>
            <a:pPr lvl="1"/>
            <a:r>
              <a:rPr lang="en-US" sz="1600" dirty="0"/>
              <a:t>Network upgrade to allow it to integrate renewable energy (smart metering or smart grid systems, regional interconnection and storage capacity);</a:t>
            </a:r>
          </a:p>
          <a:p>
            <a:pPr lvl="1"/>
            <a:r>
              <a:rPr lang="en-US" sz="1600" dirty="0"/>
              <a:t>Increasing the accessibility to electricity in rural and peri-urban areas by financing hybrid solutions with renewable energy for rural mini networks;</a:t>
            </a:r>
          </a:p>
          <a:p>
            <a:pPr lvl="1"/>
            <a:r>
              <a:rPr lang="en-US" sz="1600" dirty="0"/>
              <a:t>Reducing energy import dependence via RE;</a:t>
            </a:r>
          </a:p>
          <a:p>
            <a:pPr lvl="1"/>
            <a:r>
              <a:rPr lang="en-US" sz="1600" dirty="0"/>
              <a:t>Diversifying energy sources by increasing reliance on renewable sources and energy efficiency measures; and </a:t>
            </a:r>
          </a:p>
          <a:p>
            <a:pPr lvl="1"/>
            <a:r>
              <a:rPr lang="en-US" sz="1600" dirty="0"/>
              <a:t>Increase access to modern energy for lighting and heating to the poorer communities and internally displaced populations IDPs to replace charcoal.</a:t>
            </a:r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00401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FFC269D-35C9-4E65-94D0-752C4CDB6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31949"/>
            <a:ext cx="12192000" cy="1287794"/>
          </a:xfrm>
        </p:spPr>
        <p:txBody>
          <a:bodyPr/>
          <a:lstStyle/>
          <a:p>
            <a:r>
              <a:rPr lang="en-US" dirty="0"/>
              <a:t>The Arab region is making progress towards its targets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D0CDB-78BE-44B2-A3DA-DE7D128AE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1391" y="2139202"/>
            <a:ext cx="7083799" cy="4093818"/>
          </a:xfrm>
        </p:spPr>
        <p:txBody>
          <a:bodyPr/>
          <a:lstStyle/>
          <a:p>
            <a:pPr lvl="0"/>
            <a:r>
              <a:rPr lang="en-US" sz="1600" dirty="0"/>
              <a:t>Nearly all Arab countries have committed to increasing the share of renewable energy in the national energy mix: </a:t>
            </a:r>
          </a:p>
          <a:p>
            <a:pPr lvl="1"/>
            <a:r>
              <a:rPr lang="en-US" sz="1600" dirty="0"/>
              <a:t>Morocco committed to 50% by 2030;</a:t>
            </a:r>
          </a:p>
          <a:p>
            <a:pPr lvl="1"/>
            <a:r>
              <a:rPr lang="en-US" sz="1600" dirty="0"/>
              <a:t>Egypt to 40% by 2035; </a:t>
            </a:r>
          </a:p>
          <a:p>
            <a:pPr lvl="1"/>
            <a:r>
              <a:rPr lang="en-US" sz="1600" dirty="0"/>
              <a:t>Oil producing states such as UAE, Algeria, and Qatar committing to 20-30% within the next twenty years. </a:t>
            </a:r>
          </a:p>
          <a:p>
            <a:pPr lvl="0"/>
            <a:r>
              <a:rPr lang="en-US" sz="1600" dirty="0"/>
              <a:t>The region is also making progress …</a:t>
            </a:r>
          </a:p>
          <a:p>
            <a:pPr lvl="1"/>
            <a:r>
              <a:rPr lang="en-US" sz="1600" dirty="0"/>
              <a:t>The UAE continues to set the pace in reducing the cost of producing solar energy leading to a tariff reaching AED 4.97 </a:t>
            </a:r>
            <a:r>
              <a:rPr lang="en-US" sz="1600" dirty="0" err="1"/>
              <a:t>fils</a:t>
            </a:r>
            <a:r>
              <a:rPr lang="en-US" sz="1600" dirty="0"/>
              <a:t>/kWh (USD 1.35 cents/kWh) in 2020.</a:t>
            </a:r>
          </a:p>
          <a:p>
            <a:pPr lvl="1"/>
            <a:r>
              <a:rPr lang="en-US" sz="1600" dirty="0"/>
              <a:t>The Middle East’s largest wind power plant will be constructed in 2022 in Saudi Arabia.</a:t>
            </a:r>
          </a:p>
          <a:p>
            <a:pPr lvl="1"/>
            <a:r>
              <a:rPr lang="en-US" sz="1600" dirty="0"/>
              <a:t>Jordan is seeing rapid growth in renewable energy deployment.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0BF20C-ABC1-41BC-98DB-94FF0B193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365" y="2718042"/>
            <a:ext cx="3876521" cy="280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647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FFC269D-35C9-4E65-94D0-752C4CDB6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7" y="409575"/>
            <a:ext cx="10309115" cy="719709"/>
          </a:xfrm>
        </p:spPr>
        <p:txBody>
          <a:bodyPr/>
          <a:lstStyle/>
          <a:p>
            <a:r>
              <a:rPr lang="en-US" sz="2400" dirty="0"/>
              <a:t>Arab Governments are Juggling Competing Priorities and Facing Fiscal Strain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37AA15-F993-4C8E-A2A7-0AF7B13FD4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13" t="24722" r="33359" b="26944"/>
          <a:stretch/>
        </p:blipFill>
        <p:spPr>
          <a:xfrm>
            <a:off x="2219141" y="1747476"/>
            <a:ext cx="8010525" cy="470094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4632A0-A573-44A4-9D60-B9BB503B12DD}"/>
              </a:ext>
            </a:extLst>
          </p:cNvPr>
          <p:cNvSpPr/>
          <p:nvPr/>
        </p:nvSpPr>
        <p:spPr>
          <a:xfrm>
            <a:off x="2400299" y="1986324"/>
            <a:ext cx="7305675" cy="619125"/>
          </a:xfrm>
          <a:prstGeom prst="rect">
            <a:avLst/>
          </a:prstGeom>
          <a:solidFill>
            <a:srgbClr val="9E9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Estimated Impact of the Coronavirus Pandemic in the Arab Region</a:t>
            </a:r>
          </a:p>
        </p:txBody>
      </p:sp>
    </p:spTree>
    <p:extLst>
      <p:ext uri="{BB962C8B-B14F-4D97-AF65-F5344CB8AC3E}">
        <p14:creationId xmlns:p14="http://schemas.microsoft.com/office/powerpoint/2010/main" val="1801106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35016CF-889E-4219-BF55-C8894AB4FCD8}"/>
              </a:ext>
            </a:extLst>
          </p:cNvPr>
          <p:cNvGrpSpPr/>
          <p:nvPr/>
        </p:nvGrpSpPr>
        <p:grpSpPr>
          <a:xfrm>
            <a:off x="503409" y="2052870"/>
            <a:ext cx="2827189" cy="2868150"/>
            <a:chOff x="2661408" y="2167815"/>
            <a:chExt cx="2827189" cy="286815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C5E87D5-05EA-4240-8F90-1E2DA1C54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08989" y="2167815"/>
              <a:ext cx="875031" cy="1065632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A8A5FB8-3543-4507-A229-D7D41E0B0401}"/>
                </a:ext>
              </a:extLst>
            </p:cNvPr>
            <p:cNvGrpSpPr/>
            <p:nvPr/>
          </p:nvGrpSpPr>
          <p:grpSpPr>
            <a:xfrm>
              <a:off x="2661408" y="2318870"/>
              <a:ext cx="2827189" cy="2717095"/>
              <a:chOff x="206333" y="2012202"/>
              <a:chExt cx="2827189" cy="2717095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2AFBBE4-F593-4380-854D-753BC3E57E82}"/>
                  </a:ext>
                </a:extLst>
              </p:cNvPr>
              <p:cNvSpPr txBox="1"/>
              <p:nvPr/>
            </p:nvSpPr>
            <p:spPr>
              <a:xfrm>
                <a:off x="206333" y="3405858"/>
                <a:ext cx="2827189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006192"/>
                    </a:solidFill>
                  </a:rPr>
                  <a:t>Please make sure to </a:t>
                </a:r>
                <a:r>
                  <a:rPr lang="en-US" sz="2000" b="1" dirty="0">
                    <a:solidFill>
                      <a:srgbClr val="006192"/>
                    </a:solidFill>
                  </a:rPr>
                  <a:t>mute</a:t>
                </a:r>
                <a:r>
                  <a:rPr lang="en-US" sz="2000" dirty="0">
                    <a:solidFill>
                      <a:srgbClr val="006192"/>
                    </a:solidFill>
                  </a:rPr>
                  <a:t> yourself during the session to avoid background noise</a:t>
                </a:r>
                <a:endParaRPr lang="en-GB" sz="2000" dirty="0">
                  <a:solidFill>
                    <a:srgbClr val="006192"/>
                  </a:solidFill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BAE83931-C4D1-47CF-A6B3-E0952C4B3C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82412" y="2012202"/>
                <a:ext cx="875031" cy="1065632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535266B2-1FDE-4E61-AAD6-53BC09C3DF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1548" y="2156911"/>
                <a:ext cx="875031" cy="1065632"/>
              </a:xfrm>
              <a:prstGeom prst="rect">
                <a:avLst/>
              </a:prstGeom>
            </p:spPr>
          </p:pic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5A29E31-E583-4B6C-B910-7AC458825B2C}"/>
              </a:ext>
            </a:extLst>
          </p:cNvPr>
          <p:cNvGrpSpPr/>
          <p:nvPr/>
        </p:nvGrpSpPr>
        <p:grpSpPr>
          <a:xfrm>
            <a:off x="8341292" y="2030896"/>
            <a:ext cx="3207708" cy="2766739"/>
            <a:chOff x="6458762" y="2083912"/>
            <a:chExt cx="3207708" cy="276673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1892F58-87F0-AE4C-A9D1-1EF1A3D04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46072" y="2167815"/>
              <a:ext cx="917827" cy="1222665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26F9B92-1200-4AA4-9738-44A2EE57FA48}"/>
                </a:ext>
              </a:extLst>
            </p:cNvPr>
            <p:cNvSpPr/>
            <p:nvPr/>
          </p:nvSpPr>
          <p:spPr>
            <a:xfrm>
              <a:off x="8059107" y="3382827"/>
              <a:ext cx="2423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 </a:t>
              </a:r>
              <a:endParaRPr lang="en-GB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9B37645-481F-4ABD-BFC3-3C9A16E5EA32}"/>
                </a:ext>
              </a:extLst>
            </p:cNvPr>
            <p:cNvSpPr/>
            <p:nvPr/>
          </p:nvSpPr>
          <p:spPr>
            <a:xfrm>
              <a:off x="8059107" y="3382827"/>
              <a:ext cx="2423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 </a:t>
              </a:r>
              <a:endParaRPr lang="en-GB" dirty="0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A414DB1-6CFC-4646-B0B4-C6205D7EF82D}"/>
                </a:ext>
              </a:extLst>
            </p:cNvPr>
            <p:cNvGrpSpPr/>
            <p:nvPr/>
          </p:nvGrpSpPr>
          <p:grpSpPr>
            <a:xfrm>
              <a:off x="6458762" y="2083912"/>
              <a:ext cx="3207708" cy="2766739"/>
              <a:chOff x="3268324" y="1740998"/>
              <a:chExt cx="3207708" cy="2766739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C30EBFA-C2A9-46B9-A6BB-301457B9EAC6}"/>
                  </a:ext>
                </a:extLst>
              </p:cNvPr>
              <p:cNvSpPr txBox="1"/>
              <p:nvPr/>
            </p:nvSpPr>
            <p:spPr>
              <a:xfrm>
                <a:off x="3268324" y="3492074"/>
                <a:ext cx="320770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006192"/>
                    </a:solidFill>
                  </a:rPr>
                  <a:t>If you encounter any technical issues, please write your issue in the </a:t>
                </a:r>
                <a:r>
                  <a:rPr lang="en-US" sz="2000" b="1" dirty="0">
                    <a:solidFill>
                      <a:srgbClr val="006192"/>
                    </a:solidFill>
                  </a:rPr>
                  <a:t>chat box</a:t>
                </a:r>
                <a:endParaRPr lang="en-GB" sz="2000" b="1" dirty="0">
                  <a:solidFill>
                    <a:srgbClr val="006192"/>
                  </a:solidFill>
                </a:endParaRPr>
              </a:p>
            </p:txBody>
          </p:sp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D514174E-6049-4C9B-9C68-D607DDECA5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98678" y="1740998"/>
                <a:ext cx="917827" cy="1222665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FD6C2FF6-5F58-48D1-9D46-323FCAD3FC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55052" y="1979994"/>
                <a:ext cx="1287251" cy="1205780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973D6521-292F-402E-97B4-0C34E00912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25438" y="2213154"/>
                <a:ext cx="1086462" cy="1017699"/>
              </a:xfrm>
              <a:prstGeom prst="rect">
                <a:avLst/>
              </a:prstGeom>
            </p:spPr>
          </p:pic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A6EC4A4-E0F7-4577-AD07-9EA15AADB175}"/>
              </a:ext>
            </a:extLst>
          </p:cNvPr>
          <p:cNvGrpSpPr/>
          <p:nvPr/>
        </p:nvGrpSpPr>
        <p:grpSpPr>
          <a:xfrm>
            <a:off x="4377160" y="2375841"/>
            <a:ext cx="2827189" cy="2443480"/>
            <a:chOff x="4675053" y="2257892"/>
            <a:chExt cx="2827189" cy="244348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D8D12F1-2B42-471D-8A4C-23439C856183}"/>
                </a:ext>
              </a:extLst>
            </p:cNvPr>
            <p:cNvSpPr txBox="1"/>
            <p:nvPr/>
          </p:nvSpPr>
          <p:spPr>
            <a:xfrm>
              <a:off x="4675053" y="3685709"/>
              <a:ext cx="282718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6192"/>
                  </a:solidFill>
                </a:rPr>
                <a:t>A recording of the webinar will be available on the IRENA website</a:t>
              </a:r>
              <a:endParaRPr lang="en-GB" sz="2000" b="1" dirty="0">
                <a:solidFill>
                  <a:srgbClr val="006192"/>
                </a:solidFill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BDCB08B-4D78-41AA-AF0E-F5865B98D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37200" y="2257892"/>
              <a:ext cx="1117600" cy="914400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5292925-5125-4D61-8B91-2476A7D2E922}"/>
              </a:ext>
            </a:extLst>
          </p:cNvPr>
          <p:cNvGrpSpPr/>
          <p:nvPr/>
        </p:nvGrpSpPr>
        <p:grpSpPr>
          <a:xfrm>
            <a:off x="1852278" y="-340854"/>
            <a:ext cx="7891657" cy="1868328"/>
            <a:chOff x="3234813" y="-288719"/>
            <a:chExt cx="7891657" cy="186832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B9C44E90-9ABC-487B-A310-47D8D7F505D1}"/>
                </a:ext>
              </a:extLst>
            </p:cNvPr>
            <p:cNvGrpSpPr/>
            <p:nvPr/>
          </p:nvGrpSpPr>
          <p:grpSpPr>
            <a:xfrm>
              <a:off x="5950122" y="124098"/>
              <a:ext cx="5176348" cy="937327"/>
              <a:chOff x="5224462" y="3082607"/>
              <a:chExt cx="3825875" cy="692785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C437033E-5298-4000-B163-20F452984A54}"/>
                  </a:ext>
                </a:extLst>
              </p:cNvPr>
              <p:cNvPicPr/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04087" y="3214687"/>
                <a:ext cx="1746250" cy="46228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2" name="Picture 41" descr="An image of the logo for UN Climate Change Conference (COP26) at the SEC – Glasgow 2021">
                <a:extLst>
                  <a:ext uri="{FF2B5EF4-FFF2-40B4-BE49-F238E27FC236}">
                    <a16:creationId xmlns:a16="http://schemas.microsoft.com/office/drawing/2014/main" id="{1AB3B470-B340-49AA-BD0A-EF70852A9776}"/>
                  </a:ext>
                </a:extLst>
              </p:cNvPr>
              <p:cNvPicPr/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24462" y="3082607"/>
                <a:ext cx="1339850" cy="69278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6515B8A0-832E-4F1B-8D3E-BF572FDCCC5C}"/>
                </a:ext>
              </a:extLst>
            </p:cNvPr>
            <p:cNvPicPr/>
            <p:nvPr/>
          </p:nvPicPr>
          <p:blipFill>
            <a:blip r:embed="rId11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4813" y="-288719"/>
              <a:ext cx="2512313" cy="1868328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8509198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B78BB41-0ADB-4067-969F-4B70A722F8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7" y="484302"/>
            <a:ext cx="10309115" cy="457201"/>
          </a:xfrm>
        </p:spPr>
        <p:txBody>
          <a:bodyPr/>
          <a:lstStyle/>
          <a:p>
            <a:r>
              <a:rPr lang="en-US" sz="2000" dirty="0"/>
              <a:t>Just 11 of 21 Arab NDCs include estimated finance needs for NDC implementation. Most do not provide granular estimates.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954A389-BD84-44B9-9169-88D1AB2935F7}"/>
              </a:ext>
            </a:extLst>
          </p:cNvPr>
          <p:cNvGraphicFramePr>
            <a:graphicFrameLocks/>
          </p:cNvGraphicFramePr>
          <p:nvPr/>
        </p:nvGraphicFramePr>
        <p:xfrm>
          <a:off x="228600" y="1924048"/>
          <a:ext cx="4914900" cy="4376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469703B-A07F-4EF1-A0A7-F0D6F17AE63F}"/>
              </a:ext>
            </a:extLst>
          </p:cNvPr>
          <p:cNvGraphicFramePr>
            <a:graphicFrameLocks/>
          </p:cNvGraphicFramePr>
          <p:nvPr/>
        </p:nvGraphicFramePr>
        <p:xfrm>
          <a:off x="4323424" y="1924049"/>
          <a:ext cx="7614575" cy="4376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63E43CBF-DEFF-4344-9653-425B195895B9}"/>
              </a:ext>
            </a:extLst>
          </p:cNvPr>
          <p:cNvSpPr/>
          <p:nvPr/>
        </p:nvSpPr>
        <p:spPr>
          <a:xfrm>
            <a:off x="9959708" y="3385455"/>
            <a:ext cx="15237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Egypt, Iraq, &amp; Morocco account for 80% of climate finance needs estimated in Arab NDCs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A71EB1-8571-4DFA-9C85-76990F76E60D}"/>
              </a:ext>
            </a:extLst>
          </p:cNvPr>
          <p:cNvSpPr txBox="1"/>
          <p:nvPr/>
        </p:nvSpPr>
        <p:spPr>
          <a:xfrm>
            <a:off x="1292669" y="6103501"/>
            <a:ext cx="19666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Source: Developed by ESCWA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BF27BB-C06F-44E9-801D-9B77A8BDD624}"/>
              </a:ext>
            </a:extLst>
          </p:cNvPr>
          <p:cNvSpPr txBox="1"/>
          <p:nvPr/>
        </p:nvSpPr>
        <p:spPr>
          <a:xfrm>
            <a:off x="8254981" y="6103502"/>
            <a:ext cx="19666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Source: Developed by ESCWA</a:t>
            </a:r>
          </a:p>
        </p:txBody>
      </p:sp>
    </p:spTree>
    <p:extLst>
      <p:ext uri="{BB962C8B-B14F-4D97-AF65-F5344CB8AC3E}">
        <p14:creationId xmlns:p14="http://schemas.microsoft.com/office/powerpoint/2010/main" val="2149861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>
            <a:extLst>
              <a:ext uri="{FF2B5EF4-FFF2-40B4-BE49-F238E27FC236}">
                <a16:creationId xmlns:a16="http://schemas.microsoft.com/office/drawing/2014/main" id="{0866DACF-5CEC-4B43-9B38-11FB92F7F1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757" y="370292"/>
            <a:ext cx="11620499" cy="97041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1800" dirty="0"/>
              <a:t>The supply of climate finance is well below the estimated need. This is a </a:t>
            </a:r>
            <a:r>
              <a:rPr lang="en-US" sz="1800" b="1" dirty="0"/>
              <a:t>quantity</a:t>
            </a:r>
            <a:r>
              <a:rPr lang="en-US" sz="1800" dirty="0"/>
              <a:t> problem. The purpose of support is not matched to the Arab priority of adaptation, and loans outnumber grants by 10 to 1. These are </a:t>
            </a:r>
            <a:r>
              <a:rPr lang="en-US" sz="1800" b="1" dirty="0"/>
              <a:t>quality</a:t>
            </a:r>
            <a:r>
              <a:rPr lang="en-US" sz="1800" dirty="0"/>
              <a:t> problems.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DFFE677-3177-4998-906A-B499F115F925}"/>
              </a:ext>
            </a:extLst>
          </p:cNvPr>
          <p:cNvGraphicFramePr>
            <a:graphicFrameLocks/>
          </p:cNvGraphicFramePr>
          <p:nvPr/>
        </p:nvGraphicFramePr>
        <p:xfrm>
          <a:off x="148876" y="1852961"/>
          <a:ext cx="5855108" cy="4323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BF4AB226-58DD-4625-8697-1776AACBFC8B}"/>
              </a:ext>
            </a:extLst>
          </p:cNvPr>
          <p:cNvSpPr txBox="1"/>
          <p:nvPr/>
        </p:nvSpPr>
        <p:spPr>
          <a:xfrm>
            <a:off x="198572" y="6287769"/>
            <a:ext cx="11610823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Note: Figures developed by ESCWA based on the OECD Climate Finance Database. The figure presented includes commitments with a “principal” climate Rio marker as well as “climate components” reported by multilateral development banks.  Commitments with a “significant” climate Rio marker are not included.</a:t>
            </a:r>
          </a:p>
          <a:p>
            <a:r>
              <a:rPr lang="en-US" sz="1100" dirty="0"/>
              <a:t>Source: Adapted from ESCWA and </a:t>
            </a:r>
            <a:r>
              <a:rPr lang="en-US" sz="1100" dirty="0" err="1"/>
              <a:t>IsDB</a:t>
            </a:r>
            <a:r>
              <a:rPr lang="en-US" sz="1100" dirty="0"/>
              <a:t>, Forthcoming. Mainstreaming Climate into National Development Planning in the Water, Energy, and Transport Sectors.  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17D659C-0A05-4B87-A6C6-274D5F974216}"/>
              </a:ext>
            </a:extLst>
          </p:cNvPr>
          <p:cNvGraphicFramePr>
            <a:graphicFrameLocks/>
          </p:cNvGraphicFramePr>
          <p:nvPr/>
        </p:nvGraphicFramePr>
        <p:xfrm>
          <a:off x="6086006" y="1870364"/>
          <a:ext cx="5755096" cy="4778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964202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DD466FE-3D65-4E14-BB59-0A7124295D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7" y="529208"/>
            <a:ext cx="10309115" cy="636983"/>
          </a:xfrm>
        </p:spPr>
        <p:txBody>
          <a:bodyPr/>
          <a:lstStyle/>
          <a:p>
            <a:r>
              <a:rPr lang="en-US" dirty="0"/>
              <a:t>Green Recovery in the Arab Region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63EE09-C822-420C-987D-3BCA36897B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061" t="28698" r="16805" b="19013"/>
          <a:stretch/>
        </p:blipFill>
        <p:spPr>
          <a:xfrm>
            <a:off x="444828" y="2370780"/>
            <a:ext cx="3064358" cy="35860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F68EEE-B96C-448A-86B2-DA933738AFA4}"/>
              </a:ext>
            </a:extLst>
          </p:cNvPr>
          <p:cNvSpPr txBox="1"/>
          <p:nvPr/>
        </p:nvSpPr>
        <p:spPr>
          <a:xfrm>
            <a:off x="461607" y="2446947"/>
            <a:ext cx="3064358" cy="461665"/>
          </a:xfrm>
          <a:prstGeom prst="rect">
            <a:avLst/>
          </a:prstGeom>
          <a:solidFill>
            <a:srgbClr val="EFEDED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1349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Government fiscal stimulus across regions (%GDP)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E20C5A6-18AD-4124-B980-936EF448A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09855" y="2055312"/>
            <a:ext cx="8381509" cy="4546824"/>
          </a:xfrm>
        </p:spPr>
        <p:txBody>
          <a:bodyPr/>
          <a:lstStyle/>
          <a:p>
            <a:pPr lvl="0"/>
            <a:r>
              <a:rPr lang="en-US" sz="1500" dirty="0"/>
              <a:t>At global level, stimulus plan account for 22% of global GDP while in the Arab region, it accounts for less than 4% of the regional GDP. </a:t>
            </a:r>
          </a:p>
          <a:p>
            <a:pPr lvl="0"/>
            <a:r>
              <a:rPr lang="en-US" sz="1500" dirty="0"/>
              <a:t>1. Investment in recovery can fund green growth if well targeted: </a:t>
            </a:r>
          </a:p>
          <a:p>
            <a:pPr lvl="1"/>
            <a:r>
              <a:rPr lang="en-US" sz="1500" dirty="0"/>
              <a:t>As countries revise/prepare new NDCs for COP 26, estimates of financial needs should be well quantified</a:t>
            </a:r>
          </a:p>
          <a:p>
            <a:pPr lvl="1"/>
            <a:r>
              <a:rPr lang="en-US" sz="1500" dirty="0"/>
              <a:t>The region needs more public international finance support</a:t>
            </a:r>
          </a:p>
          <a:p>
            <a:pPr lvl="1"/>
            <a:r>
              <a:rPr lang="en-US" sz="1500" dirty="0"/>
              <a:t>Arab States can also expand the application of innovative instruments such as green bonds to mobilize resources</a:t>
            </a:r>
          </a:p>
          <a:p>
            <a:pPr lvl="1"/>
            <a:r>
              <a:rPr lang="en-US" sz="1500" dirty="0"/>
              <a:t>Continued strengthening of policy and regulatory environments that are conducive to RE and EE will also be critical to the capacity of Arab states to achieve increased ambition </a:t>
            </a:r>
          </a:p>
          <a:p>
            <a:pPr lvl="0"/>
            <a:r>
              <a:rPr lang="en-US" sz="1500" dirty="0"/>
              <a:t>2. Green investments can have co-benefits for climate action and building back better, including: </a:t>
            </a:r>
          </a:p>
          <a:p>
            <a:pPr lvl="1"/>
            <a:r>
              <a:rPr lang="en-US" sz="1500" dirty="0"/>
              <a:t>Putting economic diversification on the right track</a:t>
            </a:r>
          </a:p>
          <a:p>
            <a:pPr lvl="1"/>
            <a:r>
              <a:rPr lang="en-US" sz="1500" dirty="0"/>
              <a:t>Achieving job creation in Green growth sector</a:t>
            </a:r>
          </a:p>
          <a:p>
            <a:pPr lvl="1"/>
            <a:r>
              <a:rPr lang="en-US" sz="1500" dirty="0"/>
              <a:t>Achieving Energy Security </a:t>
            </a:r>
          </a:p>
        </p:txBody>
      </p:sp>
    </p:spTree>
    <p:extLst>
      <p:ext uri="{BB962C8B-B14F-4D97-AF65-F5344CB8AC3E}">
        <p14:creationId xmlns:p14="http://schemas.microsoft.com/office/powerpoint/2010/main" val="2831255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0493133-71C3-4225-A1DA-432E30EE5B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7" y="306113"/>
            <a:ext cx="10309115" cy="457201"/>
          </a:xfrm>
        </p:spPr>
        <p:txBody>
          <a:bodyPr/>
          <a:lstStyle/>
          <a:p>
            <a:r>
              <a:rPr lang="en-US" sz="3200" dirty="0"/>
              <a:t>Arab Centre for Climate Change Policies</a:t>
            </a:r>
          </a:p>
          <a:p>
            <a:r>
              <a:rPr lang="en-US" sz="3200" dirty="0"/>
              <a:t>(ACCCP)</a:t>
            </a:r>
          </a:p>
          <a:p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D4C217-CBD1-4219-8A75-920AD01BB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26" y="2057988"/>
            <a:ext cx="4222371" cy="41668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83FEBB-9C20-4366-9F93-F86D8D1D2E1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48"/>
          <a:stretch/>
        </p:blipFill>
        <p:spPr bwMode="auto">
          <a:xfrm>
            <a:off x="6312394" y="3676719"/>
            <a:ext cx="4509405" cy="262606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572339A-9CC3-4776-B6CA-286110D11A9B}"/>
              </a:ext>
            </a:extLst>
          </p:cNvPr>
          <p:cNvSpPr/>
          <p:nvPr/>
        </p:nvSpPr>
        <p:spPr>
          <a:xfrm>
            <a:off x="5031291" y="1968559"/>
            <a:ext cx="6981743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Arab Centre for Climate Change Policies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established pursuant to resolution 329 (XXX) adopted at the 30th ESCWA Ministerial Session (Beirut, 28 June 2018). </a:t>
            </a:r>
          </a:p>
          <a:p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ACCCP aims to strengthen the capacity of Arab States to better understand and address the implications of climate change for sustainable development in key thematic areas. </a:t>
            </a:r>
          </a:p>
        </p:txBody>
      </p:sp>
    </p:spTree>
    <p:extLst>
      <p:ext uri="{BB962C8B-B14F-4D97-AF65-F5344CB8AC3E}">
        <p14:creationId xmlns:p14="http://schemas.microsoft.com/office/powerpoint/2010/main" val="25110263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AE72FDD-42A7-439D-A88E-14E055519F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3527" y="2218793"/>
            <a:ext cx="8933796" cy="2367383"/>
          </a:xfrm>
        </p:spPr>
        <p:txBody>
          <a:bodyPr>
            <a:normAutofit/>
          </a:bodyPr>
          <a:lstStyle/>
          <a:p>
            <a:r>
              <a:rPr lang="en-US" sz="3600" dirty="0"/>
              <a:t>Thank you !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8A39642-85BF-4629-9076-AE1E389C7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6472" y="5441396"/>
            <a:ext cx="8936846" cy="457201"/>
          </a:xfrm>
        </p:spPr>
        <p:txBody>
          <a:bodyPr/>
          <a:lstStyle/>
          <a:p>
            <a:r>
              <a:rPr lang="en-US" sz="1200" dirty="0"/>
              <a:t>For additional information, please visit ESCWA’s website on: </a:t>
            </a:r>
            <a:r>
              <a:rPr lang="en-US" sz="1200" dirty="0">
                <a:hlinkClick r:id="rId2"/>
              </a:rPr>
              <a:t>www.unescwa.org</a:t>
            </a:r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086183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upo 40">
            <a:extLst>
              <a:ext uri="{FF2B5EF4-FFF2-40B4-BE49-F238E27FC236}">
                <a16:creationId xmlns:a16="http://schemas.microsoft.com/office/drawing/2014/main" id="{A1BDB8B6-73D9-49C2-B104-78445A35A548}"/>
              </a:ext>
            </a:extLst>
          </p:cNvPr>
          <p:cNvGrpSpPr/>
          <p:nvPr/>
        </p:nvGrpSpPr>
        <p:grpSpPr>
          <a:xfrm>
            <a:off x="820086" y="2980568"/>
            <a:ext cx="6096000" cy="584775"/>
            <a:chOff x="1363536" y="3811235"/>
            <a:chExt cx="6096000" cy="584775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9068CAE3-77A3-4FF2-8D43-19848B1B9AA4}"/>
                </a:ext>
              </a:extLst>
            </p:cNvPr>
            <p:cNvSpPr/>
            <p:nvPr/>
          </p:nvSpPr>
          <p:spPr>
            <a:xfrm>
              <a:off x="1363536" y="3811235"/>
              <a:ext cx="609600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419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Panel </a:t>
              </a:r>
              <a:r>
                <a:rPr kumimoji="0" lang="es-41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Discussion</a:t>
              </a:r>
              <a:r>
                <a:rPr kumimoji="0" lang="es-419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2</a:t>
              </a:r>
            </a:p>
          </p:txBody>
        </p:sp>
        <p:cxnSp>
          <p:nvCxnSpPr>
            <p:cNvPr id="37" name="Conector recto 36">
              <a:extLst>
                <a:ext uri="{FF2B5EF4-FFF2-40B4-BE49-F238E27FC236}">
                  <a16:creationId xmlns:a16="http://schemas.microsoft.com/office/drawing/2014/main" id="{60DEA2D8-58B7-4955-A221-71E4D458D289}"/>
                </a:ext>
              </a:extLst>
            </p:cNvPr>
            <p:cNvCxnSpPr>
              <a:cxnSpLocks/>
            </p:cNvCxnSpPr>
            <p:nvPr/>
          </p:nvCxnSpPr>
          <p:spPr>
            <a:xfrm>
              <a:off x="1449356" y="4335910"/>
              <a:ext cx="2565005" cy="0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6DA008A-B8C6-4F53-8F03-8D380939E24A}"/>
              </a:ext>
            </a:extLst>
          </p:cNvPr>
          <p:cNvSpPr/>
          <p:nvPr/>
        </p:nvSpPr>
        <p:spPr>
          <a:xfrm>
            <a:off x="6950724" y="1235079"/>
            <a:ext cx="4675113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ángulo 13">
            <a:extLst>
              <a:ext uri="{FF2B5EF4-FFF2-40B4-BE49-F238E27FC236}">
                <a16:creationId xmlns:a16="http://schemas.microsoft.com/office/drawing/2014/main" id="{45E714E3-DCA6-4B82-84B5-42D045F1C064}"/>
              </a:ext>
            </a:extLst>
          </p:cNvPr>
          <p:cNvSpPr/>
          <p:nvPr/>
        </p:nvSpPr>
        <p:spPr>
          <a:xfrm>
            <a:off x="820086" y="3505243"/>
            <a:ext cx="4675113" cy="138499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ea typeface="Verdana" panose="020B0604030504040204" pitchFamily="34" charset="0"/>
              </a:rPr>
              <a:t>Promoting Green Recovery in MENA linked with NDCs and long-term strategies </a:t>
            </a:r>
            <a:r>
              <a:rPr lang="en-US" dirty="0"/>
              <a:t>	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0D2ECC-4EC6-4969-9079-0DE5338468AC}"/>
              </a:ext>
            </a:extLst>
          </p:cNvPr>
          <p:cNvSpPr txBox="1"/>
          <p:nvPr/>
        </p:nvSpPr>
        <p:spPr>
          <a:xfrm>
            <a:off x="6233294" y="0"/>
            <a:ext cx="5545394" cy="818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bg1"/>
                </a:solidFill>
              </a:rPr>
              <a:t>Moderator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sz="2000" dirty="0" err="1">
                <a:solidFill>
                  <a:schemeClr val="bg1"/>
                </a:solidFill>
              </a:rPr>
              <a:t>Dolf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Gielen</a:t>
            </a:r>
            <a:r>
              <a:rPr lang="en-US" sz="2000" dirty="0">
                <a:solidFill>
                  <a:schemeClr val="bg1"/>
                </a:solidFill>
              </a:rPr>
              <a:t>, Director, IRENA Innovation and Technology Centre, IRENA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bg1"/>
                </a:solidFill>
              </a:rPr>
              <a:t>Panelists</a:t>
            </a:r>
            <a:r>
              <a:rPr lang="en-US" sz="2000" dirty="0">
                <a:solidFill>
                  <a:schemeClr val="bg1"/>
                </a:solidFill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Ayman </a:t>
            </a:r>
            <a:r>
              <a:rPr lang="en-US" sz="2000" dirty="0" err="1">
                <a:solidFill>
                  <a:schemeClr val="bg1"/>
                </a:solidFill>
              </a:rPr>
              <a:t>Tharwat</a:t>
            </a:r>
            <a:r>
              <a:rPr lang="en-US" sz="2000" dirty="0">
                <a:solidFill>
                  <a:schemeClr val="bg1"/>
                </a:solidFill>
              </a:rPr>
              <a:t>, Minister plenipotentiary, Deputy Director of Environment and Sustainable Development, Ministry of Foreign Affairs, Egypt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Dr Rehab </a:t>
            </a:r>
            <a:r>
              <a:rPr lang="en-US" sz="2000" dirty="0" err="1">
                <a:solidFill>
                  <a:schemeClr val="bg1"/>
                </a:solidFill>
              </a:rPr>
              <a:t>Almageed</a:t>
            </a:r>
            <a:r>
              <a:rPr lang="en-US" sz="2000" dirty="0">
                <a:solidFill>
                  <a:schemeClr val="bg1"/>
                </a:solidFill>
              </a:rPr>
              <a:t>, Higher Council for Environment and Natural Resources, Sudan (HCENR), NDC Focal Point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Yacoub Marar, Ministry of Energy and Mineral Resources, Jordan, Director Renewable Energy and Energy Efficiency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Dr Maged Mahmoud, Regional Center for Renewable Energy and Energy Efficiency (RCREEE), Acting Executive Director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 Mohamed </a:t>
            </a:r>
            <a:r>
              <a:rPr lang="en-US" sz="2000" dirty="0" err="1">
                <a:solidFill>
                  <a:schemeClr val="bg1"/>
                </a:solidFill>
              </a:rPr>
              <a:t>Ossama</a:t>
            </a:r>
            <a:r>
              <a:rPr lang="en-US" sz="2000" dirty="0">
                <a:solidFill>
                  <a:schemeClr val="bg1"/>
                </a:solidFill>
              </a:rPr>
              <a:t>, Project Director for TAQA Solar, TAQA Arabia, Egypt </a:t>
            </a:r>
          </a:p>
          <a:p>
            <a:r>
              <a:rPr lang="en-US" dirty="0"/>
              <a:t>	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</a:p>
          <a:p>
            <a:r>
              <a:rPr lang="en-US" dirty="0"/>
              <a:t>	</a:t>
            </a:r>
          </a:p>
          <a:p>
            <a:endParaRPr lang="en-US" b="1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D72B8C3-0909-4F99-A752-07F570758DF7}"/>
              </a:ext>
            </a:extLst>
          </p:cNvPr>
          <p:cNvGrpSpPr/>
          <p:nvPr/>
        </p:nvGrpSpPr>
        <p:grpSpPr>
          <a:xfrm>
            <a:off x="-148728" y="-163234"/>
            <a:ext cx="6156238" cy="1549581"/>
            <a:chOff x="3234813" y="-288719"/>
            <a:chExt cx="7891657" cy="1868328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E080A9B-AF44-4B8E-B394-3A7A10A8E8BC}"/>
                </a:ext>
              </a:extLst>
            </p:cNvPr>
            <p:cNvGrpSpPr/>
            <p:nvPr/>
          </p:nvGrpSpPr>
          <p:grpSpPr>
            <a:xfrm>
              <a:off x="5950122" y="124098"/>
              <a:ext cx="5176348" cy="937327"/>
              <a:chOff x="5224462" y="3082607"/>
              <a:chExt cx="3825875" cy="692785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459A5EBE-7E9F-4DA3-A5C2-9B89A0FFC401}"/>
                  </a:ext>
                </a:extLst>
              </p:cNvPr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04087" y="3214687"/>
                <a:ext cx="1746250" cy="46228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" name="Picture 23" descr="An image of the logo for UN Climate Change Conference (COP26) at the SEC – Glasgow 2021">
                <a:extLst>
                  <a:ext uri="{FF2B5EF4-FFF2-40B4-BE49-F238E27FC236}">
                    <a16:creationId xmlns:a16="http://schemas.microsoft.com/office/drawing/2014/main" id="{37565F01-4CDB-4344-83FB-F266765AD7DA}"/>
                  </a:ext>
                </a:extLst>
              </p:cNvPr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24462" y="3082607"/>
                <a:ext cx="1339850" cy="69278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3C9602F-89D0-4310-AC35-9D8C94AB0559}"/>
                </a:ext>
              </a:extLst>
            </p:cNvPr>
            <p:cNvPicPr/>
            <p:nvPr/>
          </p:nvPicPr>
          <p:blipFill>
            <a:blip r:embed="rId5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4813" y="-288719"/>
              <a:ext cx="2512313" cy="1868328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229643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upo 40">
            <a:extLst>
              <a:ext uri="{FF2B5EF4-FFF2-40B4-BE49-F238E27FC236}">
                <a16:creationId xmlns:a16="http://schemas.microsoft.com/office/drawing/2014/main" id="{A1BDB8B6-73D9-49C2-B104-78445A35A548}"/>
              </a:ext>
            </a:extLst>
          </p:cNvPr>
          <p:cNvGrpSpPr/>
          <p:nvPr/>
        </p:nvGrpSpPr>
        <p:grpSpPr>
          <a:xfrm>
            <a:off x="820086" y="2980568"/>
            <a:ext cx="6096000" cy="584775"/>
            <a:chOff x="1363536" y="3811235"/>
            <a:chExt cx="6096000" cy="584775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9068CAE3-77A3-4FF2-8D43-19848B1B9AA4}"/>
                </a:ext>
              </a:extLst>
            </p:cNvPr>
            <p:cNvSpPr/>
            <p:nvPr/>
          </p:nvSpPr>
          <p:spPr>
            <a:xfrm>
              <a:off x="1363536" y="3811235"/>
              <a:ext cx="609600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41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Closing</a:t>
              </a:r>
              <a:r>
                <a:rPr kumimoji="0" lang="es-419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s-41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Remarks</a:t>
              </a:r>
              <a:r>
                <a:rPr kumimoji="0" lang="es-419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cxnSp>
          <p:nvCxnSpPr>
            <p:cNvPr id="37" name="Conector recto 36">
              <a:extLst>
                <a:ext uri="{FF2B5EF4-FFF2-40B4-BE49-F238E27FC236}">
                  <a16:creationId xmlns:a16="http://schemas.microsoft.com/office/drawing/2014/main" id="{60DEA2D8-58B7-4955-A221-71E4D458D289}"/>
                </a:ext>
              </a:extLst>
            </p:cNvPr>
            <p:cNvCxnSpPr>
              <a:cxnSpLocks/>
            </p:cNvCxnSpPr>
            <p:nvPr/>
          </p:nvCxnSpPr>
          <p:spPr>
            <a:xfrm>
              <a:off x="1449356" y="4335910"/>
              <a:ext cx="2565005" cy="0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6DA008A-B8C6-4F53-8F03-8D380939E24A}"/>
              </a:ext>
            </a:extLst>
          </p:cNvPr>
          <p:cNvSpPr/>
          <p:nvPr/>
        </p:nvSpPr>
        <p:spPr>
          <a:xfrm>
            <a:off x="6950724" y="1235079"/>
            <a:ext cx="4675113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52A34D-5CEC-4596-BF04-A043ED0634BC}"/>
              </a:ext>
            </a:extLst>
          </p:cNvPr>
          <p:cNvSpPr txBox="1"/>
          <p:nvPr/>
        </p:nvSpPr>
        <p:spPr>
          <a:xfrm>
            <a:off x="7125470" y="3015399"/>
            <a:ext cx="47695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FFFF"/>
                </a:solidFill>
              </a:rPr>
              <a:t>Binu Parthan, Head of Regions, Country Engagement and Partnerships</a:t>
            </a:r>
          </a:p>
        </p:txBody>
      </p:sp>
      <p:pic>
        <p:nvPicPr>
          <p:cNvPr id="18" name="Gráfico 42" descr="Círculo con flecha derecha">
            <a:extLst>
              <a:ext uri="{FF2B5EF4-FFF2-40B4-BE49-F238E27FC236}">
                <a16:creationId xmlns:a16="http://schemas.microsoft.com/office/drawing/2014/main" id="{368B9371-99B5-4B85-A443-DF287F6DAC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6486576" y="3143846"/>
            <a:ext cx="638894" cy="63889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F3B6CA87-5AC3-42A4-A0B7-8482BDD65307}"/>
              </a:ext>
            </a:extLst>
          </p:cNvPr>
          <p:cNvGrpSpPr/>
          <p:nvPr/>
        </p:nvGrpSpPr>
        <p:grpSpPr>
          <a:xfrm>
            <a:off x="-148728" y="-163234"/>
            <a:ext cx="6156238" cy="1549581"/>
            <a:chOff x="3234813" y="-288719"/>
            <a:chExt cx="7891657" cy="1868328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A8B47E9-4582-4ED3-A5CB-90DCDA34B973}"/>
                </a:ext>
              </a:extLst>
            </p:cNvPr>
            <p:cNvGrpSpPr/>
            <p:nvPr/>
          </p:nvGrpSpPr>
          <p:grpSpPr>
            <a:xfrm>
              <a:off x="5950122" y="124098"/>
              <a:ext cx="5176348" cy="937327"/>
              <a:chOff x="5224462" y="3082607"/>
              <a:chExt cx="3825875" cy="692785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1D3930F3-3AC2-4D0E-9E00-913839235BFB}"/>
                  </a:ext>
                </a:extLst>
              </p:cNvPr>
              <p:cNvPicPr/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04087" y="3214687"/>
                <a:ext cx="1746250" cy="46228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" name="Picture 23" descr="An image of the logo for UN Climate Change Conference (COP26) at the SEC – Glasgow 2021">
                <a:extLst>
                  <a:ext uri="{FF2B5EF4-FFF2-40B4-BE49-F238E27FC236}">
                    <a16:creationId xmlns:a16="http://schemas.microsoft.com/office/drawing/2014/main" id="{C20EB5F2-7D26-4F29-8BF0-38BC3220AFC3}"/>
                  </a:ext>
                </a:extLst>
              </p:cNvPr>
              <p:cNvPicPr/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24462" y="3082607"/>
                <a:ext cx="1339850" cy="69278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6FBE40D-0F6C-48DD-A8AC-4A7BE0C8EDE9}"/>
                </a:ext>
              </a:extLst>
            </p:cNvPr>
            <p:cNvPicPr/>
            <p:nvPr/>
          </p:nvPicPr>
          <p:blipFill>
            <a:blip r:embed="rId7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4813" y="-288719"/>
              <a:ext cx="2512313" cy="1868328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2108789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B649D40-9334-45C8-BA3B-D11EBAF7B2B6}"/>
              </a:ext>
            </a:extLst>
          </p:cNvPr>
          <p:cNvSpPr txBox="1"/>
          <p:nvPr/>
        </p:nvSpPr>
        <p:spPr>
          <a:xfrm>
            <a:off x="10272464" y="6519446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Arial" charset="0"/>
              </a:rPr>
              <a:t>Source: unsplashcom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CD7C9B-FF27-4973-A133-0C28AF8B24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179" y="260648"/>
            <a:ext cx="5075322" cy="12961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85CC90-62FE-4D0E-8EEB-489C8E100CE1}"/>
              </a:ext>
            </a:extLst>
          </p:cNvPr>
          <p:cNvSpPr txBox="1"/>
          <p:nvPr/>
        </p:nvSpPr>
        <p:spPr>
          <a:xfrm>
            <a:off x="3048000" y="2743200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872A6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Arial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727101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18B11296-6088-344A-A8D3-8FF6EB19D5A1}"/>
              </a:ext>
            </a:extLst>
          </p:cNvPr>
          <p:cNvSpPr txBox="1"/>
          <p:nvPr/>
        </p:nvSpPr>
        <p:spPr>
          <a:xfrm>
            <a:off x="6270858" y="204966"/>
            <a:ext cx="574449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Opening  Remarks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Scene - Setting Presentation: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IRENA’s NDC Support in the Middle East and North Africa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Panel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Discussion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1: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Achieving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and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advancing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the NDC targets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through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energy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sector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transformation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s-ES" sz="2400" b="1" dirty="0">
              <a:solidFill>
                <a:srgbClr val="FFFFFF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Wingdings" panose="05000000000000000000" pitchFamily="2" charset="2"/>
              <a:buChar char="q"/>
              <a:defRPr/>
            </a:pPr>
            <a:r>
              <a:rPr lang="en-US" sz="2400" b="1" dirty="0"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Scene - Setting Presentation: Promoting Green Recovery </a:t>
            </a:r>
            <a:r>
              <a:rPr lang="en-US" sz="2400" b="1"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 the MENA</a:t>
            </a:r>
          </a:p>
          <a:p>
            <a:pPr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Panel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Discussion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2: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Promoting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Green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Recovery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in MENA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linked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with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NDCs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and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long-term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strategies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s-ES" sz="2400" b="1" dirty="0">
              <a:solidFill>
                <a:srgbClr val="FFFFFF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Closing Remarks</a:t>
            </a:r>
            <a:endParaRPr kumimoji="0" lang="es-419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3BA7A3-5964-DA44-8C06-53D98A45AF1B}"/>
              </a:ext>
            </a:extLst>
          </p:cNvPr>
          <p:cNvSpPr txBox="1"/>
          <p:nvPr/>
        </p:nvSpPr>
        <p:spPr>
          <a:xfrm>
            <a:off x="1084244" y="2767280"/>
            <a:ext cx="40861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 dirty="0">
                <a:ln>
                  <a:noFill/>
                </a:ln>
                <a:solidFill>
                  <a:srgbClr val="00619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AGENDA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006192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CF38B28-B4F2-4547-A861-9DB53C20E0B5}"/>
              </a:ext>
            </a:extLst>
          </p:cNvPr>
          <p:cNvGrpSpPr/>
          <p:nvPr/>
        </p:nvGrpSpPr>
        <p:grpSpPr>
          <a:xfrm>
            <a:off x="-148728" y="-163234"/>
            <a:ext cx="6156238" cy="1549581"/>
            <a:chOff x="3234813" y="-288719"/>
            <a:chExt cx="7891657" cy="186832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11A3B3D-1844-45FA-A73F-06D94F6588A6}"/>
                </a:ext>
              </a:extLst>
            </p:cNvPr>
            <p:cNvGrpSpPr/>
            <p:nvPr/>
          </p:nvGrpSpPr>
          <p:grpSpPr>
            <a:xfrm>
              <a:off x="5950122" y="124098"/>
              <a:ext cx="5176348" cy="937327"/>
              <a:chOff x="5224462" y="3082607"/>
              <a:chExt cx="3825875" cy="692785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CAF6CF9-C949-49E0-9EEF-41A69466A506}"/>
                  </a:ext>
                </a:extLst>
              </p:cNvPr>
              <p:cNvPicPr/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04087" y="3214687"/>
                <a:ext cx="1746250" cy="46228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" name="Picture 17" descr="An image of the logo for UN Climate Change Conference (COP26) at the SEC – Glasgow 2021">
                <a:extLst>
                  <a:ext uri="{FF2B5EF4-FFF2-40B4-BE49-F238E27FC236}">
                    <a16:creationId xmlns:a16="http://schemas.microsoft.com/office/drawing/2014/main" id="{F4DFE81C-E4B8-4962-B58C-1223CC1F265C}"/>
                  </a:ext>
                </a:extLst>
              </p:cNvPr>
              <p:cNvPicPr/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24462" y="3082607"/>
                <a:ext cx="1339850" cy="69278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039B3FB-51A3-4CE2-9BEB-77D032FD7460}"/>
                </a:ext>
              </a:extLst>
            </p:cNvPr>
            <p:cNvPicPr/>
            <p:nvPr/>
          </p:nvPicPr>
          <p:blipFill>
            <a:blip r:embed="rId4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4813" y="-288719"/>
              <a:ext cx="2512313" cy="1868328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64567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upo 40">
            <a:extLst>
              <a:ext uri="{FF2B5EF4-FFF2-40B4-BE49-F238E27FC236}">
                <a16:creationId xmlns:a16="http://schemas.microsoft.com/office/drawing/2014/main" id="{A1BDB8B6-73D9-49C2-B104-78445A35A548}"/>
              </a:ext>
            </a:extLst>
          </p:cNvPr>
          <p:cNvGrpSpPr/>
          <p:nvPr/>
        </p:nvGrpSpPr>
        <p:grpSpPr>
          <a:xfrm>
            <a:off x="820086" y="2980568"/>
            <a:ext cx="6096000" cy="584775"/>
            <a:chOff x="1363536" y="3811235"/>
            <a:chExt cx="6096000" cy="584775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9068CAE3-77A3-4FF2-8D43-19848B1B9AA4}"/>
                </a:ext>
              </a:extLst>
            </p:cNvPr>
            <p:cNvSpPr/>
            <p:nvPr/>
          </p:nvSpPr>
          <p:spPr>
            <a:xfrm>
              <a:off x="1363536" y="3811235"/>
              <a:ext cx="609600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419" sz="3200" b="1" dirty="0" err="1">
                  <a:solidFill>
                    <a:prstClr val="black"/>
                  </a:solidFill>
                  <a:latin typeface="Calibri" panose="020F0502020204030204"/>
                </a:rPr>
                <a:t>Opening</a:t>
              </a:r>
              <a:r>
                <a:rPr lang="es-419" sz="32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kumimoji="0" lang="es-41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Remarks</a:t>
              </a:r>
              <a:r>
                <a:rPr kumimoji="0" lang="es-419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cxnSp>
          <p:nvCxnSpPr>
            <p:cNvPr id="37" name="Conector recto 36">
              <a:extLst>
                <a:ext uri="{FF2B5EF4-FFF2-40B4-BE49-F238E27FC236}">
                  <a16:creationId xmlns:a16="http://schemas.microsoft.com/office/drawing/2014/main" id="{60DEA2D8-58B7-4955-A221-71E4D458D289}"/>
                </a:ext>
              </a:extLst>
            </p:cNvPr>
            <p:cNvCxnSpPr>
              <a:cxnSpLocks/>
            </p:cNvCxnSpPr>
            <p:nvPr/>
          </p:nvCxnSpPr>
          <p:spPr>
            <a:xfrm>
              <a:off x="1449356" y="4335910"/>
              <a:ext cx="2565005" cy="0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6DA008A-B8C6-4F53-8F03-8D380939E24A}"/>
              </a:ext>
            </a:extLst>
          </p:cNvPr>
          <p:cNvSpPr/>
          <p:nvPr/>
        </p:nvSpPr>
        <p:spPr>
          <a:xfrm>
            <a:off x="6950724" y="1235079"/>
            <a:ext cx="4675113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0D2ECC-4EC6-4969-9079-0DE5338468AC}"/>
              </a:ext>
            </a:extLst>
          </p:cNvPr>
          <p:cNvSpPr txBox="1"/>
          <p:nvPr/>
        </p:nvSpPr>
        <p:spPr>
          <a:xfrm>
            <a:off x="6331616" y="221003"/>
            <a:ext cx="554539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bg1"/>
                </a:solidFill>
              </a:rPr>
              <a:t>Francesco La Camera, Director General, IRENA 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bg1"/>
                </a:solidFill>
              </a:rPr>
              <a:t> James </a:t>
            </a:r>
            <a:r>
              <a:rPr lang="en-US" sz="2400" b="1" dirty="0" err="1">
                <a:solidFill>
                  <a:schemeClr val="bg1"/>
                </a:solidFill>
              </a:rPr>
              <a:t>Grabert</a:t>
            </a:r>
            <a:r>
              <a:rPr lang="en-US" sz="2400" b="1" dirty="0">
                <a:solidFill>
                  <a:schemeClr val="bg1"/>
                </a:solidFill>
              </a:rPr>
              <a:t>, Director, Mitigation Division, Acting Director, Communication and Engagement Division, UNFCCC Secretariat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bg1"/>
                </a:solidFill>
              </a:rPr>
              <a:t>Janet Rogan, UK COP26 Ambassador for Middle East and North Africa, Eastern Europe and Central Asia </a:t>
            </a:r>
          </a:p>
          <a:p>
            <a:r>
              <a:rPr lang="en-US" b="1" dirty="0"/>
              <a:t>	</a:t>
            </a:r>
          </a:p>
          <a:p>
            <a:r>
              <a:rPr lang="en-US" dirty="0"/>
              <a:t>	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</a:p>
          <a:p>
            <a:r>
              <a:rPr lang="en-US" dirty="0"/>
              <a:t>	</a:t>
            </a:r>
          </a:p>
          <a:p>
            <a:endParaRPr lang="en-US" b="1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2C3ED95-008F-4552-B7CA-6D7B0E3CE9C2}"/>
              </a:ext>
            </a:extLst>
          </p:cNvPr>
          <p:cNvGrpSpPr/>
          <p:nvPr/>
        </p:nvGrpSpPr>
        <p:grpSpPr>
          <a:xfrm>
            <a:off x="-148728" y="-163234"/>
            <a:ext cx="6156238" cy="1549581"/>
            <a:chOff x="3234813" y="-288719"/>
            <a:chExt cx="7891657" cy="1868328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86A18AD-35DF-4F11-9AF0-AED1B31FE45B}"/>
                </a:ext>
              </a:extLst>
            </p:cNvPr>
            <p:cNvGrpSpPr/>
            <p:nvPr/>
          </p:nvGrpSpPr>
          <p:grpSpPr>
            <a:xfrm>
              <a:off x="5950122" y="124098"/>
              <a:ext cx="5176348" cy="937327"/>
              <a:chOff x="5224462" y="3082607"/>
              <a:chExt cx="3825875" cy="692785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3CD7A33D-72E6-4E66-A47F-1252D1FDA3A2}"/>
                  </a:ext>
                </a:extLst>
              </p:cNvPr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04087" y="3214687"/>
                <a:ext cx="1746250" cy="46228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" name="Picture 23" descr="An image of the logo for UN Climate Change Conference (COP26) at the SEC – Glasgow 2021">
                <a:extLst>
                  <a:ext uri="{FF2B5EF4-FFF2-40B4-BE49-F238E27FC236}">
                    <a16:creationId xmlns:a16="http://schemas.microsoft.com/office/drawing/2014/main" id="{743E40E4-980F-4873-8F46-0F30B0EFE895}"/>
                  </a:ext>
                </a:extLst>
              </p:cNvPr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24462" y="3082607"/>
                <a:ext cx="1339850" cy="69278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E069DC5-87CE-42CB-8B17-0D0AE11CB13A}"/>
                </a:ext>
              </a:extLst>
            </p:cNvPr>
            <p:cNvPicPr/>
            <p:nvPr/>
          </p:nvPicPr>
          <p:blipFill>
            <a:blip r:embed="rId5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4813" y="-288719"/>
              <a:ext cx="2512313" cy="1868328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202222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upo 40">
            <a:extLst>
              <a:ext uri="{FF2B5EF4-FFF2-40B4-BE49-F238E27FC236}">
                <a16:creationId xmlns:a16="http://schemas.microsoft.com/office/drawing/2014/main" id="{A1BDB8B6-73D9-49C2-B104-78445A35A548}"/>
              </a:ext>
            </a:extLst>
          </p:cNvPr>
          <p:cNvGrpSpPr/>
          <p:nvPr/>
        </p:nvGrpSpPr>
        <p:grpSpPr>
          <a:xfrm>
            <a:off x="770925" y="3021769"/>
            <a:ext cx="6096000" cy="584775"/>
            <a:chOff x="1363536" y="3811235"/>
            <a:chExt cx="6096000" cy="584775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9068CAE3-77A3-4FF2-8D43-19848B1B9AA4}"/>
                </a:ext>
              </a:extLst>
            </p:cNvPr>
            <p:cNvSpPr/>
            <p:nvPr/>
          </p:nvSpPr>
          <p:spPr>
            <a:xfrm>
              <a:off x="1363536" y="3811235"/>
              <a:ext cx="609600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419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7" name="Conector recto 36">
              <a:extLst>
                <a:ext uri="{FF2B5EF4-FFF2-40B4-BE49-F238E27FC236}">
                  <a16:creationId xmlns:a16="http://schemas.microsoft.com/office/drawing/2014/main" id="{60DEA2D8-58B7-4955-A221-71E4D458D289}"/>
                </a:ext>
              </a:extLst>
            </p:cNvPr>
            <p:cNvCxnSpPr>
              <a:cxnSpLocks/>
            </p:cNvCxnSpPr>
            <p:nvPr/>
          </p:nvCxnSpPr>
          <p:spPr>
            <a:xfrm>
              <a:off x="1449356" y="4335910"/>
              <a:ext cx="2565005" cy="0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6DA008A-B8C6-4F53-8F03-8D380939E24A}"/>
              </a:ext>
            </a:extLst>
          </p:cNvPr>
          <p:cNvSpPr/>
          <p:nvPr/>
        </p:nvSpPr>
        <p:spPr>
          <a:xfrm>
            <a:off x="6950724" y="1235079"/>
            <a:ext cx="4675113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354B5F-2D7C-42AC-95B7-1D28A4EC9FF4}"/>
              </a:ext>
            </a:extLst>
          </p:cNvPr>
          <p:cNvSpPr txBox="1"/>
          <p:nvPr/>
        </p:nvSpPr>
        <p:spPr>
          <a:xfrm>
            <a:off x="6385479" y="2837102"/>
            <a:ext cx="47695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FFFF"/>
                </a:solidFill>
              </a:rPr>
              <a:t>IRENA’s NDC Support in the Middle East and North Africa</a:t>
            </a:r>
          </a:p>
          <a:p>
            <a:pPr>
              <a:defRPr/>
            </a:pPr>
            <a:r>
              <a:rPr lang="en-US" sz="2800" b="1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929E03-CC63-4D9B-A1E0-3CAAC1C70620}"/>
              </a:ext>
            </a:extLst>
          </p:cNvPr>
          <p:cNvSpPr txBox="1"/>
          <p:nvPr/>
        </p:nvSpPr>
        <p:spPr>
          <a:xfrm>
            <a:off x="729557" y="2925551"/>
            <a:ext cx="4946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Scene</a:t>
            </a:r>
            <a:r>
              <a:rPr lang="en-GB" sz="3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-setting presentation</a:t>
            </a:r>
            <a:endParaRPr lang="en-US" sz="32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Gráfico 42" descr="Círculo con flecha derecha">
            <a:extLst>
              <a:ext uri="{FF2B5EF4-FFF2-40B4-BE49-F238E27FC236}">
                <a16:creationId xmlns:a16="http://schemas.microsoft.com/office/drawing/2014/main" id="{C791118C-3142-4B0E-B7AE-49C0970C15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6385479" y="3676963"/>
            <a:ext cx="638894" cy="63889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B8DFB16-3986-4A15-8A80-C2A2DA94102D}"/>
              </a:ext>
            </a:extLst>
          </p:cNvPr>
          <p:cNvSpPr txBox="1"/>
          <p:nvPr/>
        </p:nvSpPr>
        <p:spPr>
          <a:xfrm>
            <a:off x="7024373" y="3714707"/>
            <a:ext cx="4769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FFFF"/>
                </a:solidFill>
              </a:rPr>
              <a:t>Gurbuz Gonul, Director, Country Engagement and Partnerships (CEP)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D76B5AB-442C-4F07-B903-301ED23315E2}"/>
              </a:ext>
            </a:extLst>
          </p:cNvPr>
          <p:cNvGrpSpPr/>
          <p:nvPr/>
        </p:nvGrpSpPr>
        <p:grpSpPr>
          <a:xfrm>
            <a:off x="-148728" y="-163234"/>
            <a:ext cx="6156238" cy="1549581"/>
            <a:chOff x="3234813" y="-288719"/>
            <a:chExt cx="7891657" cy="186832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AEF563C-B18C-4C20-B41D-999EA33AB9DF}"/>
                </a:ext>
              </a:extLst>
            </p:cNvPr>
            <p:cNvGrpSpPr/>
            <p:nvPr/>
          </p:nvGrpSpPr>
          <p:grpSpPr>
            <a:xfrm>
              <a:off x="5950122" y="124098"/>
              <a:ext cx="5176348" cy="937327"/>
              <a:chOff x="5224462" y="3082607"/>
              <a:chExt cx="3825875" cy="692785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C92ADE61-7F43-4126-957E-FAC21DE97CB9}"/>
                  </a:ext>
                </a:extLst>
              </p:cNvPr>
              <p:cNvPicPr/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04087" y="3214687"/>
                <a:ext cx="1746250" cy="46228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" name="Picture 25" descr="An image of the logo for UN Climate Change Conference (COP26) at the SEC – Glasgow 2021">
                <a:extLst>
                  <a:ext uri="{FF2B5EF4-FFF2-40B4-BE49-F238E27FC236}">
                    <a16:creationId xmlns:a16="http://schemas.microsoft.com/office/drawing/2014/main" id="{86AE73FD-784C-4885-BB5C-EC996F46ACF2}"/>
                  </a:ext>
                </a:extLst>
              </p:cNvPr>
              <p:cNvPicPr/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24462" y="3082607"/>
                <a:ext cx="1339850" cy="69278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14E3CCA-F068-402F-A952-CFF9F67041F8}"/>
                </a:ext>
              </a:extLst>
            </p:cNvPr>
            <p:cNvPicPr/>
            <p:nvPr/>
          </p:nvPicPr>
          <p:blipFill>
            <a:blip r:embed="rId7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4813" y="-288719"/>
              <a:ext cx="2512313" cy="1868328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690517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686C7E6-E5C0-0144-88BB-57266D6D9938}"/>
              </a:ext>
            </a:extLst>
          </p:cNvPr>
          <p:cNvSpPr txBox="1"/>
          <p:nvPr/>
        </p:nvSpPr>
        <p:spPr>
          <a:xfrm>
            <a:off x="768911" y="4319990"/>
            <a:ext cx="10654178" cy="830997"/>
          </a:xfrm>
          <a:prstGeom prst="rect">
            <a:avLst/>
          </a:prstGeom>
          <a:solidFill>
            <a:srgbClr val="006192"/>
          </a:solidFill>
        </p:spPr>
        <p:txBody>
          <a:bodyPr wrap="square" rtlCol="0">
            <a:spAutoFit/>
          </a:bodyPr>
          <a:lstStyle/>
          <a:p>
            <a:pPr algn="ctr">
              <a:tabLst>
                <a:tab pos="2351088" algn="l"/>
              </a:tabLst>
              <a:defRPr/>
            </a:pPr>
            <a:r>
              <a:rPr lang="es-419" sz="2400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27 April 2021</a:t>
            </a:r>
          </a:p>
          <a:p>
            <a:pPr algn="ctr">
              <a:tabLst>
                <a:tab pos="2351088" algn="l"/>
              </a:tabLst>
              <a:defRPr/>
            </a:pPr>
            <a:r>
              <a:rPr lang="es-419" sz="2400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11:30 – 13:30 (GMT + 4)</a:t>
            </a:r>
            <a:endParaRPr lang="es-419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31E1B2-1DFE-EA43-BC47-C9EC340B59C7}"/>
              </a:ext>
            </a:extLst>
          </p:cNvPr>
          <p:cNvSpPr txBox="1"/>
          <p:nvPr/>
        </p:nvSpPr>
        <p:spPr>
          <a:xfrm>
            <a:off x="1233655" y="3076369"/>
            <a:ext cx="9724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IRENA’s NDC Support in the Middle East and North Africa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BE38D30-7DF8-1846-A175-6B7E1643A966}"/>
              </a:ext>
            </a:extLst>
          </p:cNvPr>
          <p:cNvCxnSpPr>
            <a:cxnSpLocks/>
          </p:cNvCxnSpPr>
          <p:nvPr/>
        </p:nvCxnSpPr>
        <p:spPr>
          <a:xfrm>
            <a:off x="1065530" y="3828984"/>
            <a:ext cx="10060940" cy="0"/>
          </a:xfrm>
          <a:prstGeom prst="line">
            <a:avLst/>
          </a:prstGeom>
          <a:ln w="47625">
            <a:solidFill>
              <a:srgbClr val="0061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80AC9B75-09D5-4D0D-A474-6EBB3FF7F87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664" y="459701"/>
            <a:ext cx="2582238" cy="710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3816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4FBE82-C7E8-4BD4-90C7-26C1E8C79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78" y="2463876"/>
            <a:ext cx="6759132" cy="6564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391B41-1AB8-459A-B3D1-D1DCDA307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8" y="992400"/>
            <a:ext cx="6695767" cy="13525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F52E69-F0A5-4F41-831F-B1604B8A64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4913" y="1258317"/>
            <a:ext cx="4006646" cy="12728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690CDD-3699-4820-B303-9348D38662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2011" y="2492080"/>
            <a:ext cx="4129548" cy="60001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77D89F3-AB85-49B7-BD2B-1B9C91D9D0B9}"/>
              </a:ext>
            </a:extLst>
          </p:cNvPr>
          <p:cNvGrpSpPr/>
          <p:nvPr/>
        </p:nvGrpSpPr>
        <p:grpSpPr>
          <a:xfrm>
            <a:off x="744280" y="3283270"/>
            <a:ext cx="11428030" cy="1394045"/>
            <a:chOff x="7513199" y="5340814"/>
            <a:chExt cx="8038432" cy="245653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DCACCFA-1850-40A2-9AD1-49199BDF1F26}"/>
                </a:ext>
              </a:extLst>
            </p:cNvPr>
            <p:cNvSpPr/>
            <p:nvPr/>
          </p:nvSpPr>
          <p:spPr>
            <a:xfrm>
              <a:off x="7513199" y="5340814"/>
              <a:ext cx="8038432" cy="245653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C8817D3-FBA8-4964-B4E1-B23C41918A11}"/>
                </a:ext>
              </a:extLst>
            </p:cNvPr>
            <p:cNvSpPr/>
            <p:nvPr/>
          </p:nvSpPr>
          <p:spPr>
            <a:xfrm>
              <a:off x="7653686" y="5973246"/>
              <a:ext cx="3119952" cy="113894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/>
                  <a:solidFill>
                    <a:srgbClr val="0775A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Improved energy efficiency leading to lower energy supply and consumption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BA670EE-7981-48BE-AE95-835855B4FC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8190" y="3092098"/>
            <a:ext cx="5298632" cy="146151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5BAFE73-F8E5-4879-82FA-D7605D5DDB19}"/>
              </a:ext>
            </a:extLst>
          </p:cNvPr>
          <p:cNvSpPr txBox="1"/>
          <p:nvPr/>
        </p:nvSpPr>
        <p:spPr>
          <a:xfrm>
            <a:off x="346229" y="259573"/>
            <a:ext cx="937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dirty="0">
                <a:solidFill>
                  <a:srgbClr val="0872A6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Energy Transition in the Middle East and North Africa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258B326-B3E9-442B-87F8-360AA4A1E2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7065" y="4729195"/>
            <a:ext cx="4462991" cy="82818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C7B07DC-3402-49ED-8359-0832F1E76ADD}"/>
              </a:ext>
            </a:extLst>
          </p:cNvPr>
          <p:cNvSpPr txBox="1"/>
          <p:nvPr/>
        </p:nvSpPr>
        <p:spPr>
          <a:xfrm>
            <a:off x="2309102" y="6238069"/>
            <a:ext cx="4336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7678F"/>
                </a:solidFill>
                <a:latin typeface="Calibri" panose="020F0502020204030204" pitchFamily="34" charset="0"/>
              </a:rPr>
              <a:t>Renewable energy jobs (thousands)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BEC59F4-9ED1-420B-AD08-E5544F46D0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38699" y="5170105"/>
            <a:ext cx="1088974" cy="124533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655ED4C-7019-42D5-B954-BE9710BD5F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3669" y="4988404"/>
            <a:ext cx="3386133" cy="36671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BED4CD9-72BE-4AF5-BBF0-F4BF765ADB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09183" y="5693650"/>
            <a:ext cx="3367558" cy="96944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EFD8E08-605D-44AF-9B7D-1119E0D45B8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59890" y="5675404"/>
            <a:ext cx="1058928" cy="46676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8BBF68C-C9C2-4899-A5A6-E3CACD463572}"/>
              </a:ext>
            </a:extLst>
          </p:cNvPr>
          <p:cNvSpPr txBox="1"/>
          <p:nvPr/>
        </p:nvSpPr>
        <p:spPr>
          <a:xfrm>
            <a:off x="1013830" y="5574461"/>
            <a:ext cx="3974623" cy="660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7678F"/>
                </a:solidFill>
                <a:latin typeface="Calibri" panose="020F0502020204030204" pitchFamily="34" charset="0"/>
              </a:rPr>
              <a:t>Renewable energy jobs in energy-sector employment (%)</a:t>
            </a:r>
          </a:p>
        </p:txBody>
      </p:sp>
      <p:pic>
        <p:nvPicPr>
          <p:cNvPr id="26" name="Picture 2" descr="https://www.irena.org/-/media/Images/IRENA/Agency/Publication/2020/Apr/IRENA_GRO_cover_2020.jpg?h=311&amp;w=220&amp;la=en&amp;hash=303162D87CB2C440ED885971DF7D6D34F8C25397">
            <a:extLst>
              <a:ext uri="{FF2B5EF4-FFF2-40B4-BE49-F238E27FC236}">
                <a16:creationId xmlns:a16="http://schemas.microsoft.com/office/drawing/2014/main" id="{B1E320A4-29C8-491A-8312-244563C10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7065" y="3307609"/>
            <a:ext cx="907176" cy="12824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088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34DE5F21-6508-4CC4-9ADF-200221C0EDF1}"/>
              </a:ext>
            </a:extLst>
          </p:cNvPr>
          <p:cNvSpPr txBox="1"/>
          <p:nvPr/>
        </p:nvSpPr>
        <p:spPr>
          <a:xfrm>
            <a:off x="148266" y="259573"/>
            <a:ext cx="937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872A6"/>
                </a:solidFill>
                <a:cs typeface="Arial" charset="0"/>
              </a:rPr>
              <a:t>Renewable Energy Components in Nationally Determined Contributions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5123D9-E506-4680-A121-792B16F12D84}"/>
              </a:ext>
            </a:extLst>
          </p:cNvPr>
          <p:cNvSpPr txBox="1"/>
          <p:nvPr/>
        </p:nvSpPr>
        <p:spPr>
          <a:xfrm>
            <a:off x="346229" y="1041023"/>
            <a:ext cx="183784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A2E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188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NDCs submitted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6C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134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mention quantifiable targets for renewables.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A4A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A4A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26 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include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Long-Term low emission development strategy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1A6FF3-8C18-4ABD-8F2B-1E9FDF5A4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3148" y="1041023"/>
            <a:ext cx="9282623" cy="555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351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52CDA97-53BE-274D-9ABD-E847989B4B42}"/>
              </a:ext>
            </a:extLst>
          </p:cNvPr>
          <p:cNvGrpSpPr/>
          <p:nvPr/>
        </p:nvGrpSpPr>
        <p:grpSpPr>
          <a:xfrm>
            <a:off x="3181448" y="3396148"/>
            <a:ext cx="110153" cy="110153"/>
            <a:chOff x="599930" y="3258070"/>
            <a:chExt cx="110153" cy="11015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59AAD9C-1CF3-1A4E-B00A-D61A2E96E460}"/>
                </a:ext>
              </a:extLst>
            </p:cNvPr>
            <p:cNvSpPr/>
            <p:nvPr/>
          </p:nvSpPr>
          <p:spPr>
            <a:xfrm>
              <a:off x="599930" y="3258070"/>
              <a:ext cx="110153" cy="110153"/>
            </a:xfrm>
            <a:prstGeom prst="ellipse">
              <a:avLst/>
            </a:prstGeom>
            <a:noFill/>
            <a:ln w="9525">
              <a:solidFill>
                <a:srgbClr val="0672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CB7FA96-59F9-EB46-82B9-FDA1CAAB861A}"/>
                </a:ext>
              </a:extLst>
            </p:cNvPr>
            <p:cNvSpPr/>
            <p:nvPr/>
          </p:nvSpPr>
          <p:spPr>
            <a:xfrm>
              <a:off x="625720" y="3283860"/>
              <a:ext cx="58573" cy="58573"/>
            </a:xfrm>
            <a:prstGeom prst="ellipse">
              <a:avLst/>
            </a:prstGeom>
            <a:solidFill>
              <a:srgbClr val="0672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03AA6FF-C43F-734D-9E26-B8B92AC38E6D}"/>
              </a:ext>
            </a:extLst>
          </p:cNvPr>
          <p:cNvGrpSpPr/>
          <p:nvPr/>
        </p:nvGrpSpPr>
        <p:grpSpPr>
          <a:xfrm>
            <a:off x="3282076" y="3270120"/>
            <a:ext cx="110153" cy="110153"/>
            <a:chOff x="599930" y="3258070"/>
            <a:chExt cx="110153" cy="110153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3AF2737-7435-BA45-8ABC-E2678A29E48F}"/>
                </a:ext>
              </a:extLst>
            </p:cNvPr>
            <p:cNvSpPr/>
            <p:nvPr/>
          </p:nvSpPr>
          <p:spPr>
            <a:xfrm>
              <a:off x="599930" y="3258070"/>
              <a:ext cx="110153" cy="110153"/>
            </a:xfrm>
            <a:prstGeom prst="ellipse">
              <a:avLst/>
            </a:prstGeom>
            <a:noFill/>
            <a:ln w="9525">
              <a:solidFill>
                <a:srgbClr val="0672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1E59B96-7B81-C147-AC8C-8C010CB4F096}"/>
                </a:ext>
              </a:extLst>
            </p:cNvPr>
            <p:cNvSpPr/>
            <p:nvPr/>
          </p:nvSpPr>
          <p:spPr>
            <a:xfrm>
              <a:off x="625720" y="3283860"/>
              <a:ext cx="58573" cy="58573"/>
            </a:xfrm>
            <a:prstGeom prst="ellipse">
              <a:avLst/>
            </a:prstGeom>
            <a:solidFill>
              <a:srgbClr val="0672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01260C5-1B06-F649-9564-DA1E1B2CD011}"/>
              </a:ext>
            </a:extLst>
          </p:cNvPr>
          <p:cNvGrpSpPr/>
          <p:nvPr/>
        </p:nvGrpSpPr>
        <p:grpSpPr>
          <a:xfrm>
            <a:off x="3339226" y="3400295"/>
            <a:ext cx="110153" cy="110153"/>
            <a:chOff x="599930" y="3258070"/>
            <a:chExt cx="110153" cy="110153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7BA5DEA-8142-7341-8574-2D0D99940B18}"/>
                </a:ext>
              </a:extLst>
            </p:cNvPr>
            <p:cNvSpPr/>
            <p:nvPr/>
          </p:nvSpPr>
          <p:spPr>
            <a:xfrm>
              <a:off x="599930" y="3258070"/>
              <a:ext cx="110153" cy="110153"/>
            </a:xfrm>
            <a:prstGeom prst="ellipse">
              <a:avLst/>
            </a:prstGeom>
            <a:noFill/>
            <a:ln w="9525">
              <a:solidFill>
                <a:srgbClr val="0672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1C543DD-D81B-2A49-88FE-7877766BA478}"/>
                </a:ext>
              </a:extLst>
            </p:cNvPr>
            <p:cNvSpPr/>
            <p:nvPr/>
          </p:nvSpPr>
          <p:spPr>
            <a:xfrm>
              <a:off x="625720" y="3283860"/>
              <a:ext cx="58573" cy="58573"/>
            </a:xfrm>
            <a:prstGeom prst="ellipse">
              <a:avLst/>
            </a:prstGeom>
            <a:solidFill>
              <a:srgbClr val="0672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E3566C8-22CC-4646-B301-FC530069C43B}"/>
              </a:ext>
            </a:extLst>
          </p:cNvPr>
          <p:cNvGrpSpPr/>
          <p:nvPr/>
        </p:nvGrpSpPr>
        <p:grpSpPr>
          <a:xfrm>
            <a:off x="3412251" y="3546345"/>
            <a:ext cx="110153" cy="110153"/>
            <a:chOff x="599930" y="3258070"/>
            <a:chExt cx="110153" cy="11015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8E62DC7-CA45-254C-AE25-DD24D609181E}"/>
                </a:ext>
              </a:extLst>
            </p:cNvPr>
            <p:cNvSpPr/>
            <p:nvPr/>
          </p:nvSpPr>
          <p:spPr>
            <a:xfrm>
              <a:off x="599930" y="3258070"/>
              <a:ext cx="110153" cy="110153"/>
            </a:xfrm>
            <a:prstGeom prst="ellipse">
              <a:avLst/>
            </a:prstGeom>
            <a:noFill/>
            <a:ln w="9525">
              <a:solidFill>
                <a:srgbClr val="0672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FB7EAB2-1C10-8E42-91D7-5A2152D5864A}"/>
                </a:ext>
              </a:extLst>
            </p:cNvPr>
            <p:cNvSpPr/>
            <p:nvPr/>
          </p:nvSpPr>
          <p:spPr>
            <a:xfrm>
              <a:off x="625720" y="3283860"/>
              <a:ext cx="58573" cy="58573"/>
            </a:xfrm>
            <a:prstGeom prst="ellipse">
              <a:avLst/>
            </a:prstGeom>
            <a:solidFill>
              <a:srgbClr val="0672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79F817E-F532-9548-BD26-70C49196B642}"/>
              </a:ext>
            </a:extLst>
          </p:cNvPr>
          <p:cNvGrpSpPr/>
          <p:nvPr/>
        </p:nvGrpSpPr>
        <p:grpSpPr>
          <a:xfrm>
            <a:off x="3496614" y="3889245"/>
            <a:ext cx="110153" cy="110153"/>
            <a:chOff x="599930" y="3258070"/>
            <a:chExt cx="110153" cy="110153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3D7F04B-A7E3-E64F-ACF2-360BBEA956A9}"/>
                </a:ext>
              </a:extLst>
            </p:cNvPr>
            <p:cNvSpPr/>
            <p:nvPr/>
          </p:nvSpPr>
          <p:spPr>
            <a:xfrm>
              <a:off x="599930" y="3258070"/>
              <a:ext cx="110153" cy="110153"/>
            </a:xfrm>
            <a:prstGeom prst="ellipse">
              <a:avLst/>
            </a:prstGeom>
            <a:noFill/>
            <a:ln w="9525">
              <a:solidFill>
                <a:srgbClr val="0672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44732C7-C5AB-004B-9BB2-1E1AB84F71DE}"/>
                </a:ext>
              </a:extLst>
            </p:cNvPr>
            <p:cNvSpPr/>
            <p:nvPr/>
          </p:nvSpPr>
          <p:spPr>
            <a:xfrm>
              <a:off x="625720" y="3283860"/>
              <a:ext cx="58573" cy="58573"/>
            </a:xfrm>
            <a:prstGeom prst="ellipse">
              <a:avLst/>
            </a:prstGeom>
            <a:solidFill>
              <a:srgbClr val="0672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6BF1E78-0EEB-3D49-B792-D8A54E59C36C}"/>
              </a:ext>
            </a:extLst>
          </p:cNvPr>
          <p:cNvGrpSpPr/>
          <p:nvPr/>
        </p:nvGrpSpPr>
        <p:grpSpPr>
          <a:xfrm>
            <a:off x="3918889" y="3601421"/>
            <a:ext cx="110153" cy="110153"/>
            <a:chOff x="599930" y="3258070"/>
            <a:chExt cx="110153" cy="110153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97D0EC8-5389-7C42-A62D-E7EE570E5C3D}"/>
                </a:ext>
              </a:extLst>
            </p:cNvPr>
            <p:cNvSpPr/>
            <p:nvPr/>
          </p:nvSpPr>
          <p:spPr>
            <a:xfrm>
              <a:off x="599930" y="3258070"/>
              <a:ext cx="110153" cy="110153"/>
            </a:xfrm>
            <a:prstGeom prst="ellipse">
              <a:avLst/>
            </a:prstGeom>
            <a:noFill/>
            <a:ln w="9525">
              <a:solidFill>
                <a:srgbClr val="0672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87F8631-F509-AF48-B14C-804C0274F242}"/>
                </a:ext>
              </a:extLst>
            </p:cNvPr>
            <p:cNvSpPr/>
            <p:nvPr/>
          </p:nvSpPr>
          <p:spPr>
            <a:xfrm>
              <a:off x="625720" y="3283860"/>
              <a:ext cx="58573" cy="58573"/>
            </a:xfrm>
            <a:prstGeom prst="ellipse">
              <a:avLst/>
            </a:prstGeom>
            <a:solidFill>
              <a:srgbClr val="0672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E3152BE-BEC4-7E45-975B-A5C1A6E767BA}"/>
              </a:ext>
            </a:extLst>
          </p:cNvPr>
          <p:cNvGrpSpPr/>
          <p:nvPr/>
        </p:nvGrpSpPr>
        <p:grpSpPr>
          <a:xfrm>
            <a:off x="3889602" y="3270119"/>
            <a:ext cx="110153" cy="110153"/>
            <a:chOff x="599930" y="3258070"/>
            <a:chExt cx="110153" cy="110153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E5D6D87-AFA8-6849-B9E8-BA6188424FC6}"/>
                </a:ext>
              </a:extLst>
            </p:cNvPr>
            <p:cNvSpPr/>
            <p:nvPr/>
          </p:nvSpPr>
          <p:spPr>
            <a:xfrm>
              <a:off x="599930" y="3258070"/>
              <a:ext cx="110153" cy="110153"/>
            </a:xfrm>
            <a:prstGeom prst="ellipse">
              <a:avLst/>
            </a:prstGeom>
            <a:noFill/>
            <a:ln w="9525">
              <a:solidFill>
                <a:srgbClr val="0672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89A8E6F-2B7C-5843-9F51-E8A857632B37}"/>
                </a:ext>
              </a:extLst>
            </p:cNvPr>
            <p:cNvSpPr/>
            <p:nvPr/>
          </p:nvSpPr>
          <p:spPr>
            <a:xfrm>
              <a:off x="625720" y="3283860"/>
              <a:ext cx="58573" cy="58573"/>
            </a:xfrm>
            <a:prstGeom prst="ellipse">
              <a:avLst/>
            </a:prstGeom>
            <a:solidFill>
              <a:srgbClr val="0672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3B6B999-2340-3240-AFE4-692B03E08199}"/>
              </a:ext>
            </a:extLst>
          </p:cNvPr>
          <p:cNvGrpSpPr/>
          <p:nvPr/>
        </p:nvGrpSpPr>
        <p:grpSpPr>
          <a:xfrm>
            <a:off x="3742382" y="3270118"/>
            <a:ext cx="110153" cy="110153"/>
            <a:chOff x="599930" y="3258070"/>
            <a:chExt cx="110153" cy="11015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D93DC6C-37B2-9D44-A060-830213ABB9AB}"/>
                </a:ext>
              </a:extLst>
            </p:cNvPr>
            <p:cNvSpPr/>
            <p:nvPr/>
          </p:nvSpPr>
          <p:spPr>
            <a:xfrm>
              <a:off x="599930" y="3258070"/>
              <a:ext cx="110153" cy="110153"/>
            </a:xfrm>
            <a:prstGeom prst="ellipse">
              <a:avLst/>
            </a:prstGeom>
            <a:noFill/>
            <a:ln w="9525">
              <a:solidFill>
                <a:srgbClr val="0672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6451C0D-2B82-3F46-A598-6E4B023E0714}"/>
                </a:ext>
              </a:extLst>
            </p:cNvPr>
            <p:cNvSpPr/>
            <p:nvPr/>
          </p:nvSpPr>
          <p:spPr>
            <a:xfrm>
              <a:off x="625720" y="3283860"/>
              <a:ext cx="58573" cy="58573"/>
            </a:xfrm>
            <a:prstGeom prst="ellipse">
              <a:avLst/>
            </a:prstGeom>
            <a:solidFill>
              <a:srgbClr val="0672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823379A-6BD8-084C-9DF8-DF59BFD83BCC}"/>
              </a:ext>
            </a:extLst>
          </p:cNvPr>
          <p:cNvGrpSpPr/>
          <p:nvPr/>
        </p:nvGrpSpPr>
        <p:grpSpPr>
          <a:xfrm>
            <a:off x="4097982" y="4676643"/>
            <a:ext cx="110153" cy="110153"/>
            <a:chOff x="599930" y="3258070"/>
            <a:chExt cx="110153" cy="110153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24FD2B2-9761-A046-9F4B-845B0CAE897B}"/>
                </a:ext>
              </a:extLst>
            </p:cNvPr>
            <p:cNvSpPr/>
            <p:nvPr/>
          </p:nvSpPr>
          <p:spPr>
            <a:xfrm>
              <a:off x="599930" y="3258070"/>
              <a:ext cx="110153" cy="110153"/>
            </a:xfrm>
            <a:prstGeom prst="ellipse">
              <a:avLst/>
            </a:prstGeom>
            <a:noFill/>
            <a:ln w="9525">
              <a:solidFill>
                <a:srgbClr val="0672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D6E7CF4-476A-954E-A9A3-3C036C79ADFD}"/>
                </a:ext>
              </a:extLst>
            </p:cNvPr>
            <p:cNvSpPr/>
            <p:nvPr/>
          </p:nvSpPr>
          <p:spPr>
            <a:xfrm>
              <a:off x="625720" y="3283860"/>
              <a:ext cx="58573" cy="58573"/>
            </a:xfrm>
            <a:prstGeom prst="ellipse">
              <a:avLst/>
            </a:prstGeom>
            <a:solidFill>
              <a:srgbClr val="0672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6698E31-54F6-8D40-94D2-40162EB06AFB}"/>
              </a:ext>
            </a:extLst>
          </p:cNvPr>
          <p:cNvGrpSpPr/>
          <p:nvPr/>
        </p:nvGrpSpPr>
        <p:grpSpPr>
          <a:xfrm>
            <a:off x="4234507" y="4848093"/>
            <a:ext cx="110153" cy="110153"/>
            <a:chOff x="599930" y="3258070"/>
            <a:chExt cx="110153" cy="110153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2AE801C-0D75-044F-B7E4-97B4A719F5A1}"/>
                </a:ext>
              </a:extLst>
            </p:cNvPr>
            <p:cNvSpPr/>
            <p:nvPr/>
          </p:nvSpPr>
          <p:spPr>
            <a:xfrm>
              <a:off x="599930" y="3258070"/>
              <a:ext cx="110153" cy="110153"/>
            </a:xfrm>
            <a:prstGeom prst="ellipse">
              <a:avLst/>
            </a:prstGeom>
            <a:noFill/>
            <a:ln w="9525">
              <a:solidFill>
                <a:srgbClr val="0672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4C9028D-7B34-B44B-B2ED-F67A92B98F91}"/>
                </a:ext>
              </a:extLst>
            </p:cNvPr>
            <p:cNvSpPr/>
            <p:nvPr/>
          </p:nvSpPr>
          <p:spPr>
            <a:xfrm>
              <a:off x="625720" y="3283860"/>
              <a:ext cx="58573" cy="58573"/>
            </a:xfrm>
            <a:prstGeom prst="ellipse">
              <a:avLst/>
            </a:prstGeom>
            <a:solidFill>
              <a:srgbClr val="0672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C575305-9B44-D640-BEDF-C00ADAD2A875}"/>
              </a:ext>
            </a:extLst>
          </p:cNvPr>
          <p:cNvGrpSpPr/>
          <p:nvPr/>
        </p:nvGrpSpPr>
        <p:grpSpPr>
          <a:xfrm>
            <a:off x="5231457" y="3429000"/>
            <a:ext cx="110153" cy="110153"/>
            <a:chOff x="599930" y="3258070"/>
            <a:chExt cx="110153" cy="110153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053AA152-0AA9-A241-BA74-1822CDDC9F4B}"/>
                </a:ext>
              </a:extLst>
            </p:cNvPr>
            <p:cNvSpPr/>
            <p:nvPr/>
          </p:nvSpPr>
          <p:spPr>
            <a:xfrm>
              <a:off x="599930" y="3258070"/>
              <a:ext cx="110153" cy="110153"/>
            </a:xfrm>
            <a:prstGeom prst="ellipse">
              <a:avLst/>
            </a:prstGeom>
            <a:noFill/>
            <a:ln w="9525">
              <a:solidFill>
                <a:srgbClr val="0672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C298813-A049-5947-BB5F-9FB54A0F4EE5}"/>
                </a:ext>
              </a:extLst>
            </p:cNvPr>
            <p:cNvSpPr/>
            <p:nvPr/>
          </p:nvSpPr>
          <p:spPr>
            <a:xfrm>
              <a:off x="625720" y="3283860"/>
              <a:ext cx="58573" cy="58573"/>
            </a:xfrm>
            <a:prstGeom prst="ellipse">
              <a:avLst/>
            </a:prstGeom>
            <a:solidFill>
              <a:srgbClr val="0672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E5BCFD9-5793-0E4F-B527-2A084F8FA395}"/>
              </a:ext>
            </a:extLst>
          </p:cNvPr>
          <p:cNvGrpSpPr/>
          <p:nvPr/>
        </p:nvGrpSpPr>
        <p:grpSpPr>
          <a:xfrm>
            <a:off x="5415607" y="3655135"/>
            <a:ext cx="110153" cy="110153"/>
            <a:chOff x="599930" y="3258070"/>
            <a:chExt cx="110153" cy="110153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B088671-9EE1-2F49-8FB1-155983125ABA}"/>
                </a:ext>
              </a:extLst>
            </p:cNvPr>
            <p:cNvSpPr/>
            <p:nvPr/>
          </p:nvSpPr>
          <p:spPr>
            <a:xfrm>
              <a:off x="599930" y="3258070"/>
              <a:ext cx="110153" cy="110153"/>
            </a:xfrm>
            <a:prstGeom prst="ellipse">
              <a:avLst/>
            </a:prstGeom>
            <a:noFill/>
            <a:ln w="9525">
              <a:solidFill>
                <a:srgbClr val="0672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5349A49-3898-5742-BC75-3FFB32E4376F}"/>
                </a:ext>
              </a:extLst>
            </p:cNvPr>
            <p:cNvSpPr/>
            <p:nvPr/>
          </p:nvSpPr>
          <p:spPr>
            <a:xfrm>
              <a:off x="625720" y="3283860"/>
              <a:ext cx="58573" cy="58573"/>
            </a:xfrm>
            <a:prstGeom prst="ellipse">
              <a:avLst/>
            </a:prstGeom>
            <a:solidFill>
              <a:srgbClr val="0672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C1A0E25-27BB-A348-9D7F-76D438828466}"/>
              </a:ext>
            </a:extLst>
          </p:cNvPr>
          <p:cNvGrpSpPr/>
          <p:nvPr/>
        </p:nvGrpSpPr>
        <p:grpSpPr>
          <a:xfrm>
            <a:off x="5581610" y="3341071"/>
            <a:ext cx="110153" cy="110153"/>
            <a:chOff x="599930" y="3258070"/>
            <a:chExt cx="110153" cy="110153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E0AF09A-33EB-194A-81F7-A54BCC4C05E6}"/>
                </a:ext>
              </a:extLst>
            </p:cNvPr>
            <p:cNvSpPr/>
            <p:nvPr/>
          </p:nvSpPr>
          <p:spPr>
            <a:xfrm>
              <a:off x="599930" y="3258070"/>
              <a:ext cx="110153" cy="110153"/>
            </a:xfrm>
            <a:prstGeom prst="ellipse">
              <a:avLst/>
            </a:prstGeom>
            <a:noFill/>
            <a:ln w="9525">
              <a:solidFill>
                <a:srgbClr val="0672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7E35F11B-864F-0A42-9C7D-28C6D4FCC2D3}"/>
                </a:ext>
              </a:extLst>
            </p:cNvPr>
            <p:cNvSpPr/>
            <p:nvPr/>
          </p:nvSpPr>
          <p:spPr>
            <a:xfrm>
              <a:off x="625720" y="3283860"/>
              <a:ext cx="58573" cy="58573"/>
            </a:xfrm>
            <a:prstGeom prst="ellipse">
              <a:avLst/>
            </a:prstGeom>
            <a:solidFill>
              <a:srgbClr val="0672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D968643-BE67-B341-B476-F38F1A110F8C}"/>
              </a:ext>
            </a:extLst>
          </p:cNvPr>
          <p:cNvGrpSpPr/>
          <p:nvPr/>
        </p:nvGrpSpPr>
        <p:grpSpPr>
          <a:xfrm>
            <a:off x="5736795" y="3572135"/>
            <a:ext cx="110153" cy="110153"/>
            <a:chOff x="599930" y="3258070"/>
            <a:chExt cx="110153" cy="110153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F1AFEB2-EC38-554D-AD44-C1892F4F6FAE}"/>
                </a:ext>
              </a:extLst>
            </p:cNvPr>
            <p:cNvSpPr/>
            <p:nvPr/>
          </p:nvSpPr>
          <p:spPr>
            <a:xfrm>
              <a:off x="599930" y="3258070"/>
              <a:ext cx="110153" cy="110153"/>
            </a:xfrm>
            <a:prstGeom prst="ellipse">
              <a:avLst/>
            </a:prstGeom>
            <a:noFill/>
            <a:ln w="9525">
              <a:solidFill>
                <a:srgbClr val="0672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5DCC571-8AA3-594E-91C2-D0DB904F7BD7}"/>
                </a:ext>
              </a:extLst>
            </p:cNvPr>
            <p:cNvSpPr/>
            <p:nvPr/>
          </p:nvSpPr>
          <p:spPr>
            <a:xfrm>
              <a:off x="625720" y="3283860"/>
              <a:ext cx="58573" cy="58573"/>
            </a:xfrm>
            <a:prstGeom prst="ellipse">
              <a:avLst/>
            </a:prstGeom>
            <a:solidFill>
              <a:srgbClr val="0672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7EFEBC7-9A23-CA49-9B37-57000E1B407D}"/>
              </a:ext>
            </a:extLst>
          </p:cNvPr>
          <p:cNvGrpSpPr/>
          <p:nvPr/>
        </p:nvGrpSpPr>
        <p:grpSpPr>
          <a:xfrm>
            <a:off x="5872738" y="3600058"/>
            <a:ext cx="110153" cy="110153"/>
            <a:chOff x="599930" y="3258070"/>
            <a:chExt cx="110153" cy="110153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00FD085-7CB7-8247-829B-BC679EC4E9C6}"/>
                </a:ext>
              </a:extLst>
            </p:cNvPr>
            <p:cNvSpPr/>
            <p:nvPr/>
          </p:nvSpPr>
          <p:spPr>
            <a:xfrm>
              <a:off x="599930" y="3258070"/>
              <a:ext cx="110153" cy="110153"/>
            </a:xfrm>
            <a:prstGeom prst="ellipse">
              <a:avLst/>
            </a:prstGeom>
            <a:noFill/>
            <a:ln w="9525">
              <a:solidFill>
                <a:srgbClr val="0672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0AFE97E-24B5-1942-B596-DB0179B92EA5}"/>
                </a:ext>
              </a:extLst>
            </p:cNvPr>
            <p:cNvSpPr/>
            <p:nvPr/>
          </p:nvSpPr>
          <p:spPr>
            <a:xfrm>
              <a:off x="625720" y="3283860"/>
              <a:ext cx="58573" cy="58573"/>
            </a:xfrm>
            <a:prstGeom prst="ellipse">
              <a:avLst/>
            </a:prstGeom>
            <a:solidFill>
              <a:srgbClr val="0672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C0D68C7-F713-C94B-AAB7-EA925F98E626}"/>
              </a:ext>
            </a:extLst>
          </p:cNvPr>
          <p:cNvGrpSpPr/>
          <p:nvPr/>
        </p:nvGrpSpPr>
        <p:grpSpPr>
          <a:xfrm>
            <a:off x="5846948" y="3380271"/>
            <a:ext cx="110153" cy="110153"/>
            <a:chOff x="599930" y="3258070"/>
            <a:chExt cx="110153" cy="110153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B55E39F-31DA-C44B-8728-ED8ABC3C82C2}"/>
                </a:ext>
              </a:extLst>
            </p:cNvPr>
            <p:cNvSpPr/>
            <p:nvPr/>
          </p:nvSpPr>
          <p:spPr>
            <a:xfrm>
              <a:off x="599930" y="3258070"/>
              <a:ext cx="110153" cy="110153"/>
            </a:xfrm>
            <a:prstGeom prst="ellipse">
              <a:avLst/>
            </a:prstGeom>
            <a:noFill/>
            <a:ln w="9525">
              <a:solidFill>
                <a:srgbClr val="0672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45C3FABF-2A4F-5640-A7EC-FA10D6C7B54C}"/>
                </a:ext>
              </a:extLst>
            </p:cNvPr>
            <p:cNvSpPr/>
            <p:nvPr/>
          </p:nvSpPr>
          <p:spPr>
            <a:xfrm>
              <a:off x="625720" y="3283860"/>
              <a:ext cx="58573" cy="58573"/>
            </a:xfrm>
            <a:prstGeom prst="ellipse">
              <a:avLst/>
            </a:prstGeom>
            <a:solidFill>
              <a:srgbClr val="0672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E7581CA-B036-9040-87A4-28E0CBB254A3}"/>
              </a:ext>
            </a:extLst>
          </p:cNvPr>
          <p:cNvGrpSpPr/>
          <p:nvPr/>
        </p:nvGrpSpPr>
        <p:grpSpPr>
          <a:xfrm>
            <a:off x="5872738" y="2757971"/>
            <a:ext cx="110153" cy="110153"/>
            <a:chOff x="599930" y="3258070"/>
            <a:chExt cx="110153" cy="110153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8C706EC9-72C6-B346-BC8C-75063D49524E}"/>
                </a:ext>
              </a:extLst>
            </p:cNvPr>
            <p:cNvSpPr/>
            <p:nvPr/>
          </p:nvSpPr>
          <p:spPr>
            <a:xfrm>
              <a:off x="599930" y="3258070"/>
              <a:ext cx="110153" cy="110153"/>
            </a:xfrm>
            <a:prstGeom prst="ellipse">
              <a:avLst/>
            </a:prstGeom>
            <a:noFill/>
            <a:ln w="9525">
              <a:solidFill>
                <a:srgbClr val="0672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3F405BC6-0CB1-F248-8488-A85B498F8FF0}"/>
                </a:ext>
              </a:extLst>
            </p:cNvPr>
            <p:cNvSpPr/>
            <p:nvPr/>
          </p:nvSpPr>
          <p:spPr>
            <a:xfrm>
              <a:off x="625720" y="3283860"/>
              <a:ext cx="58573" cy="58573"/>
            </a:xfrm>
            <a:prstGeom prst="ellipse">
              <a:avLst/>
            </a:prstGeom>
            <a:solidFill>
              <a:srgbClr val="0672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4055116-4B36-6F49-901F-4D0066855554}"/>
              </a:ext>
            </a:extLst>
          </p:cNvPr>
          <p:cNvGrpSpPr/>
          <p:nvPr/>
        </p:nvGrpSpPr>
        <p:grpSpPr>
          <a:xfrm>
            <a:off x="5957101" y="3875258"/>
            <a:ext cx="110153" cy="110153"/>
            <a:chOff x="599930" y="3258070"/>
            <a:chExt cx="110153" cy="110153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4E743C2D-E19D-1848-95E9-1642255DCA5E}"/>
                </a:ext>
              </a:extLst>
            </p:cNvPr>
            <p:cNvSpPr/>
            <p:nvPr/>
          </p:nvSpPr>
          <p:spPr>
            <a:xfrm>
              <a:off x="599930" y="3258070"/>
              <a:ext cx="110153" cy="110153"/>
            </a:xfrm>
            <a:prstGeom prst="ellipse">
              <a:avLst/>
            </a:prstGeom>
            <a:noFill/>
            <a:ln w="9525">
              <a:solidFill>
                <a:srgbClr val="0672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FC896F19-E47E-304E-83AD-BC13A731C49B}"/>
                </a:ext>
              </a:extLst>
            </p:cNvPr>
            <p:cNvSpPr/>
            <p:nvPr/>
          </p:nvSpPr>
          <p:spPr>
            <a:xfrm>
              <a:off x="625720" y="3283860"/>
              <a:ext cx="58573" cy="58573"/>
            </a:xfrm>
            <a:prstGeom prst="ellipse">
              <a:avLst/>
            </a:prstGeom>
            <a:solidFill>
              <a:srgbClr val="0672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72C4C41-B9E4-8C4D-96B8-3AD39070F5CD}"/>
              </a:ext>
            </a:extLst>
          </p:cNvPr>
          <p:cNvGrpSpPr/>
          <p:nvPr/>
        </p:nvGrpSpPr>
        <p:grpSpPr>
          <a:xfrm>
            <a:off x="6168496" y="3398543"/>
            <a:ext cx="110153" cy="110153"/>
            <a:chOff x="599930" y="3258070"/>
            <a:chExt cx="110153" cy="110153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7E9CADC2-BC2D-D94D-84BA-309364978DB9}"/>
                </a:ext>
              </a:extLst>
            </p:cNvPr>
            <p:cNvSpPr/>
            <p:nvPr/>
          </p:nvSpPr>
          <p:spPr>
            <a:xfrm>
              <a:off x="599930" y="3258070"/>
              <a:ext cx="110153" cy="110153"/>
            </a:xfrm>
            <a:prstGeom prst="ellipse">
              <a:avLst/>
            </a:prstGeom>
            <a:noFill/>
            <a:ln w="9525">
              <a:solidFill>
                <a:srgbClr val="0672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5A9E077C-1AEE-0F42-9518-62D02C669354}"/>
                </a:ext>
              </a:extLst>
            </p:cNvPr>
            <p:cNvSpPr/>
            <p:nvPr/>
          </p:nvSpPr>
          <p:spPr>
            <a:xfrm>
              <a:off x="625720" y="3283860"/>
              <a:ext cx="58573" cy="58573"/>
            </a:xfrm>
            <a:prstGeom prst="ellipse">
              <a:avLst/>
            </a:prstGeom>
            <a:solidFill>
              <a:srgbClr val="0672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0BD774D-2921-BE49-A89D-636DEDDCCD48}"/>
              </a:ext>
            </a:extLst>
          </p:cNvPr>
          <p:cNvGrpSpPr/>
          <p:nvPr/>
        </p:nvGrpSpPr>
        <p:grpSpPr>
          <a:xfrm>
            <a:off x="6463572" y="3435347"/>
            <a:ext cx="110153" cy="110153"/>
            <a:chOff x="599930" y="3258070"/>
            <a:chExt cx="110153" cy="110153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8A431DE0-B870-0C4C-8EE5-2CDC95315034}"/>
                </a:ext>
              </a:extLst>
            </p:cNvPr>
            <p:cNvSpPr/>
            <p:nvPr/>
          </p:nvSpPr>
          <p:spPr>
            <a:xfrm>
              <a:off x="599930" y="3258070"/>
              <a:ext cx="110153" cy="110153"/>
            </a:xfrm>
            <a:prstGeom prst="ellipse">
              <a:avLst/>
            </a:prstGeom>
            <a:noFill/>
            <a:ln w="9525">
              <a:solidFill>
                <a:srgbClr val="0672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F8060477-C365-CE4F-96A0-F9FB9A8A5031}"/>
                </a:ext>
              </a:extLst>
            </p:cNvPr>
            <p:cNvSpPr/>
            <p:nvPr/>
          </p:nvSpPr>
          <p:spPr>
            <a:xfrm>
              <a:off x="625720" y="3283860"/>
              <a:ext cx="58573" cy="58573"/>
            </a:xfrm>
            <a:prstGeom prst="ellipse">
              <a:avLst/>
            </a:prstGeom>
            <a:solidFill>
              <a:srgbClr val="0672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9ADBB08-FD9C-BF49-9726-1A20AC7717D8}"/>
              </a:ext>
            </a:extLst>
          </p:cNvPr>
          <p:cNvGrpSpPr/>
          <p:nvPr/>
        </p:nvGrpSpPr>
        <p:grpSpPr>
          <a:xfrm>
            <a:off x="6434285" y="3084912"/>
            <a:ext cx="110153" cy="110153"/>
            <a:chOff x="599930" y="3258070"/>
            <a:chExt cx="110153" cy="11015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95BF8620-AAB0-C048-A17B-9E4F56BEBA12}"/>
                </a:ext>
              </a:extLst>
            </p:cNvPr>
            <p:cNvSpPr/>
            <p:nvPr/>
          </p:nvSpPr>
          <p:spPr>
            <a:xfrm>
              <a:off x="599930" y="3258070"/>
              <a:ext cx="110153" cy="110153"/>
            </a:xfrm>
            <a:prstGeom prst="ellipse">
              <a:avLst/>
            </a:prstGeom>
            <a:noFill/>
            <a:ln w="9525">
              <a:solidFill>
                <a:srgbClr val="0672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50831F4D-8F9A-E54C-A046-F1B7C291CDCB}"/>
                </a:ext>
              </a:extLst>
            </p:cNvPr>
            <p:cNvSpPr/>
            <p:nvPr/>
          </p:nvSpPr>
          <p:spPr>
            <a:xfrm>
              <a:off x="625720" y="3283860"/>
              <a:ext cx="58573" cy="58573"/>
            </a:xfrm>
            <a:prstGeom prst="ellipse">
              <a:avLst/>
            </a:prstGeom>
            <a:solidFill>
              <a:srgbClr val="0672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9A822FC-1B75-3746-843F-6AA279AEB3F3}"/>
              </a:ext>
            </a:extLst>
          </p:cNvPr>
          <p:cNvGrpSpPr/>
          <p:nvPr/>
        </p:nvGrpSpPr>
        <p:grpSpPr>
          <a:xfrm>
            <a:off x="6703784" y="3612758"/>
            <a:ext cx="110153" cy="110153"/>
            <a:chOff x="599930" y="3258070"/>
            <a:chExt cx="110153" cy="110153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58D833D8-88A6-3D4D-9202-786AC4D3FA53}"/>
                </a:ext>
              </a:extLst>
            </p:cNvPr>
            <p:cNvSpPr/>
            <p:nvPr/>
          </p:nvSpPr>
          <p:spPr>
            <a:xfrm>
              <a:off x="599930" y="3258070"/>
              <a:ext cx="110153" cy="110153"/>
            </a:xfrm>
            <a:prstGeom prst="ellipse">
              <a:avLst/>
            </a:prstGeom>
            <a:noFill/>
            <a:ln w="9525">
              <a:solidFill>
                <a:srgbClr val="0672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959C34A-3D88-9E4C-93C4-B3631C5AB683}"/>
                </a:ext>
              </a:extLst>
            </p:cNvPr>
            <p:cNvSpPr/>
            <p:nvPr/>
          </p:nvSpPr>
          <p:spPr>
            <a:xfrm>
              <a:off x="625720" y="3283860"/>
              <a:ext cx="58573" cy="58573"/>
            </a:xfrm>
            <a:prstGeom prst="ellipse">
              <a:avLst/>
            </a:prstGeom>
            <a:solidFill>
              <a:srgbClr val="0672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CE6295D-E537-1A4C-BF84-088807EF5AE2}"/>
              </a:ext>
            </a:extLst>
          </p:cNvPr>
          <p:cNvGrpSpPr/>
          <p:nvPr/>
        </p:nvGrpSpPr>
        <p:grpSpPr>
          <a:xfrm>
            <a:off x="6539641" y="3818427"/>
            <a:ext cx="110153" cy="110153"/>
            <a:chOff x="599930" y="3258070"/>
            <a:chExt cx="110153" cy="110153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243DD308-4D27-5448-A48F-04F169D2E541}"/>
                </a:ext>
              </a:extLst>
            </p:cNvPr>
            <p:cNvSpPr/>
            <p:nvPr/>
          </p:nvSpPr>
          <p:spPr>
            <a:xfrm>
              <a:off x="599930" y="3258070"/>
              <a:ext cx="110153" cy="110153"/>
            </a:xfrm>
            <a:prstGeom prst="ellipse">
              <a:avLst/>
            </a:prstGeom>
            <a:noFill/>
            <a:ln w="9525">
              <a:solidFill>
                <a:srgbClr val="0672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466A1322-22D2-CD4E-A0F1-C6E87DF79743}"/>
                </a:ext>
              </a:extLst>
            </p:cNvPr>
            <p:cNvSpPr/>
            <p:nvPr/>
          </p:nvSpPr>
          <p:spPr>
            <a:xfrm>
              <a:off x="625720" y="3283860"/>
              <a:ext cx="58573" cy="58573"/>
            </a:xfrm>
            <a:prstGeom prst="ellipse">
              <a:avLst/>
            </a:prstGeom>
            <a:solidFill>
              <a:srgbClr val="0672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D76393B-C91F-B049-AA1E-634041709EE1}"/>
              </a:ext>
            </a:extLst>
          </p:cNvPr>
          <p:cNvGrpSpPr/>
          <p:nvPr/>
        </p:nvGrpSpPr>
        <p:grpSpPr>
          <a:xfrm>
            <a:off x="6356416" y="4370877"/>
            <a:ext cx="110153" cy="110153"/>
            <a:chOff x="599930" y="3258070"/>
            <a:chExt cx="110153" cy="110153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269476A5-974A-0A42-922D-32177ECFACF1}"/>
                </a:ext>
              </a:extLst>
            </p:cNvPr>
            <p:cNvSpPr/>
            <p:nvPr/>
          </p:nvSpPr>
          <p:spPr>
            <a:xfrm>
              <a:off x="599930" y="3258070"/>
              <a:ext cx="110153" cy="110153"/>
            </a:xfrm>
            <a:prstGeom prst="ellipse">
              <a:avLst/>
            </a:prstGeom>
            <a:noFill/>
            <a:ln w="9525">
              <a:solidFill>
                <a:srgbClr val="0672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AD74014E-236E-2B44-A053-A50F1813044E}"/>
                </a:ext>
              </a:extLst>
            </p:cNvPr>
            <p:cNvSpPr/>
            <p:nvPr/>
          </p:nvSpPr>
          <p:spPr>
            <a:xfrm>
              <a:off x="625720" y="3283860"/>
              <a:ext cx="58573" cy="58573"/>
            </a:xfrm>
            <a:prstGeom prst="ellipse">
              <a:avLst/>
            </a:prstGeom>
            <a:solidFill>
              <a:srgbClr val="0672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D4546CE-50E3-9541-AD92-080FB0D6CD20}"/>
              </a:ext>
            </a:extLst>
          </p:cNvPr>
          <p:cNvGrpSpPr/>
          <p:nvPr/>
        </p:nvGrpSpPr>
        <p:grpSpPr>
          <a:xfrm>
            <a:off x="6382206" y="4535930"/>
            <a:ext cx="110153" cy="110153"/>
            <a:chOff x="599930" y="3258070"/>
            <a:chExt cx="110153" cy="110153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CAE6BE27-3D23-3D4E-8106-E99A95426D96}"/>
                </a:ext>
              </a:extLst>
            </p:cNvPr>
            <p:cNvSpPr/>
            <p:nvPr/>
          </p:nvSpPr>
          <p:spPr>
            <a:xfrm>
              <a:off x="599930" y="3258070"/>
              <a:ext cx="110153" cy="110153"/>
            </a:xfrm>
            <a:prstGeom prst="ellipse">
              <a:avLst/>
            </a:prstGeom>
            <a:noFill/>
            <a:ln w="9525">
              <a:solidFill>
                <a:srgbClr val="0672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ACBBB431-F9F1-664B-9997-E956EDF77DE6}"/>
                </a:ext>
              </a:extLst>
            </p:cNvPr>
            <p:cNvSpPr/>
            <p:nvPr/>
          </p:nvSpPr>
          <p:spPr>
            <a:xfrm>
              <a:off x="625720" y="3283860"/>
              <a:ext cx="58573" cy="58573"/>
            </a:xfrm>
            <a:prstGeom prst="ellipse">
              <a:avLst/>
            </a:prstGeom>
            <a:solidFill>
              <a:srgbClr val="0672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B58A519-547F-3448-8F0D-684E2C69BC18}"/>
              </a:ext>
            </a:extLst>
          </p:cNvPr>
          <p:cNvGrpSpPr/>
          <p:nvPr/>
        </p:nvGrpSpPr>
        <p:grpSpPr>
          <a:xfrm>
            <a:off x="6539640" y="4520723"/>
            <a:ext cx="110153" cy="110153"/>
            <a:chOff x="599930" y="3258070"/>
            <a:chExt cx="110153" cy="110153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04736F71-2800-474F-8BB4-3D2222534B7B}"/>
                </a:ext>
              </a:extLst>
            </p:cNvPr>
            <p:cNvSpPr/>
            <p:nvPr/>
          </p:nvSpPr>
          <p:spPr>
            <a:xfrm>
              <a:off x="599930" y="3258070"/>
              <a:ext cx="110153" cy="110153"/>
            </a:xfrm>
            <a:prstGeom prst="ellipse">
              <a:avLst/>
            </a:prstGeom>
            <a:noFill/>
            <a:ln w="9525">
              <a:solidFill>
                <a:srgbClr val="0672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33E0924D-D224-FF4C-8D86-4F603DC7FE9A}"/>
                </a:ext>
              </a:extLst>
            </p:cNvPr>
            <p:cNvSpPr/>
            <p:nvPr/>
          </p:nvSpPr>
          <p:spPr>
            <a:xfrm>
              <a:off x="625720" y="3283860"/>
              <a:ext cx="58573" cy="58573"/>
            </a:xfrm>
            <a:prstGeom prst="ellipse">
              <a:avLst/>
            </a:prstGeom>
            <a:solidFill>
              <a:srgbClr val="0672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7B1E877-DF4A-3742-AD95-24AD0E534845}"/>
              </a:ext>
            </a:extLst>
          </p:cNvPr>
          <p:cNvGrpSpPr/>
          <p:nvPr/>
        </p:nvGrpSpPr>
        <p:grpSpPr>
          <a:xfrm>
            <a:off x="6239151" y="4605086"/>
            <a:ext cx="110153" cy="110153"/>
            <a:chOff x="599930" y="3258070"/>
            <a:chExt cx="110153" cy="110153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A7E0D81-1A5B-2349-83B9-CD6A9336578F}"/>
                </a:ext>
              </a:extLst>
            </p:cNvPr>
            <p:cNvSpPr/>
            <p:nvPr/>
          </p:nvSpPr>
          <p:spPr>
            <a:xfrm>
              <a:off x="599930" y="3258070"/>
              <a:ext cx="110153" cy="110153"/>
            </a:xfrm>
            <a:prstGeom prst="ellipse">
              <a:avLst/>
            </a:prstGeom>
            <a:noFill/>
            <a:ln w="9525">
              <a:solidFill>
                <a:srgbClr val="0672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6EC3E5D9-046D-2D44-A2E5-AE3E27EB93AE}"/>
                </a:ext>
              </a:extLst>
            </p:cNvPr>
            <p:cNvSpPr/>
            <p:nvPr/>
          </p:nvSpPr>
          <p:spPr>
            <a:xfrm>
              <a:off x="625720" y="3283860"/>
              <a:ext cx="58573" cy="58573"/>
            </a:xfrm>
            <a:prstGeom prst="ellipse">
              <a:avLst/>
            </a:prstGeom>
            <a:solidFill>
              <a:srgbClr val="0672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F1C6FA1D-0042-814A-A44E-1CB4D81493CF}"/>
              </a:ext>
            </a:extLst>
          </p:cNvPr>
          <p:cNvGrpSpPr/>
          <p:nvPr/>
        </p:nvGrpSpPr>
        <p:grpSpPr>
          <a:xfrm>
            <a:off x="6272053" y="4789815"/>
            <a:ext cx="110153" cy="110153"/>
            <a:chOff x="599930" y="3258070"/>
            <a:chExt cx="110153" cy="110153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5F7BE7BA-F682-C043-BB50-C7863DA863E3}"/>
                </a:ext>
              </a:extLst>
            </p:cNvPr>
            <p:cNvSpPr/>
            <p:nvPr/>
          </p:nvSpPr>
          <p:spPr>
            <a:xfrm>
              <a:off x="599930" y="3258070"/>
              <a:ext cx="110153" cy="110153"/>
            </a:xfrm>
            <a:prstGeom prst="ellipse">
              <a:avLst/>
            </a:prstGeom>
            <a:noFill/>
            <a:ln w="9525">
              <a:solidFill>
                <a:srgbClr val="0672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D0B2A678-585E-1A48-9F7E-9F5970D7A85F}"/>
                </a:ext>
              </a:extLst>
            </p:cNvPr>
            <p:cNvSpPr/>
            <p:nvPr/>
          </p:nvSpPr>
          <p:spPr>
            <a:xfrm>
              <a:off x="625720" y="3283860"/>
              <a:ext cx="58573" cy="58573"/>
            </a:xfrm>
            <a:prstGeom prst="ellipse">
              <a:avLst/>
            </a:prstGeom>
            <a:solidFill>
              <a:srgbClr val="0672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F25D02B-BE46-1A43-A4EB-5A683FBD03D5}"/>
              </a:ext>
            </a:extLst>
          </p:cNvPr>
          <p:cNvGrpSpPr/>
          <p:nvPr/>
        </p:nvGrpSpPr>
        <p:grpSpPr>
          <a:xfrm>
            <a:off x="6590456" y="2881449"/>
            <a:ext cx="110153" cy="110153"/>
            <a:chOff x="599930" y="3258070"/>
            <a:chExt cx="110153" cy="110153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ADD6C9E4-488B-B442-8E55-3352F1B28673}"/>
                </a:ext>
              </a:extLst>
            </p:cNvPr>
            <p:cNvSpPr/>
            <p:nvPr/>
          </p:nvSpPr>
          <p:spPr>
            <a:xfrm>
              <a:off x="599930" y="3258070"/>
              <a:ext cx="110153" cy="110153"/>
            </a:xfrm>
            <a:prstGeom prst="ellipse">
              <a:avLst/>
            </a:prstGeom>
            <a:noFill/>
            <a:ln w="9525">
              <a:solidFill>
                <a:srgbClr val="0672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C6B4B4A4-C862-2F46-BD60-EE2B4B4FAE3F}"/>
                </a:ext>
              </a:extLst>
            </p:cNvPr>
            <p:cNvSpPr/>
            <p:nvPr/>
          </p:nvSpPr>
          <p:spPr>
            <a:xfrm>
              <a:off x="625720" y="3283860"/>
              <a:ext cx="58573" cy="58573"/>
            </a:xfrm>
            <a:prstGeom prst="ellipse">
              <a:avLst/>
            </a:prstGeom>
            <a:solidFill>
              <a:srgbClr val="0672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E264D63E-B92D-9747-9A96-8897E720C836}"/>
              </a:ext>
            </a:extLst>
          </p:cNvPr>
          <p:cNvGrpSpPr/>
          <p:nvPr/>
        </p:nvGrpSpPr>
        <p:grpSpPr>
          <a:xfrm>
            <a:off x="6523001" y="2626998"/>
            <a:ext cx="110153" cy="110153"/>
            <a:chOff x="599930" y="3258070"/>
            <a:chExt cx="110153" cy="110153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3D506076-9F5E-2540-86B0-C151BB8D2BA4}"/>
                </a:ext>
              </a:extLst>
            </p:cNvPr>
            <p:cNvSpPr/>
            <p:nvPr/>
          </p:nvSpPr>
          <p:spPr>
            <a:xfrm>
              <a:off x="599930" y="3258070"/>
              <a:ext cx="110153" cy="110153"/>
            </a:xfrm>
            <a:prstGeom prst="ellipse">
              <a:avLst/>
            </a:prstGeom>
            <a:noFill/>
            <a:ln w="9525">
              <a:solidFill>
                <a:srgbClr val="0672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54EDF987-8F66-764D-9970-BC31C6292898}"/>
                </a:ext>
              </a:extLst>
            </p:cNvPr>
            <p:cNvSpPr/>
            <p:nvPr/>
          </p:nvSpPr>
          <p:spPr>
            <a:xfrm>
              <a:off x="625720" y="3283860"/>
              <a:ext cx="58573" cy="58573"/>
            </a:xfrm>
            <a:prstGeom prst="ellipse">
              <a:avLst/>
            </a:prstGeom>
            <a:solidFill>
              <a:srgbClr val="0672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C9590172-73DB-214D-A190-3DFCFFB02ECF}"/>
              </a:ext>
            </a:extLst>
          </p:cNvPr>
          <p:cNvGrpSpPr/>
          <p:nvPr/>
        </p:nvGrpSpPr>
        <p:grpSpPr>
          <a:xfrm>
            <a:off x="6154788" y="2498057"/>
            <a:ext cx="110153" cy="110153"/>
            <a:chOff x="599930" y="3258070"/>
            <a:chExt cx="110153" cy="110153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DFDFE31F-5696-4548-B58E-148A66A0B4EF}"/>
                </a:ext>
              </a:extLst>
            </p:cNvPr>
            <p:cNvSpPr/>
            <p:nvPr/>
          </p:nvSpPr>
          <p:spPr>
            <a:xfrm>
              <a:off x="599930" y="3258070"/>
              <a:ext cx="110153" cy="110153"/>
            </a:xfrm>
            <a:prstGeom prst="ellipse">
              <a:avLst/>
            </a:prstGeom>
            <a:noFill/>
            <a:ln w="9525">
              <a:solidFill>
                <a:srgbClr val="0672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E0E06854-7836-3B4A-AC41-DA1B4672CA99}"/>
                </a:ext>
              </a:extLst>
            </p:cNvPr>
            <p:cNvSpPr/>
            <p:nvPr/>
          </p:nvSpPr>
          <p:spPr>
            <a:xfrm>
              <a:off x="625720" y="3283860"/>
              <a:ext cx="58573" cy="58573"/>
            </a:xfrm>
            <a:prstGeom prst="ellipse">
              <a:avLst/>
            </a:prstGeom>
            <a:solidFill>
              <a:srgbClr val="0672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F286AF8C-6107-134C-A0E7-541D7D7923D5}"/>
              </a:ext>
            </a:extLst>
          </p:cNvPr>
          <p:cNvGrpSpPr/>
          <p:nvPr/>
        </p:nvGrpSpPr>
        <p:grpSpPr>
          <a:xfrm>
            <a:off x="6082450" y="2423407"/>
            <a:ext cx="110153" cy="110153"/>
            <a:chOff x="599930" y="3258070"/>
            <a:chExt cx="110153" cy="110153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6EB0D644-6162-DD4A-9126-457EC4BBEF7E}"/>
                </a:ext>
              </a:extLst>
            </p:cNvPr>
            <p:cNvSpPr/>
            <p:nvPr/>
          </p:nvSpPr>
          <p:spPr>
            <a:xfrm>
              <a:off x="599930" y="3258070"/>
              <a:ext cx="110153" cy="110153"/>
            </a:xfrm>
            <a:prstGeom prst="ellipse">
              <a:avLst/>
            </a:prstGeom>
            <a:noFill/>
            <a:ln w="9525">
              <a:solidFill>
                <a:srgbClr val="0672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B33AFFB8-A756-B948-85E6-AAEBF76133FC}"/>
                </a:ext>
              </a:extLst>
            </p:cNvPr>
            <p:cNvSpPr/>
            <p:nvPr/>
          </p:nvSpPr>
          <p:spPr>
            <a:xfrm>
              <a:off x="625720" y="3283860"/>
              <a:ext cx="58573" cy="58573"/>
            </a:xfrm>
            <a:prstGeom prst="ellipse">
              <a:avLst/>
            </a:prstGeom>
            <a:solidFill>
              <a:srgbClr val="0672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746DD294-B76B-8C4B-8412-C7969EFF272D}"/>
              </a:ext>
            </a:extLst>
          </p:cNvPr>
          <p:cNvGrpSpPr/>
          <p:nvPr/>
        </p:nvGrpSpPr>
        <p:grpSpPr>
          <a:xfrm>
            <a:off x="6332862" y="2142761"/>
            <a:ext cx="110153" cy="110153"/>
            <a:chOff x="599930" y="3258070"/>
            <a:chExt cx="110153" cy="110153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1AD6B95E-36DA-9C43-B319-2B803317F0D4}"/>
                </a:ext>
              </a:extLst>
            </p:cNvPr>
            <p:cNvSpPr/>
            <p:nvPr/>
          </p:nvSpPr>
          <p:spPr>
            <a:xfrm>
              <a:off x="599930" y="3258070"/>
              <a:ext cx="110153" cy="110153"/>
            </a:xfrm>
            <a:prstGeom prst="ellipse">
              <a:avLst/>
            </a:prstGeom>
            <a:noFill/>
            <a:ln w="9525">
              <a:solidFill>
                <a:srgbClr val="0672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DD071975-4F28-2F42-A240-B595A2765273}"/>
                </a:ext>
              </a:extLst>
            </p:cNvPr>
            <p:cNvSpPr/>
            <p:nvPr/>
          </p:nvSpPr>
          <p:spPr>
            <a:xfrm>
              <a:off x="625720" y="3283860"/>
              <a:ext cx="58573" cy="58573"/>
            </a:xfrm>
            <a:prstGeom prst="ellipse">
              <a:avLst/>
            </a:prstGeom>
            <a:solidFill>
              <a:srgbClr val="0672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AF96CC71-4F1F-7449-86E9-9D6F858027FD}"/>
              </a:ext>
            </a:extLst>
          </p:cNvPr>
          <p:cNvGrpSpPr/>
          <p:nvPr/>
        </p:nvGrpSpPr>
        <p:grpSpPr>
          <a:xfrm>
            <a:off x="6751554" y="2492069"/>
            <a:ext cx="110153" cy="110153"/>
            <a:chOff x="599930" y="3258070"/>
            <a:chExt cx="110153" cy="110153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8CC94B7B-E5B7-3B41-B9AF-D6DF4B4FBF87}"/>
                </a:ext>
              </a:extLst>
            </p:cNvPr>
            <p:cNvSpPr/>
            <p:nvPr/>
          </p:nvSpPr>
          <p:spPr>
            <a:xfrm>
              <a:off x="599930" y="3258070"/>
              <a:ext cx="110153" cy="110153"/>
            </a:xfrm>
            <a:prstGeom prst="ellipse">
              <a:avLst/>
            </a:prstGeom>
            <a:noFill/>
            <a:ln w="9525">
              <a:solidFill>
                <a:srgbClr val="0672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3474DB5A-EFB7-0842-8BE6-3EA62502F2B7}"/>
                </a:ext>
              </a:extLst>
            </p:cNvPr>
            <p:cNvSpPr/>
            <p:nvPr/>
          </p:nvSpPr>
          <p:spPr>
            <a:xfrm>
              <a:off x="625720" y="3283860"/>
              <a:ext cx="58573" cy="58573"/>
            </a:xfrm>
            <a:prstGeom prst="ellipse">
              <a:avLst/>
            </a:prstGeom>
            <a:solidFill>
              <a:srgbClr val="0672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A03D65B7-71CB-AA4F-B14B-F1F84710C3C5}"/>
              </a:ext>
            </a:extLst>
          </p:cNvPr>
          <p:cNvGrpSpPr/>
          <p:nvPr/>
        </p:nvGrpSpPr>
        <p:grpSpPr>
          <a:xfrm>
            <a:off x="6883263" y="2533560"/>
            <a:ext cx="110153" cy="110153"/>
            <a:chOff x="599930" y="3258070"/>
            <a:chExt cx="110153" cy="110153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3042FB69-2137-0546-9CA4-1495D1B7A588}"/>
                </a:ext>
              </a:extLst>
            </p:cNvPr>
            <p:cNvSpPr/>
            <p:nvPr/>
          </p:nvSpPr>
          <p:spPr>
            <a:xfrm>
              <a:off x="599930" y="3258070"/>
              <a:ext cx="110153" cy="110153"/>
            </a:xfrm>
            <a:prstGeom prst="ellipse">
              <a:avLst/>
            </a:prstGeom>
            <a:noFill/>
            <a:ln w="9525">
              <a:solidFill>
                <a:srgbClr val="0672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3EA1E30E-D587-E84C-99FA-BF753C82E221}"/>
                </a:ext>
              </a:extLst>
            </p:cNvPr>
            <p:cNvSpPr/>
            <p:nvPr/>
          </p:nvSpPr>
          <p:spPr>
            <a:xfrm>
              <a:off x="625720" y="3283860"/>
              <a:ext cx="58573" cy="58573"/>
            </a:xfrm>
            <a:prstGeom prst="ellipse">
              <a:avLst/>
            </a:prstGeom>
            <a:solidFill>
              <a:srgbClr val="0672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5C514B41-FF86-7B44-8667-46B4C0661C84}"/>
              </a:ext>
            </a:extLst>
          </p:cNvPr>
          <p:cNvGrpSpPr/>
          <p:nvPr/>
        </p:nvGrpSpPr>
        <p:grpSpPr>
          <a:xfrm>
            <a:off x="7243525" y="2496517"/>
            <a:ext cx="110153" cy="110153"/>
            <a:chOff x="599930" y="3258070"/>
            <a:chExt cx="110153" cy="110153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37954B94-BA48-9344-B684-266C48FA3E33}"/>
                </a:ext>
              </a:extLst>
            </p:cNvPr>
            <p:cNvSpPr/>
            <p:nvPr/>
          </p:nvSpPr>
          <p:spPr>
            <a:xfrm>
              <a:off x="599930" y="3258070"/>
              <a:ext cx="110153" cy="110153"/>
            </a:xfrm>
            <a:prstGeom prst="ellipse">
              <a:avLst/>
            </a:prstGeom>
            <a:noFill/>
            <a:ln w="9525">
              <a:solidFill>
                <a:srgbClr val="0672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9268A441-D67D-114D-902D-2FC90EFA6794}"/>
                </a:ext>
              </a:extLst>
            </p:cNvPr>
            <p:cNvSpPr/>
            <p:nvPr/>
          </p:nvSpPr>
          <p:spPr>
            <a:xfrm>
              <a:off x="625720" y="3283860"/>
              <a:ext cx="58573" cy="58573"/>
            </a:xfrm>
            <a:prstGeom prst="ellipse">
              <a:avLst/>
            </a:prstGeom>
            <a:solidFill>
              <a:srgbClr val="0672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B18D9AAC-7706-FE40-BF0F-1AD9709F0E5C}"/>
              </a:ext>
            </a:extLst>
          </p:cNvPr>
          <p:cNvGrpSpPr/>
          <p:nvPr/>
        </p:nvGrpSpPr>
        <p:grpSpPr>
          <a:xfrm>
            <a:off x="7353678" y="2295824"/>
            <a:ext cx="110153" cy="110153"/>
            <a:chOff x="599930" y="3258070"/>
            <a:chExt cx="110153" cy="110153"/>
          </a:xfrm>
        </p:grpSpPr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2B149A42-01FF-5545-85E5-E529251F02EE}"/>
                </a:ext>
              </a:extLst>
            </p:cNvPr>
            <p:cNvSpPr/>
            <p:nvPr/>
          </p:nvSpPr>
          <p:spPr>
            <a:xfrm>
              <a:off x="599930" y="3258070"/>
              <a:ext cx="110153" cy="110153"/>
            </a:xfrm>
            <a:prstGeom prst="ellipse">
              <a:avLst/>
            </a:prstGeom>
            <a:noFill/>
            <a:ln w="9525">
              <a:solidFill>
                <a:srgbClr val="0672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9F9D98B3-6A35-5447-A403-59CAC791AFB6}"/>
                </a:ext>
              </a:extLst>
            </p:cNvPr>
            <p:cNvSpPr/>
            <p:nvPr/>
          </p:nvSpPr>
          <p:spPr>
            <a:xfrm>
              <a:off x="625720" y="3283860"/>
              <a:ext cx="58573" cy="58573"/>
            </a:xfrm>
            <a:prstGeom prst="ellipse">
              <a:avLst/>
            </a:prstGeom>
            <a:solidFill>
              <a:srgbClr val="0672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91007BE3-C908-7049-A15A-6934AEF77377}"/>
              </a:ext>
            </a:extLst>
          </p:cNvPr>
          <p:cNvGrpSpPr/>
          <p:nvPr/>
        </p:nvGrpSpPr>
        <p:grpSpPr>
          <a:xfrm>
            <a:off x="7459270" y="2492069"/>
            <a:ext cx="110153" cy="110153"/>
            <a:chOff x="599930" y="3258070"/>
            <a:chExt cx="110153" cy="110153"/>
          </a:xfrm>
        </p:grpSpPr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561753C2-F772-E941-9ABF-E3A38814FE6D}"/>
                </a:ext>
              </a:extLst>
            </p:cNvPr>
            <p:cNvSpPr/>
            <p:nvPr/>
          </p:nvSpPr>
          <p:spPr>
            <a:xfrm>
              <a:off x="599930" y="3258070"/>
              <a:ext cx="110153" cy="110153"/>
            </a:xfrm>
            <a:prstGeom prst="ellipse">
              <a:avLst/>
            </a:prstGeom>
            <a:noFill/>
            <a:ln w="9525">
              <a:solidFill>
                <a:srgbClr val="0672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3A2B732B-4725-0D49-A8F8-2E5BE7156B75}"/>
                </a:ext>
              </a:extLst>
            </p:cNvPr>
            <p:cNvSpPr/>
            <p:nvPr/>
          </p:nvSpPr>
          <p:spPr>
            <a:xfrm>
              <a:off x="625720" y="3283860"/>
              <a:ext cx="58573" cy="58573"/>
            </a:xfrm>
            <a:prstGeom prst="ellipse">
              <a:avLst/>
            </a:prstGeom>
            <a:solidFill>
              <a:srgbClr val="0672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12B5C62B-DCBA-8C4F-ADAD-DC2DD5720E5A}"/>
              </a:ext>
            </a:extLst>
          </p:cNvPr>
          <p:cNvGrpSpPr/>
          <p:nvPr/>
        </p:nvGrpSpPr>
        <p:grpSpPr>
          <a:xfrm>
            <a:off x="8227620" y="2380944"/>
            <a:ext cx="110153" cy="110153"/>
            <a:chOff x="599930" y="3258070"/>
            <a:chExt cx="110153" cy="110153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FDEAE16F-C459-C547-BAB9-6BF87F3BF992}"/>
                </a:ext>
              </a:extLst>
            </p:cNvPr>
            <p:cNvSpPr/>
            <p:nvPr/>
          </p:nvSpPr>
          <p:spPr>
            <a:xfrm>
              <a:off x="599930" y="3258070"/>
              <a:ext cx="110153" cy="110153"/>
            </a:xfrm>
            <a:prstGeom prst="ellipse">
              <a:avLst/>
            </a:prstGeom>
            <a:noFill/>
            <a:ln w="9525">
              <a:solidFill>
                <a:srgbClr val="0672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FCB6FE0C-F43F-9C4B-A995-DCEC34AD384D}"/>
                </a:ext>
              </a:extLst>
            </p:cNvPr>
            <p:cNvSpPr/>
            <p:nvPr/>
          </p:nvSpPr>
          <p:spPr>
            <a:xfrm>
              <a:off x="625720" y="3283860"/>
              <a:ext cx="58573" cy="58573"/>
            </a:xfrm>
            <a:prstGeom prst="ellipse">
              <a:avLst/>
            </a:prstGeom>
            <a:solidFill>
              <a:srgbClr val="0672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808F085D-8074-0E40-A7DD-494364194794}"/>
              </a:ext>
            </a:extLst>
          </p:cNvPr>
          <p:cNvGrpSpPr/>
          <p:nvPr/>
        </p:nvGrpSpPr>
        <p:grpSpPr>
          <a:xfrm>
            <a:off x="7891070" y="2906759"/>
            <a:ext cx="110153" cy="110153"/>
            <a:chOff x="599930" y="3258070"/>
            <a:chExt cx="110153" cy="110153"/>
          </a:xfrm>
        </p:grpSpPr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69E7DA8B-C9CD-5D41-BFE2-1EF7E60C8844}"/>
                </a:ext>
              </a:extLst>
            </p:cNvPr>
            <p:cNvSpPr/>
            <p:nvPr/>
          </p:nvSpPr>
          <p:spPr>
            <a:xfrm>
              <a:off x="599930" y="3258070"/>
              <a:ext cx="110153" cy="110153"/>
            </a:xfrm>
            <a:prstGeom prst="ellipse">
              <a:avLst/>
            </a:prstGeom>
            <a:noFill/>
            <a:ln w="9525">
              <a:solidFill>
                <a:srgbClr val="0672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7FA59755-348F-3046-9D10-4546155DBFB1}"/>
                </a:ext>
              </a:extLst>
            </p:cNvPr>
            <p:cNvSpPr/>
            <p:nvPr/>
          </p:nvSpPr>
          <p:spPr>
            <a:xfrm>
              <a:off x="625720" y="3283860"/>
              <a:ext cx="58573" cy="58573"/>
            </a:xfrm>
            <a:prstGeom prst="ellipse">
              <a:avLst/>
            </a:prstGeom>
            <a:solidFill>
              <a:srgbClr val="0672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EE79365C-8DC9-9B4E-90CD-5FA432D30694}"/>
              </a:ext>
            </a:extLst>
          </p:cNvPr>
          <p:cNvGrpSpPr/>
          <p:nvPr/>
        </p:nvGrpSpPr>
        <p:grpSpPr>
          <a:xfrm>
            <a:off x="8027013" y="2959285"/>
            <a:ext cx="110153" cy="110153"/>
            <a:chOff x="599930" y="3258070"/>
            <a:chExt cx="110153" cy="110153"/>
          </a:xfrm>
        </p:grpSpPr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F613E6C-7CA2-C24F-951D-70D1D77DF8D0}"/>
                </a:ext>
              </a:extLst>
            </p:cNvPr>
            <p:cNvSpPr/>
            <p:nvPr/>
          </p:nvSpPr>
          <p:spPr>
            <a:xfrm>
              <a:off x="599930" y="3258070"/>
              <a:ext cx="110153" cy="110153"/>
            </a:xfrm>
            <a:prstGeom prst="ellipse">
              <a:avLst/>
            </a:prstGeom>
            <a:noFill/>
            <a:ln w="9525">
              <a:solidFill>
                <a:srgbClr val="0672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58B1C94B-F2C4-C54F-AE62-88319BACE248}"/>
                </a:ext>
              </a:extLst>
            </p:cNvPr>
            <p:cNvSpPr/>
            <p:nvPr/>
          </p:nvSpPr>
          <p:spPr>
            <a:xfrm>
              <a:off x="625720" y="3283860"/>
              <a:ext cx="58573" cy="58573"/>
            </a:xfrm>
            <a:prstGeom prst="ellipse">
              <a:avLst/>
            </a:prstGeom>
            <a:solidFill>
              <a:srgbClr val="0672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C9A08D54-2695-114B-80E9-279F3D4A4A7D}"/>
              </a:ext>
            </a:extLst>
          </p:cNvPr>
          <p:cNvGrpSpPr/>
          <p:nvPr/>
        </p:nvGrpSpPr>
        <p:grpSpPr>
          <a:xfrm>
            <a:off x="8253410" y="3178217"/>
            <a:ext cx="110153" cy="110153"/>
            <a:chOff x="599930" y="3258070"/>
            <a:chExt cx="110153" cy="110153"/>
          </a:xfrm>
        </p:grpSpPr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E978E7CB-A441-384A-948F-E5E9AC9F0D84}"/>
                </a:ext>
              </a:extLst>
            </p:cNvPr>
            <p:cNvSpPr/>
            <p:nvPr/>
          </p:nvSpPr>
          <p:spPr>
            <a:xfrm>
              <a:off x="599930" y="3258070"/>
              <a:ext cx="110153" cy="110153"/>
            </a:xfrm>
            <a:prstGeom prst="ellipse">
              <a:avLst/>
            </a:prstGeom>
            <a:noFill/>
            <a:ln w="9525">
              <a:solidFill>
                <a:srgbClr val="0672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39EDCC2F-3792-294B-9382-67ACD28F9BAB}"/>
                </a:ext>
              </a:extLst>
            </p:cNvPr>
            <p:cNvSpPr/>
            <p:nvPr/>
          </p:nvSpPr>
          <p:spPr>
            <a:xfrm>
              <a:off x="625720" y="3283860"/>
              <a:ext cx="58573" cy="58573"/>
            </a:xfrm>
            <a:prstGeom prst="ellipse">
              <a:avLst/>
            </a:prstGeom>
            <a:solidFill>
              <a:srgbClr val="0672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8B346DB9-C4BB-2A40-8398-EDF45780BD5A}"/>
              </a:ext>
            </a:extLst>
          </p:cNvPr>
          <p:cNvGrpSpPr/>
          <p:nvPr/>
        </p:nvGrpSpPr>
        <p:grpSpPr>
          <a:xfrm>
            <a:off x="8356081" y="3311784"/>
            <a:ext cx="110153" cy="110153"/>
            <a:chOff x="599930" y="3258070"/>
            <a:chExt cx="110153" cy="110153"/>
          </a:xfrm>
        </p:grpSpPr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EC670480-234A-144F-9C2C-836BFFDE50F5}"/>
                </a:ext>
              </a:extLst>
            </p:cNvPr>
            <p:cNvSpPr/>
            <p:nvPr/>
          </p:nvSpPr>
          <p:spPr>
            <a:xfrm>
              <a:off x="599930" y="3258070"/>
              <a:ext cx="110153" cy="110153"/>
            </a:xfrm>
            <a:prstGeom prst="ellipse">
              <a:avLst/>
            </a:prstGeom>
            <a:noFill/>
            <a:ln w="9525">
              <a:solidFill>
                <a:srgbClr val="0672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ADCC7F90-562D-8640-B5CE-752DE8993983}"/>
                </a:ext>
              </a:extLst>
            </p:cNvPr>
            <p:cNvSpPr/>
            <p:nvPr/>
          </p:nvSpPr>
          <p:spPr>
            <a:xfrm>
              <a:off x="625720" y="3283860"/>
              <a:ext cx="58573" cy="58573"/>
            </a:xfrm>
            <a:prstGeom prst="ellipse">
              <a:avLst/>
            </a:prstGeom>
            <a:solidFill>
              <a:srgbClr val="0672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7D503DFD-84B6-1143-9D67-5CD3F8687FDC}"/>
              </a:ext>
            </a:extLst>
          </p:cNvPr>
          <p:cNvGrpSpPr/>
          <p:nvPr/>
        </p:nvGrpSpPr>
        <p:grpSpPr>
          <a:xfrm>
            <a:off x="8499141" y="3412734"/>
            <a:ext cx="110153" cy="110153"/>
            <a:chOff x="599930" y="3258070"/>
            <a:chExt cx="110153" cy="110153"/>
          </a:xfrm>
        </p:grpSpPr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8789B0A2-70D9-5345-80CB-8E413CCB61E6}"/>
                </a:ext>
              </a:extLst>
            </p:cNvPr>
            <p:cNvSpPr/>
            <p:nvPr/>
          </p:nvSpPr>
          <p:spPr>
            <a:xfrm>
              <a:off x="599930" y="3258070"/>
              <a:ext cx="110153" cy="110153"/>
            </a:xfrm>
            <a:prstGeom prst="ellipse">
              <a:avLst/>
            </a:prstGeom>
            <a:noFill/>
            <a:ln w="9525">
              <a:solidFill>
                <a:srgbClr val="0672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7232E909-BE60-D240-AE97-E9C533206C96}"/>
                </a:ext>
              </a:extLst>
            </p:cNvPr>
            <p:cNvSpPr/>
            <p:nvPr/>
          </p:nvSpPr>
          <p:spPr>
            <a:xfrm>
              <a:off x="625720" y="3283860"/>
              <a:ext cx="58573" cy="58573"/>
            </a:xfrm>
            <a:prstGeom prst="ellipse">
              <a:avLst/>
            </a:prstGeom>
            <a:solidFill>
              <a:srgbClr val="0672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0D6512E2-09FE-294A-AD1E-E44B1FD83FC0}"/>
              </a:ext>
            </a:extLst>
          </p:cNvPr>
          <p:cNvGrpSpPr/>
          <p:nvPr/>
        </p:nvGrpSpPr>
        <p:grpSpPr>
          <a:xfrm>
            <a:off x="8782193" y="3878693"/>
            <a:ext cx="110153" cy="110153"/>
            <a:chOff x="599930" y="3258070"/>
            <a:chExt cx="110153" cy="110153"/>
          </a:xfrm>
        </p:grpSpPr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C59F55F6-DEF1-CE42-9179-170C1A86D8F2}"/>
                </a:ext>
              </a:extLst>
            </p:cNvPr>
            <p:cNvSpPr/>
            <p:nvPr/>
          </p:nvSpPr>
          <p:spPr>
            <a:xfrm>
              <a:off x="599930" y="3258070"/>
              <a:ext cx="110153" cy="110153"/>
            </a:xfrm>
            <a:prstGeom prst="ellipse">
              <a:avLst/>
            </a:prstGeom>
            <a:noFill/>
            <a:ln w="9525">
              <a:solidFill>
                <a:srgbClr val="0672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50743E29-38FB-9D4B-A31C-13C8F9DCBBEF}"/>
                </a:ext>
              </a:extLst>
            </p:cNvPr>
            <p:cNvSpPr/>
            <p:nvPr/>
          </p:nvSpPr>
          <p:spPr>
            <a:xfrm>
              <a:off x="625720" y="3283860"/>
              <a:ext cx="58573" cy="58573"/>
            </a:xfrm>
            <a:prstGeom prst="ellipse">
              <a:avLst/>
            </a:prstGeom>
            <a:solidFill>
              <a:srgbClr val="0672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462DF366-F2E5-3A42-905B-F13F18606C9C}"/>
              </a:ext>
            </a:extLst>
          </p:cNvPr>
          <p:cNvGrpSpPr/>
          <p:nvPr/>
        </p:nvGrpSpPr>
        <p:grpSpPr>
          <a:xfrm>
            <a:off x="9007618" y="3480511"/>
            <a:ext cx="110153" cy="110153"/>
            <a:chOff x="599930" y="3258070"/>
            <a:chExt cx="110153" cy="110153"/>
          </a:xfrm>
        </p:grpSpPr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428DD135-BEBE-944C-9E11-E755B2D2FA90}"/>
                </a:ext>
              </a:extLst>
            </p:cNvPr>
            <p:cNvSpPr/>
            <p:nvPr/>
          </p:nvSpPr>
          <p:spPr>
            <a:xfrm>
              <a:off x="599930" y="3258070"/>
              <a:ext cx="110153" cy="110153"/>
            </a:xfrm>
            <a:prstGeom prst="ellipse">
              <a:avLst/>
            </a:prstGeom>
            <a:noFill/>
            <a:ln w="9525">
              <a:solidFill>
                <a:srgbClr val="0672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C70A12FE-D955-1540-8B74-BF5AFA796ABD}"/>
                </a:ext>
              </a:extLst>
            </p:cNvPr>
            <p:cNvSpPr/>
            <p:nvPr/>
          </p:nvSpPr>
          <p:spPr>
            <a:xfrm>
              <a:off x="625720" y="3283860"/>
              <a:ext cx="58573" cy="58573"/>
            </a:xfrm>
            <a:prstGeom prst="ellipse">
              <a:avLst/>
            </a:prstGeom>
            <a:solidFill>
              <a:srgbClr val="0672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6C66655B-669D-5747-B3DB-0C358C3110AB}"/>
              </a:ext>
            </a:extLst>
          </p:cNvPr>
          <p:cNvGrpSpPr/>
          <p:nvPr/>
        </p:nvGrpSpPr>
        <p:grpSpPr>
          <a:xfrm>
            <a:off x="9585468" y="4026611"/>
            <a:ext cx="110153" cy="110153"/>
            <a:chOff x="599930" y="3258070"/>
            <a:chExt cx="110153" cy="110153"/>
          </a:xfrm>
        </p:grpSpPr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09E5C0A8-9FEB-9C42-A098-0A5EB3F19176}"/>
                </a:ext>
              </a:extLst>
            </p:cNvPr>
            <p:cNvSpPr/>
            <p:nvPr/>
          </p:nvSpPr>
          <p:spPr>
            <a:xfrm>
              <a:off x="599930" y="3258070"/>
              <a:ext cx="110153" cy="110153"/>
            </a:xfrm>
            <a:prstGeom prst="ellipse">
              <a:avLst/>
            </a:prstGeom>
            <a:noFill/>
            <a:ln w="9525">
              <a:solidFill>
                <a:srgbClr val="0672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DBE078F8-8E0F-4243-96C4-66B4BEDEA42C}"/>
                </a:ext>
              </a:extLst>
            </p:cNvPr>
            <p:cNvSpPr/>
            <p:nvPr/>
          </p:nvSpPr>
          <p:spPr>
            <a:xfrm>
              <a:off x="625720" y="3283860"/>
              <a:ext cx="58573" cy="58573"/>
            </a:xfrm>
            <a:prstGeom prst="ellipse">
              <a:avLst/>
            </a:prstGeom>
            <a:solidFill>
              <a:srgbClr val="0672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D10BF6EA-B543-1E48-B573-1007CBA1C62E}"/>
              </a:ext>
            </a:extLst>
          </p:cNvPr>
          <p:cNvGrpSpPr/>
          <p:nvPr/>
        </p:nvGrpSpPr>
        <p:grpSpPr>
          <a:xfrm>
            <a:off x="9868043" y="4480853"/>
            <a:ext cx="110153" cy="110153"/>
            <a:chOff x="599930" y="3258070"/>
            <a:chExt cx="110153" cy="110153"/>
          </a:xfrm>
        </p:grpSpPr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33604E55-6588-F04B-BAFC-630CC1C0EAA3}"/>
                </a:ext>
              </a:extLst>
            </p:cNvPr>
            <p:cNvSpPr/>
            <p:nvPr/>
          </p:nvSpPr>
          <p:spPr>
            <a:xfrm>
              <a:off x="599930" y="3258070"/>
              <a:ext cx="110153" cy="110153"/>
            </a:xfrm>
            <a:prstGeom prst="ellipse">
              <a:avLst/>
            </a:prstGeom>
            <a:noFill/>
            <a:ln w="9525">
              <a:solidFill>
                <a:srgbClr val="0672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4923134C-79E4-0448-8BFE-1B7BE4A0BA51}"/>
                </a:ext>
              </a:extLst>
            </p:cNvPr>
            <p:cNvSpPr/>
            <p:nvPr/>
          </p:nvSpPr>
          <p:spPr>
            <a:xfrm>
              <a:off x="625720" y="3283860"/>
              <a:ext cx="58573" cy="58573"/>
            </a:xfrm>
            <a:prstGeom prst="ellipse">
              <a:avLst/>
            </a:prstGeom>
            <a:solidFill>
              <a:srgbClr val="0672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51" name="TextBox 150">
            <a:extLst>
              <a:ext uri="{FF2B5EF4-FFF2-40B4-BE49-F238E27FC236}">
                <a16:creationId xmlns:a16="http://schemas.microsoft.com/office/drawing/2014/main" id="{D17B264C-CD78-B741-B585-2A6B2B7424FC}"/>
              </a:ext>
            </a:extLst>
          </p:cNvPr>
          <p:cNvSpPr txBox="1"/>
          <p:nvPr/>
        </p:nvSpPr>
        <p:spPr>
          <a:xfrm>
            <a:off x="5206222" y="1034329"/>
            <a:ext cx="1927705" cy="1015663"/>
          </a:xfrm>
          <a:prstGeom prst="rect">
            <a:avLst/>
          </a:prstGeom>
          <a:solidFill>
            <a:srgbClr val="0672A5">
              <a:alpha val="12000"/>
            </a:srgbClr>
          </a:solidFill>
          <a:ln w="19050">
            <a:solidFill>
              <a:srgbClr val="0672A5"/>
            </a:solidFill>
            <a:prstDash val="sysDot"/>
          </a:ln>
        </p:spPr>
        <p:txBody>
          <a:bodyPr wrap="square" numCol="2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E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Europe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E" sz="1200" b="1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Albania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E" sz="1200" b="1" i="0" u="none" strike="noStrike" kern="0" cap="none" spc="0" normalizeH="0" baseline="0" noProof="0" dirty="0">
                <a:ln>
                  <a:noFill/>
                </a:ln>
                <a:solidFill>
                  <a:srgbClr val="AC29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Belarus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E" sz="1200" b="1" i="0" u="none" strike="noStrike" kern="0" cap="none" spc="0" normalizeH="0" baseline="0" noProof="0" dirty="0">
                <a:ln>
                  <a:noFill/>
                </a:ln>
                <a:solidFill>
                  <a:srgbClr val="AC29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Bosnia and Herzegovina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AE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E" sz="1200" b="1" i="0" u="none" strike="noStrike" kern="0" cap="none" spc="0" normalizeH="0" baseline="0" noProof="0" dirty="0">
                <a:ln>
                  <a:noFill/>
                </a:ln>
                <a:solidFill>
                  <a:srgbClr val="025E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Georgia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E" sz="1200" b="1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</a:t>
            </a:r>
            <a:r>
              <a:rPr kumimoji="0" lang="en-AE" sz="1200" b="1" i="0" u="none" strike="noStrike" kern="0" cap="none" spc="0" normalizeH="0" baseline="0" noProof="0" dirty="0">
                <a:ln>
                  <a:noFill/>
                </a:ln>
                <a:solidFill>
                  <a:srgbClr val="025E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.</a:t>
            </a:r>
            <a:r>
              <a:rPr kumimoji="0" lang="en-AE" sz="1200" b="1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Macedonia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E" sz="1200" b="1" i="0" u="none" strike="noStrike" kern="0" cap="none" spc="0" normalizeH="0" baseline="0" noProof="0" dirty="0">
                <a:ln>
                  <a:noFill/>
                </a:ln>
                <a:solidFill>
                  <a:srgbClr val="025E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Turkey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A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8194F061-A5B3-FA49-8B0A-F2A12A10703C}"/>
              </a:ext>
            </a:extLst>
          </p:cNvPr>
          <p:cNvSpPr txBox="1"/>
          <p:nvPr/>
        </p:nvSpPr>
        <p:spPr>
          <a:xfrm>
            <a:off x="7250340" y="1034329"/>
            <a:ext cx="2595013" cy="1200329"/>
          </a:xfrm>
          <a:prstGeom prst="rect">
            <a:avLst/>
          </a:prstGeom>
          <a:solidFill>
            <a:srgbClr val="0672A5">
              <a:alpha val="12000"/>
            </a:srgbClr>
          </a:solidFill>
          <a:ln w="19050">
            <a:solidFill>
              <a:srgbClr val="0672A5"/>
            </a:solidFill>
            <a:prstDash val="sysDot"/>
          </a:ln>
        </p:spPr>
        <p:txBody>
          <a:bodyPr wrap="square" numCol="3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E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Asia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E" sz="1200" b="1" i="0" u="none" strike="noStrike" kern="0" cap="none" spc="0" normalizeH="0" baseline="0" noProof="0" dirty="0">
                <a:ln>
                  <a:noFill/>
                </a:ln>
                <a:solidFill>
                  <a:srgbClr val="AC29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Azerbaijan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E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Bhutan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E" sz="1200" b="1" i="0" u="none" strike="noStrike" kern="0" cap="none" spc="0" normalizeH="0" baseline="0" noProof="0" dirty="0">
                <a:ln>
                  <a:noFill/>
                </a:ln>
                <a:solidFill>
                  <a:srgbClr val="AC29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Cambodia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E" sz="1200" b="1" i="0" u="none" strike="noStrike" kern="0" cap="none" spc="0" normalizeH="0" baseline="0" noProof="0" dirty="0">
                <a:ln>
                  <a:noFill/>
                </a:ln>
                <a:solidFill>
                  <a:srgbClr val="AC29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Indonesia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AE" sz="1200" b="1" i="0" u="none" strike="noStrike" kern="0" cap="none" spc="0" normalizeH="0" baseline="0" noProof="0" dirty="0">
              <a:ln>
                <a:noFill/>
              </a:ln>
              <a:solidFill>
                <a:srgbClr val="AC29A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AE" sz="1200" b="1" i="0" u="none" strike="noStrike" kern="0" cap="none" spc="0" normalizeH="0" baseline="0" noProof="0" dirty="0">
              <a:ln>
                <a:noFill/>
              </a:ln>
              <a:solidFill>
                <a:srgbClr val="AC29A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E" sz="1200" b="1" i="0" u="none" strike="noStrike" kern="0" cap="none" spc="0" normalizeH="0" baseline="0" noProof="0" dirty="0">
                <a:ln>
                  <a:noFill/>
                </a:ln>
                <a:solidFill>
                  <a:srgbClr val="025E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Kazakstan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E" sz="1200" b="1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Kyrgyzstan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E" sz="1200" b="1" i="0" u="none" strike="noStrike" kern="0" cap="none" spc="0" normalizeH="0" baseline="0" noProof="0" dirty="0">
                <a:ln>
                  <a:noFill/>
                </a:ln>
                <a:solidFill>
                  <a:srgbClr val="AC29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Lao PDR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E" sz="1200" b="1" i="0" u="none" strike="noStrike" kern="0" cap="none" spc="0" normalizeH="0" baseline="0" noProof="0" dirty="0">
                <a:ln>
                  <a:noFill/>
                </a:ln>
                <a:solidFill>
                  <a:srgbClr val="AC29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Mongolia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AE" sz="1200" b="1" i="0" u="none" strike="noStrike" kern="0" cap="none" spc="0" normalizeH="0" baseline="0" noProof="0" dirty="0">
              <a:ln>
                <a:noFill/>
              </a:ln>
              <a:solidFill>
                <a:srgbClr val="AC29A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AE" sz="1200" b="1" i="0" u="none" strike="noStrike" kern="0" cap="none" spc="0" normalizeH="0" baseline="0" noProof="0" dirty="0">
              <a:ln>
                <a:noFill/>
              </a:ln>
              <a:solidFill>
                <a:srgbClr val="AC29A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E" sz="1200" b="1" i="0" u="none" strike="noStrike" kern="0" cap="none" spc="0" normalizeH="0" baseline="0" noProof="0" dirty="0">
                <a:ln>
                  <a:noFill/>
                </a:ln>
                <a:solidFill>
                  <a:srgbClr val="AC29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Myanmar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E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Nepal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E" sz="1200" b="1" i="0" u="none" strike="noStrike" kern="0" cap="none" spc="0" normalizeH="0" baseline="0" noProof="0" dirty="0">
                <a:ln>
                  <a:noFill/>
                </a:ln>
                <a:solidFill>
                  <a:srgbClr val="AC29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Pakistan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E" sz="1200" b="1" i="0" u="none" strike="noStrike" kern="0" cap="none" spc="0" normalizeH="0" baseline="0" noProof="0" dirty="0">
                <a:ln>
                  <a:noFill/>
                </a:ln>
                <a:solidFill>
                  <a:srgbClr val="AC29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Thailand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E" sz="1200" b="1" i="0" u="none" strike="noStrike" kern="0" cap="none" spc="0" normalizeH="0" baseline="0" noProof="0" dirty="0">
                <a:ln>
                  <a:noFill/>
                </a:ln>
                <a:solidFill>
                  <a:srgbClr val="025E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Uzbekistan</a:t>
            </a:r>
            <a:endParaRPr kumimoji="0" lang="en-AE" sz="1200" b="0" i="0" u="none" strike="noStrike" kern="0" cap="none" spc="0" normalizeH="0" baseline="0" noProof="0" dirty="0">
              <a:ln>
                <a:noFill/>
              </a:ln>
              <a:solidFill>
                <a:srgbClr val="025E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2938B6D9-A3C7-D149-9716-5FAD75862D71}"/>
              </a:ext>
            </a:extLst>
          </p:cNvPr>
          <p:cNvSpPr txBox="1"/>
          <p:nvPr/>
        </p:nvSpPr>
        <p:spPr>
          <a:xfrm>
            <a:off x="4496693" y="4705608"/>
            <a:ext cx="3891374" cy="1200329"/>
          </a:xfrm>
          <a:prstGeom prst="rect">
            <a:avLst/>
          </a:prstGeom>
          <a:solidFill>
            <a:srgbClr val="0672A5">
              <a:alpha val="12000"/>
            </a:srgbClr>
          </a:solidFill>
          <a:ln w="19050">
            <a:solidFill>
              <a:srgbClr val="0672A5"/>
            </a:solidFill>
            <a:prstDash val="sysDot"/>
          </a:ln>
        </p:spPr>
        <p:txBody>
          <a:bodyPr wrap="square" numCol="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AE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E" sz="1200" b="1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Benin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E" sz="1200" b="1" i="0" u="none" strike="noStrike" kern="0" cap="none" spc="0" normalizeH="0" baseline="0" noProof="0" dirty="0">
                <a:ln>
                  <a:noFill/>
                </a:ln>
                <a:solidFill>
                  <a:srgbClr val="025E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Botswana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E" sz="1200" b="1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Burkina Faso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E" sz="1200" b="1" i="0" u="none" strike="noStrike" kern="0" cap="none" spc="0" normalizeH="0" baseline="0" noProof="0" dirty="0">
                <a:ln>
                  <a:noFill/>
                </a:ln>
                <a:solidFill>
                  <a:srgbClr val="025E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Cameroon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E" sz="1200" b="1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Eswatini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AE" sz="1200" b="1" i="0" u="none" strike="noStrike" kern="0" cap="none" spc="0" normalizeH="0" baseline="0" noProof="0" dirty="0">
              <a:ln>
                <a:noFill/>
              </a:ln>
              <a:solidFill>
                <a:srgbClr val="BBE0E3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E" sz="1200" b="1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Gabon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E" sz="1200" b="1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Gambia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E" sz="1200" b="1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Liberia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E" sz="1200" b="1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Mali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E" sz="1200" b="1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Mozambique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AE" sz="1200" b="1" i="0" u="none" strike="noStrike" kern="0" cap="none" spc="0" normalizeH="0" baseline="0" noProof="0" dirty="0">
              <a:ln>
                <a:noFill/>
              </a:ln>
              <a:solidFill>
                <a:srgbClr val="BBE0E3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E" sz="1200" b="1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Niger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E" sz="1200" b="1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Nigeria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E" sz="1200" b="1" i="0" u="none" strike="noStrike" kern="0" cap="none" spc="0" normalizeH="0" baseline="0" noProof="0" dirty="0">
                <a:ln>
                  <a:noFill/>
                </a:ln>
                <a:solidFill>
                  <a:srgbClr val="AC29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Rwanda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E" sz="1200" b="1" i="0" u="none" strike="noStrike" kern="0" cap="none" spc="0" normalizeH="0" baseline="0" noProof="0" dirty="0">
                <a:ln>
                  <a:noFill/>
                </a:ln>
                <a:solidFill>
                  <a:srgbClr val="AC29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South Africa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E" sz="1200" b="1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Uganda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AE" sz="1200" b="1" i="0" u="none" strike="noStrike" kern="0" cap="none" spc="0" normalizeH="0" baseline="0" noProof="0" dirty="0">
              <a:ln>
                <a:noFill/>
              </a:ln>
              <a:solidFill>
                <a:srgbClr val="BBE0E3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E" sz="1200" b="1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Zambia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E" sz="1200" b="1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Zimbabwe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AE" sz="1200" b="1" i="0" u="none" strike="noStrike" kern="0" cap="none" spc="0" normalizeH="0" baseline="0" noProof="0" dirty="0">
              <a:ln>
                <a:noFill/>
              </a:ln>
              <a:solidFill>
                <a:srgbClr val="BBE0E3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C24A7AE9-33F9-8844-AE11-064AACE5C005}"/>
              </a:ext>
            </a:extLst>
          </p:cNvPr>
          <p:cNvSpPr/>
          <p:nvPr/>
        </p:nvSpPr>
        <p:spPr>
          <a:xfrm>
            <a:off x="4508981" y="4712950"/>
            <a:ext cx="13981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E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Sub-Saharan Africa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69371C65-7C63-DF4A-B5DB-1CB1E0158A7B}"/>
              </a:ext>
            </a:extLst>
          </p:cNvPr>
          <p:cNvSpPr txBox="1"/>
          <p:nvPr/>
        </p:nvSpPr>
        <p:spPr>
          <a:xfrm>
            <a:off x="1504851" y="3704422"/>
            <a:ext cx="1879088" cy="1015663"/>
          </a:xfrm>
          <a:prstGeom prst="rect">
            <a:avLst/>
          </a:prstGeom>
          <a:solidFill>
            <a:srgbClr val="0672A5">
              <a:alpha val="12000"/>
            </a:srgbClr>
          </a:solidFill>
          <a:ln w="19050">
            <a:solidFill>
              <a:srgbClr val="0672A5"/>
            </a:solidFill>
            <a:prstDash val="sysDot"/>
          </a:ln>
        </p:spPr>
        <p:txBody>
          <a:bodyPr wrap="square" numCol="2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Colombia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E" sz="1200" b="1" i="0" u="none" strike="noStrike" kern="0" cap="none" spc="0" normalizeH="0" baseline="0" noProof="0" dirty="0">
                <a:ln>
                  <a:noFill/>
                </a:ln>
                <a:solidFill>
                  <a:srgbClr val="AC29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Cuba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E" sz="1200" b="1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Ecuador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E" sz="1200" b="1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El Salvador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AE" sz="1200" b="1" i="0" u="none" strike="noStrike" kern="0" cap="none" spc="0" normalizeH="0" baseline="0" noProof="0" dirty="0">
              <a:ln>
                <a:noFill/>
              </a:ln>
              <a:solidFill>
                <a:srgbClr val="AC29A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AE" sz="1200" b="1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Nicaragua</a:t>
            </a:r>
            <a:endParaRPr kumimoji="0" lang="en-AE" sz="1200" b="1" i="0" u="none" strike="noStrike" kern="0" cap="none" spc="0" normalizeH="0" baseline="0" noProof="0" dirty="0">
              <a:ln>
                <a:noFill/>
              </a:ln>
              <a:solidFill>
                <a:srgbClr val="025E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E" sz="1200" b="1" i="0" u="none" strike="noStrike" kern="0" cap="none" spc="0" normalizeH="0" baseline="0" noProof="0" dirty="0">
                <a:ln>
                  <a:noFill/>
                </a:ln>
                <a:solidFill>
                  <a:srgbClr val="AC29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Panama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E" sz="1200" b="1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Paraguay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E" sz="1200" b="1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Uruguay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5204AD8C-D4F0-A94C-917D-959938BE749B}"/>
              </a:ext>
            </a:extLst>
          </p:cNvPr>
          <p:cNvSpPr txBox="1"/>
          <p:nvPr/>
        </p:nvSpPr>
        <p:spPr>
          <a:xfrm>
            <a:off x="9995086" y="1034329"/>
            <a:ext cx="1744400" cy="4154984"/>
          </a:xfrm>
          <a:prstGeom prst="rect">
            <a:avLst/>
          </a:prstGeom>
          <a:solidFill>
            <a:srgbClr val="0672A5">
              <a:alpha val="12000"/>
            </a:srgbClr>
          </a:solidFill>
          <a:ln w="19050">
            <a:solidFill>
              <a:srgbClr val="0672A5"/>
            </a:solidFill>
            <a:prstDash val="sysDot"/>
          </a:ln>
        </p:spPr>
        <p:txBody>
          <a:bodyPr wrap="square" numCol="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E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SIDS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E" sz="1200" b="1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Antigua &amp; Barbuda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E" sz="1200" b="1" i="0" u="none" strike="noStrike" kern="0" cap="none" spc="0" normalizeH="0" baseline="0" noProof="0" dirty="0">
                <a:ln>
                  <a:noFill/>
                </a:ln>
                <a:solidFill>
                  <a:srgbClr val="AC29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Bahamas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E" sz="1200" b="1" i="0" u="none" strike="noStrike" kern="0" cap="none" spc="0" normalizeH="0" baseline="0" noProof="0" dirty="0">
                <a:ln>
                  <a:noFill/>
                </a:ln>
                <a:solidFill>
                  <a:srgbClr val="AC29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Barbados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E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Belize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E" sz="1200" b="1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Dominica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E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Dominican Republic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E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Fiji</a:t>
            </a:r>
            <a:endParaRPr kumimoji="0" lang="en-AE" sz="1200" b="1" i="0" u="none" strike="noStrike" kern="0" cap="none" spc="0" normalizeH="0" baseline="0" noProof="0" dirty="0">
              <a:ln>
                <a:noFill/>
              </a:ln>
              <a:solidFill>
                <a:srgbClr val="BBE0E3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E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Grenada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E" sz="1200" b="1" i="0" u="none" strike="noStrike" kern="0" cap="none" spc="0" normalizeH="0" baseline="0" noProof="0" dirty="0">
                <a:ln>
                  <a:noFill/>
                </a:ln>
                <a:solidFill>
                  <a:srgbClr val="AC29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Guyana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E" sz="1200" b="1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Mauritius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E" sz="1200" b="1" i="0" u="none" strike="noStrike" kern="0" cap="none" spc="0" normalizeH="0" baseline="0" noProof="0" dirty="0">
                <a:ln>
                  <a:noFill/>
                </a:ln>
                <a:solidFill>
                  <a:srgbClr val="025E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Nauru</a:t>
            </a:r>
            <a:endParaRPr kumimoji="0" lang="en-AE" sz="1200" b="1" i="0" u="none" strike="noStrike" kern="0" cap="none" spc="0" normalizeH="0" baseline="0" noProof="0" dirty="0">
              <a:ln>
                <a:noFill/>
              </a:ln>
              <a:solidFill>
                <a:srgbClr val="BBE0E3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E" sz="1200" b="1" i="0" u="none" strike="noStrike" kern="0" cap="none" spc="0" normalizeH="0" baseline="0" noProof="0" dirty="0">
                <a:ln>
                  <a:noFill/>
                </a:ln>
                <a:solidFill>
                  <a:srgbClr val="025E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Palau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E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Papua New Guinea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E" sz="1200" b="1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Saint Kitts &amp; Nevis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E" sz="1200" b="1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Saint Lucia</a:t>
            </a:r>
            <a:endParaRPr kumimoji="0" lang="en-AE" sz="1200" b="1" i="0" u="none" strike="noStrike" kern="0" cap="none" spc="0" normalizeH="0" baseline="0" noProof="0" dirty="0">
              <a:ln>
                <a:noFill/>
              </a:ln>
              <a:solidFill>
                <a:srgbClr val="025E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E" sz="1200" b="1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St Vincent &amp; Grenadines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E" sz="1200" b="1" i="0" u="none" strike="noStrike" kern="0" cap="none" spc="0" normalizeH="0" baseline="0" noProof="0" dirty="0">
                <a:ln>
                  <a:noFill/>
                </a:ln>
                <a:solidFill>
                  <a:srgbClr val="AC29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Sao Tome &amp; Principe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E" sz="1200" b="1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Seychelles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BBE0E3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E" sz="1200" b="1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Tonga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E" sz="1200" b="1" i="0" u="none" strike="noStrike" kern="0" cap="none" spc="0" normalizeH="0" baseline="0" noProof="0" dirty="0">
                <a:ln>
                  <a:noFill/>
                </a:ln>
                <a:solidFill>
                  <a:srgbClr val="025E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Vanuatu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AE" sz="1200" b="1" i="0" u="none" strike="noStrike" kern="0" cap="none" spc="0" normalizeH="0" baseline="0" noProof="0" dirty="0">
              <a:ln>
                <a:noFill/>
              </a:ln>
              <a:solidFill>
                <a:srgbClr val="BBE0E3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8AC9C213-AA63-F741-AE1D-8E7C68D85E42}"/>
              </a:ext>
            </a:extLst>
          </p:cNvPr>
          <p:cNvSpPr/>
          <p:nvPr/>
        </p:nvSpPr>
        <p:spPr>
          <a:xfrm>
            <a:off x="1650471" y="3384387"/>
            <a:ext cx="10631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E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Latin America</a:t>
            </a:r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35F23FB1-05B7-6C4D-8C5B-07A14CA9E7C5}"/>
              </a:ext>
            </a:extLst>
          </p:cNvPr>
          <p:cNvGrpSpPr/>
          <p:nvPr/>
        </p:nvGrpSpPr>
        <p:grpSpPr>
          <a:xfrm>
            <a:off x="2919063" y="6055017"/>
            <a:ext cx="2286928" cy="276999"/>
            <a:chOff x="4020984" y="6104352"/>
            <a:chExt cx="2286928" cy="276999"/>
          </a:xfrm>
        </p:grpSpPr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6B625740-6F79-E249-A29A-72C212496900}"/>
                </a:ext>
              </a:extLst>
            </p:cNvPr>
            <p:cNvSpPr/>
            <p:nvPr/>
          </p:nvSpPr>
          <p:spPr>
            <a:xfrm>
              <a:off x="4133919" y="6104352"/>
              <a:ext cx="217399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A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Implementation of Support (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32</a:t>
              </a:r>
              <a:r>
                <a:rPr kumimoji="0" lang="en-A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)</a:t>
              </a:r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767AD587-52C6-0A40-8B2B-50B1EE5A312E}"/>
                </a:ext>
              </a:extLst>
            </p:cNvPr>
            <p:cNvSpPr/>
            <p:nvPr/>
          </p:nvSpPr>
          <p:spPr>
            <a:xfrm>
              <a:off x="4020984" y="6160305"/>
              <a:ext cx="165092" cy="165092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7288685C-C18A-0949-BFDE-5A9A5FBCE413}"/>
              </a:ext>
            </a:extLst>
          </p:cNvPr>
          <p:cNvGrpSpPr/>
          <p:nvPr/>
        </p:nvGrpSpPr>
        <p:grpSpPr>
          <a:xfrm>
            <a:off x="797227" y="6051213"/>
            <a:ext cx="1920670" cy="276999"/>
            <a:chOff x="1326878" y="6104352"/>
            <a:chExt cx="1920670" cy="276999"/>
          </a:xfrm>
        </p:grpSpPr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93663452-2993-1742-BC50-EC070AA82B78}"/>
                </a:ext>
              </a:extLst>
            </p:cNvPr>
            <p:cNvSpPr/>
            <p:nvPr/>
          </p:nvSpPr>
          <p:spPr>
            <a:xfrm>
              <a:off x="1326878" y="6160305"/>
              <a:ext cx="165092" cy="165092"/>
            </a:xfrm>
            <a:prstGeom prst="ellipse">
              <a:avLst/>
            </a:prstGeom>
            <a:solidFill>
              <a:schemeClr val="bg2">
                <a:lumMod val="65000"/>
                <a:lumOff val="3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87C3EF2B-8CF2-EA46-8373-D805285FD01B}"/>
                </a:ext>
              </a:extLst>
            </p:cNvPr>
            <p:cNvSpPr/>
            <p:nvPr/>
          </p:nvSpPr>
          <p:spPr>
            <a:xfrm>
              <a:off x="1464688" y="6104352"/>
              <a:ext cx="178286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NDC Support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Finalised</a:t>
              </a:r>
              <a:r>
                <a:rPr kumimoji="0" lang="en-A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(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8</a:t>
              </a:r>
              <a:r>
                <a:rPr kumimoji="0" lang="en-A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)</a:t>
              </a:r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683E8D82-8AA9-F14B-AF57-831DF5236517}"/>
              </a:ext>
            </a:extLst>
          </p:cNvPr>
          <p:cNvGrpSpPr/>
          <p:nvPr/>
        </p:nvGrpSpPr>
        <p:grpSpPr>
          <a:xfrm>
            <a:off x="5274956" y="6056235"/>
            <a:ext cx="2092029" cy="276999"/>
            <a:chOff x="6549998" y="6104352"/>
            <a:chExt cx="2092029" cy="276999"/>
          </a:xfrm>
        </p:grpSpPr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10AB5932-3758-F647-A81E-4D8058D2F252}"/>
                </a:ext>
              </a:extLst>
            </p:cNvPr>
            <p:cNvSpPr/>
            <p:nvPr/>
          </p:nvSpPr>
          <p:spPr>
            <a:xfrm>
              <a:off x="6549998" y="6160305"/>
              <a:ext cx="165092" cy="165092"/>
            </a:xfrm>
            <a:prstGeom prst="ellipse">
              <a:avLst/>
            </a:prstGeom>
            <a:solidFill>
              <a:srgbClr val="025E89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290CAA98-793F-A841-AD95-A06455222E36}"/>
                </a:ext>
              </a:extLst>
            </p:cNvPr>
            <p:cNvSpPr/>
            <p:nvPr/>
          </p:nvSpPr>
          <p:spPr>
            <a:xfrm>
              <a:off x="6658792" y="6104352"/>
              <a:ext cx="198323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A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Work plan development (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09</a:t>
              </a:r>
              <a:r>
                <a:rPr kumimoji="0" lang="en-A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)</a:t>
              </a: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238AB1B0-F658-CB4B-8B0D-07CB83D3BA52}"/>
              </a:ext>
            </a:extLst>
          </p:cNvPr>
          <p:cNvGrpSpPr/>
          <p:nvPr/>
        </p:nvGrpSpPr>
        <p:grpSpPr>
          <a:xfrm>
            <a:off x="7397669" y="6054103"/>
            <a:ext cx="2297952" cy="276999"/>
            <a:chOff x="8856890" y="6104352"/>
            <a:chExt cx="2297952" cy="276999"/>
          </a:xfrm>
        </p:grpSpPr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365DB9D9-35D0-7A40-B09F-5C8D38E6F4E0}"/>
                </a:ext>
              </a:extLst>
            </p:cNvPr>
            <p:cNvSpPr/>
            <p:nvPr/>
          </p:nvSpPr>
          <p:spPr>
            <a:xfrm>
              <a:off x="8856890" y="6160305"/>
              <a:ext cx="165092" cy="165092"/>
            </a:xfrm>
            <a:prstGeom prst="ellipse">
              <a:avLst/>
            </a:prstGeom>
            <a:solidFill>
              <a:srgbClr val="AC29AD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8502A0C1-933E-E04E-BFDE-0FF370BBDB8B}"/>
                </a:ext>
              </a:extLst>
            </p:cNvPr>
            <p:cNvSpPr/>
            <p:nvPr/>
          </p:nvSpPr>
          <p:spPr>
            <a:xfrm>
              <a:off x="8982452" y="6104352"/>
              <a:ext cx="217239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A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Scoping / Initial discussions (1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9</a:t>
              </a:r>
              <a:r>
                <a:rPr kumimoji="0" lang="en-A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)</a:t>
              </a:r>
            </a:p>
          </p:txBody>
        </p:sp>
      </p:grpSp>
      <p:sp>
        <p:nvSpPr>
          <p:cNvPr id="167" name="Rectangle 166">
            <a:extLst>
              <a:ext uri="{FF2B5EF4-FFF2-40B4-BE49-F238E27FC236}">
                <a16:creationId xmlns:a16="http://schemas.microsoft.com/office/drawing/2014/main" id="{02BF793C-50C0-CF45-8591-F9E784D5E44A}"/>
              </a:ext>
            </a:extLst>
          </p:cNvPr>
          <p:cNvSpPr/>
          <p:nvPr/>
        </p:nvSpPr>
        <p:spPr>
          <a:xfrm>
            <a:off x="205268" y="6494861"/>
            <a:ext cx="628409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E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Disclaimer: Boundaries and names shown on this map do not imply any official endorsement of acceptance by IRENA.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476D2020-D21A-6545-8624-8FD5722A6741}"/>
              </a:ext>
            </a:extLst>
          </p:cNvPr>
          <p:cNvSpPr txBox="1"/>
          <p:nvPr/>
        </p:nvSpPr>
        <p:spPr>
          <a:xfrm>
            <a:off x="6977317" y="2914671"/>
            <a:ext cx="731151" cy="1015663"/>
          </a:xfrm>
          <a:prstGeom prst="rect">
            <a:avLst/>
          </a:prstGeom>
          <a:solidFill>
            <a:srgbClr val="0672A5">
              <a:alpha val="12000"/>
            </a:srgbClr>
          </a:solidFill>
          <a:ln w="19050">
            <a:solidFill>
              <a:srgbClr val="0672A5"/>
            </a:solidFill>
            <a:prstDash val="sysDot"/>
          </a:ln>
        </p:spPr>
        <p:txBody>
          <a:bodyPr wrap="square" numCol="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E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MENA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E" sz="1200" b="1" i="0" u="none" strike="noStrike" kern="0" cap="none" spc="0" normalizeH="0" baseline="0" noProof="0" dirty="0">
                <a:ln>
                  <a:noFill/>
                </a:ln>
                <a:solidFill>
                  <a:srgbClr val="025E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Egypt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E" sz="1200" b="1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Jordan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E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Lebanon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E" sz="1200" b="1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Sudan</a:t>
            </a:r>
          </a:p>
        </p:txBody>
      </p:sp>
      <p:pic>
        <p:nvPicPr>
          <p:cNvPr id="179" name="Picture 178">
            <a:hlinkClick r:id="rId3"/>
            <a:extLst>
              <a:ext uri="{FF2B5EF4-FFF2-40B4-BE49-F238E27FC236}">
                <a16:creationId xmlns:a16="http://schemas.microsoft.com/office/drawing/2014/main" id="{DFF2EC8E-2311-475E-8874-EFC001F4D4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010" y="4761006"/>
            <a:ext cx="1625535" cy="1147647"/>
          </a:xfrm>
          <a:prstGeom prst="rect">
            <a:avLst/>
          </a:prstGeom>
        </p:spPr>
      </p:pic>
      <p:grpSp>
        <p:nvGrpSpPr>
          <p:cNvPr id="180" name="Group 179">
            <a:extLst>
              <a:ext uri="{FF2B5EF4-FFF2-40B4-BE49-F238E27FC236}">
                <a16:creationId xmlns:a16="http://schemas.microsoft.com/office/drawing/2014/main" id="{7F657207-D564-43AF-8CE1-9BF02AA1BD5D}"/>
              </a:ext>
            </a:extLst>
          </p:cNvPr>
          <p:cNvGrpSpPr/>
          <p:nvPr/>
        </p:nvGrpSpPr>
        <p:grpSpPr>
          <a:xfrm>
            <a:off x="5791669" y="3825999"/>
            <a:ext cx="110153" cy="110153"/>
            <a:chOff x="599930" y="3258070"/>
            <a:chExt cx="110153" cy="110153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64DF57AB-BBE0-4C87-A02B-DF371494A548}"/>
                </a:ext>
              </a:extLst>
            </p:cNvPr>
            <p:cNvSpPr/>
            <p:nvPr/>
          </p:nvSpPr>
          <p:spPr>
            <a:xfrm>
              <a:off x="599930" y="3258070"/>
              <a:ext cx="110153" cy="110153"/>
            </a:xfrm>
            <a:prstGeom prst="ellipse">
              <a:avLst/>
            </a:prstGeom>
            <a:noFill/>
            <a:ln w="9525">
              <a:solidFill>
                <a:srgbClr val="0672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3880CF82-DEF9-4426-9598-6C2B69D90B8E}"/>
                </a:ext>
              </a:extLst>
            </p:cNvPr>
            <p:cNvSpPr/>
            <p:nvPr/>
          </p:nvSpPr>
          <p:spPr>
            <a:xfrm>
              <a:off x="625720" y="3283860"/>
              <a:ext cx="58573" cy="58573"/>
            </a:xfrm>
            <a:prstGeom prst="ellipse">
              <a:avLst/>
            </a:prstGeom>
            <a:solidFill>
              <a:srgbClr val="0672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AE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93B61184-58E5-4EA0-86AB-7AD7D515A4F7}"/>
              </a:ext>
            </a:extLst>
          </p:cNvPr>
          <p:cNvSpPr txBox="1"/>
          <p:nvPr/>
        </p:nvSpPr>
        <p:spPr>
          <a:xfrm>
            <a:off x="148266" y="259573"/>
            <a:ext cx="937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872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IRENA’s NDC Engagement</a:t>
            </a:r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FDBE9112-501F-408B-A0A4-4A0301023521}"/>
              </a:ext>
            </a:extLst>
          </p:cNvPr>
          <p:cNvGrpSpPr/>
          <p:nvPr/>
        </p:nvGrpSpPr>
        <p:grpSpPr>
          <a:xfrm>
            <a:off x="457501" y="1067711"/>
            <a:ext cx="1314149" cy="1243184"/>
            <a:chOff x="237198" y="2791512"/>
            <a:chExt cx="1529996" cy="1476510"/>
          </a:xfrm>
        </p:grpSpPr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94CC11ED-5243-4FF7-9625-1005B0AF62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7198" y="2791512"/>
              <a:ext cx="1477329" cy="147651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6E3CC57F-5302-4E5E-BB4A-7112C3586626}"/>
                </a:ext>
              </a:extLst>
            </p:cNvPr>
            <p:cNvSpPr/>
            <p:nvPr/>
          </p:nvSpPr>
          <p:spPr>
            <a:xfrm>
              <a:off x="289865" y="2867949"/>
              <a:ext cx="1477329" cy="11747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ZW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/>
                  <a:sym typeface="Arial"/>
                </a:rPr>
                <a:t>3 bn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ZW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/>
                  <a:sym typeface="Arial"/>
                </a:rPr>
                <a:t>tonnes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ZW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/>
                  <a:sym typeface="Arial"/>
                </a:rPr>
                <a:t>CO</a:t>
              </a:r>
              <a:r>
                <a:rPr kumimoji="0" lang="en-ZW" sz="1400" b="1" i="0" u="none" strike="noStrike" kern="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/>
                  <a:sym typeface="Arial"/>
                </a:rPr>
                <a:t>2 </a:t>
              </a:r>
              <a:r>
                <a:rPr kumimoji="0" lang="en-ZW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/>
                  <a:sym typeface="Arial"/>
                </a:rPr>
                <a:t>– eq.</a:t>
              </a:r>
              <a:r>
                <a:rPr kumimoji="0" lang="en-ZW" sz="1400" b="1" i="0" u="none" strike="noStrike" kern="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/>
                  <a:sym typeface="Arial"/>
                </a:rPr>
                <a:t> </a:t>
              </a:r>
              <a:r>
                <a:rPr kumimoji="0" lang="en-ZW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/>
                  <a:sym typeface="Arial"/>
                </a:rPr>
                <a:t>annually</a:t>
              </a:r>
            </a:p>
          </p:txBody>
        </p:sp>
      </p:grpSp>
      <p:sp>
        <p:nvSpPr>
          <p:cNvPr id="187" name="Oval 186">
            <a:extLst>
              <a:ext uri="{FF2B5EF4-FFF2-40B4-BE49-F238E27FC236}">
                <a16:creationId xmlns:a16="http://schemas.microsoft.com/office/drawing/2014/main" id="{7712BDA5-D15B-4AFC-857F-A0EA405C5B54}"/>
              </a:ext>
            </a:extLst>
          </p:cNvPr>
          <p:cNvSpPr>
            <a:spLocks noChangeAspect="1"/>
          </p:cNvSpPr>
          <p:nvPr/>
        </p:nvSpPr>
        <p:spPr>
          <a:xfrm>
            <a:off x="417405" y="2547145"/>
            <a:ext cx="1243184" cy="1243184"/>
          </a:xfrm>
          <a:prstGeom prst="ellipse">
            <a:avLst/>
          </a:prstGeom>
          <a:solidFill>
            <a:srgbClr val="3A9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765536-9E78-4642-AF00-582F25917376}"/>
              </a:ext>
            </a:extLst>
          </p:cNvPr>
          <p:cNvSpPr/>
          <p:nvPr/>
        </p:nvSpPr>
        <p:spPr>
          <a:xfrm>
            <a:off x="550873" y="2872633"/>
            <a:ext cx="10662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ZW" sz="1600" b="1" kern="0" dirty="0">
                <a:solidFill>
                  <a:srgbClr val="FFFFFF"/>
                </a:solidFill>
                <a:latin typeface="Calibri" panose="020F0502020204030204" pitchFamily="34" charset="0"/>
                <a:cs typeface="Arial"/>
                <a:sym typeface="Arial"/>
              </a:rPr>
              <a:t>4 MENA countries</a:t>
            </a:r>
          </a:p>
        </p:txBody>
      </p:sp>
    </p:spTree>
    <p:extLst>
      <p:ext uri="{BB962C8B-B14F-4D97-AF65-F5344CB8AC3E}">
        <p14:creationId xmlns:p14="http://schemas.microsoft.com/office/powerpoint/2010/main" val="1152203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F830863362724DB520D7A1D831CECD" ma:contentTypeVersion="6" ma:contentTypeDescription="Create a new document." ma:contentTypeScope="" ma:versionID="5dfba0d6e46e308420bce3565380318c">
  <xsd:schema xmlns:xsd="http://www.w3.org/2001/XMLSchema" xmlns:xs="http://www.w3.org/2001/XMLSchema" xmlns:p="http://schemas.microsoft.com/office/2006/metadata/properties" xmlns:ns2="1e025b32-6b9a-47b8-82d6-0a5c7fcbeb53" xmlns:ns3="53eda448-fbe5-416e-94e8-3496fe9a681a" targetNamespace="http://schemas.microsoft.com/office/2006/metadata/properties" ma:root="true" ma:fieldsID="5861c990a1be02c0e7a73e6a0827b379" ns2:_="" ns3:_="">
    <xsd:import namespace="1e025b32-6b9a-47b8-82d6-0a5c7fcbeb53"/>
    <xsd:import namespace="53eda448-fbe5-416e-94e8-3496fe9a68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025b32-6b9a-47b8-82d6-0a5c7fcbeb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eda448-fbe5-416e-94e8-3496fe9a681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F560BD-351F-49F5-9C8B-E6B4CF6A348E}"/>
</file>

<file path=customXml/itemProps2.xml><?xml version="1.0" encoding="utf-8"?>
<ds:datastoreItem xmlns:ds="http://schemas.openxmlformats.org/officeDocument/2006/customXml" ds:itemID="{87814DBB-CAAD-47A7-B15E-5B6A49BECFE6}">
  <ds:schemaRefs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2006/metadata/properties"/>
    <ds:schemaRef ds:uri="4c7a8de7-d09a-43a4-8e7b-5883fd4e3466"/>
    <ds:schemaRef ds:uri="http://purl.org/dc/dcmitype/"/>
    <ds:schemaRef ds:uri="http://www.w3.org/XML/1998/namespace"/>
    <ds:schemaRef ds:uri="http://schemas.microsoft.com/office/infopath/2007/PartnerControls"/>
    <ds:schemaRef ds:uri="43565381-cbb2-4bc3-b9a9-1b7b21dfcc10"/>
  </ds:schemaRefs>
</ds:datastoreItem>
</file>

<file path=customXml/itemProps3.xml><?xml version="1.0" encoding="utf-8"?>
<ds:datastoreItem xmlns:ds="http://schemas.openxmlformats.org/officeDocument/2006/customXml" ds:itemID="{94D35073-FE8C-49BB-A327-2C2E1F9295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1678</Words>
  <Application>Microsoft Office PowerPoint</Application>
  <PresentationFormat>Widescreen</PresentationFormat>
  <Paragraphs>287</Paragraphs>
  <Slides>27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Calibri</vt:lpstr>
      <vt:lpstr>Calibri Light</vt:lpstr>
      <vt:lpstr>Garamond</vt:lpstr>
      <vt:lpstr>Georgia</vt:lpstr>
      <vt:lpstr>Times New Roman</vt:lpstr>
      <vt:lpstr>Wingdings</vt:lpstr>
      <vt:lpstr>Office Theme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COP 26 Climate-Energy Dialogue in the Middle East &amp; North Africa Region Webinar, 27 April 2021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!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CEP MENA</dc:creator>
  <cp:lastModifiedBy>CSP MENA</cp:lastModifiedBy>
  <cp:revision>25</cp:revision>
  <dcterms:created xsi:type="dcterms:W3CDTF">2021-04-18T10:10:13Z</dcterms:created>
  <dcterms:modified xsi:type="dcterms:W3CDTF">2021-04-26T13:24:42Z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0x01010040F830863362724DB520D7A1D831CECD</vt:lpwstr>
  </property>
</Properties>
</file>