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6" r:id="rId6"/>
    <p:sldMasterId id="2147483668" r:id="rId7"/>
  </p:sldMasterIdLst>
  <p:notesMasterIdLst>
    <p:notesMasterId r:id="rId18"/>
  </p:notesMasterIdLst>
  <p:sldIdLst>
    <p:sldId id="1233" r:id="rId8"/>
    <p:sldId id="1258" r:id="rId9"/>
    <p:sldId id="258" r:id="rId10"/>
    <p:sldId id="1261" r:id="rId11"/>
    <p:sldId id="1263" r:id="rId12"/>
    <p:sldId id="1265" r:id="rId13"/>
    <p:sldId id="1266" r:id="rId14"/>
    <p:sldId id="1264" r:id="rId15"/>
    <p:sldId id="1267" r:id="rId16"/>
    <p:sldId id="123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G" initials="GG" lastIdx="1" clrIdx="0">
    <p:extLst>
      <p:ext uri="{19B8F6BF-5375-455C-9EA6-DF929625EA0E}">
        <p15:presenceInfo xmlns:p15="http://schemas.microsoft.com/office/powerpoint/2012/main" userId="G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4BBE2-26CB-8A07-CFD6-8EBAC6CED45E}" v="10" dt="2020-09-23T10:15:34.312"/>
    <p1510:client id="{4C884532-CD45-DAC2-BB73-02DB8FCB2F3E}" v="3" dt="2020-09-23T10:14:52.446"/>
    <p1510:client id="{8C86A26F-0994-41CE-8252-293E6CE11827}" v="23" dt="2020-09-23T10:28:42.338"/>
    <p1510:client id="{97E53BA8-D2E1-44BE-9154-1E19BC84F857}" v="170" dt="2020-09-23T10:39:48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24" autoAdjust="0"/>
  </p:normalViewPr>
  <p:slideViewPr>
    <p:cSldViewPr snapToGrid="0">
      <p:cViewPr varScale="1">
        <p:scale>
          <a:sx n="67" d="100"/>
          <a:sy n="67" d="100"/>
        </p:scale>
        <p:origin x="4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57515-624D-4391-AFC4-61CB6BF0506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</dgm:pt>
    <dgm:pt modelId="{FBDA26E8-D404-4766-A924-5B38886579B2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2000" b="1" dirty="0">
              <a:latin typeface="Calibri"/>
              <a:cs typeface="Calibri"/>
            </a:rPr>
            <a:t>Project Pipeline Development</a:t>
          </a:r>
        </a:p>
      </dgm:t>
    </dgm:pt>
    <dgm:pt modelId="{3720D2FE-D5F0-4C84-89E5-C9DA62F6C37C}" type="parTrans" cxnId="{4C47B6A2-74A3-4EB9-977D-248729689983}">
      <dgm:prSet/>
      <dgm:spPr/>
      <dgm:t>
        <a:bodyPr/>
        <a:lstStyle/>
        <a:p>
          <a:endParaRPr lang="en-US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18AD9B-C457-4642-BDF9-6CA040CCF25A}" type="sibTrans" cxnId="{4C47B6A2-74A3-4EB9-977D-248729689983}">
      <dgm:prSet/>
      <dgm:spPr/>
      <dgm:t>
        <a:bodyPr/>
        <a:lstStyle/>
        <a:p>
          <a:endParaRPr lang="en-US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72C62A-76F9-4A59-966D-850F258E0A0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Calibri"/>
              <a:cs typeface="Calibri"/>
            </a:rPr>
            <a:t>Climate Investment Platform (CIP) and IRENA Project Facility 2.0</a:t>
          </a:r>
          <a:endParaRPr lang="en-US" sz="2000" dirty="0">
            <a:latin typeface="Calibri"/>
            <a:cs typeface="Calibri"/>
          </a:endParaRPr>
        </a:p>
      </dgm:t>
    </dgm:pt>
    <dgm:pt modelId="{784790F9-C5BB-4B55-B301-B341852E7046}" type="parTrans" cxnId="{8400EC2B-8A7A-4440-9CA2-45482884CF2A}">
      <dgm:prSet/>
      <dgm:spPr/>
      <dgm:t>
        <a:bodyPr/>
        <a:lstStyle/>
        <a:p>
          <a:endParaRPr lang="en-US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51C1DB-A73D-4F6A-ACB0-05182568EA0C}" type="sibTrans" cxnId="{8400EC2B-8A7A-4440-9CA2-45482884CF2A}">
      <dgm:prSet/>
      <dgm:spPr/>
      <dgm:t>
        <a:bodyPr/>
        <a:lstStyle/>
        <a:p>
          <a:endParaRPr lang="en-US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C5D1DD-623C-4DBA-ACAA-FBFF6C98DE1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Investment Forums</a:t>
          </a:r>
        </a:p>
      </dgm:t>
    </dgm:pt>
    <dgm:pt modelId="{C5789A81-8718-4682-815C-D7E8B460E795}" type="parTrans" cxnId="{52740953-400E-4081-906A-35BAA48B8C93}">
      <dgm:prSet/>
      <dgm:spPr/>
      <dgm:t>
        <a:bodyPr/>
        <a:lstStyle/>
        <a:p>
          <a:endParaRPr lang="en-US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16435C-C8A9-479E-97C4-8834DCFC4ACC}" type="sibTrans" cxnId="{52740953-400E-4081-906A-35BAA48B8C93}">
      <dgm:prSet/>
      <dgm:spPr/>
      <dgm:t>
        <a:bodyPr/>
        <a:lstStyle/>
        <a:p>
          <a:endParaRPr lang="en-US" sz="20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A73C11-9969-4A7C-B173-9F104B9B2B5F}">
      <dgm:prSet phldrT="[Text]" custT="1"/>
      <dgm:spPr/>
      <dgm:t>
        <a:bodyPr/>
        <a:lstStyle/>
        <a:p>
          <a:pPr algn="just"/>
          <a:r>
            <a:rPr lang="en-US" sz="1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Identification of a pipeline of public and private projects backed by governments</a:t>
          </a:r>
          <a:endParaRPr lang="en-US" sz="1800" b="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3FB7C5-DF29-4CB0-9542-0773F8B28D2C}" type="parTrans" cxnId="{DEC4AE5F-2C96-4F12-BDCD-FF0D422A93C9}">
      <dgm:prSet/>
      <dgm:spPr/>
      <dgm:t>
        <a:bodyPr/>
        <a:lstStyle/>
        <a:p>
          <a:endParaRPr lang="en-US" b="0"/>
        </a:p>
      </dgm:t>
    </dgm:pt>
    <dgm:pt modelId="{8E3B92A8-C5F9-48D3-B719-7D3247F648D6}" type="sibTrans" cxnId="{DEC4AE5F-2C96-4F12-BDCD-FF0D422A93C9}">
      <dgm:prSet/>
      <dgm:spPr/>
      <dgm:t>
        <a:bodyPr/>
        <a:lstStyle/>
        <a:p>
          <a:endParaRPr lang="en-US" b="0"/>
        </a:p>
      </dgm:t>
    </dgm:pt>
    <dgm:pt modelId="{8E5F7523-0980-425C-9E58-C166EDE204BC}">
      <dgm:prSet phldrT="[Text]" custT="1"/>
      <dgm:spPr/>
      <dgm:t>
        <a:bodyPr/>
        <a:lstStyle/>
        <a:p>
          <a:pPr algn="just"/>
          <a:r>
            <a:rPr lang="en-US" sz="1800" b="0" i="1" dirty="0">
              <a:latin typeface="Calibri" panose="020F0502020204030204" pitchFamily="34" charset="0"/>
              <a:cs typeface="Calibri" panose="020F0502020204030204" pitchFamily="34" charset="0"/>
            </a:rPr>
            <a:t>Project pre-screening</a:t>
          </a:r>
        </a:p>
      </dgm:t>
    </dgm:pt>
    <dgm:pt modelId="{19C9556D-EA54-4A2D-8C04-E57118545E6D}" type="parTrans" cxnId="{48451146-BBA7-4A24-80E8-F6EE59C5AA49}">
      <dgm:prSet/>
      <dgm:spPr/>
      <dgm:t>
        <a:bodyPr/>
        <a:lstStyle/>
        <a:p>
          <a:endParaRPr lang="en-US" b="0"/>
        </a:p>
      </dgm:t>
    </dgm:pt>
    <dgm:pt modelId="{21B1132E-3841-4542-9355-B24433752767}" type="sibTrans" cxnId="{48451146-BBA7-4A24-80E8-F6EE59C5AA49}">
      <dgm:prSet/>
      <dgm:spPr/>
      <dgm:t>
        <a:bodyPr/>
        <a:lstStyle/>
        <a:p>
          <a:endParaRPr lang="en-US" b="0"/>
        </a:p>
      </dgm:t>
    </dgm:pt>
    <dgm:pt modelId="{EE182230-B20C-4F38-930B-786836805446}">
      <dgm:prSet phldrT="[Text]" custT="1"/>
      <dgm:spPr/>
      <dgm:t>
        <a:bodyPr/>
        <a:lstStyle/>
        <a:p>
          <a:r>
            <a:rPr lang="en-US" sz="1800" b="0" i="1" dirty="0">
              <a:latin typeface="Calibri" panose="020F0502020204030204" pitchFamily="34" charset="0"/>
              <a:cs typeface="Calibri" panose="020F0502020204030204" pitchFamily="34" charset="0"/>
            </a:rPr>
            <a:t>Regional interactive platforms in 14 regional clusters for matchmaking of investor-ready projects and enhanced government-investor dialogue</a:t>
          </a:r>
        </a:p>
      </dgm:t>
    </dgm:pt>
    <dgm:pt modelId="{08AEA4E4-00F7-45C0-A32B-A6479B0FC073}" type="parTrans" cxnId="{7B36B271-F25C-410E-9C95-5BB3C1FCE51B}">
      <dgm:prSet/>
      <dgm:spPr/>
      <dgm:t>
        <a:bodyPr/>
        <a:lstStyle/>
        <a:p>
          <a:endParaRPr lang="en-US" b="0"/>
        </a:p>
      </dgm:t>
    </dgm:pt>
    <dgm:pt modelId="{0C0B2B4B-2E69-41BF-A1AE-563582868FB8}" type="sibTrans" cxnId="{7B36B271-F25C-410E-9C95-5BB3C1FCE51B}">
      <dgm:prSet/>
      <dgm:spPr/>
      <dgm:t>
        <a:bodyPr/>
        <a:lstStyle/>
        <a:p>
          <a:endParaRPr lang="en-US" b="0"/>
        </a:p>
      </dgm:t>
    </dgm:pt>
    <dgm:pt modelId="{DCA477AB-C900-401A-9465-C49EF6DB5BB7}">
      <dgm:prSet phldr="0" custT="1"/>
      <dgm:spPr>
        <a:solidFill>
          <a:srgbClr val="0070C0"/>
        </a:solidFill>
      </dgm:spPr>
      <dgm:t>
        <a:bodyPr/>
        <a:lstStyle/>
        <a:p>
          <a:pPr algn="l" rtl="0"/>
          <a:r>
            <a:rPr lang="en-US" sz="2000" b="1" dirty="0">
              <a:latin typeface="Calibri"/>
              <a:cs typeface="Calibri"/>
            </a:rPr>
            <a:t>Technical Assistance for Stronger Enabling Frameworks</a:t>
          </a:r>
        </a:p>
      </dgm:t>
    </dgm:pt>
    <dgm:pt modelId="{3CE95128-2A39-4C12-BC7F-416525C7ACAA}" type="parTrans" cxnId="{496B4E10-6F7C-4F2E-B3D8-1424777669D0}">
      <dgm:prSet/>
      <dgm:spPr/>
      <dgm:t>
        <a:bodyPr/>
        <a:lstStyle/>
        <a:p>
          <a:endParaRPr lang="en-US"/>
        </a:p>
      </dgm:t>
    </dgm:pt>
    <dgm:pt modelId="{687A7D4A-7C10-4DE5-9C13-36EDC4A6BC35}" type="sibTrans" cxnId="{496B4E10-6F7C-4F2E-B3D8-1424777669D0}">
      <dgm:prSet/>
      <dgm:spPr/>
      <dgm:t>
        <a:bodyPr/>
        <a:lstStyle/>
        <a:p>
          <a:endParaRPr lang="en-US"/>
        </a:p>
      </dgm:t>
    </dgm:pt>
    <dgm:pt modelId="{950C250B-D2D8-4B2D-8E73-7F0A7072C7E6}">
      <dgm:prSet phldr="0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NDC implementation plans, investment frameworks, capacity building</a:t>
          </a:r>
          <a:endParaRPr lang="en-US" sz="1800" b="1" i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A4B1E5-D509-40B5-8821-D290A2F6546C}" type="parTrans" cxnId="{7A4836F3-C1F6-4FAA-A68E-140F395A1DD8}">
      <dgm:prSet/>
      <dgm:spPr/>
      <dgm:t>
        <a:bodyPr/>
        <a:lstStyle/>
        <a:p>
          <a:endParaRPr lang="en-US"/>
        </a:p>
      </dgm:t>
    </dgm:pt>
    <dgm:pt modelId="{5EA63CF3-98AA-4568-B6A5-F05A80C541A8}" type="sibTrans" cxnId="{7A4836F3-C1F6-4FAA-A68E-140F395A1DD8}">
      <dgm:prSet/>
      <dgm:spPr/>
      <dgm:t>
        <a:bodyPr/>
        <a:lstStyle/>
        <a:p>
          <a:endParaRPr lang="en-US"/>
        </a:p>
      </dgm:t>
    </dgm:pt>
    <dgm:pt modelId="{87E58E02-A2E3-421F-8B44-D6B610052ABA}">
      <dgm:prSet phldrT="[Text]" custT="1"/>
      <dgm:spPr/>
      <dgm:t>
        <a:bodyPr/>
        <a:lstStyle/>
        <a:p>
          <a:pPr algn="just"/>
          <a:r>
            <a:rPr lang="en-US" sz="1800" b="0" i="1" dirty="0">
              <a:latin typeface="Calibri" panose="020F0502020204030204" pitchFamily="34" charset="0"/>
              <a:cs typeface="Calibri" panose="020F0502020204030204" pitchFamily="34" charset="0"/>
            </a:rPr>
            <a:t>Project preparation support for improved bankability</a:t>
          </a:r>
        </a:p>
      </dgm:t>
    </dgm:pt>
    <dgm:pt modelId="{43501B48-CA6C-4170-87E1-B7C84555BB46}" type="parTrans" cxnId="{A55169F4-A1AC-43F9-9049-E540520C32AC}">
      <dgm:prSet/>
      <dgm:spPr/>
      <dgm:t>
        <a:bodyPr/>
        <a:lstStyle/>
        <a:p>
          <a:endParaRPr lang="en-US"/>
        </a:p>
      </dgm:t>
    </dgm:pt>
    <dgm:pt modelId="{DCEECCAF-7554-4462-9F70-64EA26EDAAF5}" type="sibTrans" cxnId="{A55169F4-A1AC-43F9-9049-E540520C32AC}">
      <dgm:prSet/>
      <dgm:spPr/>
      <dgm:t>
        <a:bodyPr/>
        <a:lstStyle/>
        <a:p>
          <a:endParaRPr lang="en-US"/>
        </a:p>
      </dgm:t>
    </dgm:pt>
    <dgm:pt modelId="{08A9CFB9-66D2-4448-A1D5-B2315F223E3D}">
      <dgm:prSet phldrT="[Text]" custT="1"/>
      <dgm:spPr/>
      <dgm:t>
        <a:bodyPr/>
        <a:lstStyle/>
        <a:p>
          <a:pPr algn="just"/>
          <a:r>
            <a:rPr lang="en-US" sz="1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Facilitation of access to finance</a:t>
          </a:r>
          <a:endParaRPr lang="en-US" sz="1800" b="0" i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3912F2-3D31-4DAE-8187-CC766825257A}" type="parTrans" cxnId="{88899943-B4B7-440E-9573-61651C15B87F}">
      <dgm:prSet/>
      <dgm:spPr/>
      <dgm:t>
        <a:bodyPr/>
        <a:lstStyle/>
        <a:p>
          <a:endParaRPr lang="en-US"/>
        </a:p>
      </dgm:t>
    </dgm:pt>
    <dgm:pt modelId="{FC3F9648-9D69-47CF-B2A3-31980444228C}" type="sibTrans" cxnId="{88899943-B4B7-440E-9573-61651C15B87F}">
      <dgm:prSet/>
      <dgm:spPr/>
      <dgm:t>
        <a:bodyPr/>
        <a:lstStyle/>
        <a:p>
          <a:endParaRPr lang="en-US"/>
        </a:p>
      </dgm:t>
    </dgm:pt>
    <dgm:pt modelId="{256BEC65-CBAA-4FA0-BA73-7A00EA51B5C4}" type="pres">
      <dgm:prSet presAssocID="{5CF57515-624D-4391-AFC4-61CB6BF0506D}" presName="linear" presStyleCnt="0">
        <dgm:presLayoutVars>
          <dgm:animLvl val="lvl"/>
          <dgm:resizeHandles val="exact"/>
        </dgm:presLayoutVars>
      </dgm:prSet>
      <dgm:spPr/>
    </dgm:pt>
    <dgm:pt modelId="{DD464230-EBB1-4F22-8F31-C7AA8EC439F4}" type="pres">
      <dgm:prSet presAssocID="{DCA477AB-C900-401A-9465-C49EF6DB5B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5BD816-A6C6-41BA-9096-03B2CD8D90B2}" type="pres">
      <dgm:prSet presAssocID="{DCA477AB-C900-401A-9465-C49EF6DB5BB7}" presName="childText" presStyleLbl="revTx" presStyleIdx="0" presStyleCnt="4">
        <dgm:presLayoutVars>
          <dgm:bulletEnabled val="1"/>
        </dgm:presLayoutVars>
      </dgm:prSet>
      <dgm:spPr/>
    </dgm:pt>
    <dgm:pt modelId="{1D7B65FC-2C84-4745-BF10-44C31B18005F}" type="pres">
      <dgm:prSet presAssocID="{FBDA26E8-D404-4766-A924-5B38886579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C86A36-34D5-48F9-B8B4-B537BEB5AB47}" type="pres">
      <dgm:prSet presAssocID="{FBDA26E8-D404-4766-A924-5B38886579B2}" presName="childText" presStyleLbl="revTx" presStyleIdx="1" presStyleCnt="4">
        <dgm:presLayoutVars>
          <dgm:bulletEnabled val="1"/>
        </dgm:presLayoutVars>
      </dgm:prSet>
      <dgm:spPr/>
    </dgm:pt>
    <dgm:pt modelId="{06CC39ED-F9D0-4E2D-833F-EB45E87A2989}" type="pres">
      <dgm:prSet presAssocID="{CE72C62A-76F9-4A59-966D-850F258E0A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BF3F60-E03C-4E74-A7B2-4A19A6AE09E2}" type="pres">
      <dgm:prSet presAssocID="{CE72C62A-76F9-4A59-966D-850F258E0A05}" presName="childText" presStyleLbl="revTx" presStyleIdx="2" presStyleCnt="4">
        <dgm:presLayoutVars>
          <dgm:bulletEnabled val="1"/>
        </dgm:presLayoutVars>
      </dgm:prSet>
      <dgm:spPr/>
    </dgm:pt>
    <dgm:pt modelId="{5BBE4FF2-33A4-4273-B325-60245B1D2420}" type="pres">
      <dgm:prSet presAssocID="{0BC5D1DD-623C-4DBA-ACAA-FBFF6C98DE1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9453412-5F37-4170-8DFE-33052F955CFE}" type="pres">
      <dgm:prSet presAssocID="{0BC5D1DD-623C-4DBA-ACAA-FBFF6C98DE1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96B4E10-6F7C-4F2E-B3D8-1424777669D0}" srcId="{5CF57515-624D-4391-AFC4-61CB6BF0506D}" destId="{DCA477AB-C900-401A-9465-C49EF6DB5BB7}" srcOrd="0" destOrd="0" parTransId="{3CE95128-2A39-4C12-BC7F-416525C7ACAA}" sibTransId="{687A7D4A-7C10-4DE5-9C13-36EDC4A6BC35}"/>
    <dgm:cxn modelId="{95662624-F0A9-40B2-8B18-7DDA786CFB6E}" type="presOf" srcId="{87E58E02-A2E3-421F-8B44-D6B610052ABA}" destId="{2BBF3F60-E03C-4E74-A7B2-4A19A6AE09E2}" srcOrd="0" destOrd="1" presId="urn:microsoft.com/office/officeart/2005/8/layout/vList2"/>
    <dgm:cxn modelId="{8400EC2B-8A7A-4440-9CA2-45482884CF2A}" srcId="{5CF57515-624D-4391-AFC4-61CB6BF0506D}" destId="{CE72C62A-76F9-4A59-966D-850F258E0A05}" srcOrd="2" destOrd="0" parTransId="{784790F9-C5BB-4B55-B301-B341852E7046}" sibTransId="{5A51C1DB-A73D-4F6A-ACB0-05182568EA0C}"/>
    <dgm:cxn modelId="{C8379935-6CF9-47C2-8AEF-B88919DA01D6}" type="presOf" srcId="{8E5F7523-0980-425C-9E58-C166EDE204BC}" destId="{2BBF3F60-E03C-4E74-A7B2-4A19A6AE09E2}" srcOrd="0" destOrd="0" presId="urn:microsoft.com/office/officeart/2005/8/layout/vList2"/>
    <dgm:cxn modelId="{0DAA2B3E-ED5D-4963-8C39-8DB05319B48A}" type="presOf" srcId="{0BC5D1DD-623C-4DBA-ACAA-FBFF6C98DE11}" destId="{5BBE4FF2-33A4-4273-B325-60245B1D2420}" srcOrd="0" destOrd="0" presId="urn:microsoft.com/office/officeart/2005/8/layout/vList2"/>
    <dgm:cxn modelId="{DEC4AE5F-2C96-4F12-BDCD-FF0D422A93C9}" srcId="{FBDA26E8-D404-4766-A924-5B38886579B2}" destId="{96A73C11-9969-4A7C-B173-9F104B9B2B5F}" srcOrd="0" destOrd="0" parTransId="{A23FB7C5-DF29-4CB0-9542-0773F8B28D2C}" sibTransId="{8E3B92A8-C5F9-48D3-B719-7D3247F648D6}"/>
    <dgm:cxn modelId="{88899943-B4B7-440E-9573-61651C15B87F}" srcId="{CE72C62A-76F9-4A59-966D-850F258E0A05}" destId="{08A9CFB9-66D2-4448-A1D5-B2315F223E3D}" srcOrd="2" destOrd="0" parTransId="{DB3912F2-3D31-4DAE-8187-CC766825257A}" sibTransId="{FC3F9648-9D69-47CF-B2A3-31980444228C}"/>
    <dgm:cxn modelId="{C1C53945-635A-4B8B-84AC-7B7EF2D88A75}" type="presOf" srcId="{CE72C62A-76F9-4A59-966D-850F258E0A05}" destId="{06CC39ED-F9D0-4E2D-833F-EB45E87A2989}" srcOrd="0" destOrd="0" presId="urn:microsoft.com/office/officeart/2005/8/layout/vList2"/>
    <dgm:cxn modelId="{48451146-BBA7-4A24-80E8-F6EE59C5AA49}" srcId="{CE72C62A-76F9-4A59-966D-850F258E0A05}" destId="{8E5F7523-0980-425C-9E58-C166EDE204BC}" srcOrd="0" destOrd="0" parTransId="{19C9556D-EA54-4A2D-8C04-E57118545E6D}" sibTransId="{21B1132E-3841-4542-9355-B24433752767}"/>
    <dgm:cxn modelId="{7B36B271-F25C-410E-9C95-5BB3C1FCE51B}" srcId="{0BC5D1DD-623C-4DBA-ACAA-FBFF6C98DE11}" destId="{EE182230-B20C-4F38-930B-786836805446}" srcOrd="0" destOrd="0" parTransId="{08AEA4E4-00F7-45C0-A32B-A6479B0FC073}" sibTransId="{0C0B2B4B-2E69-41BF-A1AE-563582868FB8}"/>
    <dgm:cxn modelId="{52740953-400E-4081-906A-35BAA48B8C93}" srcId="{5CF57515-624D-4391-AFC4-61CB6BF0506D}" destId="{0BC5D1DD-623C-4DBA-ACAA-FBFF6C98DE11}" srcOrd="3" destOrd="0" parTransId="{C5789A81-8718-4682-815C-D7E8B460E795}" sibTransId="{8116435C-C8A9-479E-97C4-8834DCFC4ACC}"/>
    <dgm:cxn modelId="{DEE0E583-2341-4DFE-BF9C-B4C5EF3D181C}" type="presOf" srcId="{96A73C11-9969-4A7C-B173-9F104B9B2B5F}" destId="{ECC86A36-34D5-48F9-B8B4-B537BEB5AB47}" srcOrd="0" destOrd="0" presId="urn:microsoft.com/office/officeart/2005/8/layout/vList2"/>
    <dgm:cxn modelId="{4C47B6A2-74A3-4EB9-977D-248729689983}" srcId="{5CF57515-624D-4391-AFC4-61CB6BF0506D}" destId="{FBDA26E8-D404-4766-A924-5B38886579B2}" srcOrd="1" destOrd="0" parTransId="{3720D2FE-D5F0-4C84-89E5-C9DA62F6C37C}" sibTransId="{D618AD9B-C457-4642-BDF9-6CA040CCF25A}"/>
    <dgm:cxn modelId="{4BE1ACAE-E581-4C50-8C9B-AF56152A1224}" type="presOf" srcId="{5CF57515-624D-4391-AFC4-61CB6BF0506D}" destId="{256BEC65-CBAA-4FA0-BA73-7A00EA51B5C4}" srcOrd="0" destOrd="0" presId="urn:microsoft.com/office/officeart/2005/8/layout/vList2"/>
    <dgm:cxn modelId="{BC436BCB-216F-4E20-900B-0E5D6FED6506}" type="presOf" srcId="{EE182230-B20C-4F38-930B-786836805446}" destId="{19453412-5F37-4170-8DFE-33052F955CFE}" srcOrd="0" destOrd="0" presId="urn:microsoft.com/office/officeart/2005/8/layout/vList2"/>
    <dgm:cxn modelId="{EB9C97E0-F6CB-4ED8-A593-7D79C8068E25}" type="presOf" srcId="{DCA477AB-C900-401A-9465-C49EF6DB5BB7}" destId="{DD464230-EBB1-4F22-8F31-C7AA8EC439F4}" srcOrd="0" destOrd="0" presId="urn:microsoft.com/office/officeart/2005/8/layout/vList2"/>
    <dgm:cxn modelId="{E3439CE9-02C4-4AC7-B031-2F15E1BD5409}" type="presOf" srcId="{FBDA26E8-D404-4766-A924-5B38886579B2}" destId="{1D7B65FC-2C84-4745-BF10-44C31B18005F}" srcOrd="0" destOrd="0" presId="urn:microsoft.com/office/officeart/2005/8/layout/vList2"/>
    <dgm:cxn modelId="{A1F54AED-5237-4E43-986C-A8423E339C15}" type="presOf" srcId="{950C250B-D2D8-4B2D-8E73-7F0A7072C7E6}" destId="{135BD816-A6C6-41BA-9096-03B2CD8D90B2}" srcOrd="0" destOrd="0" presId="urn:microsoft.com/office/officeart/2005/8/layout/vList2"/>
    <dgm:cxn modelId="{7A4836F3-C1F6-4FAA-A68E-140F395A1DD8}" srcId="{DCA477AB-C900-401A-9465-C49EF6DB5BB7}" destId="{950C250B-D2D8-4B2D-8E73-7F0A7072C7E6}" srcOrd="0" destOrd="0" parTransId="{CBA4B1E5-D509-40B5-8821-D290A2F6546C}" sibTransId="{5EA63CF3-98AA-4568-B6A5-F05A80C541A8}"/>
    <dgm:cxn modelId="{A55169F4-A1AC-43F9-9049-E540520C32AC}" srcId="{CE72C62A-76F9-4A59-966D-850F258E0A05}" destId="{87E58E02-A2E3-421F-8B44-D6B610052ABA}" srcOrd="1" destOrd="0" parTransId="{43501B48-CA6C-4170-87E1-B7C84555BB46}" sibTransId="{DCEECCAF-7554-4462-9F70-64EA26EDAAF5}"/>
    <dgm:cxn modelId="{6850DFFB-03AC-4780-B484-F3B7904728F1}" type="presOf" srcId="{08A9CFB9-66D2-4448-A1D5-B2315F223E3D}" destId="{2BBF3F60-E03C-4E74-A7B2-4A19A6AE09E2}" srcOrd="0" destOrd="2" presId="urn:microsoft.com/office/officeart/2005/8/layout/vList2"/>
    <dgm:cxn modelId="{ACCB8E7F-49F4-45F1-8ABD-D6B3440E9375}" type="presParOf" srcId="{256BEC65-CBAA-4FA0-BA73-7A00EA51B5C4}" destId="{DD464230-EBB1-4F22-8F31-C7AA8EC439F4}" srcOrd="0" destOrd="0" presId="urn:microsoft.com/office/officeart/2005/8/layout/vList2"/>
    <dgm:cxn modelId="{E0FE9AC6-F58B-47D1-851C-61F777481325}" type="presParOf" srcId="{256BEC65-CBAA-4FA0-BA73-7A00EA51B5C4}" destId="{135BD816-A6C6-41BA-9096-03B2CD8D90B2}" srcOrd="1" destOrd="0" presId="urn:microsoft.com/office/officeart/2005/8/layout/vList2"/>
    <dgm:cxn modelId="{CC2F8A04-C740-4F8E-9436-D44FCDA8E925}" type="presParOf" srcId="{256BEC65-CBAA-4FA0-BA73-7A00EA51B5C4}" destId="{1D7B65FC-2C84-4745-BF10-44C31B18005F}" srcOrd="2" destOrd="0" presId="urn:microsoft.com/office/officeart/2005/8/layout/vList2"/>
    <dgm:cxn modelId="{12797943-18DC-47A2-9724-102A8EC56CDB}" type="presParOf" srcId="{256BEC65-CBAA-4FA0-BA73-7A00EA51B5C4}" destId="{ECC86A36-34D5-48F9-B8B4-B537BEB5AB47}" srcOrd="3" destOrd="0" presId="urn:microsoft.com/office/officeart/2005/8/layout/vList2"/>
    <dgm:cxn modelId="{166085B1-57F3-4CDA-A587-F2BB120A4193}" type="presParOf" srcId="{256BEC65-CBAA-4FA0-BA73-7A00EA51B5C4}" destId="{06CC39ED-F9D0-4E2D-833F-EB45E87A2989}" srcOrd="4" destOrd="0" presId="urn:microsoft.com/office/officeart/2005/8/layout/vList2"/>
    <dgm:cxn modelId="{C33471BC-0D75-4D3A-B236-FD2229C6B3F8}" type="presParOf" srcId="{256BEC65-CBAA-4FA0-BA73-7A00EA51B5C4}" destId="{2BBF3F60-E03C-4E74-A7B2-4A19A6AE09E2}" srcOrd="5" destOrd="0" presId="urn:microsoft.com/office/officeart/2005/8/layout/vList2"/>
    <dgm:cxn modelId="{C1ABFC27-5DBC-48CB-B1D6-53CC394258C1}" type="presParOf" srcId="{256BEC65-CBAA-4FA0-BA73-7A00EA51B5C4}" destId="{5BBE4FF2-33A4-4273-B325-60245B1D2420}" srcOrd="6" destOrd="0" presId="urn:microsoft.com/office/officeart/2005/8/layout/vList2"/>
    <dgm:cxn modelId="{0ABAC159-65E4-4767-8D0A-5FE3836BFF69}" type="presParOf" srcId="{256BEC65-CBAA-4FA0-BA73-7A00EA51B5C4}" destId="{19453412-5F37-4170-8DFE-33052F955CF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64230-EBB1-4F22-8F31-C7AA8EC439F4}">
      <dsp:nvSpPr>
        <dsp:cNvPr id="0" name=""/>
        <dsp:cNvSpPr/>
      </dsp:nvSpPr>
      <dsp:spPr>
        <a:xfrm>
          <a:off x="0" y="25191"/>
          <a:ext cx="7166241" cy="69264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cs typeface="Calibri"/>
            </a:rPr>
            <a:t>Technical Assistance for Stronger Enabling Frameworks</a:t>
          </a:r>
        </a:p>
      </dsp:txBody>
      <dsp:txXfrm>
        <a:off x="33812" y="59003"/>
        <a:ext cx="7098617" cy="625016"/>
      </dsp:txXfrm>
    </dsp:sp>
    <dsp:sp modelId="{135BD816-A6C6-41BA-9096-03B2CD8D90B2}">
      <dsp:nvSpPr>
        <dsp:cNvPr id="0" name=""/>
        <dsp:cNvSpPr/>
      </dsp:nvSpPr>
      <dsp:spPr>
        <a:xfrm>
          <a:off x="0" y="717831"/>
          <a:ext cx="7166241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2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8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NDC implementation plans, investment frameworks, capacity building</a:t>
          </a:r>
          <a:endParaRPr lang="en-US" sz="1800" b="1" i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17831"/>
        <a:ext cx="7166241" cy="612720"/>
      </dsp:txXfrm>
    </dsp:sp>
    <dsp:sp modelId="{1D7B65FC-2C84-4745-BF10-44C31B18005F}">
      <dsp:nvSpPr>
        <dsp:cNvPr id="0" name=""/>
        <dsp:cNvSpPr/>
      </dsp:nvSpPr>
      <dsp:spPr>
        <a:xfrm>
          <a:off x="0" y="1330551"/>
          <a:ext cx="7166241" cy="69264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cs typeface="Calibri"/>
            </a:rPr>
            <a:t>Project Pipeline Development</a:t>
          </a:r>
        </a:p>
      </dsp:txBody>
      <dsp:txXfrm>
        <a:off x="33812" y="1364363"/>
        <a:ext cx="7098617" cy="625016"/>
      </dsp:txXfrm>
    </dsp:sp>
    <dsp:sp modelId="{ECC86A36-34D5-48F9-B8B4-B537BEB5AB47}">
      <dsp:nvSpPr>
        <dsp:cNvPr id="0" name=""/>
        <dsp:cNvSpPr/>
      </dsp:nvSpPr>
      <dsp:spPr>
        <a:xfrm>
          <a:off x="0" y="2023191"/>
          <a:ext cx="7166241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28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Identification of a pipeline of public and private projects backed by governments</a:t>
          </a:r>
          <a:endParaRPr lang="en-US" sz="1800" b="0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23191"/>
        <a:ext cx="7166241" cy="612720"/>
      </dsp:txXfrm>
    </dsp:sp>
    <dsp:sp modelId="{06CC39ED-F9D0-4E2D-833F-EB45E87A2989}">
      <dsp:nvSpPr>
        <dsp:cNvPr id="0" name=""/>
        <dsp:cNvSpPr/>
      </dsp:nvSpPr>
      <dsp:spPr>
        <a:xfrm>
          <a:off x="0" y="2635911"/>
          <a:ext cx="7166241" cy="69264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cs typeface="Calibri"/>
            </a:rPr>
            <a:t>Climate Investment Platform (CIP) and IRENA Project Facility 2.0</a:t>
          </a:r>
          <a:endParaRPr lang="en-US" sz="2000" kern="1200" dirty="0">
            <a:latin typeface="Calibri"/>
            <a:cs typeface="Calibri"/>
          </a:endParaRPr>
        </a:p>
      </dsp:txBody>
      <dsp:txXfrm>
        <a:off x="33812" y="2669723"/>
        <a:ext cx="7098617" cy="625016"/>
      </dsp:txXfrm>
    </dsp:sp>
    <dsp:sp modelId="{2BBF3F60-E03C-4E74-A7B2-4A19A6AE09E2}">
      <dsp:nvSpPr>
        <dsp:cNvPr id="0" name=""/>
        <dsp:cNvSpPr/>
      </dsp:nvSpPr>
      <dsp:spPr>
        <a:xfrm>
          <a:off x="0" y="3328552"/>
          <a:ext cx="7166241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28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1" kern="1200" dirty="0">
              <a:latin typeface="Calibri" panose="020F0502020204030204" pitchFamily="34" charset="0"/>
              <a:cs typeface="Calibri" panose="020F0502020204030204" pitchFamily="34" charset="0"/>
            </a:rPr>
            <a:t>Project pre-screening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1" kern="1200" dirty="0">
              <a:latin typeface="Calibri" panose="020F0502020204030204" pitchFamily="34" charset="0"/>
              <a:cs typeface="Calibri" panose="020F0502020204030204" pitchFamily="34" charset="0"/>
            </a:rPr>
            <a:t>Project preparation support for improved bankability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Facilitation of access to finance</a:t>
          </a:r>
          <a:endParaRPr lang="en-US" sz="1800" b="0" i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328552"/>
        <a:ext cx="7166241" cy="919080"/>
      </dsp:txXfrm>
    </dsp:sp>
    <dsp:sp modelId="{5BBE4FF2-33A4-4273-B325-60245B1D2420}">
      <dsp:nvSpPr>
        <dsp:cNvPr id="0" name=""/>
        <dsp:cNvSpPr/>
      </dsp:nvSpPr>
      <dsp:spPr>
        <a:xfrm>
          <a:off x="0" y="4247632"/>
          <a:ext cx="7166241" cy="69264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Investment Forums</a:t>
          </a:r>
        </a:p>
      </dsp:txBody>
      <dsp:txXfrm>
        <a:off x="33812" y="4281444"/>
        <a:ext cx="7098617" cy="625016"/>
      </dsp:txXfrm>
    </dsp:sp>
    <dsp:sp modelId="{19453412-5F37-4170-8DFE-33052F955CFE}">
      <dsp:nvSpPr>
        <dsp:cNvPr id="0" name=""/>
        <dsp:cNvSpPr/>
      </dsp:nvSpPr>
      <dsp:spPr>
        <a:xfrm>
          <a:off x="0" y="4940272"/>
          <a:ext cx="7166241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2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1" kern="1200" dirty="0">
              <a:latin typeface="Calibri" panose="020F0502020204030204" pitchFamily="34" charset="0"/>
              <a:cs typeface="Calibri" panose="020F0502020204030204" pitchFamily="34" charset="0"/>
            </a:rPr>
            <a:t>Regional interactive platforms in 14 regional clusters for matchmaking of investor-ready projects and enhanced government-investor dialogue</a:t>
          </a:r>
        </a:p>
      </dsp:txBody>
      <dsp:txXfrm>
        <a:off x="0" y="4940272"/>
        <a:ext cx="7166241" cy="61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01E5A-6449-4311-B7CB-360EF676381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F871-FF51-4C17-9375-10AD0181A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2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A7B1-F5A7-A340-B2C7-F5F7CC5AB2FB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70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6F871-FF51-4C17-9375-10AD0181A7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7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6F871-FF51-4C17-9375-10AD0181A7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3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4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256B460-44DA-48D0-803F-D29672A928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0624-6639-458D-8CE2-B3EAE64DF08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8DB5A9-D692-A142-8DB9-428FE5BFAFAE}"/>
              </a:ext>
            </a:extLst>
          </p:cNvPr>
          <p:cNvSpPr/>
          <p:nvPr userDrawn="1"/>
        </p:nvSpPr>
        <p:spPr>
          <a:xfrm>
            <a:off x="191344" y="188640"/>
            <a:ext cx="392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32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C5AF136-C8AB-413A-9B03-9B6542248A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6D8A-33FC-493A-AF5E-0369E9D6A6D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8392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E30C-E959-CF42-859F-BEBDA1BF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99" y="836712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18C6E-BB5C-1748-B292-4453A4154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032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43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256B460-44DA-48D0-803F-D29672A928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0624-6639-458D-8CE2-B3EAE64DF08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8DB5A9-D692-A142-8DB9-428FE5BFAFAE}"/>
              </a:ext>
            </a:extLst>
          </p:cNvPr>
          <p:cNvSpPr/>
          <p:nvPr userDrawn="1"/>
        </p:nvSpPr>
        <p:spPr>
          <a:xfrm>
            <a:off x="191344" y="188640"/>
            <a:ext cx="392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C5AF136-C8AB-413A-9B03-9B6542248A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6D8A-33FC-493A-AF5E-0369E9D6A6D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2915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E30C-E959-CF42-859F-BEBDA1BF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99" y="836712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18C6E-BB5C-1748-B292-4453A4154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0B90-52C9-436E-B48D-F494EA687A1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7041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DC35B37-E386-A340-B2DE-DB693A77B1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2575" y="6381750"/>
            <a:ext cx="450850" cy="306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8765-B852-1248-A10E-BC6B672CEE4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0447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48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>
            <a:extLst>
              <a:ext uri="{FF2B5EF4-FFF2-40B4-BE49-F238E27FC236}">
                <a16:creationId xmlns:a16="http://schemas.microsoft.com/office/drawing/2014/main" id="{0652515E-CAF6-4F10-BEB6-7F8D079973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69798" y="6597349"/>
            <a:ext cx="958850" cy="14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84FC6FE-66F0-42A3-BFC6-2EBD287F75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98" y="328234"/>
            <a:ext cx="1203450" cy="30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E83BC4-B084-0A43-A4AE-468F5F7111CA}"/>
              </a:ext>
            </a:extLst>
          </p:cNvPr>
          <p:cNvCxnSpPr/>
          <p:nvPr userDrawn="1"/>
        </p:nvCxnSpPr>
        <p:spPr>
          <a:xfrm>
            <a:off x="263352" y="764704"/>
            <a:ext cx="11665296" cy="0"/>
          </a:xfrm>
          <a:prstGeom prst="line">
            <a:avLst/>
          </a:prstGeom>
          <a:ln w="19050">
            <a:solidFill>
              <a:srgbClr val="0872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6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2588" indent="-3825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30263" indent="-3190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77938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90700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01875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F5A3F1-2463-374E-A9C2-D30399EA92E6}"/>
              </a:ext>
            </a:extLst>
          </p:cNvPr>
          <p:cNvSpPr/>
          <p:nvPr userDrawn="1"/>
        </p:nvSpPr>
        <p:spPr>
          <a:xfrm flipH="1">
            <a:off x="5402317" y="0"/>
            <a:ext cx="6789681" cy="6858000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9E7AD10-8BB9-944E-9A00-97C0EBCFE6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9" y="429017"/>
            <a:ext cx="2071370" cy="5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>
            <a:extLst>
              <a:ext uri="{FF2B5EF4-FFF2-40B4-BE49-F238E27FC236}">
                <a16:creationId xmlns:a16="http://schemas.microsoft.com/office/drawing/2014/main" id="{0652515E-CAF6-4F10-BEB6-7F8D079973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69798" y="6597349"/>
            <a:ext cx="958850" cy="14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AF90B90-52C9-436E-B48D-F494EA687A1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84FC6FE-66F0-42A3-BFC6-2EBD287F75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98" y="328234"/>
            <a:ext cx="1203450" cy="30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E83BC4-B084-0A43-A4AE-468F5F7111CA}"/>
              </a:ext>
            </a:extLst>
          </p:cNvPr>
          <p:cNvCxnSpPr/>
          <p:nvPr userDrawn="1"/>
        </p:nvCxnSpPr>
        <p:spPr>
          <a:xfrm>
            <a:off x="263352" y="764704"/>
            <a:ext cx="11665296" cy="0"/>
          </a:xfrm>
          <a:prstGeom prst="line">
            <a:avLst/>
          </a:prstGeom>
          <a:ln w="19050">
            <a:solidFill>
              <a:srgbClr val="0872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5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2588" indent="-3825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30263" indent="-3190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77938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90700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01875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irena.org/climatechange/-/media/Files/IRENA/Agency/Topics/Climate-Change/210116_IRENA_Climate_Action_Brochure_28P_1P.ashx?la=en&amp;hash=1B33F0706A53745B0AAB8AC5A63CBABF0FEB5EAE&amp;hash=1B33F0706A53745B0AAB8AC5A63CBABF0FEB5EAE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46C30D-BFBD-437F-9168-5D2BA3C2552F}"/>
              </a:ext>
            </a:extLst>
          </p:cNvPr>
          <p:cNvSpPr txBox="1"/>
          <p:nvPr/>
        </p:nvSpPr>
        <p:spPr>
          <a:xfrm>
            <a:off x="0" y="6653"/>
            <a:ext cx="5477962" cy="8186857"/>
          </a:xfrm>
          <a:prstGeom prst="rect">
            <a:avLst/>
          </a:prstGeom>
          <a:gradFill flip="none" rotWithShape="1">
            <a:gsLst>
              <a:gs pos="0">
                <a:srgbClr val="006192">
                  <a:shade val="30000"/>
                  <a:satMod val="115000"/>
                </a:srgbClr>
              </a:gs>
              <a:gs pos="50000">
                <a:srgbClr val="006192">
                  <a:shade val="67500"/>
                  <a:satMod val="115000"/>
                </a:srgbClr>
              </a:gs>
              <a:gs pos="100000">
                <a:srgbClr val="006192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Pacific NDC Dialogue: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Achieving NDC Targets in SIDS through Energy Sector Transformation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22799-2761-4F57-A372-3F51A8AEA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44" y="934074"/>
            <a:ext cx="5215906" cy="13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7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1D59D1E-EF2E-4AAF-A9BD-2D2B96DF9FD5}"/>
              </a:ext>
            </a:extLst>
          </p:cNvPr>
          <p:cNvSpPr txBox="1">
            <a:spLocks/>
          </p:cNvSpPr>
          <p:nvPr/>
        </p:nvSpPr>
        <p:spPr bwMode="auto">
          <a:xfrm>
            <a:off x="311509" y="215505"/>
            <a:ext cx="809906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IRENA’s NDC and SIDS Lighthouses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Contact Points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B6FD737-1915-4551-A7FA-53270AF5E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48721"/>
              </p:ext>
            </p:extLst>
          </p:nvPr>
        </p:nvGraphicFramePr>
        <p:xfrm>
          <a:off x="754102" y="1196752"/>
          <a:ext cx="10683796" cy="46805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613706">
                  <a:extLst>
                    <a:ext uri="{9D8B030D-6E8A-4147-A177-3AD203B41FA5}">
                      <a16:colId xmlns:a16="http://schemas.microsoft.com/office/drawing/2014/main" val="2929101534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856608393"/>
                    </a:ext>
                  </a:extLst>
                </a:gridCol>
                <a:gridCol w="3253666">
                  <a:extLst>
                    <a:ext uri="{9D8B030D-6E8A-4147-A177-3AD203B41FA5}">
                      <a16:colId xmlns:a16="http://schemas.microsoft.com/office/drawing/2014/main" val="926697108"/>
                    </a:ext>
                  </a:extLst>
                </a:gridCol>
              </a:tblGrid>
              <a:tr h="2736304">
                <a:tc gridSpan="3">
                  <a:txBody>
                    <a:bodyPr/>
                    <a:lstStyle/>
                    <a:p>
                      <a:pPr marL="0" marR="0" lvl="0" indent="0" algn="l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Mr. Gurbuz Gonul</a:t>
                      </a:r>
                    </a:p>
                    <a:p>
                      <a:pPr marL="0" marR="0" lvl="0" indent="0" algn="l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Director Country Engagement and Partnership (CEP) </a:t>
                      </a:r>
                    </a:p>
                    <a:p>
                      <a:pPr marL="0" marR="0" lvl="0" indent="0" algn="l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GGonul@irena.org, +97124179925 </a:t>
                      </a:r>
                    </a:p>
                    <a:p>
                      <a:pPr marL="0" marR="0" lvl="0" indent="0" algn="l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IRENA Headquarters,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Masdar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City</a:t>
                      </a:r>
                      <a:b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P.O. Box 236, Abu Dhabi</a:t>
                      </a:r>
                      <a:b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United Arab Emirates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6192">
                            <a:shade val="30000"/>
                            <a:satMod val="115000"/>
                          </a:srgbClr>
                        </a:gs>
                        <a:gs pos="50000">
                          <a:srgbClr val="006192">
                            <a:shade val="67500"/>
                            <a:satMod val="115000"/>
                          </a:srgbClr>
                        </a:gs>
                        <a:gs pos="100000">
                          <a:srgbClr val="006192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kern="1200">
                        <a:solidFill>
                          <a:srgbClr val="4472C4">
                            <a:lumMod val="2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kern="1200">
                        <a:solidFill>
                          <a:srgbClr val="4472C4">
                            <a:lumMod val="25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676521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SIDS LHI WEBSITE: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https://islands.irena.org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SIDS LHI Email: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Islands@irena.org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67807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38C570-E60F-41D9-8C92-0E91B9CDC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F8765-B852-1248-A10E-BC6B672CEE44}" type="slidenum">
              <a:rPr kumimoji="0" lang="de-DE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en-US" sz="11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33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B0B70-DC24-4E6C-8395-BC18FB85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17" y="840140"/>
            <a:ext cx="7287807" cy="4982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64F163-5EF9-45D5-A79A-2739428169A5}"/>
              </a:ext>
            </a:extLst>
          </p:cNvPr>
          <p:cNvSpPr txBox="1"/>
          <p:nvPr/>
        </p:nvSpPr>
        <p:spPr>
          <a:xfrm>
            <a:off x="263352" y="908720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First NDC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power targets overlook 59% of 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potential for renewable electricity deployment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 line with the Paris Agreement by 2030,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according to IRENA estimates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135 countries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have renewable electricity targets in their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national and sub-national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energy plans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140 NDCs mention renewables in the power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sector, but only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105 NDCs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of the 140 include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quantified targets for renewable electricity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To drive the changes needed for a climate-safe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future, NDCs must become more ambitious 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50441C-6F8D-4FDC-A37E-96A83FCE5D79}"/>
              </a:ext>
            </a:extLst>
          </p:cNvPr>
          <p:cNvSpPr txBox="1">
            <a:spLocks/>
          </p:cNvSpPr>
          <p:nvPr/>
        </p:nvSpPr>
        <p:spPr bwMode="auto">
          <a:xfrm>
            <a:off x="311510" y="215505"/>
            <a:ext cx="470437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Renewable Energy in 1</a:t>
            </a:r>
            <a:r>
              <a:rPr kumimoji="0" lang="en-US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st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NDCs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60E784-0933-41DE-9A8D-02DFAB95A7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8D6D8A-33FC-493A-AF5E-0369E9D6A6D7}" type="slidenum">
              <a:rPr kumimoji="0" lang="de-DE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en-US" sz="11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CA488E-0E4B-4121-872C-07CB8EE78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177" y="3649785"/>
            <a:ext cx="1712666" cy="13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5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B11296-6088-344A-A8D3-8FF6EB19D5A1}"/>
              </a:ext>
            </a:extLst>
          </p:cNvPr>
          <p:cNvSpPr txBox="1"/>
          <p:nvPr/>
        </p:nvSpPr>
        <p:spPr>
          <a:xfrm>
            <a:off x="6325035" y="2111465"/>
            <a:ext cx="5442682" cy="34522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Data and Statistics</a:t>
            </a:r>
          </a:p>
          <a:p>
            <a:pPr marL="457200" marR="0" lvl="0" indent="-4572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Resource Assessment</a:t>
            </a:r>
          </a:p>
          <a:p>
            <a:pPr marL="457200" marR="0" lvl="0" indent="-4572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Long Term Energy Planning (LTEP)</a:t>
            </a:r>
          </a:p>
          <a:p>
            <a:pPr marL="457200" marR="0" lvl="0" indent="-4572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Power System Flexibility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FlexTool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Renewable Energy Roadmaps (REmap)</a:t>
            </a:r>
          </a:p>
          <a:p>
            <a:pPr marL="457200" marR="0" lvl="0" indent="-4572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Renewable Readiness Assessment (RRA)</a:t>
            </a:r>
          </a:p>
          <a:p>
            <a:pPr marL="457200" marR="0" lvl="0" indent="-4572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RE Policy – Capacity Building</a:t>
            </a:r>
          </a:p>
          <a:p>
            <a:pPr marL="457200" marR="0" lvl="0" indent="-4572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RE Technology – Capacity Building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3BA7A3-5964-DA44-8C06-53D98A45AF1B}"/>
              </a:ext>
            </a:extLst>
          </p:cNvPr>
          <p:cNvSpPr txBox="1"/>
          <p:nvPr/>
        </p:nvSpPr>
        <p:spPr>
          <a:xfrm>
            <a:off x="259767" y="2294478"/>
            <a:ext cx="4964947" cy="390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ea typeface="MS PGothic" panose="020B0600070205080204" pitchFamily="34" charset="-128"/>
              </a:rPr>
              <a:t>IRENA Receiving </a:t>
            </a:r>
            <a:r>
              <a:rPr lang="en-GB" sz="2200" b="1" dirty="0">
                <a:ea typeface="MS PGothic" panose="020B0600070205080204" pitchFamily="34" charset="-128"/>
              </a:rPr>
              <a:t>Direct Country Requests</a:t>
            </a:r>
            <a:endParaRPr lang="en-GB" sz="2200" dirty="0">
              <a:ea typeface="MS PGothic" panose="020B0600070205080204" pitchFamily="34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IRENA Partnership with UNDP on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Climate Promise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ea typeface="MS PGothic" panose="020B0600070205080204" pitchFamily="34" charset="-128"/>
              </a:rPr>
              <a:t>IRENA Partnership with NDC Partnership on </a:t>
            </a:r>
            <a:r>
              <a:rPr lang="en-GB" sz="2200" b="1" dirty="0">
                <a:ea typeface="MS PGothic" panose="020B0600070205080204" pitchFamily="34" charset="-128"/>
              </a:rPr>
              <a:t>Climate Action Enhancement Package (CAEP)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F6A98-44CA-4D12-946C-D5B5EFA83B0A}"/>
              </a:ext>
            </a:extLst>
          </p:cNvPr>
          <p:cNvSpPr txBox="1"/>
          <p:nvPr/>
        </p:nvSpPr>
        <p:spPr>
          <a:xfrm>
            <a:off x="6325035" y="908544"/>
            <a:ext cx="4307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NDC Enhancement Support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73B0D-DD02-4278-A4A7-92C7CADA3593}"/>
              </a:ext>
            </a:extLst>
          </p:cNvPr>
          <p:cNvSpPr txBox="1"/>
          <p:nvPr/>
        </p:nvSpPr>
        <p:spPr>
          <a:xfrm>
            <a:off x="477079" y="1757258"/>
            <a:ext cx="474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SOURCES OF REQUESTS</a:t>
            </a:r>
          </a:p>
        </p:txBody>
      </p:sp>
    </p:spTree>
    <p:extLst>
      <p:ext uri="{BB962C8B-B14F-4D97-AF65-F5344CB8AC3E}">
        <p14:creationId xmlns:p14="http://schemas.microsoft.com/office/powerpoint/2010/main" val="26456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itle 1">
            <a:extLst>
              <a:ext uri="{FF2B5EF4-FFF2-40B4-BE49-F238E27FC236}">
                <a16:creationId xmlns:a16="http://schemas.microsoft.com/office/drawing/2014/main" id="{8DD3649D-5451-44DF-B2B5-289BFC17276A}"/>
              </a:ext>
            </a:extLst>
          </p:cNvPr>
          <p:cNvSpPr txBox="1">
            <a:spLocks/>
          </p:cNvSpPr>
          <p:nvPr/>
        </p:nvSpPr>
        <p:spPr bwMode="auto">
          <a:xfrm>
            <a:off x="311510" y="215505"/>
            <a:ext cx="425731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IRENA’s NDC-Energy Support</a:t>
            </a:r>
          </a:p>
        </p:txBody>
      </p:sp>
      <p:sp>
        <p:nvSpPr>
          <p:cNvPr id="1116" name="Slide Number Placeholder 3">
            <a:extLst>
              <a:ext uri="{FF2B5EF4-FFF2-40B4-BE49-F238E27FC236}">
                <a16:creationId xmlns:a16="http://schemas.microsoft.com/office/drawing/2014/main" id="{F69F2A9B-97A0-48FA-8293-C4A624E57FCE}"/>
              </a:ext>
            </a:extLst>
          </p:cNvPr>
          <p:cNvSpPr txBox="1">
            <a:spLocks/>
          </p:cNvSpPr>
          <p:nvPr/>
        </p:nvSpPr>
        <p:spPr bwMode="auto">
          <a:xfrm>
            <a:off x="10466352" y="6332637"/>
            <a:ext cx="48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1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117" name="Google Shape;104;p42">
            <a:extLst>
              <a:ext uri="{FF2B5EF4-FFF2-40B4-BE49-F238E27FC236}">
                <a16:creationId xmlns:a16="http://schemas.microsoft.com/office/drawing/2014/main" id="{D3C89498-4A04-BF4A-8B48-EA0B7E8257A2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11702445" y="6504469"/>
            <a:ext cx="489555" cy="24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118" name="Table 1117">
            <a:extLst>
              <a:ext uri="{FF2B5EF4-FFF2-40B4-BE49-F238E27FC236}">
                <a16:creationId xmlns:a16="http://schemas.microsoft.com/office/drawing/2014/main" id="{E0C1AEB4-618A-F046-AB66-6226F6C09BE9}"/>
              </a:ext>
            </a:extLst>
          </p:cNvPr>
          <p:cNvGraphicFramePr>
            <a:graphicFrameLocks noGrp="1"/>
          </p:cNvGraphicFramePr>
          <p:nvPr/>
        </p:nvGraphicFramePr>
        <p:xfrm>
          <a:off x="9837585" y="1561814"/>
          <a:ext cx="2301748" cy="1578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1748">
                  <a:extLst>
                    <a:ext uri="{9D8B030D-6E8A-4147-A177-3AD203B41FA5}">
                      <a16:colId xmlns:a16="http://schemas.microsoft.com/office/drawing/2014/main" val="3068701112"/>
                    </a:ext>
                  </a:extLst>
                </a:gridCol>
              </a:tblGrid>
              <a:tr h="273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800" b="1" i="0" u="none" kern="1200" baseline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7784435"/>
                  </a:ext>
                </a:extLst>
              </a:tr>
              <a:tr h="1212415"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en-US" sz="1300" b="1" i="0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040520"/>
                  </a:ext>
                </a:extLst>
              </a:tr>
            </a:tbl>
          </a:graphicData>
        </a:graphic>
      </p:graphicFrame>
      <p:sp>
        <p:nvSpPr>
          <p:cNvPr id="1119" name="Rectangle 1118">
            <a:extLst>
              <a:ext uri="{FF2B5EF4-FFF2-40B4-BE49-F238E27FC236}">
                <a16:creationId xmlns:a16="http://schemas.microsoft.com/office/drawing/2014/main" id="{044514D2-E4D6-6B4E-8CAB-CAF197D6E455}"/>
              </a:ext>
            </a:extLst>
          </p:cNvPr>
          <p:cNvSpPr/>
          <p:nvPr/>
        </p:nvSpPr>
        <p:spPr>
          <a:xfrm>
            <a:off x="996325" y="1388590"/>
            <a:ext cx="14773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W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1.3 bn </a:t>
            </a:r>
          </a:p>
          <a:p>
            <a:pPr algn="ctr"/>
            <a:r>
              <a:rPr lang="en-ZW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people</a:t>
            </a:r>
          </a:p>
        </p:txBody>
      </p:sp>
      <p:grpSp>
        <p:nvGrpSpPr>
          <p:cNvPr id="1120" name="Group 1119">
            <a:extLst>
              <a:ext uri="{FF2B5EF4-FFF2-40B4-BE49-F238E27FC236}">
                <a16:creationId xmlns:a16="http://schemas.microsoft.com/office/drawing/2014/main" id="{D6E8ABBD-7397-450E-B890-8A4069C08EBB}"/>
              </a:ext>
            </a:extLst>
          </p:cNvPr>
          <p:cNvGrpSpPr/>
          <p:nvPr/>
        </p:nvGrpSpPr>
        <p:grpSpPr>
          <a:xfrm>
            <a:off x="457501" y="834386"/>
            <a:ext cx="1529996" cy="1476510"/>
            <a:chOff x="237198" y="2791512"/>
            <a:chExt cx="1529996" cy="1476510"/>
          </a:xfrm>
        </p:grpSpPr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BB119C34-F86B-394A-A3F1-D911B06CC2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198" y="2791512"/>
              <a:ext cx="1477329" cy="147651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1122" name="Rectangle 1121">
              <a:extLst>
                <a:ext uri="{FF2B5EF4-FFF2-40B4-BE49-F238E27FC236}">
                  <a16:creationId xmlns:a16="http://schemas.microsoft.com/office/drawing/2014/main" id="{AF116536-59FB-0343-9351-805172DF4537}"/>
                </a:ext>
              </a:extLst>
            </p:cNvPr>
            <p:cNvSpPr/>
            <p:nvPr/>
          </p:nvSpPr>
          <p:spPr>
            <a:xfrm>
              <a:off x="289865" y="2867949"/>
              <a:ext cx="1477329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W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3 bn </a:t>
              </a:r>
            </a:p>
            <a:p>
              <a:pPr algn="ctr"/>
              <a:r>
                <a:rPr lang="en-ZW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tonnes</a:t>
              </a:r>
            </a:p>
            <a:p>
              <a:pPr algn="ctr"/>
              <a:r>
                <a:rPr lang="en-ZW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CO</a:t>
              </a:r>
              <a:r>
                <a:rPr lang="en-ZW" sz="1800" b="1" baseline="-25000" dirty="0">
                  <a:solidFill>
                    <a:schemeClr val="bg1"/>
                  </a:solidFill>
                  <a:latin typeface="Calibri" panose="020F0502020204030204" pitchFamily="34" charset="0"/>
                </a:rPr>
                <a:t>2 </a:t>
              </a:r>
              <a:r>
                <a:rPr lang="en-ZW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– eq.</a:t>
              </a:r>
              <a:r>
                <a:rPr lang="en-ZW" sz="1800" b="1" baseline="-25000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ZW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annually</a:t>
              </a:r>
            </a:p>
          </p:txBody>
        </p:sp>
      </p:grpSp>
      <p:sp>
        <p:nvSpPr>
          <p:cNvPr id="1123" name="Oval 1122">
            <a:extLst>
              <a:ext uri="{FF2B5EF4-FFF2-40B4-BE49-F238E27FC236}">
                <a16:creationId xmlns:a16="http://schemas.microsoft.com/office/drawing/2014/main" id="{2970584A-CCD1-994D-81D4-3A9EC842FB2F}"/>
              </a:ext>
            </a:extLst>
          </p:cNvPr>
          <p:cNvSpPr>
            <a:spLocks noChangeAspect="1"/>
          </p:cNvSpPr>
          <p:nvPr/>
        </p:nvSpPr>
        <p:spPr>
          <a:xfrm>
            <a:off x="263352" y="2540682"/>
            <a:ext cx="1477329" cy="1477329"/>
          </a:xfrm>
          <a:prstGeom prst="ellipse">
            <a:avLst/>
          </a:prstGeom>
          <a:solidFill>
            <a:srgbClr val="3A9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492AE9EB-87A4-7D48-BE59-82B11F8C63CD}"/>
              </a:ext>
            </a:extLst>
          </p:cNvPr>
          <p:cNvSpPr/>
          <p:nvPr/>
        </p:nvSpPr>
        <p:spPr>
          <a:xfrm>
            <a:off x="263352" y="2914465"/>
            <a:ext cx="147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W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21 SIDS</a:t>
            </a:r>
          </a:p>
          <a:p>
            <a:pPr algn="ctr"/>
            <a:r>
              <a:rPr lang="en-ZW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17 LDCs</a:t>
            </a:r>
          </a:p>
        </p:txBody>
      </p:sp>
      <p:pic>
        <p:nvPicPr>
          <p:cNvPr id="1125" name="Picture 1124">
            <a:hlinkClick r:id="rId2"/>
            <a:extLst>
              <a:ext uri="{FF2B5EF4-FFF2-40B4-BE49-F238E27FC236}">
                <a16:creationId xmlns:a16="http://schemas.microsoft.com/office/drawing/2014/main" id="{55CAA1A4-3A27-4841-ACBF-78594C02C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" y="4654516"/>
            <a:ext cx="2265826" cy="1599700"/>
          </a:xfrm>
          <a:prstGeom prst="rect">
            <a:avLst/>
          </a:prstGeom>
        </p:spPr>
      </p:pic>
      <p:pic>
        <p:nvPicPr>
          <p:cNvPr id="1126" name="Picture 112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1AE036A-90AF-A344-B182-F06919BB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563" y="889751"/>
            <a:ext cx="9662600" cy="57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2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81AA3-67FC-4844-AE7E-454523959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6D8A-33FC-493A-AF5E-0369E9D6A6D7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9B0CDB-143F-4C9F-8CAB-005F8C8D6271}"/>
              </a:ext>
            </a:extLst>
          </p:cNvPr>
          <p:cNvSpPr/>
          <p:nvPr/>
        </p:nvSpPr>
        <p:spPr>
          <a:xfrm>
            <a:off x="251545" y="204494"/>
            <a:ext cx="4898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IRENA NDC Implementation Support </a:t>
            </a:r>
            <a:endParaRPr lang="en-US" sz="240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4ABE298-C5CE-45DF-B14E-2D6D02F8E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247138"/>
              </p:ext>
            </p:extLst>
          </p:nvPr>
        </p:nvGraphicFramePr>
        <p:xfrm>
          <a:off x="475577" y="994839"/>
          <a:ext cx="7166241" cy="557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7225802-DD80-449A-AD7A-DA937C013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0597" y="1660025"/>
            <a:ext cx="3460756" cy="152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9653E02-CED3-42BA-8805-0B3255685C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597" y="3783931"/>
            <a:ext cx="3495826" cy="68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7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itle 1">
            <a:extLst>
              <a:ext uri="{FF2B5EF4-FFF2-40B4-BE49-F238E27FC236}">
                <a16:creationId xmlns:a16="http://schemas.microsoft.com/office/drawing/2014/main" id="{8DD3649D-5451-44DF-B2B5-289BFC17276A}"/>
              </a:ext>
            </a:extLst>
          </p:cNvPr>
          <p:cNvSpPr txBox="1">
            <a:spLocks/>
          </p:cNvSpPr>
          <p:nvPr/>
        </p:nvSpPr>
        <p:spPr bwMode="auto">
          <a:xfrm>
            <a:off x="311510" y="215505"/>
            <a:ext cx="425731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targets in Pacific NDCs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116" name="Picture 1115">
            <a:extLst>
              <a:ext uri="{FF2B5EF4-FFF2-40B4-BE49-F238E27FC236}">
                <a16:creationId xmlns:a16="http://schemas.microsoft.com/office/drawing/2014/main" id="{440D4C0B-38E6-4602-BF78-D464023AA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" t="19016" r="1129" b="1182"/>
          <a:stretch/>
        </p:blipFill>
        <p:spPr>
          <a:xfrm>
            <a:off x="891915" y="2480873"/>
            <a:ext cx="5179101" cy="3035508"/>
          </a:xfrm>
          <a:prstGeom prst="rect">
            <a:avLst/>
          </a:prstGeom>
        </p:spPr>
      </p:pic>
      <p:pic>
        <p:nvPicPr>
          <p:cNvPr id="1117" name="Picture 1116">
            <a:extLst>
              <a:ext uri="{FF2B5EF4-FFF2-40B4-BE49-F238E27FC236}">
                <a16:creationId xmlns:a16="http://schemas.microsoft.com/office/drawing/2014/main" id="{EF9969DC-F8EB-489B-AFF8-596E330023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266" y="2480873"/>
            <a:ext cx="5179101" cy="3035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876" y="1903751"/>
            <a:ext cx="47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Additional RE capacity in Pacific NDCs</a:t>
            </a:r>
          </a:p>
        </p:txBody>
      </p:sp>
      <p:sp>
        <p:nvSpPr>
          <p:cNvPr id="1118" name="TextBox 1117"/>
          <p:cNvSpPr txBox="1"/>
          <p:nvPr/>
        </p:nvSpPr>
        <p:spPr>
          <a:xfrm>
            <a:off x="6858000" y="1903751"/>
            <a:ext cx="477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Additional investments needed by 2030</a:t>
            </a:r>
          </a:p>
        </p:txBody>
      </p:sp>
    </p:spTree>
    <p:extLst>
      <p:ext uri="{BB962C8B-B14F-4D97-AF65-F5344CB8AC3E}">
        <p14:creationId xmlns:p14="http://schemas.microsoft.com/office/powerpoint/2010/main" val="350620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49B0CDB-143F-4C9F-8CAB-005F8C8D6271}"/>
              </a:ext>
            </a:extLst>
          </p:cNvPr>
          <p:cNvSpPr/>
          <p:nvPr/>
        </p:nvSpPr>
        <p:spPr>
          <a:xfrm>
            <a:off x="251545" y="204494"/>
            <a:ext cx="415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SIDS Lighthouses Initiative </a:t>
            </a: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6B76A3-971B-424F-98AE-2C0AAD95713D}"/>
              </a:ext>
            </a:extLst>
          </p:cNvPr>
          <p:cNvSpPr txBox="1">
            <a:spLocks/>
          </p:cNvSpPr>
          <p:nvPr/>
        </p:nvSpPr>
        <p:spPr bwMode="auto">
          <a:xfrm>
            <a:off x="838200" y="1153693"/>
            <a:ext cx="3766168" cy="1487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93700" lvl="1" indent="-28575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93700" lvl="1" indent="-28575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it-IT" sz="1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93700" lvl="1" indent="-28575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it-IT" sz="1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93700" lvl="1" indent="-28575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it-IT" sz="1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93700" lvl="1" indent="-28575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it-IT" sz="1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93700" lvl="1" indent="-28575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it-IT" sz="1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93700" lvl="1" indent="-28575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it-IT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4ED48-541E-40F7-AB11-CD9D3696FA4F}"/>
              </a:ext>
            </a:extLst>
          </p:cNvPr>
          <p:cNvSpPr txBox="1"/>
          <p:nvPr/>
        </p:nvSpPr>
        <p:spPr>
          <a:xfrm>
            <a:off x="1075975" y="873857"/>
            <a:ext cx="33843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SIDS Lighthouses</a:t>
            </a:r>
          </a:p>
        </p:txBody>
      </p:sp>
      <p:pic>
        <p:nvPicPr>
          <p:cNvPr id="11" name="Picture 2" descr="https://islands.irena.org/-/media/Images/IRENA/Sids/SIDS_logo3.ashx?h=82&amp;w=134&amp;la=en&amp;hash=A3167CB3C2D918200FEC6DC5A475F72C096C243F">
            <a:extLst>
              <a:ext uri="{FF2B5EF4-FFF2-40B4-BE49-F238E27FC236}">
                <a16:creationId xmlns:a16="http://schemas.microsoft.com/office/drawing/2014/main" id="{AE723769-8D21-4EE8-8413-4DB5EAC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01" y="1430537"/>
            <a:ext cx="1622701" cy="99299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79EFA-225A-409D-9B5C-E5740CE36C5A}"/>
              </a:ext>
            </a:extLst>
          </p:cNvPr>
          <p:cNvSpPr/>
          <p:nvPr/>
        </p:nvSpPr>
        <p:spPr>
          <a:xfrm>
            <a:off x="856561" y="3734000"/>
            <a:ext cx="3766168" cy="298008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0" hangingPunc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b="1" kern="0" dirty="0">
              <a:solidFill>
                <a:schemeClr val="bg1"/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 eaLnBrk="0" hangingPunc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7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Framework to </a:t>
            </a:r>
            <a:r>
              <a:rPr lang="en-GB" sz="17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facilitate</a:t>
            </a:r>
            <a:r>
              <a:rPr lang="fr-FR" sz="17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 SIDS </a:t>
            </a:r>
            <a:r>
              <a:rPr lang="fr-FR" sz="1700" b="1" kern="0" dirty="0" err="1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climate</a:t>
            </a:r>
            <a:r>
              <a:rPr lang="fr-FR" sz="17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 action </a:t>
            </a:r>
            <a:r>
              <a:rPr lang="fr-FR" sz="1700" b="1" kern="0" dirty="0" err="1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through</a:t>
            </a:r>
            <a:r>
              <a:rPr lang="fr-FR" sz="17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fr-FR" sz="1700" b="1" kern="0" dirty="0" err="1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energy</a:t>
            </a:r>
            <a:r>
              <a:rPr lang="fr-FR" sz="17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 transformation</a:t>
            </a:r>
          </a:p>
          <a:p>
            <a:pPr marL="285750" indent="-285750" eaLnBrk="0" hangingPunc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700" b="1" kern="0" dirty="0" err="1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Addresses</a:t>
            </a:r>
            <a:r>
              <a:rPr lang="fr-FR" sz="17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 all </a:t>
            </a:r>
            <a:r>
              <a:rPr lang="fr-FR" sz="1700" b="1" kern="0" dirty="0" err="1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elements</a:t>
            </a:r>
            <a:r>
              <a:rPr lang="fr-FR" sz="17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 of </a:t>
            </a:r>
            <a:r>
              <a:rPr lang="fr-FR" sz="1700" b="1" kern="0" dirty="0" err="1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energy</a:t>
            </a:r>
            <a:r>
              <a:rPr lang="fr-FR" sz="17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 transition</a:t>
            </a:r>
          </a:p>
          <a:p>
            <a:pPr marL="285750" indent="-285750" eaLnBrk="0" hangingPunc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700" b="1" kern="0" dirty="0" err="1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Operationalises</a:t>
            </a:r>
            <a:r>
              <a:rPr lang="fr-FR" sz="17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 the </a:t>
            </a:r>
            <a:r>
              <a:rPr lang="fr-FR" sz="1700" b="1" kern="0" dirty="0" err="1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Ambitious</a:t>
            </a:r>
            <a:r>
              <a:rPr lang="fr-FR" sz="17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 SIDS Climate Package and IRIE initiatives</a:t>
            </a:r>
          </a:p>
          <a:p>
            <a:pPr algn="ctr" eaLnBrk="0" hangingPunct="0">
              <a:spcAft>
                <a:spcPts val="600"/>
              </a:spcAft>
              <a:buClr>
                <a:schemeClr val="accent1"/>
              </a:buClr>
            </a:pPr>
            <a:endParaRPr lang="fr-FR" sz="1800" b="1" kern="0" dirty="0">
              <a:solidFill>
                <a:schemeClr val="bg1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B3BF72-3E92-43D3-8889-D88D9C0F97A3}"/>
              </a:ext>
            </a:extLst>
          </p:cNvPr>
          <p:cNvSpPr/>
          <p:nvPr/>
        </p:nvSpPr>
        <p:spPr>
          <a:xfrm>
            <a:off x="838200" y="2856842"/>
            <a:ext cx="3766168" cy="70662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fr-FR" sz="2000" b="1" kern="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36 SIDS and 30 </a:t>
            </a:r>
            <a:r>
              <a:rPr lang="fr-FR" sz="2000" b="1" kern="0" dirty="0" err="1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Partners</a:t>
            </a:r>
            <a:endParaRPr lang="fr-FR" sz="2000" b="1" kern="0" dirty="0">
              <a:solidFill>
                <a:schemeClr val="bg1"/>
              </a:solidFill>
              <a:latin typeface="Calibri" panose="020F0502020204030204" pitchFamily="34" charset="0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05046" y="873857"/>
            <a:ext cx="0" cy="57145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974ED48-541E-40F7-AB11-CD9D3696FA4F}"/>
              </a:ext>
            </a:extLst>
          </p:cNvPr>
          <p:cNvSpPr txBox="1"/>
          <p:nvPr/>
        </p:nvSpPr>
        <p:spPr>
          <a:xfrm>
            <a:off x="7046929" y="873857"/>
            <a:ext cx="33843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Priority Areas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74ED48-541E-40F7-AB11-CD9D3696FA4F}"/>
              </a:ext>
            </a:extLst>
          </p:cNvPr>
          <p:cNvSpPr txBox="1"/>
          <p:nvPr/>
        </p:nvSpPr>
        <p:spPr>
          <a:xfrm>
            <a:off x="5530744" y="1430536"/>
            <a:ext cx="5457687" cy="507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NDC enhancement and implementation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Technical and regulatory advisory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Promote all renewable sources, including geothermal and ocean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Foster access to finance and closer co-operation with the private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Strengthen institutional and human capacity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Focus on transportation and end-use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Energy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Renewable energy and other SDGs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Climate resilience and disaster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Collection and dissemination of data and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Foster partnerships and multilateral cooperation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/>
                </a:solidFill>
                <a:cs typeface="Arial" panose="020B0604020202020204" pitchFamily="34" charset="0"/>
              </a:rPr>
              <a:t>Boost renewable power deployment (total target of 5 GW of installed capacity by 2023)</a:t>
            </a:r>
          </a:p>
        </p:txBody>
      </p:sp>
    </p:spTree>
    <p:extLst>
      <p:ext uri="{BB962C8B-B14F-4D97-AF65-F5344CB8AC3E}">
        <p14:creationId xmlns:p14="http://schemas.microsoft.com/office/powerpoint/2010/main" val="282853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6EEEAE7-323A-43B3-A6A6-2A8B80DDCB86}"/>
              </a:ext>
            </a:extLst>
          </p:cNvPr>
          <p:cNvSpPr/>
          <p:nvPr/>
        </p:nvSpPr>
        <p:spPr>
          <a:xfrm>
            <a:off x="251545" y="204494"/>
            <a:ext cx="5642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IRENA’s Engagement on NDCs in the Pacific</a:t>
            </a:r>
            <a:endParaRPr lang="en-US" sz="2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CF509D-232C-48E6-BE01-4C8ACA983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" r="1468" b="2032"/>
          <a:stretch/>
        </p:blipFill>
        <p:spPr>
          <a:xfrm>
            <a:off x="548720" y="1561834"/>
            <a:ext cx="1343961" cy="813452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DB4339-9E6F-4D08-A406-8DCCBD275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21" y="3218018"/>
            <a:ext cx="1343961" cy="8134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6929C34-D8EF-4581-AA48-5B33FBA62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19" y="4874202"/>
            <a:ext cx="1343961" cy="8134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F072574-8543-4F74-8634-CC9CAEB41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386" y="3218017"/>
            <a:ext cx="1343961" cy="8134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EC041CC-5AC1-49DF-9579-61CA4FB6B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5385" y="4874200"/>
            <a:ext cx="1349011" cy="81345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04906" y="156183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Fiji:</a:t>
            </a:r>
            <a:r>
              <a:rPr lang="en-US" b="1" dirty="0"/>
              <a:t> </a:t>
            </a:r>
            <a:r>
              <a:rPr lang="en-US" dirty="0"/>
              <a:t>Review of energy data management methodology and of Climate Change Policy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04906" y="3200473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Palau:</a:t>
            </a:r>
            <a:r>
              <a:rPr lang="en-US" b="1" dirty="0"/>
              <a:t> </a:t>
            </a:r>
            <a:r>
              <a:rPr lang="en-US" dirty="0"/>
              <a:t>Development of electricity roadmap to green hydrogen and ocean energy technologies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204906" y="487420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Papua New Guinea:</a:t>
            </a:r>
            <a:r>
              <a:rPr lang="en-US" b="1" dirty="0"/>
              <a:t> </a:t>
            </a:r>
            <a:r>
              <a:rPr lang="en-US" dirty="0"/>
              <a:t>Energy data management for greenhouse gas emissions and NDC target tracking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153712" y="1522925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Nauru:</a:t>
            </a:r>
            <a:r>
              <a:rPr lang="en-US" b="1" dirty="0"/>
              <a:t> </a:t>
            </a:r>
            <a:r>
              <a:rPr lang="en-US" dirty="0"/>
              <a:t>Support for project facilitation for climate proofing of health facilities across the island</a:t>
            </a:r>
            <a:endParaRPr lang="en-US" b="1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C81DF1E-1D9C-4027-B8CE-523CBF0B03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9720" y="1570572"/>
            <a:ext cx="1339627" cy="804714"/>
          </a:xfrm>
          <a:prstGeom prst="rect">
            <a:avLst/>
          </a:prstGeom>
          <a:ln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8153712" y="307400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Tonga:</a:t>
            </a:r>
            <a:r>
              <a:rPr lang="en-US" b="1" dirty="0"/>
              <a:t> </a:t>
            </a:r>
            <a:r>
              <a:rPr lang="en-US" dirty="0"/>
              <a:t>Support on energy data management methodology, development and implementation of MRV system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153712" y="487420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Vanuatu:</a:t>
            </a:r>
            <a:r>
              <a:rPr lang="en-US" b="1" dirty="0"/>
              <a:t> </a:t>
            </a:r>
            <a:r>
              <a:rPr lang="en-US" dirty="0"/>
              <a:t>Development of a coconut biofuel strategy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448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6EEEAE7-323A-43B3-A6A6-2A8B80DDCB86}"/>
              </a:ext>
            </a:extLst>
          </p:cNvPr>
          <p:cNvSpPr/>
          <p:nvPr/>
        </p:nvSpPr>
        <p:spPr>
          <a:xfrm>
            <a:off x="251545" y="204494"/>
            <a:ext cx="3436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IRENA’s outreach for SIDS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215153" y="2937652"/>
            <a:ext cx="13493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1600" b="1" dirty="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Knowledge Sharing Platform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Website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LinkedIn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23182" r="2415" b="4849"/>
          <a:stretch/>
        </p:blipFill>
        <p:spPr>
          <a:xfrm>
            <a:off x="5755933" y="1806197"/>
            <a:ext cx="5735889" cy="17189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55933" y="3528053"/>
            <a:ext cx="573588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GB" sz="1350" b="1" dirty="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SIDS LHI Digital story</a:t>
            </a:r>
            <a:endParaRPr lang="en-GB" sz="1200" dirty="0">
              <a:solidFill>
                <a:srgbClr val="333399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858" t="41667" r="21164" b="9697"/>
          <a:stretch/>
        </p:blipFill>
        <p:spPr>
          <a:xfrm>
            <a:off x="5755933" y="3925943"/>
            <a:ext cx="5735889" cy="172185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55933" y="5647799"/>
            <a:ext cx="573588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GB" sz="1350" b="1" dirty="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SIDS regional profiles</a:t>
            </a:r>
            <a:endParaRPr lang="en-GB" sz="1200" dirty="0">
              <a:solidFill>
                <a:srgbClr val="333399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876" y="1669597"/>
            <a:ext cx="2809443" cy="3210792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1292973" y="4019461"/>
            <a:ext cx="2798763" cy="1719263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00789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30863362724DB520D7A1D831CECD" ma:contentTypeVersion="6" ma:contentTypeDescription="Create a new document." ma:contentTypeScope="" ma:versionID="5dfba0d6e46e308420bce3565380318c">
  <xsd:schema xmlns:xsd="http://www.w3.org/2001/XMLSchema" xmlns:xs="http://www.w3.org/2001/XMLSchema" xmlns:p="http://schemas.microsoft.com/office/2006/metadata/properties" xmlns:ns2="1e025b32-6b9a-47b8-82d6-0a5c7fcbeb53" xmlns:ns3="53eda448-fbe5-416e-94e8-3496fe9a681a" targetNamespace="http://schemas.microsoft.com/office/2006/metadata/properties" ma:root="true" ma:fieldsID="5861c990a1be02c0e7a73e6a0827b379" ns2:_="" ns3:_="">
    <xsd:import namespace="1e025b32-6b9a-47b8-82d6-0a5c7fcbeb53"/>
    <xsd:import namespace="53eda448-fbe5-416e-94e8-3496fe9a6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25b32-6b9a-47b8-82d6-0a5c7fcbe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da448-fbe5-416e-94e8-3496fe9a6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80B58-061B-4A3E-BC4B-FD050CD5A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07F0F-C64F-44FA-A124-52D3D140DBD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8f551ba5-5275-47cd-8cfc-1a0d1608765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612E41-59BA-465D-9AA2-C420A4310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25b32-6b9a-47b8-82d6-0a5c7fcbeb53"/>
    <ds:schemaRef ds:uri="53eda448-fbe5-416e-94e8-3496fe9a68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573</Words>
  <Application>Microsoft Office PowerPoint</Application>
  <PresentationFormat>Widescreen</PresentationFormat>
  <Paragraphs>127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ITC Avant Garde Gothic</vt:lpstr>
      <vt:lpstr>Wingdings</vt:lpstr>
      <vt:lpstr>Custom Design</vt:lpstr>
      <vt:lpstr>Standarddesign</vt:lpstr>
      <vt:lpstr>3_Office Theme</vt:lpstr>
      <vt:lpstr>2_Standarddesign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</dc:creator>
  <cp:lastModifiedBy>Daria Gazzola</cp:lastModifiedBy>
  <cp:revision>16</cp:revision>
  <dcterms:created xsi:type="dcterms:W3CDTF">2020-09-20T09:54:44Z</dcterms:created>
  <dcterms:modified xsi:type="dcterms:W3CDTF">2021-11-10T08:00:20Z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0x01010040F830863362724DB520D7A1D831CECD</vt:lpwstr>
  </property>
</Properties>
</file>