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56" r:id="rId5"/>
    <p:sldMasterId id="2147483652" r:id="rId6"/>
    <p:sldMasterId id="2147483661" r:id="rId7"/>
    <p:sldMasterId id="2147483663" r:id="rId8"/>
  </p:sldMasterIdLst>
  <p:notesMasterIdLst>
    <p:notesMasterId r:id="rId23"/>
  </p:notesMasterIdLst>
  <p:sldIdLst>
    <p:sldId id="274" r:id="rId9"/>
    <p:sldId id="282" r:id="rId10"/>
    <p:sldId id="309" r:id="rId11"/>
    <p:sldId id="310" r:id="rId12"/>
    <p:sldId id="287" r:id="rId13"/>
    <p:sldId id="311" r:id="rId14"/>
    <p:sldId id="298" r:id="rId15"/>
    <p:sldId id="305" r:id="rId16"/>
    <p:sldId id="292" r:id="rId17"/>
    <p:sldId id="295" r:id="rId18"/>
    <p:sldId id="307" r:id="rId19"/>
    <p:sldId id="312" r:id="rId20"/>
    <p:sldId id="293" r:id="rId21"/>
    <p:sldId id="313" r:id="rId2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" initials="KS" lastIdx="1" clrIdx="0">
    <p:extLst>
      <p:ext uri="{19B8F6BF-5375-455C-9EA6-DF929625EA0E}">
        <p15:presenceInfo xmlns:p15="http://schemas.microsoft.com/office/powerpoint/2012/main" userId="KS" providerId="None"/>
      </p:ext>
    </p:extLst>
  </p:cmAuthor>
  <p:cmAuthor id="2" name="Hyun Ko" initials="HK" lastIdx="4" clrIdx="1">
    <p:extLst>
      <p:ext uri="{19B8F6BF-5375-455C-9EA6-DF929625EA0E}">
        <p15:presenceInfo xmlns:p15="http://schemas.microsoft.com/office/powerpoint/2012/main" userId="Hyun 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92"/>
    <a:srgbClr val="CEF7FF"/>
    <a:srgbClr val="EDF7FF"/>
    <a:srgbClr val="9DC0D4"/>
    <a:srgbClr val="00A0C6"/>
    <a:srgbClr val="00B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CA671-8453-4BD4-9A4F-13DD2895C328}" v="10" dt="2021-06-03T16:54:05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6" autoAdjust="0"/>
    <p:restoredTop sz="88761" autoAdjust="0"/>
  </p:normalViewPr>
  <p:slideViewPr>
    <p:cSldViewPr snapToGrid="0" snapToObjects="1" showGuides="1">
      <p:cViewPr>
        <p:scale>
          <a:sx n="76" d="100"/>
          <a:sy n="76" d="100"/>
        </p:scale>
        <p:origin x="537" y="-40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un Ko" userId="c49727c9-4600-45d7-be87-721bda03c72f" providerId="ADAL" clId="{F7A60B68-A225-4140-9AD3-90DC1F09344E}"/>
    <pc:docChg chg="modSld">
      <pc:chgData name="Hyun Ko" userId="c49727c9-4600-45d7-be87-721bda03c72f" providerId="ADAL" clId="{F7A60B68-A225-4140-9AD3-90DC1F09344E}" dt="2021-06-03T16:54:05.200" v="9" actId="6549"/>
      <pc:docMkLst>
        <pc:docMk/>
      </pc:docMkLst>
      <pc:sldChg chg="modNotesTx">
        <pc:chgData name="Hyun Ko" userId="c49727c9-4600-45d7-be87-721bda03c72f" providerId="ADAL" clId="{F7A60B68-A225-4140-9AD3-90DC1F09344E}" dt="2021-06-03T16:53:35.423" v="2" actId="6549"/>
        <pc:sldMkLst>
          <pc:docMk/>
          <pc:sldMk cId="1557185163" sldId="287"/>
        </pc:sldMkLst>
      </pc:sldChg>
      <pc:sldChg chg="modNotesTx">
        <pc:chgData name="Hyun Ko" userId="c49727c9-4600-45d7-be87-721bda03c72f" providerId="ADAL" clId="{F7A60B68-A225-4140-9AD3-90DC1F09344E}" dt="2021-06-03T16:53:50.992" v="6" actId="6549"/>
        <pc:sldMkLst>
          <pc:docMk/>
          <pc:sldMk cId="2781157324" sldId="292"/>
        </pc:sldMkLst>
      </pc:sldChg>
      <pc:sldChg chg="modNotesTx">
        <pc:chgData name="Hyun Ko" userId="c49727c9-4600-45d7-be87-721bda03c72f" providerId="ADAL" clId="{F7A60B68-A225-4140-9AD3-90DC1F09344E}" dt="2021-06-03T16:54:05.200" v="9" actId="6549"/>
        <pc:sldMkLst>
          <pc:docMk/>
          <pc:sldMk cId="2137832021" sldId="293"/>
        </pc:sldMkLst>
      </pc:sldChg>
      <pc:sldChg chg="modNotesTx">
        <pc:chgData name="Hyun Ko" userId="c49727c9-4600-45d7-be87-721bda03c72f" providerId="ADAL" clId="{F7A60B68-A225-4140-9AD3-90DC1F09344E}" dt="2021-06-03T16:53:54.910" v="7" actId="6549"/>
        <pc:sldMkLst>
          <pc:docMk/>
          <pc:sldMk cId="1006228646" sldId="295"/>
        </pc:sldMkLst>
      </pc:sldChg>
      <pc:sldChg chg="modNotesTx">
        <pc:chgData name="Hyun Ko" userId="c49727c9-4600-45d7-be87-721bda03c72f" providerId="ADAL" clId="{F7A60B68-A225-4140-9AD3-90DC1F09344E}" dt="2021-06-03T16:53:43.393" v="4" actId="6549"/>
        <pc:sldMkLst>
          <pc:docMk/>
          <pc:sldMk cId="3800154260" sldId="298"/>
        </pc:sldMkLst>
      </pc:sldChg>
      <pc:sldChg chg="modNotesTx">
        <pc:chgData name="Hyun Ko" userId="c49727c9-4600-45d7-be87-721bda03c72f" providerId="ADAL" clId="{F7A60B68-A225-4140-9AD3-90DC1F09344E}" dt="2021-06-03T16:53:47.185" v="5" actId="6549"/>
        <pc:sldMkLst>
          <pc:docMk/>
          <pc:sldMk cId="1727956664" sldId="305"/>
        </pc:sldMkLst>
      </pc:sldChg>
      <pc:sldChg chg="modNotesTx">
        <pc:chgData name="Hyun Ko" userId="c49727c9-4600-45d7-be87-721bda03c72f" providerId="ADAL" clId="{F7A60B68-A225-4140-9AD3-90DC1F09344E}" dt="2021-06-03T16:53:22.547" v="0" actId="20577"/>
        <pc:sldMkLst>
          <pc:docMk/>
          <pc:sldMk cId="3076583676" sldId="309"/>
        </pc:sldMkLst>
      </pc:sldChg>
      <pc:sldChg chg="modNotesTx">
        <pc:chgData name="Hyun Ko" userId="c49727c9-4600-45d7-be87-721bda03c72f" providerId="ADAL" clId="{F7A60B68-A225-4140-9AD3-90DC1F09344E}" dt="2021-06-03T16:53:28.490" v="1" actId="6549"/>
        <pc:sldMkLst>
          <pc:docMk/>
          <pc:sldMk cId="2792221063" sldId="310"/>
        </pc:sldMkLst>
      </pc:sldChg>
      <pc:sldChg chg="modNotesTx">
        <pc:chgData name="Hyun Ko" userId="c49727c9-4600-45d7-be87-721bda03c72f" providerId="ADAL" clId="{F7A60B68-A225-4140-9AD3-90DC1F09344E}" dt="2021-06-03T16:53:39.786" v="3" actId="6549"/>
        <pc:sldMkLst>
          <pc:docMk/>
          <pc:sldMk cId="1244879821" sldId="311"/>
        </pc:sldMkLst>
      </pc:sldChg>
      <pc:sldChg chg="modNotesTx">
        <pc:chgData name="Hyun Ko" userId="c49727c9-4600-45d7-be87-721bda03c72f" providerId="ADAL" clId="{F7A60B68-A225-4140-9AD3-90DC1F09344E}" dt="2021-06-03T16:54:01.240" v="8" actId="6549"/>
        <pc:sldMkLst>
          <pc:docMk/>
          <pc:sldMk cId="970887470" sldId="3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9E3A2-AC74-4D19-8C9F-D44F580394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CA9AF-2D68-438A-B7AD-7BB6CD1CED54}">
      <dgm:prSet/>
      <dgm:spPr/>
      <dgm:t>
        <a:bodyPr/>
        <a:lstStyle/>
        <a:p>
          <a:r>
            <a:rPr lang="en-US" b="1" dirty="0"/>
            <a:t>Explicit political commitment</a:t>
          </a:r>
          <a:endParaRPr lang="en-US" dirty="0"/>
        </a:p>
      </dgm:t>
    </dgm:pt>
    <dgm:pt modelId="{24D9B958-0FF4-4F5C-A3C9-CE0CFB76C5D7}" type="parTrans" cxnId="{BE92D533-1ADA-42CA-9392-343C6641317D}">
      <dgm:prSet/>
      <dgm:spPr/>
      <dgm:t>
        <a:bodyPr/>
        <a:lstStyle/>
        <a:p>
          <a:endParaRPr lang="en-US"/>
        </a:p>
      </dgm:t>
    </dgm:pt>
    <dgm:pt modelId="{44D65980-49FB-402B-AD04-52D64836B5E7}" type="sibTrans" cxnId="{BE92D533-1ADA-42CA-9392-343C6641317D}">
      <dgm:prSet/>
      <dgm:spPr/>
      <dgm:t>
        <a:bodyPr/>
        <a:lstStyle/>
        <a:p>
          <a:endParaRPr lang="en-US"/>
        </a:p>
      </dgm:t>
    </dgm:pt>
    <dgm:pt modelId="{D53C3A05-B65A-4832-9AF1-2D706BAB37F6}">
      <dgm:prSet custT="1"/>
      <dgm:spPr/>
      <dgm:t>
        <a:bodyPr/>
        <a:lstStyle/>
        <a:p>
          <a:r>
            <a:rPr lang="en-US" sz="1800" dirty="0"/>
            <a:t>Free trade, economic co-operation and integration, political collaboration and partnership</a:t>
          </a:r>
        </a:p>
      </dgm:t>
    </dgm:pt>
    <dgm:pt modelId="{1F129282-34AC-4841-8655-83174E002EEE}" type="parTrans" cxnId="{377306EE-32B6-4352-A5A5-D8FD7FE08DD4}">
      <dgm:prSet/>
      <dgm:spPr/>
      <dgm:t>
        <a:bodyPr/>
        <a:lstStyle/>
        <a:p>
          <a:endParaRPr lang="en-US"/>
        </a:p>
      </dgm:t>
    </dgm:pt>
    <dgm:pt modelId="{AFD66911-5568-42AB-8DAA-B8C2749D5A43}" type="sibTrans" cxnId="{377306EE-32B6-4352-A5A5-D8FD7FE08DD4}">
      <dgm:prSet/>
      <dgm:spPr/>
      <dgm:t>
        <a:bodyPr/>
        <a:lstStyle/>
        <a:p>
          <a:endParaRPr lang="en-US"/>
        </a:p>
      </dgm:t>
    </dgm:pt>
    <dgm:pt modelId="{E9E2722E-BE3C-4D3D-BB9D-1BF2282C2615}">
      <dgm:prSet/>
      <dgm:spPr/>
      <dgm:t>
        <a:bodyPr/>
        <a:lstStyle/>
        <a:p>
          <a:r>
            <a:rPr lang="en-US" b="1"/>
            <a:t>Economic and financial benefits</a:t>
          </a:r>
          <a:endParaRPr lang="en-US"/>
        </a:p>
      </dgm:t>
    </dgm:pt>
    <dgm:pt modelId="{BCB7D11B-CE4C-43C0-920D-3DB4377070B7}" type="parTrans" cxnId="{D3257EB0-E301-4E53-8693-E47793DF77BE}">
      <dgm:prSet/>
      <dgm:spPr/>
      <dgm:t>
        <a:bodyPr/>
        <a:lstStyle/>
        <a:p>
          <a:endParaRPr lang="en-US"/>
        </a:p>
      </dgm:t>
    </dgm:pt>
    <dgm:pt modelId="{07BA4B81-765B-44D9-ADF8-6894F2E8DD67}" type="sibTrans" cxnId="{D3257EB0-E301-4E53-8693-E47793DF77BE}">
      <dgm:prSet/>
      <dgm:spPr/>
      <dgm:t>
        <a:bodyPr/>
        <a:lstStyle/>
        <a:p>
          <a:endParaRPr lang="en-US"/>
        </a:p>
      </dgm:t>
    </dgm:pt>
    <dgm:pt modelId="{52F2C949-8537-4410-81EF-78370AF61939}">
      <dgm:prSet custT="1"/>
      <dgm:spPr/>
      <dgm:t>
        <a:bodyPr/>
        <a:lstStyle/>
        <a:p>
          <a:r>
            <a:rPr lang="en-US" sz="1800" dirty="0"/>
            <a:t>Motives to trade based on cost differential between trading partners</a:t>
          </a:r>
        </a:p>
      </dgm:t>
    </dgm:pt>
    <dgm:pt modelId="{93432381-0D41-4E7A-ADD7-26BF9D4CCC00}" type="parTrans" cxnId="{E66D607D-3C04-4802-B2B1-13FCF3307EB5}">
      <dgm:prSet/>
      <dgm:spPr/>
      <dgm:t>
        <a:bodyPr/>
        <a:lstStyle/>
        <a:p>
          <a:endParaRPr lang="en-US"/>
        </a:p>
      </dgm:t>
    </dgm:pt>
    <dgm:pt modelId="{E9E491D1-FB0D-437F-92FE-4A73DDCCB882}" type="sibTrans" cxnId="{E66D607D-3C04-4802-B2B1-13FCF3307EB5}">
      <dgm:prSet/>
      <dgm:spPr/>
      <dgm:t>
        <a:bodyPr/>
        <a:lstStyle/>
        <a:p>
          <a:endParaRPr lang="en-US"/>
        </a:p>
      </dgm:t>
    </dgm:pt>
    <dgm:pt modelId="{18FDACCE-4A5B-44DB-9402-943E57644257}">
      <dgm:prSet/>
      <dgm:spPr/>
      <dgm:t>
        <a:bodyPr/>
        <a:lstStyle/>
        <a:p>
          <a:r>
            <a:rPr lang="en-US" b="1" dirty="0"/>
            <a:t>Infrastructure and time needed for an interconnected system</a:t>
          </a:r>
          <a:endParaRPr lang="en-US" dirty="0"/>
        </a:p>
      </dgm:t>
    </dgm:pt>
    <dgm:pt modelId="{F5E5102A-6AD5-4AAC-AB0A-9C0ACCF6A8C8}" type="parTrans" cxnId="{2D3C6B8D-E21B-4956-BB89-7C565624680F}">
      <dgm:prSet/>
      <dgm:spPr/>
      <dgm:t>
        <a:bodyPr/>
        <a:lstStyle/>
        <a:p>
          <a:endParaRPr lang="en-US"/>
        </a:p>
      </dgm:t>
    </dgm:pt>
    <dgm:pt modelId="{8F139CBD-ACC4-4F42-BDCB-FE992C29D10D}" type="sibTrans" cxnId="{2D3C6B8D-E21B-4956-BB89-7C565624680F}">
      <dgm:prSet/>
      <dgm:spPr/>
      <dgm:t>
        <a:bodyPr/>
        <a:lstStyle/>
        <a:p>
          <a:endParaRPr lang="en-US"/>
        </a:p>
      </dgm:t>
    </dgm:pt>
    <dgm:pt modelId="{86A793C2-264A-4E1F-84A7-D1FABDB8B043}">
      <dgm:prSet custT="1"/>
      <dgm:spPr/>
      <dgm:t>
        <a:bodyPr/>
        <a:lstStyle/>
        <a:p>
          <a:r>
            <a:rPr lang="en-US" sz="1800" dirty="0"/>
            <a:t>Key infrastructure already in place to develop regional interconnectivity and market</a:t>
          </a:r>
        </a:p>
      </dgm:t>
    </dgm:pt>
    <dgm:pt modelId="{479975FE-0907-4EB7-9C2C-53B31054B73C}" type="parTrans" cxnId="{6C8424BE-B398-424A-8741-A7971C4A5E9B}">
      <dgm:prSet/>
      <dgm:spPr/>
      <dgm:t>
        <a:bodyPr/>
        <a:lstStyle/>
        <a:p>
          <a:endParaRPr lang="en-US"/>
        </a:p>
      </dgm:t>
    </dgm:pt>
    <dgm:pt modelId="{CDE68B43-7AD4-4473-8242-2E183DD931F5}" type="sibTrans" cxnId="{6C8424BE-B398-424A-8741-A7971C4A5E9B}">
      <dgm:prSet/>
      <dgm:spPr/>
      <dgm:t>
        <a:bodyPr/>
        <a:lstStyle/>
        <a:p>
          <a:endParaRPr lang="en-US"/>
        </a:p>
      </dgm:t>
    </dgm:pt>
    <dgm:pt modelId="{610920A5-D15A-4504-8A1B-73E2CE7AB65B}">
      <dgm:prSet/>
      <dgm:spPr/>
      <dgm:t>
        <a:bodyPr/>
        <a:lstStyle/>
        <a:p>
          <a:r>
            <a:rPr lang="en-US" b="1"/>
            <a:t>Electricity markets</a:t>
          </a:r>
          <a:endParaRPr lang="en-US"/>
        </a:p>
      </dgm:t>
    </dgm:pt>
    <dgm:pt modelId="{450F30BA-66EA-43D5-9A0A-A925FA6DAA44}" type="parTrans" cxnId="{9C6FE619-6931-4704-B60A-17AE427A2A47}">
      <dgm:prSet/>
      <dgm:spPr/>
      <dgm:t>
        <a:bodyPr/>
        <a:lstStyle/>
        <a:p>
          <a:endParaRPr lang="en-US"/>
        </a:p>
      </dgm:t>
    </dgm:pt>
    <dgm:pt modelId="{215224FE-5E42-48C7-90F5-7F18C3352BA6}" type="sibTrans" cxnId="{9C6FE619-6931-4704-B60A-17AE427A2A47}">
      <dgm:prSet/>
      <dgm:spPr/>
      <dgm:t>
        <a:bodyPr/>
        <a:lstStyle/>
        <a:p>
          <a:endParaRPr lang="en-US"/>
        </a:p>
      </dgm:t>
    </dgm:pt>
    <dgm:pt modelId="{720C1230-BB20-4A10-AF00-6FA072C85D5C}">
      <dgm:prSet custT="1"/>
      <dgm:spPr/>
      <dgm:t>
        <a:bodyPr/>
        <a:lstStyle/>
        <a:p>
          <a:r>
            <a:rPr lang="en-US" sz="1800" dirty="0"/>
            <a:t>Regional market development interlinked with grid development</a:t>
          </a:r>
        </a:p>
      </dgm:t>
    </dgm:pt>
    <dgm:pt modelId="{D6CF4EAE-06C1-4FF4-87D5-061DAB6B4D4E}" type="parTrans" cxnId="{88047BE1-D1C3-4267-BFCB-BA1F9117E9B7}">
      <dgm:prSet/>
      <dgm:spPr/>
      <dgm:t>
        <a:bodyPr/>
        <a:lstStyle/>
        <a:p>
          <a:endParaRPr lang="en-US"/>
        </a:p>
      </dgm:t>
    </dgm:pt>
    <dgm:pt modelId="{ECEA6DD4-DCF4-4D57-BEA4-D16FCFA2B304}" type="sibTrans" cxnId="{88047BE1-D1C3-4267-BFCB-BA1F9117E9B7}">
      <dgm:prSet/>
      <dgm:spPr/>
      <dgm:t>
        <a:bodyPr/>
        <a:lstStyle/>
        <a:p>
          <a:endParaRPr lang="en-US"/>
        </a:p>
      </dgm:t>
    </dgm:pt>
    <dgm:pt modelId="{686E3F10-8FAC-4D77-A649-745B749C2EB5}">
      <dgm:prSet custT="1"/>
      <dgm:spPr/>
      <dgm:t>
        <a:bodyPr/>
        <a:lstStyle/>
        <a:p>
          <a:r>
            <a:rPr lang="en-US" sz="1800" dirty="0"/>
            <a:t>Separated national-regional markets vs. a single market</a:t>
          </a:r>
        </a:p>
      </dgm:t>
    </dgm:pt>
    <dgm:pt modelId="{AF35129B-55A8-425D-9759-3EDF9F6DDB01}" type="parTrans" cxnId="{2300A3EB-802A-4994-A70C-F95707E6EEAE}">
      <dgm:prSet/>
      <dgm:spPr/>
      <dgm:t>
        <a:bodyPr/>
        <a:lstStyle/>
        <a:p>
          <a:endParaRPr lang="en-US"/>
        </a:p>
      </dgm:t>
    </dgm:pt>
    <dgm:pt modelId="{9942847F-068C-4AD2-98F6-30489F228AF5}" type="sibTrans" cxnId="{2300A3EB-802A-4994-A70C-F95707E6EEAE}">
      <dgm:prSet/>
      <dgm:spPr/>
      <dgm:t>
        <a:bodyPr/>
        <a:lstStyle/>
        <a:p>
          <a:endParaRPr lang="en-US"/>
        </a:p>
      </dgm:t>
    </dgm:pt>
    <dgm:pt modelId="{A187E9FE-CA9F-4E2A-A096-0FE93BE0AFC9}">
      <dgm:prSet/>
      <dgm:spPr/>
      <dgm:t>
        <a:bodyPr/>
        <a:lstStyle/>
        <a:p>
          <a:r>
            <a:rPr lang="en-US" b="1"/>
            <a:t>Institutions</a:t>
          </a:r>
          <a:endParaRPr lang="en-US"/>
        </a:p>
      </dgm:t>
    </dgm:pt>
    <dgm:pt modelId="{A75C0CDF-32D1-473C-9307-D66D3FF95C08}" type="parTrans" cxnId="{EEC1C8DC-3EFC-4CBA-AF09-C7BCF670242C}">
      <dgm:prSet/>
      <dgm:spPr/>
      <dgm:t>
        <a:bodyPr/>
        <a:lstStyle/>
        <a:p>
          <a:endParaRPr lang="en-US"/>
        </a:p>
      </dgm:t>
    </dgm:pt>
    <dgm:pt modelId="{04FEEC1A-2B92-4033-B203-C414DA821DA7}" type="sibTrans" cxnId="{EEC1C8DC-3EFC-4CBA-AF09-C7BCF670242C}">
      <dgm:prSet/>
      <dgm:spPr/>
      <dgm:t>
        <a:bodyPr/>
        <a:lstStyle/>
        <a:p>
          <a:endParaRPr lang="en-US"/>
        </a:p>
      </dgm:t>
    </dgm:pt>
    <dgm:pt modelId="{46E5C0D2-6813-4CC6-AEEF-46A1375573A4}">
      <dgm:prSet custT="1"/>
      <dgm:spPr/>
      <dgm:t>
        <a:bodyPr/>
        <a:lstStyle/>
        <a:p>
          <a:r>
            <a:rPr lang="en-US" sz="1800" dirty="0"/>
            <a:t>Vital role of utilities in regional institutions</a:t>
          </a:r>
        </a:p>
      </dgm:t>
    </dgm:pt>
    <dgm:pt modelId="{CCD8F73D-69A8-4666-9CFA-E4C57CA23939}" type="parTrans" cxnId="{18F973F7-48E9-4CCF-B225-1CD2C6720AE8}">
      <dgm:prSet/>
      <dgm:spPr/>
      <dgm:t>
        <a:bodyPr/>
        <a:lstStyle/>
        <a:p>
          <a:endParaRPr lang="en-US"/>
        </a:p>
      </dgm:t>
    </dgm:pt>
    <dgm:pt modelId="{D7B79535-EE08-4116-A94B-F12E65B2904B}" type="sibTrans" cxnId="{18F973F7-48E9-4CCF-B225-1CD2C6720AE8}">
      <dgm:prSet/>
      <dgm:spPr/>
      <dgm:t>
        <a:bodyPr/>
        <a:lstStyle/>
        <a:p>
          <a:endParaRPr lang="en-US"/>
        </a:p>
      </dgm:t>
    </dgm:pt>
    <dgm:pt modelId="{E82B0DF7-227D-48B1-8C7E-AEBC3D4905C3}">
      <dgm:prSet custT="1"/>
      <dgm:spPr/>
      <dgm:t>
        <a:bodyPr/>
        <a:lstStyle/>
        <a:p>
          <a:r>
            <a:rPr lang="en-US" sz="1800" dirty="0"/>
            <a:t>Regional structures having similar elements of national structures</a:t>
          </a:r>
        </a:p>
      </dgm:t>
    </dgm:pt>
    <dgm:pt modelId="{599A3BB0-A293-4A31-B0CE-A896D54D7756}" type="parTrans" cxnId="{627B38FD-4F15-42FA-98CE-9B62A3485CD6}">
      <dgm:prSet/>
      <dgm:spPr/>
      <dgm:t>
        <a:bodyPr/>
        <a:lstStyle/>
        <a:p>
          <a:endParaRPr lang="en-US"/>
        </a:p>
      </dgm:t>
    </dgm:pt>
    <dgm:pt modelId="{A50FC198-BA54-483B-BEEF-AA1EB528FB26}" type="sibTrans" cxnId="{627B38FD-4F15-42FA-98CE-9B62A3485CD6}">
      <dgm:prSet/>
      <dgm:spPr/>
      <dgm:t>
        <a:bodyPr/>
        <a:lstStyle/>
        <a:p>
          <a:endParaRPr lang="en-US"/>
        </a:p>
      </dgm:t>
    </dgm:pt>
    <dgm:pt modelId="{9473196E-BCB9-4EDD-8B49-8420F86C998D}" type="pres">
      <dgm:prSet presAssocID="{A489E3A2-AC74-4D19-8C9F-D44F5803940E}" presName="Name0" presStyleCnt="0">
        <dgm:presLayoutVars>
          <dgm:dir/>
          <dgm:animLvl val="lvl"/>
          <dgm:resizeHandles val="exact"/>
        </dgm:presLayoutVars>
      </dgm:prSet>
      <dgm:spPr/>
    </dgm:pt>
    <dgm:pt modelId="{912DC2FA-6288-445D-8139-A4E8D4E6315D}" type="pres">
      <dgm:prSet presAssocID="{613CA9AF-2D68-438A-B7AD-7BB6CD1CED54}" presName="linNode" presStyleCnt="0"/>
      <dgm:spPr/>
    </dgm:pt>
    <dgm:pt modelId="{2F5AE610-16D4-494B-B5BF-192B2B17D559}" type="pres">
      <dgm:prSet presAssocID="{613CA9AF-2D68-438A-B7AD-7BB6CD1CED5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64F558D-4E8D-4A0B-81C9-C0672BD6C4D3}" type="pres">
      <dgm:prSet presAssocID="{613CA9AF-2D68-438A-B7AD-7BB6CD1CED54}" presName="descendantText" presStyleLbl="alignAccFollowNode1" presStyleIdx="0" presStyleCnt="5">
        <dgm:presLayoutVars>
          <dgm:bulletEnabled val="1"/>
        </dgm:presLayoutVars>
      </dgm:prSet>
      <dgm:spPr/>
    </dgm:pt>
    <dgm:pt modelId="{0575E074-B03B-4CE9-9F80-51175B4AF44D}" type="pres">
      <dgm:prSet presAssocID="{44D65980-49FB-402B-AD04-52D64836B5E7}" presName="sp" presStyleCnt="0"/>
      <dgm:spPr/>
    </dgm:pt>
    <dgm:pt modelId="{69A11AC7-9E7E-4322-90D9-65E444BE26AB}" type="pres">
      <dgm:prSet presAssocID="{E9E2722E-BE3C-4D3D-BB9D-1BF2282C2615}" presName="linNode" presStyleCnt="0"/>
      <dgm:spPr/>
    </dgm:pt>
    <dgm:pt modelId="{F87B57ED-FAD6-451C-AAA7-4F2A02832757}" type="pres">
      <dgm:prSet presAssocID="{E9E2722E-BE3C-4D3D-BB9D-1BF2282C261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CC7833D-7187-4585-BF49-7080821A2C40}" type="pres">
      <dgm:prSet presAssocID="{E9E2722E-BE3C-4D3D-BB9D-1BF2282C2615}" presName="descendantText" presStyleLbl="alignAccFollowNode1" presStyleIdx="1" presStyleCnt="5">
        <dgm:presLayoutVars>
          <dgm:bulletEnabled val="1"/>
        </dgm:presLayoutVars>
      </dgm:prSet>
      <dgm:spPr/>
    </dgm:pt>
    <dgm:pt modelId="{5AEFD41D-179C-478F-BDE1-1319CC1ACC34}" type="pres">
      <dgm:prSet presAssocID="{07BA4B81-765B-44D9-ADF8-6894F2E8DD67}" presName="sp" presStyleCnt="0"/>
      <dgm:spPr/>
    </dgm:pt>
    <dgm:pt modelId="{07EF83D2-17FE-449C-85F1-D3F06FDAFFC2}" type="pres">
      <dgm:prSet presAssocID="{18FDACCE-4A5B-44DB-9402-943E57644257}" presName="linNode" presStyleCnt="0"/>
      <dgm:spPr/>
    </dgm:pt>
    <dgm:pt modelId="{C757E64E-B735-4ECA-AF97-37EE8F6141FA}" type="pres">
      <dgm:prSet presAssocID="{18FDACCE-4A5B-44DB-9402-943E5764425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B67C845-6D78-4298-9ED5-282FA791082E}" type="pres">
      <dgm:prSet presAssocID="{18FDACCE-4A5B-44DB-9402-943E57644257}" presName="descendantText" presStyleLbl="alignAccFollowNode1" presStyleIdx="2" presStyleCnt="5">
        <dgm:presLayoutVars>
          <dgm:bulletEnabled val="1"/>
        </dgm:presLayoutVars>
      </dgm:prSet>
      <dgm:spPr/>
    </dgm:pt>
    <dgm:pt modelId="{1B8DA959-A78C-412A-9D2C-9F3C9D5DBBBA}" type="pres">
      <dgm:prSet presAssocID="{8F139CBD-ACC4-4F42-BDCB-FE992C29D10D}" presName="sp" presStyleCnt="0"/>
      <dgm:spPr/>
    </dgm:pt>
    <dgm:pt modelId="{46664A37-1489-4B4F-8406-FB9413ABD2B6}" type="pres">
      <dgm:prSet presAssocID="{610920A5-D15A-4504-8A1B-73E2CE7AB65B}" presName="linNode" presStyleCnt="0"/>
      <dgm:spPr/>
    </dgm:pt>
    <dgm:pt modelId="{6F37B320-2D4F-4115-A237-061EEF513945}" type="pres">
      <dgm:prSet presAssocID="{610920A5-D15A-4504-8A1B-73E2CE7AB65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BBDB3D6-69C9-4D23-B942-29702A0568CD}" type="pres">
      <dgm:prSet presAssocID="{610920A5-D15A-4504-8A1B-73E2CE7AB65B}" presName="descendantText" presStyleLbl="alignAccFollowNode1" presStyleIdx="3" presStyleCnt="5">
        <dgm:presLayoutVars>
          <dgm:bulletEnabled val="1"/>
        </dgm:presLayoutVars>
      </dgm:prSet>
      <dgm:spPr/>
    </dgm:pt>
    <dgm:pt modelId="{8F6FC130-323A-4833-91F7-01F124E8E2C5}" type="pres">
      <dgm:prSet presAssocID="{215224FE-5E42-48C7-90F5-7F18C3352BA6}" presName="sp" presStyleCnt="0"/>
      <dgm:spPr/>
    </dgm:pt>
    <dgm:pt modelId="{D7A70A18-17A4-4FA5-80E5-B2BE96CF846F}" type="pres">
      <dgm:prSet presAssocID="{A187E9FE-CA9F-4E2A-A096-0FE93BE0AFC9}" presName="linNode" presStyleCnt="0"/>
      <dgm:spPr/>
    </dgm:pt>
    <dgm:pt modelId="{582F630B-FBAE-4838-9B39-3FD758A3976F}" type="pres">
      <dgm:prSet presAssocID="{A187E9FE-CA9F-4E2A-A096-0FE93BE0AFC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9B21850E-230E-4253-BE30-7B1E70C1FC5C}" type="pres">
      <dgm:prSet presAssocID="{A187E9FE-CA9F-4E2A-A096-0FE93BE0AFC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4A52C506-F7EE-4811-9F29-2BC61475DD6C}" type="presOf" srcId="{A489E3A2-AC74-4D19-8C9F-D44F5803940E}" destId="{9473196E-BCB9-4EDD-8B49-8420F86C998D}" srcOrd="0" destOrd="0" presId="urn:microsoft.com/office/officeart/2005/8/layout/vList5"/>
    <dgm:cxn modelId="{9C6FE619-6931-4704-B60A-17AE427A2A47}" srcId="{A489E3A2-AC74-4D19-8C9F-D44F5803940E}" destId="{610920A5-D15A-4504-8A1B-73E2CE7AB65B}" srcOrd="3" destOrd="0" parTransId="{450F30BA-66EA-43D5-9A0A-A925FA6DAA44}" sibTransId="{215224FE-5E42-48C7-90F5-7F18C3352BA6}"/>
    <dgm:cxn modelId="{BE92D533-1ADA-42CA-9392-343C6641317D}" srcId="{A489E3A2-AC74-4D19-8C9F-D44F5803940E}" destId="{613CA9AF-2D68-438A-B7AD-7BB6CD1CED54}" srcOrd="0" destOrd="0" parTransId="{24D9B958-0FF4-4F5C-A3C9-CE0CFB76C5D7}" sibTransId="{44D65980-49FB-402B-AD04-52D64836B5E7}"/>
    <dgm:cxn modelId="{12C28D38-698F-4A0B-9B41-9BEC6F0F8D4C}" type="presOf" srcId="{E9E2722E-BE3C-4D3D-BB9D-1BF2282C2615}" destId="{F87B57ED-FAD6-451C-AAA7-4F2A02832757}" srcOrd="0" destOrd="0" presId="urn:microsoft.com/office/officeart/2005/8/layout/vList5"/>
    <dgm:cxn modelId="{29D6C444-0632-4AC1-AA03-A9B10DD31AAF}" type="presOf" srcId="{686E3F10-8FAC-4D77-A649-745B749C2EB5}" destId="{ABBDB3D6-69C9-4D23-B942-29702A0568CD}" srcOrd="0" destOrd="1" presId="urn:microsoft.com/office/officeart/2005/8/layout/vList5"/>
    <dgm:cxn modelId="{7EBC4069-E54F-4C24-A421-26C33D467A99}" type="presOf" srcId="{E82B0DF7-227D-48B1-8C7E-AEBC3D4905C3}" destId="{9B21850E-230E-4253-BE30-7B1E70C1FC5C}" srcOrd="0" destOrd="1" presId="urn:microsoft.com/office/officeart/2005/8/layout/vList5"/>
    <dgm:cxn modelId="{77306874-4AD2-4E04-87EF-7127D5432A4F}" type="presOf" srcId="{52F2C949-8537-4410-81EF-78370AF61939}" destId="{FCC7833D-7187-4585-BF49-7080821A2C40}" srcOrd="0" destOrd="0" presId="urn:microsoft.com/office/officeart/2005/8/layout/vList5"/>
    <dgm:cxn modelId="{465E6775-77A1-428A-8EF2-FD5637EB9551}" type="presOf" srcId="{46E5C0D2-6813-4CC6-AEEF-46A1375573A4}" destId="{9B21850E-230E-4253-BE30-7B1E70C1FC5C}" srcOrd="0" destOrd="0" presId="urn:microsoft.com/office/officeart/2005/8/layout/vList5"/>
    <dgm:cxn modelId="{5B967057-B2F4-4FDE-849D-33A223C498E6}" type="presOf" srcId="{610920A5-D15A-4504-8A1B-73E2CE7AB65B}" destId="{6F37B320-2D4F-4115-A237-061EEF513945}" srcOrd="0" destOrd="0" presId="urn:microsoft.com/office/officeart/2005/8/layout/vList5"/>
    <dgm:cxn modelId="{E66D607D-3C04-4802-B2B1-13FCF3307EB5}" srcId="{E9E2722E-BE3C-4D3D-BB9D-1BF2282C2615}" destId="{52F2C949-8537-4410-81EF-78370AF61939}" srcOrd="0" destOrd="0" parTransId="{93432381-0D41-4E7A-ADD7-26BF9D4CCC00}" sibTransId="{E9E491D1-FB0D-437F-92FE-4A73DDCCB882}"/>
    <dgm:cxn modelId="{2D3C6B8D-E21B-4956-BB89-7C565624680F}" srcId="{A489E3A2-AC74-4D19-8C9F-D44F5803940E}" destId="{18FDACCE-4A5B-44DB-9402-943E57644257}" srcOrd="2" destOrd="0" parTransId="{F5E5102A-6AD5-4AAC-AB0A-9C0ACCF6A8C8}" sibTransId="{8F139CBD-ACC4-4F42-BDCB-FE992C29D10D}"/>
    <dgm:cxn modelId="{37F6C38F-C6E5-41E5-8794-99F059FBF7E9}" type="presOf" srcId="{18FDACCE-4A5B-44DB-9402-943E57644257}" destId="{C757E64E-B735-4ECA-AF97-37EE8F6141FA}" srcOrd="0" destOrd="0" presId="urn:microsoft.com/office/officeart/2005/8/layout/vList5"/>
    <dgm:cxn modelId="{50EFD1AC-F646-4FF3-A4A1-63A2BA72C3A6}" type="presOf" srcId="{A187E9FE-CA9F-4E2A-A096-0FE93BE0AFC9}" destId="{582F630B-FBAE-4838-9B39-3FD758A3976F}" srcOrd="0" destOrd="0" presId="urn:microsoft.com/office/officeart/2005/8/layout/vList5"/>
    <dgm:cxn modelId="{D3257EB0-E301-4E53-8693-E47793DF77BE}" srcId="{A489E3A2-AC74-4D19-8C9F-D44F5803940E}" destId="{E9E2722E-BE3C-4D3D-BB9D-1BF2282C2615}" srcOrd="1" destOrd="0" parTransId="{BCB7D11B-CE4C-43C0-920D-3DB4377070B7}" sibTransId="{07BA4B81-765B-44D9-ADF8-6894F2E8DD67}"/>
    <dgm:cxn modelId="{EAE290B1-0BB7-43B3-B94E-AA3591F31944}" type="presOf" srcId="{D53C3A05-B65A-4832-9AF1-2D706BAB37F6}" destId="{264F558D-4E8D-4A0B-81C9-C0672BD6C4D3}" srcOrd="0" destOrd="0" presId="urn:microsoft.com/office/officeart/2005/8/layout/vList5"/>
    <dgm:cxn modelId="{B492D1B6-ABFA-4903-832E-85C85A702B50}" type="presOf" srcId="{86A793C2-264A-4E1F-84A7-D1FABDB8B043}" destId="{7B67C845-6D78-4298-9ED5-282FA791082E}" srcOrd="0" destOrd="0" presId="urn:microsoft.com/office/officeart/2005/8/layout/vList5"/>
    <dgm:cxn modelId="{6C8424BE-B398-424A-8741-A7971C4A5E9B}" srcId="{18FDACCE-4A5B-44DB-9402-943E57644257}" destId="{86A793C2-264A-4E1F-84A7-D1FABDB8B043}" srcOrd="0" destOrd="0" parTransId="{479975FE-0907-4EB7-9C2C-53B31054B73C}" sibTransId="{CDE68B43-7AD4-4473-8242-2E183DD931F5}"/>
    <dgm:cxn modelId="{EEC1C8DC-3EFC-4CBA-AF09-C7BCF670242C}" srcId="{A489E3A2-AC74-4D19-8C9F-D44F5803940E}" destId="{A187E9FE-CA9F-4E2A-A096-0FE93BE0AFC9}" srcOrd="4" destOrd="0" parTransId="{A75C0CDF-32D1-473C-9307-D66D3FF95C08}" sibTransId="{04FEEC1A-2B92-4033-B203-C414DA821DA7}"/>
    <dgm:cxn modelId="{88047BE1-D1C3-4267-BFCB-BA1F9117E9B7}" srcId="{610920A5-D15A-4504-8A1B-73E2CE7AB65B}" destId="{720C1230-BB20-4A10-AF00-6FA072C85D5C}" srcOrd="0" destOrd="0" parTransId="{D6CF4EAE-06C1-4FF4-87D5-061DAB6B4D4E}" sibTransId="{ECEA6DD4-DCF4-4D57-BEA4-D16FCFA2B304}"/>
    <dgm:cxn modelId="{06A6B4E1-86CA-484B-94C1-D73C45343955}" type="presOf" srcId="{720C1230-BB20-4A10-AF00-6FA072C85D5C}" destId="{ABBDB3D6-69C9-4D23-B942-29702A0568CD}" srcOrd="0" destOrd="0" presId="urn:microsoft.com/office/officeart/2005/8/layout/vList5"/>
    <dgm:cxn modelId="{2300A3EB-802A-4994-A70C-F95707E6EEAE}" srcId="{610920A5-D15A-4504-8A1B-73E2CE7AB65B}" destId="{686E3F10-8FAC-4D77-A649-745B749C2EB5}" srcOrd="1" destOrd="0" parTransId="{AF35129B-55A8-425D-9759-3EDF9F6DDB01}" sibTransId="{9942847F-068C-4AD2-98F6-30489F228AF5}"/>
    <dgm:cxn modelId="{377306EE-32B6-4352-A5A5-D8FD7FE08DD4}" srcId="{613CA9AF-2D68-438A-B7AD-7BB6CD1CED54}" destId="{D53C3A05-B65A-4832-9AF1-2D706BAB37F6}" srcOrd="0" destOrd="0" parTransId="{1F129282-34AC-4841-8655-83174E002EEE}" sibTransId="{AFD66911-5568-42AB-8DAA-B8C2749D5A43}"/>
    <dgm:cxn modelId="{18F973F7-48E9-4CCF-B225-1CD2C6720AE8}" srcId="{A187E9FE-CA9F-4E2A-A096-0FE93BE0AFC9}" destId="{46E5C0D2-6813-4CC6-AEEF-46A1375573A4}" srcOrd="0" destOrd="0" parTransId="{CCD8F73D-69A8-4666-9CFA-E4C57CA23939}" sibTransId="{D7B79535-EE08-4116-A94B-F12E65B2904B}"/>
    <dgm:cxn modelId="{627B38FD-4F15-42FA-98CE-9B62A3485CD6}" srcId="{A187E9FE-CA9F-4E2A-A096-0FE93BE0AFC9}" destId="{E82B0DF7-227D-48B1-8C7E-AEBC3D4905C3}" srcOrd="1" destOrd="0" parTransId="{599A3BB0-A293-4A31-B0CE-A896D54D7756}" sibTransId="{A50FC198-BA54-483B-BEEF-AA1EB528FB26}"/>
    <dgm:cxn modelId="{8E55E8FF-4398-4D8A-ABB8-8ED2C1BC1B1D}" type="presOf" srcId="{613CA9AF-2D68-438A-B7AD-7BB6CD1CED54}" destId="{2F5AE610-16D4-494B-B5BF-192B2B17D559}" srcOrd="0" destOrd="0" presId="urn:microsoft.com/office/officeart/2005/8/layout/vList5"/>
    <dgm:cxn modelId="{8ACE2053-C18C-4AEB-9646-ADCD7D958CFD}" type="presParOf" srcId="{9473196E-BCB9-4EDD-8B49-8420F86C998D}" destId="{912DC2FA-6288-445D-8139-A4E8D4E6315D}" srcOrd="0" destOrd="0" presId="urn:microsoft.com/office/officeart/2005/8/layout/vList5"/>
    <dgm:cxn modelId="{9C1E2D0B-7247-4C60-847E-94C01B97AD9F}" type="presParOf" srcId="{912DC2FA-6288-445D-8139-A4E8D4E6315D}" destId="{2F5AE610-16D4-494B-B5BF-192B2B17D559}" srcOrd="0" destOrd="0" presId="urn:microsoft.com/office/officeart/2005/8/layout/vList5"/>
    <dgm:cxn modelId="{FF08FD1D-1812-4477-8D61-E4C58D466FC0}" type="presParOf" srcId="{912DC2FA-6288-445D-8139-A4E8D4E6315D}" destId="{264F558D-4E8D-4A0B-81C9-C0672BD6C4D3}" srcOrd="1" destOrd="0" presId="urn:microsoft.com/office/officeart/2005/8/layout/vList5"/>
    <dgm:cxn modelId="{9321FC63-4BED-4614-B844-7B15DD49B006}" type="presParOf" srcId="{9473196E-BCB9-4EDD-8B49-8420F86C998D}" destId="{0575E074-B03B-4CE9-9F80-51175B4AF44D}" srcOrd="1" destOrd="0" presId="urn:microsoft.com/office/officeart/2005/8/layout/vList5"/>
    <dgm:cxn modelId="{3A427515-5530-47AA-8062-AD618963A5E9}" type="presParOf" srcId="{9473196E-BCB9-4EDD-8B49-8420F86C998D}" destId="{69A11AC7-9E7E-4322-90D9-65E444BE26AB}" srcOrd="2" destOrd="0" presId="urn:microsoft.com/office/officeart/2005/8/layout/vList5"/>
    <dgm:cxn modelId="{19393264-971A-4EFC-A6FA-CBC34FFCBC0E}" type="presParOf" srcId="{69A11AC7-9E7E-4322-90D9-65E444BE26AB}" destId="{F87B57ED-FAD6-451C-AAA7-4F2A02832757}" srcOrd="0" destOrd="0" presId="urn:microsoft.com/office/officeart/2005/8/layout/vList5"/>
    <dgm:cxn modelId="{87485636-DF80-4CF4-8E5E-E151D4B29F31}" type="presParOf" srcId="{69A11AC7-9E7E-4322-90D9-65E444BE26AB}" destId="{FCC7833D-7187-4585-BF49-7080821A2C40}" srcOrd="1" destOrd="0" presId="urn:microsoft.com/office/officeart/2005/8/layout/vList5"/>
    <dgm:cxn modelId="{3133C4B5-420A-481B-80BD-934E05CE9B72}" type="presParOf" srcId="{9473196E-BCB9-4EDD-8B49-8420F86C998D}" destId="{5AEFD41D-179C-478F-BDE1-1319CC1ACC34}" srcOrd="3" destOrd="0" presId="urn:microsoft.com/office/officeart/2005/8/layout/vList5"/>
    <dgm:cxn modelId="{47A5BD7E-D279-40E2-8E0E-9E29C074063A}" type="presParOf" srcId="{9473196E-BCB9-4EDD-8B49-8420F86C998D}" destId="{07EF83D2-17FE-449C-85F1-D3F06FDAFFC2}" srcOrd="4" destOrd="0" presId="urn:microsoft.com/office/officeart/2005/8/layout/vList5"/>
    <dgm:cxn modelId="{98A52BCC-9443-4BDA-94FF-97BAC31A25A4}" type="presParOf" srcId="{07EF83D2-17FE-449C-85F1-D3F06FDAFFC2}" destId="{C757E64E-B735-4ECA-AF97-37EE8F6141FA}" srcOrd="0" destOrd="0" presId="urn:microsoft.com/office/officeart/2005/8/layout/vList5"/>
    <dgm:cxn modelId="{6D3DA2BD-ACFF-459C-A871-378BF2F1C6C4}" type="presParOf" srcId="{07EF83D2-17FE-449C-85F1-D3F06FDAFFC2}" destId="{7B67C845-6D78-4298-9ED5-282FA791082E}" srcOrd="1" destOrd="0" presId="urn:microsoft.com/office/officeart/2005/8/layout/vList5"/>
    <dgm:cxn modelId="{541087D3-6FA7-4931-A047-CED81121209F}" type="presParOf" srcId="{9473196E-BCB9-4EDD-8B49-8420F86C998D}" destId="{1B8DA959-A78C-412A-9D2C-9F3C9D5DBBBA}" srcOrd="5" destOrd="0" presId="urn:microsoft.com/office/officeart/2005/8/layout/vList5"/>
    <dgm:cxn modelId="{3E7642E1-8712-454C-A24B-D7B941C88AB9}" type="presParOf" srcId="{9473196E-BCB9-4EDD-8B49-8420F86C998D}" destId="{46664A37-1489-4B4F-8406-FB9413ABD2B6}" srcOrd="6" destOrd="0" presId="urn:microsoft.com/office/officeart/2005/8/layout/vList5"/>
    <dgm:cxn modelId="{9B2F23A9-669A-4ED3-80D7-D1CA31B61CA6}" type="presParOf" srcId="{46664A37-1489-4B4F-8406-FB9413ABD2B6}" destId="{6F37B320-2D4F-4115-A237-061EEF513945}" srcOrd="0" destOrd="0" presId="urn:microsoft.com/office/officeart/2005/8/layout/vList5"/>
    <dgm:cxn modelId="{AC1A60E6-C414-4ECE-A2F9-B634C6C927CA}" type="presParOf" srcId="{46664A37-1489-4B4F-8406-FB9413ABD2B6}" destId="{ABBDB3D6-69C9-4D23-B942-29702A0568CD}" srcOrd="1" destOrd="0" presId="urn:microsoft.com/office/officeart/2005/8/layout/vList5"/>
    <dgm:cxn modelId="{BFBC62E2-5B62-4257-A000-ED09DED65CE0}" type="presParOf" srcId="{9473196E-BCB9-4EDD-8B49-8420F86C998D}" destId="{8F6FC130-323A-4833-91F7-01F124E8E2C5}" srcOrd="7" destOrd="0" presId="urn:microsoft.com/office/officeart/2005/8/layout/vList5"/>
    <dgm:cxn modelId="{867A704D-4F17-4C4B-B765-72F0115F31AE}" type="presParOf" srcId="{9473196E-BCB9-4EDD-8B49-8420F86C998D}" destId="{D7A70A18-17A4-4FA5-80E5-B2BE96CF846F}" srcOrd="8" destOrd="0" presId="urn:microsoft.com/office/officeart/2005/8/layout/vList5"/>
    <dgm:cxn modelId="{8F4A4C08-354D-4C18-ADFC-AF907787337B}" type="presParOf" srcId="{D7A70A18-17A4-4FA5-80E5-B2BE96CF846F}" destId="{582F630B-FBAE-4838-9B39-3FD758A3976F}" srcOrd="0" destOrd="0" presId="urn:microsoft.com/office/officeart/2005/8/layout/vList5"/>
    <dgm:cxn modelId="{1C34B608-BAB5-40EA-90BD-DC17952E18B9}" type="presParOf" srcId="{D7A70A18-17A4-4FA5-80E5-B2BE96CF846F}" destId="{9B21850E-230E-4253-BE30-7B1E70C1F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F558D-4E8D-4A0B-81C9-C0672BD6C4D3}">
      <dsp:nvSpPr>
        <dsp:cNvPr id="0" name=""/>
        <dsp:cNvSpPr/>
      </dsp:nvSpPr>
      <dsp:spPr>
        <a:xfrm rot="5400000">
          <a:off x="6156135" y="-2628776"/>
          <a:ext cx="683271" cy="6115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Free trade, economic co-operation and integration, political collaboration and partnership</a:t>
          </a:r>
        </a:p>
      </dsp:txBody>
      <dsp:txXfrm rot="-5400000">
        <a:off x="3439997" y="120717"/>
        <a:ext cx="6082194" cy="616561"/>
      </dsp:txXfrm>
    </dsp:sp>
    <dsp:sp modelId="{2F5AE610-16D4-494B-B5BF-192B2B17D559}">
      <dsp:nvSpPr>
        <dsp:cNvPr id="0" name=""/>
        <dsp:cNvSpPr/>
      </dsp:nvSpPr>
      <dsp:spPr>
        <a:xfrm>
          <a:off x="0" y="1953"/>
          <a:ext cx="3439996" cy="854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Explicit political commitment</a:t>
          </a:r>
          <a:endParaRPr lang="en-US" sz="1900" kern="1200" dirty="0"/>
        </a:p>
      </dsp:txBody>
      <dsp:txXfrm>
        <a:off x="41693" y="43646"/>
        <a:ext cx="3356610" cy="770702"/>
      </dsp:txXfrm>
    </dsp:sp>
    <dsp:sp modelId="{FCC7833D-7187-4585-BF49-7080821A2C40}">
      <dsp:nvSpPr>
        <dsp:cNvPr id="0" name=""/>
        <dsp:cNvSpPr/>
      </dsp:nvSpPr>
      <dsp:spPr>
        <a:xfrm rot="5400000">
          <a:off x="6156135" y="-1731983"/>
          <a:ext cx="683271" cy="6115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Motives to trade based on cost differential between trading partners</a:t>
          </a:r>
        </a:p>
      </dsp:txBody>
      <dsp:txXfrm rot="-5400000">
        <a:off x="3439997" y="1017510"/>
        <a:ext cx="6082194" cy="616561"/>
      </dsp:txXfrm>
    </dsp:sp>
    <dsp:sp modelId="{F87B57ED-FAD6-451C-AAA7-4F2A02832757}">
      <dsp:nvSpPr>
        <dsp:cNvPr id="0" name=""/>
        <dsp:cNvSpPr/>
      </dsp:nvSpPr>
      <dsp:spPr>
        <a:xfrm>
          <a:off x="0" y="898746"/>
          <a:ext cx="3439996" cy="854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Economic and financial benefits</a:t>
          </a:r>
          <a:endParaRPr lang="en-US" sz="1900" kern="1200"/>
        </a:p>
      </dsp:txBody>
      <dsp:txXfrm>
        <a:off x="41693" y="940439"/>
        <a:ext cx="3356610" cy="770702"/>
      </dsp:txXfrm>
    </dsp:sp>
    <dsp:sp modelId="{7B67C845-6D78-4298-9ED5-282FA791082E}">
      <dsp:nvSpPr>
        <dsp:cNvPr id="0" name=""/>
        <dsp:cNvSpPr/>
      </dsp:nvSpPr>
      <dsp:spPr>
        <a:xfrm rot="5400000">
          <a:off x="6156135" y="-835190"/>
          <a:ext cx="683271" cy="6115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Key infrastructure already in place to develop regional interconnectivity and market</a:t>
          </a:r>
        </a:p>
      </dsp:txBody>
      <dsp:txXfrm rot="-5400000">
        <a:off x="3439997" y="1914303"/>
        <a:ext cx="6082194" cy="616561"/>
      </dsp:txXfrm>
    </dsp:sp>
    <dsp:sp modelId="{C757E64E-B735-4ECA-AF97-37EE8F6141FA}">
      <dsp:nvSpPr>
        <dsp:cNvPr id="0" name=""/>
        <dsp:cNvSpPr/>
      </dsp:nvSpPr>
      <dsp:spPr>
        <a:xfrm>
          <a:off x="0" y="1795540"/>
          <a:ext cx="3439996" cy="854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Infrastructure and time needed for an interconnected system</a:t>
          </a:r>
          <a:endParaRPr lang="en-US" sz="1900" kern="1200" dirty="0"/>
        </a:p>
      </dsp:txBody>
      <dsp:txXfrm>
        <a:off x="41693" y="1837233"/>
        <a:ext cx="3356610" cy="770702"/>
      </dsp:txXfrm>
    </dsp:sp>
    <dsp:sp modelId="{ABBDB3D6-69C9-4D23-B942-29702A0568CD}">
      <dsp:nvSpPr>
        <dsp:cNvPr id="0" name=""/>
        <dsp:cNvSpPr/>
      </dsp:nvSpPr>
      <dsp:spPr>
        <a:xfrm rot="5400000">
          <a:off x="6156135" y="61603"/>
          <a:ext cx="683271" cy="6115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Regional market development interlinked with grid development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Separated national-regional markets vs. a single market</a:t>
          </a:r>
        </a:p>
      </dsp:txBody>
      <dsp:txXfrm rot="-5400000">
        <a:off x="3439997" y="2811097"/>
        <a:ext cx="6082194" cy="616561"/>
      </dsp:txXfrm>
    </dsp:sp>
    <dsp:sp modelId="{6F37B320-2D4F-4115-A237-061EEF513945}">
      <dsp:nvSpPr>
        <dsp:cNvPr id="0" name=""/>
        <dsp:cNvSpPr/>
      </dsp:nvSpPr>
      <dsp:spPr>
        <a:xfrm>
          <a:off x="0" y="2692333"/>
          <a:ext cx="3439996" cy="854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Electricity markets</a:t>
          </a:r>
          <a:endParaRPr lang="en-US" sz="1900" kern="1200"/>
        </a:p>
      </dsp:txBody>
      <dsp:txXfrm>
        <a:off x="41693" y="2734026"/>
        <a:ext cx="3356610" cy="770702"/>
      </dsp:txXfrm>
    </dsp:sp>
    <dsp:sp modelId="{9B21850E-230E-4253-BE30-7B1E70C1FC5C}">
      <dsp:nvSpPr>
        <dsp:cNvPr id="0" name=""/>
        <dsp:cNvSpPr/>
      </dsp:nvSpPr>
      <dsp:spPr>
        <a:xfrm rot="5400000">
          <a:off x="6156135" y="958396"/>
          <a:ext cx="683271" cy="6115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Vital role of utilities in regional institutions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Regional structures having similar elements of national structures</a:t>
          </a:r>
        </a:p>
      </dsp:txBody>
      <dsp:txXfrm rot="-5400000">
        <a:off x="3439997" y="3707890"/>
        <a:ext cx="6082194" cy="616561"/>
      </dsp:txXfrm>
    </dsp:sp>
    <dsp:sp modelId="{582F630B-FBAE-4838-9B39-3FD758A3976F}">
      <dsp:nvSpPr>
        <dsp:cNvPr id="0" name=""/>
        <dsp:cNvSpPr/>
      </dsp:nvSpPr>
      <dsp:spPr>
        <a:xfrm>
          <a:off x="0" y="3589126"/>
          <a:ext cx="3439996" cy="854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Institutions</a:t>
          </a:r>
          <a:endParaRPr lang="en-US" sz="1900" kern="1200"/>
        </a:p>
      </dsp:txBody>
      <dsp:txXfrm>
        <a:off x="41693" y="3630819"/>
        <a:ext cx="3356610" cy="77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A930-370E-254E-8DCC-BFDD5E045D12}" type="datetimeFigureOut">
              <a:rPr lang="en-AE" smtClean="0"/>
              <a:t>06/03/2021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A7B1-F5A7-A340-B2C7-F5F7CC5AB2F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565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0865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9487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1817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732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971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4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8224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6745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6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375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7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629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8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4803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4690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8454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1B3-3DCF-C745-A61B-EDC4BCF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74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1B3-3DCF-C745-A61B-EDC4BCF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9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9D466C2-2C2C-0244-BC0A-B0A0A96E0D55}"/>
              </a:ext>
            </a:extLst>
          </p:cNvPr>
          <p:cNvSpPr/>
          <p:nvPr userDrawn="1"/>
        </p:nvSpPr>
        <p:spPr>
          <a:xfrm flipH="1">
            <a:off x="9954703" y="5109327"/>
            <a:ext cx="2237295" cy="17486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2E08B9-7A1E-0748-8CED-32C91C36BF3B}"/>
              </a:ext>
            </a:extLst>
          </p:cNvPr>
          <p:cNvSpPr/>
          <p:nvPr userDrawn="1"/>
        </p:nvSpPr>
        <p:spPr>
          <a:xfrm flipH="1">
            <a:off x="9954702" y="5109326"/>
            <a:ext cx="2237295" cy="1748673"/>
          </a:xfrm>
          <a:prstGeom prst="rtTriangle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rgbClr val="006192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CEC5750-CEDB-4F45-B1C9-19D413CC63CC}"/>
              </a:ext>
            </a:extLst>
          </p:cNvPr>
          <p:cNvSpPr/>
          <p:nvPr userDrawn="1"/>
        </p:nvSpPr>
        <p:spPr>
          <a:xfrm rot="10800000" flipH="1">
            <a:off x="0" y="0"/>
            <a:ext cx="2237295" cy="1748673"/>
          </a:xfrm>
          <a:prstGeom prst="rtTriangle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rgbClr val="006192"/>
              </a:solidFill>
            </a:endParaRP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9763AEA-381C-0847-8DBC-61E817F6B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57" y="449514"/>
            <a:ext cx="1899285" cy="4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5A3F1-2463-374E-A9C2-D30399EA92E6}"/>
              </a:ext>
            </a:extLst>
          </p:cNvPr>
          <p:cNvSpPr/>
          <p:nvPr userDrawn="1"/>
        </p:nvSpPr>
        <p:spPr>
          <a:xfrm flipH="1">
            <a:off x="5402317" y="0"/>
            <a:ext cx="6789681" cy="6858000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9E7AD10-8BB9-944E-9A00-97C0EBCFE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" y="429017"/>
            <a:ext cx="2071370" cy="5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941035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F43473-57AB-BB4B-9756-8EE354E180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69" y="422535"/>
            <a:ext cx="1190088" cy="3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5A3F1-2463-374E-A9C2-D30399EA92E6}"/>
              </a:ext>
            </a:extLst>
          </p:cNvPr>
          <p:cNvSpPr/>
          <p:nvPr userDrawn="1"/>
        </p:nvSpPr>
        <p:spPr>
          <a:xfrm flipH="1">
            <a:off x="6096000" y="0"/>
            <a:ext cx="6095998" cy="6858000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769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941035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F43473-57AB-BB4B-9756-8EE354E180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27" y="6419484"/>
            <a:ext cx="1106886" cy="2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F58A16-6329-B947-996A-9EF560504D77}"/>
              </a:ext>
            </a:extLst>
          </p:cNvPr>
          <p:cNvSpPr txBox="1"/>
          <p:nvPr/>
        </p:nvSpPr>
        <p:spPr>
          <a:xfrm>
            <a:off x="0" y="2341219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and Electricity interconnections </a:t>
            </a:r>
          </a:p>
          <a:p>
            <a:pPr algn="ctr">
              <a:defRPr/>
            </a:pP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sustainable Northeast Asia</a:t>
            </a:r>
          </a:p>
          <a:p>
            <a:pPr algn="ctr">
              <a:defRPr/>
            </a:pP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r>
              <a:rPr lang="en-GB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Hyun Ko</a:t>
            </a:r>
          </a:p>
          <a:p>
            <a:pPr algn="ctr">
              <a:tabLst>
                <a:tab pos="2351088" algn="l"/>
              </a:tabLst>
              <a:defRPr/>
            </a:pPr>
            <a:r>
              <a:rPr lang="en-GB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Programme Officer, Country Engagement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284419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Case Study – Europe (Nord Pool)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DD999-02C9-4F87-B76E-143B788C7F47}"/>
              </a:ext>
            </a:extLst>
          </p:cNvPr>
          <p:cNvSpPr/>
          <p:nvPr/>
        </p:nvSpPr>
        <p:spPr>
          <a:xfrm>
            <a:off x="192353" y="1134001"/>
            <a:ext cx="50654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Cross-border interconnections </a:t>
            </a:r>
            <a:r>
              <a:rPr lang="en-US" sz="2000" dirty="0"/>
              <a:t>developed from the </a:t>
            </a:r>
            <a:r>
              <a:rPr lang="en-US" sz="2000" b="1" dirty="0"/>
              <a:t>early 20</a:t>
            </a:r>
            <a:r>
              <a:rPr lang="en-US" sz="2000" b="1" baseline="30000" dirty="0"/>
              <a:t>th</a:t>
            </a:r>
            <a:r>
              <a:rPr lang="en-US" sz="2000" b="1" dirty="0"/>
              <a:t> 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NORDEL</a:t>
            </a:r>
            <a:r>
              <a:rPr lang="en-US" sz="2000" dirty="0"/>
              <a:t> (joint body of the Nordic TSOs) founded in 1963 and </a:t>
            </a:r>
            <a:r>
              <a:rPr lang="en-US" sz="2000" b="1" dirty="0"/>
              <a:t>Nord pool </a:t>
            </a:r>
            <a:r>
              <a:rPr lang="en-US" sz="2000" dirty="0"/>
              <a:t>was formed in 1996. Today, EU governs cross-border trade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Most electricity is traded through market</a:t>
            </a:r>
            <a:r>
              <a:rPr lang="en-US" sz="2000" dirty="0"/>
              <a:t>, while direct sales and PPAs are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Nord pool demonstrates the </a:t>
            </a:r>
            <a:r>
              <a:rPr lang="en-US" sz="2000" b="1" dirty="0"/>
              <a:t>appeal of competitive day-head market </a:t>
            </a:r>
            <a:r>
              <a:rPr lang="en-US" sz="2000" dirty="0"/>
              <a:t>under deep integration model.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Competitive market leads to a </a:t>
            </a:r>
            <a:r>
              <a:rPr lang="en-US" sz="2000" b="1" dirty="0"/>
              <a:t>more efficient </a:t>
            </a:r>
            <a:r>
              <a:rPr lang="en-US" sz="2000" b="1" dirty="0" err="1"/>
              <a:t>utilisation</a:t>
            </a:r>
            <a:r>
              <a:rPr lang="en-US" sz="2000" b="1" dirty="0"/>
              <a:t> </a:t>
            </a:r>
            <a:r>
              <a:rPr lang="en-US" sz="2000" dirty="0"/>
              <a:t>of interconnection infrastructure and generation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D3DB0-C8C9-41AB-98D4-5A8F618BBC8A}"/>
              </a:ext>
            </a:extLst>
          </p:cNvPr>
          <p:cNvSpPr/>
          <p:nvPr/>
        </p:nvSpPr>
        <p:spPr>
          <a:xfrm>
            <a:off x="5412153" y="4440952"/>
            <a:ext cx="6465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Nordic countries pursue </a:t>
            </a:r>
            <a:r>
              <a:rPr lang="en-GB" sz="2000" b="1" dirty="0"/>
              <a:t>high share of RE </a:t>
            </a:r>
            <a:r>
              <a:rPr lang="en-GB" sz="2000" dirty="0"/>
              <a:t>in their energy mix (</a:t>
            </a:r>
            <a:r>
              <a:rPr lang="en-US" sz="2000" dirty="0"/>
              <a:t>41.8% in 2009 to 53.5% in 2019)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wide balancing area </a:t>
            </a:r>
            <a:r>
              <a:rPr lang="en-US" sz="2000" dirty="0"/>
              <a:t>enable high shares of variable wind energy in the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Grid investment will see further increases </a:t>
            </a:r>
            <a:r>
              <a:rPr lang="en-US" sz="2000" dirty="0"/>
              <a:t>due to increased integration of VRE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DE8D6-C469-42B8-A246-799F561E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53" y="1168111"/>
            <a:ext cx="6587494" cy="30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2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024D1-2E24-40B3-A9F8-E8049030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 from West Africa, Central America and North Europe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3D7FE4B-64DE-463B-B5A1-1DA8A45A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435680"/>
              </p:ext>
            </p:extLst>
          </p:nvPr>
        </p:nvGraphicFramePr>
        <p:xfrm>
          <a:off x="2271010" y="1033280"/>
          <a:ext cx="9555546" cy="444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6A9C2-3805-4F77-B643-7C100208D7E6}"/>
              </a:ext>
            </a:extLst>
          </p:cNvPr>
          <p:cNvGrpSpPr/>
          <p:nvPr/>
        </p:nvGrpSpPr>
        <p:grpSpPr>
          <a:xfrm>
            <a:off x="414099" y="2947945"/>
            <a:ext cx="1634863" cy="1870473"/>
            <a:chOff x="414098" y="3028744"/>
            <a:chExt cx="1634863" cy="1870473"/>
          </a:xfrm>
        </p:grpSpPr>
        <p:pic>
          <p:nvPicPr>
            <p:cNvPr id="16" name="Picture 10" descr="Central American Integration System (SIEPEC)">
              <a:extLst>
                <a:ext uri="{FF2B5EF4-FFF2-40B4-BE49-F238E27FC236}">
                  <a16:creationId xmlns:a16="http://schemas.microsoft.com/office/drawing/2014/main" id="{F2E3BFB4-5DFA-461F-9271-FC414AAF3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98" y="3028744"/>
              <a:ext cx="1634863" cy="101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5732A5-21AC-474A-881A-B07E296E9C4E}"/>
                </a:ext>
              </a:extLst>
            </p:cNvPr>
            <p:cNvSpPr txBox="1"/>
            <p:nvPr/>
          </p:nvSpPr>
          <p:spPr>
            <a:xfrm>
              <a:off x="414098" y="4068220"/>
              <a:ext cx="16348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Central American Integration System (SIEPEC)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39BA37-9F74-4634-8599-1F04B90BCAA1}"/>
              </a:ext>
            </a:extLst>
          </p:cNvPr>
          <p:cNvGrpSpPr/>
          <p:nvPr/>
        </p:nvGrpSpPr>
        <p:grpSpPr>
          <a:xfrm>
            <a:off x="322457" y="932425"/>
            <a:ext cx="1818147" cy="1816400"/>
            <a:chOff x="322457" y="932425"/>
            <a:chExt cx="1818147" cy="1816400"/>
          </a:xfrm>
        </p:grpSpPr>
        <p:pic>
          <p:nvPicPr>
            <p:cNvPr id="19" name="Picture 14" descr="West African Power Pool (WAPP): Outstanding Contribution to Power  Integration in West Africa 2018 | CFI.co">
              <a:extLst>
                <a:ext uri="{FF2B5EF4-FFF2-40B4-BE49-F238E27FC236}">
                  <a16:creationId xmlns:a16="http://schemas.microsoft.com/office/drawing/2014/main" id="{63CFC367-D3EC-408D-9B06-968AAF799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8" y="932425"/>
              <a:ext cx="1133025" cy="160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1A9413-BFB0-4937-9728-19BCAFDC3BA2}"/>
                </a:ext>
              </a:extLst>
            </p:cNvPr>
            <p:cNvSpPr txBox="1"/>
            <p:nvPr/>
          </p:nvSpPr>
          <p:spPr>
            <a:xfrm>
              <a:off x="322457" y="2164050"/>
              <a:ext cx="18181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West Africa Power Pool (WAPP)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5CD2D2-272F-4F5F-AFA7-AAEDC24AC6DE}"/>
              </a:ext>
            </a:extLst>
          </p:cNvPr>
          <p:cNvGrpSpPr/>
          <p:nvPr/>
        </p:nvGrpSpPr>
        <p:grpSpPr>
          <a:xfrm>
            <a:off x="414098" y="5131517"/>
            <a:ext cx="1634863" cy="1561009"/>
            <a:chOff x="414097" y="5237222"/>
            <a:chExt cx="1634863" cy="1561009"/>
          </a:xfrm>
        </p:grpSpPr>
        <p:pic>
          <p:nvPicPr>
            <p:cNvPr id="22" name="Picture 12" descr="Jobs list - Nord Pool Group">
              <a:extLst>
                <a:ext uri="{FF2B5EF4-FFF2-40B4-BE49-F238E27FC236}">
                  <a16:creationId xmlns:a16="http://schemas.microsoft.com/office/drawing/2014/main" id="{8A815568-E623-4B3D-9D37-5D449EC55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97" y="5237222"/>
              <a:ext cx="1634863" cy="953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E519A6-5D92-4418-AE97-0E86B47CB378}"/>
                </a:ext>
              </a:extLst>
            </p:cNvPr>
            <p:cNvSpPr txBox="1"/>
            <p:nvPr/>
          </p:nvSpPr>
          <p:spPr>
            <a:xfrm>
              <a:off x="414098" y="6213456"/>
              <a:ext cx="16348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Nordic Power Market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26F2BDA-A869-4A7B-BAF2-45D6CBA5CBA7}"/>
              </a:ext>
            </a:extLst>
          </p:cNvPr>
          <p:cNvSpPr/>
          <p:nvPr/>
        </p:nvSpPr>
        <p:spPr>
          <a:xfrm>
            <a:off x="2271010" y="5607894"/>
            <a:ext cx="9589174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Powr</a:t>
            </a:r>
            <a:r>
              <a:rPr lang="en-US" b="1" dirty="0"/>
              <a:t> system interconnection is a comprehensive project creating regional interconnection infrastructure, institutions and electricity market through a series of coordinated action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856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IRENA facilitates renewables-based cross-border interconnections</a:t>
            </a:r>
          </a:p>
        </p:txBody>
      </p:sp>
      <p:pic>
        <p:nvPicPr>
          <p:cNvPr id="1028" name="Picture 4" descr="CEC">
            <a:extLst>
              <a:ext uri="{FF2B5EF4-FFF2-40B4-BE49-F238E27FC236}">
                <a16:creationId xmlns:a16="http://schemas.microsoft.com/office/drawing/2014/main" id="{CA0B4399-E590-417A-B1DC-25053121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1" y="1364105"/>
            <a:ext cx="7224494" cy="35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04D19D-3B57-4294-AE84-3D10EFBF04C6}"/>
              </a:ext>
            </a:extLst>
          </p:cNvPr>
          <p:cNvSpPr/>
          <p:nvPr/>
        </p:nvSpPr>
        <p:spPr>
          <a:xfrm>
            <a:off x="729754" y="5150024"/>
            <a:ext cx="577597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Integration of cost-effective renewable energy options into power systems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Promotion of cross-border trade of renewable electricity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E91DD-F019-4ED9-8BE1-01B9F1C372BD}"/>
              </a:ext>
            </a:extLst>
          </p:cNvPr>
          <p:cNvSpPr txBox="1"/>
          <p:nvPr/>
        </p:nvSpPr>
        <p:spPr>
          <a:xfrm>
            <a:off x="1307663" y="1939875"/>
            <a:ext cx="337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Clean Energy Corridors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0AD450-453F-44A4-97CF-93278582840B}"/>
              </a:ext>
            </a:extLst>
          </p:cNvPr>
          <p:cNvSpPr/>
          <p:nvPr/>
        </p:nvSpPr>
        <p:spPr>
          <a:xfrm>
            <a:off x="7508365" y="1357030"/>
            <a:ext cx="428264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Africa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Programme for Infrastructure Development in Africa (PIDA) – Phase 2 (w/ AUC and partners)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Africa Continental Power Systems Masterplan (w/ AUDA-NEPAD, Power Pools, IAEA)</a:t>
            </a:r>
          </a:p>
          <a:p>
            <a:r>
              <a:rPr lang="en-US" sz="2000" b="1" dirty="0"/>
              <a:t>Northeast Asia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Regional electricity interconnection (w/ADB, ESCAP)</a:t>
            </a:r>
          </a:p>
          <a:p>
            <a:r>
              <a:rPr lang="en-US" sz="2000" b="1" dirty="0"/>
              <a:t>South America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Regional electricity integration of the South Cone countries (SIESUR) (w/ IDB, OLADE)</a:t>
            </a:r>
          </a:p>
        </p:txBody>
      </p:sp>
    </p:spTree>
    <p:extLst>
      <p:ext uri="{BB962C8B-B14F-4D97-AF65-F5344CB8AC3E}">
        <p14:creationId xmlns:p14="http://schemas.microsoft.com/office/powerpoint/2010/main" val="97088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IRENA’s works on Clean Energy Corridor and power market design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75CC80-5D20-456E-9A61-D42DCB46DC8E}"/>
              </a:ext>
            </a:extLst>
          </p:cNvPr>
          <p:cNvSpPr txBox="1">
            <a:spLocks/>
          </p:cNvSpPr>
          <p:nvPr/>
        </p:nvSpPr>
        <p:spPr>
          <a:xfrm>
            <a:off x="246668" y="883462"/>
            <a:ext cx="5514533" cy="55698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b="1" dirty="0">
                <a:solidFill>
                  <a:srgbClr val="0872A6"/>
                </a:solidFill>
                <a:ea typeface="MS PGothic" panose="020B0600070205080204" pitchFamily="34" charset="-128"/>
                <a:cs typeface="Arial"/>
              </a:rPr>
              <a:t>Africa Clean Energy Corridor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Calibri"/>
                <a:cs typeface="Arial"/>
              </a:rPr>
              <a:t>The African Union </a:t>
            </a:r>
            <a:r>
              <a:rPr lang="en-GB" sz="2000" dirty="0">
                <a:latin typeface="Calibri"/>
                <a:cs typeface="Arial"/>
              </a:rPr>
              <a:t>(AUDA-NEPAD)</a:t>
            </a:r>
            <a:r>
              <a:rPr lang="en-US" sz="2000" dirty="0">
                <a:latin typeface="Calibri"/>
                <a:cs typeface="Arial"/>
              </a:rPr>
              <a:t>, five African power pools adopted MESSAGE/SPLAT model as official modelling tools for the Continental Power System masterplan</a:t>
            </a:r>
            <a:endParaRPr lang="en-GB" sz="2000" dirty="0">
              <a:latin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latin typeface="Calibri"/>
                <a:ea typeface="Calibri" panose="020F0502020204030204" pitchFamily="34" charset="0"/>
                <a:cs typeface="Arial"/>
              </a:rPr>
              <a:t>Africa Hydropower Database (resource assessment through the Global Atlas platform)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latin typeface="Calibri"/>
                <a:cs typeface="Arial"/>
              </a:rPr>
              <a:t>Capacity Building  </a:t>
            </a:r>
            <a:endParaRPr lang="en-GB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latin typeface="Calibri"/>
                <a:cs typeface="Arial"/>
              </a:rPr>
              <a:t>Regulatory and technical framework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700" dirty="0">
              <a:latin typeface="Calibri"/>
              <a:cs typeface="Arial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GB" sz="2000" b="1" dirty="0">
                <a:solidFill>
                  <a:srgbClr val="0872A6"/>
                </a:solidFill>
                <a:ea typeface="MS PGothic" panose="020B0600070205080204" pitchFamily="34" charset="-128"/>
                <a:cs typeface="Arial"/>
              </a:rPr>
              <a:t>Collaborative Framework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Calibri"/>
                <a:cs typeface="Arial"/>
              </a:rPr>
              <a:t>platform to facilitate peer-to-peer collaboration and exchange of knowledge to overcome challenges faced by the countries with high shares of renewables in their energy system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Cross-Border Interconnections (May 2021), around 120 participants from 52 Members</a:t>
            </a:r>
            <a:endParaRPr lang="en-GB" sz="2000" dirty="0">
              <a:latin typeface="Calibri"/>
              <a:cs typeface="Arial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687CB8B-F1B7-4EE0-B1F6-B90AA662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35" y="1097873"/>
            <a:ext cx="6065356" cy="21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5E1D650-4B86-4493-9C4C-9AF2A5F77864}"/>
              </a:ext>
            </a:extLst>
          </p:cNvPr>
          <p:cNvGrpSpPr/>
          <p:nvPr/>
        </p:nvGrpSpPr>
        <p:grpSpPr>
          <a:xfrm>
            <a:off x="6153706" y="3426513"/>
            <a:ext cx="5530686" cy="2687626"/>
            <a:chOff x="5996050" y="3426513"/>
            <a:chExt cx="5530686" cy="26876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D7C9A9-BBE1-48C6-9FFC-8BDA12A1A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0595" y="3681252"/>
              <a:ext cx="1680754" cy="239802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88AF916-ABAF-4C62-B100-B28B9A853712}"/>
                </a:ext>
              </a:extLst>
            </p:cNvPr>
            <p:cNvSpPr/>
            <p:nvPr/>
          </p:nvSpPr>
          <p:spPr>
            <a:xfrm>
              <a:off x="9874948" y="3692697"/>
              <a:ext cx="1651788" cy="239802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96F16C-09F3-4448-AD9A-F48A520E6B7B}"/>
                </a:ext>
              </a:extLst>
            </p:cNvPr>
            <p:cNvSpPr txBox="1"/>
            <p:nvPr/>
          </p:nvSpPr>
          <p:spPr>
            <a:xfrm>
              <a:off x="8488157" y="3429000"/>
              <a:ext cx="545629" cy="30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/>
                <a:t>2020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DB2CF7-3206-4F5D-A065-2232B522E5F3}"/>
                </a:ext>
              </a:extLst>
            </p:cNvPr>
            <p:cNvSpPr txBox="1"/>
            <p:nvPr/>
          </p:nvSpPr>
          <p:spPr>
            <a:xfrm>
              <a:off x="10376118" y="3429000"/>
              <a:ext cx="545629" cy="30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/>
                <a:t>2021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316332-A242-483F-A165-9F3F99A0FE4C}"/>
                </a:ext>
              </a:extLst>
            </p:cNvPr>
            <p:cNvSpPr txBox="1"/>
            <p:nvPr/>
          </p:nvSpPr>
          <p:spPr>
            <a:xfrm rot="18144893">
              <a:off x="9571591" y="4621574"/>
              <a:ext cx="2281833" cy="540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Forthcoming full report on </a:t>
              </a:r>
            </a:p>
            <a:p>
              <a:pPr algn="ctr"/>
              <a:r>
                <a:rPr lang="en-GB" dirty="0"/>
                <a:t>organizational structures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9682B9-29DC-4599-8E87-5C93F7420E22}"/>
                </a:ext>
              </a:extLst>
            </p:cNvPr>
            <p:cNvSpPr txBox="1"/>
            <p:nvPr/>
          </p:nvSpPr>
          <p:spPr>
            <a:xfrm>
              <a:off x="6535970" y="342651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/>
                <a:t>2019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F56321-1DCE-4EC1-9C9A-DDE5AE2CD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6050" y="3681252"/>
              <a:ext cx="1732581" cy="2432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83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BD081D9-90AF-45B5-B5D6-DFCD21A17011}"/>
              </a:ext>
            </a:extLst>
          </p:cNvPr>
          <p:cNvSpPr txBox="1"/>
          <p:nvPr/>
        </p:nvSpPr>
        <p:spPr>
          <a:xfrm>
            <a:off x="5244662" y="2728485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479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Joint Study on RE and Electricity Interconnection in Northeast 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8C546-62BB-4657-B78F-D50A0754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8" y="1375576"/>
            <a:ext cx="4383184" cy="3053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F5519-B1B0-47CC-B0CB-8B1DA9FB7417}"/>
              </a:ext>
            </a:extLst>
          </p:cNvPr>
          <p:cNvSpPr txBox="1"/>
          <p:nvPr/>
        </p:nvSpPr>
        <p:spPr>
          <a:xfrm>
            <a:off x="459488" y="4428877"/>
            <a:ext cx="438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at www.irena.org/publications/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1CFB5-6084-46C8-B759-C5ECF9E37EBB}"/>
              </a:ext>
            </a:extLst>
          </p:cNvPr>
          <p:cNvSpPr/>
          <p:nvPr/>
        </p:nvSpPr>
        <p:spPr>
          <a:xfrm>
            <a:off x="4985468" y="1112787"/>
            <a:ext cx="6460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IRENA has conducted a joint study with KEEI for faster-pace developments of power grid interconnections and power trade in Northeast Asia region.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By reviewing the outcomes of selected interconnection plans for integrating power systems in NEA, this report aims to provide stakeholders with an updated view of NEA </a:t>
            </a:r>
            <a:r>
              <a:rPr lang="en-GB" sz="2000" dirty="0"/>
              <a:t>interconnection.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report has also reviewed existing cases for cross-border interconnections and regional markets, particularly capturing the case in  WAPP (shallow integration), SIEPAC and  Nord Pool (deep) to draw success factors and implications for NEA region.</a:t>
            </a:r>
          </a:p>
        </p:txBody>
      </p:sp>
    </p:spTree>
    <p:extLst>
      <p:ext uri="{BB962C8B-B14F-4D97-AF65-F5344CB8AC3E}">
        <p14:creationId xmlns:p14="http://schemas.microsoft.com/office/powerpoint/2010/main" val="306896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Current energy landscapes of Northeast Asia countries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E5B7F-B88D-4DA8-8ACA-DA1DE25F245A}"/>
              </a:ext>
            </a:extLst>
          </p:cNvPr>
          <p:cNvSpPr/>
          <p:nvPr/>
        </p:nvSpPr>
        <p:spPr>
          <a:xfrm>
            <a:off x="660170" y="1051919"/>
            <a:ext cx="10800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 i="1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Northeast Asia region has close trade relationship with each other, especially fossil fuels.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78893C-3464-454F-9A8A-98EE19F7D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2170"/>
              </p:ext>
            </p:extLst>
          </p:nvPr>
        </p:nvGraphicFramePr>
        <p:xfrm>
          <a:off x="1533489" y="2275126"/>
          <a:ext cx="919170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036">
                  <a:extLst>
                    <a:ext uri="{9D8B030D-6E8A-4147-A177-3AD203B41FA5}">
                      <a16:colId xmlns:a16="http://schemas.microsoft.com/office/drawing/2014/main" val="3306561972"/>
                    </a:ext>
                  </a:extLst>
                </a:gridCol>
                <a:gridCol w="1486894">
                  <a:extLst>
                    <a:ext uri="{9D8B030D-6E8A-4147-A177-3AD203B41FA5}">
                      <a16:colId xmlns:a16="http://schemas.microsoft.com/office/drawing/2014/main" val="884828696"/>
                    </a:ext>
                  </a:extLst>
                </a:gridCol>
                <a:gridCol w="2934032">
                  <a:extLst>
                    <a:ext uri="{9D8B030D-6E8A-4147-A177-3AD203B41FA5}">
                      <a16:colId xmlns:a16="http://schemas.microsoft.com/office/drawing/2014/main" val="1793698322"/>
                    </a:ext>
                  </a:extLst>
                </a:gridCol>
                <a:gridCol w="3633744">
                  <a:extLst>
                    <a:ext uri="{9D8B030D-6E8A-4147-A177-3AD203B41FA5}">
                      <a16:colId xmlns:a16="http://schemas.microsoft.com/office/drawing/2014/main" val="340481019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Mongolia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784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dirty="0"/>
                        <a:t>Importing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largest coal exporter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(Oil), 4</a:t>
                      </a:r>
                      <a:r>
                        <a:rPr lang="en-GB" baseline="30000" dirty="0"/>
                        <a:t>th </a:t>
                      </a:r>
                      <a:r>
                        <a:rPr lang="en-GB" dirty="0"/>
                        <a:t>(Coal) largest exporter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8209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 (Coal), 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(Oil and gas)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996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South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(Coal), 4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(Oil), 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(Gas)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1302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E8A7B8B-2AAA-48D2-8956-DBEC2D3FD79A}"/>
              </a:ext>
            </a:extLst>
          </p:cNvPr>
          <p:cNvSpPr/>
          <p:nvPr/>
        </p:nvSpPr>
        <p:spPr>
          <a:xfrm>
            <a:off x="660170" y="5512068"/>
            <a:ext cx="109383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Renewable energy power </a:t>
            </a:r>
            <a:r>
              <a:rPr lang="en-GB" sz="2000" dirty="0"/>
              <a:t>generation (2018): </a:t>
            </a:r>
            <a:r>
              <a:rPr lang="en-US" sz="2000" dirty="0"/>
              <a:t>China (1</a:t>
            </a:r>
            <a:r>
              <a:rPr lang="en-US" sz="2000" baseline="30000" dirty="0"/>
              <a:t>st</a:t>
            </a:r>
            <a:r>
              <a:rPr lang="en-US" sz="2000" dirty="0"/>
              <a:t>), Russia (7</a:t>
            </a:r>
            <a:r>
              <a:rPr lang="en-US" sz="2000" baseline="30000" dirty="0"/>
              <a:t>th</a:t>
            </a:r>
            <a:r>
              <a:rPr lang="en-US" sz="2000" dirty="0"/>
              <a:t>), Japan (8</a:t>
            </a:r>
            <a:r>
              <a:rPr lang="en-US" sz="2000" baseline="30000" dirty="0"/>
              <a:t>th</a:t>
            </a:r>
            <a:r>
              <a:rPr lang="en-US" sz="2000" dirty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Recent developments point towards an increasing trend of energy connectivity in the region (China-South Korea power interconnection, etc.)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6E188-7A0D-449C-9CA2-02AD766867C8}"/>
              </a:ext>
            </a:extLst>
          </p:cNvPr>
          <p:cNvGrpSpPr/>
          <p:nvPr/>
        </p:nvGrpSpPr>
        <p:grpSpPr>
          <a:xfrm>
            <a:off x="429636" y="1051919"/>
            <a:ext cx="11322392" cy="697128"/>
            <a:chOff x="0" y="203111"/>
            <a:chExt cx="11152682" cy="10342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3252EC-EADD-4C97-B7FE-55E4D6ECA4B5}"/>
                </a:ext>
              </a:extLst>
            </p:cNvPr>
            <p:cNvSpPr/>
            <p:nvPr/>
          </p:nvSpPr>
          <p:spPr>
            <a:xfrm>
              <a:off x="0" y="203111"/>
              <a:ext cx="11152682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CAFF67A-DA35-42E6-B61E-1B24A6A677A1}"/>
                </a:ext>
              </a:extLst>
            </p:cNvPr>
            <p:cNvSpPr txBox="1"/>
            <p:nvPr/>
          </p:nvSpPr>
          <p:spPr>
            <a:xfrm>
              <a:off x="50489" y="253600"/>
              <a:ext cx="11051704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/>
                <a:t>Energy co-operations in NEA are characterized by fossil-fuel oriented bilateral trades.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6B05DEB-FAEA-4091-A543-EDAD2863CDD8}"/>
              </a:ext>
            </a:extLst>
          </p:cNvPr>
          <p:cNvSpPr/>
          <p:nvPr/>
        </p:nvSpPr>
        <p:spPr>
          <a:xfrm>
            <a:off x="1533489" y="3759103"/>
            <a:ext cx="945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* China began natural gas import from Russia via Power of Siberia pipeline (Dec. 2019)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BC23FD-BB95-4E00-98CB-A97F4230F103}"/>
              </a:ext>
            </a:extLst>
          </p:cNvPr>
          <p:cNvGrpSpPr/>
          <p:nvPr/>
        </p:nvGrpSpPr>
        <p:grpSpPr>
          <a:xfrm>
            <a:off x="480893" y="4812713"/>
            <a:ext cx="11322392" cy="697128"/>
            <a:chOff x="0" y="203111"/>
            <a:chExt cx="11152682" cy="103428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08F15C4-478F-4106-A264-DB6B6FF7FC3F}"/>
                </a:ext>
              </a:extLst>
            </p:cNvPr>
            <p:cNvSpPr/>
            <p:nvPr/>
          </p:nvSpPr>
          <p:spPr>
            <a:xfrm>
              <a:off x="0" y="203111"/>
              <a:ext cx="11152682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11E31B72-2666-48B8-8C39-6C86D91B92FE}"/>
                </a:ext>
              </a:extLst>
            </p:cNvPr>
            <p:cNvSpPr txBox="1"/>
            <p:nvPr/>
          </p:nvSpPr>
          <p:spPr>
            <a:xfrm>
              <a:off x="50489" y="253600"/>
              <a:ext cx="11051704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2400" b="1" dirty="0"/>
                <a:t>The shift towards </a:t>
              </a:r>
              <a:r>
                <a:rPr lang="en-US" sz="2400" b="1" dirty="0"/>
                <a:t>renewable energy production already started in NEA region.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95BCE1-83E4-4E17-B681-7E7695728F1F}"/>
              </a:ext>
            </a:extLst>
          </p:cNvPr>
          <p:cNvSpPr/>
          <p:nvPr/>
        </p:nvSpPr>
        <p:spPr>
          <a:xfrm>
            <a:off x="690624" y="4048072"/>
            <a:ext cx="10800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Only a few small-size bilateral power interconnections have been realized (Mongolia-Russia, Mongolia-China, China-Russia)</a:t>
            </a:r>
          </a:p>
        </p:txBody>
      </p:sp>
    </p:spTree>
    <p:extLst>
      <p:ext uri="{BB962C8B-B14F-4D97-AF65-F5344CB8AC3E}">
        <p14:creationId xmlns:p14="http://schemas.microsoft.com/office/powerpoint/2010/main" val="307658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Transforming energy scenario for Northeast Asia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A83656-A081-4003-A95B-5D97F2433422}"/>
              </a:ext>
            </a:extLst>
          </p:cNvPr>
          <p:cNvSpPr/>
          <p:nvPr/>
        </p:nvSpPr>
        <p:spPr>
          <a:xfrm>
            <a:off x="604299" y="1171507"/>
            <a:ext cx="9144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D1D1B"/>
                </a:solidFill>
                <a:latin typeface="GothamNarrow-Light"/>
              </a:rPr>
              <a:t>IRENA GRO (Global Renewables Outlook) analysis shows a</a:t>
            </a:r>
            <a:r>
              <a:rPr lang="en-US" sz="2000" dirty="0" err="1"/>
              <a:t>nnual</a:t>
            </a:r>
            <a:r>
              <a:rPr lang="en-US" sz="2000" dirty="0"/>
              <a:t> energy-related CO</a:t>
            </a:r>
            <a:r>
              <a:rPr lang="en-US" sz="2000" baseline="-25000" dirty="0"/>
              <a:t>2</a:t>
            </a:r>
            <a:r>
              <a:rPr lang="en-US" sz="2000" dirty="0"/>
              <a:t> emissions need to </a:t>
            </a:r>
            <a:r>
              <a:rPr lang="en-US" sz="2000" b="1" dirty="0"/>
              <a:t>decline by 70% below </a:t>
            </a:r>
            <a:r>
              <a:rPr lang="en-US" sz="2000" dirty="0"/>
              <a:t>today’s level by 2050 </a:t>
            </a:r>
            <a:endParaRPr lang="en-GB" sz="2000" dirty="0">
              <a:solidFill>
                <a:srgbClr val="1D1D1B"/>
              </a:solidFill>
              <a:latin typeface="GothamNarrow-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D1D1B"/>
                </a:solidFill>
                <a:latin typeface="GothamNarrow-Light"/>
              </a:rPr>
              <a:t>In the NEA region, </a:t>
            </a:r>
            <a:r>
              <a:rPr lang="en-US" sz="2000" dirty="0">
                <a:solidFill>
                  <a:srgbClr val="1D1D1B"/>
                </a:solidFill>
                <a:latin typeface="GothamNarrow-Light"/>
              </a:rPr>
              <a:t>energy-related CO</a:t>
            </a:r>
            <a:r>
              <a:rPr lang="en-US" sz="2000" baseline="-25000" dirty="0">
                <a:solidFill>
                  <a:srgbClr val="1D1D1B"/>
                </a:solidFill>
                <a:latin typeface="GothamNarrow-Light"/>
              </a:rPr>
              <a:t>2</a:t>
            </a:r>
            <a:r>
              <a:rPr lang="en-US" sz="2000" dirty="0">
                <a:solidFill>
                  <a:srgbClr val="1D1D1B"/>
                </a:solidFill>
                <a:latin typeface="GothamNarrow-Light"/>
              </a:rPr>
              <a:t> emissions can fall by </a:t>
            </a:r>
            <a:r>
              <a:rPr lang="en-US" sz="2000" b="1" dirty="0">
                <a:solidFill>
                  <a:srgbClr val="1D1D1B"/>
                </a:solidFill>
                <a:latin typeface="GothamNarrow-Light"/>
              </a:rPr>
              <a:t>more than 80% in the next 30 years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1D1B"/>
                </a:solidFill>
                <a:latin typeface="GothamNarrow-Light"/>
              </a:rPr>
              <a:t>This will require increasing the </a:t>
            </a:r>
            <a:r>
              <a:rPr lang="en-US" sz="2000" b="1" dirty="0">
                <a:solidFill>
                  <a:srgbClr val="1D1D1B"/>
                </a:solidFill>
                <a:latin typeface="GothamNarrow-Light"/>
              </a:rPr>
              <a:t>share of renewable energy in total power generation from 23% to 90% by 2050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1D1B"/>
                </a:solidFill>
                <a:latin typeface="GothamNarrow-Light"/>
              </a:rPr>
              <a:t>Renewable electricity generation capacity </a:t>
            </a:r>
            <a:r>
              <a:rPr lang="en-US" sz="2000" b="1" dirty="0">
                <a:solidFill>
                  <a:srgbClr val="1D1D1B"/>
                </a:solidFill>
                <a:latin typeface="GothamNarrow-Light"/>
              </a:rPr>
              <a:t>from 870 gigawatts (GW) today to 7 600 </a:t>
            </a:r>
            <a:r>
              <a:rPr lang="en-US" sz="2000" dirty="0">
                <a:solidFill>
                  <a:srgbClr val="1D1D1B"/>
                </a:solidFill>
                <a:latin typeface="GothamNarrow-Light"/>
              </a:rPr>
              <a:t>GW), of which three quarters will be solar and wind energy.</a:t>
            </a:r>
            <a:endParaRPr lang="en-GB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774F08-F865-45E6-891D-1128B9C6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4293804"/>
            <a:ext cx="8253453" cy="2227244"/>
          </a:xfrm>
          <a:prstGeom prst="rect">
            <a:avLst/>
          </a:prstGeom>
        </p:spPr>
      </p:pic>
      <p:pic>
        <p:nvPicPr>
          <p:cNvPr id="19" name="Picture 2" descr="https://www.irena.org/-/media/Images/IRENA/Agency/Publication/2020/Apr/IRENA_GRO_cover_2020.jpg?h=311&amp;w=220&amp;la=en&amp;hash=303162D87CB2C440ED885971DF7D6D34F8C25397">
            <a:extLst>
              <a:ext uri="{FF2B5EF4-FFF2-40B4-BE49-F238E27FC236}">
                <a16:creationId xmlns:a16="http://schemas.microsoft.com/office/drawing/2014/main" id="{C2D9E6CB-3997-4EBF-98F2-444F7C6A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1171507"/>
            <a:ext cx="1653068" cy="2336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2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42" y="440822"/>
            <a:ext cx="461391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  <a:latin typeface="+mj-lt"/>
              </a:rPr>
              <a:t>Review of selected studies on NEA regional electricity interconnection plans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7CC061-3990-42F6-AAB0-E1284ED9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94" y="3521467"/>
            <a:ext cx="5108967" cy="308631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EAB29-4299-4FF8-A121-420B0E70D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77" y="207791"/>
            <a:ext cx="5100013" cy="3026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2A7B0-E0C1-48CC-A09D-A37FF07D5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778" y="3501736"/>
            <a:ext cx="5100013" cy="30892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F01BDB-7979-4EA7-82EA-4C0275F04955}"/>
              </a:ext>
            </a:extLst>
          </p:cNvPr>
          <p:cNvSpPr/>
          <p:nvPr/>
        </p:nvSpPr>
        <p:spPr>
          <a:xfrm>
            <a:off x="995434" y="2096645"/>
            <a:ext cx="5723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date, an extensive body of studies and plans on Northeast Asia interconnection propose a variety of possible grid formations and interconnection paths.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5718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Review of selected interconnection studies/plans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E5B7F-B88D-4DA8-8ACA-DA1DE25F245A}"/>
              </a:ext>
            </a:extLst>
          </p:cNvPr>
          <p:cNvSpPr/>
          <p:nvPr/>
        </p:nvSpPr>
        <p:spPr>
          <a:xfrm>
            <a:off x="690624" y="1927234"/>
            <a:ext cx="10800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Renewable electricity development </a:t>
            </a:r>
            <a:r>
              <a:rPr lang="en-US" sz="2000" dirty="0"/>
              <a:t>is taking central stage at the NEA interconnectivity development studies.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studies demonstrate that renewable resources would allow NEA interconnections to significantly </a:t>
            </a:r>
            <a:r>
              <a:rPr lang="en-GB" sz="2000" dirty="0"/>
              <a:t>lower </a:t>
            </a:r>
            <a:r>
              <a:rPr lang="en-GB" sz="2000" b="1" dirty="0"/>
              <a:t>regional carbon emissions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A7B8B-2AAA-48D2-8956-DBEC2D3FD79A}"/>
              </a:ext>
            </a:extLst>
          </p:cNvPr>
          <p:cNvSpPr/>
          <p:nvPr/>
        </p:nvSpPr>
        <p:spPr>
          <a:xfrm>
            <a:off x="672916" y="4447642"/>
            <a:ext cx="109383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Future studies must seek various </a:t>
            </a:r>
            <a:r>
              <a:rPr lang="en-GB" sz="2000" b="1" dirty="0"/>
              <a:t>non-technical and non-economic impediments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Diverse renewable energy generation options </a:t>
            </a:r>
            <a:r>
              <a:rPr lang="en-GB" sz="2000" dirty="0"/>
              <a:t>should be considered including wind and solar PV, </a:t>
            </a:r>
            <a:r>
              <a:rPr lang="en-US" sz="2000" dirty="0"/>
              <a:t>, while </a:t>
            </a:r>
            <a:r>
              <a:rPr lang="en-GB" sz="2000" dirty="0"/>
              <a:t>reflecting </a:t>
            </a:r>
            <a:r>
              <a:rPr lang="en-GB" sz="2000" b="1" dirty="0"/>
              <a:t>declining cost of renewables as well as market developments </a:t>
            </a:r>
            <a:r>
              <a:rPr lang="en-GB" sz="2000" dirty="0"/>
              <a:t>in the region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Policy constraint both for coal and natural gas </a:t>
            </a:r>
            <a:r>
              <a:rPr lang="en-GB" sz="2000" dirty="0"/>
              <a:t>need to be incorporated in modelling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Further work needs to establish clear </a:t>
            </a:r>
            <a:r>
              <a:rPr lang="en-US" sz="2000" b="1" dirty="0"/>
              <a:t>priority lists for </a:t>
            </a:r>
            <a:r>
              <a:rPr lang="en-GB" sz="2000" b="1" dirty="0"/>
              <a:t>transmission and generation projects</a:t>
            </a:r>
            <a:endParaRPr lang="en-US" sz="20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6E188-7A0D-449C-9CA2-02AD766867C8}"/>
              </a:ext>
            </a:extLst>
          </p:cNvPr>
          <p:cNvGrpSpPr/>
          <p:nvPr/>
        </p:nvGrpSpPr>
        <p:grpSpPr>
          <a:xfrm>
            <a:off x="429636" y="1051918"/>
            <a:ext cx="11322392" cy="904103"/>
            <a:chOff x="0" y="203111"/>
            <a:chExt cx="11152682" cy="10342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3252EC-EADD-4C97-B7FE-55E4D6ECA4B5}"/>
                </a:ext>
              </a:extLst>
            </p:cNvPr>
            <p:cNvSpPr/>
            <p:nvPr/>
          </p:nvSpPr>
          <p:spPr>
            <a:xfrm>
              <a:off x="0" y="203111"/>
              <a:ext cx="11152682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CAFF67A-DA35-42E6-B61E-1B24A6A677A1}"/>
                </a:ext>
              </a:extLst>
            </p:cNvPr>
            <p:cNvSpPr txBox="1"/>
            <p:nvPr/>
          </p:nvSpPr>
          <p:spPr>
            <a:xfrm>
              <a:off x="50489" y="253600"/>
              <a:ext cx="11051704" cy="933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r>
                <a:rPr lang="en-US" sz="2400" b="1" dirty="0"/>
                <a:t>Studies have identified that NEA regional interconnection is economically feasible and desirable from an </a:t>
              </a:r>
              <a:r>
                <a:rPr lang="en-GB" sz="2400" b="1" dirty="0"/>
                <a:t>environmental, social, and political perspective</a:t>
              </a:r>
              <a:endParaRPr lang="en-US" sz="24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BC23FD-BB95-4E00-98CB-A97F4230F103}"/>
              </a:ext>
            </a:extLst>
          </p:cNvPr>
          <p:cNvGrpSpPr/>
          <p:nvPr/>
        </p:nvGrpSpPr>
        <p:grpSpPr>
          <a:xfrm>
            <a:off x="480893" y="3393241"/>
            <a:ext cx="11322392" cy="1054401"/>
            <a:chOff x="0" y="203111"/>
            <a:chExt cx="11152682" cy="103428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08F15C4-478F-4106-A264-DB6B6FF7FC3F}"/>
                </a:ext>
              </a:extLst>
            </p:cNvPr>
            <p:cNvSpPr/>
            <p:nvPr/>
          </p:nvSpPr>
          <p:spPr>
            <a:xfrm>
              <a:off x="0" y="203111"/>
              <a:ext cx="11152682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11E31B72-2666-48B8-8C39-6C86D91B92FE}"/>
                </a:ext>
              </a:extLst>
            </p:cNvPr>
            <p:cNvSpPr txBox="1"/>
            <p:nvPr/>
          </p:nvSpPr>
          <p:spPr>
            <a:xfrm>
              <a:off x="50489" y="253600"/>
              <a:ext cx="11051704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/>
              <a:r>
                <a:rPr lang="en-GB" sz="2400" b="1" dirty="0"/>
                <a:t>Future steps require an agreement on a unified view of the future grid configuration and </a:t>
              </a:r>
              <a:r>
                <a:rPr lang="en-US" sz="2400" b="1" dirty="0"/>
                <a:t>should reflect the ongoing global energy transformation 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87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accent1"/>
                </a:solidFill>
                <a:ea typeface="+mj-ea"/>
                <a:cs typeface="+mj-cs"/>
              </a:rPr>
              <a:t>Case Study</a:t>
            </a:r>
            <a:endParaRPr lang="en-US" sz="3200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5305E-2562-4998-8D34-5CCD682A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760" y="1002088"/>
            <a:ext cx="7347537" cy="5364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ED30B3-BF27-4D4A-86C2-6EFBFF3F70AB}"/>
              </a:ext>
            </a:extLst>
          </p:cNvPr>
          <p:cNvSpPr/>
          <p:nvPr/>
        </p:nvSpPr>
        <p:spPr>
          <a:xfrm>
            <a:off x="320703" y="1134142"/>
            <a:ext cx="420305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Three cases were selected to provide insights and options for different stages of future development pathways in NEA region.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Each case study presents political/economic overview, infrastructure, institutions, and electricity market development in each region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While recognising significant differences to NEA region, these cases demonstrate many available options for establishing interconnectivity </a:t>
            </a:r>
          </a:p>
        </p:txBody>
      </p:sp>
    </p:spTree>
    <p:extLst>
      <p:ext uri="{BB962C8B-B14F-4D97-AF65-F5344CB8AC3E}">
        <p14:creationId xmlns:p14="http://schemas.microsoft.com/office/powerpoint/2010/main" val="380015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Case Study – West Africa (WAPP)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5D503-3522-49B6-B9B4-66CE5D897C57}"/>
              </a:ext>
            </a:extLst>
          </p:cNvPr>
          <p:cNvSpPr/>
          <p:nvPr/>
        </p:nvSpPr>
        <p:spPr>
          <a:xfrm>
            <a:off x="5739900" y="1156069"/>
            <a:ext cx="623757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established in 1999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Electricity trade is largely on a </a:t>
            </a:r>
            <a:r>
              <a:rPr lang="en-US" sz="2000" b="1" dirty="0"/>
              <a:t>bilateral basis </a:t>
            </a:r>
            <a:r>
              <a:rPr lang="en-US" sz="2000" dirty="0"/>
              <a:t>with </a:t>
            </a:r>
            <a:r>
              <a:rPr lang="en-US" sz="2000" b="1" dirty="0"/>
              <a:t>standardized templates and rules</a:t>
            </a:r>
            <a:r>
              <a:rPr lang="en-US" sz="2000" dirty="0"/>
              <a:t> for PPAs and TSAs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Regional interconnections </a:t>
            </a:r>
            <a:r>
              <a:rPr lang="en-US" sz="2000" b="1" dirty="0"/>
              <a:t>enable a list of hydro- power projects </a:t>
            </a:r>
            <a:r>
              <a:rPr lang="en-US" sz="2000" dirty="0"/>
              <a:t>to access market and reap larger consumer benefits</a:t>
            </a:r>
            <a:endParaRPr lang="en-GB" sz="20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ECOWAS masterplan </a:t>
            </a:r>
            <a:r>
              <a:rPr lang="en-GB" sz="2000" dirty="0"/>
              <a:t>aims 38% of total electricity production coming from renewables by late 2020s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WAPP</a:t>
            </a:r>
            <a:r>
              <a:rPr lang="en-GB" sz="2000" dirty="0"/>
              <a:t> prepare priority projects, demonstrate bankability, and </a:t>
            </a:r>
            <a:r>
              <a:rPr lang="en-GB" sz="2000" dirty="0" err="1"/>
              <a:t>mobilse</a:t>
            </a:r>
            <a:r>
              <a:rPr lang="en-GB" sz="2000" dirty="0"/>
              <a:t> finance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WAPP aims to create </a:t>
            </a:r>
            <a:r>
              <a:rPr lang="en-US" sz="2000" b="1" dirty="0"/>
              <a:t>a day-ahead electricity market by the mid-2020’s </a:t>
            </a:r>
            <a:r>
              <a:rPr lang="en-US" sz="2000" dirty="0"/>
              <a:t>in line with the completion of Interconnection infrastructure (i.e.  CLSG, OMVG, ICC) </a:t>
            </a:r>
          </a:p>
        </p:txBody>
      </p:sp>
      <p:pic>
        <p:nvPicPr>
          <p:cNvPr id="16" name="Kuva 4">
            <a:extLst>
              <a:ext uri="{FF2B5EF4-FFF2-40B4-BE49-F238E27FC236}">
                <a16:creationId xmlns:a16="http://schemas.microsoft.com/office/drawing/2014/main" id="{F8B6C216-55A8-49D3-8D54-C49521D5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8" y="1208568"/>
            <a:ext cx="5428493" cy="3942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17D98A-5AF8-4EE9-B1E2-D6BE988C407E}"/>
              </a:ext>
            </a:extLst>
          </p:cNvPr>
          <p:cNvSpPr/>
          <p:nvPr/>
        </p:nvSpPr>
        <p:spPr>
          <a:xfrm>
            <a:off x="294198" y="5326266"/>
            <a:ext cx="5534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Interconnection infrastructure and generations has been built in scale (CLSG and OMVG projects) in last 10 </a:t>
            </a:r>
            <a:r>
              <a:rPr lang="en-US" sz="2000" dirty="0" err="1"/>
              <a:t>yrs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95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ED44B-D167-471F-A28D-59D1E34B363B}"/>
              </a:ext>
            </a:extLst>
          </p:cNvPr>
          <p:cNvSpPr/>
          <p:nvPr/>
        </p:nvSpPr>
        <p:spPr>
          <a:xfrm>
            <a:off x="605778" y="1170154"/>
            <a:ext cx="5116779" cy="529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Established in 1996 under the framework treaty on </a:t>
            </a:r>
            <a:r>
              <a:rPr lang="en-US" sz="2000" b="1" dirty="0"/>
              <a:t>the REM </a:t>
            </a:r>
            <a:r>
              <a:rPr lang="en-US" sz="2000" dirty="0"/>
              <a:t>(</a:t>
            </a:r>
            <a:r>
              <a:rPr lang="en-US" sz="2000" b="1" dirty="0"/>
              <a:t>Competition, Gradualism, Reciprocity</a:t>
            </a:r>
            <a:r>
              <a:rPr lang="en-US" sz="2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Regional market operates as a secondary market (“</a:t>
            </a:r>
            <a:r>
              <a:rPr lang="en-US" sz="2000" b="1" dirty="0"/>
              <a:t>6+1=1” model</a:t>
            </a:r>
            <a:r>
              <a:rPr lang="en-US" sz="2000" dirty="0"/>
              <a:t>). </a:t>
            </a: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Full third party access, freedom to buy and sell</a:t>
            </a:r>
            <a:r>
              <a:rPr lang="en-US" sz="2000" dirty="0"/>
              <a:t> are guaranteed. </a:t>
            </a:r>
            <a:r>
              <a:rPr lang="en-US" sz="2000" b="1" dirty="0"/>
              <a:t>Transmission rights are auctioned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 generation represents </a:t>
            </a:r>
            <a:r>
              <a:rPr lang="en-US" sz="2000" b="1" dirty="0"/>
              <a:t>49% of the total regional portfolio</a:t>
            </a:r>
            <a:r>
              <a:rPr lang="en-US" sz="2000" dirty="0"/>
              <a:t>, while hydro-power takes the highest share</a:t>
            </a: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VRE</a:t>
            </a:r>
            <a:r>
              <a:rPr lang="en-US" sz="2000" dirty="0"/>
              <a:t> accounts for </a:t>
            </a:r>
            <a:r>
              <a:rPr lang="en-US" sz="2000" b="1" dirty="0"/>
              <a:t>average 13% </a:t>
            </a:r>
            <a:r>
              <a:rPr lang="en-US" sz="2000" dirty="0"/>
              <a:t>to a maximum 27% in the regional market.</a:t>
            </a:r>
          </a:p>
          <a:p>
            <a:pPr marL="285750" indent="-2286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Increasing </a:t>
            </a:r>
            <a:r>
              <a:rPr lang="en-US" sz="2000" b="1" dirty="0"/>
              <a:t>share of VRE</a:t>
            </a:r>
            <a:r>
              <a:rPr lang="en-US" sz="2000" dirty="0"/>
              <a:t> requires more robust measure to ensure system stability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E9117EE-26D1-45FD-80A7-8932F697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249" y="1136189"/>
            <a:ext cx="6253212" cy="394786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AA9F4D0-20D9-4101-80C9-505ECEDAE98E}"/>
              </a:ext>
            </a:extLst>
          </p:cNvPr>
          <p:cNvSpPr/>
          <p:nvPr/>
        </p:nvSpPr>
        <p:spPr>
          <a:xfrm>
            <a:off x="5722557" y="5178737"/>
            <a:ext cx="614209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Cross-border interconnections </a:t>
            </a:r>
            <a:r>
              <a:rPr lang="en-US" sz="2000" dirty="0"/>
              <a:t>(1,790 km) and </a:t>
            </a:r>
            <a:r>
              <a:rPr lang="en-US" sz="2000" b="1" dirty="0"/>
              <a:t>national grids </a:t>
            </a:r>
            <a:r>
              <a:rPr lang="en-US" sz="2000" dirty="0"/>
              <a:t>need to be strengthened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role of CDMER, EPR (SPC), MDBs were critical in </a:t>
            </a:r>
            <a:r>
              <a:rPr lang="en-US" sz="2000" b="1" dirty="0"/>
              <a:t>region-specific investment projects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A5F168-7F84-483B-81B3-77D2F8A2BBFD}"/>
              </a:ext>
            </a:extLst>
          </p:cNvPr>
          <p:cNvSpPr txBox="1">
            <a:spLocks/>
          </p:cNvSpPr>
          <p:nvPr/>
        </p:nvSpPr>
        <p:spPr>
          <a:xfrm>
            <a:off x="294198" y="165474"/>
            <a:ext cx="11532359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61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Case Study – Central America (SIEPAC)</a:t>
            </a:r>
          </a:p>
        </p:txBody>
      </p:sp>
    </p:spTree>
    <p:extLst>
      <p:ext uri="{BB962C8B-B14F-4D97-AF65-F5344CB8AC3E}">
        <p14:creationId xmlns:p14="http://schemas.microsoft.com/office/powerpoint/2010/main" val="27811573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DC1B08-B494-43E4-86F8-633E3D798F9A}"/>
</file>

<file path=customXml/itemProps2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F8725-0007-4334-913F-DF86957EB63F}">
  <ds:schemaRefs>
    <ds:schemaRef ds:uri="642093c0-08b1-4e75-b818-61e29e9cec1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792c55a-58ce-4fc0-a5a9-4893877b0ce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12619</TotalTime>
  <Words>1320</Words>
  <Application>Microsoft Office PowerPoint</Application>
  <PresentationFormat>Widescreen</PresentationFormat>
  <Paragraphs>134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GothamNarrow-Light</vt:lpstr>
      <vt:lpstr>MS PGothic</vt:lpstr>
      <vt:lpstr>Arial</vt:lpstr>
      <vt:lpstr>Calibri</vt:lpstr>
      <vt:lpstr>Calibri Light</vt:lpstr>
      <vt:lpstr>Verdana</vt:lpstr>
      <vt:lpstr>Wingdings</vt:lpstr>
      <vt:lpstr>2_Office Theme</vt:lpstr>
      <vt:lpstr>1_Office Theme</vt:lpstr>
      <vt:lpstr>Custom Design</vt:lpstr>
      <vt:lpstr>3_Office Theme</vt:lpstr>
      <vt:lpstr>1_Custom Design</vt:lpstr>
      <vt:lpstr>PowerPoint Presentation</vt:lpstr>
      <vt:lpstr>Joint Study on RE and Electricity Interconnection in Northeast Asia</vt:lpstr>
      <vt:lpstr>Current energy landscapes of Northeast Asia countries</vt:lpstr>
      <vt:lpstr>Transforming energy scenario for Northeast Asia</vt:lpstr>
      <vt:lpstr>Review of selected studies on NEA regional electricity interconnection plans </vt:lpstr>
      <vt:lpstr>Review of selected interconnection studies/plans</vt:lpstr>
      <vt:lpstr>Case Study</vt:lpstr>
      <vt:lpstr>Case Study – West Africa (WAPP)</vt:lpstr>
      <vt:lpstr>PowerPoint Presentation</vt:lpstr>
      <vt:lpstr>Case Study – Europe (Nord Pool)</vt:lpstr>
      <vt:lpstr>Lessons learned from West Africa, Central America and North Europe</vt:lpstr>
      <vt:lpstr>IRENA facilitates renewables-based cross-border interconnections</vt:lpstr>
      <vt:lpstr>IRENA’s works on Clean Energy Corridor and power market design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 Ko</dc:creator>
  <cp:lastModifiedBy>Hyun Ko</cp:lastModifiedBy>
  <cp:revision>1</cp:revision>
  <dcterms:created xsi:type="dcterms:W3CDTF">2021-05-25T12:42:18Z</dcterms:created>
  <dcterms:modified xsi:type="dcterms:W3CDTF">2021-06-03T16:54:10Z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