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A_612DB690.xml" ContentType="application/vnd.ms-powerpoint.comment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3" r:id="rId4"/>
    <p:sldMasterId id="2147484226" r:id="rId5"/>
  </p:sldMasterIdLst>
  <p:notesMasterIdLst>
    <p:notesMasterId r:id="rId15"/>
  </p:notesMasterIdLst>
  <p:handoutMasterIdLst>
    <p:handoutMasterId r:id="rId16"/>
  </p:handoutMasterIdLst>
  <p:sldIdLst>
    <p:sldId id="725" r:id="rId6"/>
    <p:sldId id="739" r:id="rId7"/>
    <p:sldId id="726" r:id="rId8"/>
    <p:sldId id="1245" r:id="rId9"/>
    <p:sldId id="261" r:id="rId10"/>
    <p:sldId id="1020" r:id="rId11"/>
    <p:sldId id="1241" r:id="rId12"/>
    <p:sldId id="266" r:id="rId13"/>
    <p:sldId id="740" r:id="rId14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70568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82330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94092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6F4325-324C-AFBB-BBEB-BDD13AFFB81A}" name="Stephanie Clarke" initials="SC" userId="Anonymous_Stephanie Clarke" providerId="None"/>
  <p188:author id="{BB0EB894-F158-669F-3E1B-AD882BCC7766}" name="Julia Wichmann" initials="JW" userId="Anonymous_Julia Wichmann" providerId="None"/>
  <p188:author id="{7171D3F8-360B-8281-3F54-C480C7BCFC9F}" name="Nicolas Fichaux" initials="NF" userId="S-1-5-21-653272589-3936800030-4198134656-17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Wichmann" initials="JW" lastIdx="1" clrIdx="0"/>
  <p:cmAuthor id="1" name="Stephanie Clarke" initials="SC" lastIdx="1" clrIdx="1"/>
  <p:cmAuthor id="2" name="Nicolas Fichaux" initials="NF" lastIdx="2" clrIdx="2">
    <p:extLst>
      <p:ext uri="{19B8F6BF-5375-455C-9EA6-DF929625EA0E}">
        <p15:presenceInfo xmlns:p15="http://schemas.microsoft.com/office/powerpoint/2012/main" userId="S-1-5-21-653272589-3936800030-4198134656-17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0872A0"/>
    <a:srgbClr val="0872A6"/>
    <a:srgbClr val="646464"/>
    <a:srgbClr val="262626"/>
    <a:srgbClr val="FF2929"/>
    <a:srgbClr val="CC6600"/>
    <a:srgbClr val="F4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B503E-86B7-4BD0-8BF9-8C13EB30D081}" v="478" dt="2021-03-29T13:41:47.515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54" y="2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omments/modernComment_10A_612DB6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8C187B-FCF9-4D36-B0C1-2F7B2BD186A6}" authorId="{1427B8C0-A36E-C770-66B3-CCFD4BA3700C}" status="resolved" created="2021-02-03T12:37:54.3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30385808" sldId="269"/>
      <ac:spMk id="5" creationId="{C82DD977-F9E9-4C1A-8BA6-208BB50EBBFA}"/>
    </ac:deMkLst>
    <p188:replyLst>
      <p188:reply id="{CCAD2E66-38A3-4C91-B315-A93F1DD93938}" authorId="{B82D3CFA-64A6-A858-4CF5-ED6426BA29AA}" created="2021-02-04T11:36:20.831">
        <p188:txBody>
          <a:bodyPr/>
          <a:lstStyle/>
          <a:p>
            <a:r>
              <a:rPr lang="en-US"/>
              <a:t>addressed</a:t>
            </a:r>
          </a:p>
        </p188:txBody>
      </p188:reply>
    </p188:replyLst>
    <p188:txBody>
      <a:bodyPr/>
      <a:lstStyle/>
      <a:p>
        <a:r>
          <a:rPr lang="en-GB"/>
          <a:t>update with most recent numbers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CD3D8-6E5D-A54D-A123-87BAB330FF0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FC68D61-F048-2D4C-AA13-93A79FBE492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800"/>
            <a:t>Workstreams</a:t>
          </a:r>
        </a:p>
      </dgm:t>
    </dgm:pt>
    <dgm:pt modelId="{942C7B2D-2FD6-7049-9F36-FD8FA4303FA8}" type="parTrans" cxnId="{B2F7D45C-AEE6-DE4A-BA91-5F23CE44AB30}">
      <dgm:prSet/>
      <dgm:spPr/>
      <dgm:t>
        <a:bodyPr/>
        <a:lstStyle/>
        <a:p>
          <a:endParaRPr lang="en-GB" sz="2000"/>
        </a:p>
      </dgm:t>
    </dgm:pt>
    <dgm:pt modelId="{A4BF671E-C119-D946-9A0E-37CB84FCE3BC}" type="sibTrans" cxnId="{B2F7D45C-AEE6-DE4A-BA91-5F23CE44AB30}">
      <dgm:prSet/>
      <dgm:spPr/>
      <dgm:t>
        <a:bodyPr/>
        <a:lstStyle/>
        <a:p>
          <a:endParaRPr lang="en-GB" sz="2000"/>
        </a:p>
      </dgm:t>
    </dgm:pt>
    <dgm:pt modelId="{895EECBA-1330-F642-8C93-636E9B2DF7D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400"/>
            <a:t>Member Requests</a:t>
          </a:r>
        </a:p>
      </dgm:t>
    </dgm:pt>
    <dgm:pt modelId="{86F7162A-7E06-E648-BA03-2D152D1EF9FC}" type="parTrans" cxnId="{3373B835-1C9C-8C40-A32B-F6153CE3137D}">
      <dgm:prSet custT="1"/>
      <dgm:spPr/>
      <dgm:t>
        <a:bodyPr/>
        <a:lstStyle/>
        <a:p>
          <a:endParaRPr lang="en-GB" sz="600"/>
        </a:p>
      </dgm:t>
    </dgm:pt>
    <dgm:pt modelId="{1A5EF23B-818C-8347-8909-13710B0DC6DC}" type="sibTrans" cxnId="{3373B835-1C9C-8C40-A32B-F6153CE3137D}">
      <dgm:prSet/>
      <dgm:spPr/>
      <dgm:t>
        <a:bodyPr/>
        <a:lstStyle/>
        <a:p>
          <a:endParaRPr lang="en-GB" sz="2000"/>
        </a:p>
      </dgm:t>
    </dgm:pt>
    <dgm:pt modelId="{0FBD21DA-36E3-A444-95F3-F0FB483CC56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400"/>
            <a:t>Climate Investment Platform</a:t>
          </a:r>
        </a:p>
      </dgm:t>
    </dgm:pt>
    <dgm:pt modelId="{B0F8AC17-427C-8546-9FCE-C8FE2FBBBF52}" type="parTrans" cxnId="{88824697-C201-034A-9C3C-A7A79B35E87F}">
      <dgm:prSet custT="1"/>
      <dgm:spPr/>
      <dgm:t>
        <a:bodyPr/>
        <a:lstStyle/>
        <a:p>
          <a:endParaRPr lang="en-GB" sz="600"/>
        </a:p>
      </dgm:t>
    </dgm:pt>
    <dgm:pt modelId="{5E741D3E-FD51-C644-BD6C-B4BAF1B9B069}" type="sibTrans" cxnId="{88824697-C201-034A-9C3C-A7A79B35E87F}">
      <dgm:prSet/>
      <dgm:spPr/>
      <dgm:t>
        <a:bodyPr/>
        <a:lstStyle/>
        <a:p>
          <a:endParaRPr lang="en-GB" sz="2000"/>
        </a:p>
      </dgm:t>
    </dgm:pt>
    <dgm:pt modelId="{82DB5A8F-5E58-584E-ADEF-66965AF3013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/>
            <a:t>Climate Promise</a:t>
          </a:r>
        </a:p>
      </dgm:t>
    </dgm:pt>
    <dgm:pt modelId="{69D8044B-DBC6-564B-8CC5-F0245E53CCD1}" type="sibTrans" cxnId="{69223C4D-A53E-7644-982E-DB583EAC3E40}">
      <dgm:prSet/>
      <dgm:spPr/>
      <dgm:t>
        <a:bodyPr/>
        <a:lstStyle/>
        <a:p>
          <a:endParaRPr lang="en-GB" sz="2000"/>
        </a:p>
      </dgm:t>
    </dgm:pt>
    <dgm:pt modelId="{BC9E4967-3F9B-804A-BC59-AD46F151DFBA}" type="parTrans" cxnId="{69223C4D-A53E-7644-982E-DB583EAC3E40}">
      <dgm:prSet custT="1"/>
      <dgm:spPr/>
      <dgm:t>
        <a:bodyPr/>
        <a:lstStyle/>
        <a:p>
          <a:endParaRPr lang="en-GB" sz="600"/>
        </a:p>
      </dgm:t>
    </dgm:pt>
    <dgm:pt modelId="{345FFE79-B0E0-DB43-BC2B-732EC4F216A9}" type="pres">
      <dgm:prSet presAssocID="{F87CD3D8-6E5D-A54D-A123-87BAB330FF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E37F07-2B39-034B-A0C1-9935F376626B}" type="pres">
      <dgm:prSet presAssocID="{4FC68D61-F048-2D4C-AA13-93A79FBE4928}" presName="root1" presStyleCnt="0"/>
      <dgm:spPr/>
    </dgm:pt>
    <dgm:pt modelId="{44A70FFB-1432-CE4B-92AC-3998ECE63321}" type="pres">
      <dgm:prSet presAssocID="{4FC68D61-F048-2D4C-AA13-93A79FBE4928}" presName="LevelOneTextNode" presStyleLbl="node0" presStyleIdx="0" presStyleCnt="1" custScaleY="67302" custLinFactNeighborY="132">
        <dgm:presLayoutVars>
          <dgm:chPref val="3"/>
        </dgm:presLayoutVars>
      </dgm:prSet>
      <dgm:spPr/>
    </dgm:pt>
    <dgm:pt modelId="{340DB344-C673-E649-9B1F-9BE0CFEAFFB4}" type="pres">
      <dgm:prSet presAssocID="{4FC68D61-F048-2D4C-AA13-93A79FBE4928}" presName="level2hierChild" presStyleCnt="0"/>
      <dgm:spPr/>
    </dgm:pt>
    <dgm:pt modelId="{BA026714-4641-F14A-A335-DCD3C8603EE2}" type="pres">
      <dgm:prSet presAssocID="{86F7162A-7E06-E648-BA03-2D152D1EF9FC}" presName="conn2-1" presStyleLbl="parChTrans1D2" presStyleIdx="0" presStyleCnt="3"/>
      <dgm:spPr/>
    </dgm:pt>
    <dgm:pt modelId="{0FFFDADB-BF4B-A54B-89A1-65F088809F73}" type="pres">
      <dgm:prSet presAssocID="{86F7162A-7E06-E648-BA03-2D152D1EF9FC}" presName="connTx" presStyleLbl="parChTrans1D2" presStyleIdx="0" presStyleCnt="3"/>
      <dgm:spPr/>
    </dgm:pt>
    <dgm:pt modelId="{6056649D-259A-D44E-9298-3D3E8481ACCD}" type="pres">
      <dgm:prSet presAssocID="{895EECBA-1330-F642-8C93-636E9B2DF7D4}" presName="root2" presStyleCnt="0"/>
      <dgm:spPr/>
    </dgm:pt>
    <dgm:pt modelId="{A4FFD94E-1AD1-AC48-AF91-954AB5112A15}" type="pres">
      <dgm:prSet presAssocID="{895EECBA-1330-F642-8C93-636E9B2DF7D4}" presName="LevelTwoTextNode" presStyleLbl="node2" presStyleIdx="0" presStyleCnt="3">
        <dgm:presLayoutVars>
          <dgm:chPref val="3"/>
        </dgm:presLayoutVars>
      </dgm:prSet>
      <dgm:spPr/>
    </dgm:pt>
    <dgm:pt modelId="{6F9D0D28-F646-E34A-B7E5-B91DD6C5EF64}" type="pres">
      <dgm:prSet presAssocID="{895EECBA-1330-F642-8C93-636E9B2DF7D4}" presName="level3hierChild" presStyleCnt="0"/>
      <dgm:spPr/>
    </dgm:pt>
    <dgm:pt modelId="{50B3B673-B6D9-DC4D-BDFB-027FD44E99E3}" type="pres">
      <dgm:prSet presAssocID="{BC9E4967-3F9B-804A-BC59-AD46F151DFBA}" presName="conn2-1" presStyleLbl="parChTrans1D2" presStyleIdx="1" presStyleCnt="3"/>
      <dgm:spPr/>
    </dgm:pt>
    <dgm:pt modelId="{300ACA62-49C5-3A46-83EA-3C65F96AF611}" type="pres">
      <dgm:prSet presAssocID="{BC9E4967-3F9B-804A-BC59-AD46F151DFBA}" presName="connTx" presStyleLbl="parChTrans1D2" presStyleIdx="1" presStyleCnt="3"/>
      <dgm:spPr/>
    </dgm:pt>
    <dgm:pt modelId="{81E4B6CE-8BCC-A547-B478-8987EBCE09E2}" type="pres">
      <dgm:prSet presAssocID="{82DB5A8F-5E58-584E-ADEF-66965AF3013B}" presName="root2" presStyleCnt="0"/>
      <dgm:spPr/>
    </dgm:pt>
    <dgm:pt modelId="{467B07BA-3B49-0F46-8823-656082915889}" type="pres">
      <dgm:prSet presAssocID="{82DB5A8F-5E58-584E-ADEF-66965AF3013B}" presName="LevelTwoTextNode" presStyleLbl="node2" presStyleIdx="1" presStyleCnt="3" custLinFactNeighborX="234" custLinFactNeighborY="-951">
        <dgm:presLayoutVars>
          <dgm:chPref val="3"/>
        </dgm:presLayoutVars>
      </dgm:prSet>
      <dgm:spPr/>
    </dgm:pt>
    <dgm:pt modelId="{2CCC2757-6F58-5248-902A-FA36B7FC262B}" type="pres">
      <dgm:prSet presAssocID="{82DB5A8F-5E58-584E-ADEF-66965AF3013B}" presName="level3hierChild" presStyleCnt="0"/>
      <dgm:spPr/>
    </dgm:pt>
    <dgm:pt modelId="{BCF193B7-B4C3-4DC7-B535-43CA735D646D}" type="pres">
      <dgm:prSet presAssocID="{B0F8AC17-427C-8546-9FCE-C8FE2FBBBF52}" presName="conn2-1" presStyleLbl="parChTrans1D2" presStyleIdx="2" presStyleCnt="3"/>
      <dgm:spPr/>
    </dgm:pt>
    <dgm:pt modelId="{84FD06EA-46D1-4F22-BA1F-A12FB4A0D49D}" type="pres">
      <dgm:prSet presAssocID="{B0F8AC17-427C-8546-9FCE-C8FE2FBBBF52}" presName="connTx" presStyleLbl="parChTrans1D2" presStyleIdx="2" presStyleCnt="3"/>
      <dgm:spPr/>
    </dgm:pt>
    <dgm:pt modelId="{0DE148E6-B1A0-435F-8A26-53CD7D1FD47C}" type="pres">
      <dgm:prSet presAssocID="{0FBD21DA-36E3-A444-95F3-F0FB483CC567}" presName="root2" presStyleCnt="0"/>
      <dgm:spPr/>
    </dgm:pt>
    <dgm:pt modelId="{95738A86-F148-4F7C-BABB-142994804DC2}" type="pres">
      <dgm:prSet presAssocID="{0FBD21DA-36E3-A444-95F3-F0FB483CC567}" presName="LevelTwoTextNode" presStyleLbl="node2" presStyleIdx="2" presStyleCnt="3">
        <dgm:presLayoutVars>
          <dgm:chPref val="3"/>
        </dgm:presLayoutVars>
      </dgm:prSet>
      <dgm:spPr/>
    </dgm:pt>
    <dgm:pt modelId="{85CE31BC-A820-449C-8F8B-B8BDD9015ECA}" type="pres">
      <dgm:prSet presAssocID="{0FBD21DA-36E3-A444-95F3-F0FB483CC567}" presName="level3hierChild" presStyleCnt="0"/>
      <dgm:spPr/>
    </dgm:pt>
  </dgm:ptLst>
  <dgm:cxnLst>
    <dgm:cxn modelId="{6B196306-58A4-4088-8577-4952A94047A5}" type="presOf" srcId="{0FBD21DA-36E3-A444-95F3-F0FB483CC567}" destId="{95738A86-F148-4F7C-BABB-142994804DC2}" srcOrd="0" destOrd="0" presId="urn:microsoft.com/office/officeart/2008/layout/HorizontalMultiLevelHierarchy"/>
    <dgm:cxn modelId="{B94B1713-C066-9345-9CE9-AC7A2EB428DF}" type="presOf" srcId="{4FC68D61-F048-2D4C-AA13-93A79FBE4928}" destId="{44A70FFB-1432-CE4B-92AC-3998ECE63321}" srcOrd="0" destOrd="0" presId="urn:microsoft.com/office/officeart/2008/layout/HorizontalMultiLevelHierarchy"/>
    <dgm:cxn modelId="{6F2D4B19-9640-4C26-9F95-E47359D95402}" type="presOf" srcId="{B0F8AC17-427C-8546-9FCE-C8FE2FBBBF52}" destId="{84FD06EA-46D1-4F22-BA1F-A12FB4A0D49D}" srcOrd="1" destOrd="0" presId="urn:microsoft.com/office/officeart/2008/layout/HorizontalMultiLevelHierarchy"/>
    <dgm:cxn modelId="{531A461D-E344-4EFA-B965-3328AFD3F809}" type="presOf" srcId="{82DB5A8F-5E58-584E-ADEF-66965AF3013B}" destId="{467B07BA-3B49-0F46-8823-656082915889}" srcOrd="0" destOrd="0" presId="urn:microsoft.com/office/officeart/2008/layout/HorizontalMultiLevelHierarchy"/>
    <dgm:cxn modelId="{3373B835-1C9C-8C40-A32B-F6153CE3137D}" srcId="{4FC68D61-F048-2D4C-AA13-93A79FBE4928}" destId="{895EECBA-1330-F642-8C93-636E9B2DF7D4}" srcOrd="0" destOrd="0" parTransId="{86F7162A-7E06-E648-BA03-2D152D1EF9FC}" sibTransId="{1A5EF23B-818C-8347-8909-13710B0DC6DC}"/>
    <dgm:cxn modelId="{B2F7D45C-AEE6-DE4A-BA91-5F23CE44AB30}" srcId="{F87CD3D8-6E5D-A54D-A123-87BAB330FF00}" destId="{4FC68D61-F048-2D4C-AA13-93A79FBE4928}" srcOrd="0" destOrd="0" parTransId="{942C7B2D-2FD6-7049-9F36-FD8FA4303FA8}" sibTransId="{A4BF671E-C119-D946-9A0E-37CB84FCE3BC}"/>
    <dgm:cxn modelId="{FD521168-B47D-5D4B-B953-2D2C0130C507}" type="presOf" srcId="{86F7162A-7E06-E648-BA03-2D152D1EF9FC}" destId="{BA026714-4641-F14A-A335-DCD3C8603EE2}" srcOrd="0" destOrd="0" presId="urn:microsoft.com/office/officeart/2008/layout/HorizontalMultiLevelHierarchy"/>
    <dgm:cxn modelId="{69223C4D-A53E-7644-982E-DB583EAC3E40}" srcId="{4FC68D61-F048-2D4C-AA13-93A79FBE4928}" destId="{82DB5A8F-5E58-584E-ADEF-66965AF3013B}" srcOrd="1" destOrd="0" parTransId="{BC9E4967-3F9B-804A-BC59-AD46F151DFBA}" sibTransId="{69D8044B-DBC6-564B-8CC5-F0245E53CCD1}"/>
    <dgm:cxn modelId="{2A016F83-39AC-364E-93EF-E76C2B96928F}" type="presOf" srcId="{F87CD3D8-6E5D-A54D-A123-87BAB330FF00}" destId="{345FFE79-B0E0-DB43-BC2B-732EC4F216A9}" srcOrd="0" destOrd="0" presId="urn:microsoft.com/office/officeart/2008/layout/HorizontalMultiLevelHierarchy"/>
    <dgm:cxn modelId="{3B09C196-06D2-694F-B58B-80E271627119}" type="presOf" srcId="{895EECBA-1330-F642-8C93-636E9B2DF7D4}" destId="{A4FFD94E-1AD1-AC48-AF91-954AB5112A15}" srcOrd="0" destOrd="0" presId="urn:microsoft.com/office/officeart/2008/layout/HorizontalMultiLevelHierarchy"/>
    <dgm:cxn modelId="{88824697-C201-034A-9C3C-A7A79B35E87F}" srcId="{4FC68D61-F048-2D4C-AA13-93A79FBE4928}" destId="{0FBD21DA-36E3-A444-95F3-F0FB483CC567}" srcOrd="2" destOrd="0" parTransId="{B0F8AC17-427C-8546-9FCE-C8FE2FBBBF52}" sibTransId="{5E741D3E-FD51-C644-BD6C-B4BAF1B9B069}"/>
    <dgm:cxn modelId="{95FD86CB-E80B-4A44-9573-405920B0F628}" type="presOf" srcId="{BC9E4967-3F9B-804A-BC59-AD46F151DFBA}" destId="{300ACA62-49C5-3A46-83EA-3C65F96AF611}" srcOrd="1" destOrd="0" presId="urn:microsoft.com/office/officeart/2008/layout/HorizontalMultiLevelHierarchy"/>
    <dgm:cxn modelId="{C5CD8BF8-7EF3-4186-8B38-2ACFF8C42707}" type="presOf" srcId="{B0F8AC17-427C-8546-9FCE-C8FE2FBBBF52}" destId="{BCF193B7-B4C3-4DC7-B535-43CA735D646D}" srcOrd="0" destOrd="0" presId="urn:microsoft.com/office/officeart/2008/layout/HorizontalMultiLevelHierarchy"/>
    <dgm:cxn modelId="{A98597F9-AC94-4141-9716-544BBCB8D1D3}" type="presOf" srcId="{BC9E4967-3F9B-804A-BC59-AD46F151DFBA}" destId="{50B3B673-B6D9-DC4D-BDFB-027FD44E99E3}" srcOrd="0" destOrd="0" presId="urn:microsoft.com/office/officeart/2008/layout/HorizontalMultiLevelHierarchy"/>
    <dgm:cxn modelId="{4C7933FF-912F-D24C-81AA-0AD8A1AB1081}" type="presOf" srcId="{86F7162A-7E06-E648-BA03-2D152D1EF9FC}" destId="{0FFFDADB-BF4B-A54B-89A1-65F088809F73}" srcOrd="1" destOrd="0" presId="urn:microsoft.com/office/officeart/2008/layout/HorizontalMultiLevelHierarchy"/>
    <dgm:cxn modelId="{FEBDB498-5FAE-A642-B157-257692B59F30}" type="presParOf" srcId="{345FFE79-B0E0-DB43-BC2B-732EC4F216A9}" destId="{7EE37F07-2B39-034B-A0C1-9935F376626B}" srcOrd="0" destOrd="0" presId="urn:microsoft.com/office/officeart/2008/layout/HorizontalMultiLevelHierarchy"/>
    <dgm:cxn modelId="{C0096763-3140-F844-86DB-A03BAFAB295D}" type="presParOf" srcId="{7EE37F07-2B39-034B-A0C1-9935F376626B}" destId="{44A70FFB-1432-CE4B-92AC-3998ECE63321}" srcOrd="0" destOrd="0" presId="urn:microsoft.com/office/officeart/2008/layout/HorizontalMultiLevelHierarchy"/>
    <dgm:cxn modelId="{7F35F851-9A2C-7D4D-9F1E-7BF3B73AEC0D}" type="presParOf" srcId="{7EE37F07-2B39-034B-A0C1-9935F376626B}" destId="{340DB344-C673-E649-9B1F-9BE0CFEAFFB4}" srcOrd="1" destOrd="0" presId="urn:microsoft.com/office/officeart/2008/layout/HorizontalMultiLevelHierarchy"/>
    <dgm:cxn modelId="{AF4C6CB8-EAC2-A448-A016-E7C7ABE2E0F2}" type="presParOf" srcId="{340DB344-C673-E649-9B1F-9BE0CFEAFFB4}" destId="{BA026714-4641-F14A-A335-DCD3C8603EE2}" srcOrd="0" destOrd="0" presId="urn:microsoft.com/office/officeart/2008/layout/HorizontalMultiLevelHierarchy"/>
    <dgm:cxn modelId="{2ABB8772-41EE-8C41-8156-7B6E08AEAB11}" type="presParOf" srcId="{BA026714-4641-F14A-A335-DCD3C8603EE2}" destId="{0FFFDADB-BF4B-A54B-89A1-65F088809F73}" srcOrd="0" destOrd="0" presId="urn:microsoft.com/office/officeart/2008/layout/HorizontalMultiLevelHierarchy"/>
    <dgm:cxn modelId="{07C49F2D-ABC1-4642-A156-466D1A42275B}" type="presParOf" srcId="{340DB344-C673-E649-9B1F-9BE0CFEAFFB4}" destId="{6056649D-259A-D44E-9298-3D3E8481ACCD}" srcOrd="1" destOrd="0" presId="urn:microsoft.com/office/officeart/2008/layout/HorizontalMultiLevelHierarchy"/>
    <dgm:cxn modelId="{EF757510-81B7-5944-871D-CB1B57313343}" type="presParOf" srcId="{6056649D-259A-D44E-9298-3D3E8481ACCD}" destId="{A4FFD94E-1AD1-AC48-AF91-954AB5112A15}" srcOrd="0" destOrd="0" presId="urn:microsoft.com/office/officeart/2008/layout/HorizontalMultiLevelHierarchy"/>
    <dgm:cxn modelId="{8DDD58AF-16E1-A745-AED7-632DA59E52DE}" type="presParOf" srcId="{6056649D-259A-D44E-9298-3D3E8481ACCD}" destId="{6F9D0D28-F646-E34A-B7E5-B91DD6C5EF64}" srcOrd="1" destOrd="0" presId="urn:microsoft.com/office/officeart/2008/layout/HorizontalMultiLevelHierarchy"/>
    <dgm:cxn modelId="{8A3AB34E-50E4-4E8D-AC83-F1FF5907D7D7}" type="presParOf" srcId="{340DB344-C673-E649-9B1F-9BE0CFEAFFB4}" destId="{50B3B673-B6D9-DC4D-BDFB-027FD44E99E3}" srcOrd="2" destOrd="0" presId="urn:microsoft.com/office/officeart/2008/layout/HorizontalMultiLevelHierarchy"/>
    <dgm:cxn modelId="{1B737745-5117-49E1-958D-B40905805BB6}" type="presParOf" srcId="{50B3B673-B6D9-DC4D-BDFB-027FD44E99E3}" destId="{300ACA62-49C5-3A46-83EA-3C65F96AF611}" srcOrd="0" destOrd="0" presId="urn:microsoft.com/office/officeart/2008/layout/HorizontalMultiLevelHierarchy"/>
    <dgm:cxn modelId="{4B217D78-9230-40FF-89F3-32DD5A75F1E9}" type="presParOf" srcId="{340DB344-C673-E649-9B1F-9BE0CFEAFFB4}" destId="{81E4B6CE-8BCC-A547-B478-8987EBCE09E2}" srcOrd="3" destOrd="0" presId="urn:microsoft.com/office/officeart/2008/layout/HorizontalMultiLevelHierarchy"/>
    <dgm:cxn modelId="{8C648331-546F-42BE-B784-5E65196E6173}" type="presParOf" srcId="{81E4B6CE-8BCC-A547-B478-8987EBCE09E2}" destId="{467B07BA-3B49-0F46-8823-656082915889}" srcOrd="0" destOrd="0" presId="urn:microsoft.com/office/officeart/2008/layout/HorizontalMultiLevelHierarchy"/>
    <dgm:cxn modelId="{C8AAD4A6-C3D5-4174-882D-78E147F22520}" type="presParOf" srcId="{81E4B6CE-8BCC-A547-B478-8987EBCE09E2}" destId="{2CCC2757-6F58-5248-902A-FA36B7FC262B}" srcOrd="1" destOrd="0" presId="urn:microsoft.com/office/officeart/2008/layout/HorizontalMultiLevelHierarchy"/>
    <dgm:cxn modelId="{F48A3E9D-E837-46BE-80E9-7C2834488A6A}" type="presParOf" srcId="{340DB344-C673-E649-9B1F-9BE0CFEAFFB4}" destId="{BCF193B7-B4C3-4DC7-B535-43CA735D646D}" srcOrd="4" destOrd="0" presId="urn:microsoft.com/office/officeart/2008/layout/HorizontalMultiLevelHierarchy"/>
    <dgm:cxn modelId="{57F442AF-7A60-42A2-8B91-E910720E464E}" type="presParOf" srcId="{BCF193B7-B4C3-4DC7-B535-43CA735D646D}" destId="{84FD06EA-46D1-4F22-BA1F-A12FB4A0D49D}" srcOrd="0" destOrd="0" presId="urn:microsoft.com/office/officeart/2008/layout/HorizontalMultiLevelHierarchy"/>
    <dgm:cxn modelId="{6C940629-5AA2-40D4-8D6D-5ABA61BAFCE4}" type="presParOf" srcId="{340DB344-C673-E649-9B1F-9BE0CFEAFFB4}" destId="{0DE148E6-B1A0-435F-8A26-53CD7D1FD47C}" srcOrd="5" destOrd="0" presId="urn:microsoft.com/office/officeart/2008/layout/HorizontalMultiLevelHierarchy"/>
    <dgm:cxn modelId="{041EC6F6-09D9-4682-81A7-F7EF1CD1167C}" type="presParOf" srcId="{0DE148E6-B1A0-435F-8A26-53CD7D1FD47C}" destId="{95738A86-F148-4F7C-BABB-142994804DC2}" srcOrd="0" destOrd="0" presId="urn:microsoft.com/office/officeart/2008/layout/HorizontalMultiLevelHierarchy"/>
    <dgm:cxn modelId="{4B5E8A8E-E5DD-44FA-843E-0ECDBE82FE16}" type="presParOf" srcId="{0DE148E6-B1A0-435F-8A26-53CD7D1FD47C}" destId="{85CE31BC-A820-449C-8F8B-B8BDD9015E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BC231-2BA7-4FEC-A449-1D9BCA275E3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CFD918-B83E-4D6D-9442-49E6BA5012E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Facilitate integrated and streamlined support</a:t>
          </a:r>
          <a:endParaRPr lang="en-US" sz="1600" b="0">
            <a:solidFill>
              <a:srgbClr val="0070C0"/>
            </a:solidFill>
          </a:endParaRPr>
        </a:p>
      </dgm:t>
    </dgm:pt>
    <dgm:pt modelId="{F0834C52-C7AF-4F16-BD10-A7583F916216}" type="parTrans" cxnId="{4A20360B-370B-4B56-8FF4-B82F783F7E0A}">
      <dgm:prSet/>
      <dgm:spPr/>
      <dgm:t>
        <a:bodyPr/>
        <a:lstStyle/>
        <a:p>
          <a:endParaRPr lang="en-US" sz="2400"/>
        </a:p>
      </dgm:t>
    </dgm:pt>
    <dgm:pt modelId="{6AFDB955-D1ED-4F19-BE4B-EC10E188DDDE}" type="sibTrans" cxnId="{4A20360B-370B-4B56-8FF4-B82F783F7E0A}">
      <dgm:prSet/>
      <dgm:spPr/>
      <dgm:t>
        <a:bodyPr/>
        <a:lstStyle/>
        <a:p>
          <a:endParaRPr lang="en-US" sz="2400"/>
        </a:p>
      </dgm:t>
    </dgm:pt>
    <dgm:pt modelId="{8886478E-8EC3-4174-87CB-782643D36CE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Open to interested countries and institutions</a:t>
          </a:r>
          <a:endParaRPr lang="en-US" sz="1600">
            <a:solidFill>
              <a:srgbClr val="0070C0"/>
            </a:solidFill>
          </a:endParaRPr>
        </a:p>
      </dgm:t>
    </dgm:pt>
    <dgm:pt modelId="{751EC38A-B7F6-48C0-BD0F-64AF08597704}" type="parTrans" cxnId="{E92B5748-A666-49BF-9959-B3C284E69B54}">
      <dgm:prSet/>
      <dgm:spPr/>
      <dgm:t>
        <a:bodyPr/>
        <a:lstStyle/>
        <a:p>
          <a:endParaRPr lang="en-US" sz="2400"/>
        </a:p>
      </dgm:t>
    </dgm:pt>
    <dgm:pt modelId="{A6CC0EB8-F475-4560-A147-6126E97ADBF0}" type="sibTrans" cxnId="{E92B5748-A666-49BF-9959-B3C284E69B54}">
      <dgm:prSet/>
      <dgm:spPr/>
      <dgm:t>
        <a:bodyPr/>
        <a:lstStyle/>
        <a:p>
          <a:endParaRPr lang="en-US" sz="2400"/>
        </a:p>
      </dgm:t>
    </dgm:pt>
    <dgm:pt modelId="{1FA458A3-43EE-4F72-BB80-ECBF32BEB0FF}">
      <dgm:prSet phldrT="[Text]" custT="1"/>
      <dgm:spPr/>
      <dgm:t>
        <a:bodyPr/>
        <a:lstStyle/>
        <a:p>
          <a:pPr algn="ctr"/>
          <a:r>
            <a:rPr lang="en-US" sz="1600" b="0" noProof="0">
              <a:solidFill>
                <a:srgbClr val="0070C0"/>
              </a:solidFill>
            </a:rPr>
            <a:t>Cross fertilization among partners</a:t>
          </a:r>
        </a:p>
      </dgm:t>
    </dgm:pt>
    <dgm:pt modelId="{65964E5C-39DA-45B8-ACE9-CAB6818BD616}" type="parTrans" cxnId="{137B721C-841A-4AAC-96D1-CD94B7FE57A0}">
      <dgm:prSet/>
      <dgm:spPr/>
      <dgm:t>
        <a:bodyPr/>
        <a:lstStyle/>
        <a:p>
          <a:endParaRPr lang="en-US" sz="2400"/>
        </a:p>
      </dgm:t>
    </dgm:pt>
    <dgm:pt modelId="{A4AFD788-167B-4577-B284-F4DDF2F27E79}" type="sibTrans" cxnId="{137B721C-841A-4AAC-96D1-CD94B7FE57A0}">
      <dgm:prSet/>
      <dgm:spPr/>
      <dgm:t>
        <a:bodyPr/>
        <a:lstStyle/>
        <a:p>
          <a:endParaRPr lang="en-US" sz="2400"/>
        </a:p>
      </dgm:t>
    </dgm:pt>
    <dgm:pt modelId="{2215492A-B3FE-412D-857E-B96C2F36C552}" type="pres">
      <dgm:prSet presAssocID="{AAFBC231-2BA7-4FEC-A449-1D9BCA275E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76FE285-3626-467B-83A9-4F950C2997F3}" type="pres">
      <dgm:prSet presAssocID="{8BCFD918-B83E-4D6D-9442-49E6BA5012E8}" presName="Accent1" presStyleCnt="0"/>
      <dgm:spPr/>
    </dgm:pt>
    <dgm:pt modelId="{E2633433-3450-48DE-8C8F-F5062953603A}" type="pres">
      <dgm:prSet presAssocID="{8BCFD918-B83E-4D6D-9442-49E6BA5012E8}" presName="Accent" presStyleLbl="node1" presStyleIdx="0" presStyleCnt="3"/>
      <dgm:spPr/>
    </dgm:pt>
    <dgm:pt modelId="{5DE1976E-7AE0-4F13-A953-9F23D216ACC7}" type="pres">
      <dgm:prSet presAssocID="{8BCFD918-B83E-4D6D-9442-49E6BA5012E8}" presName="Parent1" presStyleLbl="revTx" presStyleIdx="0" presStyleCnt="3" custScaleX="113056">
        <dgm:presLayoutVars>
          <dgm:chMax val="1"/>
          <dgm:chPref val="1"/>
          <dgm:bulletEnabled val="1"/>
        </dgm:presLayoutVars>
      </dgm:prSet>
      <dgm:spPr/>
    </dgm:pt>
    <dgm:pt modelId="{99CB058B-45A4-4249-B374-5B101ADCFFA2}" type="pres">
      <dgm:prSet presAssocID="{8886478E-8EC3-4174-87CB-782643D36CEC}" presName="Accent2" presStyleCnt="0"/>
      <dgm:spPr/>
    </dgm:pt>
    <dgm:pt modelId="{162EF4FA-4440-4345-94F3-0C586F7B661A}" type="pres">
      <dgm:prSet presAssocID="{8886478E-8EC3-4174-87CB-782643D36CEC}" presName="Accent" presStyleLbl="node1" presStyleIdx="1" presStyleCnt="3"/>
      <dgm:spPr/>
    </dgm:pt>
    <dgm:pt modelId="{92C52BBC-D04E-4332-A06C-8A21322C22A1}" type="pres">
      <dgm:prSet presAssocID="{8886478E-8EC3-4174-87CB-782643D36CE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3CDC149-3BB0-4757-8DA5-AD7F2C9DBC94}" type="pres">
      <dgm:prSet presAssocID="{1FA458A3-43EE-4F72-BB80-ECBF32BEB0FF}" presName="Accent3" presStyleCnt="0"/>
      <dgm:spPr/>
    </dgm:pt>
    <dgm:pt modelId="{AD956938-E3E3-4E25-A56C-8D04598B64A0}" type="pres">
      <dgm:prSet presAssocID="{1FA458A3-43EE-4F72-BB80-ECBF32BEB0FF}" presName="Accent" presStyleLbl="node1" presStyleIdx="2" presStyleCnt="3"/>
      <dgm:spPr/>
    </dgm:pt>
    <dgm:pt modelId="{F1384551-ECDC-4A44-BA28-AF2058DB99E7}" type="pres">
      <dgm:prSet presAssocID="{1FA458A3-43EE-4F72-BB80-ECBF32BEB0FF}" presName="Parent3" presStyleLbl="revTx" presStyleIdx="2" presStyleCnt="3" custScaleY="148156">
        <dgm:presLayoutVars>
          <dgm:chMax val="1"/>
          <dgm:chPref val="1"/>
          <dgm:bulletEnabled val="1"/>
        </dgm:presLayoutVars>
      </dgm:prSet>
      <dgm:spPr/>
    </dgm:pt>
  </dgm:ptLst>
  <dgm:cxnLst>
    <dgm:cxn modelId="{7F768D08-DFAE-4378-B292-8256DED04A28}" type="presOf" srcId="{AAFBC231-2BA7-4FEC-A449-1D9BCA275E3E}" destId="{2215492A-B3FE-412D-857E-B96C2F36C552}" srcOrd="0" destOrd="0" presId="urn:microsoft.com/office/officeart/2009/layout/CircleArrowProcess"/>
    <dgm:cxn modelId="{4A20360B-370B-4B56-8FF4-B82F783F7E0A}" srcId="{AAFBC231-2BA7-4FEC-A449-1D9BCA275E3E}" destId="{8BCFD918-B83E-4D6D-9442-49E6BA5012E8}" srcOrd="0" destOrd="0" parTransId="{F0834C52-C7AF-4F16-BD10-A7583F916216}" sibTransId="{6AFDB955-D1ED-4F19-BE4B-EC10E188DDDE}"/>
    <dgm:cxn modelId="{137B721C-841A-4AAC-96D1-CD94B7FE57A0}" srcId="{AAFBC231-2BA7-4FEC-A449-1D9BCA275E3E}" destId="{1FA458A3-43EE-4F72-BB80-ECBF32BEB0FF}" srcOrd="2" destOrd="0" parTransId="{65964E5C-39DA-45B8-ACE9-CAB6818BD616}" sibTransId="{A4AFD788-167B-4577-B284-F4DDF2F27E79}"/>
    <dgm:cxn modelId="{CCEF8234-407C-49F3-88E3-5DF3E68E3498}" type="presOf" srcId="{1FA458A3-43EE-4F72-BB80-ECBF32BEB0FF}" destId="{F1384551-ECDC-4A44-BA28-AF2058DB99E7}" srcOrd="0" destOrd="0" presId="urn:microsoft.com/office/officeart/2009/layout/CircleArrowProcess"/>
    <dgm:cxn modelId="{E92B5748-A666-49BF-9959-B3C284E69B54}" srcId="{AAFBC231-2BA7-4FEC-A449-1D9BCA275E3E}" destId="{8886478E-8EC3-4174-87CB-782643D36CEC}" srcOrd="1" destOrd="0" parTransId="{751EC38A-B7F6-48C0-BD0F-64AF08597704}" sibTransId="{A6CC0EB8-F475-4560-A147-6126E97ADBF0}"/>
    <dgm:cxn modelId="{A77E3854-522E-474A-A661-9E637ED7E5CF}" type="presOf" srcId="{8886478E-8EC3-4174-87CB-782643D36CEC}" destId="{92C52BBC-D04E-4332-A06C-8A21322C22A1}" srcOrd="0" destOrd="0" presId="urn:microsoft.com/office/officeart/2009/layout/CircleArrowProcess"/>
    <dgm:cxn modelId="{BF24DF7C-00AE-417E-BB61-55C580D60944}" type="presOf" srcId="{8BCFD918-B83E-4D6D-9442-49E6BA5012E8}" destId="{5DE1976E-7AE0-4F13-A953-9F23D216ACC7}" srcOrd="0" destOrd="0" presId="urn:microsoft.com/office/officeart/2009/layout/CircleArrowProcess"/>
    <dgm:cxn modelId="{7BE75831-7541-4E8D-9A2E-8763D4D1B114}" type="presParOf" srcId="{2215492A-B3FE-412D-857E-B96C2F36C552}" destId="{E76FE285-3626-467B-83A9-4F950C2997F3}" srcOrd="0" destOrd="0" presId="urn:microsoft.com/office/officeart/2009/layout/CircleArrowProcess"/>
    <dgm:cxn modelId="{53E477C1-CD81-4885-83F6-D855A4B44C11}" type="presParOf" srcId="{E76FE285-3626-467B-83A9-4F950C2997F3}" destId="{E2633433-3450-48DE-8C8F-F5062953603A}" srcOrd="0" destOrd="0" presId="urn:microsoft.com/office/officeart/2009/layout/CircleArrowProcess"/>
    <dgm:cxn modelId="{D40579CB-E012-4001-B809-F030BD9F684C}" type="presParOf" srcId="{2215492A-B3FE-412D-857E-B96C2F36C552}" destId="{5DE1976E-7AE0-4F13-A953-9F23D216ACC7}" srcOrd="1" destOrd="0" presId="urn:microsoft.com/office/officeart/2009/layout/CircleArrowProcess"/>
    <dgm:cxn modelId="{E11F4F97-134B-40EF-B417-04ED2D89D058}" type="presParOf" srcId="{2215492A-B3FE-412D-857E-B96C2F36C552}" destId="{99CB058B-45A4-4249-B374-5B101ADCFFA2}" srcOrd="2" destOrd="0" presId="urn:microsoft.com/office/officeart/2009/layout/CircleArrowProcess"/>
    <dgm:cxn modelId="{3F9E2921-2BC9-4BC2-8C2B-174392BB6D6F}" type="presParOf" srcId="{99CB058B-45A4-4249-B374-5B101ADCFFA2}" destId="{162EF4FA-4440-4345-94F3-0C586F7B661A}" srcOrd="0" destOrd="0" presId="urn:microsoft.com/office/officeart/2009/layout/CircleArrowProcess"/>
    <dgm:cxn modelId="{009EEA54-C5CA-4CA9-9C10-1C07A85209BF}" type="presParOf" srcId="{2215492A-B3FE-412D-857E-B96C2F36C552}" destId="{92C52BBC-D04E-4332-A06C-8A21322C22A1}" srcOrd="3" destOrd="0" presId="urn:microsoft.com/office/officeart/2009/layout/CircleArrowProcess"/>
    <dgm:cxn modelId="{4041B08B-9069-417C-9BC9-EC22EC68BC17}" type="presParOf" srcId="{2215492A-B3FE-412D-857E-B96C2F36C552}" destId="{23CDC149-3BB0-4757-8DA5-AD7F2C9DBC94}" srcOrd="4" destOrd="0" presId="urn:microsoft.com/office/officeart/2009/layout/CircleArrowProcess"/>
    <dgm:cxn modelId="{BC581ED1-60F3-4889-A8F0-FC57644B1445}" type="presParOf" srcId="{23CDC149-3BB0-4757-8DA5-AD7F2C9DBC94}" destId="{AD956938-E3E3-4E25-A56C-8D04598B64A0}" srcOrd="0" destOrd="0" presId="urn:microsoft.com/office/officeart/2009/layout/CircleArrowProcess"/>
    <dgm:cxn modelId="{797D27F9-A6AC-4DC3-A8F3-43ACDFF626D3}" type="presParOf" srcId="{2215492A-B3FE-412D-857E-B96C2F36C552}" destId="{F1384551-ECDC-4A44-BA28-AF2058DB99E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93B7-B4C3-4DC7-B535-43CA735D646D}">
      <dsp:nvSpPr>
        <dsp:cNvPr id="0" name=""/>
        <dsp:cNvSpPr/>
      </dsp:nvSpPr>
      <dsp:spPr>
        <a:xfrm>
          <a:off x="4851009" y="2374656"/>
          <a:ext cx="590395" cy="1118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97" y="0"/>
              </a:lnTo>
              <a:lnTo>
                <a:pt x="295197" y="1118739"/>
              </a:lnTo>
              <a:lnTo>
                <a:pt x="590395" y="111873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5114583" y="2902402"/>
        <a:ext cx="63248" cy="63248"/>
      </dsp:txXfrm>
    </dsp:sp>
    <dsp:sp modelId="{50B3B673-B6D9-DC4D-BDFB-027FD44E99E3}">
      <dsp:nvSpPr>
        <dsp:cNvPr id="0" name=""/>
        <dsp:cNvSpPr/>
      </dsp:nvSpPr>
      <dsp:spPr>
        <a:xfrm>
          <a:off x="4851009" y="2314125"/>
          <a:ext cx="597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531"/>
              </a:moveTo>
              <a:lnTo>
                <a:pt x="298651" y="60531"/>
              </a:lnTo>
              <a:lnTo>
                <a:pt x="298651" y="45720"/>
              </a:lnTo>
              <a:lnTo>
                <a:pt x="597303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5134724" y="2344907"/>
        <a:ext cx="29874" cy="29874"/>
      </dsp:txXfrm>
    </dsp:sp>
    <dsp:sp modelId="{BA026714-4641-F14A-A335-DCD3C8603EE2}">
      <dsp:nvSpPr>
        <dsp:cNvPr id="0" name=""/>
        <dsp:cNvSpPr/>
      </dsp:nvSpPr>
      <dsp:spPr>
        <a:xfrm>
          <a:off x="4851009" y="1243412"/>
          <a:ext cx="590395" cy="1131244"/>
        </a:xfrm>
        <a:custGeom>
          <a:avLst/>
          <a:gdLst/>
          <a:ahLst/>
          <a:cxnLst/>
          <a:rect l="0" t="0" r="0" b="0"/>
          <a:pathLst>
            <a:path>
              <a:moveTo>
                <a:pt x="0" y="1131244"/>
              </a:moveTo>
              <a:lnTo>
                <a:pt x="295197" y="1131244"/>
              </a:lnTo>
              <a:lnTo>
                <a:pt x="295197" y="0"/>
              </a:lnTo>
              <a:lnTo>
                <a:pt x="59039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5114306" y="1777133"/>
        <a:ext cx="63802" cy="63802"/>
      </dsp:txXfrm>
    </dsp:sp>
    <dsp:sp modelId="{44A70FFB-1432-CE4B-92AC-3998ECE63321}">
      <dsp:nvSpPr>
        <dsp:cNvPr id="0" name=""/>
        <dsp:cNvSpPr/>
      </dsp:nvSpPr>
      <dsp:spPr>
        <a:xfrm rot="16200000">
          <a:off x="2807029" y="1924659"/>
          <a:ext cx="3187966" cy="89999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Workstreams</a:t>
          </a:r>
        </a:p>
      </dsp:txBody>
      <dsp:txXfrm>
        <a:off x="2807029" y="1924659"/>
        <a:ext cx="3187966" cy="899993"/>
      </dsp:txXfrm>
    </dsp:sp>
    <dsp:sp modelId="{A4FFD94E-1AD1-AC48-AF91-954AB5112A15}">
      <dsp:nvSpPr>
        <dsp:cNvPr id="0" name=""/>
        <dsp:cNvSpPr/>
      </dsp:nvSpPr>
      <dsp:spPr>
        <a:xfrm>
          <a:off x="5441405" y="793415"/>
          <a:ext cx="2951978" cy="89999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Member Requests</a:t>
          </a:r>
        </a:p>
      </dsp:txBody>
      <dsp:txXfrm>
        <a:off x="5441405" y="793415"/>
        <a:ext cx="2951978" cy="899993"/>
      </dsp:txXfrm>
    </dsp:sp>
    <dsp:sp modelId="{467B07BA-3B49-0F46-8823-656082915889}">
      <dsp:nvSpPr>
        <dsp:cNvPr id="0" name=""/>
        <dsp:cNvSpPr/>
      </dsp:nvSpPr>
      <dsp:spPr>
        <a:xfrm>
          <a:off x="5448312" y="1909848"/>
          <a:ext cx="2951978" cy="89999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/>
            <a:t>Climate Promise</a:t>
          </a:r>
        </a:p>
      </dsp:txBody>
      <dsp:txXfrm>
        <a:off x="5448312" y="1909848"/>
        <a:ext cx="2951978" cy="899993"/>
      </dsp:txXfrm>
    </dsp:sp>
    <dsp:sp modelId="{95738A86-F148-4F7C-BABB-142994804DC2}">
      <dsp:nvSpPr>
        <dsp:cNvPr id="0" name=""/>
        <dsp:cNvSpPr/>
      </dsp:nvSpPr>
      <dsp:spPr>
        <a:xfrm>
          <a:off x="5441405" y="3043399"/>
          <a:ext cx="2951978" cy="89999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Climate Investment Platform</a:t>
          </a:r>
        </a:p>
      </dsp:txBody>
      <dsp:txXfrm>
        <a:off x="5441405" y="3043399"/>
        <a:ext cx="2951978" cy="899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33433-3450-48DE-8C8F-F5062953603A}">
      <dsp:nvSpPr>
        <dsp:cNvPr id="0" name=""/>
        <dsp:cNvSpPr/>
      </dsp:nvSpPr>
      <dsp:spPr>
        <a:xfrm>
          <a:off x="1636867" y="69874"/>
          <a:ext cx="2832733" cy="28331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1976E-7AE0-4F13-A953-9F23D216ACC7}">
      <dsp:nvSpPr>
        <dsp:cNvPr id="0" name=""/>
        <dsp:cNvSpPr/>
      </dsp:nvSpPr>
      <dsp:spPr>
        <a:xfrm>
          <a:off x="2160238" y="1092733"/>
          <a:ext cx="1779609" cy="78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Facilitate integrated and streamlined support</a:t>
          </a:r>
          <a:endParaRPr lang="en-US" sz="1600" b="0" kern="1200">
            <a:solidFill>
              <a:srgbClr val="0070C0"/>
            </a:solidFill>
          </a:endParaRPr>
        </a:p>
      </dsp:txBody>
      <dsp:txXfrm>
        <a:off x="2160238" y="1092733"/>
        <a:ext cx="1779609" cy="786859"/>
      </dsp:txXfrm>
    </dsp:sp>
    <dsp:sp modelId="{162EF4FA-4440-4345-94F3-0C586F7B661A}">
      <dsp:nvSpPr>
        <dsp:cNvPr id="0" name=""/>
        <dsp:cNvSpPr/>
      </dsp:nvSpPr>
      <dsp:spPr>
        <a:xfrm>
          <a:off x="850086" y="1697738"/>
          <a:ext cx="2832733" cy="28331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52BBC-D04E-4332-A06C-8A21322C22A1}">
      <dsp:nvSpPr>
        <dsp:cNvPr id="0" name=""/>
        <dsp:cNvSpPr/>
      </dsp:nvSpPr>
      <dsp:spPr>
        <a:xfrm>
          <a:off x="1479405" y="2730012"/>
          <a:ext cx="1574095" cy="78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Open to interested countries and institutions</a:t>
          </a:r>
          <a:endParaRPr lang="en-US" sz="1600" kern="1200">
            <a:solidFill>
              <a:srgbClr val="0070C0"/>
            </a:solidFill>
          </a:endParaRPr>
        </a:p>
      </dsp:txBody>
      <dsp:txXfrm>
        <a:off x="1479405" y="2730012"/>
        <a:ext cx="1574095" cy="786859"/>
      </dsp:txXfrm>
    </dsp:sp>
    <dsp:sp modelId="{AD956938-E3E3-4E25-A56C-8D04598B64A0}">
      <dsp:nvSpPr>
        <dsp:cNvPr id="0" name=""/>
        <dsp:cNvSpPr/>
      </dsp:nvSpPr>
      <dsp:spPr>
        <a:xfrm>
          <a:off x="1838484" y="3520403"/>
          <a:ext cx="2433757" cy="24347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4551-ECDC-4A44-BA28-AF2058DB99E7}">
      <dsp:nvSpPr>
        <dsp:cNvPr id="0" name=""/>
        <dsp:cNvSpPr/>
      </dsp:nvSpPr>
      <dsp:spPr>
        <a:xfrm>
          <a:off x="2266719" y="4180186"/>
          <a:ext cx="1574095" cy="1165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noProof="0">
              <a:solidFill>
                <a:srgbClr val="0070C0"/>
              </a:solidFill>
            </a:rPr>
            <a:t>Cross fertilization among partners</a:t>
          </a:r>
        </a:p>
      </dsp:txBody>
      <dsp:txXfrm>
        <a:off x="2266719" y="4180186"/>
        <a:ext cx="1574095" cy="1165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4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3" y="0"/>
            <a:ext cx="2946274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241A0-8D54-49E2-960A-8064867E6FBE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273"/>
            <a:ext cx="2946274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3" y="9428273"/>
            <a:ext cx="2946274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D141E7-8887-432E-BDD1-9BF128B2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274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3" y="0"/>
            <a:ext cx="2946274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2"/>
            <a:ext cx="5436909" cy="44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3"/>
            <a:ext cx="2946274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3" y="9428273"/>
            <a:ext cx="2946274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60FA8-7B3F-4A7C-8F0E-23C53659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635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602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6EF13-2C02-484D-BE29-D537B0027BE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2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dirty="0">
              <a:solidFill>
                <a:schemeClr val="tx1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en-US" sz="1300" b="0" i="0" u="none" strike="noStrike" kern="1200" baseline="0" dirty="0">
              <a:solidFill>
                <a:schemeClr val="tx1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en-US" sz="1300" b="0" i="0" u="none" strike="noStrike" kern="1200" baseline="0" dirty="0">
              <a:solidFill>
                <a:schemeClr val="tx1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en-US" sz="1300" b="0" i="0" u="none" strike="noStrike" kern="1200" baseline="0" dirty="0">
              <a:solidFill>
                <a:schemeClr val="tx1"/>
              </a:solidFill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60FA8-7B3F-4A7C-8F0E-23C53659501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6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66ED-590B-4D3B-871A-4325904DE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A57C6424-EF70-5142-BF6E-D4BCF1AAD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3DE24-EF37-294A-BF02-9B4875C65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sz="1400">
              <a:ea typeface="+mn-ea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B63794A0-67DB-0B4F-AE91-D4E3139A5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C3A82D-0570-6A43-82B1-C40F00D87CF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3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  <a:p>
            <a:pPr>
              <a:defRPr/>
            </a:pPr>
            <a:endParaRPr lang="en-US" sz="1200" kern="1200" dirty="0">
              <a:effectLst/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4243E-4190-43B7-A3F0-355A135B4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46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6EF13-2C02-484D-BE29-D537B0027B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61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76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8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88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71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0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3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99" y="6356351"/>
            <a:ext cx="607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B1E7-21B8-4C37-8EB9-3B9E4E23EB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01773-9CCE-EC48-9EA8-CAB55766BA19}"/>
              </a:ext>
            </a:extLst>
          </p:cNvPr>
          <p:cNvSpPr/>
          <p:nvPr userDrawn="1"/>
        </p:nvSpPr>
        <p:spPr>
          <a:xfrm>
            <a:off x="228600" y="902018"/>
            <a:ext cx="11582400" cy="45719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354983-9BD6-6640-AB70-34D03D06F39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45" y="381001"/>
            <a:ext cx="1648885" cy="39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8" r:id="rId3"/>
    <p:sldLayoutId id="2147484225" r:id="rId4"/>
    <p:sldLayoutId id="2147484240" r:id="rId5"/>
    <p:sldLayoutId id="2147484241" r:id="rId6"/>
    <p:sldLayoutId id="2147484242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pngimg.com/download/344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ngimg.com/download/3449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microsoft.com/office/2007/relationships/diagramDrawing" Target="../diagrams/drawing2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612DB69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hyperlink" Target="https://islands.irena.org/" TargetMode="External"/><Relationship Id="rId5" Type="http://schemas.openxmlformats.org/officeDocument/2006/relationships/image" Target="../media/image19.png"/><Relationship Id="rId10" Type="http://schemas.openxmlformats.org/officeDocument/2006/relationships/hyperlink" Target="mailto:Islands@irena.org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GGonul@iren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9609"/>
            <a:ext cx="2438400" cy="50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31" y="6172200"/>
            <a:ext cx="5756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4114801"/>
            <a:ext cx="12192000" cy="1298924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Net-zero Investment Lab: Public and Private Sector Collaboration on Accelerating Green Investment in SIDS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March 2021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BABA07-79CA-4CF7-9761-E92AEB7EC21A}"/>
              </a:ext>
            </a:extLst>
          </p:cNvPr>
          <p:cNvSpPr txBox="1">
            <a:spLocks/>
          </p:cNvSpPr>
          <p:nvPr/>
        </p:nvSpPr>
        <p:spPr bwMode="auto">
          <a:xfrm>
            <a:off x="0" y="1437983"/>
            <a:ext cx="12192000" cy="1981200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kern="0">
                <a:solidFill>
                  <a:schemeClr val="bg1"/>
                </a:solidFill>
                <a:cs typeface="Arial" panose="020B0604020202020204" pitchFamily="34" charset="0"/>
              </a:rPr>
              <a:t>Facilitating Small Island Developing States Access to Investment through the SIDS Lighthouses Initiative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4CA6947-3144-48E9-B250-4252A0B4A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95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27BC57A9-21EA-453D-9B76-A48D27CE3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932913"/>
            <a:ext cx="12191999" cy="59250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349774-5131-45B8-A7C8-5331293A197A}"/>
              </a:ext>
            </a:extLst>
          </p:cNvPr>
          <p:cNvSpPr txBox="1"/>
          <p:nvPr/>
        </p:nvSpPr>
        <p:spPr>
          <a:xfrm>
            <a:off x="0" y="5033962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ngimg.com/download/3449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3" name="Rectangle 2"/>
          <p:cNvSpPr/>
          <p:nvPr/>
        </p:nvSpPr>
        <p:spPr>
          <a:xfrm>
            <a:off x="1600200" y="6492876"/>
            <a:ext cx="9144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8DA02-2040-114D-A9E3-A171BC8478D9}"/>
              </a:ext>
            </a:extLst>
          </p:cNvPr>
          <p:cNvSpPr txBox="1"/>
          <p:nvPr/>
        </p:nvSpPr>
        <p:spPr>
          <a:xfrm>
            <a:off x="304801" y="986908"/>
            <a:ext cx="1158239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>
                <a:solidFill>
                  <a:srgbClr val="0070C0"/>
                </a:solidFill>
                <a:latin typeface="Arial"/>
                <a:cs typeface="Arial"/>
              </a:rPr>
              <a:t>|  36 SIDS and 31 Development Partners  |  </a:t>
            </a:r>
            <a:r>
              <a:rPr lang="fr-FR" sz="1200" b="1" kern="0">
                <a:solidFill>
                  <a:srgbClr val="0070C0"/>
                </a:solidFill>
                <a:latin typeface="Arial"/>
                <a:cs typeface="Arial"/>
              </a:rPr>
              <a:t>Framework to </a:t>
            </a:r>
            <a:r>
              <a:rPr lang="en-GB" sz="1200" b="1" kern="0">
                <a:solidFill>
                  <a:srgbClr val="0070C0"/>
                </a:solidFill>
                <a:latin typeface="Arial"/>
                <a:cs typeface="Arial"/>
              </a:rPr>
              <a:t>facilitate</a:t>
            </a:r>
            <a:r>
              <a:rPr lang="fr-FR" sz="1200" b="1" kern="0">
                <a:solidFill>
                  <a:srgbClr val="0070C0"/>
                </a:solidFill>
                <a:latin typeface="Arial"/>
                <a:cs typeface="Arial"/>
              </a:rPr>
              <a:t> SIDS </a:t>
            </a:r>
            <a:r>
              <a:rPr lang="en-US" sz="1200" b="1" kern="0">
                <a:solidFill>
                  <a:srgbClr val="0070C0"/>
                </a:solidFill>
                <a:latin typeface="Arial"/>
                <a:cs typeface="Arial"/>
              </a:rPr>
              <a:t>climate</a:t>
            </a:r>
            <a:r>
              <a:rPr lang="fr-FR" sz="1200" b="1" kern="0">
                <a:solidFill>
                  <a:srgbClr val="0070C0"/>
                </a:solidFill>
                <a:latin typeface="Arial"/>
                <a:cs typeface="Arial"/>
              </a:rPr>
              <a:t> action </a:t>
            </a:r>
            <a:r>
              <a:rPr lang="en-GB" sz="1200" b="1" kern="0">
                <a:solidFill>
                  <a:srgbClr val="0070C0"/>
                </a:solidFill>
                <a:latin typeface="Arial"/>
                <a:cs typeface="Arial"/>
              </a:rPr>
              <a:t>through</a:t>
            </a:r>
            <a:r>
              <a:rPr lang="fr-FR" sz="1200" b="1" ker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200" b="1" kern="0">
                <a:solidFill>
                  <a:srgbClr val="0070C0"/>
                </a:solidFill>
                <a:latin typeface="Arial"/>
                <a:cs typeface="Arial"/>
              </a:rPr>
              <a:t>energy</a:t>
            </a:r>
            <a:r>
              <a:rPr lang="fr-FR" sz="1200" b="1" kern="0">
                <a:solidFill>
                  <a:srgbClr val="0070C0"/>
                </a:solidFill>
                <a:latin typeface="Arial"/>
                <a:cs typeface="Arial"/>
              </a:rPr>
              <a:t> transformation  |</a:t>
            </a:r>
          </a:p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r>
              <a:rPr lang="en-US" sz="12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Addresses</a:t>
            </a:r>
            <a:r>
              <a:rPr lang="fr-FR" sz="12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elements of energy transition  |  </a:t>
            </a:r>
            <a:r>
              <a:rPr lang="en-GB" sz="12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Operationalises</a:t>
            </a:r>
            <a:r>
              <a:rPr lang="fr-FR" sz="12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Ambitious SIDS Climate Package and IRIE initiatives  | </a:t>
            </a:r>
            <a:r>
              <a:rPr lang="en-US" sz="1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 Support for 21 SIDS  | </a:t>
            </a:r>
            <a:endParaRPr lang="fr-FR" sz="1200" b="1" ker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88A3D-9455-D449-8B1C-5407F32748FA}"/>
              </a:ext>
            </a:extLst>
          </p:cNvPr>
          <p:cNvSpPr/>
          <p:nvPr/>
        </p:nvSpPr>
        <p:spPr>
          <a:xfrm>
            <a:off x="152400" y="315728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>
              <a:tabLst>
                <a:tab pos="342900" algn="l"/>
              </a:tabLst>
            </a:pPr>
            <a:r>
              <a:rPr lang="en-US" altLang="ko-KR" sz="3200" b="1">
                <a:solidFill>
                  <a:srgbClr val="006699"/>
                </a:solidFill>
                <a:latin typeface="Arial" panose="020B0604020202020204" pitchFamily="34" charset="0"/>
                <a:ea typeface="Segoe UI Symbol" pitchFamily="34" charset="0"/>
                <a:cs typeface="Arial" panose="020B0604020202020204" pitchFamily="34" charset="0"/>
              </a:rPr>
              <a:t>Overview of the SIDS Lighthouses Initiative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BF50196-E3D5-446D-85A1-15B02C09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8586"/>
            <a:ext cx="2342992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Antigua &amp; Barbuda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Aruba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Bahamas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Barbados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Belize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British Virgin Islands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Cuba</a:t>
            </a:r>
            <a:endParaRPr lang="es-ES" altLang="en-US" sz="1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Dominican Republic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Grenada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Guyana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Montserrat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St. Lucia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St. Vincent and the Grenadines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Trinidad and Tobago</a:t>
            </a:r>
          </a:p>
          <a:p>
            <a:pPr>
              <a:buFont typeface="+mj-lt"/>
              <a:buAutoNum type="arabicPeriod"/>
            </a:pPr>
            <a:r>
              <a:rPr lang="es-ES" altLang="en-US" sz="1000">
                <a:solidFill>
                  <a:srgbClr val="0070C0"/>
                </a:solidFill>
                <a:cs typeface="Arial" panose="020B0604020202020204" pitchFamily="34" charset="0"/>
              </a:rPr>
              <a:t>Turks and Caicos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E3AA9-6F83-452C-BAB4-C77CE230FE81}"/>
              </a:ext>
            </a:extLst>
          </p:cNvPr>
          <p:cNvSpPr txBox="1"/>
          <p:nvPr/>
        </p:nvSpPr>
        <p:spPr bwMode="auto">
          <a:xfrm>
            <a:off x="63327" y="1763265"/>
            <a:ext cx="2121654" cy="261610"/>
          </a:xfrm>
          <a:prstGeom prst="rect">
            <a:avLst/>
          </a:prstGeom>
          <a:solidFill>
            <a:srgbClr val="F28E2B"/>
          </a:solidFill>
          <a:ln>
            <a:solidFill>
              <a:srgbClr val="F28E2B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Caribbean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C3A7C-7C88-4B81-8A92-7EB567A6EAE8}"/>
              </a:ext>
            </a:extLst>
          </p:cNvPr>
          <p:cNvSpPr txBox="1"/>
          <p:nvPr/>
        </p:nvSpPr>
        <p:spPr bwMode="auto">
          <a:xfrm>
            <a:off x="5142696" y="2303262"/>
            <a:ext cx="1932111" cy="461665"/>
          </a:xfrm>
          <a:prstGeom prst="rect">
            <a:avLst/>
          </a:prstGeom>
          <a:solidFill>
            <a:srgbClr val="4E79A7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Atlantic, Indian Ocean and South China Sea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05C0C2E-DA5D-44A9-BCE6-434AB85B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971" y="2764927"/>
            <a:ext cx="2052059" cy="11541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Cabo Verde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Comoros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Maldives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Mauritius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Sao Tome and Principe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Seychelles</a:t>
            </a:r>
          </a:p>
          <a:p>
            <a:pPr marL="0" indent="0"/>
            <a:endParaRPr lang="en-US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9B52FB63-179D-499E-8096-E037C651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874" y="1931629"/>
            <a:ext cx="2610126" cy="25391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Cook Islands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Federated States of Micronesia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Fiji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Kiribati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Republic of the Marshall Islands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Nauru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New Caledonia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Niue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Palau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Papua New Guinea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Samoa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Solomon Islands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Tonga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Tuvalu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Vanuatu</a:t>
            </a:r>
          </a:p>
          <a:p>
            <a:pPr marL="0" indent="0"/>
            <a:endParaRPr lang="en-US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02449-D0F6-4C88-9A57-108B9AA2BDF8}"/>
              </a:ext>
            </a:extLst>
          </p:cNvPr>
          <p:cNvSpPr txBox="1"/>
          <p:nvPr/>
        </p:nvSpPr>
        <p:spPr bwMode="auto">
          <a:xfrm>
            <a:off x="9677400" y="1644660"/>
            <a:ext cx="1390446" cy="276999"/>
          </a:xfrm>
          <a:prstGeom prst="rect">
            <a:avLst/>
          </a:prstGeom>
          <a:solidFill>
            <a:srgbClr val="E1575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888949-3C0D-4AB0-91FF-09D778CF4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77363"/>
            <a:ext cx="252345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28600" indent="-228600">
              <a:buFont typeface="+mj-lt"/>
              <a:buAutoNum type="arabicPeriod" startAt="8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Norway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United Arab Emirates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United States of America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Association of the Overseas Countries and Territories of the European Union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Caribbean Electric Utility Services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Clean Energy Solutions Center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3894A34C-9165-4C4A-8A02-20730F939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34" y="5520820"/>
            <a:ext cx="2729066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Clinton Climate Initiative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ENEL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European Union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Greening the Islands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lang="en-US" altLang="en-US" sz="1000" kern="0">
                <a:solidFill>
                  <a:srgbClr val="0070C0"/>
                </a:solidFill>
                <a:cs typeface="Arial" panose="020B0604020202020204" pitchFamily="34" charset="0"/>
              </a:rPr>
              <a:t>Indian Ocean Commission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International Renewable Energy Agency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lang="en-US" altLang="en-US" sz="1000" kern="0">
                <a:solidFill>
                  <a:srgbClr val="0070C0"/>
                </a:solidFill>
                <a:cs typeface="Arial" panose="020B0604020202020204" pitchFamily="34" charset="0"/>
              </a:rPr>
              <a:t>Island Innovation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7AAE3A2E-D691-4E7B-8CD6-909E9D2D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52" y="5382320"/>
            <a:ext cx="3421812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1"/>
              <a:defRPr/>
            </a:pPr>
            <a:r>
              <a:rPr lang="en-US" altLang="en-US" sz="1000" kern="0">
                <a:solidFill>
                  <a:srgbClr val="0070C0"/>
                </a:solidFill>
                <a:cs typeface="Arial" panose="020B0604020202020204" pitchFamily="34" charset="0"/>
              </a:rPr>
              <a:t>Organisation of Eastern Caribbean States</a:t>
            </a:r>
            <a:endParaRPr kumimoji="0" lang="en-US" altLang="en-US" sz="10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lang="en-US" altLang="en-US" sz="1000" kern="0">
                <a:solidFill>
                  <a:srgbClr val="0070C0"/>
                </a:solidFill>
                <a:cs typeface="Arial" panose="020B0604020202020204" pitchFamily="34" charset="0"/>
              </a:rPr>
              <a:t>Pacific Community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Pacific Islands Development Forum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Pacific Power Association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Rocky Mountain Institute - Carbon War Room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Solar Head of State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Sustainable Energy for All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Sur Futuro Foundation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ADF22C-5B3D-4981-9483-B1369C554671}"/>
              </a:ext>
            </a:extLst>
          </p:cNvPr>
          <p:cNvSpPr txBox="1"/>
          <p:nvPr/>
        </p:nvSpPr>
        <p:spPr bwMode="auto">
          <a:xfrm>
            <a:off x="0" y="5071610"/>
            <a:ext cx="12192000" cy="27699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Partners: Non-SIDS countries and Partner Organisations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7F3B2B8-4A4E-40C7-8EAB-ED0DF993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660" y="5471403"/>
            <a:ext cx="3086279" cy="11541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+mj-lt"/>
              <a:buAutoNum type="arabicPeriod" startAt="29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United Nations Development Programme</a:t>
            </a:r>
          </a:p>
          <a:p>
            <a:pPr>
              <a:buFont typeface="+mj-lt"/>
              <a:buAutoNum type="arabicPeriod" startAt="29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United Nations Office of the High Representative for the Least Developed Countries, Landlocked Developing Countries and SIDS</a:t>
            </a:r>
          </a:p>
          <a:p>
            <a:pPr>
              <a:buFont typeface="+mj-lt"/>
              <a:buAutoNum type="arabicPeriod" startAt="29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World Bank</a:t>
            </a:r>
            <a:endParaRPr lang="en-US" altLang="en-US" sz="9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9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B7FF6-BE4A-4B63-86A9-199C96A63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63" y="5520820"/>
            <a:ext cx="2523454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Denmark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France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Japan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Italy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Germany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Italy</a:t>
            </a:r>
          </a:p>
          <a:p>
            <a:pPr>
              <a:buFont typeface="+mj-lt"/>
              <a:buAutoNum type="arabicPeriod"/>
            </a:pPr>
            <a:r>
              <a:rPr lang="en-US" altLang="en-US" sz="1000">
                <a:solidFill>
                  <a:srgbClr val="0070C0"/>
                </a:solidFill>
                <a:cs typeface="Arial" panose="020B0604020202020204" pitchFamily="34" charset="0"/>
              </a:rPr>
              <a:t>New Zealand</a:t>
            </a:r>
          </a:p>
        </p:txBody>
      </p:sp>
    </p:spTree>
    <p:extLst>
      <p:ext uri="{BB962C8B-B14F-4D97-AF65-F5344CB8AC3E}">
        <p14:creationId xmlns:p14="http://schemas.microsoft.com/office/powerpoint/2010/main" val="25972996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231695"/>
            <a:ext cx="796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rtl="1"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altLang="ko-KR" sz="3200" b="1" kern="0">
                <a:solidFill>
                  <a:srgbClr val="006699"/>
                </a:solidFill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SIDS Lighthouses Initiative Priority Areas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7"/>
          <a:stretch/>
        </p:blipFill>
        <p:spPr>
          <a:xfrm rot="5400000">
            <a:off x="-2120675" y="3122709"/>
            <a:ext cx="4969703" cy="728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AA118A-A4EC-4538-B560-47D9EFB33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7"/>
          <a:stretch/>
        </p:blipFill>
        <p:spPr>
          <a:xfrm rot="5400000">
            <a:off x="4382141" y="3221749"/>
            <a:ext cx="4969703" cy="7283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0369A5-8E41-427A-B3D9-9187164EB3B2}"/>
              </a:ext>
            </a:extLst>
          </p:cNvPr>
          <p:cNvSpPr txBox="1"/>
          <p:nvPr/>
        </p:nvSpPr>
        <p:spPr bwMode="auto">
          <a:xfrm>
            <a:off x="723776" y="2864109"/>
            <a:ext cx="552662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sources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geothermal and ocean energy, and step up work on wind and PV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74E4AF09-58A3-47D0-859C-424A49A2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76" y="1987222"/>
            <a:ext cx="55707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Expand from assessment and planning to </a:t>
            </a:r>
            <a:r>
              <a:rPr lang="en-US" sz="1400" b="1">
                <a:solidFill>
                  <a:srgbClr val="0070C0"/>
                </a:solidFill>
                <a:cs typeface="Arial" panose="020B0604020202020204" pitchFamily="34" charset="0"/>
              </a:rPr>
              <a:t>implementing</a:t>
            </a: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 effective, innovative solutions.</a:t>
            </a:r>
            <a:endParaRPr lang="es-ES" altLang="en-US" sz="14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6B52B2D-F392-45C5-B39D-1703FAED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30" y="3747480"/>
            <a:ext cx="552662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Support the development of bankable projects, </a:t>
            </a:r>
            <a:r>
              <a:rPr lang="en-US" sz="1400" b="1">
                <a:solidFill>
                  <a:srgbClr val="0070C0"/>
                </a:solidFill>
                <a:cs typeface="Arial" panose="020B0604020202020204" pitchFamily="34" charset="0"/>
              </a:rPr>
              <a:t>access to finance </a:t>
            </a: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and co-operation with the </a:t>
            </a:r>
            <a:r>
              <a:rPr lang="en-US" sz="1400" b="1">
                <a:solidFill>
                  <a:srgbClr val="0070C0"/>
                </a:solidFill>
                <a:cs typeface="Arial" panose="020B0604020202020204" pitchFamily="34" charset="0"/>
              </a:rPr>
              <a:t>private sector</a:t>
            </a: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A2FA9-20DA-4D68-879B-87BE9C44D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57" y="5502412"/>
            <a:ext cx="55707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Expand focus beyond power generation to include </a:t>
            </a:r>
            <a:r>
              <a:rPr lang="en-US" sz="1400" b="1">
                <a:solidFill>
                  <a:srgbClr val="0070C0"/>
                </a:solidFill>
                <a:cs typeface="Arial" panose="020B0604020202020204" pitchFamily="34" charset="0"/>
              </a:rPr>
              <a:t>transportation and other end-use sectors</a:t>
            </a: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35BF48-BA43-4E79-BA01-1FD2836D23EC}"/>
              </a:ext>
            </a:extLst>
          </p:cNvPr>
          <p:cNvSpPr txBox="1"/>
          <p:nvPr/>
        </p:nvSpPr>
        <p:spPr bwMode="auto">
          <a:xfrm>
            <a:off x="745843" y="1115380"/>
            <a:ext cx="5526628" cy="523220"/>
          </a:xfrm>
          <a:prstGeom prst="rect">
            <a:avLst/>
          </a:prstGeom>
          <a:solidFill>
            <a:srgbClr val="0070C0"/>
          </a:solidFill>
          <a:ln>
            <a:solidFill>
              <a:srgbClr val="F28E2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SIDS in reviewing and implementing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NDCs,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capacity building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4742A0-57BB-4E62-839C-6A74D80D213A}"/>
              </a:ext>
            </a:extLst>
          </p:cNvPr>
          <p:cNvSpPr txBox="1"/>
          <p:nvPr/>
        </p:nvSpPr>
        <p:spPr bwMode="auto">
          <a:xfrm>
            <a:off x="747980" y="4517224"/>
            <a:ext cx="5486935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and human capacity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segments of the renewable energy value chain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4785B508-D863-48F9-9E4D-082FB78FC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760" y="2059978"/>
            <a:ext cx="483024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Leverage synergies between renewables and </a:t>
            </a:r>
            <a:r>
              <a:rPr lang="en-US" sz="1400" b="1">
                <a:solidFill>
                  <a:srgbClr val="0070C0"/>
                </a:solidFill>
                <a:cs typeface="Arial" panose="020B0604020202020204" pitchFamily="34" charset="0"/>
              </a:rPr>
              <a:t>energy efficiency</a:t>
            </a:r>
            <a:endParaRPr lang="en-US" sz="14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8CD72D-D182-4158-B5C3-C7AAB841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238" y="3843932"/>
            <a:ext cx="489776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rgbClr val="0070C0"/>
                </a:solidFill>
                <a:cs typeface="Arial" panose="020B0604020202020204" pitchFamily="34" charset="0"/>
              </a:rPr>
              <a:t>Link renewable energy uptake to climate resilience and more effective disaster recovery.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4EF6DD-F757-45FE-9A2D-65B722B10AF3}"/>
              </a:ext>
            </a:extLst>
          </p:cNvPr>
          <p:cNvSpPr txBox="1"/>
          <p:nvPr/>
        </p:nvSpPr>
        <p:spPr bwMode="auto">
          <a:xfrm>
            <a:off x="7328932" y="1182733"/>
            <a:ext cx="4863068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focus beyond power generation to include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and other end-use sectors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0E6ACD7D-A6EE-414D-8667-73C18F5C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793" y="5555582"/>
            <a:ext cx="48452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/>
            <a:r>
              <a:rPr lang="en-US" altLang="en-US" sz="1400">
                <a:solidFill>
                  <a:srgbClr val="0070C0"/>
                </a:solidFill>
                <a:cs typeface="Arial" panose="020B0604020202020204" pitchFamily="34" charset="0"/>
              </a:rPr>
              <a:t>Reinforce and expand </a:t>
            </a:r>
            <a:r>
              <a:rPr lang="en-US" altLang="en-US" sz="1400" b="1">
                <a:solidFill>
                  <a:srgbClr val="0070C0"/>
                </a:solidFill>
                <a:cs typeface="Arial" panose="020B0604020202020204" pitchFamily="34" charset="0"/>
              </a:rPr>
              <a:t>partner engagement</a:t>
            </a:r>
            <a:r>
              <a:rPr lang="en-US" altLang="en-US" sz="1400">
                <a:solidFill>
                  <a:srgbClr val="0070C0"/>
                </a:solidFill>
                <a:cs typeface="Arial" panose="020B0604020202020204" pitchFamily="34" charset="0"/>
              </a:rPr>
              <a:t>, leveraging synergies with other SIDS initiatives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8D9139-D11B-4C5D-91DB-A59EBAC6503A}"/>
              </a:ext>
            </a:extLst>
          </p:cNvPr>
          <p:cNvSpPr txBox="1"/>
          <p:nvPr/>
        </p:nvSpPr>
        <p:spPr bwMode="auto">
          <a:xfrm>
            <a:off x="7294237" y="2719887"/>
            <a:ext cx="4897763" cy="954107"/>
          </a:xfrm>
          <a:prstGeom prst="rect">
            <a:avLst/>
          </a:prstGeom>
          <a:solidFill>
            <a:srgbClr val="0070C0"/>
          </a:solidFill>
          <a:ln>
            <a:solidFill>
              <a:srgbClr val="F28E2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RE and agriculture, food, health and water – to foster broad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development: job creation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equality and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women’s empowerment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renewables.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61D20C-692E-451B-92CC-6B3E845D619D}"/>
              </a:ext>
            </a:extLst>
          </p:cNvPr>
          <p:cNvSpPr txBox="1"/>
          <p:nvPr/>
        </p:nvSpPr>
        <p:spPr bwMode="auto">
          <a:xfrm>
            <a:off x="7346793" y="4698694"/>
            <a:ext cx="4845207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collection and dissemination of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statistics, supporting informed decision-making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056EB5-08BD-4976-939D-37CFA638EFF9}"/>
              </a:ext>
            </a:extLst>
          </p:cNvPr>
          <p:cNvSpPr txBox="1"/>
          <p:nvPr/>
        </p:nvSpPr>
        <p:spPr bwMode="auto">
          <a:xfrm>
            <a:off x="136774" y="6144120"/>
            <a:ext cx="1190282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>
                <a:solidFill>
                  <a:schemeClr val="bg1"/>
                </a:solidFill>
                <a:latin typeface="+mj-lt"/>
              </a:rPr>
              <a:t>Boost renewable power deployment, aiming for a target of </a:t>
            </a:r>
            <a:r>
              <a:rPr lang="en-US" b="1">
                <a:solidFill>
                  <a:schemeClr val="bg1"/>
                </a:solidFill>
                <a:latin typeface="+mj-lt"/>
              </a:rPr>
              <a:t>5 GW of installed capacity </a:t>
            </a:r>
            <a:r>
              <a:rPr lang="en-US">
                <a:solidFill>
                  <a:schemeClr val="bg1"/>
                </a:solidFill>
                <a:latin typeface="+mj-lt"/>
              </a:rPr>
              <a:t>in SIDS by </a:t>
            </a:r>
            <a:r>
              <a:rPr lang="en-US" b="1">
                <a:solidFill>
                  <a:schemeClr val="bg1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106949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1CE8E5E-C318-480D-9A23-9692682933E7}"/>
              </a:ext>
            </a:extLst>
          </p:cNvPr>
          <p:cNvGrpSpPr/>
          <p:nvPr/>
        </p:nvGrpSpPr>
        <p:grpSpPr>
          <a:xfrm>
            <a:off x="0" y="263377"/>
            <a:ext cx="12192000" cy="6594623"/>
            <a:chOff x="0" y="263377"/>
            <a:chExt cx="12192000" cy="65946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CDE9D8-6067-4DAF-A53E-E5953CAB5DD5}"/>
                </a:ext>
              </a:extLst>
            </p:cNvPr>
            <p:cNvGrpSpPr/>
            <p:nvPr/>
          </p:nvGrpSpPr>
          <p:grpSpPr>
            <a:xfrm>
              <a:off x="0" y="263377"/>
              <a:ext cx="12192000" cy="6594623"/>
              <a:chOff x="0" y="263377"/>
              <a:chExt cx="12192000" cy="6594623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9907BE0E-2439-4338-9824-97BDD7DD1E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267"/>
              <a:stretch/>
            </p:blipFill>
            <p:spPr bwMode="auto">
              <a:xfrm>
                <a:off x="67112" y="1064227"/>
                <a:ext cx="12124888" cy="5537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A3894B-07D9-40EE-9DB4-42919B5FA6CF}"/>
                  </a:ext>
                </a:extLst>
              </p:cNvPr>
              <p:cNvSpPr txBox="1"/>
              <p:nvPr/>
            </p:nvSpPr>
            <p:spPr>
              <a:xfrm>
                <a:off x="193384" y="263377"/>
                <a:ext cx="8651630" cy="5232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2800" b="1">
                    <a:solidFill>
                      <a:srgbClr val="0872A6"/>
                    </a:solidFill>
                    <a:latin typeface="Calibri"/>
                    <a:ea typeface="MS PGothic"/>
                    <a:cs typeface="Arial"/>
                  </a:rPr>
                  <a:t>IRENA-ADFD Facility: SIDS Projects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6BB6C06-9861-42B4-84ED-EBFA82761E99}"/>
                  </a:ext>
                </a:extLst>
              </p:cNvPr>
              <p:cNvSpPr/>
              <p:nvPr/>
            </p:nvSpPr>
            <p:spPr>
              <a:xfrm>
                <a:off x="4407408" y="1098958"/>
                <a:ext cx="4681728" cy="31987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128B93-065E-4708-AE1B-3A6CDEF6A059}"/>
                  </a:ext>
                </a:extLst>
              </p:cNvPr>
              <p:cNvSpPr/>
              <p:nvPr/>
            </p:nvSpPr>
            <p:spPr>
              <a:xfrm>
                <a:off x="9031428" y="1098958"/>
                <a:ext cx="2967188" cy="157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8C4E8F-9B3E-4851-B6FB-F185D8E92DB9}"/>
                  </a:ext>
                </a:extLst>
              </p:cNvPr>
              <p:cNvSpPr/>
              <p:nvPr/>
            </p:nvSpPr>
            <p:spPr>
              <a:xfrm>
                <a:off x="0" y="5742432"/>
                <a:ext cx="5577840" cy="11155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6F168E-19D0-47BC-8A7D-345FEBC7E6ED}"/>
                  </a:ext>
                </a:extLst>
              </p:cNvPr>
              <p:cNvSpPr/>
              <p:nvPr/>
            </p:nvSpPr>
            <p:spPr>
              <a:xfrm>
                <a:off x="4626864" y="4261104"/>
                <a:ext cx="1133856" cy="1645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BF78EA-D0E9-4323-A4BE-64C8C21A6E0B}"/>
                  </a:ext>
                </a:extLst>
              </p:cNvPr>
              <p:cNvSpPr/>
              <p:nvPr/>
            </p:nvSpPr>
            <p:spPr>
              <a:xfrm>
                <a:off x="9345168" y="6601968"/>
                <a:ext cx="1133856" cy="256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 descr="Map&#10;&#10;Description automatically generated">
                <a:extLst>
                  <a:ext uri="{FF2B5EF4-FFF2-40B4-BE49-F238E27FC236}">
                    <a16:creationId xmlns:a16="http://schemas.microsoft.com/office/drawing/2014/main" id="{1E004E02-2E50-474E-A350-B1514E805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38245" y="2374065"/>
                <a:ext cx="11314176" cy="4032098"/>
              </a:xfrm>
              <a:prstGeom prst="rect">
                <a:avLst/>
              </a:prstGeom>
            </p:spPr>
          </p:pic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C2D9E8B9-74F8-4E82-B8E5-AB3EE7F2D358}"/>
                  </a:ext>
                </a:extLst>
              </p:cNvPr>
              <p:cNvCxnSpPr/>
              <p:nvPr/>
            </p:nvCxnSpPr>
            <p:spPr>
              <a:xfrm rot="5400000" flipH="1" flipV="1">
                <a:off x="8319866" y="3491834"/>
                <a:ext cx="1392069" cy="146472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E223EA-6AAE-478D-8F9F-C9610DCDF566}"/>
                  </a:ext>
                </a:extLst>
              </p:cNvPr>
              <p:cNvSpPr/>
              <p:nvPr/>
            </p:nvSpPr>
            <p:spPr>
              <a:xfrm>
                <a:off x="8942663" y="6406163"/>
                <a:ext cx="1734397" cy="2215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82ABEC-B58F-4E16-874F-79EAA53C93F4}"/>
                </a:ext>
              </a:extLst>
            </p:cNvPr>
            <p:cNvSpPr/>
            <p:nvPr/>
          </p:nvSpPr>
          <p:spPr>
            <a:xfrm>
              <a:off x="134224" y="5503178"/>
              <a:ext cx="1310696" cy="290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342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165185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ko-KR" sz="2800" b="1" i="0" u="none" strike="noStrike" kern="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Segoe UI Symbol" pitchFamily="34" charset="0"/>
                <a:cs typeface="Calibri" panose="020F0502020204030204" pitchFamily="34" charset="0"/>
              </a:rPr>
              <a:t>Project Facilitation Workstreams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9B5DED-F92D-DE4F-A7DC-9676B19A4FFC}"/>
              </a:ext>
            </a:extLst>
          </p:cNvPr>
          <p:cNvGraphicFramePr/>
          <p:nvPr/>
        </p:nvGraphicFramePr>
        <p:xfrm>
          <a:off x="-1909544" y="1304966"/>
          <a:ext cx="12344400" cy="473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FE6CB45-ECDA-4937-967D-0349CC6DFA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79" y="1203303"/>
            <a:ext cx="2084306" cy="619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1A8582-8E03-4E47-8CD3-15386A6A35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654"/>
          <a:stretch/>
        </p:blipFill>
        <p:spPr>
          <a:xfrm>
            <a:off x="2888933" y="1019520"/>
            <a:ext cx="6013612" cy="8786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87DE57-14B5-4311-9983-D492CB292B92}"/>
              </a:ext>
            </a:extLst>
          </p:cNvPr>
          <p:cNvGrpSpPr/>
          <p:nvPr/>
        </p:nvGrpSpPr>
        <p:grpSpPr>
          <a:xfrm>
            <a:off x="7667633" y="2575348"/>
            <a:ext cx="2888557" cy="880657"/>
            <a:chOff x="8319839" y="799521"/>
            <a:chExt cx="2888557" cy="8806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C69FAB-90E2-4D0A-A545-5C8568862E67}"/>
                </a:ext>
              </a:extLst>
            </p:cNvPr>
            <p:cNvSpPr/>
            <p:nvPr/>
          </p:nvSpPr>
          <p:spPr>
            <a:xfrm>
              <a:off x="8319839" y="799521"/>
              <a:ext cx="2888557" cy="8806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4CF34A-373B-4D3F-9379-BF42C28615B9}"/>
                </a:ext>
              </a:extLst>
            </p:cNvPr>
            <p:cNvSpPr txBox="1"/>
            <p:nvPr/>
          </p:nvSpPr>
          <p:spPr>
            <a:xfrm>
              <a:off x="8319839" y="799521"/>
              <a:ext cx="2888557" cy="880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Information Document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8442C-44F8-40CB-A952-3A0F4C2DCF83}"/>
              </a:ext>
            </a:extLst>
          </p:cNvPr>
          <p:cNvGrpSpPr/>
          <p:nvPr/>
        </p:nvGrpSpPr>
        <p:grpSpPr>
          <a:xfrm>
            <a:off x="7667633" y="3789072"/>
            <a:ext cx="2888557" cy="880657"/>
            <a:chOff x="8319839" y="799521"/>
            <a:chExt cx="2888557" cy="8806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3A276A-7829-4810-9F80-72382BA0DC9A}"/>
                </a:ext>
              </a:extLst>
            </p:cNvPr>
            <p:cNvSpPr/>
            <p:nvPr/>
          </p:nvSpPr>
          <p:spPr>
            <a:xfrm>
              <a:off x="8319839" y="799521"/>
              <a:ext cx="2888557" cy="88065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474FB8-9E2A-4D06-A4FE-D39E247EE720}"/>
                </a:ext>
              </a:extLst>
            </p:cNvPr>
            <p:cNvSpPr txBox="1"/>
            <p:nvPr/>
          </p:nvSpPr>
          <p:spPr>
            <a:xfrm>
              <a:off x="8319839" y="799521"/>
              <a:ext cx="2888557" cy="880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Assistance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1670C5A-BC40-4F9F-9AA6-9C800D016E43}"/>
              </a:ext>
            </a:extLst>
          </p:cNvPr>
          <p:cNvSpPr/>
          <p:nvPr/>
        </p:nvSpPr>
        <p:spPr>
          <a:xfrm>
            <a:off x="476641" y="6303769"/>
            <a:ext cx="11582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 charset="0"/>
              </a:rPr>
              <a:t>Upstream support to achieve the goal of matching climate finance with investment-ready projects.</a:t>
            </a:r>
          </a:p>
        </p:txBody>
      </p:sp>
    </p:spTree>
    <p:extLst>
      <p:ext uri="{BB962C8B-B14F-4D97-AF65-F5344CB8AC3E}">
        <p14:creationId xmlns:p14="http://schemas.microsoft.com/office/powerpoint/2010/main" val="4146972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858F0-006D-44EA-A31B-30E8E2F66C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052736"/>
            <a:ext cx="6984355" cy="5555444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ts val="1200"/>
              </a:spcAft>
              <a:buClr>
                <a:srgbClr val="17678F"/>
              </a:buClr>
              <a:buNone/>
            </a:pP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 partnership to promote accelerated, </a:t>
            </a:r>
            <a:b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transformative and scaled-up investments to support ambitious NDCs and the pursuit of the SDGs, </a:t>
            </a:r>
            <a:b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initial focus on energy transition.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7678F"/>
              </a:buClr>
              <a:buNone/>
            </a:pPr>
            <a:endParaRPr lang="en-US" sz="3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CD61DD7-102C-44DF-8884-C0A99B2B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5" y="3298818"/>
            <a:ext cx="1670367" cy="5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DP">
            <a:extLst>
              <a:ext uri="{FF2B5EF4-FFF2-40B4-BE49-F238E27FC236}">
                <a16:creationId xmlns:a16="http://schemas.microsoft.com/office/drawing/2014/main" id="{F861A075-644C-4A42-9936-5735A9F0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06" y="2891148"/>
            <a:ext cx="582984" cy="11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Eforall">
            <a:extLst>
              <a:ext uri="{FF2B5EF4-FFF2-40B4-BE49-F238E27FC236}">
                <a16:creationId xmlns:a16="http://schemas.microsoft.com/office/drawing/2014/main" id="{1FC3D3CC-CEAE-46A3-9EC1-50D03DDF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5" y="3089946"/>
            <a:ext cx="826547" cy="8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7A454D7A-C43A-422A-B5F1-0151914F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153988"/>
            <a:ext cx="1239700" cy="8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48886FB-0920-44F2-BA7C-6B58436B002B}"/>
              </a:ext>
            </a:extLst>
          </p:cNvPr>
          <p:cNvSpPr txBox="1">
            <a:spLocks/>
          </p:cNvSpPr>
          <p:nvPr/>
        </p:nvSpPr>
        <p:spPr>
          <a:xfrm>
            <a:off x="3622440" y="1214184"/>
            <a:ext cx="3913720" cy="169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7678F"/>
              </a:buClr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Announced on the occasion of </a:t>
            </a:r>
            <a:br>
              <a:rPr 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 Climate Action Summit</a:t>
            </a:r>
            <a:br>
              <a:rPr 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(Sep 2019, New York)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D46F4DD-4E18-4009-A72E-8200F905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143668"/>
              </p:ext>
            </p:extLst>
          </p:nvPr>
        </p:nvGraphicFramePr>
        <p:xfrm>
          <a:off x="6888088" y="832989"/>
          <a:ext cx="5319688" cy="602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D0B4E21-7E95-2F40-89FD-B148F066B83F}"/>
              </a:ext>
            </a:extLst>
          </p:cNvPr>
          <p:cNvSpPr/>
          <p:nvPr/>
        </p:nvSpPr>
        <p:spPr>
          <a:xfrm>
            <a:off x="130027" y="149647"/>
            <a:ext cx="5248361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>
                <a:solidFill>
                  <a:srgbClr val="0872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it-IT" sz="2800" b="1">
                <a:solidFill>
                  <a:srgbClr val="0872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Investment Platform (CIP)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3D566AB-2A7F-0C48-99BE-25AF1322FFAA}"/>
              </a:ext>
            </a:extLst>
          </p:cNvPr>
          <p:cNvSpPr txBox="1">
            <a:spLocks/>
          </p:cNvSpPr>
          <p:nvPr/>
        </p:nvSpPr>
        <p:spPr bwMode="auto">
          <a:xfrm>
            <a:off x="11696700" y="6367463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39384004-82BF-EA41-A130-8B49D8AAA886}" type="slidenum">
              <a:rPr lang="en-GB" altLang="en-US" sz="11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6</a:t>
            </a:fld>
            <a:endParaRPr lang="en-GB" altLang="en-US" sz="11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F06A5F-D93E-4536-B805-F4E13D5CC2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1" y="1549800"/>
            <a:ext cx="3186836" cy="9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12CE49-C844-8D40-BA70-7AA0D7B16731}"/>
              </a:ext>
            </a:extLst>
          </p:cNvPr>
          <p:cNvSpPr/>
          <p:nvPr/>
        </p:nvSpPr>
        <p:spPr>
          <a:xfrm>
            <a:off x="482600" y="6132513"/>
            <a:ext cx="185738" cy="615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GB" sz="3400" b="1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4BB0B77-59DA-0E47-A867-F097102855AA}"/>
              </a:ext>
            </a:extLst>
          </p:cNvPr>
          <p:cNvSpPr txBox="1">
            <a:spLocks/>
          </p:cNvSpPr>
          <p:nvPr/>
        </p:nvSpPr>
        <p:spPr bwMode="auto">
          <a:xfrm>
            <a:off x="11696700" y="6367463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39384004-82BF-EA41-A130-8B49D8AAA886}" type="slidenum">
              <a:rPr lang="en-GB" altLang="en-US" sz="11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7</a:t>
            </a:fld>
            <a:endParaRPr lang="en-GB" altLang="en-US" sz="11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0E3096-00EA-A546-83D5-E9404D3B2244}"/>
              </a:ext>
            </a:extLst>
          </p:cNvPr>
          <p:cNvSpPr txBox="1">
            <a:spLocks/>
          </p:cNvSpPr>
          <p:nvPr/>
        </p:nvSpPr>
        <p:spPr bwMode="auto">
          <a:xfrm>
            <a:off x="263352" y="254446"/>
            <a:ext cx="91455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0263"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77938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90700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01875"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590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62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734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30675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Forums: Scope of Activities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9631B0B-69AE-7747-804F-0E487821F982}"/>
              </a:ext>
            </a:extLst>
          </p:cNvPr>
          <p:cNvSpPr txBox="1">
            <a:spLocks/>
          </p:cNvSpPr>
          <p:nvPr/>
        </p:nvSpPr>
        <p:spPr>
          <a:xfrm>
            <a:off x="646112" y="2233582"/>
            <a:ext cx="3563888" cy="1584177"/>
          </a:xfrm>
          <a:prstGeom prst="rect">
            <a:avLst/>
          </a:prstGeom>
          <a:solidFill>
            <a:srgbClr val="5DB0C0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Enabling Frameworks for Investment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52D0255-6361-2D4C-8A1C-120F216D661E}"/>
              </a:ext>
            </a:extLst>
          </p:cNvPr>
          <p:cNvSpPr txBox="1">
            <a:spLocks/>
          </p:cNvSpPr>
          <p:nvPr/>
        </p:nvSpPr>
        <p:spPr>
          <a:xfrm>
            <a:off x="4426024" y="2233582"/>
            <a:ext cx="3686200" cy="1584177"/>
          </a:xfrm>
          <a:prstGeom prst="rect">
            <a:avLst/>
          </a:prstGeom>
          <a:solidFill>
            <a:srgbClr val="AAC43D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Project Support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8B636B5-413C-434D-90AB-E40B0B8769BB}"/>
              </a:ext>
            </a:extLst>
          </p:cNvPr>
          <p:cNvSpPr txBox="1">
            <a:spLocks/>
          </p:cNvSpPr>
          <p:nvPr/>
        </p:nvSpPr>
        <p:spPr>
          <a:xfrm>
            <a:off x="646112" y="1052736"/>
            <a:ext cx="7466112" cy="887865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Investment Forum [in Cluster X]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EC498F4-D909-9749-9D08-EB7945DA803E}"/>
              </a:ext>
            </a:extLst>
          </p:cNvPr>
          <p:cNvSpPr txBox="1">
            <a:spLocks/>
          </p:cNvSpPr>
          <p:nvPr/>
        </p:nvSpPr>
        <p:spPr>
          <a:xfrm>
            <a:off x="649512" y="4005065"/>
            <a:ext cx="3560488" cy="15121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Highlighting needs to improve investment conditions</a:t>
            </a:r>
          </a:p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- Policy and regulation 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DB893-7565-CF41-82C7-4954F6C8D1AE}"/>
              </a:ext>
            </a:extLst>
          </p:cNvPr>
          <p:cNvSpPr/>
          <p:nvPr/>
        </p:nvSpPr>
        <p:spPr>
          <a:xfrm>
            <a:off x="4426024" y="4005064"/>
            <a:ext cx="3686200" cy="1512167"/>
          </a:xfrm>
          <a:prstGeom prst="rect">
            <a:avLst/>
          </a:prstGeom>
          <a:solidFill>
            <a:schemeClr val="bg1"/>
          </a:solidFill>
          <a:ln w="38100">
            <a:solidFill>
              <a:srgbClr val="0872A6"/>
            </a:solidFill>
          </a:ln>
        </p:spPr>
        <p:txBody>
          <a:bodyPr wrap="square" anchor="ctr">
            <a:noAutofit/>
          </a:bodyPr>
          <a:lstStyle/>
          <a:p>
            <a:pPr lvl="0" algn="ctr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Matchmaking of bankable projects and financiers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CFDCF4-D8E5-6E4E-BA7B-26EA4AC91410}"/>
              </a:ext>
            </a:extLst>
          </p:cNvPr>
          <p:cNvGrpSpPr/>
          <p:nvPr/>
        </p:nvGrpSpPr>
        <p:grpSpPr>
          <a:xfrm>
            <a:off x="646112" y="5805264"/>
            <a:ext cx="11282536" cy="792088"/>
            <a:chOff x="4295800" y="5171727"/>
            <a:chExt cx="7128792" cy="1195736"/>
          </a:xfrm>
          <a:solidFill>
            <a:srgbClr val="0872A6"/>
          </a:solidFill>
        </p:grpSpPr>
        <p:sp>
          <p:nvSpPr>
            <p:cNvPr id="20" name="Arrow: Down 3">
              <a:extLst>
                <a:ext uri="{FF2B5EF4-FFF2-40B4-BE49-F238E27FC236}">
                  <a16:creationId xmlns:a16="http://schemas.microsoft.com/office/drawing/2014/main" id="{9FDE7B87-A73A-F749-99C1-E9A34BE3A578}"/>
                </a:ext>
              </a:extLst>
            </p:cNvPr>
            <p:cNvSpPr/>
            <p:nvPr/>
          </p:nvSpPr>
          <p:spPr>
            <a:xfrm rot="10800000">
              <a:off x="4295800" y="5171727"/>
              <a:ext cx="7128792" cy="1195736"/>
            </a:xfrm>
            <a:prstGeom prst="downArrow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C0C1CE-3C73-B644-A9D4-B53558CCC4D9}"/>
                </a:ext>
              </a:extLst>
            </p:cNvPr>
            <p:cNvSpPr/>
            <p:nvPr/>
          </p:nvSpPr>
          <p:spPr>
            <a:xfrm>
              <a:off x="6096000" y="5546050"/>
              <a:ext cx="3528392" cy="6040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Climate Investment Platform</a:t>
              </a:r>
              <a:endParaRPr lang="fr-FR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F36F35D-3F8F-064C-810A-9C157FE791BE}"/>
              </a:ext>
            </a:extLst>
          </p:cNvPr>
          <p:cNvSpPr/>
          <p:nvPr/>
        </p:nvSpPr>
        <p:spPr>
          <a:xfrm>
            <a:off x="551384" y="908720"/>
            <a:ext cx="7687664" cy="4752528"/>
          </a:xfrm>
          <a:prstGeom prst="rect">
            <a:avLst/>
          </a:prstGeom>
          <a:noFill/>
          <a:ln w="38100">
            <a:solidFill>
              <a:srgbClr val="F46C6C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6A36E4F-DC77-0B4F-8C38-BBC12F850894}"/>
              </a:ext>
            </a:extLst>
          </p:cNvPr>
          <p:cNvSpPr txBox="1">
            <a:spLocks/>
          </p:cNvSpPr>
          <p:nvPr/>
        </p:nvSpPr>
        <p:spPr>
          <a:xfrm>
            <a:off x="8364760" y="1052736"/>
            <a:ext cx="3563888" cy="27650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Knowledge Dissemination and Capacity Building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C01334A-4359-BA43-BE20-53377119C784}"/>
              </a:ext>
            </a:extLst>
          </p:cNvPr>
          <p:cNvSpPr txBox="1">
            <a:spLocks/>
          </p:cNvSpPr>
          <p:nvPr/>
        </p:nvSpPr>
        <p:spPr>
          <a:xfrm>
            <a:off x="8368160" y="4005064"/>
            <a:ext cx="3560488" cy="151216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Strengthening competencies of regional and local stakeholders on a wide range of policy, regulatory, technical topics -- tailored to specific needs</a:t>
            </a:r>
          </a:p>
        </p:txBody>
      </p:sp>
    </p:spTree>
    <p:extLst>
      <p:ext uri="{BB962C8B-B14F-4D97-AF65-F5344CB8AC3E}">
        <p14:creationId xmlns:p14="http://schemas.microsoft.com/office/powerpoint/2010/main" val="315584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2DD977-F9E9-4C1A-8BA6-208BB50EBBFA}"/>
              </a:ext>
            </a:extLst>
          </p:cNvPr>
          <p:cNvSpPr/>
          <p:nvPr/>
        </p:nvSpPr>
        <p:spPr>
          <a:xfrm>
            <a:off x="353830" y="207128"/>
            <a:ext cx="1127268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/>
                <a:ea typeface="MS PGothic"/>
                <a:cs typeface="Arial"/>
              </a:rPr>
              <a:t>CIP registered projects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702E12-3A43-E24D-8BEC-D77EA553EAAA}"/>
              </a:ext>
            </a:extLst>
          </p:cNvPr>
          <p:cNvSpPr txBox="1"/>
          <p:nvPr/>
        </p:nvSpPr>
        <p:spPr>
          <a:xfrm>
            <a:off x="1451428" y="5791492"/>
            <a:ext cx="9289143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</a:t>
            </a:r>
            <a:r>
              <a:rPr kumimoji="0" 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 and effectiveness </a:t>
            </a:r>
            <a:r>
              <a:rPr kumimoji="0" lang="x-non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scaling up investment through facilitating development of bankable projects</a:t>
            </a:r>
            <a:endParaRPr kumimoji="0" lang="x-non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x_x_Picture 2" descr="File:World map blank without borders.svg - Wikimedia Commons">
            <a:extLst>
              <a:ext uri="{FF2B5EF4-FFF2-40B4-BE49-F238E27FC236}">
                <a16:creationId xmlns:a16="http://schemas.microsoft.com/office/drawing/2014/main" id="{28029F6F-AF89-4393-9409-136ECA32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67" y="1160909"/>
            <a:ext cx="8734365" cy="40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3C7FD6-94E4-4D3A-878E-8583B2BC02C9}"/>
              </a:ext>
            </a:extLst>
          </p:cNvPr>
          <p:cNvSpPr/>
          <p:nvPr/>
        </p:nvSpPr>
        <p:spPr>
          <a:xfrm>
            <a:off x="4723074" y="2840603"/>
            <a:ext cx="696454" cy="68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F516DB-8187-4C37-8C5F-76083A70B3C9}"/>
              </a:ext>
            </a:extLst>
          </p:cNvPr>
          <p:cNvSpPr/>
          <p:nvPr/>
        </p:nvSpPr>
        <p:spPr>
          <a:xfrm>
            <a:off x="6020347" y="2691424"/>
            <a:ext cx="652221" cy="6224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16CC53-1287-459D-AA8F-DCD95C8EFAA8}"/>
              </a:ext>
            </a:extLst>
          </p:cNvPr>
          <p:cNvSpPr/>
          <p:nvPr/>
        </p:nvSpPr>
        <p:spPr>
          <a:xfrm>
            <a:off x="3761120" y="3452452"/>
            <a:ext cx="696454" cy="68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D20BFE-FE65-4321-B9FE-B80C1039ECB1}"/>
              </a:ext>
            </a:extLst>
          </p:cNvPr>
          <p:cNvSpPr/>
          <p:nvPr/>
        </p:nvSpPr>
        <p:spPr>
          <a:xfrm>
            <a:off x="5506088" y="3985905"/>
            <a:ext cx="588396" cy="588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C16745-1BA9-4CE0-BAE7-D1A0B4DAED40}"/>
              </a:ext>
            </a:extLst>
          </p:cNvPr>
          <p:cNvSpPr/>
          <p:nvPr/>
        </p:nvSpPr>
        <p:spPr>
          <a:xfrm>
            <a:off x="2515409" y="2691721"/>
            <a:ext cx="588396" cy="5883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48F3E9-BB0D-41D6-9B4F-45BDD29EC98C}"/>
              </a:ext>
            </a:extLst>
          </p:cNvPr>
          <p:cNvSpPr/>
          <p:nvPr/>
        </p:nvSpPr>
        <p:spPr>
          <a:xfrm>
            <a:off x="6768223" y="2398251"/>
            <a:ext cx="561565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63F361-ED4B-4668-8260-780049219B4A}"/>
              </a:ext>
            </a:extLst>
          </p:cNvPr>
          <p:cNvSpPr/>
          <p:nvPr/>
        </p:nvSpPr>
        <p:spPr>
          <a:xfrm>
            <a:off x="7924270" y="2864056"/>
            <a:ext cx="561565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70BEA9-6AEC-4580-9FEE-0D8BF700444B}"/>
              </a:ext>
            </a:extLst>
          </p:cNvPr>
          <p:cNvSpPr/>
          <p:nvPr/>
        </p:nvSpPr>
        <p:spPr>
          <a:xfrm>
            <a:off x="6298682" y="2097268"/>
            <a:ext cx="489175" cy="4856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3AA639-6AD6-4D09-A229-EEB312E7E803}"/>
              </a:ext>
            </a:extLst>
          </p:cNvPr>
          <p:cNvSpPr/>
          <p:nvPr/>
        </p:nvSpPr>
        <p:spPr>
          <a:xfrm>
            <a:off x="5695974" y="3202199"/>
            <a:ext cx="411232" cy="4290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A98648-E18B-46FD-9165-9CA9CFCABECA}"/>
              </a:ext>
            </a:extLst>
          </p:cNvPr>
          <p:cNvSpPr/>
          <p:nvPr/>
        </p:nvSpPr>
        <p:spPr>
          <a:xfrm>
            <a:off x="7615481" y="2225041"/>
            <a:ext cx="537891" cy="5524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646D32-B1F7-43FD-B0F7-6A499EBA292A}"/>
              </a:ext>
            </a:extLst>
          </p:cNvPr>
          <p:cNvSpPr/>
          <p:nvPr/>
        </p:nvSpPr>
        <p:spPr>
          <a:xfrm>
            <a:off x="5451350" y="2336807"/>
            <a:ext cx="489248" cy="4766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AC13DD-263C-4F36-8750-3F970431D438}"/>
              </a:ext>
            </a:extLst>
          </p:cNvPr>
          <p:cNvSpPr/>
          <p:nvPr/>
        </p:nvSpPr>
        <p:spPr>
          <a:xfrm>
            <a:off x="3640238" y="2591478"/>
            <a:ext cx="489248" cy="47663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DBA7C6-6BA4-450F-BAEA-B8BC0EB98211}"/>
              </a:ext>
            </a:extLst>
          </p:cNvPr>
          <p:cNvSpPr/>
          <p:nvPr/>
        </p:nvSpPr>
        <p:spPr>
          <a:xfrm>
            <a:off x="5695974" y="1788808"/>
            <a:ext cx="411232" cy="4290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520F52-ACFE-4096-8716-C029F2723335}"/>
              </a:ext>
            </a:extLst>
          </p:cNvPr>
          <p:cNvSpPr/>
          <p:nvPr/>
        </p:nvSpPr>
        <p:spPr>
          <a:xfrm>
            <a:off x="2651467" y="3660984"/>
            <a:ext cx="452338" cy="4418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5C449-CD2B-487F-92E2-45552DA85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85" y="2575314"/>
            <a:ext cx="1784048" cy="2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858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A6D1D1-9E81-4E4E-8B1A-A66452DBDDE8}"/>
              </a:ext>
            </a:extLst>
          </p:cNvPr>
          <p:cNvGrpSpPr/>
          <p:nvPr/>
        </p:nvGrpSpPr>
        <p:grpSpPr>
          <a:xfrm>
            <a:off x="567356" y="5654672"/>
            <a:ext cx="1786018" cy="457200"/>
            <a:chOff x="235729" y="1105480"/>
            <a:chExt cx="1786018" cy="457200"/>
          </a:xfrm>
        </p:grpSpPr>
        <p:sp>
          <p:nvSpPr>
            <p:cNvPr id="4" name="TextBox 3"/>
            <p:cNvSpPr txBox="1"/>
            <p:nvPr/>
          </p:nvSpPr>
          <p:spPr>
            <a:xfrm>
              <a:off x="711372" y="1283516"/>
              <a:ext cx="1310375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>
                  <a:solidFill>
                    <a:srgbClr val="0872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www.irena.org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29" y="1105480"/>
              <a:ext cx="457200" cy="4572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2F38D3-CA24-4AB2-A500-436E277AD2F5}"/>
              </a:ext>
            </a:extLst>
          </p:cNvPr>
          <p:cNvGrpSpPr/>
          <p:nvPr/>
        </p:nvGrpSpPr>
        <p:grpSpPr>
          <a:xfrm>
            <a:off x="567356" y="6381039"/>
            <a:ext cx="2723920" cy="457200"/>
            <a:chOff x="254172" y="3330906"/>
            <a:chExt cx="2723920" cy="457200"/>
          </a:xfrm>
        </p:grpSpPr>
        <p:sp>
          <p:nvSpPr>
            <p:cNvPr id="15" name="TextBox 14"/>
            <p:cNvSpPr txBox="1"/>
            <p:nvPr/>
          </p:nvSpPr>
          <p:spPr>
            <a:xfrm>
              <a:off x="778316" y="3429000"/>
              <a:ext cx="2199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>
                  <a:solidFill>
                    <a:srgbClr val="0872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www.instagram.com/irenaimages</a:t>
              </a:r>
              <a:endParaRPr lang="en-US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72" y="3330906"/>
              <a:ext cx="457200" cy="457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7BE046-12B8-4964-8AEC-D94A660FE7B1}"/>
              </a:ext>
            </a:extLst>
          </p:cNvPr>
          <p:cNvGrpSpPr/>
          <p:nvPr/>
        </p:nvGrpSpPr>
        <p:grpSpPr>
          <a:xfrm>
            <a:off x="4929930" y="5658498"/>
            <a:ext cx="2512925" cy="1202091"/>
            <a:chOff x="238664" y="1857544"/>
            <a:chExt cx="2512925" cy="1202091"/>
          </a:xfrm>
        </p:grpSpPr>
        <p:sp>
          <p:nvSpPr>
            <p:cNvPr id="14" name="TextBox 13"/>
            <p:cNvSpPr txBox="1"/>
            <p:nvPr/>
          </p:nvSpPr>
          <p:spPr>
            <a:xfrm>
              <a:off x="739854" y="2721081"/>
              <a:ext cx="2011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>
                  <a:solidFill>
                    <a:srgbClr val="0872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www.facebook.com/irena.org</a:t>
              </a:r>
              <a:endParaRPr lang="en-US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18" y="2551650"/>
              <a:ext cx="457200" cy="4572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860850-2F8E-4006-8E4B-C9A0B0EF36DB}"/>
                </a:ext>
              </a:extLst>
            </p:cNvPr>
            <p:cNvGrpSpPr/>
            <p:nvPr/>
          </p:nvGrpSpPr>
          <p:grpSpPr>
            <a:xfrm>
              <a:off x="238664" y="1857544"/>
              <a:ext cx="2118642" cy="472708"/>
              <a:chOff x="238664" y="1857544"/>
              <a:chExt cx="2118642" cy="47270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78316" y="2032420"/>
                <a:ext cx="1578990" cy="2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baseline="30000">
                    <a:solidFill>
                      <a:srgbClr val="0872A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www.twitter.com/irena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664" y="1857544"/>
                <a:ext cx="472708" cy="472708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5E9D35-4BF2-401A-97BA-1D1F68CA3143}"/>
              </a:ext>
            </a:extLst>
          </p:cNvPr>
          <p:cNvGrpSpPr/>
          <p:nvPr/>
        </p:nvGrpSpPr>
        <p:grpSpPr>
          <a:xfrm>
            <a:off x="8697492" y="5647362"/>
            <a:ext cx="2940531" cy="463045"/>
            <a:chOff x="254172" y="4110162"/>
            <a:chExt cx="2940531" cy="463045"/>
          </a:xfrm>
        </p:grpSpPr>
        <p:sp>
          <p:nvSpPr>
            <p:cNvPr id="12" name="TextBox 11"/>
            <p:cNvSpPr txBox="1"/>
            <p:nvPr/>
          </p:nvSpPr>
          <p:spPr>
            <a:xfrm>
              <a:off x="778317" y="4199922"/>
              <a:ext cx="2416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>
                  <a:solidFill>
                    <a:srgbClr val="0872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www.flickr.com/photos/irenaimages</a:t>
              </a:r>
              <a:endParaRPr lang="en-US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72" y="4110162"/>
              <a:ext cx="463045" cy="4630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82D148-F3B4-43FD-A8A3-B8B562415474}"/>
              </a:ext>
            </a:extLst>
          </p:cNvPr>
          <p:cNvGrpSpPr/>
          <p:nvPr/>
        </p:nvGrpSpPr>
        <p:grpSpPr>
          <a:xfrm>
            <a:off x="8697492" y="6206377"/>
            <a:ext cx="2917895" cy="463046"/>
            <a:chOff x="276808" y="4756911"/>
            <a:chExt cx="2917895" cy="4630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08" y="4756911"/>
              <a:ext cx="463046" cy="4630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96118" y="4881403"/>
              <a:ext cx="2298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>
                  <a:solidFill>
                    <a:srgbClr val="0872A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www.youtube.com/user/irenaorg</a:t>
              </a:r>
              <a:endParaRPr lang="en-US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4E52FAE-501C-4580-8671-D5AF696DB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54468"/>
              </p:ext>
            </p:extLst>
          </p:nvPr>
        </p:nvGraphicFramePr>
        <p:xfrm>
          <a:off x="754102" y="284317"/>
          <a:ext cx="10683796" cy="46805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0683796">
                  <a:extLst>
                    <a:ext uri="{9D8B030D-6E8A-4147-A177-3AD203B41FA5}">
                      <a16:colId xmlns:a16="http://schemas.microsoft.com/office/drawing/2014/main" val="2929101534"/>
                    </a:ext>
                  </a:extLst>
                </a:gridCol>
              </a:tblGrid>
              <a:tr h="2736304">
                <a:tc>
                  <a:txBody>
                    <a:bodyPr/>
                    <a:lstStyle/>
                    <a:p>
                      <a:pPr marL="0" marR="0" lvl="0" indent="0" algn="ctr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Gurbuz Gonul</a:t>
                      </a:r>
                    </a:p>
                    <a:p>
                      <a:pPr marL="0" marR="0" lvl="0" indent="0" algn="ctr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Director Country Engagement and Partnership (CEP) </a:t>
                      </a:r>
                    </a:p>
                    <a:p>
                      <a:pPr marL="0" marR="0" lvl="0" indent="0" algn="ctr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GGonul@irena.org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ctr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IRENA Headquarters, Masdar City</a:t>
                      </a:r>
                      <a:b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P.O. Box 236, Abu Dhabi</a:t>
                      </a:r>
                      <a:b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Arab Emirates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6192">
                            <a:shade val="30000"/>
                            <a:satMod val="115000"/>
                          </a:srgbClr>
                        </a:gs>
                        <a:gs pos="50000">
                          <a:srgbClr val="006192">
                            <a:shade val="67500"/>
                            <a:satMod val="115000"/>
                          </a:srgbClr>
                        </a:gs>
                        <a:gs pos="100000">
                          <a:srgbClr val="006192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9676521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SIDS Lighthouses Initiative Email: </a:t>
                      </a:r>
                      <a:r>
                        <a:rPr lang="en-US" sz="2400" kern="120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10"/>
                        </a:rPr>
                        <a:t>Islands@irena.org</a:t>
                      </a:r>
                      <a:endParaRPr lang="en-US" sz="2400" kern="1200">
                        <a:solidFill>
                          <a:srgbClr val="4472C4">
                            <a:lumMod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b="1" kern="1200">
                        <a:solidFill>
                          <a:srgbClr val="4472C4">
                            <a:lumMod val="25000"/>
                          </a:srgb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1" kern="120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SIDS LHI Website: </a:t>
                      </a:r>
                      <a:r>
                        <a:rPr lang="en-US" sz="2400" kern="120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11"/>
                        </a:rPr>
                        <a:t>https://islands.irena.org</a:t>
                      </a:r>
                      <a:r>
                        <a:rPr lang="en-US" sz="2400" kern="1200">
                          <a:solidFill>
                            <a:srgbClr val="4472C4">
                              <a:lumMod val="25000"/>
                            </a:srgb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2400" b="1" kern="1200">
                        <a:solidFill>
                          <a:srgbClr val="4472C4">
                            <a:lumMod val="25000"/>
                          </a:srgb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67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949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6805F6-CB52-4FF6-A634-180897EA4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FAE4F-03B1-4109-84B1-439200F7C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25b32-6b9a-47b8-82d6-0a5c7fcbeb53"/>
    <ds:schemaRef ds:uri="53eda448-fbe5-416e-94e8-3496fe9a68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45E26-BAC9-47CC-AC35-2632352A3B5B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43565381-cbb2-4bc3-b9a9-1b7b21dfcc10"/>
    <ds:schemaRef ds:uri="http://schemas.microsoft.com/office/infopath/2007/PartnerControls"/>
    <ds:schemaRef ds:uri="http://schemas.openxmlformats.org/package/2006/metadata/core-properties"/>
    <ds:schemaRef ds:uri="4c7a8de7-d09a-43a4-8e7b-5883fd4e346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IRENA_Template_27112011</Template>
  <TotalTime>154</TotalTime>
  <Words>799</Words>
  <Application>Microsoft Office PowerPoint</Application>
  <PresentationFormat>Widescreen</PresentationFormat>
  <Paragraphs>167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SWeckend@irena.org</dc:creator>
  <cp:lastModifiedBy>Daria Gazzola</cp:lastModifiedBy>
  <cp:revision>6</cp:revision>
  <cp:lastPrinted>2016-02-14T13:37:07Z</cp:lastPrinted>
  <dcterms:created xsi:type="dcterms:W3CDTF">2012-01-09T12:12:29Z</dcterms:created>
  <dcterms:modified xsi:type="dcterms:W3CDTF">2021-11-10T08:01:01Z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