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83" r:id="rId5"/>
    <p:sldMasterId id="2147483695" r:id="rId6"/>
    <p:sldMasterId id="2147483760" r:id="rId7"/>
    <p:sldMasterId id="2147483726" r:id="rId8"/>
  </p:sldMasterIdLst>
  <p:notesMasterIdLst>
    <p:notesMasterId r:id="rId18"/>
  </p:notesMasterIdLst>
  <p:sldIdLst>
    <p:sldId id="1482" r:id="rId9"/>
    <p:sldId id="1483" r:id="rId10"/>
    <p:sldId id="1504" r:id="rId11"/>
    <p:sldId id="1508" r:id="rId12"/>
    <p:sldId id="1505" r:id="rId13"/>
    <p:sldId id="1509" r:id="rId14"/>
    <p:sldId id="1510" r:id="rId15"/>
    <p:sldId id="1511" r:id="rId16"/>
    <p:sldId id="1502" r:id="rId17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511175" indent="-53975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022350" indent="-10795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35113" indent="-163513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46288" indent="-217488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227BFC-90C3-5FE2-1817-0DFCEC1B74A9}" name="Nadeem Goussous" initials="NG" userId="S::NGoussous@irena.org::d54f452f-6fe8-4156-b2a8-e3cd6aba35f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8" clrIdx="0"/>
  <p:cmAuthor id="2" name="Pablo Carvajal" initials="PC" lastIdx="15" clrIdx="1">
    <p:extLst>
      <p:ext uri="{19B8F6BF-5375-455C-9EA6-DF929625EA0E}">
        <p15:presenceInfo xmlns:p15="http://schemas.microsoft.com/office/powerpoint/2012/main" userId="S-1-5-21-653272589-3936800030-4198134656-50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1A1"/>
    <a:srgbClr val="77C26C"/>
    <a:srgbClr val="398F9C"/>
    <a:srgbClr val="03B89D"/>
    <a:srgbClr val="E59A01"/>
    <a:srgbClr val="6E9636"/>
    <a:srgbClr val="1C909B"/>
    <a:srgbClr val="0872A6"/>
    <a:srgbClr val="F5D79A"/>
    <a:srgbClr val="6A9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3E204D-3347-4E5F-967B-AB3EAE3AAF9A}" v="116" dt="2022-08-23T17:48:55.777"/>
    <p1510:client id="{C1C310D0-4D79-44C0-AA38-C1CAEB7F9425}" v="302" dt="2022-08-23T14:15:14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6190" autoAdjust="0"/>
  </p:normalViewPr>
  <p:slideViewPr>
    <p:cSldViewPr snapToGrid="0">
      <p:cViewPr varScale="1">
        <p:scale>
          <a:sx n="58" d="100"/>
          <a:sy n="58" d="100"/>
        </p:scale>
        <p:origin x="958" y="2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EADBA-E510-421C-AD0A-8D2354557770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F5D1C4C-5291-45C4-AEB6-BCC5EF2E2CDB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The LAC region is developing energy scenarios with a broader scope that goes beyond technoeconomic criteria.</a:t>
          </a:r>
          <a:endParaRPr lang="en-US" sz="2000" b="0" dirty="0">
            <a:solidFill>
              <a:schemeClr val="tx1"/>
            </a:solidFill>
            <a:latin typeface="ITC Avant Garde Std Md" panose="020B0602020202020204"/>
          </a:endParaRPr>
        </a:p>
      </dgm:t>
    </dgm:pt>
    <dgm:pt modelId="{62F62A10-4E5A-443C-8507-C1498C1A1693}" type="parTrans" cxnId="{FB6E4DC3-2B70-416B-B8B9-46A6CA1176EE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C31F5CD7-3A0B-4914-9AE8-CA841D4256BB}" type="sibTrans" cxnId="{FB6E4DC3-2B70-416B-B8B9-46A6CA1176EE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33093199-0D93-4DDB-967E-6081E655A6CC}">
      <dgm:prSet custT="1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A number of LAC governments are developing increasingly integrated and long-term energy scenarios linked to their climate goals.</a:t>
          </a:r>
          <a:endParaRPr lang="en-US" sz="2000" b="0" dirty="0">
            <a:solidFill>
              <a:schemeClr val="tx1"/>
            </a:solidFill>
            <a:latin typeface="ITC Avant Garde Std Md" panose="020B0602020202020204"/>
          </a:endParaRPr>
        </a:p>
      </dgm:t>
    </dgm:pt>
    <dgm:pt modelId="{DAB5A246-8109-4391-B56A-405404479A5E}" type="parTrans" cxnId="{F9F50103-6696-4EF1-A71B-8FF4736628E0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56813E6F-A581-4B29-AF1A-AA2A4C15BB5D}" type="sibTrans" cxnId="{F9F50103-6696-4EF1-A71B-8FF4736628E0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48604B91-CBC9-4706-BE82-C7C4288D17A3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There is a growing emphasis on participatory scenario development as part of energy planning processes in the LAC region.</a:t>
          </a:r>
          <a:endParaRPr lang="en-US" sz="2000" b="0" dirty="0">
            <a:solidFill>
              <a:schemeClr val="tx1"/>
            </a:solidFill>
            <a:latin typeface="ITC Avant Garde Std Md" panose="020B0602020202020204"/>
          </a:endParaRPr>
        </a:p>
      </dgm:t>
    </dgm:pt>
    <dgm:pt modelId="{E1E77E35-9D91-4C34-B38A-F0DC76BED4EF}" type="parTrans" cxnId="{05577ED6-824E-47FA-BF47-EEC03E426344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3A7B7291-64F4-4E7C-92CE-46FF605152B4}" type="sibTrans" cxnId="{05577ED6-824E-47FA-BF47-EEC03E426344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EAF78E41-9E23-4584-95B5-0DEB40F10925}">
      <dgm:prSet custT="1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The long-term scenarios </a:t>
          </a:r>
          <a:r>
            <a:rPr lang="en-US" sz="2000" b="0" i="0" baseline="0" dirty="0" err="1">
              <a:solidFill>
                <a:schemeClr val="tx1"/>
              </a:solidFill>
              <a:latin typeface="ITC Avant Garde Std Md" panose="020B0602020202020204"/>
            </a:rPr>
            <a:t>analysed</a:t>
          </a:r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 by LAC countries are increasingly based on larger shares of renewables in their energy mix and on more efficient energy consumption.</a:t>
          </a:r>
          <a:endParaRPr lang="en-US" sz="2000" b="0" dirty="0">
            <a:solidFill>
              <a:schemeClr val="tx1"/>
            </a:solidFill>
            <a:latin typeface="ITC Avant Garde Std Md" panose="020B0602020202020204"/>
          </a:endParaRPr>
        </a:p>
      </dgm:t>
    </dgm:pt>
    <dgm:pt modelId="{B4DBF12D-3039-4001-8064-AD0AA0AE6044}" type="parTrans" cxnId="{3E3FBDC2-6CFF-4D6F-B7F3-02FB67F4E499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F1BBAB4B-8234-463E-8E9A-717464FDA0FA}" type="sibTrans" cxnId="{3E3FBDC2-6CFF-4D6F-B7F3-02FB67F4E499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60202588-40C7-44AD-B121-3CF1555D54F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Transparent energy data and statistics are crucial to the development of more reliable scenarios.</a:t>
          </a:r>
          <a:endParaRPr lang="en-US" sz="2000" b="0" dirty="0">
            <a:solidFill>
              <a:schemeClr val="tx1"/>
            </a:solidFill>
            <a:latin typeface="ITC Avant Garde Std Md" panose="020B0602020202020204"/>
          </a:endParaRPr>
        </a:p>
      </dgm:t>
    </dgm:pt>
    <dgm:pt modelId="{570EEDA8-4FD1-4F61-8052-11B05D9283EF}" type="parTrans" cxnId="{0DE956EE-3653-4E52-A3A8-ABE769784644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6CEB0DF4-EE2E-4AFC-82F6-B10490B3B0A3}" type="sibTrans" cxnId="{0DE956EE-3653-4E52-A3A8-ABE769784644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932334A7-B944-4EA2-B16E-71C5B2DEB1A4}">
      <dgm:prSet custT="1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en-US" sz="2000" b="0" i="0" baseline="0" dirty="0">
              <a:solidFill>
                <a:schemeClr val="tx1"/>
              </a:solidFill>
              <a:latin typeface="ITC Avant Garde Std Md" panose="020B0602020202020204"/>
            </a:rPr>
            <a:t>The support provided through international co-operation has been crucial in enabling many LAC countries to develop energy scenarios for medium- and long-term energy planning.</a:t>
          </a:r>
          <a:endParaRPr lang="en-US" sz="2000" b="0" dirty="0">
            <a:solidFill>
              <a:schemeClr val="tx1"/>
            </a:solidFill>
            <a:latin typeface="ITC Avant Garde Std Md" panose="020B0602020202020204"/>
          </a:endParaRPr>
        </a:p>
      </dgm:t>
    </dgm:pt>
    <dgm:pt modelId="{DD7CA153-7C3E-4503-8408-EB6F936027FF}" type="parTrans" cxnId="{108E6CDC-CA51-4E75-B7F1-E87F64AD2E87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479242FF-2B66-4AF4-B1F4-88D8EF29CBE2}" type="sibTrans" cxnId="{108E6CDC-CA51-4E75-B7F1-E87F64AD2E87}">
      <dgm:prSet/>
      <dgm:spPr/>
      <dgm:t>
        <a:bodyPr/>
        <a:lstStyle/>
        <a:p>
          <a:endParaRPr lang="en-US" sz="2000" b="0">
            <a:solidFill>
              <a:schemeClr val="tx1"/>
            </a:solidFill>
            <a:latin typeface="ITC Avant Garde Std Md" panose="020B0602020202020204"/>
          </a:endParaRPr>
        </a:p>
      </dgm:t>
    </dgm:pt>
    <dgm:pt modelId="{3D5F1A6C-F84B-4BE2-89E0-ADE352BDA5B8}" type="pres">
      <dgm:prSet presAssocID="{FB0EADBA-E510-421C-AD0A-8D2354557770}" presName="diagram" presStyleCnt="0">
        <dgm:presLayoutVars>
          <dgm:dir/>
          <dgm:resizeHandles val="exact"/>
        </dgm:presLayoutVars>
      </dgm:prSet>
      <dgm:spPr/>
    </dgm:pt>
    <dgm:pt modelId="{4E184D08-EF73-4846-B652-1593CE07B4F5}" type="pres">
      <dgm:prSet presAssocID="{0F5D1C4C-5291-45C4-AEB6-BCC5EF2E2CDB}" presName="node" presStyleLbl="node1" presStyleIdx="0" presStyleCnt="6">
        <dgm:presLayoutVars>
          <dgm:bulletEnabled val="1"/>
        </dgm:presLayoutVars>
      </dgm:prSet>
      <dgm:spPr/>
    </dgm:pt>
    <dgm:pt modelId="{AAE273CD-39BB-4F8B-9913-97FC79FE2A41}" type="pres">
      <dgm:prSet presAssocID="{C31F5CD7-3A0B-4914-9AE8-CA841D4256BB}" presName="sibTrans" presStyleCnt="0"/>
      <dgm:spPr/>
    </dgm:pt>
    <dgm:pt modelId="{0EDD1A43-36BF-42C6-96EB-DC2AB41DF5A2}" type="pres">
      <dgm:prSet presAssocID="{33093199-0D93-4DDB-967E-6081E655A6CC}" presName="node" presStyleLbl="node1" presStyleIdx="1" presStyleCnt="6">
        <dgm:presLayoutVars>
          <dgm:bulletEnabled val="1"/>
        </dgm:presLayoutVars>
      </dgm:prSet>
      <dgm:spPr/>
    </dgm:pt>
    <dgm:pt modelId="{346B1877-E59F-44A4-AA02-29FB7547059C}" type="pres">
      <dgm:prSet presAssocID="{56813E6F-A581-4B29-AF1A-AA2A4C15BB5D}" presName="sibTrans" presStyleCnt="0"/>
      <dgm:spPr/>
    </dgm:pt>
    <dgm:pt modelId="{E7F60A47-298B-46ED-B764-33C0570053B9}" type="pres">
      <dgm:prSet presAssocID="{48604B91-CBC9-4706-BE82-C7C4288D17A3}" presName="node" presStyleLbl="node1" presStyleIdx="2" presStyleCnt="6">
        <dgm:presLayoutVars>
          <dgm:bulletEnabled val="1"/>
        </dgm:presLayoutVars>
      </dgm:prSet>
      <dgm:spPr/>
    </dgm:pt>
    <dgm:pt modelId="{CCA252CA-686F-4AE2-B872-F852B6F3289C}" type="pres">
      <dgm:prSet presAssocID="{3A7B7291-64F4-4E7C-92CE-46FF605152B4}" presName="sibTrans" presStyleCnt="0"/>
      <dgm:spPr/>
    </dgm:pt>
    <dgm:pt modelId="{2FC62AD1-B8B9-4BFC-B03D-C85F6AC50B0B}" type="pres">
      <dgm:prSet presAssocID="{EAF78E41-9E23-4584-95B5-0DEB40F10925}" presName="node" presStyleLbl="node1" presStyleIdx="3" presStyleCnt="6">
        <dgm:presLayoutVars>
          <dgm:bulletEnabled val="1"/>
        </dgm:presLayoutVars>
      </dgm:prSet>
      <dgm:spPr/>
    </dgm:pt>
    <dgm:pt modelId="{B6055058-A31C-4B82-8A9C-1E24BE64A9C8}" type="pres">
      <dgm:prSet presAssocID="{F1BBAB4B-8234-463E-8E9A-717464FDA0FA}" presName="sibTrans" presStyleCnt="0"/>
      <dgm:spPr/>
    </dgm:pt>
    <dgm:pt modelId="{B5F0E021-337B-42B5-A4C8-F8F817A83AA5}" type="pres">
      <dgm:prSet presAssocID="{60202588-40C7-44AD-B121-3CF1555D54F5}" presName="node" presStyleLbl="node1" presStyleIdx="4" presStyleCnt="6">
        <dgm:presLayoutVars>
          <dgm:bulletEnabled val="1"/>
        </dgm:presLayoutVars>
      </dgm:prSet>
      <dgm:spPr/>
    </dgm:pt>
    <dgm:pt modelId="{8F733756-1D33-4500-BC2B-B2E25E101DF2}" type="pres">
      <dgm:prSet presAssocID="{6CEB0DF4-EE2E-4AFC-82F6-B10490B3B0A3}" presName="sibTrans" presStyleCnt="0"/>
      <dgm:spPr/>
    </dgm:pt>
    <dgm:pt modelId="{58365C42-DFBA-4980-8746-C50B59F13C21}" type="pres">
      <dgm:prSet presAssocID="{932334A7-B944-4EA2-B16E-71C5B2DEB1A4}" presName="node" presStyleLbl="node1" presStyleIdx="5" presStyleCnt="6">
        <dgm:presLayoutVars>
          <dgm:bulletEnabled val="1"/>
        </dgm:presLayoutVars>
      </dgm:prSet>
      <dgm:spPr/>
    </dgm:pt>
  </dgm:ptLst>
  <dgm:cxnLst>
    <dgm:cxn modelId="{F9F50103-6696-4EF1-A71B-8FF4736628E0}" srcId="{FB0EADBA-E510-421C-AD0A-8D2354557770}" destId="{33093199-0D93-4DDB-967E-6081E655A6CC}" srcOrd="1" destOrd="0" parTransId="{DAB5A246-8109-4391-B56A-405404479A5E}" sibTransId="{56813E6F-A581-4B29-AF1A-AA2A4C15BB5D}"/>
    <dgm:cxn modelId="{EDEAED3C-57A1-4778-922A-36ABF5C32D5A}" type="presOf" srcId="{FB0EADBA-E510-421C-AD0A-8D2354557770}" destId="{3D5F1A6C-F84B-4BE2-89E0-ADE352BDA5B8}" srcOrd="0" destOrd="0" presId="urn:microsoft.com/office/officeart/2005/8/layout/default"/>
    <dgm:cxn modelId="{DF24AC64-6FCB-4F6A-A687-4ADEFAF957DF}" type="presOf" srcId="{33093199-0D93-4DDB-967E-6081E655A6CC}" destId="{0EDD1A43-36BF-42C6-96EB-DC2AB41DF5A2}" srcOrd="0" destOrd="0" presId="urn:microsoft.com/office/officeart/2005/8/layout/default"/>
    <dgm:cxn modelId="{2648B059-3944-460C-AE26-9F3B7018C0E3}" type="presOf" srcId="{932334A7-B944-4EA2-B16E-71C5B2DEB1A4}" destId="{58365C42-DFBA-4980-8746-C50B59F13C21}" srcOrd="0" destOrd="0" presId="urn:microsoft.com/office/officeart/2005/8/layout/default"/>
    <dgm:cxn modelId="{834C4198-E3DF-4BA5-BE00-667F7553160C}" type="presOf" srcId="{EAF78E41-9E23-4584-95B5-0DEB40F10925}" destId="{2FC62AD1-B8B9-4BFC-B03D-C85F6AC50B0B}" srcOrd="0" destOrd="0" presId="urn:microsoft.com/office/officeart/2005/8/layout/default"/>
    <dgm:cxn modelId="{F6A017BA-3391-48DA-A457-635C0149AA6F}" type="presOf" srcId="{48604B91-CBC9-4706-BE82-C7C4288D17A3}" destId="{E7F60A47-298B-46ED-B764-33C0570053B9}" srcOrd="0" destOrd="0" presId="urn:microsoft.com/office/officeart/2005/8/layout/default"/>
    <dgm:cxn modelId="{3E3FBDC2-6CFF-4D6F-B7F3-02FB67F4E499}" srcId="{FB0EADBA-E510-421C-AD0A-8D2354557770}" destId="{EAF78E41-9E23-4584-95B5-0DEB40F10925}" srcOrd="3" destOrd="0" parTransId="{B4DBF12D-3039-4001-8064-AD0AA0AE6044}" sibTransId="{F1BBAB4B-8234-463E-8E9A-717464FDA0FA}"/>
    <dgm:cxn modelId="{FB6E4DC3-2B70-416B-B8B9-46A6CA1176EE}" srcId="{FB0EADBA-E510-421C-AD0A-8D2354557770}" destId="{0F5D1C4C-5291-45C4-AEB6-BCC5EF2E2CDB}" srcOrd="0" destOrd="0" parTransId="{62F62A10-4E5A-443C-8507-C1498C1A1693}" sibTransId="{C31F5CD7-3A0B-4914-9AE8-CA841D4256BB}"/>
    <dgm:cxn modelId="{05577ED6-824E-47FA-BF47-EEC03E426344}" srcId="{FB0EADBA-E510-421C-AD0A-8D2354557770}" destId="{48604B91-CBC9-4706-BE82-C7C4288D17A3}" srcOrd="2" destOrd="0" parTransId="{E1E77E35-9D91-4C34-B38A-F0DC76BED4EF}" sibTransId="{3A7B7291-64F4-4E7C-92CE-46FF605152B4}"/>
    <dgm:cxn modelId="{108E6CDC-CA51-4E75-B7F1-E87F64AD2E87}" srcId="{FB0EADBA-E510-421C-AD0A-8D2354557770}" destId="{932334A7-B944-4EA2-B16E-71C5B2DEB1A4}" srcOrd="5" destOrd="0" parTransId="{DD7CA153-7C3E-4503-8408-EB6F936027FF}" sibTransId="{479242FF-2B66-4AF4-B1F4-88D8EF29CBE2}"/>
    <dgm:cxn modelId="{F0A874DE-5AAA-4DD2-B3DC-BCF545229B24}" type="presOf" srcId="{0F5D1C4C-5291-45C4-AEB6-BCC5EF2E2CDB}" destId="{4E184D08-EF73-4846-B652-1593CE07B4F5}" srcOrd="0" destOrd="0" presId="urn:microsoft.com/office/officeart/2005/8/layout/default"/>
    <dgm:cxn modelId="{0BB4CBE7-5569-4D61-9217-4EAF3C59B49B}" type="presOf" srcId="{60202588-40C7-44AD-B121-3CF1555D54F5}" destId="{B5F0E021-337B-42B5-A4C8-F8F817A83AA5}" srcOrd="0" destOrd="0" presId="urn:microsoft.com/office/officeart/2005/8/layout/default"/>
    <dgm:cxn modelId="{0DE956EE-3653-4E52-A3A8-ABE769784644}" srcId="{FB0EADBA-E510-421C-AD0A-8D2354557770}" destId="{60202588-40C7-44AD-B121-3CF1555D54F5}" srcOrd="4" destOrd="0" parTransId="{570EEDA8-4FD1-4F61-8052-11B05D9283EF}" sibTransId="{6CEB0DF4-EE2E-4AFC-82F6-B10490B3B0A3}"/>
    <dgm:cxn modelId="{942F2D97-5A22-48EB-A5DB-1B9F522FA3A6}" type="presParOf" srcId="{3D5F1A6C-F84B-4BE2-89E0-ADE352BDA5B8}" destId="{4E184D08-EF73-4846-B652-1593CE07B4F5}" srcOrd="0" destOrd="0" presId="urn:microsoft.com/office/officeart/2005/8/layout/default"/>
    <dgm:cxn modelId="{083432FE-535A-475A-A1AD-1F04B5086FF1}" type="presParOf" srcId="{3D5F1A6C-F84B-4BE2-89E0-ADE352BDA5B8}" destId="{AAE273CD-39BB-4F8B-9913-97FC79FE2A41}" srcOrd="1" destOrd="0" presId="urn:microsoft.com/office/officeart/2005/8/layout/default"/>
    <dgm:cxn modelId="{88F48D78-EED1-49D1-AFD5-8E0D803773D2}" type="presParOf" srcId="{3D5F1A6C-F84B-4BE2-89E0-ADE352BDA5B8}" destId="{0EDD1A43-36BF-42C6-96EB-DC2AB41DF5A2}" srcOrd="2" destOrd="0" presId="urn:microsoft.com/office/officeart/2005/8/layout/default"/>
    <dgm:cxn modelId="{11D9804C-CD55-44AE-8D46-F3BDC9DF81BC}" type="presParOf" srcId="{3D5F1A6C-F84B-4BE2-89E0-ADE352BDA5B8}" destId="{346B1877-E59F-44A4-AA02-29FB7547059C}" srcOrd="3" destOrd="0" presId="urn:microsoft.com/office/officeart/2005/8/layout/default"/>
    <dgm:cxn modelId="{EEF14284-60F0-4C09-937F-2286120C1276}" type="presParOf" srcId="{3D5F1A6C-F84B-4BE2-89E0-ADE352BDA5B8}" destId="{E7F60A47-298B-46ED-B764-33C0570053B9}" srcOrd="4" destOrd="0" presId="urn:microsoft.com/office/officeart/2005/8/layout/default"/>
    <dgm:cxn modelId="{243C0AB5-4FA0-4A41-A7AC-EE56FC8B271E}" type="presParOf" srcId="{3D5F1A6C-F84B-4BE2-89E0-ADE352BDA5B8}" destId="{CCA252CA-686F-4AE2-B872-F852B6F3289C}" srcOrd="5" destOrd="0" presId="urn:microsoft.com/office/officeart/2005/8/layout/default"/>
    <dgm:cxn modelId="{46B96149-0B12-4FD1-8CAD-A3237F348816}" type="presParOf" srcId="{3D5F1A6C-F84B-4BE2-89E0-ADE352BDA5B8}" destId="{2FC62AD1-B8B9-4BFC-B03D-C85F6AC50B0B}" srcOrd="6" destOrd="0" presId="urn:microsoft.com/office/officeart/2005/8/layout/default"/>
    <dgm:cxn modelId="{89529697-78C0-445F-8924-68EC5F7FCCCB}" type="presParOf" srcId="{3D5F1A6C-F84B-4BE2-89E0-ADE352BDA5B8}" destId="{B6055058-A31C-4B82-8A9C-1E24BE64A9C8}" srcOrd="7" destOrd="0" presId="urn:microsoft.com/office/officeart/2005/8/layout/default"/>
    <dgm:cxn modelId="{24CB77E8-FD5F-406E-A8E8-20B1BBF15831}" type="presParOf" srcId="{3D5F1A6C-F84B-4BE2-89E0-ADE352BDA5B8}" destId="{B5F0E021-337B-42B5-A4C8-F8F817A83AA5}" srcOrd="8" destOrd="0" presId="urn:microsoft.com/office/officeart/2005/8/layout/default"/>
    <dgm:cxn modelId="{827509A9-E6AA-4593-A2D9-D4D6243607AA}" type="presParOf" srcId="{3D5F1A6C-F84B-4BE2-89E0-ADE352BDA5B8}" destId="{8F733756-1D33-4500-BC2B-B2E25E101DF2}" srcOrd="9" destOrd="0" presId="urn:microsoft.com/office/officeart/2005/8/layout/default"/>
    <dgm:cxn modelId="{BDFC14C6-81D6-4A1A-AA15-D66B3E2A73C2}" type="presParOf" srcId="{3D5F1A6C-F84B-4BE2-89E0-ADE352BDA5B8}" destId="{58365C42-DFBA-4980-8746-C50B59F13C2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26710E-FB16-4578-8956-1C1A831BEE42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733745-68EB-4975-B8FF-339C06D9F494}">
      <dgm:prSet custT="1"/>
      <dgm:spPr/>
      <dgm:t>
        <a:bodyPr/>
        <a:lstStyle/>
        <a:p>
          <a:r>
            <a:rPr lang="en-US" sz="1800" dirty="0">
              <a:latin typeface="ITC Avant Garde Std Md" panose="020B0602020202020204"/>
            </a:rPr>
            <a:t>Africa report of webinar series “Long-Term Energy Scenarios (LTES) For Developing National Energy Transition Plans In Africa”.</a:t>
          </a:r>
        </a:p>
      </dgm:t>
    </dgm:pt>
    <dgm:pt modelId="{40E071AB-1273-4DEB-AA47-728F999520EE}" type="parTrans" cxnId="{16D277EF-FFD8-4B2B-B7FE-643FC7A38233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088F4B4A-AB86-4275-9EB1-67EB8684F193}" type="sibTrans" cxnId="{16D277EF-FFD8-4B2B-B7FE-643FC7A38233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D7A2107B-F9AA-436B-99BC-30F3CF58D23E}">
      <dgm:prSet custT="1"/>
      <dgm:spPr/>
      <dgm:t>
        <a:bodyPr/>
        <a:lstStyle/>
        <a:p>
          <a:r>
            <a:rPr lang="en-US" sz="1800" dirty="0">
              <a:latin typeface="ITC Avant Garde Std Md" panose="020B0602020202020204"/>
            </a:rPr>
            <a:t>Clean Energy Ministerial 13</a:t>
          </a:r>
        </a:p>
        <a:p>
          <a:r>
            <a:rPr lang="en-US" sz="1800" dirty="0">
              <a:latin typeface="ITC Avant Garde Std Md" panose="020B0602020202020204"/>
            </a:rPr>
            <a:t>Side Event on Transport</a:t>
          </a:r>
        </a:p>
      </dgm:t>
    </dgm:pt>
    <dgm:pt modelId="{3FE7BCBD-2A59-49AF-BC97-EB3038458767}" type="parTrans" cxnId="{87A68380-F5DD-4498-9D06-7EE6246115CB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F7F26E05-8240-4152-860B-9BFA202084C7}" type="sibTrans" cxnId="{87A68380-F5DD-4498-9D06-7EE6246115CB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D391D07C-9682-4D09-B52A-AACC9464DE97}">
      <dgm:prSet custT="1"/>
      <dgm:spPr/>
      <dgm:t>
        <a:bodyPr/>
        <a:lstStyle/>
        <a:p>
          <a:r>
            <a:rPr lang="en-US" sz="1800" dirty="0">
              <a:latin typeface="ITC Avant Garde Std Md" panose="020B0602020202020204"/>
            </a:rPr>
            <a:t>4</a:t>
          </a:r>
          <a:r>
            <a:rPr lang="en-US" sz="1800" baseline="30000" dirty="0">
              <a:latin typeface="ITC Avant Garde Std Md" panose="020B0602020202020204"/>
            </a:rPr>
            <a:t>th</a:t>
          </a:r>
          <a:r>
            <a:rPr lang="en-US" sz="1800" dirty="0">
              <a:latin typeface="ITC Avant Garde Std Md" panose="020B0602020202020204"/>
            </a:rPr>
            <a:t> international forum on Long-Term Energy Scenarios.</a:t>
          </a:r>
        </a:p>
      </dgm:t>
    </dgm:pt>
    <dgm:pt modelId="{D301FDBA-A13F-4D43-BB62-40ED4AEC250A}" type="parTrans" cxnId="{C144415D-146E-4813-A208-067FB923FD83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6D55512F-3C21-4868-91F4-216DA59F4C59}" type="sibTrans" cxnId="{C144415D-146E-4813-A208-067FB923FD83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EE821B91-7721-43F1-80F8-8388DE310507}">
      <dgm:prSet custT="1"/>
      <dgm:spPr/>
      <dgm:t>
        <a:bodyPr/>
        <a:lstStyle/>
        <a:p>
          <a:r>
            <a:rPr lang="en-US" sz="1800">
              <a:latin typeface="ITC Avant Garde Std Md" panose="020B0602020202020204"/>
            </a:rPr>
            <a:t>Stocktaking report and presentation at COP27</a:t>
          </a:r>
          <a:endParaRPr lang="en-US" sz="1800" dirty="0">
            <a:latin typeface="ITC Avant Garde Std Md" panose="020B0602020202020204"/>
          </a:endParaRPr>
        </a:p>
      </dgm:t>
    </dgm:pt>
    <dgm:pt modelId="{F0F64347-2FB6-4007-9F08-9D67D76440AF}" type="parTrans" cxnId="{08CF2A17-33FE-4561-B567-92AACC16D6AC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557FFC64-D496-46FF-8BF8-38B0746FAE5A}" type="sibTrans" cxnId="{08CF2A17-33FE-4561-B567-92AACC16D6AC}">
      <dgm:prSet/>
      <dgm:spPr/>
      <dgm:t>
        <a:bodyPr/>
        <a:lstStyle/>
        <a:p>
          <a:endParaRPr lang="en-US" sz="2000">
            <a:latin typeface="ITC Avant Garde Std Md" panose="020B0602020202020204"/>
          </a:endParaRPr>
        </a:p>
      </dgm:t>
    </dgm:pt>
    <dgm:pt modelId="{DAE34D7F-A7FD-47DC-AC40-126BA93EE863}" type="pres">
      <dgm:prSet presAssocID="{9726710E-FB16-4578-8956-1C1A831BEE4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A7FF5D4-D7E6-4496-84BF-18CE6C67F261}" type="pres">
      <dgm:prSet presAssocID="{EE821B91-7721-43F1-80F8-8388DE310507}" presName="Accent4" presStyleCnt="0"/>
      <dgm:spPr/>
    </dgm:pt>
    <dgm:pt modelId="{F635E371-6B17-4554-BA0A-CAD65F2B17FC}" type="pres">
      <dgm:prSet presAssocID="{EE821B91-7721-43F1-80F8-8388DE310507}" presName="Accent" presStyleLbl="node1" presStyleIdx="0" presStyleCnt="4"/>
      <dgm:spPr/>
    </dgm:pt>
    <dgm:pt modelId="{E9C5C5D7-5A74-4895-B8AA-61238305AD5E}" type="pres">
      <dgm:prSet presAssocID="{EE821B91-7721-43F1-80F8-8388DE310507}" presName="ParentBackground4" presStyleCnt="0"/>
      <dgm:spPr/>
    </dgm:pt>
    <dgm:pt modelId="{7FCDC8CC-155F-4BA1-A689-CD1CE4287D3E}" type="pres">
      <dgm:prSet presAssocID="{EE821B91-7721-43F1-80F8-8388DE310507}" presName="ParentBackground" presStyleLbl="fgAcc1" presStyleIdx="0" presStyleCnt="4"/>
      <dgm:spPr/>
    </dgm:pt>
    <dgm:pt modelId="{17333343-9BEB-4036-8B44-782F0A805F3B}" type="pres">
      <dgm:prSet presAssocID="{EE821B91-7721-43F1-80F8-8388DE310507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A290D05-A29A-4A3D-98C0-A13ED49A946E}" type="pres">
      <dgm:prSet presAssocID="{D391D07C-9682-4D09-B52A-AACC9464DE97}" presName="Accent3" presStyleCnt="0"/>
      <dgm:spPr/>
    </dgm:pt>
    <dgm:pt modelId="{DBCF89EF-FDDD-482B-8EFD-2435BC5BC1B7}" type="pres">
      <dgm:prSet presAssocID="{D391D07C-9682-4D09-B52A-AACC9464DE97}" presName="Accent" presStyleLbl="node1" presStyleIdx="1" presStyleCnt="4"/>
      <dgm:spPr/>
    </dgm:pt>
    <dgm:pt modelId="{4920EAEB-04AB-4EA9-9204-A7BBBE5072BD}" type="pres">
      <dgm:prSet presAssocID="{D391D07C-9682-4D09-B52A-AACC9464DE97}" presName="ParentBackground3" presStyleCnt="0"/>
      <dgm:spPr/>
    </dgm:pt>
    <dgm:pt modelId="{1418F4F0-BEA6-423B-97EB-4F4144198740}" type="pres">
      <dgm:prSet presAssocID="{D391D07C-9682-4D09-B52A-AACC9464DE97}" presName="ParentBackground" presStyleLbl="fgAcc1" presStyleIdx="1" presStyleCnt="4"/>
      <dgm:spPr/>
    </dgm:pt>
    <dgm:pt modelId="{4D7A1E0A-CAB1-4D7A-9250-ED4334F30D12}" type="pres">
      <dgm:prSet presAssocID="{D391D07C-9682-4D09-B52A-AACC9464DE9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88366AB-5C80-4853-A40A-C9355477D72E}" type="pres">
      <dgm:prSet presAssocID="{D7A2107B-F9AA-436B-99BC-30F3CF58D23E}" presName="Accent2" presStyleCnt="0"/>
      <dgm:spPr/>
    </dgm:pt>
    <dgm:pt modelId="{27288298-E4B4-4484-AA19-A6E99BAE45F6}" type="pres">
      <dgm:prSet presAssocID="{D7A2107B-F9AA-436B-99BC-30F3CF58D23E}" presName="Accent" presStyleLbl="node1" presStyleIdx="2" presStyleCnt="4"/>
      <dgm:spPr/>
    </dgm:pt>
    <dgm:pt modelId="{11122E4F-F26C-46CE-BB06-91EC29CBC22C}" type="pres">
      <dgm:prSet presAssocID="{D7A2107B-F9AA-436B-99BC-30F3CF58D23E}" presName="ParentBackground2" presStyleCnt="0"/>
      <dgm:spPr/>
    </dgm:pt>
    <dgm:pt modelId="{65C9214B-EF47-4EE1-8211-D39EA8B0167D}" type="pres">
      <dgm:prSet presAssocID="{D7A2107B-F9AA-436B-99BC-30F3CF58D23E}" presName="ParentBackground" presStyleLbl="fgAcc1" presStyleIdx="2" presStyleCnt="4"/>
      <dgm:spPr/>
    </dgm:pt>
    <dgm:pt modelId="{3FDFB904-9EB8-45BA-B5C9-F445ECC62526}" type="pres">
      <dgm:prSet presAssocID="{D7A2107B-F9AA-436B-99BC-30F3CF58D23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D4C8DAA-74DF-474F-A9EA-7F9E9ACDA8B3}" type="pres">
      <dgm:prSet presAssocID="{94733745-68EB-4975-B8FF-339C06D9F494}" presName="Accent1" presStyleCnt="0"/>
      <dgm:spPr/>
    </dgm:pt>
    <dgm:pt modelId="{710B9A93-8307-4155-BBEB-43A165A95856}" type="pres">
      <dgm:prSet presAssocID="{94733745-68EB-4975-B8FF-339C06D9F494}" presName="Accent" presStyleLbl="node1" presStyleIdx="3" presStyleCnt="4"/>
      <dgm:spPr/>
    </dgm:pt>
    <dgm:pt modelId="{3AB86E4E-52EE-466B-9018-8694AC004F77}" type="pres">
      <dgm:prSet presAssocID="{94733745-68EB-4975-B8FF-339C06D9F494}" presName="ParentBackground1" presStyleCnt="0"/>
      <dgm:spPr/>
    </dgm:pt>
    <dgm:pt modelId="{980ADDDA-2983-42BD-8404-F4723B845550}" type="pres">
      <dgm:prSet presAssocID="{94733745-68EB-4975-B8FF-339C06D9F494}" presName="ParentBackground" presStyleLbl="fgAcc1" presStyleIdx="3" presStyleCnt="4"/>
      <dgm:spPr/>
    </dgm:pt>
    <dgm:pt modelId="{B106C42D-FF09-4CD4-B224-70B8E61D5680}" type="pres">
      <dgm:prSet presAssocID="{94733745-68EB-4975-B8FF-339C06D9F49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8CF2A17-33FE-4561-B567-92AACC16D6AC}" srcId="{9726710E-FB16-4578-8956-1C1A831BEE42}" destId="{EE821B91-7721-43F1-80F8-8388DE310507}" srcOrd="3" destOrd="0" parTransId="{F0F64347-2FB6-4007-9F08-9D67D76440AF}" sibTransId="{557FFC64-D496-46FF-8BF8-38B0746FAE5A}"/>
    <dgm:cxn modelId="{CA94E834-C849-45C3-89CF-6E96B76C800A}" type="presOf" srcId="{D7A2107B-F9AA-436B-99BC-30F3CF58D23E}" destId="{65C9214B-EF47-4EE1-8211-D39EA8B0167D}" srcOrd="0" destOrd="0" presId="urn:microsoft.com/office/officeart/2011/layout/CircleProcess"/>
    <dgm:cxn modelId="{C144415D-146E-4813-A208-067FB923FD83}" srcId="{9726710E-FB16-4578-8956-1C1A831BEE42}" destId="{D391D07C-9682-4D09-B52A-AACC9464DE97}" srcOrd="2" destOrd="0" parTransId="{D301FDBA-A13F-4D43-BB62-40ED4AEC250A}" sibTransId="{6D55512F-3C21-4868-91F4-216DA59F4C59}"/>
    <dgm:cxn modelId="{9643265E-3FF8-4701-87EA-567F94A77F3D}" type="presOf" srcId="{9726710E-FB16-4578-8956-1C1A831BEE42}" destId="{DAE34D7F-A7FD-47DC-AC40-126BA93EE863}" srcOrd="0" destOrd="0" presId="urn:microsoft.com/office/officeart/2011/layout/CircleProcess"/>
    <dgm:cxn modelId="{7E310B43-51FE-46C2-83E7-BE91B7A3686D}" type="presOf" srcId="{EE821B91-7721-43F1-80F8-8388DE310507}" destId="{17333343-9BEB-4036-8B44-782F0A805F3B}" srcOrd="1" destOrd="0" presId="urn:microsoft.com/office/officeart/2011/layout/CircleProcess"/>
    <dgm:cxn modelId="{096E404A-2B92-4088-8952-D65E1B56B2AC}" type="presOf" srcId="{D391D07C-9682-4D09-B52A-AACC9464DE97}" destId="{1418F4F0-BEA6-423B-97EB-4F4144198740}" srcOrd="0" destOrd="0" presId="urn:microsoft.com/office/officeart/2011/layout/CircleProcess"/>
    <dgm:cxn modelId="{878F1954-2EDE-4EFC-90A7-544EC6B6A386}" type="presOf" srcId="{94733745-68EB-4975-B8FF-339C06D9F494}" destId="{980ADDDA-2983-42BD-8404-F4723B845550}" srcOrd="0" destOrd="0" presId="urn:microsoft.com/office/officeart/2011/layout/CircleProcess"/>
    <dgm:cxn modelId="{87A68380-F5DD-4498-9D06-7EE6246115CB}" srcId="{9726710E-FB16-4578-8956-1C1A831BEE42}" destId="{D7A2107B-F9AA-436B-99BC-30F3CF58D23E}" srcOrd="1" destOrd="0" parTransId="{3FE7BCBD-2A59-49AF-BC97-EB3038458767}" sibTransId="{F7F26E05-8240-4152-860B-9BFA202084C7}"/>
    <dgm:cxn modelId="{60A39C93-3681-48CA-B708-12DE9C0F24B3}" type="presOf" srcId="{D7A2107B-F9AA-436B-99BC-30F3CF58D23E}" destId="{3FDFB904-9EB8-45BA-B5C9-F445ECC62526}" srcOrd="1" destOrd="0" presId="urn:microsoft.com/office/officeart/2011/layout/CircleProcess"/>
    <dgm:cxn modelId="{2461789B-BE3F-4076-BABC-3E7097C45C92}" type="presOf" srcId="{94733745-68EB-4975-B8FF-339C06D9F494}" destId="{B106C42D-FF09-4CD4-B224-70B8E61D5680}" srcOrd="1" destOrd="0" presId="urn:microsoft.com/office/officeart/2011/layout/CircleProcess"/>
    <dgm:cxn modelId="{05DA65BF-F372-403B-A597-F578BCF5DA64}" type="presOf" srcId="{EE821B91-7721-43F1-80F8-8388DE310507}" destId="{7FCDC8CC-155F-4BA1-A689-CD1CE4287D3E}" srcOrd="0" destOrd="0" presId="urn:microsoft.com/office/officeart/2011/layout/CircleProcess"/>
    <dgm:cxn modelId="{54BED1CE-A1DB-4E3F-8B56-B9FB62AFAFDA}" type="presOf" srcId="{D391D07C-9682-4D09-B52A-AACC9464DE97}" destId="{4D7A1E0A-CAB1-4D7A-9250-ED4334F30D12}" srcOrd="1" destOrd="0" presId="urn:microsoft.com/office/officeart/2011/layout/CircleProcess"/>
    <dgm:cxn modelId="{16D277EF-FFD8-4B2B-B7FE-643FC7A38233}" srcId="{9726710E-FB16-4578-8956-1C1A831BEE42}" destId="{94733745-68EB-4975-B8FF-339C06D9F494}" srcOrd="0" destOrd="0" parTransId="{40E071AB-1273-4DEB-AA47-728F999520EE}" sibTransId="{088F4B4A-AB86-4275-9EB1-67EB8684F193}"/>
    <dgm:cxn modelId="{0DA796E7-8BC6-4B72-B979-3FE18EC52F9F}" type="presParOf" srcId="{DAE34D7F-A7FD-47DC-AC40-126BA93EE863}" destId="{4A7FF5D4-D7E6-4496-84BF-18CE6C67F261}" srcOrd="0" destOrd="0" presId="urn:microsoft.com/office/officeart/2011/layout/CircleProcess"/>
    <dgm:cxn modelId="{64FEE547-7AB4-4213-9335-1E9FF5EF04A4}" type="presParOf" srcId="{4A7FF5D4-D7E6-4496-84BF-18CE6C67F261}" destId="{F635E371-6B17-4554-BA0A-CAD65F2B17FC}" srcOrd="0" destOrd="0" presId="urn:microsoft.com/office/officeart/2011/layout/CircleProcess"/>
    <dgm:cxn modelId="{7C3A6EF2-12D7-4141-BAAC-7A040F4E8017}" type="presParOf" srcId="{DAE34D7F-A7FD-47DC-AC40-126BA93EE863}" destId="{E9C5C5D7-5A74-4895-B8AA-61238305AD5E}" srcOrd="1" destOrd="0" presId="urn:microsoft.com/office/officeart/2011/layout/CircleProcess"/>
    <dgm:cxn modelId="{C22889AA-FCE5-47BE-B266-7E6B430E6B8B}" type="presParOf" srcId="{E9C5C5D7-5A74-4895-B8AA-61238305AD5E}" destId="{7FCDC8CC-155F-4BA1-A689-CD1CE4287D3E}" srcOrd="0" destOrd="0" presId="urn:microsoft.com/office/officeart/2011/layout/CircleProcess"/>
    <dgm:cxn modelId="{CC561E2E-5866-417B-972E-009B7ADCB41E}" type="presParOf" srcId="{DAE34D7F-A7FD-47DC-AC40-126BA93EE863}" destId="{17333343-9BEB-4036-8B44-782F0A805F3B}" srcOrd="2" destOrd="0" presId="urn:microsoft.com/office/officeart/2011/layout/CircleProcess"/>
    <dgm:cxn modelId="{D0E5912B-D646-498D-9A9F-D15048EB9FF6}" type="presParOf" srcId="{DAE34D7F-A7FD-47DC-AC40-126BA93EE863}" destId="{2A290D05-A29A-4A3D-98C0-A13ED49A946E}" srcOrd="3" destOrd="0" presId="urn:microsoft.com/office/officeart/2011/layout/CircleProcess"/>
    <dgm:cxn modelId="{C3164C5E-FEE0-4302-9F49-9B39B80F1EF7}" type="presParOf" srcId="{2A290D05-A29A-4A3D-98C0-A13ED49A946E}" destId="{DBCF89EF-FDDD-482B-8EFD-2435BC5BC1B7}" srcOrd="0" destOrd="0" presId="urn:microsoft.com/office/officeart/2011/layout/CircleProcess"/>
    <dgm:cxn modelId="{B0366A44-669D-47AF-8FED-75F40E415DF6}" type="presParOf" srcId="{DAE34D7F-A7FD-47DC-AC40-126BA93EE863}" destId="{4920EAEB-04AB-4EA9-9204-A7BBBE5072BD}" srcOrd="4" destOrd="0" presId="urn:microsoft.com/office/officeart/2011/layout/CircleProcess"/>
    <dgm:cxn modelId="{1032F948-64A7-4B16-8CD1-020CDAF913C5}" type="presParOf" srcId="{4920EAEB-04AB-4EA9-9204-A7BBBE5072BD}" destId="{1418F4F0-BEA6-423B-97EB-4F4144198740}" srcOrd="0" destOrd="0" presId="urn:microsoft.com/office/officeart/2011/layout/CircleProcess"/>
    <dgm:cxn modelId="{3572F750-BD5F-4493-A44E-7A4F5005E92F}" type="presParOf" srcId="{DAE34D7F-A7FD-47DC-AC40-126BA93EE863}" destId="{4D7A1E0A-CAB1-4D7A-9250-ED4334F30D12}" srcOrd="5" destOrd="0" presId="urn:microsoft.com/office/officeart/2011/layout/CircleProcess"/>
    <dgm:cxn modelId="{FB66A8B0-3592-4946-B8D7-94B0C8EFD945}" type="presParOf" srcId="{DAE34D7F-A7FD-47DC-AC40-126BA93EE863}" destId="{E88366AB-5C80-4853-A40A-C9355477D72E}" srcOrd="6" destOrd="0" presId="urn:microsoft.com/office/officeart/2011/layout/CircleProcess"/>
    <dgm:cxn modelId="{0B7F3C8D-7DF7-4C65-BDC3-F4D4CA68CD83}" type="presParOf" srcId="{E88366AB-5C80-4853-A40A-C9355477D72E}" destId="{27288298-E4B4-4484-AA19-A6E99BAE45F6}" srcOrd="0" destOrd="0" presId="urn:microsoft.com/office/officeart/2011/layout/CircleProcess"/>
    <dgm:cxn modelId="{E3AC2534-F0C3-4207-B311-F8A1AAA5CB55}" type="presParOf" srcId="{DAE34D7F-A7FD-47DC-AC40-126BA93EE863}" destId="{11122E4F-F26C-46CE-BB06-91EC29CBC22C}" srcOrd="7" destOrd="0" presId="urn:microsoft.com/office/officeart/2011/layout/CircleProcess"/>
    <dgm:cxn modelId="{D3866345-32D2-454A-93DD-BE674E90865F}" type="presParOf" srcId="{11122E4F-F26C-46CE-BB06-91EC29CBC22C}" destId="{65C9214B-EF47-4EE1-8211-D39EA8B0167D}" srcOrd="0" destOrd="0" presId="urn:microsoft.com/office/officeart/2011/layout/CircleProcess"/>
    <dgm:cxn modelId="{9D6D2283-904E-4A64-96E9-5ACDE3D72156}" type="presParOf" srcId="{DAE34D7F-A7FD-47DC-AC40-126BA93EE863}" destId="{3FDFB904-9EB8-45BA-B5C9-F445ECC62526}" srcOrd="8" destOrd="0" presId="urn:microsoft.com/office/officeart/2011/layout/CircleProcess"/>
    <dgm:cxn modelId="{C8A6011F-42CC-4964-9922-8D37BC67CD88}" type="presParOf" srcId="{DAE34D7F-A7FD-47DC-AC40-126BA93EE863}" destId="{DD4C8DAA-74DF-474F-A9EA-7F9E9ACDA8B3}" srcOrd="9" destOrd="0" presId="urn:microsoft.com/office/officeart/2011/layout/CircleProcess"/>
    <dgm:cxn modelId="{36178995-BDFC-492B-8506-2E54EE9ED73E}" type="presParOf" srcId="{DD4C8DAA-74DF-474F-A9EA-7F9E9ACDA8B3}" destId="{710B9A93-8307-4155-BBEB-43A165A95856}" srcOrd="0" destOrd="0" presId="urn:microsoft.com/office/officeart/2011/layout/CircleProcess"/>
    <dgm:cxn modelId="{F91DB1A0-6584-4F49-9FBD-7C7702A558C4}" type="presParOf" srcId="{DAE34D7F-A7FD-47DC-AC40-126BA93EE863}" destId="{3AB86E4E-52EE-466B-9018-8694AC004F77}" srcOrd="10" destOrd="0" presId="urn:microsoft.com/office/officeart/2011/layout/CircleProcess"/>
    <dgm:cxn modelId="{78ECCB82-7DAF-4A01-AACC-03983490A8F7}" type="presParOf" srcId="{3AB86E4E-52EE-466B-9018-8694AC004F77}" destId="{980ADDDA-2983-42BD-8404-F4723B845550}" srcOrd="0" destOrd="0" presId="urn:microsoft.com/office/officeart/2011/layout/CircleProcess"/>
    <dgm:cxn modelId="{51DF9214-7C22-4BC5-92B4-4FCC8F3396E5}" type="presParOf" srcId="{DAE34D7F-A7FD-47DC-AC40-126BA93EE863}" destId="{B106C42D-FF09-4CD4-B224-70B8E61D5680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84D08-EF73-4846-B652-1593CE07B4F5}">
      <dsp:nvSpPr>
        <dsp:cNvPr id="0" name=""/>
        <dsp:cNvSpPr/>
      </dsp:nvSpPr>
      <dsp:spPr>
        <a:xfrm>
          <a:off x="0" y="321949"/>
          <a:ext cx="3438921" cy="206335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The LAC region is developing energy scenarios with a broader scope that goes beyond technoeconomic criteria.</a:t>
          </a:r>
          <a:endParaRPr lang="en-US" sz="2000" b="0" kern="1200" dirty="0">
            <a:solidFill>
              <a:schemeClr val="tx1"/>
            </a:solidFill>
            <a:latin typeface="ITC Avant Garde Std Md" panose="020B0602020202020204"/>
          </a:endParaRPr>
        </a:p>
      </dsp:txBody>
      <dsp:txXfrm>
        <a:off x="0" y="321949"/>
        <a:ext cx="3438921" cy="2063353"/>
      </dsp:txXfrm>
    </dsp:sp>
    <dsp:sp modelId="{0EDD1A43-36BF-42C6-96EB-DC2AB41DF5A2}">
      <dsp:nvSpPr>
        <dsp:cNvPr id="0" name=""/>
        <dsp:cNvSpPr/>
      </dsp:nvSpPr>
      <dsp:spPr>
        <a:xfrm>
          <a:off x="3782814" y="321949"/>
          <a:ext cx="3438921" cy="2063353"/>
        </a:xfrm>
        <a:prstGeom prst="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A number of LAC governments are developing increasingly integrated and long-term energy scenarios linked to their climate goals.</a:t>
          </a:r>
          <a:endParaRPr lang="en-US" sz="2000" b="0" kern="1200" dirty="0">
            <a:solidFill>
              <a:schemeClr val="tx1"/>
            </a:solidFill>
            <a:latin typeface="ITC Avant Garde Std Md" panose="020B0602020202020204"/>
          </a:endParaRPr>
        </a:p>
      </dsp:txBody>
      <dsp:txXfrm>
        <a:off x="3782814" y="321949"/>
        <a:ext cx="3438921" cy="2063353"/>
      </dsp:txXfrm>
    </dsp:sp>
    <dsp:sp modelId="{E7F60A47-298B-46ED-B764-33C0570053B9}">
      <dsp:nvSpPr>
        <dsp:cNvPr id="0" name=""/>
        <dsp:cNvSpPr/>
      </dsp:nvSpPr>
      <dsp:spPr>
        <a:xfrm>
          <a:off x="7565628" y="321949"/>
          <a:ext cx="3438921" cy="206335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There is a growing emphasis on participatory scenario development as part of energy planning processes in the LAC region.</a:t>
          </a:r>
          <a:endParaRPr lang="en-US" sz="2000" b="0" kern="1200" dirty="0">
            <a:solidFill>
              <a:schemeClr val="tx1"/>
            </a:solidFill>
            <a:latin typeface="ITC Avant Garde Std Md" panose="020B0602020202020204"/>
          </a:endParaRPr>
        </a:p>
      </dsp:txBody>
      <dsp:txXfrm>
        <a:off x="7565628" y="321949"/>
        <a:ext cx="3438921" cy="2063353"/>
      </dsp:txXfrm>
    </dsp:sp>
    <dsp:sp modelId="{2FC62AD1-B8B9-4BFC-B03D-C85F6AC50B0B}">
      <dsp:nvSpPr>
        <dsp:cNvPr id="0" name=""/>
        <dsp:cNvSpPr/>
      </dsp:nvSpPr>
      <dsp:spPr>
        <a:xfrm>
          <a:off x="0" y="2729195"/>
          <a:ext cx="3438921" cy="2063353"/>
        </a:xfrm>
        <a:prstGeom prst="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The long-term scenarios </a:t>
          </a:r>
          <a:r>
            <a:rPr lang="en-US" sz="2000" b="0" i="0" kern="1200" baseline="0" dirty="0" err="1">
              <a:solidFill>
                <a:schemeClr val="tx1"/>
              </a:solidFill>
              <a:latin typeface="ITC Avant Garde Std Md" panose="020B0602020202020204"/>
            </a:rPr>
            <a:t>analysed</a:t>
          </a: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 by LAC countries are increasingly based on larger shares of renewables in their energy mix and on more efficient energy consumption.</a:t>
          </a:r>
          <a:endParaRPr lang="en-US" sz="2000" b="0" kern="1200" dirty="0">
            <a:solidFill>
              <a:schemeClr val="tx1"/>
            </a:solidFill>
            <a:latin typeface="ITC Avant Garde Std Md" panose="020B0602020202020204"/>
          </a:endParaRPr>
        </a:p>
      </dsp:txBody>
      <dsp:txXfrm>
        <a:off x="0" y="2729195"/>
        <a:ext cx="3438921" cy="2063353"/>
      </dsp:txXfrm>
    </dsp:sp>
    <dsp:sp modelId="{B5F0E021-337B-42B5-A4C8-F8F817A83AA5}">
      <dsp:nvSpPr>
        <dsp:cNvPr id="0" name=""/>
        <dsp:cNvSpPr/>
      </dsp:nvSpPr>
      <dsp:spPr>
        <a:xfrm>
          <a:off x="3782814" y="2729195"/>
          <a:ext cx="3438921" cy="2063353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Transparent energy data and statistics are crucial to the development of more reliable scenarios.</a:t>
          </a:r>
          <a:endParaRPr lang="en-US" sz="2000" b="0" kern="1200" dirty="0">
            <a:solidFill>
              <a:schemeClr val="tx1"/>
            </a:solidFill>
            <a:latin typeface="ITC Avant Garde Std Md" panose="020B0602020202020204"/>
          </a:endParaRPr>
        </a:p>
      </dsp:txBody>
      <dsp:txXfrm>
        <a:off x="3782814" y="2729195"/>
        <a:ext cx="3438921" cy="2063353"/>
      </dsp:txXfrm>
    </dsp:sp>
    <dsp:sp modelId="{58365C42-DFBA-4980-8746-C50B59F13C21}">
      <dsp:nvSpPr>
        <dsp:cNvPr id="0" name=""/>
        <dsp:cNvSpPr/>
      </dsp:nvSpPr>
      <dsp:spPr>
        <a:xfrm>
          <a:off x="7565628" y="2729195"/>
          <a:ext cx="3438921" cy="2063353"/>
        </a:xfrm>
        <a:prstGeom prst="rect">
          <a:avLst/>
        </a:prstGeom>
        <a:solidFill>
          <a:schemeClr val="accent5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>
              <a:solidFill>
                <a:schemeClr val="tx1"/>
              </a:solidFill>
              <a:latin typeface="ITC Avant Garde Std Md" panose="020B0602020202020204"/>
            </a:rPr>
            <a:t>The support provided through international co-operation has been crucial in enabling many LAC countries to develop energy scenarios for medium- and long-term energy planning.</a:t>
          </a:r>
          <a:endParaRPr lang="en-US" sz="2000" b="0" kern="1200" dirty="0">
            <a:solidFill>
              <a:schemeClr val="tx1"/>
            </a:solidFill>
            <a:latin typeface="ITC Avant Garde Std Md" panose="020B0602020202020204"/>
          </a:endParaRPr>
        </a:p>
      </dsp:txBody>
      <dsp:txXfrm>
        <a:off x="7565628" y="2729195"/>
        <a:ext cx="3438921" cy="2063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5E371-6B17-4554-BA0A-CAD65F2B17FC}">
      <dsp:nvSpPr>
        <dsp:cNvPr id="0" name=""/>
        <dsp:cNvSpPr/>
      </dsp:nvSpPr>
      <dsp:spPr>
        <a:xfrm>
          <a:off x="9698893" y="1923873"/>
          <a:ext cx="2902664" cy="290281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DC8CC-155F-4BA1-A689-CD1CE4287D3E}">
      <dsp:nvSpPr>
        <dsp:cNvPr id="0" name=""/>
        <dsp:cNvSpPr/>
      </dsp:nvSpPr>
      <dsp:spPr>
        <a:xfrm>
          <a:off x="9795980" y="2020650"/>
          <a:ext cx="2709734" cy="27092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ITC Avant Garde Std Md" panose="020B0602020202020204"/>
            </a:rPr>
            <a:t>Stocktaking report and presentation at COP27</a:t>
          </a:r>
          <a:endParaRPr lang="en-US" sz="1800" kern="1200" dirty="0">
            <a:latin typeface="ITC Avant Garde Std Md" panose="020B0602020202020204"/>
          </a:endParaRPr>
        </a:p>
      </dsp:txBody>
      <dsp:txXfrm>
        <a:off x="10183085" y="2407760"/>
        <a:ext cx="1935524" cy="1935038"/>
      </dsp:txXfrm>
    </dsp:sp>
    <dsp:sp modelId="{DBCF89EF-FDDD-482B-8EFD-2435BC5BC1B7}">
      <dsp:nvSpPr>
        <dsp:cNvPr id="0" name=""/>
        <dsp:cNvSpPr/>
      </dsp:nvSpPr>
      <dsp:spPr>
        <a:xfrm rot="2700000">
          <a:off x="6686670" y="1923668"/>
          <a:ext cx="2902712" cy="2902712"/>
        </a:xfrm>
        <a:prstGeom prst="teardrop">
          <a:avLst>
            <a:gd name="adj" fmla="val 100000"/>
          </a:avLst>
        </a:prstGeom>
        <a:solidFill>
          <a:schemeClr val="accent5">
            <a:hueOff val="1085675"/>
            <a:satOff val="3732"/>
            <a:lumOff val="-179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18F4F0-BEA6-423B-97EB-4F4144198740}">
      <dsp:nvSpPr>
        <dsp:cNvPr id="0" name=""/>
        <dsp:cNvSpPr/>
      </dsp:nvSpPr>
      <dsp:spPr>
        <a:xfrm>
          <a:off x="6796228" y="2020650"/>
          <a:ext cx="2709734" cy="27092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085675"/>
              <a:satOff val="3732"/>
              <a:lumOff val="-179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ITC Avant Garde Std Md" panose="020B0602020202020204"/>
            </a:rPr>
            <a:t>4</a:t>
          </a:r>
          <a:r>
            <a:rPr lang="en-US" sz="1800" kern="1200" baseline="30000" dirty="0">
              <a:latin typeface="ITC Avant Garde Std Md" panose="020B0602020202020204"/>
            </a:rPr>
            <a:t>th</a:t>
          </a:r>
          <a:r>
            <a:rPr lang="en-US" sz="1800" kern="1200" dirty="0">
              <a:latin typeface="ITC Avant Garde Std Md" panose="020B0602020202020204"/>
            </a:rPr>
            <a:t> international forum on Long-Term Energy Scenarios.</a:t>
          </a:r>
        </a:p>
      </dsp:txBody>
      <dsp:txXfrm>
        <a:off x="7183333" y="2407760"/>
        <a:ext cx="1935524" cy="1935038"/>
      </dsp:txXfrm>
    </dsp:sp>
    <dsp:sp modelId="{27288298-E4B4-4484-AA19-A6E99BAE45F6}">
      <dsp:nvSpPr>
        <dsp:cNvPr id="0" name=""/>
        <dsp:cNvSpPr/>
      </dsp:nvSpPr>
      <dsp:spPr>
        <a:xfrm rot="2700000">
          <a:off x="3699365" y="1923668"/>
          <a:ext cx="2902712" cy="2902712"/>
        </a:xfrm>
        <a:prstGeom prst="teardrop">
          <a:avLst>
            <a:gd name="adj" fmla="val 100000"/>
          </a:avLst>
        </a:prstGeom>
        <a:solidFill>
          <a:schemeClr val="accent5">
            <a:hueOff val="2171351"/>
            <a:satOff val="7464"/>
            <a:lumOff val="-3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9214B-EF47-4EE1-8211-D39EA8B0167D}">
      <dsp:nvSpPr>
        <dsp:cNvPr id="0" name=""/>
        <dsp:cNvSpPr/>
      </dsp:nvSpPr>
      <dsp:spPr>
        <a:xfrm>
          <a:off x="3796476" y="2020650"/>
          <a:ext cx="2709734" cy="27092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171351"/>
              <a:satOff val="7464"/>
              <a:lumOff val="-358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ITC Avant Garde Std Md" panose="020B0602020202020204"/>
            </a:rPr>
            <a:t>Clean Energy Ministerial 13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ITC Avant Garde Std Md" panose="020B0602020202020204"/>
            </a:rPr>
            <a:t>Side Event on Transport</a:t>
          </a:r>
        </a:p>
      </dsp:txBody>
      <dsp:txXfrm>
        <a:off x="4183581" y="2407760"/>
        <a:ext cx="1935524" cy="1935038"/>
      </dsp:txXfrm>
    </dsp:sp>
    <dsp:sp modelId="{710B9A93-8307-4155-BBEB-43A165A95856}">
      <dsp:nvSpPr>
        <dsp:cNvPr id="0" name=""/>
        <dsp:cNvSpPr/>
      </dsp:nvSpPr>
      <dsp:spPr>
        <a:xfrm rot="2700000">
          <a:off x="699613" y="1923668"/>
          <a:ext cx="2902712" cy="2902712"/>
        </a:xfrm>
        <a:prstGeom prst="teardrop">
          <a:avLst>
            <a:gd name="adj" fmla="val 100000"/>
          </a:avLst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ADDDA-2983-42BD-8404-F4723B845550}">
      <dsp:nvSpPr>
        <dsp:cNvPr id="0" name=""/>
        <dsp:cNvSpPr/>
      </dsp:nvSpPr>
      <dsp:spPr>
        <a:xfrm>
          <a:off x="796724" y="2020650"/>
          <a:ext cx="2709734" cy="270925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ITC Avant Garde Std Md" panose="020B0602020202020204"/>
            </a:rPr>
            <a:t>Africa report of webinar series “Long-Term Energy Scenarios (LTES) For Developing National Energy Transition Plans In Africa”.</a:t>
          </a:r>
        </a:p>
      </dsp:txBody>
      <dsp:txXfrm>
        <a:off x="1183829" y="2407760"/>
        <a:ext cx="1935524" cy="1935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B18B3-8D06-4044-B5B1-165CD36C3F60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C950-43E9-4F42-84AE-16CCE6F98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4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84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divided into 2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72D83-5383-4F36-A95B-23BF81650C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3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60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06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719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54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47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C950-43E9-4F42-84AE-16CCE6F982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7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 divided into 2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72D83-5383-4F36-A95B-23BF81650C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08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5"/>
            <a:ext cx="8638117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3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2345E7-3C57-47C1-9F5E-08BF87D5FA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91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469BC5-2329-4516-828D-BDE475B670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11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623E06-B931-44BF-BF7E-E12EC79368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61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13E9-B102-4AF5-B774-8A4F8A1B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6B34930E-ABDD-45B0-B183-94134B73CCD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F752-EE62-4C0F-9BC2-EAE9A232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A4799-4524-4210-B5AB-879E9C5D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167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5"/>
            <a:ext cx="4752000" cy="42338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664203" y="1844679"/>
            <a:ext cx="6091767" cy="4197351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6" y="333378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2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6B34930E-ABDD-45B0-B183-94134B73CCD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81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B62613-EE83-524E-85D6-05B187DACA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597" y="6525344"/>
            <a:ext cx="28677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1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32916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332659"/>
            <a:ext cx="11228917" cy="4842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2" y="1556792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4040" y="2327574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040" y="3871056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34040" y="4647839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34040" y="3100274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</p:spTree>
    <p:extLst>
      <p:ext uri="{BB962C8B-B14F-4D97-AF65-F5344CB8AC3E}">
        <p14:creationId xmlns:p14="http://schemas.microsoft.com/office/powerpoint/2010/main" val="981106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60C9A-709C-49C5-8299-AA97DECC514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10A1A-9D52-4835-A90D-C038B7A0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35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96B6-20C8-4714-A900-1BB29F02C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E1B2-15C0-4AC2-8D09-0D96BEBE35B7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0E2A4-8A3C-4F75-A2ED-3FFA0509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7B1A8-A562-4805-94F9-0ED54C4E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0C732-4046-40E8-8491-2AB6746CCC2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5653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671685-B601-4AAF-BE05-C7F1C3D3E1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217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ABF57-FB87-44BC-8A64-B0431C62B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9B7C1-4AF5-49B1-BEA0-8A78D7036E3F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FF752-4669-44F9-AF75-AC370783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3059-0B6C-46CB-9464-653EA90D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297D2-CF1B-4E71-ABD4-0AB4938421B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02286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D5C75-5D4C-4490-9D27-DAC072F0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F1D58-91C0-4C73-8F8D-5CE04C206E4C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9AC7B-F7AC-47DF-96B3-2B8CAFEB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25D9D-EEC3-473A-9163-B8DAAE617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E01C4-A04A-46B6-B2E4-AE59BB490F1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846820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1FBAB4-BD16-4909-ABA5-BBCC39486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0D04-2F73-4A8A-BEFA-8EA1E48CA548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591FA3-AA12-4204-B691-C9817150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ADB03-02D0-4C80-A672-49340D4D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DF1A6-5C98-4145-9A48-43481491FD1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78748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2962EC-0EB1-4C6F-B9A4-99E94979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2C0DD-66A4-4DB4-9D17-99F600B9F2F8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2895A7-2FDA-41C9-9BFF-097D233E7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DAF43D8-D4C9-4B0A-8ADF-9003AA22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0D410-6BEA-46F8-B5F1-18C1696BEE3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51011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BA4F45-BDB0-41C2-9DF8-D6859A46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913E-BCD9-4386-9C79-E6A8F68DD521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705DFC-DDE7-498E-8967-D34E9473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573F3C-F0D2-4711-B089-438FA74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CC69D-E9DD-490B-9AFE-0FEC7861934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09380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FAE8CD-4994-4232-9175-68973F33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FF35-945B-4C1C-A258-3AB0357FF4E0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59B5AB-CF59-43E0-AD61-37EE4524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5C82B7-8272-48F0-B2BC-85CDE365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DD410-F955-4D1C-9D48-AD1E54ECA40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55832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C97931-2E80-4A10-8362-EDA710B7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2D224-01E8-4E85-8288-883DBCC3B966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7C6271-0EA2-4BA7-82FF-382C03C0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975E1A-D1B0-4F3C-AE15-56042967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AA736-021F-412E-B3BE-6F2D7810D4C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4851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81A708-5BDC-4B94-A1B0-B5396262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E4F7D-443E-40A1-B7C7-DBBD96E6D824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A4178B-A2E3-4F4D-B6B8-8C514843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1A343A-B5F6-44A8-8B2A-1AFCA5AB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5012F-DDF6-444B-B932-CB2E2DE73557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33438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F2449-6503-4E8C-B22B-5F01D57D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5370A-DAEE-4466-A766-7366F4803C2A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51516-B3EA-4761-ACE4-6D3A98B3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2F882-6D10-4D8B-BF71-7A25C6DF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A001B-5E1C-452D-B1D0-1B6AC084A5D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61845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0DDEB-AD3E-4B9A-AC89-77F23E94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CA90C-0147-4157-BC08-BC58E3834886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F8856-46E9-4AC4-8768-4DEC1F05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F7390-2E15-40F4-926E-F71913BD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3198E-8AA9-49EF-A1F8-16A3A67AB3B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5676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4"/>
            <a:ext cx="103632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727"/>
            <a:ext cx="103632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3F8AD0-0027-4EC1-AE5C-04CDFDAB7C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220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5"/>
            <a:ext cx="8638117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760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671685-B601-4AAF-BE05-C7F1C3D3E1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540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4"/>
            <a:ext cx="103632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727"/>
            <a:ext cx="103632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3F8AD0-0027-4EC1-AE5C-04CDFDAB7C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457292"/>
            <a:ext cx="551180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2457292"/>
            <a:ext cx="5513917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984E9F-610A-48A7-A988-444842B496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90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14"/>
            <a:ext cx="109728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279"/>
            <a:ext cx="5386917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3921"/>
            <a:ext cx="5386917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279"/>
            <a:ext cx="5389033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3921"/>
            <a:ext cx="5389033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CDFA5-BAF7-40D4-8DA4-4E33E11E58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FF0A869-17AD-410F-94C3-F277A992B5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74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9E315A4-6494-47EA-9D9F-4FE36241E5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609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2799"/>
            <a:ext cx="4011084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2800"/>
            <a:ext cx="6815667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888"/>
            <a:ext cx="4011084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EBC1C-C287-4FFB-A3E2-1A15117703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60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388"/>
            <a:ext cx="73152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267"/>
            <a:ext cx="73152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131"/>
            <a:ext cx="73152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A3EC4-B2F6-41B2-9EBF-136B35EB6E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710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2345E7-3C57-47C1-9F5E-08BF87D5FA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457292"/>
            <a:ext cx="551180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2457292"/>
            <a:ext cx="5513917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984E9F-610A-48A7-A988-444842B496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9169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469BC5-2329-4516-828D-BDE475B670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84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623E06-B931-44BF-BF7E-E12EC79368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78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13E9-B102-4AF5-B774-8A4F8A1B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6B34930E-ABDD-45B0-B183-94134B73CCD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F752-EE62-4C0F-9BC2-EAE9A232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A4799-4524-4210-B5AB-879E9C5D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72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31801" y="1808165"/>
            <a:ext cx="4752000" cy="4233863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5" name="Espace réservé pour une image  61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5664203" y="1844679"/>
            <a:ext cx="6091767" cy="4197351"/>
          </a:xfrm>
          <a:solidFill>
            <a:schemeClr val="bg2"/>
          </a:solidFill>
        </p:spPr>
        <p:txBody>
          <a:bodyPr lIns="360000" tIns="720000" rIns="360000" anchor="ctr" anchorCtr="0"/>
          <a:lstStyle>
            <a:lvl1pPr marL="0" marR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r>
              <a:rPr lang="fr-FR" noProof="0"/>
              <a:t>Sélectionner l’icône pour insérer une image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36036" y="333378"/>
            <a:ext cx="11319933" cy="899381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200" b="1">
                <a:solidFill>
                  <a:schemeClr val="accent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Blip>
                <a:blip r:embed="rId2"/>
              </a:buBlip>
              <a:defRPr sz="2000">
                <a:solidFill>
                  <a:schemeClr val="accent1"/>
                </a:solidFill>
              </a:defRPr>
            </a:lvl2pPr>
          </a:lstStyle>
          <a:p>
            <a:pPr lvl="0"/>
            <a:r>
              <a:rPr lang="fr-FR"/>
              <a:t>TITRE</a:t>
            </a:r>
          </a:p>
          <a:p>
            <a:pPr lvl="1"/>
            <a:r>
              <a:rPr lang="fr-FR"/>
              <a:t>Sous-titre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6"/>
          </p:nvPr>
        </p:nvSpPr>
        <p:spPr bwMode="gray"/>
        <p:txBody>
          <a:bodyPr/>
          <a:lstStyle/>
          <a:p>
            <a:fld id="{6B34930E-ABDD-45B0-B183-94134B73CCD6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27"/>
          </p:nvPr>
        </p:nvSpPr>
        <p:spPr bwMode="gray"/>
        <p:txBody>
          <a:bodyPr/>
          <a:lstStyle/>
          <a:p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28"/>
          </p:nvPr>
        </p:nvSpPr>
        <p:spPr bwMode="gray"/>
        <p:txBody>
          <a:bodyPr/>
          <a:lstStyle/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560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B62613-EE83-524E-85D6-05B187DACA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597" y="6525344"/>
            <a:ext cx="28677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4717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7390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332659"/>
            <a:ext cx="11228917" cy="4842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2" y="1556792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4040" y="2327574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040" y="3871056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34040" y="4647839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34040" y="3100274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</p:spTree>
    <p:extLst>
      <p:ext uri="{BB962C8B-B14F-4D97-AF65-F5344CB8AC3E}">
        <p14:creationId xmlns:p14="http://schemas.microsoft.com/office/powerpoint/2010/main" val="1478545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60C9A-709C-49C5-8299-AA97DECC514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10A1A-9D52-4835-A90D-C038B7A0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02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5"/>
            <a:ext cx="8638117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479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671685-B601-4AAF-BE05-C7F1C3D3E1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4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14"/>
            <a:ext cx="109728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279"/>
            <a:ext cx="5386917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3921"/>
            <a:ext cx="5386917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279"/>
            <a:ext cx="5389033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3921"/>
            <a:ext cx="5389033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CDFA5-BAF7-40D4-8DA4-4E33E11E58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9126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4"/>
            <a:ext cx="103632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727"/>
            <a:ext cx="103632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3F8AD0-0027-4EC1-AE5C-04CDFDAB7C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4044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2" y="455837"/>
            <a:ext cx="11229975" cy="484187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457292"/>
            <a:ext cx="551180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2457292"/>
            <a:ext cx="5513917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984E9F-610A-48A7-A988-444842B496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487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14"/>
            <a:ext cx="109728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279"/>
            <a:ext cx="5386917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3921"/>
            <a:ext cx="5386917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279"/>
            <a:ext cx="5389033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3921"/>
            <a:ext cx="5389033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CDFA5-BAF7-40D4-8DA4-4E33E11E58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3267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FF0A869-17AD-410F-94C3-F277A992B5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38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9E315A4-6494-47EA-9D9F-4FE36241E5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16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2799"/>
            <a:ext cx="4011084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2800"/>
            <a:ext cx="6815667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888"/>
            <a:ext cx="4011084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EBC1C-C287-4FFB-A3E2-1A15117703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49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388"/>
            <a:ext cx="73152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267"/>
            <a:ext cx="73152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131"/>
            <a:ext cx="73152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A3EC4-B2F6-41B2-9EBF-136B35EB6E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049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2345E7-3C57-47C1-9F5E-08BF87D5FA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66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469BC5-2329-4516-828D-BDE475B670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36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623E06-B931-44BF-BF7E-E12EC79368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2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FF0A869-17AD-410F-94C3-F277A992B5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410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5066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60C9A-709C-49C5-8299-AA97DECC514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10A1A-9D52-4835-A90D-C038B7A0F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1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5360" y="332659"/>
            <a:ext cx="11228917" cy="48426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2" y="1556792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34040" y="2327574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040" y="3871056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34040" y="4647839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34040" y="3100274"/>
            <a:ext cx="11476345" cy="576064"/>
          </a:xfrm>
          <a:prstGeom prst="rect">
            <a:avLst/>
          </a:prstGeom>
        </p:spPr>
        <p:txBody>
          <a:bodyPr anchor="ctr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Calibri" panose="020F0502020204030204" pitchFamily="34" charset="0"/>
              <a:buChar char="»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buClr>
                <a:srgbClr val="0872A6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 [Section title]</a:t>
            </a:r>
          </a:p>
        </p:txBody>
      </p:sp>
    </p:spTree>
    <p:extLst>
      <p:ext uri="{BB962C8B-B14F-4D97-AF65-F5344CB8AC3E}">
        <p14:creationId xmlns:p14="http://schemas.microsoft.com/office/powerpoint/2010/main" val="3840754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76005"/>
            <a:ext cx="8638117" cy="2876003"/>
          </a:xfrm>
          <a:solidFill>
            <a:srgbClr val="0872A6"/>
          </a:solidFill>
        </p:spPr>
        <p:txBody>
          <a:bodyPr lIns="402962" tIns="201480" rIns="402962" bIns="402962"/>
          <a:lstStyle>
            <a:lvl1pPr>
              <a:lnSpc>
                <a:spcPct val="11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97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671685-B601-4AAF-BE05-C7F1C3D3E19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88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4"/>
            <a:ext cx="10363200" cy="1361872"/>
          </a:xfrm>
        </p:spPr>
        <p:txBody>
          <a:bodyPr anchor="t"/>
          <a:lstStyle>
            <a:lvl1pPr algn="l">
              <a:defRPr sz="4500" b="1" cap="all"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7727"/>
            <a:ext cx="10363200" cy="1499327"/>
          </a:xfrm>
        </p:spPr>
        <p:txBody>
          <a:bodyPr anchor="b"/>
          <a:lstStyle>
            <a:lvl1pPr marL="0" indent="0">
              <a:buNone/>
              <a:defRPr sz="2200"/>
            </a:lvl1pPr>
            <a:lvl2pPr marL="511761" indent="0">
              <a:buNone/>
              <a:defRPr sz="2000"/>
            </a:lvl2pPr>
            <a:lvl3pPr marL="1023523" indent="0">
              <a:buNone/>
              <a:defRPr sz="1800"/>
            </a:lvl3pPr>
            <a:lvl4pPr marL="1535285" indent="0">
              <a:buNone/>
              <a:defRPr sz="1600"/>
            </a:lvl4pPr>
            <a:lvl5pPr marL="2047046" indent="0">
              <a:buNone/>
              <a:defRPr sz="1600"/>
            </a:lvl5pPr>
            <a:lvl6pPr marL="2558807" indent="0">
              <a:buNone/>
              <a:defRPr sz="1600"/>
            </a:lvl6pPr>
            <a:lvl7pPr marL="3070568" indent="0">
              <a:buNone/>
              <a:defRPr sz="1600"/>
            </a:lvl7pPr>
            <a:lvl8pPr marL="3582330" indent="0">
              <a:buNone/>
              <a:defRPr sz="1600"/>
            </a:lvl8pPr>
            <a:lvl9pPr marL="4094092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3F8AD0-0027-4EC1-AE5C-04CDFDAB7C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43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2" y="455837"/>
            <a:ext cx="11229975" cy="484187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8" y="2457292"/>
            <a:ext cx="5511800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2457292"/>
            <a:ext cx="5513917" cy="33687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984E9F-610A-48A7-A988-444842B4963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95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14"/>
            <a:ext cx="10972800" cy="1141943"/>
          </a:xfrm>
        </p:spPr>
        <p:txBody>
          <a:bodyPr/>
          <a:lstStyle>
            <a:lvl1pPr>
              <a:defRPr>
                <a:solidFill>
                  <a:srgbClr val="0872A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279"/>
            <a:ext cx="5386917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3921"/>
            <a:ext cx="5386917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279"/>
            <a:ext cx="5389033" cy="63864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761" indent="0">
              <a:buNone/>
              <a:defRPr sz="2200" b="1"/>
            </a:lvl2pPr>
            <a:lvl3pPr marL="1023523" indent="0">
              <a:buNone/>
              <a:defRPr sz="2000" b="1"/>
            </a:lvl3pPr>
            <a:lvl4pPr marL="1535285" indent="0">
              <a:buNone/>
              <a:defRPr sz="1800" b="1"/>
            </a:lvl4pPr>
            <a:lvl5pPr marL="2047046" indent="0">
              <a:buNone/>
              <a:defRPr sz="1800" b="1"/>
            </a:lvl5pPr>
            <a:lvl6pPr marL="2558807" indent="0">
              <a:buNone/>
              <a:defRPr sz="1800" b="1"/>
            </a:lvl6pPr>
            <a:lvl7pPr marL="3070568" indent="0">
              <a:buNone/>
              <a:defRPr sz="1800" b="1"/>
            </a:lvl7pPr>
            <a:lvl8pPr marL="3582330" indent="0">
              <a:buNone/>
              <a:defRPr sz="1800" b="1"/>
            </a:lvl8pPr>
            <a:lvl9pPr marL="4094092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3921"/>
            <a:ext cx="5389033" cy="39523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CDFA5-BAF7-40D4-8DA4-4E33E11E585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192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FF0A869-17AD-410F-94C3-F277A992B5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7468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9E315A4-6494-47EA-9D9F-4FE36241E5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50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9E315A4-6494-47EA-9D9F-4FE36241E5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944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2799"/>
            <a:ext cx="4011084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2800"/>
            <a:ext cx="6815667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888"/>
            <a:ext cx="4011084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EBC1C-C287-4FFB-A3E2-1A15117703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8339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388"/>
            <a:ext cx="73152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267"/>
            <a:ext cx="73152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131"/>
            <a:ext cx="73152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A3EC4-B2F6-41B2-9EBF-136B35EB6E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640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2345E7-3C57-47C1-9F5E-08BF87D5FA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229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F469BC5-2329-4516-828D-BDE475B6702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64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623E06-B931-44BF-BF7E-E12EC79368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12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9600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2799"/>
            <a:ext cx="4011084" cy="11630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2800"/>
            <a:ext cx="6815667" cy="5853513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888"/>
            <a:ext cx="4011084" cy="4690424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EBC1C-C287-4FFB-A3E2-1A15117703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1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388"/>
            <a:ext cx="7315200" cy="56674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267"/>
            <a:ext cx="7315200" cy="4115222"/>
          </a:xfrm>
        </p:spPr>
        <p:txBody>
          <a:bodyPr/>
          <a:lstStyle>
            <a:lvl1pPr marL="0" indent="0">
              <a:buNone/>
              <a:defRPr sz="3500"/>
            </a:lvl1pPr>
            <a:lvl2pPr marL="511761" indent="0">
              <a:buNone/>
              <a:defRPr sz="3200"/>
            </a:lvl2pPr>
            <a:lvl3pPr marL="1023523" indent="0">
              <a:buNone/>
              <a:defRPr sz="2700"/>
            </a:lvl3pPr>
            <a:lvl4pPr marL="1535285" indent="0">
              <a:buNone/>
              <a:defRPr sz="2200"/>
            </a:lvl4pPr>
            <a:lvl5pPr marL="2047046" indent="0">
              <a:buNone/>
              <a:defRPr sz="2200"/>
            </a:lvl5pPr>
            <a:lvl6pPr marL="2558807" indent="0">
              <a:buNone/>
              <a:defRPr sz="2200"/>
            </a:lvl6pPr>
            <a:lvl7pPr marL="3070568" indent="0">
              <a:buNone/>
              <a:defRPr sz="2200"/>
            </a:lvl7pPr>
            <a:lvl8pPr marL="3582330" indent="0">
              <a:buNone/>
              <a:defRPr sz="2200"/>
            </a:lvl8pPr>
            <a:lvl9pPr marL="4094092" indent="0">
              <a:buNone/>
              <a:defRPr sz="22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131"/>
            <a:ext cx="7315200" cy="805705"/>
          </a:xfrm>
        </p:spPr>
        <p:txBody>
          <a:bodyPr/>
          <a:lstStyle>
            <a:lvl1pPr marL="0" indent="0">
              <a:buNone/>
              <a:defRPr sz="1600"/>
            </a:lvl1pPr>
            <a:lvl2pPr marL="511761" indent="0">
              <a:buNone/>
              <a:defRPr sz="1300"/>
            </a:lvl2pPr>
            <a:lvl3pPr marL="1023523" indent="0">
              <a:buNone/>
              <a:defRPr sz="1100"/>
            </a:lvl3pPr>
            <a:lvl4pPr marL="1535285" indent="0">
              <a:buNone/>
              <a:defRPr sz="1000"/>
            </a:lvl4pPr>
            <a:lvl5pPr marL="2047046" indent="0">
              <a:buNone/>
              <a:defRPr sz="1000"/>
            </a:lvl5pPr>
            <a:lvl6pPr marL="2558807" indent="0">
              <a:buNone/>
              <a:defRPr sz="1000"/>
            </a:lvl6pPr>
            <a:lvl7pPr marL="3070568" indent="0">
              <a:buNone/>
              <a:defRPr sz="1000"/>
            </a:lvl7pPr>
            <a:lvl8pPr marL="3582330" indent="0">
              <a:buNone/>
              <a:defRPr sz="1000"/>
            </a:lvl8pPr>
            <a:lvl9pPr marL="409409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6A3EC4-B2F6-41B2-9EBF-136B35EB6E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DBABD7-4B3A-42A8-949A-51A895C96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1125538"/>
            <a:ext cx="112299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D6641A-FA25-40C6-8307-4B402870A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2276475"/>
            <a:ext cx="112299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8007A2-9833-4609-997D-90E8981FDF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48963" y="6403975"/>
            <a:ext cx="958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84B88-B6EC-4E0F-921F-B4E5C04A0D30}"/>
              </a:ext>
            </a:extLst>
          </p:cNvPr>
          <p:cNvSpPr/>
          <p:nvPr/>
        </p:nvSpPr>
        <p:spPr>
          <a:xfrm>
            <a:off x="477838" y="947738"/>
            <a:ext cx="11229975" cy="33337"/>
          </a:xfrm>
          <a:prstGeom prst="rect">
            <a:avLst/>
          </a:prstGeom>
          <a:solidFill>
            <a:srgbClr val="087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AE6D709-890C-463F-AF1D-BD2122113D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312738"/>
            <a:ext cx="1987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MS PGothic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0E2E55C9-791B-4FBE-8AB8-9F582840EC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l-GR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091F687-03C1-44A3-AE79-4A5DA88656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l-G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91B4D-4719-4AE7-826C-E4AB39C85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A4FF916-38D1-47B4-B655-37E9B903B101}" type="datetimeFigureOut">
              <a:rPr lang="el-GR"/>
              <a:pPr>
                <a:defRPr/>
              </a:pPr>
              <a:t>3/10/2023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A7D66-79FA-4C97-A434-D3F896801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6E6E-4AB0-4385-B592-E352759DA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F2001EE-7F79-4964-AF9A-758D375EB29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8036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DBABD7-4B3A-42A8-949A-51A895C96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1125538"/>
            <a:ext cx="112299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D6641A-FA25-40C6-8307-4B402870A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2276475"/>
            <a:ext cx="112299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8007A2-9833-4609-997D-90E8981FDF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48963" y="6403975"/>
            <a:ext cx="958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84B88-B6EC-4E0F-921F-B4E5C04A0D30}"/>
              </a:ext>
            </a:extLst>
          </p:cNvPr>
          <p:cNvSpPr/>
          <p:nvPr/>
        </p:nvSpPr>
        <p:spPr>
          <a:xfrm>
            <a:off x="477838" y="947738"/>
            <a:ext cx="11229975" cy="33337"/>
          </a:xfrm>
          <a:prstGeom prst="rect">
            <a:avLst/>
          </a:prstGeom>
          <a:solidFill>
            <a:srgbClr val="087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AE6D709-890C-463F-AF1D-BD2122113D1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312738"/>
            <a:ext cx="1987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4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MS PGothic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DBABD7-4B3A-42A8-949A-51A895C96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1125538"/>
            <a:ext cx="112299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D6641A-FA25-40C6-8307-4B402870A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2276475"/>
            <a:ext cx="112299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8007A2-9833-4609-997D-90E8981FDF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48963" y="6403975"/>
            <a:ext cx="958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AE6D709-890C-463F-AF1D-BD2122113D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312738"/>
            <a:ext cx="1987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3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MS PGothic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ADBABD7-4B3A-42A8-949A-51A895C96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1125538"/>
            <a:ext cx="112299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ED6641A-FA25-40C6-8307-4B402870A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8" y="2276475"/>
            <a:ext cx="1122997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F8007A2-9833-4609-997D-90E8981FDF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48963" y="6403975"/>
            <a:ext cx="958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fld id="{97556C20-5553-4F00-92DC-9E358BC3F33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84B88-B6EC-4E0F-921F-B4E5C04A0D30}"/>
              </a:ext>
            </a:extLst>
          </p:cNvPr>
          <p:cNvSpPr/>
          <p:nvPr/>
        </p:nvSpPr>
        <p:spPr>
          <a:xfrm>
            <a:off x="477838" y="947738"/>
            <a:ext cx="11229975" cy="33337"/>
          </a:xfrm>
          <a:prstGeom prst="rect">
            <a:avLst/>
          </a:prstGeom>
          <a:solidFill>
            <a:srgbClr val="087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AE6D709-890C-463F-AF1D-BD2122113D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388" y="312738"/>
            <a:ext cx="19875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14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4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pitchFamily="34" charset="0"/>
          <a:ea typeface="MS PGothic" panose="020B0600070205080204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830263" indent="-319088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277938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eaLnBrk="1" fontAlgn="base" hangingPunct="1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48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hyperlink" Target="https://www.irena.org/publications/2022/Jul/Scenarios-for-the-Energy-Transition-LAC" TargetMode="Externa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50B456-87A0-E14D-8734-01A378A70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1" t="1260" b="28641"/>
          <a:stretch/>
        </p:blipFill>
        <p:spPr>
          <a:xfrm>
            <a:off x="0" y="845956"/>
            <a:ext cx="12192000" cy="6012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4D0551-63BD-A848-910E-C64AFECC92F1}"/>
              </a:ext>
            </a:extLst>
          </p:cNvPr>
          <p:cNvSpPr/>
          <p:nvPr/>
        </p:nvSpPr>
        <p:spPr>
          <a:xfrm>
            <a:off x="333776" y="685938"/>
            <a:ext cx="10918372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9000" b="1" kern="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SCENARIOS </a:t>
            </a:r>
            <a:br>
              <a:rPr lang="en-US" sz="3400" b="1" kern="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</a:br>
            <a:r>
              <a:rPr lang="en-US" sz="3600" b="1" kern="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FOR THE ENERGY TRANSITION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AE26CC-4137-034E-91EE-7B6FB12D03F0}"/>
              </a:ext>
            </a:extLst>
          </p:cNvPr>
          <p:cNvSpPr/>
          <p:nvPr/>
        </p:nvSpPr>
        <p:spPr>
          <a:xfrm>
            <a:off x="3702902" y="2366638"/>
            <a:ext cx="72058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kern="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Experiences and good practices in Latin America and </a:t>
            </a:r>
          </a:p>
          <a:p>
            <a:pPr algn="ctr"/>
            <a:r>
              <a:rPr lang="en-US" sz="2400" b="1" kern="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the Caribbean</a:t>
            </a:r>
            <a:endParaRPr lang="en-GB" sz="2400" b="1" kern="0" dirty="0">
              <a:solidFill>
                <a:srgbClr val="1371A1"/>
              </a:solidFill>
              <a:latin typeface="ITC Avant Garde Std Md" panose="020B0602020202020204" pitchFamily="34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80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0324" y="526802"/>
            <a:ext cx="11251352" cy="43803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WHY LONG-TERM ENERGY SCENARIOS?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EDBA1-BC5B-D749-B542-B9EF452ED591}"/>
              </a:ext>
            </a:extLst>
          </p:cNvPr>
          <p:cNvSpPr/>
          <p:nvPr/>
        </p:nvSpPr>
        <p:spPr>
          <a:xfrm>
            <a:off x="8265847" y="1432304"/>
            <a:ext cx="3191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Fundamental tool for policy making.</a:t>
            </a:r>
          </a:p>
          <a:p>
            <a:pPr lvl="0" algn="ctr">
              <a:defRPr/>
            </a:pPr>
            <a:r>
              <a:rPr lang="en-GB" sz="2000" kern="0" dirty="0">
                <a:solidFill>
                  <a:schemeClr val="bg2"/>
                </a:solidFill>
                <a:latin typeface="ITC Avant Garde Std Md" panose="020B0602020202020204"/>
                <a:cs typeface="Calibri" panose="020F0502020204030204" pitchFamily="34" charset="0"/>
              </a:rPr>
              <a:t>National policymaking. Public opinion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21AE20-6D57-4F40-A493-1D5AB7BCA0F4}"/>
              </a:ext>
            </a:extLst>
          </p:cNvPr>
          <p:cNvSpPr/>
          <p:nvPr/>
        </p:nvSpPr>
        <p:spPr>
          <a:xfrm>
            <a:off x="847295" y="5751438"/>
            <a:ext cx="10395877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Gotham Narrow Light" pitchFamily="2" charset="0"/>
                <a:cs typeface="Calibri" panose="020F0502020204030204" pitchFamily="34" charset="0"/>
              </a:rPr>
              <a:t>How are scenarios developed and used in the energy planning process?</a:t>
            </a:r>
            <a:endParaRPr lang="en-GB" sz="2400" dirty="0">
              <a:solidFill>
                <a:schemeClr val="bg2"/>
              </a:solidFill>
              <a:latin typeface="Gotham Narrow Light" pitchFamily="2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496469-B303-4C1E-BDE8-24FBB010E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79"/>
          <a:stretch/>
        </p:blipFill>
        <p:spPr>
          <a:xfrm>
            <a:off x="470324" y="3316609"/>
            <a:ext cx="11149818" cy="23886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6CF359-31A3-4FF4-A182-CC26AAB9D24E}"/>
              </a:ext>
            </a:extLst>
          </p:cNvPr>
          <p:cNvSpPr/>
          <p:nvPr/>
        </p:nvSpPr>
        <p:spPr>
          <a:xfrm>
            <a:off x="708522" y="1432304"/>
            <a:ext cx="2861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What is new?</a:t>
            </a:r>
          </a:p>
          <a:p>
            <a:pPr lvl="0" algn="ctr">
              <a:defRPr/>
            </a:pPr>
            <a:r>
              <a:rPr lang="en-GB" sz="2000" kern="0" dirty="0">
                <a:solidFill>
                  <a:schemeClr val="bg2"/>
                </a:solidFill>
                <a:latin typeface="ITC Avant Garde Std Md" panose="020B0602020202020204"/>
                <a:cs typeface="Calibri" panose="020F0502020204030204" pitchFamily="34" charset="0"/>
              </a:rPr>
              <a:t>Global decarbonization agreements. Massive technology innovation</a:t>
            </a:r>
            <a:endParaRPr lang="en-GB" sz="2000" kern="0" dirty="0">
              <a:solidFill>
                <a:schemeClr val="bg2"/>
              </a:solidFill>
              <a:highlight>
                <a:srgbClr val="808080"/>
              </a:highlight>
              <a:latin typeface="ITC Avant Garde Std Md" panose="020B0602020202020204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6FEA3F-BCC7-464C-8B99-45E5505F5AF5}"/>
              </a:ext>
            </a:extLst>
          </p:cNvPr>
          <p:cNvSpPr/>
          <p:nvPr/>
        </p:nvSpPr>
        <p:spPr>
          <a:xfrm>
            <a:off x="4295486" y="1432304"/>
            <a:ext cx="3373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Long-term visions for clean energy transition.</a:t>
            </a:r>
          </a:p>
          <a:p>
            <a:pPr algn="ctr">
              <a:defRPr/>
            </a:pPr>
            <a:r>
              <a:rPr lang="en-GB" sz="2000" kern="0" dirty="0">
                <a:solidFill>
                  <a:schemeClr val="bg2"/>
                </a:solidFill>
                <a:latin typeface="ITC Avant Garde Std Md" panose="020B0602020202020204"/>
                <a:cs typeface="Calibri" panose="020F0502020204030204" pitchFamily="34" charset="0"/>
              </a:rPr>
              <a:t>Avoiding risks. Represent transformative changes</a:t>
            </a:r>
            <a:endParaRPr lang="en-GB" sz="2000" kern="0" dirty="0">
              <a:solidFill>
                <a:schemeClr val="bg2"/>
              </a:solidFill>
              <a:highlight>
                <a:srgbClr val="808080"/>
              </a:highlight>
              <a:latin typeface="ITC Avant Garde Std Md" panose="020B0602020202020204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82C15-2936-4A6E-AA9A-2458B25D3B92}"/>
              </a:ext>
            </a:extLst>
          </p:cNvPr>
          <p:cNvCxnSpPr/>
          <p:nvPr/>
        </p:nvCxnSpPr>
        <p:spPr>
          <a:xfrm flipV="1">
            <a:off x="2070100" y="2996569"/>
            <a:ext cx="0" cy="64008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365DFE3-0F9F-47D5-8F4D-F6C492B9BB5E}"/>
              </a:ext>
            </a:extLst>
          </p:cNvPr>
          <p:cNvCxnSpPr/>
          <p:nvPr/>
        </p:nvCxnSpPr>
        <p:spPr>
          <a:xfrm flipV="1">
            <a:off x="5930900" y="2887001"/>
            <a:ext cx="0" cy="64008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05F233-4A63-4623-A0E0-772BA25505A2}"/>
              </a:ext>
            </a:extLst>
          </p:cNvPr>
          <p:cNvCxnSpPr/>
          <p:nvPr/>
        </p:nvCxnSpPr>
        <p:spPr>
          <a:xfrm flipV="1">
            <a:off x="9861550" y="2922270"/>
            <a:ext cx="0" cy="45720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89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2AD5C0-6DE0-B54B-969E-C8ECE804A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99"/>
          <a:stretch/>
        </p:blipFill>
        <p:spPr>
          <a:xfrm>
            <a:off x="914461" y="2060585"/>
            <a:ext cx="11277539" cy="48145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3BE6DA-ED47-4748-A746-D2757576A082}"/>
              </a:ext>
            </a:extLst>
          </p:cNvPr>
          <p:cNvSpPr/>
          <p:nvPr/>
        </p:nvSpPr>
        <p:spPr>
          <a:xfrm>
            <a:off x="3276452" y="3889879"/>
            <a:ext cx="8930640" cy="295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98E5E9-6F13-0C4E-9E6A-10681B7E1984}"/>
              </a:ext>
            </a:extLst>
          </p:cNvPr>
          <p:cNvSpPr txBox="1">
            <a:spLocks/>
          </p:cNvSpPr>
          <p:nvPr/>
        </p:nvSpPr>
        <p:spPr bwMode="auto">
          <a:xfrm>
            <a:off x="492505" y="626018"/>
            <a:ext cx="1016369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280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LONG TERM ENERGY SCENARIOS INITIATIVE AND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44418D-1D44-2D43-9394-FBA06C9F42F2}"/>
              </a:ext>
            </a:extLst>
          </p:cNvPr>
          <p:cNvSpPr/>
          <p:nvPr/>
        </p:nvSpPr>
        <p:spPr>
          <a:xfrm>
            <a:off x="492506" y="1291759"/>
            <a:ext cx="9137526" cy="58477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>
                <a:solidFill>
                  <a:schemeClr val="bg2"/>
                </a:solidFill>
                <a:latin typeface="Gotham Narrow Light" pitchFamily="2" charset="0"/>
                <a:cs typeface="Calibri" panose="020F0502020204030204" pitchFamily="34" charset="0"/>
              </a:rPr>
              <a:t>Promote the effective use and development of “long-term energy scenarios” (</a:t>
            </a:r>
            <a:r>
              <a:rPr lang="en-US" altLang="en-US" b="1" dirty="0">
                <a:solidFill>
                  <a:schemeClr val="bg2"/>
                </a:solidFill>
                <a:latin typeface="Gotham Narrow Bold" pitchFamily="2" charset="0"/>
                <a:cs typeface="Calibri" panose="020F0502020204030204" pitchFamily="34" charset="0"/>
              </a:rPr>
              <a:t>LTES</a:t>
            </a:r>
            <a:r>
              <a:rPr lang="en-US" altLang="en-US" dirty="0">
                <a:solidFill>
                  <a:schemeClr val="bg2"/>
                </a:solidFill>
                <a:latin typeface="Gotham Narrow Light" pitchFamily="2" charset="0"/>
                <a:cs typeface="Calibri" panose="020F0502020204030204" pitchFamily="34" charset="0"/>
              </a:rPr>
              <a:t>) to guide national policymaking in pursuit of the clean energy transition </a:t>
            </a:r>
          </a:p>
        </p:txBody>
      </p:sp>
      <p:pic>
        <p:nvPicPr>
          <p:cNvPr id="9" name="Picture 4" descr="Image result for clean energy ministerial">
            <a:extLst>
              <a:ext uri="{FF2B5EF4-FFF2-40B4-BE49-F238E27FC236}">
                <a16:creationId xmlns:a16="http://schemas.microsoft.com/office/drawing/2014/main" id="{EA7C0BEA-9B44-A345-BDD6-924DF2B0A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56" y="5966501"/>
            <a:ext cx="2393833" cy="6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375C34-D934-DB47-85B0-C577265A4111}"/>
              </a:ext>
            </a:extLst>
          </p:cNvPr>
          <p:cNvSpPr/>
          <p:nvPr/>
        </p:nvSpPr>
        <p:spPr>
          <a:xfrm>
            <a:off x="3862047" y="5089981"/>
            <a:ext cx="3211830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872A6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Including 3 CEM member countries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2335E8-8C26-484E-A757-161A48F970EB}"/>
              </a:ext>
            </a:extLst>
          </p:cNvPr>
          <p:cNvSpPr/>
          <p:nvPr/>
        </p:nvSpPr>
        <p:spPr>
          <a:xfrm>
            <a:off x="8264877" y="5216778"/>
            <a:ext cx="2429512" cy="369332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872A6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7 Technical partners</a:t>
            </a:r>
          </a:p>
        </p:txBody>
      </p:sp>
      <p:pic>
        <p:nvPicPr>
          <p:cNvPr id="26" name="Picture 25" descr="A close up of a logo&#10;&#10;Description generated with high confidence">
            <a:extLst>
              <a:ext uri="{FF2B5EF4-FFF2-40B4-BE49-F238E27FC236}">
                <a16:creationId xmlns:a16="http://schemas.microsoft.com/office/drawing/2014/main" id="{240E0819-CE9B-F24D-A8AF-71D00CEBA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72" y="4031447"/>
            <a:ext cx="1221113" cy="4117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397718-4A43-2D41-8F9A-77767EFEE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88" y="4086433"/>
            <a:ext cx="654797" cy="3180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915FE-7D5D-674D-B6EE-D36043DEE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601" y="4073082"/>
            <a:ext cx="949428" cy="345246"/>
          </a:xfrm>
          <a:prstGeom prst="rect">
            <a:avLst/>
          </a:prstGeom>
        </p:spPr>
      </p:pic>
      <p:pic>
        <p:nvPicPr>
          <p:cNvPr id="29" name="Picture 2" descr="Image result for world energy council">
            <a:extLst>
              <a:ext uri="{FF2B5EF4-FFF2-40B4-BE49-F238E27FC236}">
                <a16:creationId xmlns:a16="http://schemas.microsoft.com/office/drawing/2014/main" id="{5CCFED89-3353-9741-BA01-62326B0DD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/>
          <a:stretch/>
        </p:blipFill>
        <p:spPr bwMode="auto">
          <a:xfrm>
            <a:off x="10156748" y="4555686"/>
            <a:ext cx="499453" cy="40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0D5D45-0D21-E645-9198-6DEC709BC4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888" r="50000" b="23870"/>
          <a:stretch/>
        </p:blipFill>
        <p:spPr>
          <a:xfrm>
            <a:off x="8937791" y="4618986"/>
            <a:ext cx="932768" cy="230868"/>
          </a:xfrm>
          <a:prstGeom prst="rect">
            <a:avLst/>
          </a:prstGeom>
        </p:spPr>
      </p:pic>
      <p:pic>
        <p:nvPicPr>
          <p:cNvPr id="31" name="Picture 3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52749F6-225B-CC4B-90C1-45F01A7156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10" y="4370588"/>
            <a:ext cx="875541" cy="6907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72E24A-F712-8442-87F2-EAF86B18B3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80" y="2161515"/>
            <a:ext cx="1547592" cy="39205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F1932E4-27E0-2F40-B862-6B0D352F24D7}"/>
              </a:ext>
            </a:extLst>
          </p:cNvPr>
          <p:cNvSpPr/>
          <p:nvPr/>
        </p:nvSpPr>
        <p:spPr>
          <a:xfrm>
            <a:off x="3737338" y="2693387"/>
            <a:ext cx="4300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26 government </a:t>
            </a:r>
            <a:r>
              <a:rPr lang="en-US" sz="180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planning institutions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502CC9-5A54-4C47-BD34-CFF07810E4E4}"/>
              </a:ext>
            </a:extLst>
          </p:cNvPr>
          <p:cNvSpPr/>
          <p:nvPr/>
        </p:nvSpPr>
        <p:spPr>
          <a:xfrm>
            <a:off x="8264877" y="2587990"/>
            <a:ext cx="3682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1371A1"/>
                </a:solidFill>
                <a:latin typeface="ITC Avant Garde Std Md" panose="020B0602020202020204" pitchFamily="34" charset="77"/>
                <a:cs typeface="Calibri" panose="020F0502020204030204" pitchFamily="34" charset="0"/>
              </a:rPr>
              <a:t>11 technical institutions supporting government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E95D6E-51BA-B644-85A5-035150352C25}"/>
              </a:ext>
            </a:extLst>
          </p:cNvPr>
          <p:cNvCxnSpPr>
            <a:cxnSpLocks/>
          </p:cNvCxnSpPr>
          <p:nvPr/>
        </p:nvCxnSpPr>
        <p:spPr>
          <a:xfrm>
            <a:off x="3276452" y="3885539"/>
            <a:ext cx="8930640" cy="0"/>
          </a:xfrm>
          <a:prstGeom prst="line">
            <a:avLst/>
          </a:prstGeom>
          <a:ln w="28575">
            <a:solidFill>
              <a:srgbClr val="1371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E90AE467-A72E-4FD6-A7DD-4F957CB6E0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r="67174" b="79863"/>
          <a:stretch/>
        </p:blipFill>
        <p:spPr>
          <a:xfrm>
            <a:off x="3862921" y="4168588"/>
            <a:ext cx="367186" cy="305988"/>
          </a:xfrm>
          <a:prstGeom prst="rect">
            <a:avLst/>
          </a:prstGeom>
        </p:spPr>
      </p:pic>
      <p:pic>
        <p:nvPicPr>
          <p:cNvPr id="51" name="Picture 50" descr="Screen Clipping">
            <a:extLst>
              <a:ext uri="{FF2B5EF4-FFF2-40B4-BE49-F238E27FC236}">
                <a16:creationId xmlns:a16="http://schemas.microsoft.com/office/drawing/2014/main" id="{C50D81CF-8802-49AF-941A-ED3DC78AD2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0" t="37958" r="34162" b="41678"/>
          <a:stretch/>
        </p:blipFill>
        <p:spPr>
          <a:xfrm>
            <a:off x="5266356" y="4487950"/>
            <a:ext cx="378335" cy="318827"/>
          </a:xfrm>
          <a:prstGeom prst="rect">
            <a:avLst/>
          </a:prstGeom>
        </p:spPr>
      </p:pic>
      <p:pic>
        <p:nvPicPr>
          <p:cNvPr id="52" name="Picture 51" descr="Screen Clipping">
            <a:extLst>
              <a:ext uri="{FF2B5EF4-FFF2-40B4-BE49-F238E27FC236}">
                <a16:creationId xmlns:a16="http://schemas.microsoft.com/office/drawing/2014/main" id="{DD53745B-1DE9-4364-B63C-09581906605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0" r="34162" b="80978"/>
          <a:stretch/>
        </p:blipFill>
        <p:spPr>
          <a:xfrm>
            <a:off x="4761531" y="4168588"/>
            <a:ext cx="388709" cy="305988"/>
          </a:xfrm>
          <a:prstGeom prst="rect">
            <a:avLst/>
          </a:prstGeom>
        </p:spPr>
      </p:pic>
      <p:pic>
        <p:nvPicPr>
          <p:cNvPr id="53" name="Picture 52" descr="Screen Clipping">
            <a:extLst>
              <a:ext uri="{FF2B5EF4-FFF2-40B4-BE49-F238E27FC236}">
                <a16:creationId xmlns:a16="http://schemas.microsoft.com/office/drawing/2014/main" id="{504A639B-9787-4836-BB5A-2E55C22DB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8" t="58096" r="17184" b="23478"/>
          <a:stretch/>
        </p:blipFill>
        <p:spPr>
          <a:xfrm>
            <a:off x="3858942" y="4709962"/>
            <a:ext cx="341271" cy="260222"/>
          </a:xfrm>
          <a:prstGeom prst="rect">
            <a:avLst/>
          </a:prstGeom>
        </p:spPr>
      </p:pic>
      <p:pic>
        <p:nvPicPr>
          <p:cNvPr id="54" name="Picture 53" descr="Screen Clipping">
            <a:extLst>
              <a:ext uri="{FF2B5EF4-FFF2-40B4-BE49-F238E27FC236}">
                <a16:creationId xmlns:a16="http://schemas.microsoft.com/office/drawing/2014/main" id="{FBEC314F-39C8-494C-AB8A-AAD5FCA401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9022" r="66438" b="61068"/>
          <a:stretch/>
        </p:blipFill>
        <p:spPr>
          <a:xfrm>
            <a:off x="5811483" y="4194975"/>
            <a:ext cx="345545" cy="272863"/>
          </a:xfrm>
          <a:prstGeom prst="rect">
            <a:avLst/>
          </a:prstGeom>
        </p:spPr>
      </p:pic>
      <p:pic>
        <p:nvPicPr>
          <p:cNvPr id="55" name="Picture 54" descr="Screen Clipping">
            <a:extLst>
              <a:ext uri="{FF2B5EF4-FFF2-40B4-BE49-F238E27FC236}">
                <a16:creationId xmlns:a16="http://schemas.microsoft.com/office/drawing/2014/main" id="{B2312670-46F1-4F88-AA25-804FF2E19A2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2" t="59070" b="23478"/>
          <a:stretch/>
        </p:blipFill>
        <p:spPr>
          <a:xfrm>
            <a:off x="4752343" y="4745424"/>
            <a:ext cx="384711" cy="260222"/>
          </a:xfrm>
          <a:prstGeom prst="rect">
            <a:avLst/>
          </a:prstGeom>
        </p:spPr>
      </p:pic>
      <p:pic>
        <p:nvPicPr>
          <p:cNvPr id="56" name="Picture 55" descr="Screen Clipping">
            <a:extLst>
              <a:ext uri="{FF2B5EF4-FFF2-40B4-BE49-F238E27FC236}">
                <a16:creationId xmlns:a16="http://schemas.microsoft.com/office/drawing/2014/main" id="{C50BE2AE-1934-4E0B-8F17-3FD289DBEB0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9" r="83430"/>
          <a:stretch/>
        </p:blipFill>
        <p:spPr>
          <a:xfrm>
            <a:off x="4329580" y="4739130"/>
            <a:ext cx="321646" cy="263091"/>
          </a:xfrm>
          <a:prstGeom prst="rect">
            <a:avLst/>
          </a:prstGeom>
        </p:spPr>
      </p:pic>
      <p:pic>
        <p:nvPicPr>
          <p:cNvPr id="57" name="Picture 56" descr="Screen Clipping">
            <a:extLst>
              <a:ext uri="{FF2B5EF4-FFF2-40B4-BE49-F238E27FC236}">
                <a16:creationId xmlns:a16="http://schemas.microsoft.com/office/drawing/2014/main" id="{5179CA22-D5FE-4319-AAA5-DB71A1BEC4B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37958" r="67174" b="42273"/>
          <a:stretch/>
        </p:blipFill>
        <p:spPr>
          <a:xfrm>
            <a:off x="4752343" y="4435547"/>
            <a:ext cx="394238" cy="32251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A236110-80AB-4685-81E7-D6642ED0CA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39182" y="4167130"/>
            <a:ext cx="319155" cy="264934"/>
          </a:xfrm>
          <a:prstGeom prst="rect">
            <a:avLst/>
          </a:prstGeom>
        </p:spPr>
      </p:pic>
      <p:pic>
        <p:nvPicPr>
          <p:cNvPr id="59" name="Picture 58" descr="Screen Clipping">
            <a:extLst>
              <a:ext uri="{FF2B5EF4-FFF2-40B4-BE49-F238E27FC236}">
                <a16:creationId xmlns:a16="http://schemas.microsoft.com/office/drawing/2014/main" id="{ED3D48E0-5EE2-4A07-850F-B3622CF49CF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0" t="18795" r="34162" b="61068"/>
          <a:stretch/>
        </p:blipFill>
        <p:spPr>
          <a:xfrm>
            <a:off x="3857330" y="4428218"/>
            <a:ext cx="356365" cy="296971"/>
          </a:xfrm>
          <a:prstGeom prst="rect">
            <a:avLst/>
          </a:prstGeom>
        </p:spPr>
      </p:pic>
      <p:pic>
        <p:nvPicPr>
          <p:cNvPr id="60" name="Picture 59" descr="Screen Clipping">
            <a:extLst>
              <a:ext uri="{FF2B5EF4-FFF2-40B4-BE49-F238E27FC236}">
                <a16:creationId xmlns:a16="http://schemas.microsoft.com/office/drawing/2014/main" id="{51740E53-61F3-4E0B-88F2-CFE28975D71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2" b="81205"/>
          <a:stretch/>
        </p:blipFill>
        <p:spPr>
          <a:xfrm>
            <a:off x="5261950" y="4173276"/>
            <a:ext cx="434164" cy="316263"/>
          </a:xfrm>
          <a:prstGeom prst="rect">
            <a:avLst/>
          </a:prstGeom>
        </p:spPr>
      </p:pic>
      <p:pic>
        <p:nvPicPr>
          <p:cNvPr id="61" name="Picture 2" descr="Image result for italy">
            <a:extLst>
              <a:ext uri="{FF2B5EF4-FFF2-40B4-BE49-F238E27FC236}">
                <a16:creationId xmlns:a16="http://schemas.microsoft.com/office/drawing/2014/main" id="{B02FC2C1-D819-4199-AECE-9D1C3065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61" y="4443788"/>
            <a:ext cx="310513" cy="20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ksa">
            <a:extLst>
              <a:ext uri="{FF2B5EF4-FFF2-40B4-BE49-F238E27FC236}">
                <a16:creationId xmlns:a16="http://schemas.microsoft.com/office/drawing/2014/main" id="{58C978A6-E541-4247-87A5-067F5C79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67" y="4534141"/>
            <a:ext cx="309964" cy="20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ile:Flag of Portugal.svg - Wikimedia Commons">
            <a:extLst>
              <a:ext uri="{FF2B5EF4-FFF2-40B4-BE49-F238E27FC236}">
                <a16:creationId xmlns:a16="http://schemas.microsoft.com/office/drawing/2014/main" id="{1B5883C1-9DB2-418C-86D7-6AF8B9275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95" y="3619776"/>
            <a:ext cx="307893" cy="2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2">
            <a:extLst>
              <a:ext uri="{FF2B5EF4-FFF2-40B4-BE49-F238E27FC236}">
                <a16:creationId xmlns:a16="http://schemas.microsoft.com/office/drawing/2014/main" id="{F3566D69-C6F1-46AC-9C75-72AFB93C2E0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66668" y="3143075"/>
            <a:ext cx="319722" cy="209593"/>
          </a:xfrm>
          <a:prstGeom prst="rect">
            <a:avLst/>
          </a:prstGeom>
        </p:spPr>
      </p:pic>
      <p:pic>
        <p:nvPicPr>
          <p:cNvPr id="65" name="Picture 44" descr="Logo, icon&#10;&#10;Description automatically generated">
            <a:extLst>
              <a:ext uri="{FF2B5EF4-FFF2-40B4-BE49-F238E27FC236}">
                <a16:creationId xmlns:a16="http://schemas.microsoft.com/office/drawing/2014/main" id="{37AE6312-C02C-4CAB-9DB6-7B6C8515E64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48588" y="3144488"/>
            <a:ext cx="307893" cy="196144"/>
          </a:xfrm>
          <a:prstGeom prst="rect">
            <a:avLst/>
          </a:prstGeom>
        </p:spPr>
      </p:pic>
      <p:pic>
        <p:nvPicPr>
          <p:cNvPr id="66" name="Picture 4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C2A7DB-CB15-49BF-A626-1BC8382ADCF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17231" y="3143681"/>
            <a:ext cx="307892" cy="203817"/>
          </a:xfrm>
          <a:prstGeom prst="rect">
            <a:avLst/>
          </a:prstGeom>
        </p:spPr>
      </p:pic>
      <p:pic>
        <p:nvPicPr>
          <p:cNvPr id="67" name="Picture 46" descr="Icon&#10;&#10;Description automatically generated">
            <a:extLst>
              <a:ext uri="{FF2B5EF4-FFF2-40B4-BE49-F238E27FC236}">
                <a16:creationId xmlns:a16="http://schemas.microsoft.com/office/drawing/2014/main" id="{4D5BD6C4-4BD2-4C03-94C2-A892A8C89FC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85872" y="3143065"/>
            <a:ext cx="307892" cy="2096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8" name="Picture 47" descr="Logo, company name&#10;&#10;Description automatically generated">
            <a:extLst>
              <a:ext uri="{FF2B5EF4-FFF2-40B4-BE49-F238E27FC236}">
                <a16:creationId xmlns:a16="http://schemas.microsoft.com/office/drawing/2014/main" id="{554BC432-7519-4468-B583-B167448A080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20722" y="3143065"/>
            <a:ext cx="307893" cy="205263"/>
          </a:xfrm>
          <a:prstGeom prst="rect">
            <a:avLst/>
          </a:prstGeom>
        </p:spPr>
      </p:pic>
      <p:pic>
        <p:nvPicPr>
          <p:cNvPr id="6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4A04FFA1-35DF-4B56-A7EA-B7384479EA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72582" y="3401491"/>
            <a:ext cx="307893" cy="161443"/>
          </a:xfrm>
          <a:prstGeom prst="rect">
            <a:avLst/>
          </a:prstGeom>
        </p:spPr>
      </p:pic>
      <p:pic>
        <p:nvPicPr>
          <p:cNvPr id="70" name="Picture 49" descr="Logo, icon&#10;&#10;Description automatically generated">
            <a:extLst>
              <a:ext uri="{FF2B5EF4-FFF2-40B4-BE49-F238E27FC236}">
                <a16:creationId xmlns:a16="http://schemas.microsoft.com/office/drawing/2014/main" id="{1DDEACFE-1FBB-448A-AE66-363C8EEF7E7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344813" y="3381503"/>
            <a:ext cx="307892" cy="200130"/>
          </a:xfrm>
          <a:prstGeom prst="rect">
            <a:avLst/>
          </a:prstGeom>
        </p:spPr>
      </p:pic>
      <p:pic>
        <p:nvPicPr>
          <p:cNvPr id="71" name="Picture 50">
            <a:extLst>
              <a:ext uri="{FF2B5EF4-FFF2-40B4-BE49-F238E27FC236}">
                <a16:creationId xmlns:a16="http://schemas.microsoft.com/office/drawing/2014/main" id="{F8729C80-3B54-4DE4-90B3-BB0B214C3C9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07038" y="3417943"/>
            <a:ext cx="307893" cy="163690"/>
          </a:xfrm>
          <a:prstGeom prst="rect">
            <a:avLst/>
          </a:prstGeom>
        </p:spPr>
      </p:pic>
      <p:pic>
        <p:nvPicPr>
          <p:cNvPr id="72" name="Picture 51">
            <a:extLst>
              <a:ext uri="{FF2B5EF4-FFF2-40B4-BE49-F238E27FC236}">
                <a16:creationId xmlns:a16="http://schemas.microsoft.com/office/drawing/2014/main" id="{9BBEAC65-FFCB-41C3-99D0-4D1D4E3088A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862919" y="3617904"/>
            <a:ext cx="307893" cy="200788"/>
          </a:xfrm>
          <a:prstGeom prst="rect">
            <a:avLst/>
          </a:prstGeom>
        </p:spPr>
      </p:pic>
      <p:pic>
        <p:nvPicPr>
          <p:cNvPr id="73" name="Picture 52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28CEA260-1E2A-43E8-94BE-476C1572C05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820722" y="3437089"/>
            <a:ext cx="307893" cy="163183"/>
          </a:xfrm>
          <a:prstGeom prst="rect">
            <a:avLst/>
          </a:prstGeom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4813CB9F-F237-49B4-82BD-5CF8F7588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81" y="3424925"/>
            <a:ext cx="325670" cy="1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nternational Energy Agency (IEA) Logo Vector Download - (.SVG + .PNG) -  Logovectordl.Com">
            <a:extLst>
              <a:ext uri="{FF2B5EF4-FFF2-40B4-BE49-F238E27FC236}">
                <a16:creationId xmlns:a16="http://schemas.microsoft.com/office/drawing/2014/main" id="{FA55801F-9FA0-4E36-BE69-39C159E3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021" y="4612688"/>
            <a:ext cx="524158" cy="2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ERI RAS">
            <a:extLst>
              <a:ext uri="{FF2B5EF4-FFF2-40B4-BE49-F238E27FC236}">
                <a16:creationId xmlns:a16="http://schemas.microsoft.com/office/drawing/2014/main" id="{B359385F-510C-439C-9BB6-4770CDE6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146" y="3400198"/>
            <a:ext cx="599874" cy="2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World Resources Institute — Wikipédia">
            <a:extLst>
              <a:ext uri="{FF2B5EF4-FFF2-40B4-BE49-F238E27FC236}">
                <a16:creationId xmlns:a16="http://schemas.microsoft.com/office/drawing/2014/main" id="{D20D0751-C7E5-4432-811E-714B745D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956" y="3394620"/>
            <a:ext cx="702366" cy="24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07AA758-0F88-4562-9BEA-F3D0A1F087A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70" y="3394620"/>
            <a:ext cx="786665" cy="2339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184160-FB0C-4E53-A81A-0677C34A84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09" y="5691445"/>
            <a:ext cx="3555680" cy="1066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01292D-CDB9-4990-93C5-46BDA7640CA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44" y="2050387"/>
            <a:ext cx="1633688" cy="5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9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B40F0C74-0EDA-4402-8456-4660F3A00315}"/>
              </a:ext>
            </a:extLst>
          </p:cNvPr>
          <p:cNvSpPr txBox="1">
            <a:spLocks/>
          </p:cNvSpPr>
          <p:nvPr/>
        </p:nvSpPr>
        <p:spPr bwMode="auto">
          <a:xfrm>
            <a:off x="470324" y="526802"/>
            <a:ext cx="11251352" cy="4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kern="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LONG-TERM ENERGY SCENARIO NETWORK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C949E0-DA51-4A87-82F9-3BA5E522B1C7}"/>
              </a:ext>
            </a:extLst>
          </p:cNvPr>
          <p:cNvSpPr/>
          <p:nvPr/>
        </p:nvSpPr>
        <p:spPr>
          <a:xfrm>
            <a:off x="381000" y="1095754"/>
            <a:ext cx="6272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GLOBAL PLATFORM FOR KNOWLEDGE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56912F5-4088-4C0B-843F-7309853BA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1" y="2756219"/>
            <a:ext cx="1576943" cy="2229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141511B-A14C-4D4D-B243-BC8B4BC10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8" y="2760230"/>
            <a:ext cx="1576943" cy="2222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1AA8AE6-F3D2-4CFA-8227-BEC2D416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32" y="4329900"/>
            <a:ext cx="1572887" cy="22234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38ffd624-8ade-4584-b0d1-b3c07f993344" descr="Image">
            <a:extLst>
              <a:ext uri="{FF2B5EF4-FFF2-40B4-BE49-F238E27FC236}">
                <a16:creationId xmlns:a16="http://schemas.microsoft.com/office/drawing/2014/main" id="{797BB455-7F10-4670-967F-8A8E480F4273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11849" r="9528" b="21131"/>
          <a:stretch/>
        </p:blipFill>
        <p:spPr bwMode="auto">
          <a:xfrm>
            <a:off x="4844118" y="4863210"/>
            <a:ext cx="2503764" cy="11994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1C96BD-E207-4116-9672-5FC707CD3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940" y="2762569"/>
            <a:ext cx="2505942" cy="142846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BA03430-2E99-40C6-B9A1-DCD884359652}"/>
              </a:ext>
            </a:extLst>
          </p:cNvPr>
          <p:cNvSpPr/>
          <p:nvPr/>
        </p:nvSpPr>
        <p:spPr>
          <a:xfrm>
            <a:off x="4571667" y="4159293"/>
            <a:ext cx="3263065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/>
            <a:r>
              <a:rPr lang="en-US" sz="1200" dirty="0">
                <a:latin typeface="Gotham Narrow Light" pitchFamily="2" charset="0"/>
                <a:cs typeface="Calibri" panose="020F0502020204030204" pitchFamily="34" charset="0"/>
              </a:rPr>
              <a:t>International Forum of LTES for the Clean Energy Transition, June 2021</a:t>
            </a:r>
            <a:endParaRPr lang="en-US" sz="1400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034A5A-B314-4D11-A226-AB15A4E7C1F1}"/>
              </a:ext>
            </a:extLst>
          </p:cNvPr>
          <p:cNvSpPr/>
          <p:nvPr/>
        </p:nvSpPr>
        <p:spPr>
          <a:xfrm>
            <a:off x="4571667" y="6147193"/>
            <a:ext cx="3341954" cy="49244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/>
            <a:r>
              <a:rPr lang="en-US" sz="1200" dirty="0">
                <a:latin typeface="Gotham Narrow Light" pitchFamily="2" charset="0"/>
                <a:cs typeface="Calibri" panose="020F0502020204030204" pitchFamily="34" charset="0"/>
              </a:rPr>
              <a:t>11</a:t>
            </a:r>
            <a:r>
              <a:rPr lang="en-US" sz="1200" baseline="30000" dirty="0">
                <a:latin typeface="Gotham Narrow Light" pitchFamily="2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latin typeface="Gotham Narrow Light" pitchFamily="2" charset="0"/>
                <a:cs typeface="Calibri" panose="020F0502020204030204" pitchFamily="34" charset="0"/>
              </a:rPr>
              <a:t> Clean Energy Ministerial, September 2020</a:t>
            </a:r>
          </a:p>
          <a:p>
            <a:pPr algn="ctr"/>
            <a:endParaRPr lang="en-US" sz="1400" i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AE47582-6221-4B5E-A279-7121235AE31A}"/>
              </a:ext>
            </a:extLst>
          </p:cNvPr>
          <p:cNvSpPr/>
          <p:nvPr/>
        </p:nvSpPr>
        <p:spPr>
          <a:xfrm>
            <a:off x="484495" y="1733855"/>
            <a:ext cx="3054350" cy="7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>
                <a:latin typeface="ITC Avant Garde Std Md" panose="020B0602020202020204" pitchFamily="34" charset="77"/>
                <a:ea typeface="+mn-ea"/>
                <a:cs typeface="Calibri" panose="020F0502020204030204" pitchFamily="34" charset="0"/>
              </a:rPr>
              <a:t>Good practices and benchmark</a:t>
            </a:r>
            <a:endParaRPr kumimoji="0" lang="en-US" alt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TC Avant Garde Std Md" panose="020B0602020202020204" pitchFamily="34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F0C97EA-6FB7-46EB-9F2B-FA721B35567C}"/>
              </a:ext>
            </a:extLst>
          </p:cNvPr>
          <p:cNvSpPr/>
          <p:nvPr/>
        </p:nvSpPr>
        <p:spPr>
          <a:xfrm>
            <a:off x="4378922" y="1733855"/>
            <a:ext cx="3263065" cy="7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>
                <a:latin typeface="ITC Avant Garde Std Md" panose="020B0602020202020204" pitchFamily="34" charset="77"/>
                <a:ea typeface="+mn-ea"/>
                <a:cs typeface="Calibri" panose="020F0502020204030204" pitchFamily="34" charset="0"/>
              </a:rPr>
              <a:t>Experts and high-level discussions</a:t>
            </a:r>
            <a:endParaRPr kumimoji="0" lang="en-US" alt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TC Avant Garde Std Md" panose="020B0602020202020204" pitchFamily="34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CA5AE46-5A00-4A2D-87D3-A0AE0EE529D5}"/>
              </a:ext>
            </a:extLst>
          </p:cNvPr>
          <p:cNvSpPr/>
          <p:nvPr/>
        </p:nvSpPr>
        <p:spPr>
          <a:xfrm>
            <a:off x="8482064" y="1733855"/>
            <a:ext cx="3163836" cy="78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>
                <a:latin typeface="ITC Avant Garde Std Md" panose="020B0602020202020204" pitchFamily="34" charset="77"/>
                <a:ea typeface="+mn-ea"/>
                <a:cs typeface="Calibri" panose="020F0502020204030204" pitchFamily="34" charset="0"/>
              </a:rPr>
              <a:t>Convey knowledge to model scenarios</a:t>
            </a:r>
            <a:endParaRPr kumimoji="0" lang="en-US" altLang="en-US" sz="2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TC Avant Garde Std Md" panose="020B0602020202020204" pitchFamily="34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CA89D-C675-417E-AA3F-F907CF7C5E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10" t="32027" r="38542"/>
          <a:stretch/>
        </p:blipFill>
        <p:spPr>
          <a:xfrm>
            <a:off x="8358052" y="2756219"/>
            <a:ext cx="3608915" cy="24847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3DBA012-B2B2-42E8-85E0-F888FE8D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4" y="4329900"/>
            <a:ext cx="1571854" cy="2221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89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D5FE51C6-B265-496A-9703-33D65AD2A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47" y="1654719"/>
            <a:ext cx="7787205" cy="467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4E8CB5E9-8941-4520-A6B7-869EDF528D99}"/>
              </a:ext>
            </a:extLst>
          </p:cNvPr>
          <p:cNvSpPr txBox="1">
            <a:spLocks/>
          </p:cNvSpPr>
          <p:nvPr/>
        </p:nvSpPr>
        <p:spPr bwMode="auto">
          <a:xfrm>
            <a:off x="470324" y="526802"/>
            <a:ext cx="11251352" cy="4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kern="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LONG-TERM ENERGY SCENARIO NETWORK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2B96C5E-5C67-4DA9-B31B-14A8149A6919}"/>
              </a:ext>
            </a:extLst>
          </p:cNvPr>
          <p:cNvSpPr/>
          <p:nvPr/>
        </p:nvSpPr>
        <p:spPr>
          <a:xfrm>
            <a:off x="381000" y="1095754"/>
            <a:ext cx="6272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FOCUS </a:t>
            </a:r>
          </a:p>
        </p:txBody>
      </p:sp>
    </p:spTree>
    <p:extLst>
      <p:ext uri="{BB962C8B-B14F-4D97-AF65-F5344CB8AC3E}">
        <p14:creationId xmlns:p14="http://schemas.microsoft.com/office/powerpoint/2010/main" val="360667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4E8CB5E9-8941-4520-A6B7-869EDF528D99}"/>
              </a:ext>
            </a:extLst>
          </p:cNvPr>
          <p:cNvSpPr txBox="1">
            <a:spLocks/>
          </p:cNvSpPr>
          <p:nvPr/>
        </p:nvSpPr>
        <p:spPr bwMode="auto">
          <a:xfrm>
            <a:off x="470324" y="526802"/>
            <a:ext cx="11251352" cy="4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kern="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SCENARIOS FOR THE ENERGY TRANSITION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A90FE74-0AB9-4090-B1EB-430F4AB2D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4" y="1626780"/>
            <a:ext cx="3193626" cy="4514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5D55D3-5A96-457E-AB7F-F3F0A2A2FE57}"/>
              </a:ext>
            </a:extLst>
          </p:cNvPr>
          <p:cNvSpPr/>
          <p:nvPr/>
        </p:nvSpPr>
        <p:spPr>
          <a:xfrm>
            <a:off x="381000" y="1095754"/>
            <a:ext cx="1146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Experiences and good practices in LAC </a:t>
            </a:r>
            <a:r>
              <a:rPr lang="en-US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in the development and use of long-term energy scenario</a:t>
            </a:r>
            <a:r>
              <a:rPr lang="en-GB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2193D8-A91B-4AA1-A01A-4D99CDD10D2F}"/>
              </a:ext>
            </a:extLst>
          </p:cNvPr>
          <p:cNvSpPr txBox="1"/>
          <p:nvPr/>
        </p:nvSpPr>
        <p:spPr>
          <a:xfrm>
            <a:off x="76624" y="6413213"/>
            <a:ext cx="7225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https://www.irena.org/publications/2022/Jul/Scenarios-for-the-Energy-Transition-LAC</a:t>
            </a:r>
            <a:r>
              <a:rPr lang="en-US" sz="1400" dirty="0"/>
              <a:t> 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0ECE488-8BB9-4657-9DEE-81D89D1CC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40" y="5679035"/>
            <a:ext cx="914400" cy="91440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F77A744-0BAB-46EE-801E-120809965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54" y="3068991"/>
            <a:ext cx="914400" cy="914400"/>
          </a:xfrm>
          <a:prstGeom prst="rect">
            <a:avLst/>
          </a:prstGeom>
        </p:spPr>
      </p:pic>
      <p:pic>
        <p:nvPicPr>
          <p:cNvPr id="11" name="Picture 10" descr="Logo, icon, company name&#10;&#10;Description automatically generated">
            <a:extLst>
              <a:ext uri="{FF2B5EF4-FFF2-40B4-BE49-F238E27FC236}">
                <a16:creationId xmlns:a16="http://schemas.microsoft.com/office/drawing/2014/main" id="{E0F457B2-DDF5-4729-AB24-2B4435C59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40" y="4389650"/>
            <a:ext cx="914400" cy="91440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1B7C988C-2B4E-453F-BC2C-F4D99BCB78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9" y="5679035"/>
            <a:ext cx="914400" cy="9144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BE0A478-17C1-4739-978D-82711C8A9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99" y="3068991"/>
            <a:ext cx="914400" cy="914400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43512116-22FB-4DD7-852B-5707DFF5C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25" y="1690627"/>
            <a:ext cx="914400" cy="9144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58BA450-5476-4A67-841E-0041FBA21E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54" y="4389650"/>
            <a:ext cx="914400" cy="9144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B2C6971-A5BA-47EC-889A-F262537834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99" y="4389650"/>
            <a:ext cx="914400" cy="9144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F08D8916-AB43-4772-A6A2-6ABB931040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40" y="3068991"/>
            <a:ext cx="914400" cy="91440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FB5D4D8-A087-43A7-90FF-A83D6ED91B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70" y="1690627"/>
            <a:ext cx="914400" cy="914400"/>
          </a:xfrm>
          <a:prstGeom prst="rect">
            <a:avLst/>
          </a:prstGeom>
        </p:spPr>
      </p:pic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F82EE6BE-7BBE-458A-8D45-59A07858C5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9" y="4389650"/>
            <a:ext cx="914400" cy="914400"/>
          </a:xfrm>
          <a:prstGeom prst="rect">
            <a:avLst/>
          </a:prstGeom>
        </p:spPr>
      </p:pic>
      <p:pic>
        <p:nvPicPr>
          <p:cNvPr id="29" name="Picture 28" descr="Logo, icon&#10;&#10;Description automatically generated">
            <a:extLst>
              <a:ext uri="{FF2B5EF4-FFF2-40B4-BE49-F238E27FC236}">
                <a16:creationId xmlns:a16="http://schemas.microsoft.com/office/drawing/2014/main" id="{39C1AD93-7C47-4BEA-B06A-3E92FBF4BC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11" y="1690627"/>
            <a:ext cx="914400" cy="914400"/>
          </a:xfrm>
          <a:prstGeom prst="rect">
            <a:avLst/>
          </a:prstGeom>
        </p:spPr>
      </p:pic>
      <p:pic>
        <p:nvPicPr>
          <p:cNvPr id="31" name="Picture 30" descr="Chart, pie chart&#10;&#10;Description automatically generated">
            <a:extLst>
              <a:ext uri="{FF2B5EF4-FFF2-40B4-BE49-F238E27FC236}">
                <a16:creationId xmlns:a16="http://schemas.microsoft.com/office/drawing/2014/main" id="{D41FDC7E-3101-4846-808E-76CE88575B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9" y="3068991"/>
            <a:ext cx="914400" cy="914400"/>
          </a:xfrm>
          <a:prstGeom prst="rect">
            <a:avLst/>
          </a:prstGeom>
        </p:spPr>
      </p:pic>
      <p:pic>
        <p:nvPicPr>
          <p:cNvPr id="33" name="Picture 32" descr="Logo, icon, company name&#10;&#10;Description automatically generated">
            <a:extLst>
              <a:ext uri="{FF2B5EF4-FFF2-40B4-BE49-F238E27FC236}">
                <a16:creationId xmlns:a16="http://schemas.microsoft.com/office/drawing/2014/main" id="{FC341549-331E-4E55-803A-B8188FB8B5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20" y="16906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4E8CB5E9-8941-4520-A6B7-869EDF528D99}"/>
              </a:ext>
            </a:extLst>
          </p:cNvPr>
          <p:cNvSpPr txBox="1">
            <a:spLocks/>
          </p:cNvSpPr>
          <p:nvPr/>
        </p:nvSpPr>
        <p:spPr bwMode="auto">
          <a:xfrm>
            <a:off x="470324" y="526802"/>
            <a:ext cx="11251352" cy="4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kern="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SCENARIOS FOR THE ENERGY TRANSITION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D55D3-5A96-457E-AB7F-F3F0A2A2FE57}"/>
              </a:ext>
            </a:extLst>
          </p:cNvPr>
          <p:cNvSpPr/>
          <p:nvPr/>
        </p:nvSpPr>
        <p:spPr>
          <a:xfrm>
            <a:off x="381000" y="1095754"/>
            <a:ext cx="1146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0872A6"/>
                </a:solidFill>
                <a:latin typeface="ITC Avant Garde Std Md" panose="020B0602020202020204"/>
                <a:cs typeface="Calibri" panose="020F0502020204030204" pitchFamily="34" charset="0"/>
              </a:rPr>
              <a:t>Key findings</a:t>
            </a:r>
            <a:endParaRPr lang="en-GB" sz="2000" b="1" kern="0" dirty="0">
              <a:solidFill>
                <a:srgbClr val="0872A6"/>
              </a:solidFill>
              <a:latin typeface="ITC Avant Garde Std Md" panose="020B0602020202020204"/>
              <a:cs typeface="Calibri" panose="020F0502020204030204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DE52F7B-09CA-4489-A7D6-66445A826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647570"/>
              </p:ext>
            </p:extLst>
          </p:nvPr>
        </p:nvGraphicFramePr>
        <p:xfrm>
          <a:off x="590550" y="1553002"/>
          <a:ext cx="11004550" cy="5114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600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4E8CB5E9-8941-4520-A6B7-869EDF528D99}"/>
              </a:ext>
            </a:extLst>
          </p:cNvPr>
          <p:cNvSpPr txBox="1">
            <a:spLocks/>
          </p:cNvSpPr>
          <p:nvPr/>
        </p:nvSpPr>
        <p:spPr bwMode="auto">
          <a:xfrm>
            <a:off x="470324" y="526802"/>
            <a:ext cx="11251352" cy="4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000" kern="0" dirty="0">
                <a:solidFill>
                  <a:srgbClr val="77C26C"/>
                </a:solidFill>
                <a:latin typeface="ITC Avant Garde Std Md" panose="020B0602020202020204" pitchFamily="34" charset="77"/>
              </a:rPr>
              <a:t>UPCOMING KEY ACTIVITIES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9FFCDA-02C8-433C-9EDC-9DEA1CB9D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865814"/>
              </p:ext>
            </p:extLst>
          </p:nvPr>
        </p:nvGraphicFramePr>
        <p:xfrm>
          <a:off x="-508000" y="863600"/>
          <a:ext cx="12700000" cy="675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741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431F71-A298-B547-AEB5-817D5B6B8E65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137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1AACE70-491B-454E-87E8-FA2B059E9385}"/>
              </a:ext>
            </a:extLst>
          </p:cNvPr>
          <p:cNvSpPr txBox="1">
            <a:spLocks/>
          </p:cNvSpPr>
          <p:nvPr/>
        </p:nvSpPr>
        <p:spPr bwMode="auto">
          <a:xfrm>
            <a:off x="10907397" y="6453336"/>
            <a:ext cx="958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646464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511175" indent="-53975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22350" indent="-10795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535113" indent="-163513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046288" indent="-217488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7A55A305-2F91-4A76-BCFA-70F62CBD82E6}" type="slidenum">
              <a:rPr lang="de-DE" altLang="en-US" sz="1200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9</a:t>
            </a:fld>
            <a:endParaRPr lang="de-DE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E27C15-B485-8D45-ABB4-37D2359D2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133" y="308634"/>
            <a:ext cx="1923361" cy="48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0F3969-603B-B64D-B185-6226A5CDB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81" t="1260" b="45568"/>
          <a:stretch/>
        </p:blipFill>
        <p:spPr>
          <a:xfrm>
            <a:off x="-1" y="2297640"/>
            <a:ext cx="12192000" cy="45603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242A481-86BD-4540-BED2-92B5460C79D2}"/>
              </a:ext>
            </a:extLst>
          </p:cNvPr>
          <p:cNvSpPr txBox="1">
            <a:spLocks/>
          </p:cNvSpPr>
          <p:nvPr/>
        </p:nvSpPr>
        <p:spPr bwMode="auto">
          <a:xfrm>
            <a:off x="1269724" y="3458716"/>
            <a:ext cx="96525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6000"/>
              </a:lnSpc>
              <a:defRPr/>
            </a:pPr>
            <a:r>
              <a:rPr lang="en-US" sz="5400" kern="0" dirty="0">
                <a:solidFill>
                  <a:schemeClr val="bg1"/>
                </a:solidFill>
                <a:latin typeface="ITC Avant Garde Std Md" panose="020B0602020202020204" pitchFamily="34" charset="77"/>
              </a:rPr>
              <a:t>THANK YOU!</a:t>
            </a:r>
          </a:p>
          <a:p>
            <a:pPr algn="ctr">
              <a:lnSpc>
                <a:spcPts val="6000"/>
              </a:lnSpc>
              <a:defRPr/>
            </a:pPr>
            <a:r>
              <a:rPr lang="en-US" sz="5400" b="0" dirty="0">
                <a:solidFill>
                  <a:srgbClr val="77C26C"/>
                </a:solidFill>
                <a:latin typeface="ITC Avant Garde Std Bk" panose="020B0502020202020204" pitchFamily="34" charset="77"/>
              </a:rPr>
              <a:t> </a:t>
            </a:r>
            <a:endParaRPr lang="en-US" sz="5400" b="0" kern="0" dirty="0">
              <a:solidFill>
                <a:srgbClr val="77C26C"/>
              </a:solidFill>
              <a:latin typeface="ITC Avant Garde Std Bk" panose="020B0502020202020204" pitchFamily="34" charset="77"/>
            </a:endParaRPr>
          </a:p>
          <a:p>
            <a:pPr algn="ctr">
              <a:lnSpc>
                <a:spcPts val="6000"/>
              </a:lnSpc>
              <a:defRPr/>
            </a:pPr>
            <a:endParaRPr lang="en-US" altLang="en-US" sz="5400" kern="1200" dirty="0">
              <a:solidFill>
                <a:schemeClr val="bg1"/>
              </a:solidFill>
              <a:latin typeface="ITC Avant Garde Std Md" panose="020B0602020202020204" pitchFamily="34" charset="77"/>
              <a:ea typeface="MS PGothic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17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" id="{0BD55173-F65B-4E1E-989F-EC1861D58255}" vid="{21774F55-79A9-4088-AA31-7D8731666CC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F95BBBB5-6361-4D6D-9209-87C6F0C5D31A}" vid="{9D87D36D-8680-433B-8868-73CACBE0FCDC}"/>
    </a:ext>
  </a:extLst>
</a:theme>
</file>

<file path=ppt/theme/theme4.xml><?xml version="1.0" encoding="utf-8"?>
<a:theme xmlns:a="http://schemas.openxmlformats.org/drawingml/2006/main" name="2_Theme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F95BBBB5-6361-4D6D-9209-87C6F0C5D31A}" vid="{9D87D36D-8680-433B-8868-73CACBE0FCDC}"/>
    </a:ext>
  </a:extLst>
</a:theme>
</file>

<file path=ppt/theme/theme5.xml><?xml version="1.0" encoding="utf-8"?>
<a:theme xmlns:a="http://schemas.openxmlformats.org/drawingml/2006/main" name="1_Theme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F95BBBB5-6361-4D6D-9209-87C6F0C5D31A}" vid="{9D87D36D-8680-433B-8868-73CACBE0FCD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cbea7f-1e6f-4a35-b2dd-bfba39e351f8">
      <Terms xmlns="http://schemas.microsoft.com/office/infopath/2007/PartnerControls"/>
    </lcf76f155ced4ddcb4097134ff3c332f>
    <TaxCatchAll xmlns="e60c6458-b656-4940-80dc-9d11abcd190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8519F7531EA4AAA46666CF297C792" ma:contentTypeVersion="13" ma:contentTypeDescription="Create a new document." ma:contentTypeScope="" ma:versionID="db544af05915133f4bffce17cfd1284c">
  <xsd:schema xmlns:xsd="http://www.w3.org/2001/XMLSchema" xmlns:xs="http://www.w3.org/2001/XMLSchema" xmlns:p="http://schemas.microsoft.com/office/2006/metadata/properties" xmlns:ns2="48cbea7f-1e6f-4a35-b2dd-bfba39e351f8" xmlns:ns3="e60c6458-b656-4940-80dc-9d11abcd190a" targetNamespace="http://schemas.microsoft.com/office/2006/metadata/properties" ma:root="true" ma:fieldsID="72ff27a31094c018ab0cfa1d2fc01ac6" ns2:_="" ns3:_="">
    <xsd:import namespace="48cbea7f-1e6f-4a35-b2dd-bfba39e351f8"/>
    <xsd:import namespace="e60c6458-b656-4940-80dc-9d11abcd19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bea7f-1e6f-4a35-b2dd-bfba39e351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5a77ea5-3d14-4585-9531-26d6f492a4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c6458-b656-4940-80dc-9d11abcd190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7249a2f0-9a51-4b20-a4ae-1d18b80c622b}" ma:internalName="TaxCatchAll" ma:showField="CatchAllData" ma:web="e60c6458-b656-4940-80dc-9d11abcd19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7D945F-750D-44AD-B861-F04D7DCF1AEE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e60c6458-b656-4940-80dc-9d11abcd190a"/>
    <ds:schemaRef ds:uri="48cbea7f-1e6f-4a35-b2dd-bfba39e351f8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4B8F7C-9834-4D1A-A62A-2F96C6D5B6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E1CBCE-1F00-4376-8AFD-A3A9C42F2AFA}">
  <ds:schemaRefs>
    <ds:schemaRef ds:uri="48cbea7f-1e6f-4a35-b2dd-bfba39e351f8"/>
    <ds:schemaRef ds:uri="e60c6458-b656-4940-80dc-9d11abcd19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2489</TotalTime>
  <Words>399</Words>
  <Application>Microsoft Office PowerPoint</Application>
  <PresentationFormat>Widescreen</PresentationFormat>
  <Paragraphs>57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Theme2</vt:lpstr>
      <vt:lpstr>Custom Design</vt:lpstr>
      <vt:lpstr>Theme1</vt:lpstr>
      <vt:lpstr>2_Theme1</vt:lpstr>
      <vt:lpstr>1_Theme1</vt:lpstr>
      <vt:lpstr>PowerPoint Presentation</vt:lpstr>
      <vt:lpstr>WHY LONG-TERM ENERGY SCENARIOS?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LTES Network    IRENA’s Long-term Energy Transition Scenario Network</dc:title>
  <dc:creator>Celine Ashby</dc:creator>
  <cp:lastModifiedBy>Juan Jose Garcia Mendez</cp:lastModifiedBy>
  <cp:revision>40</cp:revision>
  <dcterms:created xsi:type="dcterms:W3CDTF">2019-10-11T12:45:10Z</dcterms:created>
  <dcterms:modified xsi:type="dcterms:W3CDTF">2023-10-03T12:48:34Z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0x010100D708519F7531EA4AAA46666CF297C792</vt:lpwstr>
  </property>
  <property fmtid="{D5CDD505-2E9C-101B-9397-08002B2CF9AE}" pid="3" name="MediaServiceImageTags">
    <vt:lpwstr/>
  </property>
</Properties>
</file>