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9" r:id="rId2"/>
    <p:sldMasterId id="2147483761" r:id="rId3"/>
    <p:sldMasterId id="2147483773" r:id="rId4"/>
  </p:sldMasterIdLst>
  <p:notesMasterIdLst>
    <p:notesMasterId r:id="rId14"/>
  </p:notesMasterIdLst>
  <p:sldIdLst>
    <p:sldId id="380" r:id="rId5"/>
    <p:sldId id="381" r:id="rId6"/>
    <p:sldId id="382" r:id="rId7"/>
    <p:sldId id="383" r:id="rId8"/>
    <p:sldId id="384" r:id="rId9"/>
    <p:sldId id="385" r:id="rId10"/>
    <p:sldId id="386" r:id="rId11"/>
    <p:sldId id="387" r:id="rId12"/>
    <p:sldId id="3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369"/>
    <a:srgbClr val="68ADC1"/>
    <a:srgbClr val="72893A"/>
    <a:srgbClr val="768E38"/>
    <a:srgbClr val="7E9737"/>
    <a:srgbClr val="4D6020"/>
    <a:srgbClr val="9AB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67"/>
    <p:restoredTop sz="94733"/>
  </p:normalViewPr>
  <p:slideViewPr>
    <p:cSldViewPr snapToGrid="0" snapToObjects="1">
      <p:cViewPr varScale="1">
        <p:scale>
          <a:sx n="212" d="100"/>
          <a:sy n="212" d="100"/>
        </p:scale>
        <p:origin x="1120" y="18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2BBB7-7748-324D-8CB5-5B768AF72CB5}" type="datetimeFigureOut">
              <a:rPr lang="en-US" smtClean="0"/>
              <a:t>11/27/17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E3A6E-6A63-3541-8973-297318C7F336}" type="slidenum">
              <a:rPr lang="en-US" smtClean="0"/>
              <a:t>‹#›</a:t>
            </a:fld>
            <a:endParaRPr lang="en-US"/>
          </a:p>
        </p:txBody>
      </p:sp>
    </p:spTree>
    <p:extLst>
      <p:ext uri="{BB962C8B-B14F-4D97-AF65-F5344CB8AC3E}">
        <p14:creationId xmlns:p14="http://schemas.microsoft.com/office/powerpoint/2010/main" val="209418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AAE3A6E-6A63-3541-8973-297318C7F336}" type="slidenum">
              <a:rPr lang="en-US" smtClean="0"/>
              <a:t>2</a:t>
            </a:fld>
            <a:endParaRPr lang="en-US"/>
          </a:p>
        </p:txBody>
      </p:sp>
    </p:spTree>
    <p:extLst>
      <p:ext uri="{BB962C8B-B14F-4D97-AF65-F5344CB8AC3E}">
        <p14:creationId xmlns:p14="http://schemas.microsoft.com/office/powerpoint/2010/main" val="62168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80973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23284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562530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04233" y="3798001"/>
            <a:ext cx="4825935" cy="1789139"/>
          </a:xfrm>
          <a:prstGeom prst="rect">
            <a:avLst/>
          </a:prstGeom>
        </p:spPr>
        <p:txBody>
          <a:bodyPr vert="horz" lIns="91440" tIns="45720" rIns="91440" bIns="45720" rtlCol="0" anchor="t">
            <a:normAutofit/>
          </a:bodyPr>
          <a:lstStyle/>
          <a:p>
            <a:r>
              <a:rPr lang="en-US" dirty="0" smtClean="0"/>
              <a:t>Lorem ipsum dolor</a:t>
            </a:r>
            <a:br>
              <a:rPr lang="en-US" dirty="0" smtClean="0"/>
            </a:br>
            <a:r>
              <a:rPr lang="en-US" dirty="0" smtClean="0"/>
              <a:t>sit </a:t>
            </a:r>
            <a:r>
              <a:rPr lang="en-US" dirty="0" err="1" smtClean="0"/>
              <a:t>amet</a:t>
            </a:r>
            <a:r>
              <a:rPr lang="en-US" dirty="0" smtClean="0"/>
              <a:t>, </a:t>
            </a:r>
            <a:r>
              <a:rPr lang="en-US" dirty="0" err="1" smtClean="0"/>
              <a:t>consectetur</a:t>
            </a:r>
            <a:r>
              <a:rPr lang="en-US" dirty="0" smtClean="0"/>
              <a:t/>
            </a:r>
            <a:br>
              <a:rPr lang="en-US" dirty="0" smtClean="0"/>
            </a:br>
            <a:r>
              <a:rPr lang="en-US" dirty="0" err="1" smtClean="0"/>
              <a:t>adipiscing</a:t>
            </a:r>
            <a:r>
              <a:rPr lang="en-US" dirty="0" smtClean="0"/>
              <a:t> </a:t>
            </a:r>
            <a:r>
              <a:rPr lang="en-US" dirty="0" err="1" smtClean="0"/>
              <a:t>elit</a:t>
            </a:r>
            <a:endParaRPr lang="en-US" dirty="0"/>
          </a:p>
        </p:txBody>
      </p:sp>
      <p:sp>
        <p:nvSpPr>
          <p:cNvPr id="4" name="Text Placeholder 2"/>
          <p:cNvSpPr>
            <a:spLocks noGrp="1"/>
          </p:cNvSpPr>
          <p:nvPr>
            <p:ph type="body" sz="quarter" idx="10" hasCustomPrompt="1"/>
          </p:nvPr>
        </p:nvSpPr>
        <p:spPr>
          <a:xfrm>
            <a:off x="6304233" y="5939161"/>
            <a:ext cx="4825935" cy="577049"/>
          </a:xfrm>
          <a:prstGeom prst="rect">
            <a:avLst/>
          </a:prstGeom>
        </p:spPr>
        <p:txBody>
          <a:bodyPr/>
          <a:lstStyle>
            <a:lvl1pPr marL="0" indent="0" algn="l" defTabSz="914400" rtl="0" eaLnBrk="1" latinLnBrk="0" hangingPunct="1">
              <a:lnSpc>
                <a:spcPct val="90000"/>
              </a:lnSpc>
              <a:spcBef>
                <a:spcPct val="0"/>
              </a:spcBef>
              <a:buNone/>
              <a:defRPr lang="en-US" sz="2400" b="0" i="0" kern="1200" dirty="0">
                <a:solidFill>
                  <a:schemeClr val="tx1">
                    <a:lumMod val="50000"/>
                    <a:lumOff val="50000"/>
                  </a:schemeClr>
                </a:solidFill>
                <a:latin typeface="Gill Sans Light" charset="0"/>
                <a:ea typeface="Gill Sans Light" charset="0"/>
                <a:cs typeface="Gill Sans Light" charset="0"/>
              </a:defRPr>
            </a:lvl1pPr>
          </a:lstStyle>
          <a:p>
            <a:r>
              <a:rPr lang="en-US" sz="2400" b="0" i="0" smtClean="0">
                <a:solidFill>
                  <a:schemeClr val="tx1">
                    <a:lumMod val="50000"/>
                    <a:lumOff val="50000"/>
                  </a:schemeClr>
                </a:solidFill>
                <a:latin typeface="Gill Sans Light" charset="0"/>
                <a:ea typeface="Gill Sans Light" charset="0"/>
                <a:cs typeface="Gill Sans Light" charset="0"/>
              </a:rPr>
              <a:t>10 </a:t>
            </a:r>
            <a:r>
              <a:rPr lang="en-US" sz="2400" b="0" i="0" dirty="0" smtClean="0">
                <a:solidFill>
                  <a:schemeClr val="tx1">
                    <a:lumMod val="50000"/>
                    <a:lumOff val="50000"/>
                  </a:schemeClr>
                </a:solidFill>
                <a:latin typeface="Gill Sans Light" charset="0"/>
                <a:ea typeface="Gill Sans Light" charset="0"/>
                <a:cs typeface="Gill Sans Light" charset="0"/>
              </a:rPr>
              <a:t>Aug 2016</a:t>
            </a:r>
            <a:endParaRPr lang="en-US" sz="2400" b="0" i="0" dirty="0">
              <a:solidFill>
                <a:schemeClr val="tx1">
                  <a:lumMod val="50000"/>
                  <a:lumOff val="50000"/>
                </a:schemeClr>
              </a:solidFill>
              <a:latin typeface="Gill Sans Light" charset="0"/>
              <a:ea typeface="Gill Sans Light" charset="0"/>
              <a:cs typeface="Gill Sans Light" charset="0"/>
            </a:endParaRPr>
          </a:p>
        </p:txBody>
      </p:sp>
      <p:cxnSp>
        <p:nvCxnSpPr>
          <p:cNvPr id="5" name="Straight Connector 4"/>
          <p:cNvCxnSpPr/>
          <p:nvPr userDrawn="1"/>
        </p:nvCxnSpPr>
        <p:spPr>
          <a:xfrm>
            <a:off x="6304233" y="5805996"/>
            <a:ext cx="48259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4233" y="3798001"/>
            <a:ext cx="4825935" cy="178913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39"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2339"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04233" y="3798001"/>
            <a:ext cx="4825935" cy="1789139"/>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64015"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5" y="1825625"/>
            <a:ext cx="5164016"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54"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154" y="1681163"/>
            <a:ext cx="515815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154" y="2505075"/>
            <a:ext cx="5158154"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55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553"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9" name="Slide Number Placeholder 8"/>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04233" y="3798001"/>
            <a:ext cx="4825935" cy="1789139"/>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4" name="Slide Number Placeholder 3"/>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555" y="987426"/>
            <a:ext cx="6172199"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154" y="2057400"/>
            <a:ext cx="39311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365184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555" y="987426"/>
            <a:ext cx="617219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154" y="2057400"/>
            <a:ext cx="39311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04233" y="3798001"/>
            <a:ext cx="4825935" cy="1789139"/>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877" y="365125"/>
            <a:ext cx="2627924"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00107"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599" y="2"/>
            <a:ext cx="10262263" cy="581185"/>
          </a:xfrm>
          <a:prstGeom prst="rect">
            <a:avLst/>
          </a:prstGeom>
        </p:spPr>
        <p:txBody>
          <a:bodyPr anchor="b"/>
          <a:lstStyle>
            <a:lvl1pPr algn="l">
              <a:defRPr sz="3600"/>
            </a:lvl1pPr>
          </a:lstStyle>
          <a:p>
            <a:r>
              <a:rPr lang="en-US" smtClean="0"/>
              <a:t>Lorem Ipsum</a:t>
            </a:r>
            <a:endParaRPr lang="en-US" dirty="0"/>
          </a:p>
        </p:txBody>
      </p:sp>
      <p:sp>
        <p:nvSpPr>
          <p:cNvPr id="3" name="Subtitle 2"/>
          <p:cNvSpPr>
            <a:spLocks noGrp="1"/>
          </p:cNvSpPr>
          <p:nvPr>
            <p:ph type="subTitle" idx="1"/>
          </p:nvPr>
        </p:nvSpPr>
        <p:spPr>
          <a:xfrm>
            <a:off x="1524000" y="852408"/>
            <a:ext cx="9144000" cy="440539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11626113" y="6479424"/>
            <a:ext cx="565887" cy="365125"/>
          </a:xfrm>
          <a:prstGeom prst="rect">
            <a:avLst/>
          </a:prstGeom>
        </p:spPr>
        <p:txBody>
          <a:bodyPr anchor="ctr"/>
          <a:lstStyle>
            <a:lvl1pPr algn="ctr">
              <a:defRPr sz="1100" b="0" i="0">
                <a:solidFill>
                  <a:schemeClr val="bg1"/>
                </a:solidFill>
                <a:latin typeface="Gill Sans" charset="0"/>
                <a:ea typeface="Gill Sans" charset="0"/>
                <a:cs typeface="Gill Sans" charset="0"/>
              </a:defRPr>
            </a:lvl1pPr>
          </a:lstStyle>
          <a:p>
            <a:fld id="{CB0D6FDA-CC95-CC48-8144-CD245556F2BC}"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432" y="55162"/>
            <a:ext cx="10301505" cy="4950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1" y="836909"/>
            <a:ext cx="10515600" cy="53400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626113" y="6479424"/>
            <a:ext cx="565887" cy="365125"/>
          </a:xfrm>
          <a:prstGeom prst="rect">
            <a:avLst/>
          </a:prstGeom>
        </p:spPr>
        <p:txBody>
          <a:bodyPr anchor="ctr"/>
          <a:lstStyle>
            <a:lvl1pPr algn="ctr">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7"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2" y="4589466"/>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626113" y="6479424"/>
            <a:ext cx="565887"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7"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432" y="55162"/>
            <a:ext cx="10301505" cy="4950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11626113" y="6479424"/>
            <a:ext cx="565887" cy="365125"/>
          </a:xfrm>
          <a:prstGeom prst="rect">
            <a:avLst/>
          </a:prstGeom>
        </p:spPr>
        <p:txBody>
          <a:bodyPr anchor="ctr"/>
          <a:lstStyle>
            <a:lvl1pPr algn="ctr">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8"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281" y="104776"/>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90"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0"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1626113" y="6479424"/>
            <a:ext cx="565887"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11"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432" y="55162"/>
            <a:ext cx="10301505" cy="495028"/>
          </a:xfrm>
          <a:prstGeom prst="rect">
            <a:avLst/>
          </a:prstGeo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11626113" y="6479424"/>
            <a:ext cx="565887" cy="365125"/>
          </a:xfrm>
          <a:prstGeom prst="rect">
            <a:avLst/>
          </a:prstGeom>
        </p:spPr>
        <p:txBody>
          <a:bodyPr anchor="ctr"/>
          <a:lstStyle>
            <a:lvl1pPr algn="ctr">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6"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6113" y="6479424"/>
            <a:ext cx="565887"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5"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943144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8"/>
            <a:ext cx="617220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1626113" y="6479424"/>
            <a:ext cx="565887"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8"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9" y="2057400"/>
            <a:ext cx="39322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1626113" y="6479424"/>
            <a:ext cx="565887"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8"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2432" y="55162"/>
            <a:ext cx="10301505" cy="495028"/>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836909"/>
            <a:ext cx="10515600" cy="534005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626113" y="6479424"/>
            <a:ext cx="565887"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7"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626113" y="6479424"/>
            <a:ext cx="565887" cy="365125"/>
          </a:xfrm>
          <a:prstGeom prst="rect">
            <a:avLst/>
          </a:prstGeom>
        </p:spPr>
        <p:txBody>
          <a:bodyPr anchor="ctr"/>
          <a:lstStyle>
            <a:lvl1pPr marL="0" algn="ctr" defTabSz="914400" rtl="0" eaLnBrk="1" latinLnBrk="0" hangingPunct="1">
              <a:defRPr lang="en-US" sz="1100" b="0" i="0" kern="1200" smtClean="0">
                <a:solidFill>
                  <a:schemeClr val="bg1"/>
                </a:solidFill>
                <a:latin typeface="Gill Sans" charset="0"/>
                <a:ea typeface="Gill Sans" charset="0"/>
                <a:cs typeface="Gill Sans" charset="0"/>
              </a:defRPr>
            </a:lvl1pPr>
          </a:lstStyle>
          <a:p>
            <a:fld id="{CB0D6FDA-CC95-CC48-8144-CD245556F2BC}" type="slidenum">
              <a:rPr lang="uk-UA">
                <a:solidFill>
                  <a:prstClr val="white"/>
                </a:solidFill>
              </a:rPr>
              <a:pPr/>
              <a:t>‹#›</a:t>
            </a:fld>
            <a:endParaRPr lang="uk-UA" dirty="0">
              <a:solidFill>
                <a:prstClr val="white"/>
              </a:solidFill>
            </a:endParaRPr>
          </a:p>
        </p:txBody>
      </p:sp>
      <p:sp>
        <p:nvSpPr>
          <p:cNvPr id="7" name="Footer Placeholder 4"/>
          <p:cNvSpPr>
            <a:spLocks noGrp="1"/>
          </p:cNvSpPr>
          <p:nvPr>
            <p:ph type="ftr" sz="quarter" idx="11"/>
          </p:nvPr>
        </p:nvSpPr>
        <p:spPr>
          <a:xfrm>
            <a:off x="4415751" y="6458484"/>
            <a:ext cx="6683765" cy="365125"/>
          </a:xfrm>
          <a:prstGeom prst="rect">
            <a:avLst/>
          </a:prstGeom>
        </p:spPr>
        <p:txBody>
          <a:bodyPr/>
          <a:lstStyle>
            <a:lvl1pPr>
              <a:defRPr sz="1050" b="0" i="0">
                <a:solidFill>
                  <a:schemeClr val="bg1"/>
                </a:solidFill>
                <a:latin typeface="Gill Sans" charset="0"/>
                <a:ea typeface="Gill Sans" charset="0"/>
                <a:cs typeface="Gill Sans" charset="0"/>
              </a:defRPr>
            </a:lvl1p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39"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2339"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64015"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5" y="1825625"/>
            <a:ext cx="5164016"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54"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154" y="1681163"/>
            <a:ext cx="515815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154" y="2505075"/>
            <a:ext cx="5158154"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55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553"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9" name="Slide Number Placeholder 8"/>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858006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4" name="Slide Number Placeholder 3"/>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555" y="987426"/>
            <a:ext cx="6172199"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154" y="2057400"/>
            <a:ext cx="39311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555" y="987426"/>
            <a:ext cx="617219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154" y="2057400"/>
            <a:ext cx="39311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877" y="365125"/>
            <a:ext cx="2627924"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00107"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601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60348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5196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7957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20791983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701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04425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914400" rtl="0" eaLnBrk="1" latinLnBrk="0" hangingPunct="1">
        <a:lnSpc>
          <a:spcPct val="90000"/>
        </a:lnSpc>
        <a:spcBef>
          <a:spcPct val="0"/>
        </a:spcBef>
        <a:buNone/>
        <a:defRPr sz="3200" b="0" i="0" kern="1200">
          <a:solidFill>
            <a:schemeClr val="tx1">
              <a:lumMod val="75000"/>
              <a:lumOff val="25000"/>
            </a:schemeClr>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634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defTabSz="914400" rtl="0" eaLnBrk="1" latinLnBrk="0" hangingPunct="1">
        <a:lnSpc>
          <a:spcPct val="90000"/>
        </a:lnSpc>
        <a:spcBef>
          <a:spcPct val="0"/>
        </a:spcBef>
        <a:buNone/>
        <a:defRPr sz="3200" b="0" i="0" kern="1200">
          <a:solidFill>
            <a:schemeClr val="bg1"/>
          </a:solidFill>
          <a:latin typeface="Gill Sans Light" charset="0"/>
          <a:ea typeface="Gill Sans Light" charset="0"/>
          <a:cs typeface="Gill Sans Light"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2842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65189" y="3798001"/>
            <a:ext cx="3921072" cy="1789139"/>
          </a:xfrm>
        </p:spPr>
        <p:txBody>
          <a:bodyPr>
            <a:normAutofit fontScale="90000"/>
          </a:bodyPr>
          <a:lstStyle/>
          <a:p>
            <a:pPr>
              <a:spcBef>
                <a:spcPct val="20000"/>
              </a:spcBef>
            </a:pPr>
            <a:r>
              <a:rPr lang="en-US" altLang="en-US" sz="4400" b="1" dirty="0">
                <a:latin typeface="Calibri" panose="020F0502020204030204" pitchFamily="34" charset="0"/>
                <a:cs typeface="Arial" panose="020B0604020202020204" pitchFamily="34" charset="0"/>
              </a:rPr>
              <a:t>The age of renewables</a:t>
            </a:r>
            <a:br>
              <a:rPr lang="en-US" altLang="en-US" sz="4400" b="1" dirty="0">
                <a:latin typeface="Calibri" panose="020F0502020204030204" pitchFamily="34" charset="0"/>
                <a:cs typeface="Arial" panose="020B0604020202020204" pitchFamily="34" charset="0"/>
              </a:rPr>
            </a:br>
            <a:r>
              <a:rPr lang="en-US" altLang="en-US" dirty="0" smtClean="0">
                <a:latin typeface="Calibri" panose="020F0502020204030204" pitchFamily="34" charset="0"/>
                <a:cs typeface="Arial" panose="020B0604020202020204" pitchFamily="34" charset="0"/>
              </a:rPr>
              <a:t>Presentation at COP 23 renewable energy day</a:t>
            </a:r>
            <a:br>
              <a:rPr lang="en-US" altLang="en-US" dirty="0" smtClean="0">
                <a:latin typeface="Calibri" panose="020F0502020204030204" pitchFamily="34" charset="0"/>
                <a:cs typeface="Arial" panose="020B0604020202020204" pitchFamily="34" charset="0"/>
              </a:rPr>
            </a:br>
            <a:endParaRPr lang="en-US" dirty="0"/>
          </a:p>
        </p:txBody>
      </p:sp>
      <p:sp>
        <p:nvSpPr>
          <p:cNvPr id="5" name="Text Placeholder 2"/>
          <p:cNvSpPr>
            <a:spLocks noGrp="1"/>
          </p:cNvSpPr>
          <p:nvPr>
            <p:ph type="body" sz="quarter" idx="10"/>
          </p:nvPr>
        </p:nvSpPr>
        <p:spPr/>
        <p:txBody>
          <a:bodyPr/>
          <a:lstStyle/>
          <a:p>
            <a:r>
              <a:rPr lang="en-GB" altLang="en-US" dirty="0">
                <a:latin typeface="Calibri" panose="020F0502020204030204" pitchFamily="34" charset="0"/>
              </a:rPr>
              <a:t>Kingsmill Bond</a:t>
            </a:r>
          </a:p>
          <a:p>
            <a:r>
              <a:rPr lang="en-GB" altLang="en-US" dirty="0" smtClean="0">
                <a:latin typeface="Calibri" panose="020F0502020204030204" pitchFamily="34" charset="0"/>
              </a:rPr>
              <a:t>November 2017</a:t>
            </a:r>
            <a:endParaRPr lang="en-GB" altLang="en-US" dirty="0">
              <a:latin typeface="Calibri" panose="020F0502020204030204" pitchFamily="34" charset="0"/>
            </a:endParaRPr>
          </a:p>
          <a:p>
            <a:endParaRPr lang="en-US"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88" y="588199"/>
            <a:ext cx="5157186" cy="700802"/>
          </a:xfrm>
          <a:prstGeom prst="rect">
            <a:avLst/>
          </a:prstGeom>
        </p:spPr>
      </p:pic>
    </p:spTree>
    <p:extLst>
      <p:ext uri="{BB962C8B-B14F-4D97-AF65-F5344CB8AC3E}">
        <p14:creationId xmlns:p14="http://schemas.microsoft.com/office/powerpoint/2010/main" val="40956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An energy transition is taking place</a:t>
            </a:r>
            <a:endParaRPr lang="en-GB" dirty="0"/>
          </a:p>
        </p:txBody>
      </p:sp>
      <p:sp>
        <p:nvSpPr>
          <p:cNvPr id="4" name="Text Placeholder 2"/>
          <p:cNvSpPr txBox="1">
            <a:spLocks/>
          </p:cNvSpPr>
          <p:nvPr/>
        </p:nvSpPr>
        <p:spPr bwMode="auto">
          <a:xfrm>
            <a:off x="1419511" y="3284834"/>
            <a:ext cx="9217025" cy="25209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altLang="en-US" sz="2000" dirty="0">
                <a:solidFill>
                  <a:srgbClr val="7F7F7F"/>
                </a:solidFill>
              </a:rPr>
              <a:t>The world is switching from fossil fuels to renewables.</a:t>
            </a:r>
          </a:p>
          <a:p>
            <a:pPr marL="342900" indent="-342900"/>
            <a:r>
              <a:rPr lang="en-GB" altLang="en-US" sz="2000" dirty="0">
                <a:solidFill>
                  <a:srgbClr val="7F7F7F"/>
                </a:solidFill>
              </a:rPr>
              <a:t>This is a structural shift not a cyclical one.</a:t>
            </a:r>
          </a:p>
          <a:p>
            <a:pPr marL="342900" indent="-342900"/>
            <a:r>
              <a:rPr lang="en-GB" altLang="en-US" sz="2000" dirty="0">
                <a:solidFill>
                  <a:srgbClr val="7F7F7F"/>
                </a:solidFill>
              </a:rPr>
              <a:t>The last time the world saw a change of such significance was the switch from biomass to fossil fuels after 1800.</a:t>
            </a:r>
          </a:p>
          <a:p>
            <a:pPr marL="342900" indent="-342900"/>
            <a:r>
              <a:rPr lang="en-GB" altLang="en-US" sz="2000" dirty="0">
                <a:solidFill>
                  <a:srgbClr val="7F7F7F"/>
                </a:solidFill>
              </a:rPr>
              <a:t>Energy is a foundation technology.  So everything else changes too.</a:t>
            </a:r>
          </a:p>
          <a:p>
            <a:pPr marL="342900" indent="-342900"/>
            <a:endParaRPr lang="en-GB" altLang="en-US" sz="2000" dirty="0">
              <a:solidFill>
                <a:srgbClr val="7F7F7F"/>
              </a:solidFill>
            </a:endParaRPr>
          </a:p>
          <a:p>
            <a:pPr marL="342900" indent="-342900"/>
            <a:endParaRPr lang="en-GB" altLang="en-US" sz="2000" dirty="0">
              <a:solidFill>
                <a:srgbClr val="7F7F7F"/>
              </a:solidFill>
            </a:endParaRPr>
          </a:p>
        </p:txBody>
      </p:sp>
      <p:sp>
        <p:nvSpPr>
          <p:cNvPr id="5" name="TextBox 2"/>
          <p:cNvSpPr txBox="1">
            <a:spLocks noChangeArrowheads="1"/>
          </p:cNvSpPr>
          <p:nvPr/>
        </p:nvSpPr>
        <p:spPr bwMode="auto">
          <a:xfrm>
            <a:off x="1753839" y="2930635"/>
            <a:ext cx="259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Smil, BP</a:t>
            </a:r>
          </a:p>
        </p:txBody>
      </p:sp>
      <p:sp>
        <p:nvSpPr>
          <p:cNvPr id="6" name="TextBox 3"/>
          <p:cNvSpPr txBox="1">
            <a:spLocks noChangeArrowheads="1"/>
          </p:cNvSpPr>
          <p:nvPr/>
        </p:nvSpPr>
        <p:spPr bwMode="auto">
          <a:xfrm>
            <a:off x="5902178" y="684521"/>
            <a:ext cx="38163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Global energy share 2000-2100</a:t>
            </a:r>
          </a:p>
        </p:txBody>
      </p:sp>
      <p:sp>
        <p:nvSpPr>
          <p:cNvPr id="7" name="TextBox 2"/>
          <p:cNvSpPr txBox="1">
            <a:spLocks noChangeArrowheads="1"/>
          </p:cNvSpPr>
          <p:nvPr/>
        </p:nvSpPr>
        <p:spPr bwMode="auto">
          <a:xfrm>
            <a:off x="5983226" y="2929970"/>
            <a:ext cx="25923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BP, TSRP estimates</a:t>
            </a:r>
          </a:p>
        </p:txBody>
      </p:sp>
      <p:sp>
        <p:nvSpPr>
          <p:cNvPr id="8" name="TextBox 3"/>
          <p:cNvSpPr txBox="1">
            <a:spLocks noChangeArrowheads="1"/>
          </p:cNvSpPr>
          <p:nvPr/>
        </p:nvSpPr>
        <p:spPr bwMode="auto">
          <a:xfrm>
            <a:off x="1753839" y="684521"/>
            <a:ext cx="341485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Global energy share 1800-2000</a:t>
            </a:r>
          </a:p>
        </p:txBody>
      </p:sp>
      <p:sp>
        <p:nvSpPr>
          <p:cNvPr id="3" name="Footer Placeholder 2"/>
          <p:cNvSpPr>
            <a:spLocks noGrp="1"/>
          </p:cNvSpPr>
          <p:nvPr>
            <p:ph type="ftr" sz="quarter" idx="11"/>
          </p:nvPr>
        </p:nvSpPr>
        <p:spPr/>
        <p:txBody>
          <a:body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pic>
        <p:nvPicPr>
          <p:cNvPr id="13" name="Picture 12"/>
          <p:cNvPicPr>
            <a:picLocks noChangeAspect="1"/>
          </p:cNvPicPr>
          <p:nvPr/>
        </p:nvPicPr>
        <p:blipFill>
          <a:blip r:embed="rId3"/>
          <a:stretch>
            <a:fillRect/>
          </a:stretch>
        </p:blipFill>
        <p:spPr>
          <a:xfrm>
            <a:off x="1753838" y="999372"/>
            <a:ext cx="3760631" cy="1881775"/>
          </a:xfrm>
          <a:prstGeom prst="rect">
            <a:avLst/>
          </a:prstGeom>
        </p:spPr>
      </p:pic>
      <p:pic>
        <p:nvPicPr>
          <p:cNvPr id="14" name="Picture 13"/>
          <p:cNvPicPr>
            <a:picLocks noChangeAspect="1"/>
          </p:cNvPicPr>
          <p:nvPr/>
        </p:nvPicPr>
        <p:blipFill>
          <a:blip r:embed="rId4"/>
          <a:stretch>
            <a:fillRect/>
          </a:stretch>
        </p:blipFill>
        <p:spPr>
          <a:xfrm>
            <a:off x="5902179" y="1022658"/>
            <a:ext cx="3870523" cy="1858489"/>
          </a:xfrm>
          <a:prstGeom prst="rect">
            <a:avLst/>
          </a:prstGeom>
        </p:spPr>
      </p:pic>
      <p:pic>
        <p:nvPicPr>
          <p:cNvPr id="15" name="Bild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49" y="6418728"/>
            <a:ext cx="3146618" cy="427589"/>
          </a:xfrm>
          <a:prstGeom prst="rect">
            <a:avLst/>
          </a:prstGeom>
        </p:spPr>
      </p:pic>
    </p:spTree>
    <p:extLst>
      <p:ext uri="{BB962C8B-B14F-4D97-AF65-F5344CB8AC3E}">
        <p14:creationId xmlns:p14="http://schemas.microsoft.com/office/powerpoint/2010/main" val="1396317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Markets are driven by incremental change</a:t>
            </a:r>
            <a:endParaRPr lang="en-GB" dirty="0"/>
          </a:p>
        </p:txBody>
      </p:sp>
      <p:sp>
        <p:nvSpPr>
          <p:cNvPr id="4" name="Text Placeholder 2"/>
          <p:cNvSpPr txBox="1">
            <a:spLocks/>
          </p:cNvSpPr>
          <p:nvPr/>
        </p:nvSpPr>
        <p:spPr bwMode="auto">
          <a:xfrm>
            <a:off x="1419511" y="3284834"/>
            <a:ext cx="9217025" cy="25209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altLang="en-US" sz="2000" dirty="0">
                <a:solidFill>
                  <a:srgbClr val="7F7F7F"/>
                </a:solidFill>
              </a:rPr>
              <a:t>Financial markets seek to discount the future.  They are thus moved by incremental change, not by total market size.</a:t>
            </a:r>
          </a:p>
          <a:p>
            <a:pPr marL="342900" indent="-342900"/>
            <a:r>
              <a:rPr lang="en-GB" altLang="en-US" sz="2000" dirty="0">
                <a:solidFill>
                  <a:srgbClr val="7F7F7F"/>
                </a:solidFill>
              </a:rPr>
              <a:t>Markets look at questions like: when does growth stop; who gets the new growth. </a:t>
            </a:r>
          </a:p>
          <a:p>
            <a:pPr marL="342900" indent="-342900"/>
            <a:r>
              <a:rPr lang="en-GB" altLang="en-US" sz="2000" dirty="0">
                <a:solidFill>
                  <a:srgbClr val="7F7F7F"/>
                </a:solidFill>
              </a:rPr>
              <a:t>When demand stops growing you typically get stranded assets, bankruptcies and radical sector restructuring.  Losers become apparent much faster than winners.</a:t>
            </a:r>
          </a:p>
          <a:p>
            <a:pPr marL="342900" indent="-342900"/>
            <a:endParaRPr lang="en-GB" altLang="en-US" sz="2000" dirty="0">
              <a:solidFill>
                <a:srgbClr val="7F7F7F"/>
              </a:solidFill>
            </a:endParaRPr>
          </a:p>
        </p:txBody>
      </p:sp>
      <p:sp>
        <p:nvSpPr>
          <p:cNvPr id="5" name="TextBox 2"/>
          <p:cNvSpPr txBox="1">
            <a:spLocks noChangeArrowheads="1"/>
          </p:cNvSpPr>
          <p:nvPr/>
        </p:nvSpPr>
        <p:spPr bwMode="auto">
          <a:xfrm>
            <a:off x="1739410" y="2930635"/>
            <a:ext cx="259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TSRP </a:t>
            </a:r>
          </a:p>
        </p:txBody>
      </p:sp>
      <p:sp>
        <p:nvSpPr>
          <p:cNvPr id="6" name="TextBox 3"/>
          <p:cNvSpPr txBox="1">
            <a:spLocks noChangeArrowheads="1"/>
          </p:cNvSpPr>
          <p:nvPr/>
        </p:nvSpPr>
        <p:spPr bwMode="auto">
          <a:xfrm>
            <a:off x="5983226" y="681570"/>
            <a:ext cx="38163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Incremental demand units</a:t>
            </a:r>
          </a:p>
        </p:txBody>
      </p:sp>
      <p:sp>
        <p:nvSpPr>
          <p:cNvPr id="7" name="TextBox 2"/>
          <p:cNvSpPr txBox="1">
            <a:spLocks noChangeArrowheads="1"/>
          </p:cNvSpPr>
          <p:nvPr/>
        </p:nvSpPr>
        <p:spPr bwMode="auto">
          <a:xfrm>
            <a:off x="6104741" y="2930635"/>
            <a:ext cx="25923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TSRP</a:t>
            </a:r>
          </a:p>
        </p:txBody>
      </p:sp>
      <p:sp>
        <p:nvSpPr>
          <p:cNvPr id="8" name="TextBox 3"/>
          <p:cNvSpPr txBox="1">
            <a:spLocks noChangeArrowheads="1"/>
          </p:cNvSpPr>
          <p:nvPr/>
        </p:nvSpPr>
        <p:spPr bwMode="auto">
          <a:xfrm>
            <a:off x="1753839" y="684521"/>
            <a:ext cx="367188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Demand units</a:t>
            </a:r>
          </a:p>
        </p:txBody>
      </p:sp>
      <p:sp>
        <p:nvSpPr>
          <p:cNvPr id="3" name="Footer Placeholder 2"/>
          <p:cNvSpPr>
            <a:spLocks noGrp="1"/>
          </p:cNvSpPr>
          <p:nvPr>
            <p:ph type="ftr" sz="quarter" idx="11"/>
          </p:nvPr>
        </p:nvSpPr>
        <p:spPr/>
        <p:txBody>
          <a:body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pic>
        <p:nvPicPr>
          <p:cNvPr id="9" name="Picture 8"/>
          <p:cNvPicPr>
            <a:picLocks noChangeAspect="1"/>
          </p:cNvPicPr>
          <p:nvPr/>
        </p:nvPicPr>
        <p:blipFill>
          <a:blip r:embed="rId2"/>
          <a:stretch>
            <a:fillRect/>
          </a:stretch>
        </p:blipFill>
        <p:spPr>
          <a:xfrm>
            <a:off x="1739409" y="1009067"/>
            <a:ext cx="3878732" cy="1823605"/>
          </a:xfrm>
          <a:prstGeom prst="rect">
            <a:avLst/>
          </a:prstGeom>
        </p:spPr>
      </p:pic>
      <p:pic>
        <p:nvPicPr>
          <p:cNvPr id="10" name="Picture 9"/>
          <p:cNvPicPr>
            <a:picLocks noChangeAspect="1"/>
          </p:cNvPicPr>
          <p:nvPr/>
        </p:nvPicPr>
        <p:blipFill>
          <a:blip r:embed="rId3"/>
          <a:stretch>
            <a:fillRect/>
          </a:stretch>
        </p:blipFill>
        <p:spPr>
          <a:xfrm>
            <a:off x="6104741" y="1022657"/>
            <a:ext cx="3919426" cy="1810014"/>
          </a:xfrm>
          <a:prstGeom prst="rect">
            <a:avLst/>
          </a:prstGeom>
        </p:spPr>
      </p:pic>
      <p:pic>
        <p:nvPicPr>
          <p:cNvPr id="12" name="Bild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49" y="6418728"/>
            <a:ext cx="3146618" cy="427589"/>
          </a:xfrm>
          <a:prstGeom prst="rect">
            <a:avLst/>
          </a:prstGeom>
        </p:spPr>
      </p:pic>
    </p:spTree>
    <p:extLst>
      <p:ext uri="{BB962C8B-B14F-4D97-AF65-F5344CB8AC3E}">
        <p14:creationId xmlns:p14="http://schemas.microsoft.com/office/powerpoint/2010/main" val="20733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Incremental change is quick and early</a:t>
            </a:r>
            <a:endParaRPr lang="en-GB" dirty="0"/>
          </a:p>
        </p:txBody>
      </p:sp>
      <p:sp>
        <p:nvSpPr>
          <p:cNvPr id="4" name="Text Placeholder 2"/>
          <p:cNvSpPr txBox="1">
            <a:spLocks/>
          </p:cNvSpPr>
          <p:nvPr/>
        </p:nvSpPr>
        <p:spPr bwMode="auto">
          <a:xfrm>
            <a:off x="1419511" y="3284834"/>
            <a:ext cx="9331539" cy="25209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altLang="en-US" sz="2000" dirty="0">
                <a:solidFill>
                  <a:srgbClr val="7F7F7F"/>
                </a:solidFill>
              </a:rPr>
              <a:t>Incremental change is especially powerful at times of structural (rather than cyclical) shifts.</a:t>
            </a:r>
          </a:p>
          <a:p>
            <a:pPr marL="342900" indent="-342900"/>
            <a:r>
              <a:rPr lang="en-GB" altLang="en-US" sz="2000" dirty="0">
                <a:solidFill>
                  <a:srgbClr val="7F7F7F"/>
                </a:solidFill>
              </a:rPr>
              <a:t>By definition it strikes when the old industry is at its peak.  And when the challenging technology is small and widely dismissed.</a:t>
            </a:r>
          </a:p>
          <a:p>
            <a:pPr marL="342900" indent="-342900"/>
            <a:r>
              <a:rPr lang="en-GB" altLang="en-US" sz="2000" dirty="0">
                <a:solidFill>
                  <a:srgbClr val="7F7F7F"/>
                </a:solidFill>
              </a:rPr>
              <a:t>Demand for fossil fuels to generate electricity in Europe started to fall in 2008 when renewables were just 3% of total supply.</a:t>
            </a:r>
          </a:p>
          <a:p>
            <a:pPr marL="342900" indent="-342900"/>
            <a:r>
              <a:rPr lang="en-GB" altLang="en-US" sz="2000" dirty="0">
                <a:solidFill>
                  <a:srgbClr val="7F7F7F"/>
                </a:solidFill>
              </a:rPr>
              <a:t>In the UK’s transitions from coal and gas to oil and electricity, demand for the old technology peaked when the new technologies were 2-3% of the total.</a:t>
            </a:r>
          </a:p>
          <a:p>
            <a:pPr marL="342900" indent="-342900"/>
            <a:endParaRPr lang="en-GB" altLang="en-US" sz="2000" dirty="0">
              <a:solidFill>
                <a:srgbClr val="7F7F7F"/>
              </a:solidFill>
            </a:endParaRPr>
          </a:p>
          <a:p>
            <a:pPr marL="342900" indent="-342900"/>
            <a:endParaRPr lang="en-GB" altLang="en-US" sz="2000" dirty="0">
              <a:solidFill>
                <a:srgbClr val="7F7F7F"/>
              </a:solidFill>
            </a:endParaRPr>
          </a:p>
        </p:txBody>
      </p:sp>
      <p:sp>
        <p:nvSpPr>
          <p:cNvPr id="5" name="TextBox 2"/>
          <p:cNvSpPr txBox="1">
            <a:spLocks noChangeArrowheads="1"/>
          </p:cNvSpPr>
          <p:nvPr/>
        </p:nvSpPr>
        <p:spPr bwMode="auto">
          <a:xfrm>
            <a:off x="1753839" y="2930635"/>
            <a:ext cx="259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BP</a:t>
            </a:r>
          </a:p>
        </p:txBody>
      </p:sp>
      <p:sp>
        <p:nvSpPr>
          <p:cNvPr id="6" name="TextBox 3"/>
          <p:cNvSpPr txBox="1">
            <a:spLocks noChangeArrowheads="1"/>
          </p:cNvSpPr>
          <p:nvPr/>
        </p:nvSpPr>
        <p:spPr bwMode="auto">
          <a:xfrm>
            <a:off x="5983226" y="681569"/>
            <a:ext cx="417813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UK energy demand shifts in the early C20 </a:t>
            </a:r>
          </a:p>
        </p:txBody>
      </p:sp>
      <p:sp>
        <p:nvSpPr>
          <p:cNvPr id="7" name="TextBox 2"/>
          <p:cNvSpPr txBox="1">
            <a:spLocks noChangeArrowheads="1"/>
          </p:cNvSpPr>
          <p:nvPr/>
        </p:nvSpPr>
        <p:spPr bwMode="auto">
          <a:xfrm>
            <a:off x="6076021" y="2929970"/>
            <a:ext cx="25923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Fouquet</a:t>
            </a:r>
          </a:p>
        </p:txBody>
      </p:sp>
      <p:sp>
        <p:nvSpPr>
          <p:cNvPr id="8" name="TextBox 3"/>
          <p:cNvSpPr txBox="1">
            <a:spLocks noChangeArrowheads="1"/>
          </p:cNvSpPr>
          <p:nvPr/>
        </p:nvSpPr>
        <p:spPr bwMode="auto">
          <a:xfrm>
            <a:off x="1753839" y="684521"/>
            <a:ext cx="367188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Electricity supply in Europe TWh</a:t>
            </a:r>
          </a:p>
        </p:txBody>
      </p:sp>
      <p:sp>
        <p:nvSpPr>
          <p:cNvPr id="3" name="Footer Placeholder 2"/>
          <p:cNvSpPr>
            <a:spLocks noGrp="1"/>
          </p:cNvSpPr>
          <p:nvPr>
            <p:ph type="ftr" sz="quarter" idx="11"/>
          </p:nvPr>
        </p:nvSpPr>
        <p:spPr/>
        <p:txBody>
          <a:body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pic>
        <p:nvPicPr>
          <p:cNvPr id="9" name="Picture 8"/>
          <p:cNvPicPr>
            <a:picLocks noChangeAspect="1"/>
          </p:cNvPicPr>
          <p:nvPr/>
        </p:nvPicPr>
        <p:blipFill>
          <a:blip r:embed="rId2"/>
          <a:stretch>
            <a:fillRect/>
          </a:stretch>
        </p:blipFill>
        <p:spPr>
          <a:xfrm>
            <a:off x="1753839" y="1123676"/>
            <a:ext cx="3671887" cy="1552145"/>
          </a:xfrm>
          <a:prstGeom prst="rect">
            <a:avLst/>
          </a:prstGeom>
        </p:spPr>
      </p:pic>
      <p:pic>
        <p:nvPicPr>
          <p:cNvPr id="12" name="Picture 11"/>
          <p:cNvPicPr>
            <a:picLocks noChangeAspect="1"/>
          </p:cNvPicPr>
          <p:nvPr/>
        </p:nvPicPr>
        <p:blipFill>
          <a:blip r:embed="rId3"/>
          <a:stretch>
            <a:fillRect/>
          </a:stretch>
        </p:blipFill>
        <p:spPr>
          <a:xfrm>
            <a:off x="6076021" y="1123675"/>
            <a:ext cx="4397388" cy="1131365"/>
          </a:xfrm>
          <a:prstGeom prst="rect">
            <a:avLst/>
          </a:prstGeom>
        </p:spPr>
      </p:pic>
      <p:pic>
        <p:nvPicPr>
          <p:cNvPr id="13" name="Bild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49" y="6418728"/>
            <a:ext cx="3146618" cy="427589"/>
          </a:xfrm>
          <a:prstGeom prst="rect">
            <a:avLst/>
          </a:prstGeom>
        </p:spPr>
      </p:pic>
    </p:spTree>
    <p:extLst>
      <p:ext uri="{BB962C8B-B14F-4D97-AF65-F5344CB8AC3E}">
        <p14:creationId xmlns:p14="http://schemas.microsoft.com/office/powerpoint/2010/main" val="1401238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We are surrounded by tipping points</a:t>
            </a:r>
            <a:endParaRPr lang="en-GB" dirty="0"/>
          </a:p>
        </p:txBody>
      </p:sp>
      <p:sp>
        <p:nvSpPr>
          <p:cNvPr id="4" name="Text Placeholder 2"/>
          <p:cNvSpPr txBox="1">
            <a:spLocks/>
          </p:cNvSpPr>
          <p:nvPr/>
        </p:nvSpPr>
        <p:spPr bwMode="auto">
          <a:xfrm>
            <a:off x="1419511" y="3284834"/>
            <a:ext cx="9217025" cy="25209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altLang="en-US" sz="2000" dirty="0">
                <a:solidFill>
                  <a:srgbClr val="7F7F7F"/>
                </a:solidFill>
              </a:rPr>
              <a:t>US oil demand peaked in 2005, and OECD energy demand peaked in 2007.</a:t>
            </a:r>
          </a:p>
          <a:p>
            <a:pPr marL="342900" indent="-342900"/>
            <a:r>
              <a:rPr lang="en-GB" altLang="en-US" sz="2000" dirty="0">
                <a:solidFill>
                  <a:srgbClr val="7F7F7F"/>
                </a:solidFill>
              </a:rPr>
              <a:t>Global coal demand and global per capita fossil fuel demand both peaked in 2013.</a:t>
            </a:r>
          </a:p>
          <a:p>
            <a:pPr marL="342900" indent="-342900"/>
            <a:r>
              <a:rPr lang="en-GB" altLang="en-US" sz="2000" dirty="0">
                <a:solidFill>
                  <a:srgbClr val="7F7F7F"/>
                </a:solidFill>
              </a:rPr>
              <a:t>At current growth rates, global demand for thermal energy to produce electricity will peak in 2018, global demand for fossil fuels will peak in 2020, and global conventional car demand will peak in 2021.</a:t>
            </a:r>
          </a:p>
          <a:p>
            <a:pPr marL="342900" indent="-342900"/>
            <a:r>
              <a:rPr lang="en-GB" altLang="en-US" sz="2000" dirty="0">
                <a:solidFill>
                  <a:srgbClr val="7F7F7F"/>
                </a:solidFill>
              </a:rPr>
              <a:t>2020 will thus mark the beginning of the end of the age of fossil fuels and the start of the age of renewables.  At this point, fossils will be 83% of global energy supply; solar and wind will make up only 4% of the total.</a:t>
            </a:r>
          </a:p>
          <a:p>
            <a:pPr marL="342900" indent="-342900"/>
            <a:endParaRPr lang="en-GB" altLang="en-US" sz="2000" dirty="0">
              <a:solidFill>
                <a:srgbClr val="7F7F7F"/>
              </a:solidFill>
            </a:endParaRPr>
          </a:p>
          <a:p>
            <a:pPr marL="342900" indent="-342900"/>
            <a:endParaRPr lang="en-GB" altLang="en-US" sz="2000" dirty="0">
              <a:solidFill>
                <a:srgbClr val="7F7F7F"/>
              </a:solidFill>
            </a:endParaRPr>
          </a:p>
          <a:p>
            <a:pPr marL="342900" indent="-342900"/>
            <a:endParaRPr lang="en-GB" altLang="en-US" sz="2000" dirty="0">
              <a:solidFill>
                <a:srgbClr val="7F7F7F"/>
              </a:solidFill>
            </a:endParaRPr>
          </a:p>
        </p:txBody>
      </p:sp>
      <p:sp>
        <p:nvSpPr>
          <p:cNvPr id="5" name="TextBox 2"/>
          <p:cNvSpPr txBox="1">
            <a:spLocks noChangeArrowheads="1"/>
          </p:cNvSpPr>
          <p:nvPr/>
        </p:nvSpPr>
        <p:spPr bwMode="auto">
          <a:xfrm>
            <a:off x="1606202" y="2930635"/>
            <a:ext cx="259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BP</a:t>
            </a:r>
          </a:p>
        </p:txBody>
      </p:sp>
      <p:sp>
        <p:nvSpPr>
          <p:cNvPr id="6" name="TextBox 3"/>
          <p:cNvSpPr txBox="1">
            <a:spLocks noChangeArrowheads="1"/>
          </p:cNvSpPr>
          <p:nvPr/>
        </p:nvSpPr>
        <p:spPr bwMode="auto">
          <a:xfrm>
            <a:off x="1606201" y="700194"/>
            <a:ext cx="38163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Global coal demand mtoe</a:t>
            </a:r>
          </a:p>
        </p:txBody>
      </p:sp>
      <p:sp>
        <p:nvSpPr>
          <p:cNvPr id="7" name="TextBox 2"/>
          <p:cNvSpPr txBox="1">
            <a:spLocks noChangeArrowheads="1"/>
          </p:cNvSpPr>
          <p:nvPr/>
        </p:nvSpPr>
        <p:spPr bwMode="auto">
          <a:xfrm>
            <a:off x="5887683" y="2929970"/>
            <a:ext cx="25923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BP, TSRP estimates</a:t>
            </a:r>
          </a:p>
        </p:txBody>
      </p:sp>
      <p:sp>
        <p:nvSpPr>
          <p:cNvPr id="8" name="TextBox 3"/>
          <p:cNvSpPr txBox="1">
            <a:spLocks noChangeArrowheads="1"/>
          </p:cNvSpPr>
          <p:nvPr/>
        </p:nvSpPr>
        <p:spPr bwMode="auto">
          <a:xfrm>
            <a:off x="5887683" y="699776"/>
            <a:ext cx="411869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Incremental global energy demand mtoe</a:t>
            </a:r>
          </a:p>
        </p:txBody>
      </p:sp>
      <p:sp>
        <p:nvSpPr>
          <p:cNvPr id="3" name="Footer Placeholder 2"/>
          <p:cNvSpPr>
            <a:spLocks noGrp="1"/>
          </p:cNvSpPr>
          <p:nvPr>
            <p:ph type="ftr" sz="quarter" idx="11"/>
          </p:nvPr>
        </p:nvSpPr>
        <p:spPr/>
        <p:txBody>
          <a:body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pic>
        <p:nvPicPr>
          <p:cNvPr id="9" name="Picture 8"/>
          <p:cNvPicPr>
            <a:picLocks noChangeAspect="1"/>
          </p:cNvPicPr>
          <p:nvPr/>
        </p:nvPicPr>
        <p:blipFill>
          <a:blip r:embed="rId2"/>
          <a:stretch>
            <a:fillRect/>
          </a:stretch>
        </p:blipFill>
        <p:spPr>
          <a:xfrm>
            <a:off x="1606202" y="1116657"/>
            <a:ext cx="3640451" cy="1687875"/>
          </a:xfrm>
          <a:prstGeom prst="rect">
            <a:avLst/>
          </a:prstGeom>
        </p:spPr>
      </p:pic>
      <p:pic>
        <p:nvPicPr>
          <p:cNvPr id="10" name="Picture 9"/>
          <p:cNvPicPr>
            <a:picLocks noChangeAspect="1"/>
          </p:cNvPicPr>
          <p:nvPr/>
        </p:nvPicPr>
        <p:blipFill>
          <a:blip r:embed="rId3"/>
          <a:stretch>
            <a:fillRect/>
          </a:stretch>
        </p:blipFill>
        <p:spPr>
          <a:xfrm>
            <a:off x="5887684" y="1116657"/>
            <a:ext cx="4180767" cy="1687875"/>
          </a:xfrm>
          <a:prstGeom prst="rect">
            <a:avLst/>
          </a:prstGeom>
        </p:spPr>
      </p:pic>
      <p:pic>
        <p:nvPicPr>
          <p:cNvPr id="12" name="Bild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49" y="6418728"/>
            <a:ext cx="3146618" cy="427589"/>
          </a:xfrm>
          <a:prstGeom prst="rect">
            <a:avLst/>
          </a:prstGeom>
        </p:spPr>
      </p:pic>
    </p:spTree>
    <p:extLst>
      <p:ext uri="{BB962C8B-B14F-4D97-AF65-F5344CB8AC3E}">
        <p14:creationId xmlns:p14="http://schemas.microsoft.com/office/powerpoint/2010/main" val="1306939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C</a:t>
            </a:r>
            <a:r>
              <a:rPr lang="en-GB" dirty="0" smtClean="0">
                <a:latin typeface="Calibri" panose="020F0502020204030204" pitchFamily="34" charset="0"/>
              </a:rPr>
              <a:t>hange is relentless</a:t>
            </a:r>
            <a:endParaRPr lang="en-GB" dirty="0"/>
          </a:p>
        </p:txBody>
      </p:sp>
      <p:sp>
        <p:nvSpPr>
          <p:cNvPr id="4" name="Text Placeholder 2"/>
          <p:cNvSpPr txBox="1">
            <a:spLocks/>
          </p:cNvSpPr>
          <p:nvPr/>
        </p:nvSpPr>
        <p:spPr bwMode="auto">
          <a:xfrm>
            <a:off x="1419511" y="3284834"/>
            <a:ext cx="9217025" cy="279787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altLang="en-US" sz="2000" dirty="0">
                <a:solidFill>
                  <a:srgbClr val="7F7F7F"/>
                </a:solidFill>
              </a:rPr>
              <a:t>This energy revolution is far more powerful than that after 1800.</a:t>
            </a:r>
          </a:p>
          <a:p>
            <a:pPr marL="342900" indent="-342900"/>
            <a:r>
              <a:rPr lang="en-GB" altLang="en-US" sz="2000" dirty="0">
                <a:solidFill>
                  <a:srgbClr val="7F7F7F"/>
                </a:solidFill>
              </a:rPr>
              <a:t>Global.  Renewables are global.  Technology is global.</a:t>
            </a:r>
          </a:p>
          <a:p>
            <a:pPr marL="342900" indent="-342900"/>
            <a:r>
              <a:rPr lang="en-GB" altLang="en-US" sz="2000" dirty="0">
                <a:solidFill>
                  <a:srgbClr val="7F7F7F"/>
                </a:solidFill>
              </a:rPr>
              <a:t>Costs of solar, wind and batteries are driven by technology experience curves.</a:t>
            </a:r>
          </a:p>
          <a:p>
            <a:pPr marL="342900" indent="-342900"/>
            <a:r>
              <a:rPr lang="en-GB" altLang="en-US" sz="2000" dirty="0">
                <a:solidFill>
                  <a:srgbClr val="7F7F7F"/>
                </a:solidFill>
              </a:rPr>
              <a:t>Regulation is driven by pollution, energy security, and carbon concerns.</a:t>
            </a:r>
          </a:p>
          <a:p>
            <a:pPr marL="342900" indent="-342900"/>
            <a:r>
              <a:rPr lang="en-GB" altLang="en-US" sz="2000" dirty="0">
                <a:solidFill>
                  <a:srgbClr val="7F7F7F"/>
                </a:solidFill>
              </a:rPr>
              <a:t>The emerging market energy leapfrog means all standard models are wrong.</a:t>
            </a:r>
          </a:p>
          <a:p>
            <a:pPr marL="342900" indent="-342900"/>
            <a:r>
              <a:rPr lang="en-GB" altLang="en-US" sz="2000" dirty="0">
                <a:solidFill>
                  <a:srgbClr val="7F7F7F"/>
                </a:solidFill>
              </a:rPr>
              <a:t>Efficiency.  The hurdle rate required to reach a tipping point is much lower as energy demand growth is one third of the levels it was in the last century.</a:t>
            </a:r>
          </a:p>
          <a:p>
            <a:pPr marL="342900" indent="-342900"/>
            <a:endParaRPr lang="en-GB" altLang="en-US" sz="2000" dirty="0">
              <a:solidFill>
                <a:srgbClr val="7F7F7F"/>
              </a:solidFill>
            </a:endParaRPr>
          </a:p>
          <a:p>
            <a:pPr marL="342900" indent="-342900"/>
            <a:endParaRPr lang="en-GB" altLang="en-US" sz="2000" dirty="0">
              <a:solidFill>
                <a:srgbClr val="7F7F7F"/>
              </a:solidFill>
            </a:endParaRPr>
          </a:p>
          <a:p>
            <a:pPr marL="342900" indent="-342900"/>
            <a:endParaRPr lang="en-GB" altLang="en-US" sz="2000" dirty="0">
              <a:solidFill>
                <a:srgbClr val="7F7F7F"/>
              </a:solidFill>
            </a:endParaRPr>
          </a:p>
          <a:p>
            <a:pPr marL="342900" indent="-342900"/>
            <a:endParaRPr lang="en-GB" altLang="en-US" sz="2000" dirty="0">
              <a:solidFill>
                <a:srgbClr val="7F7F7F"/>
              </a:solidFill>
            </a:endParaRPr>
          </a:p>
        </p:txBody>
      </p:sp>
      <p:sp>
        <p:nvSpPr>
          <p:cNvPr id="5" name="TextBox 2"/>
          <p:cNvSpPr txBox="1">
            <a:spLocks noChangeArrowheads="1"/>
          </p:cNvSpPr>
          <p:nvPr/>
        </p:nvSpPr>
        <p:spPr bwMode="auto">
          <a:xfrm>
            <a:off x="5729500" y="2979049"/>
            <a:ext cx="2831634"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BP, IEA</a:t>
            </a:r>
          </a:p>
        </p:txBody>
      </p:sp>
      <p:sp>
        <p:nvSpPr>
          <p:cNvPr id="6" name="TextBox 3"/>
          <p:cNvSpPr txBox="1">
            <a:spLocks noChangeArrowheads="1"/>
          </p:cNvSpPr>
          <p:nvPr/>
        </p:nvSpPr>
        <p:spPr bwMode="auto">
          <a:xfrm>
            <a:off x="1551370" y="764768"/>
            <a:ext cx="38163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EROI of solar and oil</a:t>
            </a:r>
          </a:p>
        </p:txBody>
      </p:sp>
      <p:sp>
        <p:nvSpPr>
          <p:cNvPr id="7" name="TextBox 2"/>
          <p:cNvSpPr txBox="1">
            <a:spLocks noChangeArrowheads="1"/>
          </p:cNvSpPr>
          <p:nvPr/>
        </p:nvSpPr>
        <p:spPr bwMode="auto">
          <a:xfrm>
            <a:off x="1639357" y="2956267"/>
            <a:ext cx="25923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Gagnon, TSRP estimates</a:t>
            </a:r>
          </a:p>
        </p:txBody>
      </p:sp>
      <p:sp>
        <p:nvSpPr>
          <p:cNvPr id="8" name="TextBox 3"/>
          <p:cNvSpPr txBox="1">
            <a:spLocks noChangeArrowheads="1"/>
          </p:cNvSpPr>
          <p:nvPr/>
        </p:nvSpPr>
        <p:spPr bwMode="auto">
          <a:xfrm>
            <a:off x="5729501" y="740712"/>
            <a:ext cx="367188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Annualised energy demand growth</a:t>
            </a:r>
          </a:p>
        </p:txBody>
      </p:sp>
      <p:sp>
        <p:nvSpPr>
          <p:cNvPr id="3" name="Footer Placeholder 2"/>
          <p:cNvSpPr>
            <a:spLocks noGrp="1"/>
          </p:cNvSpPr>
          <p:nvPr>
            <p:ph type="ftr" sz="quarter" idx="11"/>
          </p:nvPr>
        </p:nvSpPr>
        <p:spPr/>
        <p:txBody>
          <a:body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pic>
        <p:nvPicPr>
          <p:cNvPr id="12" name="Picture 11"/>
          <p:cNvPicPr>
            <a:picLocks noChangeAspect="1"/>
          </p:cNvPicPr>
          <p:nvPr/>
        </p:nvPicPr>
        <p:blipFill>
          <a:blip r:embed="rId2"/>
          <a:stretch>
            <a:fillRect/>
          </a:stretch>
        </p:blipFill>
        <p:spPr>
          <a:xfrm>
            <a:off x="5729501" y="1111506"/>
            <a:ext cx="4202471" cy="1748474"/>
          </a:xfrm>
          <a:prstGeom prst="rect">
            <a:avLst/>
          </a:prstGeom>
        </p:spPr>
      </p:pic>
      <p:pic>
        <p:nvPicPr>
          <p:cNvPr id="13" name="Picture 12"/>
          <p:cNvPicPr>
            <a:picLocks noChangeAspect="1"/>
          </p:cNvPicPr>
          <p:nvPr/>
        </p:nvPicPr>
        <p:blipFill>
          <a:blip r:embed="rId3"/>
          <a:stretch>
            <a:fillRect/>
          </a:stretch>
        </p:blipFill>
        <p:spPr>
          <a:xfrm>
            <a:off x="1551371" y="1111506"/>
            <a:ext cx="4045936" cy="1748474"/>
          </a:xfrm>
          <a:prstGeom prst="rect">
            <a:avLst/>
          </a:prstGeom>
        </p:spPr>
      </p:pic>
      <p:pic>
        <p:nvPicPr>
          <p:cNvPr id="14" name="Bild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49" y="6418728"/>
            <a:ext cx="3146618" cy="427589"/>
          </a:xfrm>
          <a:prstGeom prst="rect">
            <a:avLst/>
          </a:prstGeom>
        </p:spPr>
      </p:pic>
    </p:spTree>
    <p:extLst>
      <p:ext uri="{BB962C8B-B14F-4D97-AF65-F5344CB8AC3E}">
        <p14:creationId xmlns:p14="http://schemas.microsoft.com/office/powerpoint/2010/main" val="126620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Financial markets will speed up the revolution</a:t>
            </a:r>
            <a:endParaRPr lang="en-GB" dirty="0"/>
          </a:p>
        </p:txBody>
      </p:sp>
      <p:sp>
        <p:nvSpPr>
          <p:cNvPr id="4" name="Text Placeholder 2"/>
          <p:cNvSpPr txBox="1">
            <a:spLocks/>
          </p:cNvSpPr>
          <p:nvPr/>
        </p:nvSpPr>
        <p:spPr bwMode="auto">
          <a:xfrm>
            <a:off x="1419511" y="3284834"/>
            <a:ext cx="9217025" cy="25209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altLang="en-US" sz="2000" dirty="0">
                <a:solidFill>
                  <a:srgbClr val="7F7F7F"/>
                </a:solidFill>
              </a:rPr>
              <a:t>Capital will increasingly flee areas of decline.</a:t>
            </a:r>
          </a:p>
          <a:p>
            <a:pPr marL="342900" indent="-342900"/>
            <a:r>
              <a:rPr lang="en-GB" altLang="en-US" sz="2000" dirty="0">
                <a:solidFill>
                  <a:srgbClr val="7F7F7F"/>
                </a:solidFill>
              </a:rPr>
              <a:t>Financial resources will flood into the areas of growth.  </a:t>
            </a:r>
          </a:p>
          <a:p>
            <a:pPr marL="342900" indent="-342900"/>
            <a:r>
              <a:rPr lang="en-GB" altLang="en-US" sz="2000" dirty="0">
                <a:solidFill>
                  <a:srgbClr val="7F7F7F"/>
                </a:solidFill>
              </a:rPr>
              <a:t>This will drive a powerful self-reinforcing dynamic to speed up the transition.</a:t>
            </a:r>
          </a:p>
          <a:p>
            <a:pPr marL="342900" indent="-342900"/>
            <a:r>
              <a:rPr lang="en-GB" altLang="en-US" sz="2000" dirty="0">
                <a:solidFill>
                  <a:srgbClr val="7F7F7F"/>
                </a:solidFill>
              </a:rPr>
              <a:t>The US will eventually have a Sputnik moment to avoid redundancy.  </a:t>
            </a:r>
          </a:p>
          <a:p>
            <a:pPr marL="342900" indent="-342900"/>
            <a:r>
              <a:rPr lang="en-GB" altLang="en-US" sz="2000" dirty="0">
                <a:solidFill>
                  <a:srgbClr val="7F7F7F"/>
                </a:solidFill>
              </a:rPr>
              <a:t>Not to say it will be easy.  Embedded capital losses are huge and vested interests are powerful.</a:t>
            </a:r>
          </a:p>
          <a:p>
            <a:pPr marL="342900" indent="-342900"/>
            <a:endParaRPr lang="en-GB" altLang="en-US" sz="2000" dirty="0">
              <a:solidFill>
                <a:srgbClr val="7F7F7F"/>
              </a:solidFill>
            </a:endParaRPr>
          </a:p>
          <a:p>
            <a:pPr marL="342900" indent="-342900"/>
            <a:endParaRPr lang="en-GB" altLang="en-US" sz="2000" dirty="0">
              <a:solidFill>
                <a:srgbClr val="7F7F7F"/>
              </a:solidFill>
            </a:endParaRPr>
          </a:p>
        </p:txBody>
      </p:sp>
      <p:sp>
        <p:nvSpPr>
          <p:cNvPr id="5" name="TextBox 2"/>
          <p:cNvSpPr txBox="1">
            <a:spLocks noChangeArrowheads="1"/>
          </p:cNvSpPr>
          <p:nvPr/>
        </p:nvSpPr>
        <p:spPr bwMode="auto">
          <a:xfrm>
            <a:off x="1490140" y="2929970"/>
            <a:ext cx="25923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Gartner</a:t>
            </a:r>
          </a:p>
        </p:txBody>
      </p:sp>
      <p:sp>
        <p:nvSpPr>
          <p:cNvPr id="6" name="TextBox 3"/>
          <p:cNvSpPr txBox="1">
            <a:spLocks noChangeArrowheads="1"/>
          </p:cNvSpPr>
          <p:nvPr/>
        </p:nvSpPr>
        <p:spPr bwMode="auto">
          <a:xfrm>
            <a:off x="6223248" y="686481"/>
            <a:ext cx="38163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Peabody share price</a:t>
            </a:r>
          </a:p>
        </p:txBody>
      </p:sp>
      <p:sp>
        <p:nvSpPr>
          <p:cNvPr id="7" name="TextBox 2"/>
          <p:cNvSpPr txBox="1">
            <a:spLocks noChangeArrowheads="1"/>
          </p:cNvSpPr>
          <p:nvPr/>
        </p:nvSpPr>
        <p:spPr bwMode="auto">
          <a:xfrm>
            <a:off x="6223248" y="2929970"/>
            <a:ext cx="25923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800" dirty="0">
                <a:solidFill>
                  <a:prstClr val="black"/>
                </a:solidFill>
              </a:rPr>
              <a:t>Source:  Bloomberg</a:t>
            </a:r>
          </a:p>
        </p:txBody>
      </p:sp>
      <p:sp>
        <p:nvSpPr>
          <p:cNvPr id="8" name="TextBox 3"/>
          <p:cNvSpPr txBox="1">
            <a:spLocks noChangeArrowheads="1"/>
          </p:cNvSpPr>
          <p:nvPr/>
        </p:nvSpPr>
        <p:spPr bwMode="auto">
          <a:xfrm>
            <a:off x="1490140" y="686481"/>
            <a:ext cx="367188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600" dirty="0">
                <a:solidFill>
                  <a:prstClr val="black"/>
                </a:solidFill>
              </a:rPr>
              <a:t>The Gartner hype cycle</a:t>
            </a:r>
          </a:p>
        </p:txBody>
      </p:sp>
      <p:sp>
        <p:nvSpPr>
          <p:cNvPr id="3" name="Footer Placeholder 2"/>
          <p:cNvSpPr>
            <a:spLocks noGrp="1"/>
          </p:cNvSpPr>
          <p:nvPr>
            <p:ph type="ftr" sz="quarter" idx="11"/>
          </p:nvPr>
        </p:nvSpPr>
        <p:spPr/>
        <p:txBody>
          <a:body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pic>
        <p:nvPicPr>
          <p:cNvPr id="10" name="Picture 9"/>
          <p:cNvPicPr>
            <a:picLocks noChangeAspect="1"/>
          </p:cNvPicPr>
          <p:nvPr/>
        </p:nvPicPr>
        <p:blipFill>
          <a:blip r:embed="rId2"/>
          <a:stretch>
            <a:fillRect/>
          </a:stretch>
        </p:blipFill>
        <p:spPr>
          <a:xfrm>
            <a:off x="1490139" y="1157721"/>
            <a:ext cx="4064000" cy="1758824"/>
          </a:xfrm>
          <a:prstGeom prst="rect">
            <a:avLst/>
          </a:prstGeom>
        </p:spPr>
      </p:pic>
      <p:pic>
        <p:nvPicPr>
          <p:cNvPr id="9" name="Picture 8"/>
          <p:cNvPicPr>
            <a:picLocks noChangeAspect="1"/>
          </p:cNvPicPr>
          <p:nvPr/>
        </p:nvPicPr>
        <p:blipFill>
          <a:blip r:embed="rId3"/>
          <a:stretch>
            <a:fillRect/>
          </a:stretch>
        </p:blipFill>
        <p:spPr>
          <a:xfrm>
            <a:off x="6223249" y="1220153"/>
            <a:ext cx="3974365" cy="1649095"/>
          </a:xfrm>
          <a:prstGeom prst="rect">
            <a:avLst/>
          </a:prstGeom>
        </p:spPr>
      </p:pic>
      <p:pic>
        <p:nvPicPr>
          <p:cNvPr id="12" name="Bild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49" y="6418728"/>
            <a:ext cx="3146618" cy="427589"/>
          </a:xfrm>
          <a:prstGeom prst="rect">
            <a:avLst/>
          </a:prstGeom>
        </p:spPr>
      </p:pic>
    </p:spTree>
    <p:extLst>
      <p:ext uri="{BB962C8B-B14F-4D97-AF65-F5344CB8AC3E}">
        <p14:creationId xmlns:p14="http://schemas.microsoft.com/office/powerpoint/2010/main" val="1743070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TSRP Disclosure </a:t>
            </a:r>
            <a:r>
              <a:rPr lang="en-GB" altLang="en-US" dirty="0" smtClean="0"/>
              <a:t>Statement</a:t>
            </a:r>
            <a:endParaRPr lang="en-GB" dirty="0"/>
          </a:p>
        </p:txBody>
      </p:sp>
      <p:sp>
        <p:nvSpPr>
          <p:cNvPr id="4" name="Rectangle 1"/>
          <p:cNvSpPr>
            <a:spLocks noChangeArrowheads="1"/>
          </p:cNvSpPr>
          <p:nvPr/>
        </p:nvSpPr>
        <p:spPr bwMode="auto">
          <a:xfrm>
            <a:off x="1416050" y="1011831"/>
            <a:ext cx="9144000" cy="466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dirty="0">
                <a:solidFill>
                  <a:prstClr val="black"/>
                </a:solidFill>
                <a:latin typeface="Calibri" panose="020F0502020204030204" pitchFamily="34" charset="0"/>
              </a:rPr>
              <a:t> The analysis and information presented in this report (Report) by Trusted Sources UK Limited (TS) may include summary profiles of key companies in the relevant sector and the information is offered for subscriber interest only. This Report is not to be used or considered as a recommendation to buy, hold or sell any securities or other financial instruments and does not constitute an investment recommendation or investment advice.</a:t>
            </a:r>
          </a:p>
          <a:p>
            <a:r>
              <a:rPr lang="en-GB" altLang="en-US" sz="1100" dirty="0">
                <a:solidFill>
                  <a:prstClr val="black"/>
                </a:solidFill>
                <a:latin typeface="Calibri" panose="020F0502020204030204" pitchFamily="34" charset="0"/>
              </a:rPr>
              <a:t> The information contained in this Report has been compiled by TS from various public and industry sources that we believe to be reliable; no representation or warranty, expressed or implied is made by TS, its affiliates or any other person as to the accuracy or completeness of the information. TS is not responsible for any errors in or omissions to such information, or for any consequences that may result from the use of such information. Such information is provided with the expectation that it will be read as part of a wider investment analysis and this Report should not be relied upon on a stand-alone basis. Past performance should not be taken as an indication or guarantee of future performance; we make no representation or warranty regarding future performance. The opinions expressed in this Report reflect the judgment of TS as of the date hereof and are subject to change without notice.</a:t>
            </a:r>
          </a:p>
          <a:p>
            <a:r>
              <a:rPr lang="en-GB" altLang="en-US" sz="1100" dirty="0">
                <a:solidFill>
                  <a:prstClr val="black"/>
                </a:solidFill>
                <a:latin typeface="Calibri" panose="020F0502020204030204" pitchFamily="34" charset="0"/>
              </a:rPr>
              <a:t> This Report is not an offer to sell or a solicitation of an offer to buy any securities. The offer and sale of securities are regulated generally in various jurisdictions, particularly the manner in which securities may be offered and sold to residents of a particular country or jurisdiction. Securities referenced in this Report may not be eligible for sale in some jurisdictions. To the fullest extent provided by law, neither TS nor any of its affiliates, nor any other person accepts any liability whatsoever for any direct or consequential loss, including without limitation, lost profits arising from any use of this Report or the information contained herein.</a:t>
            </a:r>
          </a:p>
          <a:p>
            <a:r>
              <a:rPr lang="en-GB" altLang="en-US" sz="1100" dirty="0">
                <a:solidFill>
                  <a:prstClr val="black"/>
                </a:solidFill>
                <a:latin typeface="Calibri" panose="020F0502020204030204" pitchFamily="34" charset="0"/>
              </a:rPr>
              <a:t> No director, officer or employee of TS is on the board of directors of any company referenced herein and no one at any such referenced company is on the board of directors of TS. TS does not invest in any securities although it is possible that one or more of TS's directors, officers, employees or consultants may at times be invested in the securities of a referenced company.</a:t>
            </a:r>
          </a:p>
          <a:p>
            <a:r>
              <a:rPr lang="en-GB" altLang="en-US" sz="1100" dirty="0">
                <a:solidFill>
                  <a:prstClr val="black"/>
                </a:solidFill>
                <a:latin typeface="Calibri" panose="020F0502020204030204" pitchFamily="34" charset="0"/>
              </a:rPr>
              <a:t> TS is not authorised or regulated in the United Kingdom by the Financial Services Authority or by any other regulator in any jurisdiction for the provision of investment advice. Specific professional financial and investment advice should be sought from your stockbroker, bank manager, solicitor, accountant or other independent professional adviser authorised pursuant to the Financial Services and Markets Act 2000 if you are resident in the United Kingdom or, if not, another appropriately qualified independent financial adviser who specialises in advising on the acquisition of shares and other securities before any investment is</a:t>
            </a:r>
          </a:p>
          <a:p>
            <a:r>
              <a:rPr lang="en-GB" altLang="en-US" sz="1100" dirty="0">
                <a:solidFill>
                  <a:prstClr val="black"/>
                </a:solidFill>
                <a:latin typeface="Calibri" panose="020F0502020204030204" pitchFamily="34" charset="0"/>
              </a:rPr>
              <a:t>undertaken.</a:t>
            </a:r>
          </a:p>
          <a:p>
            <a:r>
              <a:rPr lang="en-GB" altLang="en-US" sz="1100" dirty="0">
                <a:solidFill>
                  <a:prstClr val="black"/>
                </a:solidFill>
                <a:latin typeface="Calibri" panose="020F0502020204030204" pitchFamily="34" charset="0"/>
              </a:rPr>
              <a:t> This Report, including the text and graphics, is subject to copyright protection under English law and, through international treaties, other countries. No part of the contents or materials available in this Report may be reproduced, licensed, sold, hired, published, transmitted, modified, adapted, publicly displayed, broadcast or otherwise made available in any way without TS's prior written permission. All rights reserved.</a:t>
            </a:r>
          </a:p>
        </p:txBody>
      </p:sp>
      <p:sp>
        <p:nvSpPr>
          <p:cNvPr id="3" name="Footer Placeholder 2"/>
          <p:cNvSpPr>
            <a:spLocks noGrp="1"/>
          </p:cNvSpPr>
          <p:nvPr>
            <p:ph type="ftr" sz="quarter" idx="11"/>
          </p:nvPr>
        </p:nvSpPr>
        <p:spPr/>
        <p:txBody>
          <a:bodyPr/>
          <a:lstStyle/>
          <a:p>
            <a:r>
              <a:rPr lang="en-GB" dirty="0" smtClean="0">
                <a:solidFill>
                  <a:prstClr val="white"/>
                </a:solidFill>
              </a:rPr>
              <a:t>Copyright © 2017 TSL Research Group Limited 2016. All rights reserved. www.tslombard.com</a:t>
            </a:r>
            <a:endParaRPr lang="en-US" sz="1000" dirty="0">
              <a:solidFill>
                <a:prstClr val="white"/>
              </a:solidFill>
            </a:endParaRPr>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49" y="6418728"/>
            <a:ext cx="3146618" cy="427589"/>
          </a:xfrm>
          <a:prstGeom prst="rect">
            <a:avLst/>
          </a:prstGeom>
        </p:spPr>
      </p:pic>
    </p:spTree>
    <p:extLst>
      <p:ext uri="{BB962C8B-B14F-4D97-AF65-F5344CB8AC3E}">
        <p14:creationId xmlns:p14="http://schemas.microsoft.com/office/powerpoint/2010/main" val="195569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629582" y="4680488"/>
            <a:ext cx="2644076" cy="348712"/>
          </a:xfrm>
          <a:prstGeom prst="rect">
            <a:avLst/>
          </a:prstGeom>
        </p:spPr>
        <p:txBody>
          <a:bodyPr/>
          <a:lstStyle>
            <a:lvl1pPr marL="0" indent="0" algn="l" defTabSz="914400" rtl="0" eaLnBrk="1" latinLnBrk="0" hangingPunct="1">
              <a:lnSpc>
                <a:spcPct val="90000"/>
              </a:lnSpc>
              <a:spcBef>
                <a:spcPts val="0"/>
              </a:spcBef>
              <a:buFont typeface="Arial"/>
              <a:buNone/>
              <a:defRPr sz="1100" b="0" i="0" kern="1200">
                <a:solidFill>
                  <a:schemeClr val="tx1">
                    <a:lumMod val="65000"/>
                    <a:lumOff val="35000"/>
                  </a:schemeClr>
                </a:solidFill>
                <a:latin typeface="Gill Sans Light" charset="0"/>
                <a:ea typeface="Gill Sans Light" charset="0"/>
                <a:cs typeface="Gill Sans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prstClr val="black">
                    <a:lumMod val="65000"/>
                    <a:lumOff val="35000"/>
                  </a:prstClr>
                </a:solidFill>
              </a:rPr>
              <a:t>T </a:t>
            </a:r>
            <a:r>
              <a:rPr lang="is-IS" dirty="0">
                <a:solidFill>
                  <a:prstClr val="black">
                    <a:lumMod val="65000"/>
                    <a:lumOff val="35000"/>
                  </a:prstClr>
                </a:solidFill>
              </a:rPr>
              <a:t>+44 (0) 207 246 7800</a:t>
            </a:r>
            <a:endParaRPr lang="en-US" dirty="0">
              <a:solidFill>
                <a:prstClr val="black">
                  <a:lumMod val="65000"/>
                  <a:lumOff val="35000"/>
                </a:prstClr>
              </a:solidFill>
            </a:endParaRPr>
          </a:p>
          <a:p>
            <a:r>
              <a:rPr lang="en-US" dirty="0">
                <a:solidFill>
                  <a:prstClr val="black">
                    <a:lumMod val="65000"/>
                    <a:lumOff val="35000"/>
                  </a:prstClr>
                </a:solidFill>
              </a:rPr>
              <a:t>sales@tslombard.com</a:t>
            </a:r>
          </a:p>
        </p:txBody>
      </p:sp>
      <p:sp>
        <p:nvSpPr>
          <p:cNvPr id="6" name="Subtitle 2"/>
          <p:cNvSpPr txBox="1">
            <a:spLocks/>
          </p:cNvSpPr>
          <p:nvPr/>
        </p:nvSpPr>
        <p:spPr>
          <a:xfrm>
            <a:off x="1629582" y="5044040"/>
            <a:ext cx="2644076" cy="226042"/>
          </a:xfrm>
          <a:prstGeom prst="rect">
            <a:avLst/>
          </a:prstGeom>
        </p:spPr>
        <p:txBody>
          <a:bodyPr/>
          <a:lstStyle>
            <a:lvl1pPr marL="0" indent="0" algn="l" defTabSz="914400" rtl="0" eaLnBrk="1" latinLnBrk="0" hangingPunct="1">
              <a:lnSpc>
                <a:spcPct val="90000"/>
              </a:lnSpc>
              <a:spcBef>
                <a:spcPts val="0"/>
              </a:spcBef>
              <a:buFont typeface="Arial"/>
              <a:buNone/>
              <a:defRPr sz="1100" b="1" i="0" kern="1200">
                <a:solidFill>
                  <a:srgbClr val="E51B24"/>
                </a:solidFill>
                <a:latin typeface="Gill Sans SemiBold" charset="0"/>
                <a:ea typeface="Gill Sans SemiBold" charset="0"/>
                <a:cs typeface="Gill Sans SemiBold"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Hong Kong</a:t>
            </a:r>
          </a:p>
        </p:txBody>
      </p:sp>
      <p:sp>
        <p:nvSpPr>
          <p:cNvPr id="7" name="Subtitle 2"/>
          <p:cNvSpPr txBox="1">
            <a:spLocks/>
          </p:cNvSpPr>
          <p:nvPr/>
        </p:nvSpPr>
        <p:spPr>
          <a:xfrm>
            <a:off x="1629582" y="5270082"/>
            <a:ext cx="2644076" cy="324148"/>
          </a:xfrm>
          <a:prstGeom prst="rect">
            <a:avLst/>
          </a:prstGeom>
        </p:spPr>
        <p:txBody>
          <a:bodyPr/>
          <a:lstStyle>
            <a:lvl1pPr marL="0" indent="0" algn="l" defTabSz="914400" rtl="0" eaLnBrk="1" latinLnBrk="0" hangingPunct="1">
              <a:lnSpc>
                <a:spcPct val="90000"/>
              </a:lnSpc>
              <a:spcBef>
                <a:spcPts val="0"/>
              </a:spcBef>
              <a:buFont typeface="Arial"/>
              <a:buNone/>
              <a:defRPr sz="1100" b="0" i="0" kern="1200">
                <a:solidFill>
                  <a:schemeClr val="tx1">
                    <a:lumMod val="65000"/>
                    <a:lumOff val="35000"/>
                  </a:schemeClr>
                </a:solidFill>
                <a:latin typeface="Gill Sans Light" charset="0"/>
                <a:ea typeface="Gill Sans Light" charset="0"/>
                <a:cs typeface="Gill Sans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prstClr val="black">
                    <a:lumMod val="65000"/>
                    <a:lumOff val="35000"/>
                  </a:prstClr>
                </a:solidFill>
              </a:rPr>
              <a:t>T </a:t>
            </a:r>
            <a:r>
              <a:rPr lang="is-IS" dirty="0">
                <a:solidFill>
                  <a:prstClr val="black">
                    <a:lumMod val="65000"/>
                    <a:lumOff val="35000"/>
                  </a:prstClr>
                </a:solidFill>
              </a:rPr>
              <a:t>+852 2521 0746</a:t>
            </a:r>
          </a:p>
          <a:p>
            <a:r>
              <a:rPr lang="en-US" dirty="0">
                <a:solidFill>
                  <a:prstClr val="black">
                    <a:lumMod val="65000"/>
                    <a:lumOff val="35000"/>
                  </a:prstClr>
                </a:solidFill>
              </a:rPr>
              <a:t>sales@tslombard.com</a:t>
            </a:r>
          </a:p>
        </p:txBody>
      </p:sp>
      <p:sp>
        <p:nvSpPr>
          <p:cNvPr id="8" name="Subtitle 2"/>
          <p:cNvSpPr txBox="1">
            <a:spLocks/>
          </p:cNvSpPr>
          <p:nvPr/>
        </p:nvSpPr>
        <p:spPr>
          <a:xfrm>
            <a:off x="1629582" y="5653336"/>
            <a:ext cx="2644076" cy="226042"/>
          </a:xfrm>
          <a:prstGeom prst="rect">
            <a:avLst/>
          </a:prstGeom>
        </p:spPr>
        <p:txBody>
          <a:bodyPr/>
          <a:lstStyle>
            <a:lvl1pPr marL="0" indent="0" algn="l" defTabSz="914400" rtl="0" eaLnBrk="1" latinLnBrk="0" hangingPunct="1">
              <a:lnSpc>
                <a:spcPct val="90000"/>
              </a:lnSpc>
              <a:spcBef>
                <a:spcPts val="0"/>
              </a:spcBef>
              <a:buFont typeface="Arial"/>
              <a:buNone/>
              <a:defRPr sz="1100" b="1" i="0" kern="1200">
                <a:solidFill>
                  <a:srgbClr val="E51B24"/>
                </a:solidFill>
                <a:latin typeface="Gill Sans SemiBold" charset="0"/>
                <a:ea typeface="Gill Sans SemiBold" charset="0"/>
                <a:cs typeface="Gill Sans SemiBold"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New York</a:t>
            </a:r>
          </a:p>
        </p:txBody>
      </p:sp>
      <p:sp>
        <p:nvSpPr>
          <p:cNvPr id="9" name="Subtitle 2"/>
          <p:cNvSpPr txBox="1">
            <a:spLocks/>
          </p:cNvSpPr>
          <p:nvPr/>
        </p:nvSpPr>
        <p:spPr>
          <a:xfrm>
            <a:off x="1629582" y="5838403"/>
            <a:ext cx="2644076" cy="402956"/>
          </a:xfrm>
          <a:prstGeom prst="rect">
            <a:avLst/>
          </a:prstGeom>
        </p:spPr>
        <p:txBody>
          <a:bodyPr/>
          <a:lstStyle>
            <a:lvl1pPr marL="0" indent="0" algn="l" defTabSz="914400" rtl="0" eaLnBrk="1" latinLnBrk="0" hangingPunct="1">
              <a:lnSpc>
                <a:spcPct val="90000"/>
              </a:lnSpc>
              <a:spcBef>
                <a:spcPts val="0"/>
              </a:spcBef>
              <a:buFont typeface="Arial"/>
              <a:buNone/>
              <a:defRPr sz="1100" b="0" i="0" kern="1200">
                <a:solidFill>
                  <a:schemeClr val="tx1">
                    <a:lumMod val="65000"/>
                    <a:lumOff val="35000"/>
                  </a:schemeClr>
                </a:solidFill>
                <a:latin typeface="Gill Sans Light" charset="0"/>
                <a:ea typeface="Gill Sans Light" charset="0"/>
                <a:cs typeface="Gill Sans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prstClr val="black">
                    <a:lumMod val="65000"/>
                    <a:lumOff val="35000"/>
                  </a:prstClr>
                </a:solidFill>
              </a:rPr>
              <a:t>T </a:t>
            </a:r>
            <a:r>
              <a:rPr lang="cs-CZ" dirty="0">
                <a:solidFill>
                  <a:prstClr val="black">
                    <a:lumMod val="65000"/>
                    <a:lumOff val="35000"/>
                  </a:prstClr>
                </a:solidFill>
              </a:rPr>
              <a:t>+1 212 367 7644</a:t>
            </a:r>
          </a:p>
          <a:p>
            <a:r>
              <a:rPr lang="en-US" dirty="0">
                <a:solidFill>
                  <a:prstClr val="black">
                    <a:lumMod val="65000"/>
                    <a:lumOff val="35000"/>
                  </a:prstClr>
                </a:solidFill>
              </a:rPr>
              <a:t>sales@tslombard.com</a:t>
            </a:r>
          </a:p>
        </p:txBody>
      </p:sp>
      <p:sp>
        <p:nvSpPr>
          <p:cNvPr id="10" name="Subtitle 2"/>
          <p:cNvSpPr txBox="1">
            <a:spLocks/>
          </p:cNvSpPr>
          <p:nvPr/>
        </p:nvSpPr>
        <p:spPr>
          <a:xfrm>
            <a:off x="1629582" y="4454446"/>
            <a:ext cx="2644076" cy="226042"/>
          </a:xfrm>
          <a:prstGeom prst="rect">
            <a:avLst/>
          </a:prstGeom>
        </p:spPr>
        <p:txBody>
          <a:bodyPr/>
          <a:lstStyle>
            <a:lvl1pPr marL="0" indent="0" algn="l" defTabSz="914400" rtl="0" eaLnBrk="1" latinLnBrk="0" hangingPunct="1">
              <a:lnSpc>
                <a:spcPct val="90000"/>
              </a:lnSpc>
              <a:spcBef>
                <a:spcPts val="0"/>
              </a:spcBef>
              <a:buFont typeface="Arial"/>
              <a:buNone/>
              <a:defRPr sz="1100" b="1" i="0" kern="1200">
                <a:solidFill>
                  <a:srgbClr val="E51B24"/>
                </a:solidFill>
                <a:latin typeface="Gill Sans SemiBold" charset="0"/>
                <a:ea typeface="Gill Sans SemiBold" charset="0"/>
                <a:cs typeface="Gill Sans SemiBold"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London</a:t>
            </a:r>
          </a:p>
        </p:txBody>
      </p:sp>
      <p:pic>
        <p:nvPicPr>
          <p:cNvPr id="3" name="Bi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42" y="547437"/>
            <a:ext cx="10356916" cy="1408698"/>
          </a:xfrm>
          <a:prstGeom prst="rect">
            <a:avLst/>
          </a:prstGeom>
        </p:spPr>
      </p:pic>
    </p:spTree>
    <p:extLst>
      <p:ext uri="{BB962C8B-B14F-4D97-AF65-F5344CB8AC3E}">
        <p14:creationId xmlns:p14="http://schemas.microsoft.com/office/powerpoint/2010/main" val="1263863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756</Words>
  <Application>Microsoft Macintosh PowerPoint</Application>
  <PresentationFormat>Widescreen</PresentationFormat>
  <Paragraphs>87</Paragraphs>
  <Slides>9</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Calibri</vt:lpstr>
      <vt:lpstr>Calibri Light</vt:lpstr>
      <vt:lpstr>Gill Sans</vt:lpstr>
      <vt:lpstr>Gill Sans Light</vt:lpstr>
      <vt:lpstr>Gill Sans SemiBold</vt:lpstr>
      <vt:lpstr>MS PGothic</vt:lpstr>
      <vt:lpstr>Arial</vt:lpstr>
      <vt:lpstr>Custom Design</vt:lpstr>
      <vt:lpstr>1_Custom Design</vt:lpstr>
      <vt:lpstr>1_Office Theme</vt:lpstr>
      <vt:lpstr>2_Custom Design</vt:lpstr>
      <vt:lpstr>The age of renewables Presentation at COP 23 renewable energy day </vt:lpstr>
      <vt:lpstr>An energy transition is taking place</vt:lpstr>
      <vt:lpstr>Markets are driven by incremental change</vt:lpstr>
      <vt:lpstr>Incremental change is quick and early</vt:lpstr>
      <vt:lpstr>We are surrounded by tipping points</vt:lpstr>
      <vt:lpstr>Change is relentless</vt:lpstr>
      <vt:lpstr>Financial markets will speed up the revolution</vt:lpstr>
      <vt:lpstr>TSRP Disclosure Statement</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Manuela Stefanides</dc:creator>
  <cp:lastModifiedBy>Microsoft Office User</cp:lastModifiedBy>
  <cp:revision>55</cp:revision>
  <dcterms:created xsi:type="dcterms:W3CDTF">2017-11-02T15:45:08Z</dcterms:created>
  <dcterms:modified xsi:type="dcterms:W3CDTF">2017-11-27T06:07:30Z</dcterms:modified>
</cp:coreProperties>
</file>