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310" r:id="rId5"/>
    <p:sldId id="286" r:id="rId6"/>
    <p:sldId id="272" r:id="rId7"/>
    <p:sldId id="273" r:id="rId8"/>
    <p:sldId id="282" r:id="rId9"/>
    <p:sldId id="261" r:id="rId10"/>
    <p:sldId id="283" r:id="rId11"/>
    <p:sldId id="281" r:id="rId12"/>
    <p:sldId id="350" r:id="rId13"/>
    <p:sldId id="333" r:id="rId14"/>
    <p:sldId id="334" r:id="rId15"/>
    <p:sldId id="335" r:id="rId16"/>
    <p:sldId id="336" r:id="rId17"/>
    <p:sldId id="337" r:id="rId18"/>
    <p:sldId id="338" r:id="rId19"/>
    <p:sldId id="339" r:id="rId20"/>
    <p:sldId id="341" r:id="rId21"/>
    <p:sldId id="342" r:id="rId22"/>
    <p:sldId id="343" r:id="rId23"/>
    <p:sldId id="344" r:id="rId24"/>
    <p:sldId id="345" r:id="rId25"/>
    <p:sldId id="346" r:id="rId26"/>
    <p:sldId id="325" r:id="rId27"/>
    <p:sldId id="340" r:id="rId28"/>
    <p:sldId id="347" r:id="rId29"/>
    <p:sldId id="349" r:id="rId30"/>
    <p:sldId id="32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licy unit 9" initials="PU 9" lastIdx="6" clrIdx="0">
    <p:extLst>
      <p:ext uri="{19B8F6BF-5375-455C-9EA6-DF929625EA0E}">
        <p15:presenceInfo xmlns:p15="http://schemas.microsoft.com/office/powerpoint/2012/main" userId="Policy unit 9" providerId="None"/>
      </p:ext>
    </p:extLst>
  </p:cmAuthor>
  <p:cmAuthor id="2" name="Policy unit 6" initials="PU6" lastIdx="1" clrIdx="1">
    <p:extLst>
      <p:ext uri="{19B8F6BF-5375-455C-9EA6-DF929625EA0E}">
        <p15:presenceInfo xmlns:p15="http://schemas.microsoft.com/office/powerpoint/2012/main" userId="Policy unit 6" providerId="None"/>
      </p:ext>
    </p:extLst>
  </p:cmAuthor>
  <p:cmAuthor id="3" name="Policy Unit 4" initials="CG" lastIdx="2" clrIdx="2">
    <p:extLst>
      <p:ext uri="{19B8F6BF-5375-455C-9EA6-DF929625EA0E}">
        <p15:presenceInfo xmlns:p15="http://schemas.microsoft.com/office/powerpoint/2012/main" userId="Policy Unit 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7D00"/>
    <a:srgbClr val="518196"/>
    <a:srgbClr val="F6F5F9"/>
    <a:srgbClr val="FFC000"/>
    <a:srgbClr val="4CA5C7"/>
    <a:srgbClr val="F0C9C7"/>
    <a:srgbClr val="FF6699"/>
    <a:srgbClr val="FF99CC"/>
    <a:srgbClr val="CC3399"/>
    <a:srgbClr val="E878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3DDB69-3A52-4F16-BC93-99DE640B200F}" v="40" dt="2021-04-26T14:05:04.049"/>
    <p1510:client id="{F1CEAE7B-D8FB-4F2D-8AE6-0FA4187A00E5}" v="6" dt="2021-04-27T05:35:48.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21" autoAdjust="0"/>
    <p:restoredTop sz="50581" autoAdjust="0"/>
  </p:normalViewPr>
  <p:slideViewPr>
    <p:cSldViewPr snapToGrid="0">
      <p:cViewPr varScale="1">
        <p:scale>
          <a:sx n="77" d="100"/>
          <a:sy n="77" d="100"/>
        </p:scale>
        <p:origin x="216" y="72"/>
      </p:cViewPr>
      <p:guideLst/>
    </p:cSldViewPr>
  </p:slideViewPr>
  <p:notesTextViewPr>
    <p:cViewPr>
      <p:scale>
        <a:sx n="1" d="1"/>
        <a:sy n="1" d="1"/>
      </p:scale>
      <p:origin x="0" y="0"/>
    </p:cViewPr>
  </p:notesTextViewPr>
  <p:sorterViewPr>
    <p:cViewPr>
      <p:scale>
        <a:sx n="70" d="100"/>
        <a:sy n="70" d="100"/>
      </p:scale>
      <p:origin x="0" y="-12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nlei Feng" userId="c4edc069-1c54-4866-a509-63716741c380" providerId="ADAL" clId="{F1CEAE7B-D8FB-4F2D-8AE6-0FA4187A00E5}"/>
    <pc:docChg chg="undo custSel modSld">
      <pc:chgData name="Jinlei Feng" userId="c4edc069-1c54-4866-a509-63716741c380" providerId="ADAL" clId="{F1CEAE7B-D8FB-4F2D-8AE6-0FA4187A00E5}" dt="2021-04-27T05:36:38.205" v="43" actId="1076"/>
      <pc:docMkLst>
        <pc:docMk/>
      </pc:docMkLst>
      <pc:sldChg chg="addSp delSp modSp">
        <pc:chgData name="Jinlei Feng" userId="c4edc069-1c54-4866-a509-63716741c380" providerId="ADAL" clId="{F1CEAE7B-D8FB-4F2D-8AE6-0FA4187A00E5}" dt="2021-04-27T05:36:38.205" v="43" actId="1076"/>
        <pc:sldMkLst>
          <pc:docMk/>
          <pc:sldMk cId="2615771288" sldId="325"/>
        </pc:sldMkLst>
        <pc:spChg chg="mod">
          <ac:chgData name="Jinlei Feng" userId="c4edc069-1c54-4866-a509-63716741c380" providerId="ADAL" clId="{F1CEAE7B-D8FB-4F2D-8AE6-0FA4187A00E5}" dt="2021-04-27T05:36:38.205" v="43" actId="1076"/>
          <ac:spMkLst>
            <pc:docMk/>
            <pc:sldMk cId="2615771288" sldId="325"/>
            <ac:spMk id="2" creationId="{68071324-B746-442B-9361-B800848B31F7}"/>
          </ac:spMkLst>
        </pc:spChg>
        <pc:spChg chg="add del">
          <ac:chgData name="Jinlei Feng" userId="c4edc069-1c54-4866-a509-63716741c380" providerId="ADAL" clId="{F1CEAE7B-D8FB-4F2D-8AE6-0FA4187A00E5}" dt="2021-04-27T05:17:12.656" v="1" actId="478"/>
          <ac:spMkLst>
            <pc:docMk/>
            <pc:sldMk cId="2615771288" sldId="325"/>
            <ac:spMk id="7" creationId="{4C699A80-81D6-4A74-A653-852C55ABF9BC}"/>
          </ac:spMkLst>
        </pc:spChg>
        <pc:picChg chg="mod">
          <ac:chgData name="Jinlei Feng" userId="c4edc069-1c54-4866-a509-63716741c380" providerId="ADAL" clId="{F1CEAE7B-D8FB-4F2D-8AE6-0FA4187A00E5}" dt="2021-04-27T05:36:35.924" v="42" actId="1076"/>
          <ac:picMkLst>
            <pc:docMk/>
            <pc:sldMk cId="2615771288" sldId="325"/>
            <ac:picMk id="5" creationId="{38206A51-7060-42B6-B693-3651AA13F87F}"/>
          </ac:picMkLst>
        </pc:picChg>
        <pc:picChg chg="add mod">
          <ac:chgData name="Jinlei Feng" userId="c4edc069-1c54-4866-a509-63716741c380" providerId="ADAL" clId="{F1CEAE7B-D8FB-4F2D-8AE6-0FA4187A00E5}" dt="2021-04-27T05:36:25.604" v="32" actId="1076"/>
          <ac:picMkLst>
            <pc:docMk/>
            <pc:sldMk cId="2615771288" sldId="325"/>
            <ac:picMk id="8" creationId="{FD25DB59-F68F-4DAC-AD85-590214DA10E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3140A9-BF9E-4A6A-8594-FFFE4213FCEB}" type="doc">
      <dgm:prSet loTypeId="urn:microsoft.com/office/officeart/2005/8/layout/cycle7" loCatId="cycle" qsTypeId="urn:microsoft.com/office/officeart/2005/8/quickstyle/simple1" qsCatId="simple" csTypeId="urn:microsoft.com/office/officeart/2005/8/colors/colorful2" csCatId="colorful" phldr="1"/>
      <dgm:spPr/>
      <dgm:t>
        <a:bodyPr/>
        <a:lstStyle/>
        <a:p>
          <a:endParaRPr lang="en-US"/>
        </a:p>
      </dgm:t>
    </dgm:pt>
    <dgm:pt modelId="{B9C86850-2CDB-4E2C-9FD5-C686901677A2}">
      <dgm:prSet phldrT="[Text]"/>
      <dgm:spPr/>
      <dgm:t>
        <a:bodyPr/>
        <a:lstStyle/>
        <a:p>
          <a:r>
            <a:rPr lang="en-US" dirty="0"/>
            <a:t>Energy</a:t>
          </a:r>
        </a:p>
      </dgm:t>
    </dgm:pt>
    <dgm:pt modelId="{01093A05-7A0B-49BA-9570-826B9ECF54BD}" type="parTrans" cxnId="{466BC9AA-FD4B-4D45-B545-2520D1978289}">
      <dgm:prSet/>
      <dgm:spPr/>
      <dgm:t>
        <a:bodyPr/>
        <a:lstStyle/>
        <a:p>
          <a:endParaRPr lang="en-US"/>
        </a:p>
      </dgm:t>
    </dgm:pt>
    <dgm:pt modelId="{9991C8D5-CF8D-48A5-A39E-3590D0781E0C}" type="sibTrans" cxnId="{466BC9AA-FD4B-4D45-B545-2520D1978289}">
      <dgm:prSet/>
      <dgm:spPr/>
      <dgm:t>
        <a:bodyPr/>
        <a:lstStyle/>
        <a:p>
          <a:endParaRPr lang="en-US"/>
        </a:p>
      </dgm:t>
    </dgm:pt>
    <dgm:pt modelId="{86866D96-6AEF-4976-8584-0BCB511A6E00}">
      <dgm:prSet phldrT="[Text]"/>
      <dgm:spPr/>
      <dgm:t>
        <a:bodyPr/>
        <a:lstStyle/>
        <a:p>
          <a:r>
            <a:rPr lang="en-US" dirty="0"/>
            <a:t>Transport </a:t>
          </a:r>
        </a:p>
      </dgm:t>
    </dgm:pt>
    <dgm:pt modelId="{152A3BFA-8F3E-451F-A77C-5E0528A4DF1E}" type="parTrans" cxnId="{60364D93-4550-4AB1-B238-6700F29E766D}">
      <dgm:prSet/>
      <dgm:spPr/>
      <dgm:t>
        <a:bodyPr/>
        <a:lstStyle/>
        <a:p>
          <a:endParaRPr lang="en-US"/>
        </a:p>
      </dgm:t>
    </dgm:pt>
    <dgm:pt modelId="{DAFF80E1-0FEA-4157-BBF4-F5CB105F80CC}" type="sibTrans" cxnId="{60364D93-4550-4AB1-B238-6700F29E766D}">
      <dgm:prSet/>
      <dgm:spPr/>
      <dgm:t>
        <a:bodyPr/>
        <a:lstStyle/>
        <a:p>
          <a:endParaRPr lang="en-US"/>
        </a:p>
      </dgm:t>
    </dgm:pt>
    <dgm:pt modelId="{F9D2EE87-F4A6-4470-8A7F-876415BECB04}">
      <dgm:prSet phldrT="[Text]"/>
      <dgm:spPr/>
      <dgm:t>
        <a:bodyPr/>
        <a:lstStyle/>
        <a:p>
          <a:r>
            <a:rPr lang="en-US" dirty="0"/>
            <a:t>Agriculture/</a:t>
          </a:r>
          <a:br>
            <a:rPr lang="en-US" dirty="0"/>
          </a:br>
          <a:r>
            <a:rPr lang="en-US" dirty="0"/>
            <a:t>Forestry</a:t>
          </a:r>
        </a:p>
      </dgm:t>
    </dgm:pt>
    <dgm:pt modelId="{CD5B7A2F-250A-465D-988D-9D51ADAE784B}" type="parTrans" cxnId="{11F5B269-A5EC-47DB-AC73-F7062AEA13B8}">
      <dgm:prSet/>
      <dgm:spPr/>
      <dgm:t>
        <a:bodyPr/>
        <a:lstStyle/>
        <a:p>
          <a:endParaRPr lang="en-US"/>
        </a:p>
      </dgm:t>
    </dgm:pt>
    <dgm:pt modelId="{ED83C546-FC1C-4234-803B-C1ACC3BB868C}" type="sibTrans" cxnId="{11F5B269-A5EC-47DB-AC73-F7062AEA13B8}">
      <dgm:prSet/>
      <dgm:spPr/>
      <dgm:t>
        <a:bodyPr/>
        <a:lstStyle/>
        <a:p>
          <a:endParaRPr lang="en-US"/>
        </a:p>
      </dgm:t>
    </dgm:pt>
    <dgm:pt modelId="{378CD4E5-F1A9-4A3E-8837-FA165C226EE5}" type="pres">
      <dgm:prSet presAssocID="{793140A9-BF9E-4A6A-8594-FFFE4213FCEB}" presName="Name0" presStyleCnt="0">
        <dgm:presLayoutVars>
          <dgm:dir/>
          <dgm:resizeHandles val="exact"/>
        </dgm:presLayoutVars>
      </dgm:prSet>
      <dgm:spPr/>
    </dgm:pt>
    <dgm:pt modelId="{F73F0566-AB85-44A5-8E0A-A547E7135A8A}" type="pres">
      <dgm:prSet presAssocID="{B9C86850-2CDB-4E2C-9FD5-C686901677A2}" presName="node" presStyleLbl="node1" presStyleIdx="0" presStyleCnt="3">
        <dgm:presLayoutVars>
          <dgm:bulletEnabled val="1"/>
        </dgm:presLayoutVars>
      </dgm:prSet>
      <dgm:spPr/>
    </dgm:pt>
    <dgm:pt modelId="{9003C143-03CC-484C-99CC-21CEDF63F57E}" type="pres">
      <dgm:prSet presAssocID="{9991C8D5-CF8D-48A5-A39E-3590D0781E0C}" presName="sibTrans" presStyleLbl="sibTrans2D1" presStyleIdx="0" presStyleCnt="3"/>
      <dgm:spPr/>
    </dgm:pt>
    <dgm:pt modelId="{3271EDEF-BD56-4B1A-BD87-3FD1C16ACE2F}" type="pres">
      <dgm:prSet presAssocID="{9991C8D5-CF8D-48A5-A39E-3590D0781E0C}" presName="connectorText" presStyleLbl="sibTrans2D1" presStyleIdx="0" presStyleCnt="3"/>
      <dgm:spPr/>
    </dgm:pt>
    <dgm:pt modelId="{631F3E02-BA0E-4663-BC0E-F897728EF022}" type="pres">
      <dgm:prSet presAssocID="{86866D96-6AEF-4976-8584-0BCB511A6E00}" presName="node" presStyleLbl="node1" presStyleIdx="1" presStyleCnt="3">
        <dgm:presLayoutVars>
          <dgm:bulletEnabled val="1"/>
        </dgm:presLayoutVars>
      </dgm:prSet>
      <dgm:spPr/>
    </dgm:pt>
    <dgm:pt modelId="{4912E455-DEC1-42BC-8327-2D6B43E96CDA}" type="pres">
      <dgm:prSet presAssocID="{DAFF80E1-0FEA-4157-BBF4-F5CB105F80CC}" presName="sibTrans" presStyleLbl="sibTrans2D1" presStyleIdx="1" presStyleCnt="3"/>
      <dgm:spPr/>
    </dgm:pt>
    <dgm:pt modelId="{68CD05E8-1504-4E67-8227-C7B96664E968}" type="pres">
      <dgm:prSet presAssocID="{DAFF80E1-0FEA-4157-BBF4-F5CB105F80CC}" presName="connectorText" presStyleLbl="sibTrans2D1" presStyleIdx="1" presStyleCnt="3"/>
      <dgm:spPr/>
    </dgm:pt>
    <dgm:pt modelId="{84ECD554-55B2-40C6-8361-3ED6ACC3CBD7}" type="pres">
      <dgm:prSet presAssocID="{F9D2EE87-F4A6-4470-8A7F-876415BECB04}" presName="node" presStyleLbl="node1" presStyleIdx="2" presStyleCnt="3">
        <dgm:presLayoutVars>
          <dgm:bulletEnabled val="1"/>
        </dgm:presLayoutVars>
      </dgm:prSet>
      <dgm:spPr/>
    </dgm:pt>
    <dgm:pt modelId="{E15880C2-DFBC-4AFA-BC93-7D49BA2264C7}" type="pres">
      <dgm:prSet presAssocID="{ED83C546-FC1C-4234-803B-C1ACC3BB868C}" presName="sibTrans" presStyleLbl="sibTrans2D1" presStyleIdx="2" presStyleCnt="3"/>
      <dgm:spPr/>
    </dgm:pt>
    <dgm:pt modelId="{20ADC9D8-344C-44D8-8E20-12E189BE8D72}" type="pres">
      <dgm:prSet presAssocID="{ED83C546-FC1C-4234-803B-C1ACC3BB868C}" presName="connectorText" presStyleLbl="sibTrans2D1" presStyleIdx="2" presStyleCnt="3"/>
      <dgm:spPr/>
    </dgm:pt>
  </dgm:ptLst>
  <dgm:cxnLst>
    <dgm:cxn modelId="{142AD409-6214-4F32-8DF3-47D5D27D3F10}" type="presOf" srcId="{793140A9-BF9E-4A6A-8594-FFFE4213FCEB}" destId="{378CD4E5-F1A9-4A3E-8837-FA165C226EE5}" srcOrd="0" destOrd="0" presId="urn:microsoft.com/office/officeart/2005/8/layout/cycle7"/>
    <dgm:cxn modelId="{FB1ABE0E-C58F-48BC-9DB7-D08BC31FF30B}" type="presOf" srcId="{F9D2EE87-F4A6-4470-8A7F-876415BECB04}" destId="{84ECD554-55B2-40C6-8361-3ED6ACC3CBD7}" srcOrd="0" destOrd="0" presId="urn:microsoft.com/office/officeart/2005/8/layout/cycle7"/>
    <dgm:cxn modelId="{E648272C-3FF8-41A0-BAEC-A6CD82DAA524}" type="presOf" srcId="{DAFF80E1-0FEA-4157-BBF4-F5CB105F80CC}" destId="{68CD05E8-1504-4E67-8227-C7B96664E968}" srcOrd="1" destOrd="0" presId="urn:microsoft.com/office/officeart/2005/8/layout/cycle7"/>
    <dgm:cxn modelId="{9670D832-7E99-437B-8A21-16D5CABE3491}" type="presOf" srcId="{9991C8D5-CF8D-48A5-A39E-3590D0781E0C}" destId="{9003C143-03CC-484C-99CC-21CEDF63F57E}" srcOrd="0" destOrd="0" presId="urn:microsoft.com/office/officeart/2005/8/layout/cycle7"/>
    <dgm:cxn modelId="{11F5B269-A5EC-47DB-AC73-F7062AEA13B8}" srcId="{793140A9-BF9E-4A6A-8594-FFFE4213FCEB}" destId="{F9D2EE87-F4A6-4470-8A7F-876415BECB04}" srcOrd="2" destOrd="0" parTransId="{CD5B7A2F-250A-465D-988D-9D51ADAE784B}" sibTransId="{ED83C546-FC1C-4234-803B-C1ACC3BB868C}"/>
    <dgm:cxn modelId="{43DF9752-DE9C-4CA2-993F-E99E15A46065}" type="presOf" srcId="{9991C8D5-CF8D-48A5-A39E-3590D0781E0C}" destId="{3271EDEF-BD56-4B1A-BD87-3FD1C16ACE2F}" srcOrd="1" destOrd="0" presId="urn:microsoft.com/office/officeart/2005/8/layout/cycle7"/>
    <dgm:cxn modelId="{FBDC2173-D0F2-4AD7-A54D-DF2EE482CD0F}" type="presOf" srcId="{ED83C546-FC1C-4234-803B-C1ACC3BB868C}" destId="{E15880C2-DFBC-4AFA-BC93-7D49BA2264C7}" srcOrd="0" destOrd="0" presId="urn:microsoft.com/office/officeart/2005/8/layout/cycle7"/>
    <dgm:cxn modelId="{1680C557-E3FC-4597-977F-9D67C6B0D438}" type="presOf" srcId="{ED83C546-FC1C-4234-803B-C1ACC3BB868C}" destId="{20ADC9D8-344C-44D8-8E20-12E189BE8D72}" srcOrd="1" destOrd="0" presId="urn:microsoft.com/office/officeart/2005/8/layout/cycle7"/>
    <dgm:cxn modelId="{B0C5B159-6481-41FF-AE61-A5EDF6E640D9}" type="presOf" srcId="{DAFF80E1-0FEA-4157-BBF4-F5CB105F80CC}" destId="{4912E455-DEC1-42BC-8327-2D6B43E96CDA}" srcOrd="0" destOrd="0" presId="urn:microsoft.com/office/officeart/2005/8/layout/cycle7"/>
    <dgm:cxn modelId="{60364D93-4550-4AB1-B238-6700F29E766D}" srcId="{793140A9-BF9E-4A6A-8594-FFFE4213FCEB}" destId="{86866D96-6AEF-4976-8584-0BCB511A6E00}" srcOrd="1" destOrd="0" parTransId="{152A3BFA-8F3E-451F-A77C-5E0528A4DF1E}" sibTransId="{DAFF80E1-0FEA-4157-BBF4-F5CB105F80CC}"/>
    <dgm:cxn modelId="{466BC9AA-FD4B-4D45-B545-2520D1978289}" srcId="{793140A9-BF9E-4A6A-8594-FFFE4213FCEB}" destId="{B9C86850-2CDB-4E2C-9FD5-C686901677A2}" srcOrd="0" destOrd="0" parTransId="{01093A05-7A0B-49BA-9570-826B9ECF54BD}" sibTransId="{9991C8D5-CF8D-48A5-A39E-3590D0781E0C}"/>
    <dgm:cxn modelId="{8D2E50AB-F3ED-4DF5-8B02-2FD14A0CCF39}" type="presOf" srcId="{B9C86850-2CDB-4E2C-9FD5-C686901677A2}" destId="{F73F0566-AB85-44A5-8E0A-A547E7135A8A}" srcOrd="0" destOrd="0" presId="urn:microsoft.com/office/officeart/2005/8/layout/cycle7"/>
    <dgm:cxn modelId="{80F682D8-7332-4BFA-B4EC-8A60C1356DB5}" type="presOf" srcId="{86866D96-6AEF-4976-8584-0BCB511A6E00}" destId="{631F3E02-BA0E-4663-BC0E-F897728EF022}" srcOrd="0" destOrd="0" presId="urn:microsoft.com/office/officeart/2005/8/layout/cycle7"/>
    <dgm:cxn modelId="{0600241B-51CD-4530-AF56-2D8C58A6A039}" type="presParOf" srcId="{378CD4E5-F1A9-4A3E-8837-FA165C226EE5}" destId="{F73F0566-AB85-44A5-8E0A-A547E7135A8A}" srcOrd="0" destOrd="0" presId="urn:microsoft.com/office/officeart/2005/8/layout/cycle7"/>
    <dgm:cxn modelId="{4D5E5DDA-D199-46ED-938A-98188EDAD3D5}" type="presParOf" srcId="{378CD4E5-F1A9-4A3E-8837-FA165C226EE5}" destId="{9003C143-03CC-484C-99CC-21CEDF63F57E}" srcOrd="1" destOrd="0" presId="urn:microsoft.com/office/officeart/2005/8/layout/cycle7"/>
    <dgm:cxn modelId="{9DE74089-A833-4637-BBA8-73168560B667}" type="presParOf" srcId="{9003C143-03CC-484C-99CC-21CEDF63F57E}" destId="{3271EDEF-BD56-4B1A-BD87-3FD1C16ACE2F}" srcOrd="0" destOrd="0" presId="urn:microsoft.com/office/officeart/2005/8/layout/cycle7"/>
    <dgm:cxn modelId="{E9772172-0ACE-478F-ABAF-7672CF6FF9BD}" type="presParOf" srcId="{378CD4E5-F1A9-4A3E-8837-FA165C226EE5}" destId="{631F3E02-BA0E-4663-BC0E-F897728EF022}" srcOrd="2" destOrd="0" presId="urn:microsoft.com/office/officeart/2005/8/layout/cycle7"/>
    <dgm:cxn modelId="{13F31CCA-BCEE-48FD-913E-873B790A2B9F}" type="presParOf" srcId="{378CD4E5-F1A9-4A3E-8837-FA165C226EE5}" destId="{4912E455-DEC1-42BC-8327-2D6B43E96CDA}" srcOrd="3" destOrd="0" presId="urn:microsoft.com/office/officeart/2005/8/layout/cycle7"/>
    <dgm:cxn modelId="{A1AA06BA-224E-4993-A249-44B10819FA4C}" type="presParOf" srcId="{4912E455-DEC1-42BC-8327-2D6B43E96CDA}" destId="{68CD05E8-1504-4E67-8227-C7B96664E968}" srcOrd="0" destOrd="0" presId="urn:microsoft.com/office/officeart/2005/8/layout/cycle7"/>
    <dgm:cxn modelId="{C899CB5C-5112-496A-9058-B0B248E73AA4}" type="presParOf" srcId="{378CD4E5-F1A9-4A3E-8837-FA165C226EE5}" destId="{84ECD554-55B2-40C6-8361-3ED6ACC3CBD7}" srcOrd="4" destOrd="0" presId="urn:microsoft.com/office/officeart/2005/8/layout/cycle7"/>
    <dgm:cxn modelId="{B315FBB4-C43F-4317-827B-90DE0B797EDD}" type="presParOf" srcId="{378CD4E5-F1A9-4A3E-8837-FA165C226EE5}" destId="{E15880C2-DFBC-4AFA-BC93-7D49BA2264C7}" srcOrd="5" destOrd="0" presId="urn:microsoft.com/office/officeart/2005/8/layout/cycle7"/>
    <dgm:cxn modelId="{4BCC8280-303A-4725-B83C-48FF9C6F0C2B}" type="presParOf" srcId="{E15880C2-DFBC-4AFA-BC93-7D49BA2264C7}" destId="{20ADC9D8-344C-44D8-8E20-12E189BE8D72}"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FC0B53-A370-4CAC-A751-112333D03E57}" type="doc">
      <dgm:prSet loTypeId="urn:microsoft.com/office/officeart/2005/8/layout/hierarchy3" loCatId="hierarchy" qsTypeId="urn:microsoft.com/office/officeart/2005/8/quickstyle/simple1" qsCatId="simple" csTypeId="urn:microsoft.com/office/officeart/2005/8/colors/accent4_2" csCatId="accent4" phldr="1"/>
      <dgm:spPr/>
      <dgm:t>
        <a:bodyPr/>
        <a:lstStyle/>
        <a:p>
          <a:endParaRPr lang="en-US"/>
        </a:p>
      </dgm:t>
    </dgm:pt>
    <dgm:pt modelId="{62282561-2BED-4E4F-9077-7089B1EE6D21}">
      <dgm:prSet phldrT="[Text]" custT="1"/>
      <dgm:spPr/>
      <dgm:t>
        <a:bodyPr/>
        <a:lstStyle/>
        <a:p>
          <a:r>
            <a:rPr lang="en-US" sz="1800" dirty="0"/>
            <a:t>Overcoming high upfront cost of appliances (HP)</a:t>
          </a:r>
        </a:p>
      </dgm:t>
    </dgm:pt>
    <dgm:pt modelId="{5FD74FEE-7C3F-4AC9-AF5C-FE502B84AE01}" type="parTrans" cxnId="{7BB518A5-D18A-44B5-9443-17023CA33C36}">
      <dgm:prSet/>
      <dgm:spPr/>
      <dgm:t>
        <a:bodyPr/>
        <a:lstStyle/>
        <a:p>
          <a:endParaRPr lang="en-US"/>
        </a:p>
      </dgm:t>
    </dgm:pt>
    <dgm:pt modelId="{594D1F9B-BFFE-4A09-9905-010544CC9695}" type="sibTrans" cxnId="{7BB518A5-D18A-44B5-9443-17023CA33C36}">
      <dgm:prSet/>
      <dgm:spPr/>
      <dgm:t>
        <a:bodyPr/>
        <a:lstStyle/>
        <a:p>
          <a:endParaRPr lang="en-US"/>
        </a:p>
      </dgm:t>
    </dgm:pt>
    <dgm:pt modelId="{51718717-68BC-49EE-AE85-540FBB1AEF79}">
      <dgm:prSet phldrT="[Text]" custT="1"/>
      <dgm:spPr/>
      <dgm:t>
        <a:bodyPr/>
        <a:lstStyle/>
        <a:p>
          <a:r>
            <a:rPr lang="en-US" sz="1600" dirty="0"/>
            <a:t>Capital grants, subsidies, loans, rebates</a:t>
          </a:r>
        </a:p>
      </dgm:t>
    </dgm:pt>
    <dgm:pt modelId="{58186539-3553-4437-9C3A-75A58BC24ACF}" type="parTrans" cxnId="{B102693A-7687-4363-BB5A-E671A36D8FDD}">
      <dgm:prSet/>
      <dgm:spPr/>
      <dgm:t>
        <a:bodyPr/>
        <a:lstStyle/>
        <a:p>
          <a:endParaRPr lang="en-US"/>
        </a:p>
      </dgm:t>
    </dgm:pt>
    <dgm:pt modelId="{9F05A368-A81D-4915-B4E8-358571462B9D}" type="sibTrans" cxnId="{B102693A-7687-4363-BB5A-E671A36D8FDD}">
      <dgm:prSet/>
      <dgm:spPr/>
      <dgm:t>
        <a:bodyPr/>
        <a:lstStyle/>
        <a:p>
          <a:endParaRPr lang="en-US"/>
        </a:p>
      </dgm:t>
    </dgm:pt>
    <dgm:pt modelId="{ADA1FE4D-D1B6-4E47-BE03-EE905403192B}">
      <dgm:prSet phldrT="[Text]" custT="1"/>
      <dgm:spPr/>
      <dgm:t>
        <a:bodyPr/>
        <a:lstStyle/>
        <a:p>
          <a:r>
            <a:rPr lang="en-US" sz="1800" dirty="0"/>
            <a:t>Addressing high operational costs</a:t>
          </a:r>
        </a:p>
      </dgm:t>
    </dgm:pt>
    <dgm:pt modelId="{6AD38B2B-8391-4540-A5A0-C3B45612DA77}" type="parTrans" cxnId="{C977EEDE-F325-443E-84A8-DB401BF04610}">
      <dgm:prSet/>
      <dgm:spPr/>
      <dgm:t>
        <a:bodyPr/>
        <a:lstStyle/>
        <a:p>
          <a:endParaRPr lang="en-US"/>
        </a:p>
      </dgm:t>
    </dgm:pt>
    <dgm:pt modelId="{BA4B94B6-8F0A-4591-A092-FAD30D77D031}" type="sibTrans" cxnId="{C977EEDE-F325-443E-84A8-DB401BF04610}">
      <dgm:prSet/>
      <dgm:spPr/>
      <dgm:t>
        <a:bodyPr/>
        <a:lstStyle/>
        <a:p>
          <a:endParaRPr lang="en-US"/>
        </a:p>
      </dgm:t>
    </dgm:pt>
    <dgm:pt modelId="{22431DC8-CD94-4863-9E6D-76FE1A459720}">
      <dgm:prSet phldrT="[Text]" custT="1"/>
      <dgm:spPr/>
      <dgm:t>
        <a:bodyPr/>
        <a:lstStyle/>
        <a:p>
          <a:r>
            <a:rPr lang="en-US" sz="1600" dirty="0"/>
            <a:t>Electric heating tariffs, energy efficiency in building codes</a:t>
          </a:r>
        </a:p>
      </dgm:t>
    </dgm:pt>
    <dgm:pt modelId="{CFAC1156-4519-4182-8B46-57CDB4545A1E}" type="parTrans" cxnId="{0F05A89F-D600-456A-81AE-FDC865C21ACD}">
      <dgm:prSet/>
      <dgm:spPr/>
      <dgm:t>
        <a:bodyPr/>
        <a:lstStyle/>
        <a:p>
          <a:endParaRPr lang="en-US"/>
        </a:p>
      </dgm:t>
    </dgm:pt>
    <dgm:pt modelId="{4B73B934-A045-4325-BD10-7B900118B335}" type="sibTrans" cxnId="{0F05A89F-D600-456A-81AE-FDC865C21ACD}">
      <dgm:prSet/>
      <dgm:spPr/>
      <dgm:t>
        <a:bodyPr/>
        <a:lstStyle/>
        <a:p>
          <a:endParaRPr lang="en-US"/>
        </a:p>
      </dgm:t>
    </dgm:pt>
    <dgm:pt modelId="{2BBCD008-7416-4503-870B-66F73CE94671}">
      <dgm:prSet phldrT="[Text]" custT="1"/>
      <dgm:spPr/>
      <dgm:t>
        <a:bodyPr/>
        <a:lstStyle/>
        <a:p>
          <a:r>
            <a:rPr lang="en-US" sz="1800" dirty="0"/>
            <a:t>Addressing network constraints</a:t>
          </a:r>
        </a:p>
      </dgm:t>
    </dgm:pt>
    <dgm:pt modelId="{8332D9B6-DF9C-4BB2-85AD-CF1A32E2EA73}" type="parTrans" cxnId="{F3CEAE7D-B34A-4388-A1A3-974BB6471F9D}">
      <dgm:prSet/>
      <dgm:spPr/>
      <dgm:t>
        <a:bodyPr/>
        <a:lstStyle/>
        <a:p>
          <a:endParaRPr lang="en-US"/>
        </a:p>
      </dgm:t>
    </dgm:pt>
    <dgm:pt modelId="{54A526ED-10FE-45D4-8247-E6355B87F920}" type="sibTrans" cxnId="{F3CEAE7D-B34A-4388-A1A3-974BB6471F9D}">
      <dgm:prSet/>
      <dgm:spPr/>
      <dgm:t>
        <a:bodyPr/>
        <a:lstStyle/>
        <a:p>
          <a:endParaRPr lang="en-US"/>
        </a:p>
      </dgm:t>
    </dgm:pt>
    <dgm:pt modelId="{4B7F8CDC-9B9E-4CE4-B9E9-DF5F0514B311}">
      <dgm:prSet phldrT="[Text]" custT="1"/>
      <dgm:spPr/>
      <dgm:t>
        <a:bodyPr/>
        <a:lstStyle/>
        <a:p>
          <a:r>
            <a:rPr lang="en-US" sz="1600" dirty="0" err="1"/>
            <a:t>Tariffication</a:t>
          </a:r>
          <a:r>
            <a:rPr lang="en-US" sz="1600" dirty="0"/>
            <a:t> schemes (</a:t>
          </a:r>
          <a:r>
            <a:rPr lang="en-US" sz="1600" dirty="0" err="1"/>
            <a:t>ToU</a:t>
          </a:r>
          <a:r>
            <a:rPr lang="en-US" sz="1600" dirty="0"/>
            <a:t> tariffs), digital monitoring &amp; control for DR, conducive market design</a:t>
          </a:r>
        </a:p>
      </dgm:t>
    </dgm:pt>
    <dgm:pt modelId="{5ACBE00E-ED31-4BE9-9262-AB58F5FAABB7}" type="parTrans" cxnId="{CBE38EEC-DAC6-4B5D-961F-629953A01B00}">
      <dgm:prSet/>
      <dgm:spPr/>
      <dgm:t>
        <a:bodyPr/>
        <a:lstStyle/>
        <a:p>
          <a:endParaRPr lang="en-US"/>
        </a:p>
      </dgm:t>
    </dgm:pt>
    <dgm:pt modelId="{76C557B8-1191-44C1-A63D-775DCC9EA7EE}" type="sibTrans" cxnId="{CBE38EEC-DAC6-4B5D-961F-629953A01B00}">
      <dgm:prSet/>
      <dgm:spPr/>
      <dgm:t>
        <a:bodyPr/>
        <a:lstStyle/>
        <a:p>
          <a:endParaRPr lang="en-US"/>
        </a:p>
      </dgm:t>
    </dgm:pt>
    <dgm:pt modelId="{DF9B13CB-B59A-4141-AF33-37AB164C405F}">
      <dgm:prSet phldrT="[Text]" custT="1"/>
      <dgm:spPr/>
      <dgm:t>
        <a:bodyPr/>
        <a:lstStyle/>
        <a:p>
          <a:r>
            <a:rPr lang="en-US" sz="1600" dirty="0"/>
            <a:t>Increasing consumer confidence</a:t>
          </a:r>
        </a:p>
      </dgm:t>
    </dgm:pt>
    <dgm:pt modelId="{DBAD4DE7-4A0B-4A71-A400-6AB448D0B880}" type="parTrans" cxnId="{64912473-CCE5-4AE9-99CC-0364C67F71A9}">
      <dgm:prSet/>
      <dgm:spPr/>
      <dgm:t>
        <a:bodyPr/>
        <a:lstStyle/>
        <a:p>
          <a:endParaRPr lang="en-US"/>
        </a:p>
      </dgm:t>
    </dgm:pt>
    <dgm:pt modelId="{ACD863ED-C1BC-4E8F-B7EC-9C5F0DFEEF69}" type="sibTrans" cxnId="{64912473-CCE5-4AE9-99CC-0364C67F71A9}">
      <dgm:prSet/>
      <dgm:spPr/>
      <dgm:t>
        <a:bodyPr/>
        <a:lstStyle/>
        <a:p>
          <a:endParaRPr lang="en-US"/>
        </a:p>
      </dgm:t>
    </dgm:pt>
    <dgm:pt modelId="{A0BDF4DC-586E-43B0-9FB5-E0C0B93AF3B0}">
      <dgm:prSet phldrT="[Text]"/>
      <dgm:spPr/>
      <dgm:t>
        <a:bodyPr/>
        <a:lstStyle/>
        <a:p>
          <a:r>
            <a:rPr lang="en-US" dirty="0"/>
            <a:t>Quality standards, labels, MEPS</a:t>
          </a:r>
        </a:p>
      </dgm:t>
    </dgm:pt>
    <dgm:pt modelId="{301AEB67-78C5-4A0F-9655-D1B90BBCF128}" type="parTrans" cxnId="{03C787FF-6017-4AD5-AB93-DCADD0D76AD7}">
      <dgm:prSet/>
      <dgm:spPr/>
      <dgm:t>
        <a:bodyPr/>
        <a:lstStyle/>
        <a:p>
          <a:endParaRPr lang="en-US"/>
        </a:p>
      </dgm:t>
    </dgm:pt>
    <dgm:pt modelId="{3EDBA15D-469C-4F52-B8F2-691EBD0B2E0F}" type="sibTrans" cxnId="{03C787FF-6017-4AD5-AB93-DCADD0D76AD7}">
      <dgm:prSet/>
      <dgm:spPr/>
      <dgm:t>
        <a:bodyPr/>
        <a:lstStyle/>
        <a:p>
          <a:endParaRPr lang="en-US"/>
        </a:p>
      </dgm:t>
    </dgm:pt>
    <dgm:pt modelId="{5E4880FE-230A-490A-A507-54BADFF9663A}" type="pres">
      <dgm:prSet presAssocID="{97FC0B53-A370-4CAC-A751-112333D03E57}" presName="diagram" presStyleCnt="0">
        <dgm:presLayoutVars>
          <dgm:chPref val="1"/>
          <dgm:dir/>
          <dgm:animOne val="branch"/>
          <dgm:animLvl val="lvl"/>
          <dgm:resizeHandles/>
        </dgm:presLayoutVars>
      </dgm:prSet>
      <dgm:spPr/>
    </dgm:pt>
    <dgm:pt modelId="{9F7E8212-166A-4FB1-978F-7154797C3796}" type="pres">
      <dgm:prSet presAssocID="{62282561-2BED-4E4F-9077-7089B1EE6D21}" presName="root" presStyleCnt="0"/>
      <dgm:spPr/>
    </dgm:pt>
    <dgm:pt modelId="{8A10044F-A5E6-4A2E-882C-F7D1D2F6E684}" type="pres">
      <dgm:prSet presAssocID="{62282561-2BED-4E4F-9077-7089B1EE6D21}" presName="rootComposite" presStyleCnt="0"/>
      <dgm:spPr/>
    </dgm:pt>
    <dgm:pt modelId="{8D089F5B-470D-4D90-9947-F4AF4274A1A3}" type="pres">
      <dgm:prSet presAssocID="{62282561-2BED-4E4F-9077-7089B1EE6D21}" presName="rootText" presStyleLbl="node1" presStyleIdx="0" presStyleCnt="4" custScaleX="108058" custScaleY="123245"/>
      <dgm:spPr/>
    </dgm:pt>
    <dgm:pt modelId="{B812EF69-E88A-4998-80D3-B163599B96E0}" type="pres">
      <dgm:prSet presAssocID="{62282561-2BED-4E4F-9077-7089B1EE6D21}" presName="rootConnector" presStyleLbl="node1" presStyleIdx="0" presStyleCnt="4"/>
      <dgm:spPr/>
    </dgm:pt>
    <dgm:pt modelId="{623C36F0-6645-4F1D-856F-07B8BF36C9D0}" type="pres">
      <dgm:prSet presAssocID="{62282561-2BED-4E4F-9077-7089B1EE6D21}" presName="childShape" presStyleCnt="0"/>
      <dgm:spPr/>
    </dgm:pt>
    <dgm:pt modelId="{8CEC8F42-5DFA-44BF-9C6A-988C8ED92124}" type="pres">
      <dgm:prSet presAssocID="{58186539-3553-4437-9C3A-75A58BC24ACF}" presName="Name13" presStyleLbl="parChTrans1D2" presStyleIdx="0" presStyleCnt="4"/>
      <dgm:spPr/>
    </dgm:pt>
    <dgm:pt modelId="{F81CDAF6-4094-4C2D-AE6C-E114B9FBB7B5}" type="pres">
      <dgm:prSet presAssocID="{51718717-68BC-49EE-AE85-540FBB1AEF79}" presName="childText" presStyleLbl="bgAcc1" presStyleIdx="0" presStyleCnt="4" custScaleY="164326">
        <dgm:presLayoutVars>
          <dgm:bulletEnabled val="1"/>
        </dgm:presLayoutVars>
      </dgm:prSet>
      <dgm:spPr/>
    </dgm:pt>
    <dgm:pt modelId="{3DF3C868-9DD1-4772-A461-D0456738E075}" type="pres">
      <dgm:prSet presAssocID="{ADA1FE4D-D1B6-4E47-BE03-EE905403192B}" presName="root" presStyleCnt="0"/>
      <dgm:spPr/>
    </dgm:pt>
    <dgm:pt modelId="{C0126605-494C-4FB8-87CA-2F4FF3329F5F}" type="pres">
      <dgm:prSet presAssocID="{ADA1FE4D-D1B6-4E47-BE03-EE905403192B}" presName="rootComposite" presStyleCnt="0"/>
      <dgm:spPr/>
    </dgm:pt>
    <dgm:pt modelId="{77709389-1A87-46AA-93B8-AD64AE493409}" type="pres">
      <dgm:prSet presAssocID="{ADA1FE4D-D1B6-4E47-BE03-EE905403192B}" presName="rootText" presStyleLbl="node1" presStyleIdx="1" presStyleCnt="4" custScaleY="123245"/>
      <dgm:spPr/>
    </dgm:pt>
    <dgm:pt modelId="{50DC22C3-C742-4C89-8CFB-27FD45F08ED6}" type="pres">
      <dgm:prSet presAssocID="{ADA1FE4D-D1B6-4E47-BE03-EE905403192B}" presName="rootConnector" presStyleLbl="node1" presStyleIdx="1" presStyleCnt="4"/>
      <dgm:spPr/>
    </dgm:pt>
    <dgm:pt modelId="{88B2B328-A972-44F0-B7CA-C97375FC24F0}" type="pres">
      <dgm:prSet presAssocID="{ADA1FE4D-D1B6-4E47-BE03-EE905403192B}" presName="childShape" presStyleCnt="0"/>
      <dgm:spPr/>
    </dgm:pt>
    <dgm:pt modelId="{ABA68137-BAE0-49C0-B5C9-A4396DFBC7DF}" type="pres">
      <dgm:prSet presAssocID="{CFAC1156-4519-4182-8B46-57CDB4545A1E}" presName="Name13" presStyleLbl="parChTrans1D2" presStyleIdx="1" presStyleCnt="4"/>
      <dgm:spPr/>
    </dgm:pt>
    <dgm:pt modelId="{131A0D4E-4A18-43C4-ACCD-0A0E39DF3CB7}" type="pres">
      <dgm:prSet presAssocID="{22431DC8-CD94-4863-9E6D-76FE1A459720}" presName="childText" presStyleLbl="bgAcc1" presStyleIdx="1" presStyleCnt="4" custScaleY="164326">
        <dgm:presLayoutVars>
          <dgm:bulletEnabled val="1"/>
        </dgm:presLayoutVars>
      </dgm:prSet>
      <dgm:spPr/>
    </dgm:pt>
    <dgm:pt modelId="{189FD519-B007-4D0F-AF2D-0852A5519004}" type="pres">
      <dgm:prSet presAssocID="{2BBCD008-7416-4503-870B-66F73CE94671}" presName="root" presStyleCnt="0"/>
      <dgm:spPr/>
    </dgm:pt>
    <dgm:pt modelId="{0C5F841B-9FF9-4137-AFD7-497D370B2FEA}" type="pres">
      <dgm:prSet presAssocID="{2BBCD008-7416-4503-870B-66F73CE94671}" presName="rootComposite" presStyleCnt="0"/>
      <dgm:spPr/>
    </dgm:pt>
    <dgm:pt modelId="{E8B14F47-1B08-4FD5-A6B4-EB8FD6E8874F}" type="pres">
      <dgm:prSet presAssocID="{2BBCD008-7416-4503-870B-66F73CE94671}" presName="rootText" presStyleLbl="node1" presStyleIdx="2" presStyleCnt="4" custScaleY="123245"/>
      <dgm:spPr/>
    </dgm:pt>
    <dgm:pt modelId="{ABC2E0A1-6EF1-4290-89AD-A694CA736694}" type="pres">
      <dgm:prSet presAssocID="{2BBCD008-7416-4503-870B-66F73CE94671}" presName="rootConnector" presStyleLbl="node1" presStyleIdx="2" presStyleCnt="4"/>
      <dgm:spPr/>
    </dgm:pt>
    <dgm:pt modelId="{D1821D5F-3C5F-4D2C-9017-0FD33899BE54}" type="pres">
      <dgm:prSet presAssocID="{2BBCD008-7416-4503-870B-66F73CE94671}" presName="childShape" presStyleCnt="0"/>
      <dgm:spPr/>
    </dgm:pt>
    <dgm:pt modelId="{907BFCA3-C07F-4900-9754-0914E2A61B4B}" type="pres">
      <dgm:prSet presAssocID="{5ACBE00E-ED31-4BE9-9262-AB58F5FAABB7}" presName="Name13" presStyleLbl="parChTrans1D2" presStyleIdx="2" presStyleCnt="4"/>
      <dgm:spPr/>
    </dgm:pt>
    <dgm:pt modelId="{29C9390E-9D83-46A5-B9C9-534BD98E6027}" type="pres">
      <dgm:prSet presAssocID="{4B7F8CDC-9B9E-4CE4-B9E9-DF5F0514B311}" presName="childText" presStyleLbl="bgAcc1" presStyleIdx="2" presStyleCnt="4" custScaleY="197008">
        <dgm:presLayoutVars>
          <dgm:bulletEnabled val="1"/>
        </dgm:presLayoutVars>
      </dgm:prSet>
      <dgm:spPr/>
    </dgm:pt>
    <dgm:pt modelId="{287D44D0-3FC9-4F89-90F9-6764D30940A7}" type="pres">
      <dgm:prSet presAssocID="{DF9B13CB-B59A-4141-AF33-37AB164C405F}" presName="root" presStyleCnt="0"/>
      <dgm:spPr/>
    </dgm:pt>
    <dgm:pt modelId="{E26B4D48-0CCC-4FD9-B992-5BDEFD645380}" type="pres">
      <dgm:prSet presAssocID="{DF9B13CB-B59A-4141-AF33-37AB164C405F}" presName="rootComposite" presStyleCnt="0"/>
      <dgm:spPr/>
    </dgm:pt>
    <dgm:pt modelId="{AE776A03-E269-4D85-818F-B6687DE714AC}" type="pres">
      <dgm:prSet presAssocID="{DF9B13CB-B59A-4141-AF33-37AB164C405F}" presName="rootText" presStyleLbl="node1" presStyleIdx="3" presStyleCnt="4"/>
      <dgm:spPr/>
    </dgm:pt>
    <dgm:pt modelId="{69EC1FF3-CE7D-4436-80ED-F52B196BEDF0}" type="pres">
      <dgm:prSet presAssocID="{DF9B13CB-B59A-4141-AF33-37AB164C405F}" presName="rootConnector" presStyleLbl="node1" presStyleIdx="3" presStyleCnt="4"/>
      <dgm:spPr/>
    </dgm:pt>
    <dgm:pt modelId="{97C33BB8-03C8-47C4-8A67-0135A587BC5F}" type="pres">
      <dgm:prSet presAssocID="{DF9B13CB-B59A-4141-AF33-37AB164C405F}" presName="childShape" presStyleCnt="0"/>
      <dgm:spPr/>
    </dgm:pt>
    <dgm:pt modelId="{0113FC13-DF20-4A9A-8C72-452495EB9F63}" type="pres">
      <dgm:prSet presAssocID="{301AEB67-78C5-4A0F-9655-D1B90BBCF128}" presName="Name13" presStyleLbl="parChTrans1D2" presStyleIdx="3" presStyleCnt="4"/>
      <dgm:spPr/>
    </dgm:pt>
    <dgm:pt modelId="{48962253-1A6D-4B62-918C-F50D6BF3CA0B}" type="pres">
      <dgm:prSet presAssocID="{A0BDF4DC-586E-43B0-9FB5-E0C0B93AF3B0}" presName="childText" presStyleLbl="bgAcc1" presStyleIdx="3" presStyleCnt="4">
        <dgm:presLayoutVars>
          <dgm:bulletEnabled val="1"/>
        </dgm:presLayoutVars>
      </dgm:prSet>
      <dgm:spPr/>
    </dgm:pt>
  </dgm:ptLst>
  <dgm:cxnLst>
    <dgm:cxn modelId="{86413E02-F236-4F75-96D9-CD59A0B37F9C}" type="presOf" srcId="{2BBCD008-7416-4503-870B-66F73CE94671}" destId="{ABC2E0A1-6EF1-4290-89AD-A694CA736694}" srcOrd="1" destOrd="0" presId="urn:microsoft.com/office/officeart/2005/8/layout/hierarchy3"/>
    <dgm:cxn modelId="{B3AF1F2A-22A7-45BA-8ADC-702B76E03963}" type="presOf" srcId="{97FC0B53-A370-4CAC-A751-112333D03E57}" destId="{5E4880FE-230A-490A-A507-54BADFF9663A}" srcOrd="0" destOrd="0" presId="urn:microsoft.com/office/officeart/2005/8/layout/hierarchy3"/>
    <dgm:cxn modelId="{E3B8232B-D8C5-4D3A-810C-5ACE48889B4C}" type="presOf" srcId="{58186539-3553-4437-9C3A-75A58BC24ACF}" destId="{8CEC8F42-5DFA-44BF-9C6A-988C8ED92124}" srcOrd="0" destOrd="0" presId="urn:microsoft.com/office/officeart/2005/8/layout/hierarchy3"/>
    <dgm:cxn modelId="{E4D70D32-0AA7-42E6-9ECF-EDA8B320F2F2}" type="presOf" srcId="{DF9B13CB-B59A-4141-AF33-37AB164C405F}" destId="{69EC1FF3-CE7D-4436-80ED-F52B196BEDF0}" srcOrd="1" destOrd="0" presId="urn:microsoft.com/office/officeart/2005/8/layout/hierarchy3"/>
    <dgm:cxn modelId="{B102693A-7687-4363-BB5A-E671A36D8FDD}" srcId="{62282561-2BED-4E4F-9077-7089B1EE6D21}" destId="{51718717-68BC-49EE-AE85-540FBB1AEF79}" srcOrd="0" destOrd="0" parTransId="{58186539-3553-4437-9C3A-75A58BC24ACF}" sibTransId="{9F05A368-A81D-4915-B4E8-358571462B9D}"/>
    <dgm:cxn modelId="{BAEBAE45-42ED-49A5-ACB6-F2EB98FFD65C}" type="presOf" srcId="{ADA1FE4D-D1B6-4E47-BE03-EE905403192B}" destId="{77709389-1A87-46AA-93B8-AD64AE493409}" srcOrd="0" destOrd="0" presId="urn:microsoft.com/office/officeart/2005/8/layout/hierarchy3"/>
    <dgm:cxn modelId="{64912473-CCE5-4AE9-99CC-0364C67F71A9}" srcId="{97FC0B53-A370-4CAC-A751-112333D03E57}" destId="{DF9B13CB-B59A-4141-AF33-37AB164C405F}" srcOrd="3" destOrd="0" parTransId="{DBAD4DE7-4A0B-4A71-A400-6AB448D0B880}" sibTransId="{ACD863ED-C1BC-4E8F-B7EC-9C5F0DFEEF69}"/>
    <dgm:cxn modelId="{F2DE9356-F378-47BD-8AD4-CC61D1043493}" type="presOf" srcId="{DF9B13CB-B59A-4141-AF33-37AB164C405F}" destId="{AE776A03-E269-4D85-818F-B6687DE714AC}" srcOrd="0" destOrd="0" presId="urn:microsoft.com/office/officeart/2005/8/layout/hierarchy3"/>
    <dgm:cxn modelId="{95CD5A5A-A675-4AE7-BB8F-C254C9CDE7E5}" type="presOf" srcId="{A0BDF4DC-586E-43B0-9FB5-E0C0B93AF3B0}" destId="{48962253-1A6D-4B62-918C-F50D6BF3CA0B}" srcOrd="0" destOrd="0" presId="urn:microsoft.com/office/officeart/2005/8/layout/hierarchy3"/>
    <dgm:cxn modelId="{DA85C17C-3B0E-4B85-A951-641D43012CCB}" type="presOf" srcId="{22431DC8-CD94-4863-9E6D-76FE1A459720}" destId="{131A0D4E-4A18-43C4-ACCD-0A0E39DF3CB7}" srcOrd="0" destOrd="0" presId="urn:microsoft.com/office/officeart/2005/8/layout/hierarchy3"/>
    <dgm:cxn modelId="{F3CEAE7D-B34A-4388-A1A3-974BB6471F9D}" srcId="{97FC0B53-A370-4CAC-A751-112333D03E57}" destId="{2BBCD008-7416-4503-870B-66F73CE94671}" srcOrd="2" destOrd="0" parTransId="{8332D9B6-DF9C-4BB2-85AD-CF1A32E2EA73}" sibTransId="{54A526ED-10FE-45D4-8247-E6355B87F920}"/>
    <dgm:cxn modelId="{3F552486-CFC0-447F-AF6C-7E7F6C28A60E}" type="presOf" srcId="{CFAC1156-4519-4182-8B46-57CDB4545A1E}" destId="{ABA68137-BAE0-49C0-B5C9-A4396DFBC7DF}" srcOrd="0" destOrd="0" presId="urn:microsoft.com/office/officeart/2005/8/layout/hierarchy3"/>
    <dgm:cxn modelId="{01CDD48E-97B1-4F97-AC2D-8F7194B43A41}" type="presOf" srcId="{301AEB67-78C5-4A0F-9655-D1B90BBCF128}" destId="{0113FC13-DF20-4A9A-8C72-452495EB9F63}" srcOrd="0" destOrd="0" presId="urn:microsoft.com/office/officeart/2005/8/layout/hierarchy3"/>
    <dgm:cxn modelId="{1BF4A999-BE51-4FBC-B8F5-ADD099E4ADE6}" type="presOf" srcId="{62282561-2BED-4E4F-9077-7089B1EE6D21}" destId="{B812EF69-E88A-4998-80D3-B163599B96E0}" srcOrd="1" destOrd="0" presId="urn:microsoft.com/office/officeart/2005/8/layout/hierarchy3"/>
    <dgm:cxn modelId="{0F05A89F-D600-456A-81AE-FDC865C21ACD}" srcId="{ADA1FE4D-D1B6-4E47-BE03-EE905403192B}" destId="{22431DC8-CD94-4863-9E6D-76FE1A459720}" srcOrd="0" destOrd="0" parTransId="{CFAC1156-4519-4182-8B46-57CDB4545A1E}" sibTransId="{4B73B934-A045-4325-BD10-7B900118B335}"/>
    <dgm:cxn modelId="{7BB518A5-D18A-44B5-9443-17023CA33C36}" srcId="{97FC0B53-A370-4CAC-A751-112333D03E57}" destId="{62282561-2BED-4E4F-9077-7089B1EE6D21}" srcOrd="0" destOrd="0" parTransId="{5FD74FEE-7C3F-4AC9-AF5C-FE502B84AE01}" sibTransId="{594D1F9B-BFFE-4A09-9905-010544CC9695}"/>
    <dgm:cxn modelId="{492357A6-60AE-4539-B1FE-465A08D83234}" type="presOf" srcId="{4B7F8CDC-9B9E-4CE4-B9E9-DF5F0514B311}" destId="{29C9390E-9D83-46A5-B9C9-534BD98E6027}" srcOrd="0" destOrd="0" presId="urn:microsoft.com/office/officeart/2005/8/layout/hierarchy3"/>
    <dgm:cxn modelId="{5280E2B0-2613-4150-9991-829E44FA864A}" type="presOf" srcId="{5ACBE00E-ED31-4BE9-9262-AB58F5FAABB7}" destId="{907BFCA3-C07F-4900-9754-0914E2A61B4B}" srcOrd="0" destOrd="0" presId="urn:microsoft.com/office/officeart/2005/8/layout/hierarchy3"/>
    <dgm:cxn modelId="{F5AF08BE-A6A1-4F8E-9703-969857369517}" type="presOf" srcId="{62282561-2BED-4E4F-9077-7089B1EE6D21}" destId="{8D089F5B-470D-4D90-9947-F4AF4274A1A3}" srcOrd="0" destOrd="0" presId="urn:microsoft.com/office/officeart/2005/8/layout/hierarchy3"/>
    <dgm:cxn modelId="{127D92CC-CB22-4FA5-9E69-07620CBAD79D}" type="presOf" srcId="{51718717-68BC-49EE-AE85-540FBB1AEF79}" destId="{F81CDAF6-4094-4C2D-AE6C-E114B9FBB7B5}" srcOrd="0" destOrd="0" presId="urn:microsoft.com/office/officeart/2005/8/layout/hierarchy3"/>
    <dgm:cxn modelId="{C977EEDE-F325-443E-84A8-DB401BF04610}" srcId="{97FC0B53-A370-4CAC-A751-112333D03E57}" destId="{ADA1FE4D-D1B6-4E47-BE03-EE905403192B}" srcOrd="1" destOrd="0" parTransId="{6AD38B2B-8391-4540-A5A0-C3B45612DA77}" sibTransId="{BA4B94B6-8F0A-4591-A092-FAD30D77D031}"/>
    <dgm:cxn modelId="{CBE38EEC-DAC6-4B5D-961F-629953A01B00}" srcId="{2BBCD008-7416-4503-870B-66F73CE94671}" destId="{4B7F8CDC-9B9E-4CE4-B9E9-DF5F0514B311}" srcOrd="0" destOrd="0" parTransId="{5ACBE00E-ED31-4BE9-9262-AB58F5FAABB7}" sibTransId="{76C557B8-1191-44C1-A63D-775DCC9EA7EE}"/>
    <dgm:cxn modelId="{020466F0-7F55-4430-B1B1-4ED98E50F5B9}" type="presOf" srcId="{ADA1FE4D-D1B6-4E47-BE03-EE905403192B}" destId="{50DC22C3-C742-4C89-8CFB-27FD45F08ED6}" srcOrd="1" destOrd="0" presId="urn:microsoft.com/office/officeart/2005/8/layout/hierarchy3"/>
    <dgm:cxn modelId="{3880CFF9-3AC1-4512-85FE-1F369615E264}" type="presOf" srcId="{2BBCD008-7416-4503-870B-66F73CE94671}" destId="{E8B14F47-1B08-4FD5-A6B4-EB8FD6E8874F}" srcOrd="0" destOrd="0" presId="urn:microsoft.com/office/officeart/2005/8/layout/hierarchy3"/>
    <dgm:cxn modelId="{03C787FF-6017-4AD5-AB93-DCADD0D76AD7}" srcId="{DF9B13CB-B59A-4141-AF33-37AB164C405F}" destId="{A0BDF4DC-586E-43B0-9FB5-E0C0B93AF3B0}" srcOrd="0" destOrd="0" parTransId="{301AEB67-78C5-4A0F-9655-D1B90BBCF128}" sibTransId="{3EDBA15D-469C-4F52-B8F2-691EBD0B2E0F}"/>
    <dgm:cxn modelId="{AE98159E-FF5D-4A47-B535-FB555F4C17BB}" type="presParOf" srcId="{5E4880FE-230A-490A-A507-54BADFF9663A}" destId="{9F7E8212-166A-4FB1-978F-7154797C3796}" srcOrd="0" destOrd="0" presId="urn:microsoft.com/office/officeart/2005/8/layout/hierarchy3"/>
    <dgm:cxn modelId="{34601FFD-BC26-4702-A6D7-8B451BE56677}" type="presParOf" srcId="{9F7E8212-166A-4FB1-978F-7154797C3796}" destId="{8A10044F-A5E6-4A2E-882C-F7D1D2F6E684}" srcOrd="0" destOrd="0" presId="urn:microsoft.com/office/officeart/2005/8/layout/hierarchy3"/>
    <dgm:cxn modelId="{C9396861-0304-4A42-9C35-17D6545BAE63}" type="presParOf" srcId="{8A10044F-A5E6-4A2E-882C-F7D1D2F6E684}" destId="{8D089F5B-470D-4D90-9947-F4AF4274A1A3}" srcOrd="0" destOrd="0" presId="urn:microsoft.com/office/officeart/2005/8/layout/hierarchy3"/>
    <dgm:cxn modelId="{034696D7-46C1-45AA-9EAF-1EF8B512268D}" type="presParOf" srcId="{8A10044F-A5E6-4A2E-882C-F7D1D2F6E684}" destId="{B812EF69-E88A-4998-80D3-B163599B96E0}" srcOrd="1" destOrd="0" presId="urn:microsoft.com/office/officeart/2005/8/layout/hierarchy3"/>
    <dgm:cxn modelId="{CDB81E95-1845-4AD2-9A2E-D95CC0B6C2E3}" type="presParOf" srcId="{9F7E8212-166A-4FB1-978F-7154797C3796}" destId="{623C36F0-6645-4F1D-856F-07B8BF36C9D0}" srcOrd="1" destOrd="0" presId="urn:microsoft.com/office/officeart/2005/8/layout/hierarchy3"/>
    <dgm:cxn modelId="{9CAAA74C-C347-415B-9972-7EC0D56FA4E5}" type="presParOf" srcId="{623C36F0-6645-4F1D-856F-07B8BF36C9D0}" destId="{8CEC8F42-5DFA-44BF-9C6A-988C8ED92124}" srcOrd="0" destOrd="0" presId="urn:microsoft.com/office/officeart/2005/8/layout/hierarchy3"/>
    <dgm:cxn modelId="{C0361C30-5113-4E96-917D-E1854D6EFA5A}" type="presParOf" srcId="{623C36F0-6645-4F1D-856F-07B8BF36C9D0}" destId="{F81CDAF6-4094-4C2D-AE6C-E114B9FBB7B5}" srcOrd="1" destOrd="0" presId="urn:microsoft.com/office/officeart/2005/8/layout/hierarchy3"/>
    <dgm:cxn modelId="{10DB0304-C212-4A0B-9026-2F74403DF275}" type="presParOf" srcId="{5E4880FE-230A-490A-A507-54BADFF9663A}" destId="{3DF3C868-9DD1-4772-A461-D0456738E075}" srcOrd="1" destOrd="0" presId="urn:microsoft.com/office/officeart/2005/8/layout/hierarchy3"/>
    <dgm:cxn modelId="{475C3276-7E2A-4E68-ADB7-B38CFAD5A2C7}" type="presParOf" srcId="{3DF3C868-9DD1-4772-A461-D0456738E075}" destId="{C0126605-494C-4FB8-87CA-2F4FF3329F5F}" srcOrd="0" destOrd="0" presId="urn:microsoft.com/office/officeart/2005/8/layout/hierarchy3"/>
    <dgm:cxn modelId="{7B4E3342-49F1-46E0-A583-957D1F9D8416}" type="presParOf" srcId="{C0126605-494C-4FB8-87CA-2F4FF3329F5F}" destId="{77709389-1A87-46AA-93B8-AD64AE493409}" srcOrd="0" destOrd="0" presId="urn:microsoft.com/office/officeart/2005/8/layout/hierarchy3"/>
    <dgm:cxn modelId="{ECB65660-CC7A-4102-8467-0DDF8DE1DD53}" type="presParOf" srcId="{C0126605-494C-4FB8-87CA-2F4FF3329F5F}" destId="{50DC22C3-C742-4C89-8CFB-27FD45F08ED6}" srcOrd="1" destOrd="0" presId="urn:microsoft.com/office/officeart/2005/8/layout/hierarchy3"/>
    <dgm:cxn modelId="{D03D873E-EDA8-4242-B6C9-B409E364F351}" type="presParOf" srcId="{3DF3C868-9DD1-4772-A461-D0456738E075}" destId="{88B2B328-A972-44F0-B7CA-C97375FC24F0}" srcOrd="1" destOrd="0" presId="urn:microsoft.com/office/officeart/2005/8/layout/hierarchy3"/>
    <dgm:cxn modelId="{076E97DB-538A-4DDC-A7C8-4F0FADF151DD}" type="presParOf" srcId="{88B2B328-A972-44F0-B7CA-C97375FC24F0}" destId="{ABA68137-BAE0-49C0-B5C9-A4396DFBC7DF}" srcOrd="0" destOrd="0" presId="urn:microsoft.com/office/officeart/2005/8/layout/hierarchy3"/>
    <dgm:cxn modelId="{9F5778C8-3973-4303-A509-9862D13F2067}" type="presParOf" srcId="{88B2B328-A972-44F0-B7CA-C97375FC24F0}" destId="{131A0D4E-4A18-43C4-ACCD-0A0E39DF3CB7}" srcOrd="1" destOrd="0" presId="urn:microsoft.com/office/officeart/2005/8/layout/hierarchy3"/>
    <dgm:cxn modelId="{55EB8DF4-B486-4CA9-B66D-E013E4FD2198}" type="presParOf" srcId="{5E4880FE-230A-490A-A507-54BADFF9663A}" destId="{189FD519-B007-4D0F-AF2D-0852A5519004}" srcOrd="2" destOrd="0" presId="urn:microsoft.com/office/officeart/2005/8/layout/hierarchy3"/>
    <dgm:cxn modelId="{F5E47027-45A6-4B6F-A282-FCB8F67E23B9}" type="presParOf" srcId="{189FD519-B007-4D0F-AF2D-0852A5519004}" destId="{0C5F841B-9FF9-4137-AFD7-497D370B2FEA}" srcOrd="0" destOrd="0" presId="urn:microsoft.com/office/officeart/2005/8/layout/hierarchy3"/>
    <dgm:cxn modelId="{A0343882-9F16-447E-BB82-5194772382B9}" type="presParOf" srcId="{0C5F841B-9FF9-4137-AFD7-497D370B2FEA}" destId="{E8B14F47-1B08-4FD5-A6B4-EB8FD6E8874F}" srcOrd="0" destOrd="0" presId="urn:microsoft.com/office/officeart/2005/8/layout/hierarchy3"/>
    <dgm:cxn modelId="{9F005BA4-3146-4933-A1E5-F193E9389F3E}" type="presParOf" srcId="{0C5F841B-9FF9-4137-AFD7-497D370B2FEA}" destId="{ABC2E0A1-6EF1-4290-89AD-A694CA736694}" srcOrd="1" destOrd="0" presId="urn:microsoft.com/office/officeart/2005/8/layout/hierarchy3"/>
    <dgm:cxn modelId="{09B9D5F8-75DE-4243-A86E-47A89013B2DF}" type="presParOf" srcId="{189FD519-B007-4D0F-AF2D-0852A5519004}" destId="{D1821D5F-3C5F-4D2C-9017-0FD33899BE54}" srcOrd="1" destOrd="0" presId="urn:microsoft.com/office/officeart/2005/8/layout/hierarchy3"/>
    <dgm:cxn modelId="{537F23EF-0500-43A9-9282-BA16FA1E13DB}" type="presParOf" srcId="{D1821D5F-3C5F-4D2C-9017-0FD33899BE54}" destId="{907BFCA3-C07F-4900-9754-0914E2A61B4B}" srcOrd="0" destOrd="0" presId="urn:microsoft.com/office/officeart/2005/8/layout/hierarchy3"/>
    <dgm:cxn modelId="{4197F0E2-C7C1-4F2C-8A9D-7E2584711D22}" type="presParOf" srcId="{D1821D5F-3C5F-4D2C-9017-0FD33899BE54}" destId="{29C9390E-9D83-46A5-B9C9-534BD98E6027}" srcOrd="1" destOrd="0" presId="urn:microsoft.com/office/officeart/2005/8/layout/hierarchy3"/>
    <dgm:cxn modelId="{D0A736A7-EBD6-45DD-B9A8-484BDA23AE45}" type="presParOf" srcId="{5E4880FE-230A-490A-A507-54BADFF9663A}" destId="{287D44D0-3FC9-4F89-90F9-6764D30940A7}" srcOrd="3" destOrd="0" presId="urn:microsoft.com/office/officeart/2005/8/layout/hierarchy3"/>
    <dgm:cxn modelId="{FD1CCB7C-9018-4455-9334-D6061E0BB657}" type="presParOf" srcId="{287D44D0-3FC9-4F89-90F9-6764D30940A7}" destId="{E26B4D48-0CCC-4FD9-B992-5BDEFD645380}" srcOrd="0" destOrd="0" presId="urn:microsoft.com/office/officeart/2005/8/layout/hierarchy3"/>
    <dgm:cxn modelId="{D179694E-BD25-4106-A599-0C341B9F68C8}" type="presParOf" srcId="{E26B4D48-0CCC-4FD9-B992-5BDEFD645380}" destId="{AE776A03-E269-4D85-818F-B6687DE714AC}" srcOrd="0" destOrd="0" presId="urn:microsoft.com/office/officeart/2005/8/layout/hierarchy3"/>
    <dgm:cxn modelId="{FD476EAB-5E96-42F9-8956-D2D0B029DBC6}" type="presParOf" srcId="{E26B4D48-0CCC-4FD9-B992-5BDEFD645380}" destId="{69EC1FF3-CE7D-4436-80ED-F52B196BEDF0}" srcOrd="1" destOrd="0" presId="urn:microsoft.com/office/officeart/2005/8/layout/hierarchy3"/>
    <dgm:cxn modelId="{479A7F15-3B37-424A-9FDA-90753935A1E7}" type="presParOf" srcId="{287D44D0-3FC9-4F89-90F9-6764D30940A7}" destId="{97C33BB8-03C8-47C4-8A67-0135A587BC5F}" srcOrd="1" destOrd="0" presId="urn:microsoft.com/office/officeart/2005/8/layout/hierarchy3"/>
    <dgm:cxn modelId="{B0BAB5FF-F1B9-4E99-B081-F2B3095AAC5E}" type="presParOf" srcId="{97C33BB8-03C8-47C4-8A67-0135A587BC5F}" destId="{0113FC13-DF20-4A9A-8C72-452495EB9F63}" srcOrd="0" destOrd="0" presId="urn:microsoft.com/office/officeart/2005/8/layout/hierarchy3"/>
    <dgm:cxn modelId="{5BB330D9-ED6C-4940-A379-E52D337A2C05}" type="presParOf" srcId="{97C33BB8-03C8-47C4-8A67-0135A587BC5F}" destId="{48962253-1A6D-4B62-918C-F50D6BF3CA0B}"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FC0B53-A370-4CAC-A751-112333D03E57}" type="doc">
      <dgm:prSet loTypeId="urn:microsoft.com/office/officeart/2005/8/layout/hierarchy3" loCatId="hierarchy" qsTypeId="urn:microsoft.com/office/officeart/2005/8/quickstyle/simple3" qsCatId="simple" csTypeId="urn:microsoft.com/office/officeart/2005/8/colors/accent1_2" csCatId="accent1" phldr="1"/>
      <dgm:spPr/>
      <dgm:t>
        <a:bodyPr/>
        <a:lstStyle/>
        <a:p>
          <a:endParaRPr lang="en-US"/>
        </a:p>
      </dgm:t>
    </dgm:pt>
    <dgm:pt modelId="{62282561-2BED-4E4F-9077-7089B1EE6D21}">
      <dgm:prSet phldrT="[Text]" custT="1"/>
      <dgm:spPr/>
      <dgm:t>
        <a:bodyPr/>
        <a:lstStyle/>
        <a:p>
          <a:r>
            <a:rPr lang="en-US" sz="1800" dirty="0"/>
            <a:t>Closing the gap with fossil fuels</a:t>
          </a:r>
        </a:p>
      </dgm:t>
    </dgm:pt>
    <dgm:pt modelId="{5FD74FEE-7C3F-4AC9-AF5C-FE502B84AE01}" type="parTrans" cxnId="{7BB518A5-D18A-44B5-9443-17023CA33C36}">
      <dgm:prSet/>
      <dgm:spPr/>
      <dgm:t>
        <a:bodyPr/>
        <a:lstStyle/>
        <a:p>
          <a:endParaRPr lang="en-US" sz="1800"/>
        </a:p>
      </dgm:t>
    </dgm:pt>
    <dgm:pt modelId="{594D1F9B-BFFE-4A09-9905-010544CC9695}" type="sibTrans" cxnId="{7BB518A5-D18A-44B5-9443-17023CA33C36}">
      <dgm:prSet/>
      <dgm:spPr/>
      <dgm:t>
        <a:bodyPr/>
        <a:lstStyle/>
        <a:p>
          <a:endParaRPr lang="en-US" sz="1800"/>
        </a:p>
      </dgm:t>
    </dgm:pt>
    <dgm:pt modelId="{A76D09C3-468D-42D2-85A1-AA91684F02D0}">
      <dgm:prSet phldrT="[Text]" custT="1"/>
      <dgm:spPr/>
      <dgm:t>
        <a:bodyPr/>
        <a:lstStyle/>
        <a:p>
          <a:r>
            <a:rPr lang="en-US" sz="1800" dirty="0"/>
            <a:t>Recognition of avoided CH</a:t>
          </a:r>
          <a:r>
            <a:rPr lang="en-US" sz="1800" baseline="-25000" dirty="0"/>
            <a:t>4</a:t>
          </a:r>
          <a:r>
            <a:rPr lang="en-US" sz="1800" dirty="0"/>
            <a:t> emissions from biogas/ </a:t>
          </a:r>
          <a:r>
            <a:rPr lang="en-US" sz="1800" dirty="0" err="1"/>
            <a:t>biomethane</a:t>
          </a:r>
          <a:endParaRPr lang="en-US" sz="1800" dirty="0"/>
        </a:p>
      </dgm:t>
    </dgm:pt>
    <dgm:pt modelId="{77FD6D5A-65B3-404C-A174-BF09DE9B17D0}" type="parTrans" cxnId="{C2110889-95E8-48E7-80B9-24E2F552FE8C}">
      <dgm:prSet/>
      <dgm:spPr/>
      <dgm:t>
        <a:bodyPr/>
        <a:lstStyle/>
        <a:p>
          <a:endParaRPr lang="en-US" sz="1800"/>
        </a:p>
      </dgm:t>
    </dgm:pt>
    <dgm:pt modelId="{E6B4B607-AAD2-41B0-8CFA-C031CA351618}" type="sibTrans" cxnId="{C2110889-95E8-48E7-80B9-24E2F552FE8C}">
      <dgm:prSet/>
      <dgm:spPr/>
      <dgm:t>
        <a:bodyPr/>
        <a:lstStyle/>
        <a:p>
          <a:endParaRPr lang="en-US" sz="1800"/>
        </a:p>
      </dgm:t>
    </dgm:pt>
    <dgm:pt modelId="{186D4924-28F2-4758-B051-10FF936F901E}">
      <dgm:prSet phldrT="[Text]" custT="1"/>
      <dgm:spPr/>
      <dgm:t>
        <a:bodyPr/>
        <a:lstStyle/>
        <a:p>
          <a:r>
            <a:rPr lang="en-US" sz="1800" dirty="0"/>
            <a:t>Stimulating investment by lowering the risk</a:t>
          </a:r>
        </a:p>
      </dgm:t>
    </dgm:pt>
    <dgm:pt modelId="{1C343E3D-C11F-4827-9B4F-1F2E418F88FD}" type="parTrans" cxnId="{F57C9C63-3CBA-4A8D-B56D-66C69B872822}">
      <dgm:prSet/>
      <dgm:spPr/>
      <dgm:t>
        <a:bodyPr/>
        <a:lstStyle/>
        <a:p>
          <a:endParaRPr lang="en-US" sz="1800"/>
        </a:p>
      </dgm:t>
    </dgm:pt>
    <dgm:pt modelId="{ED182313-2AF1-48B4-90B2-1F36D770D952}" type="sibTrans" cxnId="{F57C9C63-3CBA-4A8D-B56D-66C69B872822}">
      <dgm:prSet/>
      <dgm:spPr/>
      <dgm:t>
        <a:bodyPr/>
        <a:lstStyle/>
        <a:p>
          <a:endParaRPr lang="en-US" sz="1800"/>
        </a:p>
      </dgm:t>
    </dgm:pt>
    <dgm:pt modelId="{F1BCFD04-CBCC-45F0-A524-2C8AF76B698B}">
      <dgm:prSet phldrT="[Text]" custT="1"/>
      <dgm:spPr/>
      <dgm:t>
        <a:bodyPr/>
        <a:lstStyle/>
        <a:p>
          <a:r>
            <a:rPr lang="en-US" sz="1800" dirty="0"/>
            <a:t>RE gas injection subsidies</a:t>
          </a:r>
        </a:p>
      </dgm:t>
    </dgm:pt>
    <dgm:pt modelId="{AF0E44DE-F86F-4DF2-BCA5-B37B8C443088}" type="parTrans" cxnId="{2D572C88-64B7-4847-A2F2-F30D766A01F5}">
      <dgm:prSet/>
      <dgm:spPr/>
      <dgm:t>
        <a:bodyPr/>
        <a:lstStyle/>
        <a:p>
          <a:endParaRPr lang="en-US" sz="1800"/>
        </a:p>
      </dgm:t>
    </dgm:pt>
    <dgm:pt modelId="{DE19482C-9602-4D1F-AD47-97F996D293D3}" type="sibTrans" cxnId="{2D572C88-64B7-4847-A2F2-F30D766A01F5}">
      <dgm:prSet/>
      <dgm:spPr/>
      <dgm:t>
        <a:bodyPr/>
        <a:lstStyle/>
        <a:p>
          <a:endParaRPr lang="en-US" sz="1800"/>
        </a:p>
      </dgm:t>
    </dgm:pt>
    <dgm:pt modelId="{9B05B12D-D722-4F15-912E-500B863D1EFF}">
      <dgm:prSet phldrT="[Text]" custT="1"/>
      <dgm:spPr/>
      <dgm:t>
        <a:bodyPr/>
        <a:lstStyle/>
        <a:p>
          <a:r>
            <a:rPr lang="en-US" sz="1800" dirty="0"/>
            <a:t>Clear long-term framework for the gas industry</a:t>
          </a:r>
        </a:p>
      </dgm:t>
    </dgm:pt>
    <dgm:pt modelId="{59DC485E-C636-4DC3-9034-3F9FF21F187B}" type="parTrans" cxnId="{B49FBDBF-DF68-4B92-BFC8-1BD40316C7B1}">
      <dgm:prSet/>
      <dgm:spPr/>
      <dgm:t>
        <a:bodyPr/>
        <a:lstStyle/>
        <a:p>
          <a:endParaRPr lang="en-US" sz="1800"/>
        </a:p>
      </dgm:t>
    </dgm:pt>
    <dgm:pt modelId="{3B19E9C9-9F75-4464-A129-68118FC97479}" type="sibTrans" cxnId="{B49FBDBF-DF68-4B92-BFC8-1BD40316C7B1}">
      <dgm:prSet/>
      <dgm:spPr/>
      <dgm:t>
        <a:bodyPr/>
        <a:lstStyle/>
        <a:p>
          <a:endParaRPr lang="en-US" sz="1800"/>
        </a:p>
      </dgm:t>
    </dgm:pt>
    <dgm:pt modelId="{234F510F-63F1-4C4F-BF31-813541093C6A}">
      <dgm:prSet phldrT="[Text]" custT="1"/>
      <dgm:spPr/>
      <dgm:t>
        <a:bodyPr/>
        <a:lstStyle/>
        <a:p>
          <a:r>
            <a:rPr lang="en-US" sz="1800" dirty="0"/>
            <a:t>Targets</a:t>
          </a:r>
        </a:p>
      </dgm:t>
    </dgm:pt>
    <dgm:pt modelId="{E8490212-12FA-4A90-AD7C-E20EB87D6FC4}" type="parTrans" cxnId="{FF13CA97-8811-4ACB-879A-984E2EE9F9AF}">
      <dgm:prSet/>
      <dgm:spPr/>
      <dgm:t>
        <a:bodyPr/>
        <a:lstStyle/>
        <a:p>
          <a:endParaRPr lang="en-US" sz="1800"/>
        </a:p>
      </dgm:t>
    </dgm:pt>
    <dgm:pt modelId="{96D3EA9B-03E9-4A00-9960-C23B4C5D745A}" type="sibTrans" cxnId="{FF13CA97-8811-4ACB-879A-984E2EE9F9AF}">
      <dgm:prSet/>
      <dgm:spPr/>
      <dgm:t>
        <a:bodyPr/>
        <a:lstStyle/>
        <a:p>
          <a:endParaRPr lang="en-US" sz="1800"/>
        </a:p>
      </dgm:t>
    </dgm:pt>
    <dgm:pt modelId="{CC5967ED-D5B7-4BBB-81BA-CA9797637386}">
      <dgm:prSet phldrT="[Text]" custT="1"/>
      <dgm:spPr/>
      <dgm:t>
        <a:bodyPr/>
        <a:lstStyle/>
        <a:p>
          <a:r>
            <a:rPr lang="en-US" sz="1800" dirty="0"/>
            <a:t>Capital grants, loan guarantees, soft loans</a:t>
          </a:r>
        </a:p>
      </dgm:t>
    </dgm:pt>
    <dgm:pt modelId="{29EA217D-1962-4468-A52B-D46F28E3A9C9}" type="parTrans" cxnId="{80672870-DB7B-4C13-9AB9-94C39FF0614D}">
      <dgm:prSet/>
      <dgm:spPr/>
      <dgm:t>
        <a:bodyPr/>
        <a:lstStyle/>
        <a:p>
          <a:endParaRPr lang="en-US" sz="1800"/>
        </a:p>
      </dgm:t>
    </dgm:pt>
    <dgm:pt modelId="{7C648447-7B47-4E27-AE10-DBD1C55D9258}" type="sibTrans" cxnId="{80672870-DB7B-4C13-9AB9-94C39FF0614D}">
      <dgm:prSet/>
      <dgm:spPr/>
      <dgm:t>
        <a:bodyPr/>
        <a:lstStyle/>
        <a:p>
          <a:endParaRPr lang="en-US" sz="1800"/>
        </a:p>
      </dgm:t>
    </dgm:pt>
    <dgm:pt modelId="{3E9CBAC7-8534-4E2F-BF20-4064A4351E3D}">
      <dgm:prSet phldrT="[Text]" custT="1"/>
      <dgm:spPr/>
      <dgm:t>
        <a:bodyPr/>
        <a:lstStyle/>
        <a:p>
          <a:r>
            <a:rPr lang="en-US" sz="1800" dirty="0"/>
            <a:t>Harnessing the potential of existing gas infra-structure</a:t>
          </a:r>
        </a:p>
      </dgm:t>
    </dgm:pt>
    <dgm:pt modelId="{D6FD58F7-C22C-47DA-9308-8B161E2E65A5}" type="parTrans" cxnId="{2DD03779-6083-4BE2-A0DB-C19389B9C2C4}">
      <dgm:prSet/>
      <dgm:spPr/>
      <dgm:t>
        <a:bodyPr/>
        <a:lstStyle/>
        <a:p>
          <a:endParaRPr lang="en-US" sz="1800"/>
        </a:p>
      </dgm:t>
    </dgm:pt>
    <dgm:pt modelId="{2F3388F1-58ED-43D3-AD8A-9E74D7770378}" type="sibTrans" cxnId="{2DD03779-6083-4BE2-A0DB-C19389B9C2C4}">
      <dgm:prSet/>
      <dgm:spPr/>
      <dgm:t>
        <a:bodyPr/>
        <a:lstStyle/>
        <a:p>
          <a:endParaRPr lang="en-US" sz="1800"/>
        </a:p>
      </dgm:t>
    </dgm:pt>
    <dgm:pt modelId="{837B698B-3331-4A0A-9204-1A9EA90AC83F}">
      <dgm:prSet phldrT="[Text]" custT="1"/>
      <dgm:spPr/>
      <dgm:t>
        <a:bodyPr/>
        <a:lstStyle/>
        <a:p>
          <a:r>
            <a:rPr lang="en-US" sz="1800" dirty="0"/>
            <a:t>“Guarantee of origin” registries</a:t>
          </a:r>
        </a:p>
      </dgm:t>
    </dgm:pt>
    <dgm:pt modelId="{207ABAE4-01B1-4ACC-B2BC-560E642837F2}" type="parTrans" cxnId="{DDD3F3BE-CE7E-45BF-A6DA-39265BA1A479}">
      <dgm:prSet/>
      <dgm:spPr/>
      <dgm:t>
        <a:bodyPr/>
        <a:lstStyle/>
        <a:p>
          <a:endParaRPr lang="en-US" sz="1800"/>
        </a:p>
      </dgm:t>
    </dgm:pt>
    <dgm:pt modelId="{068FFF22-A20F-4631-8C0B-6DA1925CF326}" type="sibTrans" cxnId="{DDD3F3BE-CE7E-45BF-A6DA-39265BA1A479}">
      <dgm:prSet/>
      <dgm:spPr/>
      <dgm:t>
        <a:bodyPr/>
        <a:lstStyle/>
        <a:p>
          <a:endParaRPr lang="en-US" sz="1800"/>
        </a:p>
      </dgm:t>
    </dgm:pt>
    <dgm:pt modelId="{81F6C4D5-509F-4A10-BDB3-A89E3372392C}">
      <dgm:prSet phldrT="[Text]" custT="1"/>
      <dgm:spPr/>
      <dgm:t>
        <a:bodyPr/>
        <a:lstStyle/>
        <a:p>
          <a:r>
            <a:rPr lang="en-US" sz="1800" dirty="0"/>
            <a:t>Blending demonstration projects</a:t>
          </a:r>
        </a:p>
      </dgm:t>
    </dgm:pt>
    <dgm:pt modelId="{0961B97B-9A20-4C68-8407-72F9AD405CB3}" type="parTrans" cxnId="{DA622874-2AF5-46D8-89BA-355CBB1839D3}">
      <dgm:prSet/>
      <dgm:spPr/>
      <dgm:t>
        <a:bodyPr/>
        <a:lstStyle/>
        <a:p>
          <a:endParaRPr lang="en-US" sz="1800"/>
        </a:p>
      </dgm:t>
    </dgm:pt>
    <dgm:pt modelId="{A759CAAD-62DB-43C8-B075-1F42DC7F0692}" type="sibTrans" cxnId="{DA622874-2AF5-46D8-89BA-355CBB1839D3}">
      <dgm:prSet/>
      <dgm:spPr/>
      <dgm:t>
        <a:bodyPr/>
        <a:lstStyle/>
        <a:p>
          <a:endParaRPr lang="en-US" sz="1800"/>
        </a:p>
      </dgm:t>
    </dgm:pt>
    <dgm:pt modelId="{B0807CE1-0301-4A54-B41A-2024106B9815}">
      <dgm:prSet phldrT="[Text]" custT="1"/>
      <dgm:spPr/>
      <dgm:t>
        <a:bodyPr/>
        <a:lstStyle/>
        <a:p>
          <a:r>
            <a:rPr lang="en-US" sz="1800" dirty="0"/>
            <a:t>Deploying renewable gases in industry</a:t>
          </a:r>
        </a:p>
      </dgm:t>
    </dgm:pt>
    <dgm:pt modelId="{C7B4FAE5-8018-42FE-A375-BB3C8DD5D389}" type="parTrans" cxnId="{1904943B-8E31-4555-A83C-2962DD50B01E}">
      <dgm:prSet/>
      <dgm:spPr/>
      <dgm:t>
        <a:bodyPr/>
        <a:lstStyle/>
        <a:p>
          <a:endParaRPr lang="en-US" sz="1800"/>
        </a:p>
      </dgm:t>
    </dgm:pt>
    <dgm:pt modelId="{01465248-582A-4573-8C8E-8FC74812AF23}" type="sibTrans" cxnId="{1904943B-8E31-4555-A83C-2962DD50B01E}">
      <dgm:prSet/>
      <dgm:spPr/>
      <dgm:t>
        <a:bodyPr/>
        <a:lstStyle/>
        <a:p>
          <a:endParaRPr lang="en-US" sz="1800"/>
        </a:p>
      </dgm:t>
    </dgm:pt>
    <dgm:pt modelId="{4158F6BC-41DC-49A2-BE9A-B87A0DEE1032}">
      <dgm:prSet phldrT="[Text]" custT="1"/>
      <dgm:spPr/>
      <dgm:t>
        <a:bodyPr/>
        <a:lstStyle/>
        <a:p>
          <a:r>
            <a:rPr lang="en-US" sz="1800" dirty="0"/>
            <a:t>Industrial clusters for hydrogen projects</a:t>
          </a:r>
        </a:p>
      </dgm:t>
    </dgm:pt>
    <dgm:pt modelId="{FD9803E8-021C-418F-8862-D1547C997BBB}" type="parTrans" cxnId="{D169D751-02B6-4635-9073-2504DC7AA6BC}">
      <dgm:prSet/>
      <dgm:spPr/>
      <dgm:t>
        <a:bodyPr/>
        <a:lstStyle/>
        <a:p>
          <a:endParaRPr lang="en-US" sz="1800"/>
        </a:p>
      </dgm:t>
    </dgm:pt>
    <dgm:pt modelId="{D306D3A2-6ADB-4963-9E19-B9F264D24923}" type="sibTrans" cxnId="{D169D751-02B6-4635-9073-2504DC7AA6BC}">
      <dgm:prSet/>
      <dgm:spPr/>
      <dgm:t>
        <a:bodyPr/>
        <a:lstStyle/>
        <a:p>
          <a:endParaRPr lang="en-US" sz="1800"/>
        </a:p>
      </dgm:t>
    </dgm:pt>
    <dgm:pt modelId="{5E4880FE-230A-490A-A507-54BADFF9663A}" type="pres">
      <dgm:prSet presAssocID="{97FC0B53-A370-4CAC-A751-112333D03E57}" presName="diagram" presStyleCnt="0">
        <dgm:presLayoutVars>
          <dgm:chPref val="1"/>
          <dgm:dir/>
          <dgm:animOne val="branch"/>
          <dgm:animLvl val="lvl"/>
          <dgm:resizeHandles/>
        </dgm:presLayoutVars>
      </dgm:prSet>
      <dgm:spPr/>
    </dgm:pt>
    <dgm:pt modelId="{9F7E8212-166A-4FB1-978F-7154797C3796}" type="pres">
      <dgm:prSet presAssocID="{62282561-2BED-4E4F-9077-7089B1EE6D21}" presName="root" presStyleCnt="0"/>
      <dgm:spPr/>
    </dgm:pt>
    <dgm:pt modelId="{8A10044F-A5E6-4A2E-882C-F7D1D2F6E684}" type="pres">
      <dgm:prSet presAssocID="{62282561-2BED-4E4F-9077-7089B1EE6D21}" presName="rootComposite" presStyleCnt="0"/>
      <dgm:spPr/>
    </dgm:pt>
    <dgm:pt modelId="{8D089F5B-470D-4D90-9947-F4AF4274A1A3}" type="pres">
      <dgm:prSet presAssocID="{62282561-2BED-4E4F-9077-7089B1EE6D21}" presName="rootText" presStyleLbl="node1" presStyleIdx="0" presStyleCnt="4" custScaleX="190897" custScaleY="377660"/>
      <dgm:spPr/>
    </dgm:pt>
    <dgm:pt modelId="{B812EF69-E88A-4998-80D3-B163599B96E0}" type="pres">
      <dgm:prSet presAssocID="{62282561-2BED-4E4F-9077-7089B1EE6D21}" presName="rootConnector" presStyleLbl="node1" presStyleIdx="0" presStyleCnt="4"/>
      <dgm:spPr/>
    </dgm:pt>
    <dgm:pt modelId="{623C36F0-6645-4F1D-856F-07B8BF36C9D0}" type="pres">
      <dgm:prSet presAssocID="{62282561-2BED-4E4F-9077-7089B1EE6D21}" presName="childShape" presStyleCnt="0"/>
      <dgm:spPr/>
    </dgm:pt>
    <dgm:pt modelId="{50B2DD97-AA97-4FD5-A729-CE8D53BE69D0}" type="pres">
      <dgm:prSet presAssocID="{77FD6D5A-65B3-404C-A174-BF09DE9B17D0}" presName="Name13" presStyleLbl="parChTrans1D2" presStyleIdx="0" presStyleCnt="8"/>
      <dgm:spPr/>
    </dgm:pt>
    <dgm:pt modelId="{C32C0B0C-72DD-42BA-B984-62CDBAF87485}" type="pres">
      <dgm:prSet presAssocID="{A76D09C3-468D-42D2-85A1-AA91684F02D0}" presName="childText" presStyleLbl="bgAcc1" presStyleIdx="0" presStyleCnt="8" custScaleX="200607" custScaleY="424274">
        <dgm:presLayoutVars>
          <dgm:bulletEnabled val="1"/>
        </dgm:presLayoutVars>
      </dgm:prSet>
      <dgm:spPr/>
    </dgm:pt>
    <dgm:pt modelId="{06B51641-E3F2-4B18-BDD2-3F3B28D45140}" type="pres">
      <dgm:prSet presAssocID="{AF0E44DE-F86F-4DF2-BCA5-B37B8C443088}" presName="Name13" presStyleLbl="parChTrans1D2" presStyleIdx="1" presStyleCnt="8"/>
      <dgm:spPr/>
    </dgm:pt>
    <dgm:pt modelId="{D06B2DD6-26CC-4ACB-B9C6-16CB69ABBA7C}" type="pres">
      <dgm:prSet presAssocID="{F1BCFD04-CBCC-45F0-A524-2C8AF76B698B}" presName="childText" presStyleLbl="bgAcc1" presStyleIdx="1" presStyleCnt="8" custScaleX="200607" custScaleY="220388">
        <dgm:presLayoutVars>
          <dgm:bulletEnabled val="1"/>
        </dgm:presLayoutVars>
      </dgm:prSet>
      <dgm:spPr/>
    </dgm:pt>
    <dgm:pt modelId="{64B27565-A87A-427F-BC7E-3FC274D2AC2D}" type="pres">
      <dgm:prSet presAssocID="{186D4924-28F2-4758-B051-10FF936F901E}" presName="root" presStyleCnt="0"/>
      <dgm:spPr/>
    </dgm:pt>
    <dgm:pt modelId="{DA633403-126E-4B18-B457-0784EBD9271B}" type="pres">
      <dgm:prSet presAssocID="{186D4924-28F2-4758-B051-10FF936F901E}" presName="rootComposite" presStyleCnt="0"/>
      <dgm:spPr/>
    </dgm:pt>
    <dgm:pt modelId="{9645A440-369E-4AE8-B136-A8FEC666BE30}" type="pres">
      <dgm:prSet presAssocID="{186D4924-28F2-4758-B051-10FF936F901E}" presName="rootText" presStyleLbl="node1" presStyleIdx="1" presStyleCnt="4" custScaleX="190897" custScaleY="377660"/>
      <dgm:spPr/>
    </dgm:pt>
    <dgm:pt modelId="{64AD82F0-4281-497B-B17A-6E43D815C77B}" type="pres">
      <dgm:prSet presAssocID="{186D4924-28F2-4758-B051-10FF936F901E}" presName="rootConnector" presStyleLbl="node1" presStyleIdx="1" presStyleCnt="4"/>
      <dgm:spPr/>
    </dgm:pt>
    <dgm:pt modelId="{A2E0400E-1FFD-4DC3-B32B-F6CA3D51F48A}" type="pres">
      <dgm:prSet presAssocID="{186D4924-28F2-4758-B051-10FF936F901E}" presName="childShape" presStyleCnt="0"/>
      <dgm:spPr/>
    </dgm:pt>
    <dgm:pt modelId="{E9046C48-5613-435D-9AAC-9F27612A3418}" type="pres">
      <dgm:prSet presAssocID="{59DC485E-C636-4DC3-9034-3F9FF21F187B}" presName="Name13" presStyleLbl="parChTrans1D2" presStyleIdx="2" presStyleCnt="8"/>
      <dgm:spPr/>
    </dgm:pt>
    <dgm:pt modelId="{998AD0D0-59C1-454A-A884-839E9B00D968}" type="pres">
      <dgm:prSet presAssocID="{9B05B12D-D722-4F15-912E-500B863D1EFF}" presName="childText" presStyleLbl="bgAcc1" presStyleIdx="2" presStyleCnt="8" custScaleX="184696" custScaleY="299808">
        <dgm:presLayoutVars>
          <dgm:bulletEnabled val="1"/>
        </dgm:presLayoutVars>
      </dgm:prSet>
      <dgm:spPr/>
    </dgm:pt>
    <dgm:pt modelId="{3B21650D-2586-4E3F-9485-AE8A180BFA35}" type="pres">
      <dgm:prSet presAssocID="{E8490212-12FA-4A90-AD7C-E20EB87D6FC4}" presName="Name13" presStyleLbl="parChTrans1D2" presStyleIdx="3" presStyleCnt="8"/>
      <dgm:spPr/>
    </dgm:pt>
    <dgm:pt modelId="{6F191E99-29B3-4ADC-93E4-C563526E1816}" type="pres">
      <dgm:prSet presAssocID="{234F510F-63F1-4C4F-BF31-813541093C6A}" presName="childText" presStyleLbl="bgAcc1" presStyleIdx="3" presStyleCnt="8" custScaleX="184696" custScaleY="74185">
        <dgm:presLayoutVars>
          <dgm:bulletEnabled val="1"/>
        </dgm:presLayoutVars>
      </dgm:prSet>
      <dgm:spPr/>
    </dgm:pt>
    <dgm:pt modelId="{B06FDBB7-2AC1-4A9B-A317-CE7E9FC985F8}" type="pres">
      <dgm:prSet presAssocID="{29EA217D-1962-4468-A52B-D46F28E3A9C9}" presName="Name13" presStyleLbl="parChTrans1D2" presStyleIdx="4" presStyleCnt="8"/>
      <dgm:spPr/>
    </dgm:pt>
    <dgm:pt modelId="{6887EE62-D742-499D-BF52-8DFBBD9D6B5B}" type="pres">
      <dgm:prSet presAssocID="{CC5967ED-D5B7-4BBB-81BA-CA9797637386}" presName="childText" presStyleLbl="bgAcc1" presStyleIdx="4" presStyleCnt="8" custScaleX="184696" custScaleY="277132">
        <dgm:presLayoutVars>
          <dgm:bulletEnabled val="1"/>
        </dgm:presLayoutVars>
      </dgm:prSet>
      <dgm:spPr/>
    </dgm:pt>
    <dgm:pt modelId="{61152663-0B1C-4B4E-B191-A872C7B773FD}" type="pres">
      <dgm:prSet presAssocID="{3E9CBAC7-8534-4E2F-BF20-4064A4351E3D}" presName="root" presStyleCnt="0"/>
      <dgm:spPr/>
    </dgm:pt>
    <dgm:pt modelId="{7E8F5BEC-CC57-4383-8C2B-E9FA0BB20178}" type="pres">
      <dgm:prSet presAssocID="{3E9CBAC7-8534-4E2F-BF20-4064A4351E3D}" presName="rootComposite" presStyleCnt="0"/>
      <dgm:spPr/>
    </dgm:pt>
    <dgm:pt modelId="{C4AA294C-8DBD-49FD-A183-1DE442313DA7}" type="pres">
      <dgm:prSet presAssocID="{3E9CBAC7-8534-4E2F-BF20-4064A4351E3D}" presName="rootText" presStyleLbl="node1" presStyleIdx="2" presStyleCnt="4" custScaleX="190897" custScaleY="377660"/>
      <dgm:spPr/>
    </dgm:pt>
    <dgm:pt modelId="{3A4B5B3D-8F09-4516-8F44-430D1F286D5F}" type="pres">
      <dgm:prSet presAssocID="{3E9CBAC7-8534-4E2F-BF20-4064A4351E3D}" presName="rootConnector" presStyleLbl="node1" presStyleIdx="2" presStyleCnt="4"/>
      <dgm:spPr/>
    </dgm:pt>
    <dgm:pt modelId="{72D582B0-7D97-4F2E-9873-D876F7836B96}" type="pres">
      <dgm:prSet presAssocID="{3E9CBAC7-8534-4E2F-BF20-4064A4351E3D}" presName="childShape" presStyleCnt="0"/>
      <dgm:spPr/>
    </dgm:pt>
    <dgm:pt modelId="{B82959F1-7FC0-4EF2-88A9-06DBA52429EA}" type="pres">
      <dgm:prSet presAssocID="{207ABAE4-01B1-4ACC-B2BC-560E642837F2}" presName="Name13" presStyleLbl="parChTrans1D2" presStyleIdx="5" presStyleCnt="8"/>
      <dgm:spPr/>
    </dgm:pt>
    <dgm:pt modelId="{91DAE82D-98A7-4102-8496-380A3881B133}" type="pres">
      <dgm:prSet presAssocID="{837B698B-3331-4A0A-9204-1A9EA90AC83F}" presName="childText" presStyleLbl="bgAcc1" presStyleIdx="5" presStyleCnt="8" custScaleX="184696" custScaleY="238289">
        <dgm:presLayoutVars>
          <dgm:bulletEnabled val="1"/>
        </dgm:presLayoutVars>
      </dgm:prSet>
      <dgm:spPr/>
    </dgm:pt>
    <dgm:pt modelId="{CB199A9F-0C47-4305-8E33-4C338472897B}" type="pres">
      <dgm:prSet presAssocID="{0961B97B-9A20-4C68-8407-72F9AD405CB3}" presName="Name13" presStyleLbl="parChTrans1D2" presStyleIdx="6" presStyleCnt="8"/>
      <dgm:spPr/>
    </dgm:pt>
    <dgm:pt modelId="{C37F453B-84AD-4C11-9EB7-8E98D929A452}" type="pres">
      <dgm:prSet presAssocID="{81F6C4D5-509F-4A10-BDB3-A89E3372392C}" presName="childText" presStyleLbl="bgAcc1" presStyleIdx="6" presStyleCnt="8" custScaleX="184696" custScaleY="286201">
        <dgm:presLayoutVars>
          <dgm:bulletEnabled val="1"/>
        </dgm:presLayoutVars>
      </dgm:prSet>
      <dgm:spPr/>
    </dgm:pt>
    <dgm:pt modelId="{E8238394-3141-4852-9C21-AF3B2AE1EF23}" type="pres">
      <dgm:prSet presAssocID="{B0807CE1-0301-4A54-B41A-2024106B9815}" presName="root" presStyleCnt="0"/>
      <dgm:spPr/>
    </dgm:pt>
    <dgm:pt modelId="{D1A85DAB-6A87-4FAD-837B-13FFAFB776E3}" type="pres">
      <dgm:prSet presAssocID="{B0807CE1-0301-4A54-B41A-2024106B9815}" presName="rootComposite" presStyleCnt="0"/>
      <dgm:spPr/>
    </dgm:pt>
    <dgm:pt modelId="{1DDDDE1C-C4AA-401F-A3AA-10505997360D}" type="pres">
      <dgm:prSet presAssocID="{B0807CE1-0301-4A54-B41A-2024106B9815}" presName="rootText" presStyleLbl="node1" presStyleIdx="3" presStyleCnt="4" custScaleX="190897" custScaleY="377660"/>
      <dgm:spPr/>
    </dgm:pt>
    <dgm:pt modelId="{E3532BA5-4D4D-4783-9AB1-68E8EB71F5BD}" type="pres">
      <dgm:prSet presAssocID="{B0807CE1-0301-4A54-B41A-2024106B9815}" presName="rootConnector" presStyleLbl="node1" presStyleIdx="3" presStyleCnt="4"/>
      <dgm:spPr/>
    </dgm:pt>
    <dgm:pt modelId="{A7170CDB-1FB7-42AD-9E19-6B0094F4AB6E}" type="pres">
      <dgm:prSet presAssocID="{B0807CE1-0301-4A54-B41A-2024106B9815}" presName="childShape" presStyleCnt="0"/>
      <dgm:spPr/>
    </dgm:pt>
    <dgm:pt modelId="{C6854981-610A-4392-9D3C-1E9427E69415}" type="pres">
      <dgm:prSet presAssocID="{FD9803E8-021C-418F-8862-D1547C997BBB}" presName="Name13" presStyleLbl="parChTrans1D2" presStyleIdx="7" presStyleCnt="8"/>
      <dgm:spPr/>
    </dgm:pt>
    <dgm:pt modelId="{D193C982-B49E-427F-AFFC-8AC4F296A753}" type="pres">
      <dgm:prSet presAssocID="{4158F6BC-41DC-49A2-BE9A-B87A0DEE1032}" presName="childText" presStyleLbl="bgAcc1" presStyleIdx="7" presStyleCnt="8" custScaleX="184696" custScaleY="322328">
        <dgm:presLayoutVars>
          <dgm:bulletEnabled val="1"/>
        </dgm:presLayoutVars>
      </dgm:prSet>
      <dgm:spPr/>
    </dgm:pt>
  </dgm:ptLst>
  <dgm:cxnLst>
    <dgm:cxn modelId="{0372E615-F71A-4CE9-9CDC-EBC8251B9730}" type="presOf" srcId="{AF0E44DE-F86F-4DF2-BCA5-B37B8C443088}" destId="{06B51641-E3F2-4B18-BDD2-3F3B28D45140}" srcOrd="0" destOrd="0" presId="urn:microsoft.com/office/officeart/2005/8/layout/hierarchy3"/>
    <dgm:cxn modelId="{E7F9F518-B078-4BB3-BC9F-84312BEC57D7}" type="presOf" srcId="{186D4924-28F2-4758-B051-10FF936F901E}" destId="{9645A440-369E-4AE8-B136-A8FEC666BE30}" srcOrd="0" destOrd="0" presId="urn:microsoft.com/office/officeart/2005/8/layout/hierarchy3"/>
    <dgm:cxn modelId="{68E1C61A-0AEA-452F-9AFE-18D87CEF69E3}" type="presOf" srcId="{9B05B12D-D722-4F15-912E-500B863D1EFF}" destId="{998AD0D0-59C1-454A-A884-839E9B00D968}" srcOrd="0" destOrd="0" presId="urn:microsoft.com/office/officeart/2005/8/layout/hierarchy3"/>
    <dgm:cxn modelId="{02ABDE1D-4A17-4571-BAA0-8F2E6833644A}" type="presOf" srcId="{29EA217D-1962-4468-A52B-D46F28E3A9C9}" destId="{B06FDBB7-2AC1-4A9B-A317-CE7E9FC985F8}" srcOrd="0" destOrd="0" presId="urn:microsoft.com/office/officeart/2005/8/layout/hierarchy3"/>
    <dgm:cxn modelId="{B3AF1F2A-22A7-45BA-8ADC-702B76E03963}" type="presOf" srcId="{97FC0B53-A370-4CAC-A751-112333D03E57}" destId="{5E4880FE-230A-490A-A507-54BADFF9663A}" srcOrd="0" destOrd="0" presId="urn:microsoft.com/office/officeart/2005/8/layout/hierarchy3"/>
    <dgm:cxn modelId="{1BC3152E-1023-4522-8D99-BBB350B30DB7}" type="presOf" srcId="{0961B97B-9A20-4C68-8407-72F9AD405CB3}" destId="{CB199A9F-0C47-4305-8E33-4C338472897B}" srcOrd="0" destOrd="0" presId="urn:microsoft.com/office/officeart/2005/8/layout/hierarchy3"/>
    <dgm:cxn modelId="{E10FE62E-419D-46DB-B79D-63CEED2B20FC}" type="presOf" srcId="{59DC485E-C636-4DC3-9034-3F9FF21F187B}" destId="{E9046C48-5613-435D-9AAC-9F27612A3418}" srcOrd="0" destOrd="0" presId="urn:microsoft.com/office/officeart/2005/8/layout/hierarchy3"/>
    <dgm:cxn modelId="{AC7ED731-E19C-45DF-B3CE-71E7E8BF26BD}" type="presOf" srcId="{234F510F-63F1-4C4F-BF31-813541093C6A}" destId="{6F191E99-29B3-4ADC-93E4-C563526E1816}" srcOrd="0" destOrd="0" presId="urn:microsoft.com/office/officeart/2005/8/layout/hierarchy3"/>
    <dgm:cxn modelId="{1904943B-8E31-4555-A83C-2962DD50B01E}" srcId="{97FC0B53-A370-4CAC-A751-112333D03E57}" destId="{B0807CE1-0301-4A54-B41A-2024106B9815}" srcOrd="3" destOrd="0" parTransId="{C7B4FAE5-8018-42FE-A375-BB3C8DD5D389}" sibTransId="{01465248-582A-4573-8C8E-8FC74812AF23}"/>
    <dgm:cxn modelId="{2ABC123C-0F67-4481-BCFE-1383973C0922}" type="presOf" srcId="{A76D09C3-468D-42D2-85A1-AA91684F02D0}" destId="{C32C0B0C-72DD-42BA-B984-62CDBAF87485}" srcOrd="0" destOrd="0" presId="urn:microsoft.com/office/officeart/2005/8/layout/hierarchy3"/>
    <dgm:cxn modelId="{85FC223E-3074-4A4C-A456-24ADF1D51E1A}" type="presOf" srcId="{4158F6BC-41DC-49A2-BE9A-B87A0DEE1032}" destId="{D193C982-B49E-427F-AFFC-8AC4F296A753}" srcOrd="0" destOrd="0" presId="urn:microsoft.com/office/officeart/2005/8/layout/hierarchy3"/>
    <dgm:cxn modelId="{A6160B43-F379-45BE-A12B-0F65A7F90BB3}" type="presOf" srcId="{E8490212-12FA-4A90-AD7C-E20EB87D6FC4}" destId="{3B21650D-2586-4E3F-9485-AE8A180BFA35}" srcOrd="0" destOrd="0" presId="urn:microsoft.com/office/officeart/2005/8/layout/hierarchy3"/>
    <dgm:cxn modelId="{F57C9C63-3CBA-4A8D-B56D-66C69B872822}" srcId="{97FC0B53-A370-4CAC-A751-112333D03E57}" destId="{186D4924-28F2-4758-B051-10FF936F901E}" srcOrd="1" destOrd="0" parTransId="{1C343E3D-C11F-4827-9B4F-1F2E418F88FD}" sibTransId="{ED182313-2AF1-48B4-90B2-1F36D770D952}"/>
    <dgm:cxn modelId="{80672870-DB7B-4C13-9AB9-94C39FF0614D}" srcId="{186D4924-28F2-4758-B051-10FF936F901E}" destId="{CC5967ED-D5B7-4BBB-81BA-CA9797637386}" srcOrd="2" destOrd="0" parTransId="{29EA217D-1962-4468-A52B-D46F28E3A9C9}" sibTransId="{7C648447-7B47-4E27-AE10-DBD1C55D9258}"/>
    <dgm:cxn modelId="{19AB3E71-A6CE-429C-87DA-49DA7F5AA887}" type="presOf" srcId="{186D4924-28F2-4758-B051-10FF936F901E}" destId="{64AD82F0-4281-497B-B17A-6E43D815C77B}" srcOrd="1" destOrd="0" presId="urn:microsoft.com/office/officeart/2005/8/layout/hierarchy3"/>
    <dgm:cxn modelId="{D169D751-02B6-4635-9073-2504DC7AA6BC}" srcId="{B0807CE1-0301-4A54-B41A-2024106B9815}" destId="{4158F6BC-41DC-49A2-BE9A-B87A0DEE1032}" srcOrd="0" destOrd="0" parTransId="{FD9803E8-021C-418F-8862-D1547C997BBB}" sibTransId="{D306D3A2-6ADB-4963-9E19-B9F264D24923}"/>
    <dgm:cxn modelId="{DA622874-2AF5-46D8-89BA-355CBB1839D3}" srcId="{3E9CBAC7-8534-4E2F-BF20-4064A4351E3D}" destId="{81F6C4D5-509F-4A10-BDB3-A89E3372392C}" srcOrd="1" destOrd="0" parTransId="{0961B97B-9A20-4C68-8407-72F9AD405CB3}" sibTransId="{A759CAAD-62DB-43C8-B075-1F42DC7F0692}"/>
    <dgm:cxn modelId="{2DD03779-6083-4BE2-A0DB-C19389B9C2C4}" srcId="{97FC0B53-A370-4CAC-A751-112333D03E57}" destId="{3E9CBAC7-8534-4E2F-BF20-4064A4351E3D}" srcOrd="2" destOrd="0" parTransId="{D6FD58F7-C22C-47DA-9308-8B161E2E65A5}" sibTransId="{2F3388F1-58ED-43D3-AD8A-9E74D7770378}"/>
    <dgm:cxn modelId="{9966B479-CCDC-4AF3-B2F6-9897AD1D9647}" type="presOf" srcId="{81F6C4D5-509F-4A10-BDB3-A89E3372392C}" destId="{C37F453B-84AD-4C11-9EB7-8E98D929A452}" srcOrd="0" destOrd="0" presId="urn:microsoft.com/office/officeart/2005/8/layout/hierarchy3"/>
    <dgm:cxn modelId="{837B0285-28F4-450C-9A0E-5CC837891719}" type="presOf" srcId="{CC5967ED-D5B7-4BBB-81BA-CA9797637386}" destId="{6887EE62-D742-499D-BF52-8DFBBD9D6B5B}" srcOrd="0" destOrd="0" presId="urn:microsoft.com/office/officeart/2005/8/layout/hierarchy3"/>
    <dgm:cxn modelId="{D10E4987-C50E-41A7-85EC-94A5714E4478}" type="presOf" srcId="{207ABAE4-01B1-4ACC-B2BC-560E642837F2}" destId="{B82959F1-7FC0-4EF2-88A9-06DBA52429EA}" srcOrd="0" destOrd="0" presId="urn:microsoft.com/office/officeart/2005/8/layout/hierarchy3"/>
    <dgm:cxn modelId="{2D572C88-64B7-4847-A2F2-F30D766A01F5}" srcId="{62282561-2BED-4E4F-9077-7089B1EE6D21}" destId="{F1BCFD04-CBCC-45F0-A524-2C8AF76B698B}" srcOrd="1" destOrd="0" parTransId="{AF0E44DE-F86F-4DF2-BCA5-B37B8C443088}" sibTransId="{DE19482C-9602-4D1F-AD47-97F996D293D3}"/>
    <dgm:cxn modelId="{C2110889-95E8-48E7-80B9-24E2F552FE8C}" srcId="{62282561-2BED-4E4F-9077-7089B1EE6D21}" destId="{A76D09C3-468D-42D2-85A1-AA91684F02D0}" srcOrd="0" destOrd="0" parTransId="{77FD6D5A-65B3-404C-A174-BF09DE9B17D0}" sibTransId="{E6B4B607-AAD2-41B0-8CFA-C031CA351618}"/>
    <dgm:cxn modelId="{2D5DB991-EA91-4C02-879A-3622398FC413}" type="presOf" srcId="{77FD6D5A-65B3-404C-A174-BF09DE9B17D0}" destId="{50B2DD97-AA97-4FD5-A729-CE8D53BE69D0}" srcOrd="0" destOrd="0" presId="urn:microsoft.com/office/officeart/2005/8/layout/hierarchy3"/>
    <dgm:cxn modelId="{FF13CA97-8811-4ACB-879A-984E2EE9F9AF}" srcId="{186D4924-28F2-4758-B051-10FF936F901E}" destId="{234F510F-63F1-4C4F-BF31-813541093C6A}" srcOrd="1" destOrd="0" parTransId="{E8490212-12FA-4A90-AD7C-E20EB87D6FC4}" sibTransId="{96D3EA9B-03E9-4A00-9960-C23B4C5D745A}"/>
    <dgm:cxn modelId="{1BF4A999-BE51-4FBC-B8F5-ADD099E4ADE6}" type="presOf" srcId="{62282561-2BED-4E4F-9077-7089B1EE6D21}" destId="{B812EF69-E88A-4998-80D3-B163599B96E0}" srcOrd="1" destOrd="0" presId="urn:microsoft.com/office/officeart/2005/8/layout/hierarchy3"/>
    <dgm:cxn modelId="{CEE4509C-6A07-4921-B354-13CBC2562849}" type="presOf" srcId="{B0807CE1-0301-4A54-B41A-2024106B9815}" destId="{E3532BA5-4D4D-4783-9AB1-68E8EB71F5BD}" srcOrd="1" destOrd="0" presId="urn:microsoft.com/office/officeart/2005/8/layout/hierarchy3"/>
    <dgm:cxn modelId="{E558F0A3-BC34-4D3B-9AC2-2E955DFA294D}" type="presOf" srcId="{B0807CE1-0301-4A54-B41A-2024106B9815}" destId="{1DDDDE1C-C4AA-401F-A3AA-10505997360D}" srcOrd="0" destOrd="0" presId="urn:microsoft.com/office/officeart/2005/8/layout/hierarchy3"/>
    <dgm:cxn modelId="{7BB518A5-D18A-44B5-9443-17023CA33C36}" srcId="{97FC0B53-A370-4CAC-A751-112333D03E57}" destId="{62282561-2BED-4E4F-9077-7089B1EE6D21}" srcOrd="0" destOrd="0" parTransId="{5FD74FEE-7C3F-4AC9-AF5C-FE502B84AE01}" sibTransId="{594D1F9B-BFFE-4A09-9905-010544CC9695}"/>
    <dgm:cxn modelId="{DABC0FAA-3972-4DF3-9AEC-1CA7A7A2F4D6}" type="presOf" srcId="{837B698B-3331-4A0A-9204-1A9EA90AC83F}" destId="{91DAE82D-98A7-4102-8496-380A3881B133}" srcOrd="0" destOrd="0" presId="urn:microsoft.com/office/officeart/2005/8/layout/hierarchy3"/>
    <dgm:cxn modelId="{F5AF08BE-A6A1-4F8E-9703-969857369517}" type="presOf" srcId="{62282561-2BED-4E4F-9077-7089B1EE6D21}" destId="{8D089F5B-470D-4D90-9947-F4AF4274A1A3}" srcOrd="0" destOrd="0" presId="urn:microsoft.com/office/officeart/2005/8/layout/hierarchy3"/>
    <dgm:cxn modelId="{71700FBE-762C-48F4-B191-7BA483A8161B}" type="presOf" srcId="{3E9CBAC7-8534-4E2F-BF20-4064A4351E3D}" destId="{3A4B5B3D-8F09-4516-8F44-430D1F286D5F}" srcOrd="1" destOrd="0" presId="urn:microsoft.com/office/officeart/2005/8/layout/hierarchy3"/>
    <dgm:cxn modelId="{DDD3F3BE-CE7E-45BF-A6DA-39265BA1A479}" srcId="{3E9CBAC7-8534-4E2F-BF20-4064A4351E3D}" destId="{837B698B-3331-4A0A-9204-1A9EA90AC83F}" srcOrd="0" destOrd="0" parTransId="{207ABAE4-01B1-4ACC-B2BC-560E642837F2}" sibTransId="{068FFF22-A20F-4631-8C0B-6DA1925CF326}"/>
    <dgm:cxn modelId="{B49FBDBF-DF68-4B92-BFC8-1BD40316C7B1}" srcId="{186D4924-28F2-4758-B051-10FF936F901E}" destId="{9B05B12D-D722-4F15-912E-500B863D1EFF}" srcOrd="0" destOrd="0" parTransId="{59DC485E-C636-4DC3-9034-3F9FF21F187B}" sibTransId="{3B19E9C9-9F75-4464-A129-68118FC97479}"/>
    <dgm:cxn modelId="{6067ABC0-F5D7-42DD-A4A3-C3D2715E85C5}" type="presOf" srcId="{FD9803E8-021C-418F-8862-D1547C997BBB}" destId="{C6854981-610A-4392-9D3C-1E9427E69415}" srcOrd="0" destOrd="0" presId="urn:microsoft.com/office/officeart/2005/8/layout/hierarchy3"/>
    <dgm:cxn modelId="{8C1AA0E8-DE81-4B33-BA55-D8B64EEF6156}" type="presOf" srcId="{3E9CBAC7-8534-4E2F-BF20-4064A4351E3D}" destId="{C4AA294C-8DBD-49FD-A183-1DE442313DA7}" srcOrd="0" destOrd="0" presId="urn:microsoft.com/office/officeart/2005/8/layout/hierarchy3"/>
    <dgm:cxn modelId="{D2535AEE-507F-4CA0-B247-D28D7BFFF6B4}" type="presOf" srcId="{F1BCFD04-CBCC-45F0-A524-2C8AF76B698B}" destId="{D06B2DD6-26CC-4ACB-B9C6-16CB69ABBA7C}" srcOrd="0" destOrd="0" presId="urn:microsoft.com/office/officeart/2005/8/layout/hierarchy3"/>
    <dgm:cxn modelId="{AE98159E-FF5D-4A47-B535-FB555F4C17BB}" type="presParOf" srcId="{5E4880FE-230A-490A-A507-54BADFF9663A}" destId="{9F7E8212-166A-4FB1-978F-7154797C3796}" srcOrd="0" destOrd="0" presId="urn:microsoft.com/office/officeart/2005/8/layout/hierarchy3"/>
    <dgm:cxn modelId="{34601FFD-BC26-4702-A6D7-8B451BE56677}" type="presParOf" srcId="{9F7E8212-166A-4FB1-978F-7154797C3796}" destId="{8A10044F-A5E6-4A2E-882C-F7D1D2F6E684}" srcOrd="0" destOrd="0" presId="urn:microsoft.com/office/officeart/2005/8/layout/hierarchy3"/>
    <dgm:cxn modelId="{C9396861-0304-4A42-9C35-17D6545BAE63}" type="presParOf" srcId="{8A10044F-A5E6-4A2E-882C-F7D1D2F6E684}" destId="{8D089F5B-470D-4D90-9947-F4AF4274A1A3}" srcOrd="0" destOrd="0" presId="urn:microsoft.com/office/officeart/2005/8/layout/hierarchy3"/>
    <dgm:cxn modelId="{034696D7-46C1-45AA-9EAF-1EF8B512268D}" type="presParOf" srcId="{8A10044F-A5E6-4A2E-882C-F7D1D2F6E684}" destId="{B812EF69-E88A-4998-80D3-B163599B96E0}" srcOrd="1" destOrd="0" presId="urn:microsoft.com/office/officeart/2005/8/layout/hierarchy3"/>
    <dgm:cxn modelId="{CDB81E95-1845-4AD2-9A2E-D95CC0B6C2E3}" type="presParOf" srcId="{9F7E8212-166A-4FB1-978F-7154797C3796}" destId="{623C36F0-6645-4F1D-856F-07B8BF36C9D0}" srcOrd="1" destOrd="0" presId="urn:microsoft.com/office/officeart/2005/8/layout/hierarchy3"/>
    <dgm:cxn modelId="{9574017F-96BA-4817-8C51-E141E9B624A9}" type="presParOf" srcId="{623C36F0-6645-4F1D-856F-07B8BF36C9D0}" destId="{50B2DD97-AA97-4FD5-A729-CE8D53BE69D0}" srcOrd="0" destOrd="0" presId="urn:microsoft.com/office/officeart/2005/8/layout/hierarchy3"/>
    <dgm:cxn modelId="{CE69FFA8-F722-4251-807E-51C061006444}" type="presParOf" srcId="{623C36F0-6645-4F1D-856F-07B8BF36C9D0}" destId="{C32C0B0C-72DD-42BA-B984-62CDBAF87485}" srcOrd="1" destOrd="0" presId="urn:microsoft.com/office/officeart/2005/8/layout/hierarchy3"/>
    <dgm:cxn modelId="{7E558CEE-5401-4C5F-B858-7031F920FA0B}" type="presParOf" srcId="{623C36F0-6645-4F1D-856F-07B8BF36C9D0}" destId="{06B51641-E3F2-4B18-BDD2-3F3B28D45140}" srcOrd="2" destOrd="0" presId="urn:microsoft.com/office/officeart/2005/8/layout/hierarchy3"/>
    <dgm:cxn modelId="{2C5F2AD3-28CF-4ECC-BF09-880E549C7B5C}" type="presParOf" srcId="{623C36F0-6645-4F1D-856F-07B8BF36C9D0}" destId="{D06B2DD6-26CC-4ACB-B9C6-16CB69ABBA7C}" srcOrd="3" destOrd="0" presId="urn:microsoft.com/office/officeart/2005/8/layout/hierarchy3"/>
    <dgm:cxn modelId="{9A96280A-85E7-470B-A050-02A394AE3009}" type="presParOf" srcId="{5E4880FE-230A-490A-A507-54BADFF9663A}" destId="{64B27565-A87A-427F-BC7E-3FC274D2AC2D}" srcOrd="1" destOrd="0" presId="urn:microsoft.com/office/officeart/2005/8/layout/hierarchy3"/>
    <dgm:cxn modelId="{6A21E12B-22AC-41F8-A427-581F3F35805C}" type="presParOf" srcId="{64B27565-A87A-427F-BC7E-3FC274D2AC2D}" destId="{DA633403-126E-4B18-B457-0784EBD9271B}" srcOrd="0" destOrd="0" presId="urn:microsoft.com/office/officeart/2005/8/layout/hierarchy3"/>
    <dgm:cxn modelId="{04EAB75A-78DF-404E-B67F-C01C66E0DFEA}" type="presParOf" srcId="{DA633403-126E-4B18-B457-0784EBD9271B}" destId="{9645A440-369E-4AE8-B136-A8FEC666BE30}" srcOrd="0" destOrd="0" presId="urn:microsoft.com/office/officeart/2005/8/layout/hierarchy3"/>
    <dgm:cxn modelId="{F7825D37-7DDE-4FE2-8EDF-AFE7844F0536}" type="presParOf" srcId="{DA633403-126E-4B18-B457-0784EBD9271B}" destId="{64AD82F0-4281-497B-B17A-6E43D815C77B}" srcOrd="1" destOrd="0" presId="urn:microsoft.com/office/officeart/2005/8/layout/hierarchy3"/>
    <dgm:cxn modelId="{719A099D-F055-427D-8A68-86086F588C31}" type="presParOf" srcId="{64B27565-A87A-427F-BC7E-3FC274D2AC2D}" destId="{A2E0400E-1FFD-4DC3-B32B-F6CA3D51F48A}" srcOrd="1" destOrd="0" presId="urn:microsoft.com/office/officeart/2005/8/layout/hierarchy3"/>
    <dgm:cxn modelId="{14F80849-DC12-489A-BE23-C427E9418966}" type="presParOf" srcId="{A2E0400E-1FFD-4DC3-B32B-F6CA3D51F48A}" destId="{E9046C48-5613-435D-9AAC-9F27612A3418}" srcOrd="0" destOrd="0" presId="urn:microsoft.com/office/officeart/2005/8/layout/hierarchy3"/>
    <dgm:cxn modelId="{CC0A2C98-9217-40A8-BB7C-545BC8B00226}" type="presParOf" srcId="{A2E0400E-1FFD-4DC3-B32B-F6CA3D51F48A}" destId="{998AD0D0-59C1-454A-A884-839E9B00D968}" srcOrd="1" destOrd="0" presId="urn:microsoft.com/office/officeart/2005/8/layout/hierarchy3"/>
    <dgm:cxn modelId="{4E011557-1DBD-4E11-B9D8-D6E586BE4C53}" type="presParOf" srcId="{A2E0400E-1FFD-4DC3-B32B-F6CA3D51F48A}" destId="{3B21650D-2586-4E3F-9485-AE8A180BFA35}" srcOrd="2" destOrd="0" presId="urn:microsoft.com/office/officeart/2005/8/layout/hierarchy3"/>
    <dgm:cxn modelId="{A0104D2E-2C6B-4D9E-BAF9-EABB70952E76}" type="presParOf" srcId="{A2E0400E-1FFD-4DC3-B32B-F6CA3D51F48A}" destId="{6F191E99-29B3-4ADC-93E4-C563526E1816}" srcOrd="3" destOrd="0" presId="urn:microsoft.com/office/officeart/2005/8/layout/hierarchy3"/>
    <dgm:cxn modelId="{A1CF2091-29B7-4721-B24B-01DA23CE3959}" type="presParOf" srcId="{A2E0400E-1FFD-4DC3-B32B-F6CA3D51F48A}" destId="{B06FDBB7-2AC1-4A9B-A317-CE7E9FC985F8}" srcOrd="4" destOrd="0" presId="urn:microsoft.com/office/officeart/2005/8/layout/hierarchy3"/>
    <dgm:cxn modelId="{71249947-81B1-4572-9E06-0695BC474451}" type="presParOf" srcId="{A2E0400E-1FFD-4DC3-B32B-F6CA3D51F48A}" destId="{6887EE62-D742-499D-BF52-8DFBBD9D6B5B}" srcOrd="5" destOrd="0" presId="urn:microsoft.com/office/officeart/2005/8/layout/hierarchy3"/>
    <dgm:cxn modelId="{90C72A7A-E83B-4F14-A75E-E182C2B08405}" type="presParOf" srcId="{5E4880FE-230A-490A-A507-54BADFF9663A}" destId="{61152663-0B1C-4B4E-B191-A872C7B773FD}" srcOrd="2" destOrd="0" presId="urn:microsoft.com/office/officeart/2005/8/layout/hierarchy3"/>
    <dgm:cxn modelId="{56B3F805-C8C4-4253-84EF-C6C816D0D65C}" type="presParOf" srcId="{61152663-0B1C-4B4E-B191-A872C7B773FD}" destId="{7E8F5BEC-CC57-4383-8C2B-E9FA0BB20178}" srcOrd="0" destOrd="0" presId="urn:microsoft.com/office/officeart/2005/8/layout/hierarchy3"/>
    <dgm:cxn modelId="{EB36EF5B-AE91-4637-9640-9DD03355AA18}" type="presParOf" srcId="{7E8F5BEC-CC57-4383-8C2B-E9FA0BB20178}" destId="{C4AA294C-8DBD-49FD-A183-1DE442313DA7}" srcOrd="0" destOrd="0" presId="urn:microsoft.com/office/officeart/2005/8/layout/hierarchy3"/>
    <dgm:cxn modelId="{05DADF45-CBB2-4CEB-AA1B-3E3F04E63526}" type="presParOf" srcId="{7E8F5BEC-CC57-4383-8C2B-E9FA0BB20178}" destId="{3A4B5B3D-8F09-4516-8F44-430D1F286D5F}" srcOrd="1" destOrd="0" presId="urn:microsoft.com/office/officeart/2005/8/layout/hierarchy3"/>
    <dgm:cxn modelId="{8220FDDB-B44F-47FB-8404-3F166A7807FA}" type="presParOf" srcId="{61152663-0B1C-4B4E-B191-A872C7B773FD}" destId="{72D582B0-7D97-4F2E-9873-D876F7836B96}" srcOrd="1" destOrd="0" presId="urn:microsoft.com/office/officeart/2005/8/layout/hierarchy3"/>
    <dgm:cxn modelId="{275AA6F3-B508-4959-A3E9-BDE5C3B8B591}" type="presParOf" srcId="{72D582B0-7D97-4F2E-9873-D876F7836B96}" destId="{B82959F1-7FC0-4EF2-88A9-06DBA52429EA}" srcOrd="0" destOrd="0" presId="urn:microsoft.com/office/officeart/2005/8/layout/hierarchy3"/>
    <dgm:cxn modelId="{ECD23EA9-3872-404A-8BEB-09BB1F9AF213}" type="presParOf" srcId="{72D582B0-7D97-4F2E-9873-D876F7836B96}" destId="{91DAE82D-98A7-4102-8496-380A3881B133}" srcOrd="1" destOrd="0" presId="urn:microsoft.com/office/officeart/2005/8/layout/hierarchy3"/>
    <dgm:cxn modelId="{9119C992-1538-481D-A796-09A8C3CB7855}" type="presParOf" srcId="{72D582B0-7D97-4F2E-9873-D876F7836B96}" destId="{CB199A9F-0C47-4305-8E33-4C338472897B}" srcOrd="2" destOrd="0" presId="urn:microsoft.com/office/officeart/2005/8/layout/hierarchy3"/>
    <dgm:cxn modelId="{7172D53E-B0AF-4448-B3FC-8ACC40272E48}" type="presParOf" srcId="{72D582B0-7D97-4F2E-9873-D876F7836B96}" destId="{C37F453B-84AD-4C11-9EB7-8E98D929A452}" srcOrd="3" destOrd="0" presId="urn:microsoft.com/office/officeart/2005/8/layout/hierarchy3"/>
    <dgm:cxn modelId="{086F23D3-A6CA-424E-A17E-58546620EEBD}" type="presParOf" srcId="{5E4880FE-230A-490A-A507-54BADFF9663A}" destId="{E8238394-3141-4852-9C21-AF3B2AE1EF23}" srcOrd="3" destOrd="0" presId="urn:microsoft.com/office/officeart/2005/8/layout/hierarchy3"/>
    <dgm:cxn modelId="{141758AD-5D3B-4DDE-B7FB-8BAA11AC498A}" type="presParOf" srcId="{E8238394-3141-4852-9C21-AF3B2AE1EF23}" destId="{D1A85DAB-6A87-4FAD-837B-13FFAFB776E3}" srcOrd="0" destOrd="0" presId="urn:microsoft.com/office/officeart/2005/8/layout/hierarchy3"/>
    <dgm:cxn modelId="{A3116710-3B65-47CE-B5EB-E68086ED4EF1}" type="presParOf" srcId="{D1A85DAB-6A87-4FAD-837B-13FFAFB776E3}" destId="{1DDDDE1C-C4AA-401F-A3AA-10505997360D}" srcOrd="0" destOrd="0" presId="urn:microsoft.com/office/officeart/2005/8/layout/hierarchy3"/>
    <dgm:cxn modelId="{9B923557-0741-4AB3-AC3B-AE7815373B55}" type="presParOf" srcId="{D1A85DAB-6A87-4FAD-837B-13FFAFB776E3}" destId="{E3532BA5-4D4D-4783-9AB1-68E8EB71F5BD}" srcOrd="1" destOrd="0" presId="urn:microsoft.com/office/officeart/2005/8/layout/hierarchy3"/>
    <dgm:cxn modelId="{7ABB2B47-5A34-4BA0-A9E7-D4F212289D25}" type="presParOf" srcId="{E8238394-3141-4852-9C21-AF3B2AE1EF23}" destId="{A7170CDB-1FB7-42AD-9E19-6B0094F4AB6E}" srcOrd="1" destOrd="0" presId="urn:microsoft.com/office/officeart/2005/8/layout/hierarchy3"/>
    <dgm:cxn modelId="{EA13D27A-6ED9-4A1D-847E-5065230F1D58}" type="presParOf" srcId="{A7170CDB-1FB7-42AD-9E19-6B0094F4AB6E}" destId="{C6854981-610A-4392-9D3C-1E9427E69415}" srcOrd="0" destOrd="0" presId="urn:microsoft.com/office/officeart/2005/8/layout/hierarchy3"/>
    <dgm:cxn modelId="{31DDC297-AB35-4376-9451-DD0D07B73DE5}" type="presParOf" srcId="{A7170CDB-1FB7-42AD-9E19-6B0094F4AB6E}" destId="{D193C982-B49E-427F-AFFC-8AC4F296A753}"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312A7D-1100-4766-929D-51597E479EC1}"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6D365084-5055-430F-914C-1BD2D6ED2F1E}">
      <dgm:prSet phldrT="[Text]" custT="1"/>
      <dgm:spPr/>
      <dgm:t>
        <a:bodyPr/>
        <a:lstStyle/>
        <a:p>
          <a:pPr algn="l"/>
          <a:r>
            <a:rPr lang="en-US" sz="1800" dirty="0"/>
            <a:t>Overcoming upfront costs</a:t>
          </a:r>
        </a:p>
      </dgm:t>
    </dgm:pt>
    <dgm:pt modelId="{A71830B6-928C-4F8F-95BA-66F741015BB7}" type="parTrans" cxnId="{ECAF2722-5BE9-4320-A5EA-2B8E06529F1C}">
      <dgm:prSet/>
      <dgm:spPr/>
      <dgm:t>
        <a:bodyPr/>
        <a:lstStyle/>
        <a:p>
          <a:pPr algn="l"/>
          <a:endParaRPr lang="en-US" sz="1800"/>
        </a:p>
      </dgm:t>
    </dgm:pt>
    <dgm:pt modelId="{D32F6FC2-24AD-45FF-90C9-C3BDB17A3E8E}" type="sibTrans" cxnId="{ECAF2722-5BE9-4320-A5EA-2B8E06529F1C}">
      <dgm:prSet/>
      <dgm:spPr/>
      <dgm:t>
        <a:bodyPr/>
        <a:lstStyle/>
        <a:p>
          <a:pPr algn="l"/>
          <a:endParaRPr lang="en-US" sz="1800"/>
        </a:p>
      </dgm:t>
    </dgm:pt>
    <dgm:pt modelId="{E90C523D-DAE9-4E1B-BFEE-2E6CE51B490C}">
      <dgm:prSet phldrT="[Text]" custT="1"/>
      <dgm:spPr/>
      <dgm:t>
        <a:bodyPr/>
        <a:lstStyle/>
        <a:p>
          <a:pPr algn="l"/>
          <a:r>
            <a:rPr lang="en-US" sz="1800" b="0" dirty="0"/>
            <a:t>Technology-specific targets</a:t>
          </a:r>
        </a:p>
      </dgm:t>
    </dgm:pt>
    <dgm:pt modelId="{EB7270D2-0307-4A58-B358-0F2FF06856E0}" type="parTrans" cxnId="{B8C418E3-8461-471C-B5A9-9CE824CC6A24}">
      <dgm:prSet/>
      <dgm:spPr/>
      <dgm:t>
        <a:bodyPr/>
        <a:lstStyle/>
        <a:p>
          <a:pPr algn="l"/>
          <a:endParaRPr lang="en-US" sz="1800"/>
        </a:p>
      </dgm:t>
    </dgm:pt>
    <dgm:pt modelId="{955AEBF0-5481-4007-A3FB-D3AF0AD2F958}" type="sibTrans" cxnId="{B8C418E3-8461-471C-B5A9-9CE824CC6A24}">
      <dgm:prSet/>
      <dgm:spPr/>
      <dgm:t>
        <a:bodyPr/>
        <a:lstStyle/>
        <a:p>
          <a:pPr algn="l"/>
          <a:endParaRPr lang="en-US" sz="1800"/>
        </a:p>
      </dgm:t>
    </dgm:pt>
    <dgm:pt modelId="{5685781E-8755-4AD4-954B-84415872C5DA}">
      <dgm:prSet phldrT="[Text]" custT="1"/>
      <dgm:spPr/>
      <dgm:t>
        <a:bodyPr/>
        <a:lstStyle/>
        <a:p>
          <a:pPr algn="l"/>
          <a:r>
            <a:rPr lang="en-US" sz="1800" dirty="0"/>
            <a:t>Improving the range of possible applications</a:t>
          </a:r>
        </a:p>
      </dgm:t>
    </dgm:pt>
    <dgm:pt modelId="{96414B3B-5F72-4AA2-84D2-C2CC62B385AF}" type="parTrans" cxnId="{092DD027-25F7-4F00-95CD-D415C8E9F1FA}">
      <dgm:prSet/>
      <dgm:spPr/>
      <dgm:t>
        <a:bodyPr/>
        <a:lstStyle/>
        <a:p>
          <a:pPr algn="l"/>
          <a:endParaRPr lang="en-US" sz="1800"/>
        </a:p>
      </dgm:t>
    </dgm:pt>
    <dgm:pt modelId="{6912AB21-E35F-4207-B5EF-76DE7A817BCC}" type="sibTrans" cxnId="{092DD027-25F7-4F00-95CD-D415C8E9F1FA}">
      <dgm:prSet/>
      <dgm:spPr/>
      <dgm:t>
        <a:bodyPr/>
        <a:lstStyle/>
        <a:p>
          <a:pPr algn="l"/>
          <a:endParaRPr lang="en-US" sz="1800"/>
        </a:p>
      </dgm:t>
    </dgm:pt>
    <dgm:pt modelId="{BCA628BD-E30E-429A-AC19-75FFDA9A051E}">
      <dgm:prSet phldrT="[Text]" custT="1"/>
      <dgm:spPr/>
      <dgm:t>
        <a:bodyPr/>
        <a:lstStyle/>
        <a:p>
          <a:pPr algn="l"/>
          <a:r>
            <a:rPr lang="en-US" sz="1800" dirty="0"/>
            <a:t>RD&amp;D</a:t>
          </a:r>
        </a:p>
      </dgm:t>
    </dgm:pt>
    <dgm:pt modelId="{834D46C4-3829-4B6D-8C68-3924E44A35F4}" type="parTrans" cxnId="{5BE75B73-6B4C-4677-8E43-86589640B1A3}">
      <dgm:prSet/>
      <dgm:spPr/>
      <dgm:t>
        <a:bodyPr/>
        <a:lstStyle/>
        <a:p>
          <a:pPr algn="l"/>
          <a:endParaRPr lang="en-US" sz="1800"/>
        </a:p>
      </dgm:t>
    </dgm:pt>
    <dgm:pt modelId="{B8227D7B-D380-499E-9255-6F1E99BE1AF5}" type="sibTrans" cxnId="{5BE75B73-6B4C-4677-8E43-86589640B1A3}">
      <dgm:prSet/>
      <dgm:spPr/>
      <dgm:t>
        <a:bodyPr/>
        <a:lstStyle/>
        <a:p>
          <a:pPr algn="l"/>
          <a:endParaRPr lang="en-US" sz="1800"/>
        </a:p>
      </dgm:t>
    </dgm:pt>
    <dgm:pt modelId="{CFA1DD31-E58A-43BF-B1F5-F2BC017E54E1}">
      <dgm:prSet phldrT="[Text]" custT="1"/>
      <dgm:spPr/>
      <dgm:t>
        <a:bodyPr/>
        <a:lstStyle/>
        <a:p>
          <a:pPr algn="l"/>
          <a:r>
            <a:rPr lang="en-US" sz="1800" dirty="0"/>
            <a:t>Rising consumers awareness and confidence</a:t>
          </a:r>
        </a:p>
      </dgm:t>
    </dgm:pt>
    <dgm:pt modelId="{A1FE3A6A-A8D5-4222-9063-439D7B4C4870}" type="parTrans" cxnId="{B00A19BC-F611-4512-A20C-92E7FC2DDA17}">
      <dgm:prSet/>
      <dgm:spPr/>
      <dgm:t>
        <a:bodyPr/>
        <a:lstStyle/>
        <a:p>
          <a:pPr algn="l"/>
          <a:endParaRPr lang="en-US" sz="1800"/>
        </a:p>
      </dgm:t>
    </dgm:pt>
    <dgm:pt modelId="{7346F586-E801-4F95-8684-10B170388267}" type="sibTrans" cxnId="{B00A19BC-F611-4512-A20C-92E7FC2DDA17}">
      <dgm:prSet/>
      <dgm:spPr/>
      <dgm:t>
        <a:bodyPr/>
        <a:lstStyle/>
        <a:p>
          <a:pPr algn="l"/>
          <a:endParaRPr lang="en-US" sz="1800"/>
        </a:p>
      </dgm:t>
    </dgm:pt>
    <dgm:pt modelId="{3C4C4870-3A05-4022-B190-262A7211AB91}">
      <dgm:prSet phldrT="[Text]" custT="1"/>
      <dgm:spPr/>
      <dgm:t>
        <a:bodyPr/>
        <a:lstStyle/>
        <a:p>
          <a:pPr algn="l"/>
          <a:r>
            <a:rPr lang="en-US" sz="1800" dirty="0"/>
            <a:t>Public campaigns, information-sharing</a:t>
          </a:r>
        </a:p>
      </dgm:t>
    </dgm:pt>
    <dgm:pt modelId="{0E56E2BE-E8D5-457A-8D75-D45B56FE4583}" type="parTrans" cxnId="{41917216-285B-42C9-AD4A-CF137FC59544}">
      <dgm:prSet/>
      <dgm:spPr/>
      <dgm:t>
        <a:bodyPr/>
        <a:lstStyle/>
        <a:p>
          <a:pPr algn="l"/>
          <a:endParaRPr lang="en-US" sz="1800"/>
        </a:p>
      </dgm:t>
    </dgm:pt>
    <dgm:pt modelId="{8C9A8E98-0441-4412-A96B-C2E0DAF3C93D}" type="sibTrans" cxnId="{41917216-285B-42C9-AD4A-CF137FC59544}">
      <dgm:prSet/>
      <dgm:spPr/>
      <dgm:t>
        <a:bodyPr/>
        <a:lstStyle/>
        <a:p>
          <a:pPr algn="l"/>
          <a:endParaRPr lang="en-US" sz="1800"/>
        </a:p>
      </dgm:t>
    </dgm:pt>
    <dgm:pt modelId="{C8B3A93C-BE4C-4374-BC1E-6C075FAFEA8A}">
      <dgm:prSet phldrT="[Text]" custT="1"/>
      <dgm:spPr/>
      <dgm:t>
        <a:bodyPr/>
        <a:lstStyle/>
        <a:p>
          <a:pPr algn="l"/>
          <a:r>
            <a:rPr lang="en-US" sz="1800" dirty="0"/>
            <a:t>Certification schemes</a:t>
          </a:r>
        </a:p>
      </dgm:t>
    </dgm:pt>
    <dgm:pt modelId="{85855783-3F40-448A-A292-09C9862D5C41}" type="parTrans" cxnId="{3E16986F-DAB6-4DA2-8E1F-64E25541C581}">
      <dgm:prSet/>
      <dgm:spPr/>
      <dgm:t>
        <a:bodyPr/>
        <a:lstStyle/>
        <a:p>
          <a:pPr algn="l"/>
          <a:endParaRPr lang="en-US" sz="1800"/>
        </a:p>
      </dgm:t>
    </dgm:pt>
    <dgm:pt modelId="{9F6AD8DC-2B34-4ED6-9120-07221E380723}" type="sibTrans" cxnId="{3E16986F-DAB6-4DA2-8E1F-64E25541C581}">
      <dgm:prSet/>
      <dgm:spPr/>
      <dgm:t>
        <a:bodyPr/>
        <a:lstStyle/>
        <a:p>
          <a:pPr algn="l"/>
          <a:endParaRPr lang="en-US" sz="1800"/>
        </a:p>
      </dgm:t>
    </dgm:pt>
    <dgm:pt modelId="{A420677B-5138-4857-B86F-E9DC99AC121B}">
      <dgm:prSet phldrT="[Text]" custT="1"/>
      <dgm:spPr/>
      <dgm:t>
        <a:bodyPr/>
        <a:lstStyle/>
        <a:p>
          <a:pPr algn="l"/>
          <a:r>
            <a:rPr lang="en-US" sz="1800" dirty="0"/>
            <a:t>Loans, grants, subsidies, tax incentives</a:t>
          </a:r>
        </a:p>
      </dgm:t>
    </dgm:pt>
    <dgm:pt modelId="{44320D72-00B7-4F84-9617-9083A7C25407}" type="parTrans" cxnId="{F1B6D4D0-BB2C-4881-A962-C99520B50487}">
      <dgm:prSet/>
      <dgm:spPr/>
      <dgm:t>
        <a:bodyPr/>
        <a:lstStyle/>
        <a:p>
          <a:pPr algn="l"/>
          <a:endParaRPr lang="en-US" sz="1800"/>
        </a:p>
      </dgm:t>
    </dgm:pt>
    <dgm:pt modelId="{78C1395F-6C1E-4A62-969F-E2CE90782E2C}" type="sibTrans" cxnId="{F1B6D4D0-BB2C-4881-A962-C99520B50487}">
      <dgm:prSet/>
      <dgm:spPr/>
      <dgm:t>
        <a:bodyPr/>
        <a:lstStyle/>
        <a:p>
          <a:pPr algn="l"/>
          <a:endParaRPr lang="en-US" sz="1800"/>
        </a:p>
      </dgm:t>
    </dgm:pt>
    <dgm:pt modelId="{72C726E9-0C36-4919-B21A-687AC375FF49}">
      <dgm:prSet phldrT="[Text]" custT="1"/>
      <dgm:spPr/>
      <dgm:t>
        <a:bodyPr/>
        <a:lstStyle/>
        <a:p>
          <a:pPr algn="l"/>
          <a:r>
            <a:rPr lang="en-US" sz="1800" dirty="0"/>
            <a:t>Improving investors confidence</a:t>
          </a:r>
        </a:p>
      </dgm:t>
    </dgm:pt>
    <dgm:pt modelId="{336EA199-C878-47C2-BCDD-B4901A84EB8A}" type="parTrans" cxnId="{2C404053-C37A-448F-9E9A-185B91E37050}">
      <dgm:prSet/>
      <dgm:spPr/>
      <dgm:t>
        <a:bodyPr/>
        <a:lstStyle/>
        <a:p>
          <a:pPr algn="l"/>
          <a:endParaRPr lang="en-US" sz="1800"/>
        </a:p>
      </dgm:t>
    </dgm:pt>
    <dgm:pt modelId="{DFDE6C6E-B46E-45B3-8D98-1AFE82F8B675}" type="sibTrans" cxnId="{2C404053-C37A-448F-9E9A-185B91E37050}">
      <dgm:prSet/>
      <dgm:spPr/>
      <dgm:t>
        <a:bodyPr/>
        <a:lstStyle/>
        <a:p>
          <a:pPr algn="l"/>
          <a:endParaRPr lang="en-US" sz="1800"/>
        </a:p>
      </dgm:t>
    </dgm:pt>
    <dgm:pt modelId="{5E5FEAAE-8281-4E81-A0B1-2CF2092103CA}" type="pres">
      <dgm:prSet presAssocID="{00312A7D-1100-4766-929D-51597E479EC1}" presName="diagram" presStyleCnt="0">
        <dgm:presLayoutVars>
          <dgm:chPref val="1"/>
          <dgm:dir/>
          <dgm:animOne val="branch"/>
          <dgm:animLvl val="lvl"/>
          <dgm:resizeHandles/>
        </dgm:presLayoutVars>
      </dgm:prSet>
      <dgm:spPr/>
    </dgm:pt>
    <dgm:pt modelId="{2BF51B0D-41AE-4DFB-9CF5-AF4FBFE7AF0C}" type="pres">
      <dgm:prSet presAssocID="{6D365084-5055-430F-914C-1BD2D6ED2F1E}" presName="root" presStyleCnt="0"/>
      <dgm:spPr/>
    </dgm:pt>
    <dgm:pt modelId="{3E648C80-8990-455A-AA40-D6A8E7BB3067}" type="pres">
      <dgm:prSet presAssocID="{6D365084-5055-430F-914C-1BD2D6ED2F1E}" presName="rootComposite" presStyleCnt="0"/>
      <dgm:spPr/>
    </dgm:pt>
    <dgm:pt modelId="{2FD8E83D-E87D-4F1A-8131-88A104419986}" type="pres">
      <dgm:prSet presAssocID="{6D365084-5055-430F-914C-1BD2D6ED2F1E}" presName="rootText" presStyleLbl="node1" presStyleIdx="0" presStyleCnt="4" custScaleX="91997" custScaleY="183664"/>
      <dgm:spPr/>
    </dgm:pt>
    <dgm:pt modelId="{DC108331-B873-4BE9-A7FE-B191DF9C46BC}" type="pres">
      <dgm:prSet presAssocID="{6D365084-5055-430F-914C-1BD2D6ED2F1E}" presName="rootConnector" presStyleLbl="node1" presStyleIdx="0" presStyleCnt="4"/>
      <dgm:spPr/>
    </dgm:pt>
    <dgm:pt modelId="{382BAB19-D0F9-4F30-AF57-1C90670FFD23}" type="pres">
      <dgm:prSet presAssocID="{6D365084-5055-430F-914C-1BD2D6ED2F1E}" presName="childShape" presStyleCnt="0"/>
      <dgm:spPr/>
    </dgm:pt>
    <dgm:pt modelId="{5EF115FB-653B-4439-AB0E-573E99E99632}" type="pres">
      <dgm:prSet presAssocID="{44320D72-00B7-4F84-9617-9083A7C25407}" presName="Name13" presStyleLbl="parChTrans1D2" presStyleIdx="0" presStyleCnt="5"/>
      <dgm:spPr/>
    </dgm:pt>
    <dgm:pt modelId="{868A1832-33D2-41B4-96B1-54BE74835600}" type="pres">
      <dgm:prSet presAssocID="{A420677B-5138-4857-B86F-E9DC99AC121B}" presName="childText" presStyleLbl="bgAcc1" presStyleIdx="0" presStyleCnt="5" custScaleX="102432" custScaleY="171322" custLinFactNeighborX="-7616" custLinFactNeighborY="16604">
        <dgm:presLayoutVars>
          <dgm:bulletEnabled val="1"/>
        </dgm:presLayoutVars>
      </dgm:prSet>
      <dgm:spPr/>
    </dgm:pt>
    <dgm:pt modelId="{24127696-378D-4B56-837E-DCF2DE5E8A48}" type="pres">
      <dgm:prSet presAssocID="{72C726E9-0C36-4919-B21A-687AC375FF49}" presName="root" presStyleCnt="0"/>
      <dgm:spPr/>
    </dgm:pt>
    <dgm:pt modelId="{3E0A0828-9604-4FBF-B678-BEC3FCE24D09}" type="pres">
      <dgm:prSet presAssocID="{72C726E9-0C36-4919-B21A-687AC375FF49}" presName="rootComposite" presStyleCnt="0"/>
      <dgm:spPr/>
    </dgm:pt>
    <dgm:pt modelId="{996D6E68-C5D5-46A8-AF81-6B966CFAE23C}" type="pres">
      <dgm:prSet presAssocID="{72C726E9-0C36-4919-B21A-687AC375FF49}" presName="rootText" presStyleLbl="node1" presStyleIdx="1" presStyleCnt="4" custScaleX="83342" custScaleY="183664" custLinFactNeighborX="-12656" custLinFactNeighborY="1688"/>
      <dgm:spPr/>
    </dgm:pt>
    <dgm:pt modelId="{B8E55C5B-436D-40E7-A957-BFC889A71FD6}" type="pres">
      <dgm:prSet presAssocID="{72C726E9-0C36-4919-B21A-687AC375FF49}" presName="rootConnector" presStyleLbl="node1" presStyleIdx="1" presStyleCnt="4"/>
      <dgm:spPr/>
    </dgm:pt>
    <dgm:pt modelId="{452E0209-16D3-476B-ACE3-29835E3FCF20}" type="pres">
      <dgm:prSet presAssocID="{72C726E9-0C36-4919-B21A-687AC375FF49}" presName="childShape" presStyleCnt="0"/>
      <dgm:spPr/>
    </dgm:pt>
    <dgm:pt modelId="{470527FF-E3C6-4733-96FC-1A46A6E48B39}" type="pres">
      <dgm:prSet presAssocID="{EB7270D2-0307-4A58-B358-0F2FF06856E0}" presName="Name13" presStyleLbl="parChTrans1D2" presStyleIdx="1" presStyleCnt="5"/>
      <dgm:spPr/>
    </dgm:pt>
    <dgm:pt modelId="{DFFE995C-9CC8-4E08-A045-9DAED120EBD1}" type="pres">
      <dgm:prSet presAssocID="{E90C523D-DAE9-4E1B-BFEE-2E6CE51B490C}" presName="childText" presStyleLbl="bgAcc1" presStyleIdx="1" presStyleCnt="5" custScaleX="106242" custScaleY="150627" custLinFactNeighborX="-20734" custLinFactNeighborY="11029">
        <dgm:presLayoutVars>
          <dgm:bulletEnabled val="1"/>
        </dgm:presLayoutVars>
      </dgm:prSet>
      <dgm:spPr/>
    </dgm:pt>
    <dgm:pt modelId="{A07DD224-A9A6-4F01-B47F-2F42DDE312FE}" type="pres">
      <dgm:prSet presAssocID="{CFA1DD31-E58A-43BF-B1F5-F2BC017E54E1}" presName="root" presStyleCnt="0"/>
      <dgm:spPr/>
    </dgm:pt>
    <dgm:pt modelId="{9102C833-517C-4CCE-BDCF-9D05C6EB5385}" type="pres">
      <dgm:prSet presAssocID="{CFA1DD31-E58A-43BF-B1F5-F2BC017E54E1}" presName="rootComposite" presStyleCnt="0"/>
      <dgm:spPr/>
    </dgm:pt>
    <dgm:pt modelId="{5667EE8F-A974-4170-91FF-23037978E240}" type="pres">
      <dgm:prSet presAssocID="{CFA1DD31-E58A-43BF-B1F5-F2BC017E54E1}" presName="rootText" presStyleLbl="node1" presStyleIdx="2" presStyleCnt="4" custScaleX="81223" custScaleY="184716" custLinFactNeighborX="-27221" custLinFactNeighborY="-183"/>
      <dgm:spPr/>
    </dgm:pt>
    <dgm:pt modelId="{09371D04-E60A-4BE1-BD85-161A453A12D9}" type="pres">
      <dgm:prSet presAssocID="{CFA1DD31-E58A-43BF-B1F5-F2BC017E54E1}" presName="rootConnector" presStyleLbl="node1" presStyleIdx="2" presStyleCnt="4"/>
      <dgm:spPr/>
    </dgm:pt>
    <dgm:pt modelId="{3AAE879B-C2D6-49F1-910D-60B73D1E1E61}" type="pres">
      <dgm:prSet presAssocID="{CFA1DD31-E58A-43BF-B1F5-F2BC017E54E1}" presName="childShape" presStyleCnt="0"/>
      <dgm:spPr/>
    </dgm:pt>
    <dgm:pt modelId="{5E5A2D86-00DE-40EF-99C8-3BB900F26D76}" type="pres">
      <dgm:prSet presAssocID="{0E56E2BE-E8D5-457A-8D75-D45B56FE4583}" presName="Name13" presStyleLbl="parChTrans1D2" presStyleIdx="2" presStyleCnt="5"/>
      <dgm:spPr/>
    </dgm:pt>
    <dgm:pt modelId="{8D70CAC7-1421-4E23-923A-139D76C85DA4}" type="pres">
      <dgm:prSet presAssocID="{3C4C4870-3A05-4022-B190-262A7211AB91}" presName="childText" presStyleLbl="bgAcc1" presStyleIdx="2" presStyleCnt="5" custScaleX="105060" custScaleY="170532" custLinFactNeighborX="-37811" custLinFactNeighborY="10251">
        <dgm:presLayoutVars>
          <dgm:bulletEnabled val="1"/>
        </dgm:presLayoutVars>
      </dgm:prSet>
      <dgm:spPr/>
    </dgm:pt>
    <dgm:pt modelId="{B504AD97-16C7-4124-8677-8A773D905069}" type="pres">
      <dgm:prSet presAssocID="{85855783-3F40-448A-A292-09C9862D5C41}" presName="Name13" presStyleLbl="parChTrans1D2" presStyleIdx="3" presStyleCnt="5"/>
      <dgm:spPr/>
    </dgm:pt>
    <dgm:pt modelId="{E63DF0D2-77FC-4621-B333-B4DFF00ED116}" type="pres">
      <dgm:prSet presAssocID="{C8B3A93C-BE4C-4374-BC1E-6C075FAFEA8A}" presName="childText" presStyleLbl="bgAcc1" presStyleIdx="3" presStyleCnt="5" custScaleX="99336" custLinFactNeighborX="-35955" custLinFactNeighborY="-137">
        <dgm:presLayoutVars>
          <dgm:bulletEnabled val="1"/>
        </dgm:presLayoutVars>
      </dgm:prSet>
      <dgm:spPr/>
    </dgm:pt>
    <dgm:pt modelId="{F3185297-A9C0-4BD0-9D08-76E79ACF1B92}" type="pres">
      <dgm:prSet presAssocID="{5685781E-8755-4AD4-954B-84415872C5DA}" presName="root" presStyleCnt="0"/>
      <dgm:spPr/>
    </dgm:pt>
    <dgm:pt modelId="{BE95513B-EFF7-4695-9896-FA77C6B9796B}" type="pres">
      <dgm:prSet presAssocID="{5685781E-8755-4AD4-954B-84415872C5DA}" presName="rootComposite" presStyleCnt="0"/>
      <dgm:spPr/>
    </dgm:pt>
    <dgm:pt modelId="{A241C05E-E0B4-4A34-820C-121DD37DE528}" type="pres">
      <dgm:prSet presAssocID="{5685781E-8755-4AD4-954B-84415872C5DA}" presName="rootText" presStyleLbl="node1" presStyleIdx="3" presStyleCnt="4" custScaleX="93135" custScaleY="184716" custLinFactNeighborX="-39709" custLinFactNeighborY="-183"/>
      <dgm:spPr/>
    </dgm:pt>
    <dgm:pt modelId="{5C79B3F2-5469-415C-8F42-07925F7212ED}" type="pres">
      <dgm:prSet presAssocID="{5685781E-8755-4AD4-954B-84415872C5DA}" presName="rootConnector" presStyleLbl="node1" presStyleIdx="3" presStyleCnt="4"/>
      <dgm:spPr/>
    </dgm:pt>
    <dgm:pt modelId="{74ACA2AC-7D25-420A-8EEA-14A52DE9EFA6}" type="pres">
      <dgm:prSet presAssocID="{5685781E-8755-4AD4-954B-84415872C5DA}" presName="childShape" presStyleCnt="0"/>
      <dgm:spPr/>
    </dgm:pt>
    <dgm:pt modelId="{1A99B0A3-1EB7-4A02-9BB7-8E3315EC0473}" type="pres">
      <dgm:prSet presAssocID="{834D46C4-3829-4B6D-8C68-3924E44A35F4}" presName="Name13" presStyleLbl="parChTrans1D2" presStyleIdx="4" presStyleCnt="5"/>
      <dgm:spPr/>
    </dgm:pt>
    <dgm:pt modelId="{869DBC7C-1106-4C3B-8A87-B13D350EEB8C}" type="pres">
      <dgm:prSet presAssocID="{BCA628BD-E30E-429A-AC19-75FFDA9A051E}" presName="childText" presStyleLbl="bgAcc1" presStyleIdx="4" presStyleCnt="5" custScaleX="94880" custScaleY="143516" custLinFactNeighborX="-56458" custLinFactNeighborY="11958">
        <dgm:presLayoutVars>
          <dgm:bulletEnabled val="1"/>
        </dgm:presLayoutVars>
      </dgm:prSet>
      <dgm:spPr/>
    </dgm:pt>
  </dgm:ptLst>
  <dgm:cxnLst>
    <dgm:cxn modelId="{10712C03-3BBC-4B84-BBBB-6158D12D6715}" type="presOf" srcId="{834D46C4-3829-4B6D-8C68-3924E44A35F4}" destId="{1A99B0A3-1EB7-4A02-9BB7-8E3315EC0473}" srcOrd="0" destOrd="0" presId="urn:microsoft.com/office/officeart/2005/8/layout/hierarchy3"/>
    <dgm:cxn modelId="{41917216-285B-42C9-AD4A-CF137FC59544}" srcId="{CFA1DD31-E58A-43BF-B1F5-F2BC017E54E1}" destId="{3C4C4870-3A05-4022-B190-262A7211AB91}" srcOrd="0" destOrd="0" parTransId="{0E56E2BE-E8D5-457A-8D75-D45B56FE4583}" sibTransId="{8C9A8E98-0441-4412-A96B-C2E0DAF3C93D}"/>
    <dgm:cxn modelId="{ECAF2722-5BE9-4320-A5EA-2B8E06529F1C}" srcId="{00312A7D-1100-4766-929D-51597E479EC1}" destId="{6D365084-5055-430F-914C-1BD2D6ED2F1E}" srcOrd="0" destOrd="0" parTransId="{A71830B6-928C-4F8F-95BA-66F741015BB7}" sibTransId="{D32F6FC2-24AD-45FF-90C9-C3BDB17A3E8E}"/>
    <dgm:cxn modelId="{092DD027-25F7-4F00-95CD-D415C8E9F1FA}" srcId="{00312A7D-1100-4766-929D-51597E479EC1}" destId="{5685781E-8755-4AD4-954B-84415872C5DA}" srcOrd="3" destOrd="0" parTransId="{96414B3B-5F72-4AA2-84D2-C2CC62B385AF}" sibTransId="{6912AB21-E35F-4207-B5EF-76DE7A817BCC}"/>
    <dgm:cxn modelId="{965E1A2E-A571-4F52-AF52-57F99D0EFF31}" type="presOf" srcId="{BCA628BD-E30E-429A-AC19-75FFDA9A051E}" destId="{869DBC7C-1106-4C3B-8A87-B13D350EEB8C}" srcOrd="0" destOrd="0" presId="urn:microsoft.com/office/officeart/2005/8/layout/hierarchy3"/>
    <dgm:cxn modelId="{4307A431-F408-4328-B6DD-E2B9CF9FA30B}" type="presOf" srcId="{85855783-3F40-448A-A292-09C9862D5C41}" destId="{B504AD97-16C7-4124-8677-8A773D905069}" srcOrd="0" destOrd="0" presId="urn:microsoft.com/office/officeart/2005/8/layout/hierarchy3"/>
    <dgm:cxn modelId="{6AFDB53A-206F-4157-952F-3FF13A726403}" type="presOf" srcId="{6D365084-5055-430F-914C-1BD2D6ED2F1E}" destId="{DC108331-B873-4BE9-A7FE-B191DF9C46BC}" srcOrd="1" destOrd="0" presId="urn:microsoft.com/office/officeart/2005/8/layout/hierarchy3"/>
    <dgm:cxn modelId="{0B8D795F-6443-466F-AA73-5641A8B4CCED}" type="presOf" srcId="{EB7270D2-0307-4A58-B358-0F2FF06856E0}" destId="{470527FF-E3C6-4733-96FC-1A46A6E48B39}" srcOrd="0" destOrd="0" presId="urn:microsoft.com/office/officeart/2005/8/layout/hierarchy3"/>
    <dgm:cxn modelId="{5B6FE560-362F-401B-8AF0-AC3885272070}" type="presOf" srcId="{E90C523D-DAE9-4E1B-BFEE-2E6CE51B490C}" destId="{DFFE995C-9CC8-4E08-A045-9DAED120EBD1}" srcOrd="0" destOrd="0" presId="urn:microsoft.com/office/officeart/2005/8/layout/hierarchy3"/>
    <dgm:cxn modelId="{3E16986F-DAB6-4DA2-8E1F-64E25541C581}" srcId="{CFA1DD31-E58A-43BF-B1F5-F2BC017E54E1}" destId="{C8B3A93C-BE4C-4374-BC1E-6C075FAFEA8A}" srcOrd="1" destOrd="0" parTransId="{85855783-3F40-448A-A292-09C9862D5C41}" sibTransId="{9F6AD8DC-2B34-4ED6-9120-07221E380723}"/>
    <dgm:cxn modelId="{BC441D72-2357-4A87-B57E-E2C61A0EEF6F}" type="presOf" srcId="{5685781E-8755-4AD4-954B-84415872C5DA}" destId="{5C79B3F2-5469-415C-8F42-07925F7212ED}" srcOrd="1" destOrd="0" presId="urn:microsoft.com/office/officeart/2005/8/layout/hierarchy3"/>
    <dgm:cxn modelId="{2C404053-C37A-448F-9E9A-185B91E37050}" srcId="{00312A7D-1100-4766-929D-51597E479EC1}" destId="{72C726E9-0C36-4919-B21A-687AC375FF49}" srcOrd="1" destOrd="0" parTransId="{336EA199-C878-47C2-BCDD-B4901A84EB8A}" sibTransId="{DFDE6C6E-B46E-45B3-8D98-1AFE82F8B675}"/>
    <dgm:cxn modelId="{5BE75B73-6B4C-4677-8E43-86589640B1A3}" srcId="{5685781E-8755-4AD4-954B-84415872C5DA}" destId="{BCA628BD-E30E-429A-AC19-75FFDA9A051E}" srcOrd="0" destOrd="0" parTransId="{834D46C4-3829-4B6D-8C68-3924E44A35F4}" sibTransId="{B8227D7B-D380-499E-9255-6F1E99BE1AF5}"/>
    <dgm:cxn modelId="{16CF7E77-24A0-4FF0-9CEE-033AE4C51172}" type="presOf" srcId="{A420677B-5138-4857-B86F-E9DC99AC121B}" destId="{868A1832-33D2-41B4-96B1-54BE74835600}" srcOrd="0" destOrd="0" presId="urn:microsoft.com/office/officeart/2005/8/layout/hierarchy3"/>
    <dgm:cxn modelId="{8125478E-33C0-42B5-A066-95705F722D35}" type="presOf" srcId="{72C726E9-0C36-4919-B21A-687AC375FF49}" destId="{996D6E68-C5D5-46A8-AF81-6B966CFAE23C}" srcOrd="0" destOrd="0" presId="urn:microsoft.com/office/officeart/2005/8/layout/hierarchy3"/>
    <dgm:cxn modelId="{BE9DF996-5FB5-4C45-A30C-B8196CFEF596}" type="presOf" srcId="{CFA1DD31-E58A-43BF-B1F5-F2BC017E54E1}" destId="{5667EE8F-A974-4170-91FF-23037978E240}" srcOrd="0" destOrd="0" presId="urn:microsoft.com/office/officeart/2005/8/layout/hierarchy3"/>
    <dgm:cxn modelId="{E852D99E-A945-42AD-9638-EF5B6D3084B6}" type="presOf" srcId="{CFA1DD31-E58A-43BF-B1F5-F2BC017E54E1}" destId="{09371D04-E60A-4BE1-BD85-161A453A12D9}" srcOrd="1" destOrd="0" presId="urn:microsoft.com/office/officeart/2005/8/layout/hierarchy3"/>
    <dgm:cxn modelId="{EEB689A5-47A1-4181-85C0-261CAD7BA138}" type="presOf" srcId="{3C4C4870-3A05-4022-B190-262A7211AB91}" destId="{8D70CAC7-1421-4E23-923A-139D76C85DA4}" srcOrd="0" destOrd="0" presId="urn:microsoft.com/office/officeart/2005/8/layout/hierarchy3"/>
    <dgm:cxn modelId="{E9AB17A8-C1DD-4650-A973-151C320035E5}" type="presOf" srcId="{44320D72-00B7-4F84-9617-9083A7C25407}" destId="{5EF115FB-653B-4439-AB0E-573E99E99632}" srcOrd="0" destOrd="0" presId="urn:microsoft.com/office/officeart/2005/8/layout/hierarchy3"/>
    <dgm:cxn modelId="{8E774DA8-5A6C-4B80-875F-829AEE4A23B2}" type="presOf" srcId="{00312A7D-1100-4766-929D-51597E479EC1}" destId="{5E5FEAAE-8281-4E81-A0B1-2CF2092103CA}" srcOrd="0" destOrd="0" presId="urn:microsoft.com/office/officeart/2005/8/layout/hierarchy3"/>
    <dgm:cxn modelId="{504BD8A8-A78E-46D5-A8FB-0B8DA5BE7C59}" type="presOf" srcId="{0E56E2BE-E8D5-457A-8D75-D45B56FE4583}" destId="{5E5A2D86-00DE-40EF-99C8-3BB900F26D76}" srcOrd="0" destOrd="0" presId="urn:microsoft.com/office/officeart/2005/8/layout/hierarchy3"/>
    <dgm:cxn modelId="{B00A19BC-F611-4512-A20C-92E7FC2DDA17}" srcId="{00312A7D-1100-4766-929D-51597E479EC1}" destId="{CFA1DD31-E58A-43BF-B1F5-F2BC017E54E1}" srcOrd="2" destOrd="0" parTransId="{A1FE3A6A-A8D5-4222-9063-439D7B4C4870}" sibTransId="{7346F586-E801-4F95-8684-10B170388267}"/>
    <dgm:cxn modelId="{F1B6D4D0-BB2C-4881-A962-C99520B50487}" srcId="{6D365084-5055-430F-914C-1BD2D6ED2F1E}" destId="{A420677B-5138-4857-B86F-E9DC99AC121B}" srcOrd="0" destOrd="0" parTransId="{44320D72-00B7-4F84-9617-9083A7C25407}" sibTransId="{78C1395F-6C1E-4A62-969F-E2CE90782E2C}"/>
    <dgm:cxn modelId="{55454DD3-4940-4823-9D53-A0FCDB6570ED}" type="presOf" srcId="{5685781E-8755-4AD4-954B-84415872C5DA}" destId="{A241C05E-E0B4-4A34-820C-121DD37DE528}" srcOrd="0" destOrd="0" presId="urn:microsoft.com/office/officeart/2005/8/layout/hierarchy3"/>
    <dgm:cxn modelId="{AF7E13DD-6A92-4037-8541-BC60B2D85815}" type="presOf" srcId="{72C726E9-0C36-4919-B21A-687AC375FF49}" destId="{B8E55C5B-436D-40E7-A957-BFC889A71FD6}" srcOrd="1" destOrd="0" presId="urn:microsoft.com/office/officeart/2005/8/layout/hierarchy3"/>
    <dgm:cxn modelId="{B8C418E3-8461-471C-B5A9-9CE824CC6A24}" srcId="{72C726E9-0C36-4919-B21A-687AC375FF49}" destId="{E90C523D-DAE9-4E1B-BFEE-2E6CE51B490C}" srcOrd="0" destOrd="0" parTransId="{EB7270D2-0307-4A58-B358-0F2FF06856E0}" sibTransId="{955AEBF0-5481-4007-A3FB-D3AF0AD2F958}"/>
    <dgm:cxn modelId="{50633BE6-E8F9-436F-8F43-AFD8F50CC63B}" type="presOf" srcId="{6D365084-5055-430F-914C-1BD2D6ED2F1E}" destId="{2FD8E83D-E87D-4F1A-8131-88A104419986}" srcOrd="0" destOrd="0" presId="urn:microsoft.com/office/officeart/2005/8/layout/hierarchy3"/>
    <dgm:cxn modelId="{B8125CEE-B6C8-4AB2-8647-D150880F8F49}" type="presOf" srcId="{C8B3A93C-BE4C-4374-BC1E-6C075FAFEA8A}" destId="{E63DF0D2-77FC-4621-B333-B4DFF00ED116}" srcOrd="0" destOrd="0" presId="urn:microsoft.com/office/officeart/2005/8/layout/hierarchy3"/>
    <dgm:cxn modelId="{043D2738-673C-4E7A-A470-AF0992AEE0A1}" type="presParOf" srcId="{5E5FEAAE-8281-4E81-A0B1-2CF2092103CA}" destId="{2BF51B0D-41AE-4DFB-9CF5-AF4FBFE7AF0C}" srcOrd="0" destOrd="0" presId="urn:microsoft.com/office/officeart/2005/8/layout/hierarchy3"/>
    <dgm:cxn modelId="{518476CF-BBD5-4517-8C61-D28D31DBF294}" type="presParOf" srcId="{2BF51B0D-41AE-4DFB-9CF5-AF4FBFE7AF0C}" destId="{3E648C80-8990-455A-AA40-D6A8E7BB3067}" srcOrd="0" destOrd="0" presId="urn:microsoft.com/office/officeart/2005/8/layout/hierarchy3"/>
    <dgm:cxn modelId="{7EDA163F-1C28-438B-8947-76CB074A4847}" type="presParOf" srcId="{3E648C80-8990-455A-AA40-D6A8E7BB3067}" destId="{2FD8E83D-E87D-4F1A-8131-88A104419986}" srcOrd="0" destOrd="0" presId="urn:microsoft.com/office/officeart/2005/8/layout/hierarchy3"/>
    <dgm:cxn modelId="{FF2D7798-27F0-4220-BAAD-F0DD0C3A3B01}" type="presParOf" srcId="{3E648C80-8990-455A-AA40-D6A8E7BB3067}" destId="{DC108331-B873-4BE9-A7FE-B191DF9C46BC}" srcOrd="1" destOrd="0" presId="urn:microsoft.com/office/officeart/2005/8/layout/hierarchy3"/>
    <dgm:cxn modelId="{0EE34CE5-2AAC-4995-8015-E7A2CBDA5F03}" type="presParOf" srcId="{2BF51B0D-41AE-4DFB-9CF5-AF4FBFE7AF0C}" destId="{382BAB19-D0F9-4F30-AF57-1C90670FFD23}" srcOrd="1" destOrd="0" presId="urn:microsoft.com/office/officeart/2005/8/layout/hierarchy3"/>
    <dgm:cxn modelId="{847363E9-5D87-4791-A826-ED00556F0261}" type="presParOf" srcId="{382BAB19-D0F9-4F30-AF57-1C90670FFD23}" destId="{5EF115FB-653B-4439-AB0E-573E99E99632}" srcOrd="0" destOrd="0" presId="urn:microsoft.com/office/officeart/2005/8/layout/hierarchy3"/>
    <dgm:cxn modelId="{4D0D5324-0A5C-4A51-93CA-70FDD15CB2DF}" type="presParOf" srcId="{382BAB19-D0F9-4F30-AF57-1C90670FFD23}" destId="{868A1832-33D2-41B4-96B1-54BE74835600}" srcOrd="1" destOrd="0" presId="urn:microsoft.com/office/officeart/2005/8/layout/hierarchy3"/>
    <dgm:cxn modelId="{0153345B-0F87-416E-9338-F9548D1F3877}" type="presParOf" srcId="{5E5FEAAE-8281-4E81-A0B1-2CF2092103CA}" destId="{24127696-378D-4B56-837E-DCF2DE5E8A48}" srcOrd="1" destOrd="0" presId="urn:microsoft.com/office/officeart/2005/8/layout/hierarchy3"/>
    <dgm:cxn modelId="{C4076D8A-00E0-4F8C-A774-315F936AE1A6}" type="presParOf" srcId="{24127696-378D-4B56-837E-DCF2DE5E8A48}" destId="{3E0A0828-9604-4FBF-B678-BEC3FCE24D09}" srcOrd="0" destOrd="0" presId="urn:microsoft.com/office/officeart/2005/8/layout/hierarchy3"/>
    <dgm:cxn modelId="{BDEFCE8D-539B-4C75-9E3A-FD793F6447C9}" type="presParOf" srcId="{3E0A0828-9604-4FBF-B678-BEC3FCE24D09}" destId="{996D6E68-C5D5-46A8-AF81-6B966CFAE23C}" srcOrd="0" destOrd="0" presId="urn:microsoft.com/office/officeart/2005/8/layout/hierarchy3"/>
    <dgm:cxn modelId="{EB71DBC2-460F-45DE-A352-F88704A1A7E2}" type="presParOf" srcId="{3E0A0828-9604-4FBF-B678-BEC3FCE24D09}" destId="{B8E55C5B-436D-40E7-A957-BFC889A71FD6}" srcOrd="1" destOrd="0" presId="urn:microsoft.com/office/officeart/2005/8/layout/hierarchy3"/>
    <dgm:cxn modelId="{EFA78B73-CB81-4543-A0A9-CCA34FEA11C3}" type="presParOf" srcId="{24127696-378D-4B56-837E-DCF2DE5E8A48}" destId="{452E0209-16D3-476B-ACE3-29835E3FCF20}" srcOrd="1" destOrd="0" presId="urn:microsoft.com/office/officeart/2005/8/layout/hierarchy3"/>
    <dgm:cxn modelId="{0848F8E4-C6E3-4774-AFB1-658F25531772}" type="presParOf" srcId="{452E0209-16D3-476B-ACE3-29835E3FCF20}" destId="{470527FF-E3C6-4733-96FC-1A46A6E48B39}" srcOrd="0" destOrd="0" presId="urn:microsoft.com/office/officeart/2005/8/layout/hierarchy3"/>
    <dgm:cxn modelId="{E0B88FCF-9116-4B97-9C19-0E3B8FF2D096}" type="presParOf" srcId="{452E0209-16D3-476B-ACE3-29835E3FCF20}" destId="{DFFE995C-9CC8-4E08-A045-9DAED120EBD1}" srcOrd="1" destOrd="0" presId="urn:microsoft.com/office/officeart/2005/8/layout/hierarchy3"/>
    <dgm:cxn modelId="{89EF8309-538C-4CA6-978C-DC51B81D8C7A}" type="presParOf" srcId="{5E5FEAAE-8281-4E81-A0B1-2CF2092103CA}" destId="{A07DD224-A9A6-4F01-B47F-2F42DDE312FE}" srcOrd="2" destOrd="0" presId="urn:microsoft.com/office/officeart/2005/8/layout/hierarchy3"/>
    <dgm:cxn modelId="{3351FD41-5B68-4C9F-BF15-8F729DBC8DC0}" type="presParOf" srcId="{A07DD224-A9A6-4F01-B47F-2F42DDE312FE}" destId="{9102C833-517C-4CCE-BDCF-9D05C6EB5385}" srcOrd="0" destOrd="0" presId="urn:microsoft.com/office/officeart/2005/8/layout/hierarchy3"/>
    <dgm:cxn modelId="{C069032F-0FD9-4154-9B1A-E25668D56890}" type="presParOf" srcId="{9102C833-517C-4CCE-BDCF-9D05C6EB5385}" destId="{5667EE8F-A974-4170-91FF-23037978E240}" srcOrd="0" destOrd="0" presId="urn:microsoft.com/office/officeart/2005/8/layout/hierarchy3"/>
    <dgm:cxn modelId="{AA94E37D-091C-456D-8CED-60C30EA286EA}" type="presParOf" srcId="{9102C833-517C-4CCE-BDCF-9D05C6EB5385}" destId="{09371D04-E60A-4BE1-BD85-161A453A12D9}" srcOrd="1" destOrd="0" presId="urn:microsoft.com/office/officeart/2005/8/layout/hierarchy3"/>
    <dgm:cxn modelId="{EC14BB48-546E-432F-9010-FA6140EE822F}" type="presParOf" srcId="{A07DD224-A9A6-4F01-B47F-2F42DDE312FE}" destId="{3AAE879B-C2D6-49F1-910D-60B73D1E1E61}" srcOrd="1" destOrd="0" presId="urn:microsoft.com/office/officeart/2005/8/layout/hierarchy3"/>
    <dgm:cxn modelId="{D02B2A87-2F0F-4210-A21E-E96617546DD9}" type="presParOf" srcId="{3AAE879B-C2D6-49F1-910D-60B73D1E1E61}" destId="{5E5A2D86-00DE-40EF-99C8-3BB900F26D76}" srcOrd="0" destOrd="0" presId="urn:microsoft.com/office/officeart/2005/8/layout/hierarchy3"/>
    <dgm:cxn modelId="{B1429596-19B0-4E77-A96F-BC046FFE0637}" type="presParOf" srcId="{3AAE879B-C2D6-49F1-910D-60B73D1E1E61}" destId="{8D70CAC7-1421-4E23-923A-139D76C85DA4}" srcOrd="1" destOrd="0" presId="urn:microsoft.com/office/officeart/2005/8/layout/hierarchy3"/>
    <dgm:cxn modelId="{601BF86E-F412-4C7E-8199-0FBD95FC3793}" type="presParOf" srcId="{3AAE879B-C2D6-49F1-910D-60B73D1E1E61}" destId="{B504AD97-16C7-4124-8677-8A773D905069}" srcOrd="2" destOrd="0" presId="urn:microsoft.com/office/officeart/2005/8/layout/hierarchy3"/>
    <dgm:cxn modelId="{565DCB1F-72C2-4818-824E-E7620E02BB0D}" type="presParOf" srcId="{3AAE879B-C2D6-49F1-910D-60B73D1E1E61}" destId="{E63DF0D2-77FC-4621-B333-B4DFF00ED116}" srcOrd="3" destOrd="0" presId="urn:microsoft.com/office/officeart/2005/8/layout/hierarchy3"/>
    <dgm:cxn modelId="{62E35ADE-2DBD-400D-B4C2-CBB29597BFFE}" type="presParOf" srcId="{5E5FEAAE-8281-4E81-A0B1-2CF2092103CA}" destId="{F3185297-A9C0-4BD0-9D08-76E79ACF1B92}" srcOrd="3" destOrd="0" presId="urn:microsoft.com/office/officeart/2005/8/layout/hierarchy3"/>
    <dgm:cxn modelId="{7DEB7793-1B70-4ED8-9E37-345636128033}" type="presParOf" srcId="{F3185297-A9C0-4BD0-9D08-76E79ACF1B92}" destId="{BE95513B-EFF7-4695-9896-FA77C6B9796B}" srcOrd="0" destOrd="0" presId="urn:microsoft.com/office/officeart/2005/8/layout/hierarchy3"/>
    <dgm:cxn modelId="{06411016-D058-4D7E-96D6-AB69DF1DCB60}" type="presParOf" srcId="{BE95513B-EFF7-4695-9896-FA77C6B9796B}" destId="{A241C05E-E0B4-4A34-820C-121DD37DE528}" srcOrd="0" destOrd="0" presId="urn:microsoft.com/office/officeart/2005/8/layout/hierarchy3"/>
    <dgm:cxn modelId="{720FF930-A7A5-4DC0-AE31-19C0A4BA34A3}" type="presParOf" srcId="{BE95513B-EFF7-4695-9896-FA77C6B9796B}" destId="{5C79B3F2-5469-415C-8F42-07925F7212ED}" srcOrd="1" destOrd="0" presId="urn:microsoft.com/office/officeart/2005/8/layout/hierarchy3"/>
    <dgm:cxn modelId="{D18A46BA-57AF-4DDA-B90E-8534A76C170C}" type="presParOf" srcId="{F3185297-A9C0-4BD0-9D08-76E79ACF1B92}" destId="{74ACA2AC-7D25-420A-8EEA-14A52DE9EFA6}" srcOrd="1" destOrd="0" presId="urn:microsoft.com/office/officeart/2005/8/layout/hierarchy3"/>
    <dgm:cxn modelId="{30BE3F11-9B0C-4CD4-8940-CBA747CEB468}" type="presParOf" srcId="{74ACA2AC-7D25-420A-8EEA-14A52DE9EFA6}" destId="{1A99B0A3-1EB7-4A02-9BB7-8E3315EC0473}" srcOrd="0" destOrd="0" presId="urn:microsoft.com/office/officeart/2005/8/layout/hierarchy3"/>
    <dgm:cxn modelId="{4B07522F-62FB-4899-8F0D-9230F87A7588}" type="presParOf" srcId="{74ACA2AC-7D25-420A-8EEA-14A52DE9EFA6}" destId="{869DBC7C-1106-4C3B-8A87-B13D350EEB8C}"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312A7D-1100-4766-929D-51597E479EC1}" type="doc">
      <dgm:prSet loTypeId="urn:microsoft.com/office/officeart/2005/8/layout/hierarchy3" loCatId="hierarchy" qsTypeId="urn:microsoft.com/office/officeart/2005/8/quickstyle/simple1" qsCatId="simple" csTypeId="urn:microsoft.com/office/officeart/2005/8/colors/accent0_3" csCatId="mainScheme" phldr="1"/>
      <dgm:spPr/>
      <dgm:t>
        <a:bodyPr/>
        <a:lstStyle/>
        <a:p>
          <a:endParaRPr lang="en-US"/>
        </a:p>
      </dgm:t>
    </dgm:pt>
    <dgm:pt modelId="{6D365084-5055-430F-914C-1BD2D6ED2F1E}">
      <dgm:prSet phldrT="[Text]" custT="1"/>
      <dgm:spPr>
        <a:solidFill>
          <a:srgbClr val="7030A0"/>
        </a:solidFill>
        <a:ln>
          <a:solidFill>
            <a:srgbClr val="7030A0"/>
          </a:solidFill>
        </a:ln>
      </dgm:spPr>
      <dgm:t>
        <a:bodyPr/>
        <a:lstStyle/>
        <a:p>
          <a:pPr algn="l"/>
          <a:r>
            <a:rPr lang="en-US" sz="1800" dirty="0"/>
            <a:t>De-risking geothermal exploration</a:t>
          </a:r>
        </a:p>
      </dgm:t>
    </dgm:pt>
    <dgm:pt modelId="{A71830B6-928C-4F8F-95BA-66F741015BB7}" type="parTrans" cxnId="{ECAF2722-5BE9-4320-A5EA-2B8E06529F1C}">
      <dgm:prSet/>
      <dgm:spPr/>
      <dgm:t>
        <a:bodyPr/>
        <a:lstStyle/>
        <a:p>
          <a:pPr algn="l"/>
          <a:endParaRPr lang="en-US" sz="1800"/>
        </a:p>
      </dgm:t>
    </dgm:pt>
    <dgm:pt modelId="{D32F6FC2-24AD-45FF-90C9-C3BDB17A3E8E}" type="sibTrans" cxnId="{ECAF2722-5BE9-4320-A5EA-2B8E06529F1C}">
      <dgm:prSet/>
      <dgm:spPr/>
      <dgm:t>
        <a:bodyPr/>
        <a:lstStyle/>
        <a:p>
          <a:pPr algn="l"/>
          <a:endParaRPr lang="en-US" sz="1800"/>
        </a:p>
      </dgm:t>
    </dgm:pt>
    <dgm:pt modelId="{E90C523D-DAE9-4E1B-BFEE-2E6CE51B490C}">
      <dgm:prSet phldrT="[Text]" custT="1"/>
      <dgm:spPr>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ln>
          <a:solidFill>
            <a:srgbClr val="F4F7F9"/>
          </a:solidFill>
        </a:ln>
      </dgm:spPr>
      <dgm:t>
        <a:bodyPr/>
        <a:lstStyle/>
        <a:p>
          <a:pPr algn="l"/>
          <a:r>
            <a:rPr lang="en-US" sz="1800" b="0" dirty="0"/>
            <a:t>Road maps and action plans</a:t>
          </a:r>
        </a:p>
      </dgm:t>
    </dgm:pt>
    <dgm:pt modelId="{EB7270D2-0307-4A58-B358-0F2FF06856E0}" type="parTrans" cxnId="{B8C418E3-8461-471C-B5A9-9CE824CC6A24}">
      <dgm:prSet/>
      <dgm:spPr>
        <a:ln>
          <a:solidFill>
            <a:srgbClr val="7030A0"/>
          </a:solidFill>
        </a:ln>
      </dgm:spPr>
      <dgm:t>
        <a:bodyPr/>
        <a:lstStyle/>
        <a:p>
          <a:pPr algn="l"/>
          <a:endParaRPr lang="en-US" sz="1800"/>
        </a:p>
      </dgm:t>
    </dgm:pt>
    <dgm:pt modelId="{955AEBF0-5481-4007-A3FB-D3AF0AD2F958}" type="sibTrans" cxnId="{B8C418E3-8461-471C-B5A9-9CE824CC6A24}">
      <dgm:prSet/>
      <dgm:spPr/>
      <dgm:t>
        <a:bodyPr/>
        <a:lstStyle/>
        <a:p>
          <a:pPr algn="l"/>
          <a:endParaRPr lang="en-US" sz="1800"/>
        </a:p>
      </dgm:t>
    </dgm:pt>
    <dgm:pt modelId="{E5D49481-E04F-4D73-B206-50B8B54D0D77}">
      <dgm:prSet phldrT="[Text]" custT="1"/>
      <dgm:spPr>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ln>
          <a:solidFill>
            <a:srgbClr val="F4F7F9"/>
          </a:solidFill>
        </a:ln>
      </dgm:spPr>
      <dgm:t>
        <a:bodyPr/>
        <a:lstStyle/>
        <a:p>
          <a:pPr algn="l"/>
          <a:r>
            <a:rPr lang="en-US" sz="1800" b="0" dirty="0"/>
            <a:t>Data collection and sharing on geothermal resources</a:t>
          </a:r>
        </a:p>
      </dgm:t>
    </dgm:pt>
    <dgm:pt modelId="{A1AEBEF7-861F-4406-9A97-183509750E8B}" type="parTrans" cxnId="{5371197E-0AB9-4368-8D5B-3E3B9953E5B9}">
      <dgm:prSet/>
      <dgm:spPr>
        <a:ln>
          <a:solidFill>
            <a:srgbClr val="7030A0"/>
          </a:solidFill>
        </a:ln>
      </dgm:spPr>
      <dgm:t>
        <a:bodyPr/>
        <a:lstStyle/>
        <a:p>
          <a:pPr algn="l"/>
          <a:endParaRPr lang="en-US" sz="1800"/>
        </a:p>
      </dgm:t>
    </dgm:pt>
    <dgm:pt modelId="{1ACFE9C1-4060-4F1C-B619-81725AF8AA0E}" type="sibTrans" cxnId="{5371197E-0AB9-4368-8D5B-3E3B9953E5B9}">
      <dgm:prSet/>
      <dgm:spPr/>
      <dgm:t>
        <a:bodyPr/>
        <a:lstStyle/>
        <a:p>
          <a:pPr algn="l"/>
          <a:endParaRPr lang="en-US" sz="1800"/>
        </a:p>
      </dgm:t>
    </dgm:pt>
    <dgm:pt modelId="{184CFF18-E2D0-4F98-A04E-4D8EE662D519}">
      <dgm:prSet phldrT="[Text]" custT="1"/>
      <dgm:spPr>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ln>
          <a:solidFill>
            <a:srgbClr val="F4F7F9"/>
          </a:solidFill>
        </a:ln>
      </dgm:spPr>
      <dgm:t>
        <a:bodyPr/>
        <a:lstStyle/>
        <a:p>
          <a:pPr algn="l"/>
          <a:r>
            <a:rPr lang="en-US" sz="1800" b="0" dirty="0"/>
            <a:t>Dedicated loan guarantees and grants</a:t>
          </a:r>
        </a:p>
      </dgm:t>
    </dgm:pt>
    <dgm:pt modelId="{B8B64EB4-FA78-42F5-A689-DF06C992535C}" type="parTrans" cxnId="{8A20ADF6-EE18-4E2A-8622-45DD501BBD9F}">
      <dgm:prSet/>
      <dgm:spPr>
        <a:ln>
          <a:solidFill>
            <a:srgbClr val="7030A0"/>
          </a:solidFill>
        </a:ln>
      </dgm:spPr>
      <dgm:t>
        <a:bodyPr/>
        <a:lstStyle/>
        <a:p>
          <a:pPr algn="l"/>
          <a:endParaRPr lang="en-US" sz="1800"/>
        </a:p>
      </dgm:t>
    </dgm:pt>
    <dgm:pt modelId="{11E890F7-98CD-411E-B562-57E5F5AB7319}" type="sibTrans" cxnId="{8A20ADF6-EE18-4E2A-8622-45DD501BBD9F}">
      <dgm:prSet/>
      <dgm:spPr/>
      <dgm:t>
        <a:bodyPr/>
        <a:lstStyle/>
        <a:p>
          <a:pPr algn="l"/>
          <a:endParaRPr lang="en-US" sz="1800"/>
        </a:p>
      </dgm:t>
    </dgm:pt>
    <dgm:pt modelId="{F67D1E6C-8BAE-434D-B6C2-69FC157C475F}">
      <dgm:prSet phldrT="[Text]" custT="1"/>
      <dgm:spPr>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ln>
          <a:solidFill>
            <a:srgbClr val="F4F7F9"/>
          </a:solidFill>
        </a:ln>
      </dgm:spPr>
      <dgm:t>
        <a:bodyPr/>
        <a:lstStyle/>
        <a:p>
          <a:pPr algn="l"/>
          <a:r>
            <a:rPr lang="en-US" sz="1800" b="0" dirty="0"/>
            <a:t>Risk insurance funds</a:t>
          </a:r>
        </a:p>
      </dgm:t>
    </dgm:pt>
    <dgm:pt modelId="{4FE668DB-2A4B-428C-ADBA-284B56A1C893}" type="parTrans" cxnId="{DAC9BDDF-E09C-44AC-904D-ED99246CC7A3}">
      <dgm:prSet/>
      <dgm:spPr>
        <a:solidFill>
          <a:srgbClr val="6CC0C5"/>
        </a:solidFill>
        <a:ln>
          <a:solidFill>
            <a:srgbClr val="7030A0"/>
          </a:solidFill>
        </a:ln>
      </dgm:spPr>
      <dgm:t>
        <a:bodyPr/>
        <a:lstStyle/>
        <a:p>
          <a:pPr algn="l"/>
          <a:endParaRPr lang="en-US" sz="1800"/>
        </a:p>
      </dgm:t>
    </dgm:pt>
    <dgm:pt modelId="{D2D4266B-3EB1-46F7-9D9B-387312850334}" type="sibTrans" cxnId="{DAC9BDDF-E09C-44AC-904D-ED99246CC7A3}">
      <dgm:prSet/>
      <dgm:spPr/>
      <dgm:t>
        <a:bodyPr/>
        <a:lstStyle/>
        <a:p>
          <a:pPr algn="l"/>
          <a:endParaRPr lang="en-US" sz="1800"/>
        </a:p>
      </dgm:t>
    </dgm:pt>
    <dgm:pt modelId="{7179D814-0CF7-4737-A318-95B03C18B408}">
      <dgm:prSet phldrT="[Text]" custT="1"/>
      <dgm:spPr>
        <a:solidFill>
          <a:srgbClr val="7030A0"/>
        </a:solidFill>
        <a:ln>
          <a:solidFill>
            <a:srgbClr val="7030A0"/>
          </a:solidFill>
        </a:ln>
      </dgm:spPr>
      <dgm:t>
        <a:bodyPr/>
        <a:lstStyle/>
        <a:p>
          <a:pPr algn="l"/>
          <a:r>
            <a:rPr lang="en-US" sz="1800" dirty="0"/>
            <a:t>Improving investors confidence</a:t>
          </a:r>
        </a:p>
      </dgm:t>
    </dgm:pt>
    <dgm:pt modelId="{11D02DA5-EDFE-4FAD-A80B-D08C8300FDDF}" type="parTrans" cxnId="{AC66B0AC-87BF-4744-A0D4-D277A9B730C4}">
      <dgm:prSet/>
      <dgm:spPr/>
      <dgm:t>
        <a:bodyPr/>
        <a:lstStyle/>
        <a:p>
          <a:pPr algn="l"/>
          <a:endParaRPr lang="en-US" sz="1800"/>
        </a:p>
      </dgm:t>
    </dgm:pt>
    <dgm:pt modelId="{CBE5883B-EA37-4288-8118-8FFD7A1C4B11}" type="sibTrans" cxnId="{AC66B0AC-87BF-4744-A0D4-D277A9B730C4}">
      <dgm:prSet/>
      <dgm:spPr/>
      <dgm:t>
        <a:bodyPr/>
        <a:lstStyle/>
        <a:p>
          <a:pPr algn="l"/>
          <a:endParaRPr lang="en-US" sz="1800"/>
        </a:p>
      </dgm:t>
    </dgm:pt>
    <dgm:pt modelId="{EDFB0188-9168-4799-9929-1C21201C5C6D}">
      <dgm:prSet phldrT="[Text]" custT="1"/>
      <dgm:spPr>
        <a:solidFill>
          <a:srgbClr val="7030A0"/>
        </a:solidFill>
        <a:ln>
          <a:solidFill>
            <a:srgbClr val="7030A0"/>
          </a:solidFill>
        </a:ln>
      </dgm:spPr>
      <dgm:t>
        <a:bodyPr/>
        <a:lstStyle/>
        <a:p>
          <a:pPr algn="l"/>
          <a:r>
            <a:rPr lang="en-US" sz="1800" b="0" dirty="0"/>
            <a:t>Overcoming high upfront costs </a:t>
          </a:r>
        </a:p>
      </dgm:t>
    </dgm:pt>
    <dgm:pt modelId="{9FDAB6D9-C193-46D8-A658-6AD6ED2BEC48}" type="parTrans" cxnId="{10B77F46-889B-438C-9F1F-CD9EEFFEF964}">
      <dgm:prSet/>
      <dgm:spPr/>
      <dgm:t>
        <a:bodyPr/>
        <a:lstStyle/>
        <a:p>
          <a:endParaRPr lang="en-US" sz="1800"/>
        </a:p>
      </dgm:t>
    </dgm:pt>
    <dgm:pt modelId="{22B11403-D798-4ACB-ABD3-C97EF7534208}" type="sibTrans" cxnId="{10B77F46-889B-438C-9F1F-CD9EEFFEF964}">
      <dgm:prSet/>
      <dgm:spPr/>
      <dgm:t>
        <a:bodyPr/>
        <a:lstStyle/>
        <a:p>
          <a:endParaRPr lang="en-US" sz="1800"/>
        </a:p>
      </dgm:t>
    </dgm:pt>
    <dgm:pt modelId="{5444522F-24D3-4B00-AE3E-DA4791DF0271}">
      <dgm:prSet phldrT="[Text]" custT="1"/>
      <dgm:spPr>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ln>
          <a:solidFill>
            <a:srgbClr val="F4F7F9"/>
          </a:solidFill>
        </a:ln>
      </dgm:spPr>
      <dgm:t>
        <a:bodyPr/>
        <a:lstStyle/>
        <a:p>
          <a:pPr algn="l"/>
          <a:r>
            <a:rPr lang="en-US" sz="1800" b="0" dirty="0"/>
            <a:t>Tax incentives, loans </a:t>
          </a:r>
        </a:p>
      </dgm:t>
    </dgm:pt>
    <dgm:pt modelId="{6AA5ACFD-6A85-49CA-A87F-98F3D1223DCD}" type="parTrans" cxnId="{85FE71D6-676E-434E-B41C-A8BE01877105}">
      <dgm:prSet/>
      <dgm:spPr>
        <a:ln>
          <a:solidFill>
            <a:srgbClr val="7030A0"/>
          </a:solidFill>
        </a:ln>
      </dgm:spPr>
      <dgm:t>
        <a:bodyPr/>
        <a:lstStyle/>
        <a:p>
          <a:endParaRPr lang="en-US" sz="1800"/>
        </a:p>
      </dgm:t>
    </dgm:pt>
    <dgm:pt modelId="{B0F47AEE-0198-409D-95A5-C3BE97F82E0F}" type="sibTrans" cxnId="{85FE71D6-676E-434E-B41C-A8BE01877105}">
      <dgm:prSet/>
      <dgm:spPr/>
      <dgm:t>
        <a:bodyPr/>
        <a:lstStyle/>
        <a:p>
          <a:endParaRPr lang="en-US" sz="1800"/>
        </a:p>
      </dgm:t>
    </dgm:pt>
    <dgm:pt modelId="{5E5FEAAE-8281-4E81-A0B1-2CF2092103CA}" type="pres">
      <dgm:prSet presAssocID="{00312A7D-1100-4766-929D-51597E479EC1}" presName="diagram" presStyleCnt="0">
        <dgm:presLayoutVars>
          <dgm:chPref val="1"/>
          <dgm:dir/>
          <dgm:animOne val="branch"/>
          <dgm:animLvl val="lvl"/>
          <dgm:resizeHandles/>
        </dgm:presLayoutVars>
      </dgm:prSet>
      <dgm:spPr/>
    </dgm:pt>
    <dgm:pt modelId="{2BF51B0D-41AE-4DFB-9CF5-AF4FBFE7AF0C}" type="pres">
      <dgm:prSet presAssocID="{6D365084-5055-430F-914C-1BD2D6ED2F1E}" presName="root" presStyleCnt="0"/>
      <dgm:spPr/>
    </dgm:pt>
    <dgm:pt modelId="{3E648C80-8990-455A-AA40-D6A8E7BB3067}" type="pres">
      <dgm:prSet presAssocID="{6D365084-5055-430F-914C-1BD2D6ED2F1E}" presName="rootComposite" presStyleCnt="0"/>
      <dgm:spPr/>
    </dgm:pt>
    <dgm:pt modelId="{2FD8E83D-E87D-4F1A-8131-88A104419986}" type="pres">
      <dgm:prSet presAssocID="{6D365084-5055-430F-914C-1BD2D6ED2F1E}" presName="rootText" presStyleLbl="node1" presStyleIdx="0" presStyleCnt="3" custScaleX="96582" custScaleY="88458"/>
      <dgm:spPr/>
    </dgm:pt>
    <dgm:pt modelId="{DC108331-B873-4BE9-A7FE-B191DF9C46BC}" type="pres">
      <dgm:prSet presAssocID="{6D365084-5055-430F-914C-1BD2D6ED2F1E}" presName="rootConnector" presStyleLbl="node1" presStyleIdx="0" presStyleCnt="3"/>
      <dgm:spPr/>
    </dgm:pt>
    <dgm:pt modelId="{382BAB19-D0F9-4F30-AF57-1C90670FFD23}" type="pres">
      <dgm:prSet presAssocID="{6D365084-5055-430F-914C-1BD2D6ED2F1E}" presName="childShape" presStyleCnt="0"/>
      <dgm:spPr/>
    </dgm:pt>
    <dgm:pt modelId="{2B7773CA-6FDA-4101-A15B-D278EE5576ED}" type="pres">
      <dgm:prSet presAssocID="{A1AEBEF7-861F-4406-9A97-183509750E8B}" presName="Name13" presStyleLbl="parChTrans1D2" presStyleIdx="0" presStyleCnt="5"/>
      <dgm:spPr/>
    </dgm:pt>
    <dgm:pt modelId="{997BDC5C-373A-4E31-BBC4-8DFCEA8E9855}" type="pres">
      <dgm:prSet presAssocID="{E5D49481-E04F-4D73-B206-50B8B54D0D77}" presName="childText" presStyleLbl="bgAcc1" presStyleIdx="0" presStyleCnt="5" custScaleX="88146">
        <dgm:presLayoutVars>
          <dgm:bulletEnabled val="1"/>
        </dgm:presLayoutVars>
      </dgm:prSet>
      <dgm:spPr/>
    </dgm:pt>
    <dgm:pt modelId="{364708F0-EC8A-4F63-BFC4-48D199FA56A4}" type="pres">
      <dgm:prSet presAssocID="{B8B64EB4-FA78-42F5-A689-DF06C992535C}" presName="Name13" presStyleLbl="parChTrans1D2" presStyleIdx="1" presStyleCnt="5"/>
      <dgm:spPr/>
    </dgm:pt>
    <dgm:pt modelId="{C889C200-E899-4853-996D-DA906EA578AB}" type="pres">
      <dgm:prSet presAssocID="{184CFF18-E2D0-4F98-A04E-4D8EE662D519}" presName="childText" presStyleLbl="bgAcc1" presStyleIdx="1" presStyleCnt="5" custScaleX="88146">
        <dgm:presLayoutVars>
          <dgm:bulletEnabled val="1"/>
        </dgm:presLayoutVars>
      </dgm:prSet>
      <dgm:spPr/>
    </dgm:pt>
    <dgm:pt modelId="{5E03E6DC-FD2B-456F-9A0C-E9B7DA2A8906}" type="pres">
      <dgm:prSet presAssocID="{4FE668DB-2A4B-428C-ADBA-284B56A1C893}" presName="Name13" presStyleLbl="parChTrans1D2" presStyleIdx="2" presStyleCnt="5"/>
      <dgm:spPr/>
    </dgm:pt>
    <dgm:pt modelId="{092901B5-BCAC-437F-827F-9F3598F9D5E8}" type="pres">
      <dgm:prSet presAssocID="{F67D1E6C-8BAE-434D-B6C2-69FC157C475F}" presName="childText" presStyleLbl="bgAcc1" presStyleIdx="2" presStyleCnt="5" custScaleX="88146">
        <dgm:presLayoutVars>
          <dgm:bulletEnabled val="1"/>
        </dgm:presLayoutVars>
      </dgm:prSet>
      <dgm:spPr/>
    </dgm:pt>
    <dgm:pt modelId="{7F438F46-967C-4FB7-82B4-994C22CDCCE3}" type="pres">
      <dgm:prSet presAssocID="{7179D814-0CF7-4737-A318-95B03C18B408}" presName="root" presStyleCnt="0"/>
      <dgm:spPr/>
    </dgm:pt>
    <dgm:pt modelId="{A9243DB7-4AA9-411E-98D3-DA406B9431CC}" type="pres">
      <dgm:prSet presAssocID="{7179D814-0CF7-4737-A318-95B03C18B408}" presName="rootComposite" presStyleCnt="0"/>
      <dgm:spPr/>
    </dgm:pt>
    <dgm:pt modelId="{8A8802FC-3F5F-45AB-BB96-ECB959393815}" type="pres">
      <dgm:prSet presAssocID="{7179D814-0CF7-4737-A318-95B03C18B408}" presName="rootText" presStyleLbl="node1" presStyleIdx="1" presStyleCnt="3" custScaleX="88911" custScaleY="85506"/>
      <dgm:spPr/>
    </dgm:pt>
    <dgm:pt modelId="{33B85203-2AE6-496C-963F-032CD8AAF5C0}" type="pres">
      <dgm:prSet presAssocID="{7179D814-0CF7-4737-A318-95B03C18B408}" presName="rootConnector" presStyleLbl="node1" presStyleIdx="1" presStyleCnt="3"/>
      <dgm:spPr/>
    </dgm:pt>
    <dgm:pt modelId="{E1B0BEB8-9EC4-48EA-A8FE-53D2E6CBD6C5}" type="pres">
      <dgm:prSet presAssocID="{7179D814-0CF7-4737-A318-95B03C18B408}" presName="childShape" presStyleCnt="0"/>
      <dgm:spPr/>
    </dgm:pt>
    <dgm:pt modelId="{470527FF-E3C6-4733-96FC-1A46A6E48B39}" type="pres">
      <dgm:prSet presAssocID="{EB7270D2-0307-4A58-B358-0F2FF06856E0}" presName="Name13" presStyleLbl="parChTrans1D2" presStyleIdx="3" presStyleCnt="5"/>
      <dgm:spPr/>
    </dgm:pt>
    <dgm:pt modelId="{DFFE995C-9CC8-4E08-A045-9DAED120EBD1}" type="pres">
      <dgm:prSet presAssocID="{E90C523D-DAE9-4E1B-BFEE-2E6CE51B490C}" presName="childText" presStyleLbl="bgAcc1" presStyleIdx="3" presStyleCnt="5" custScaleX="88146">
        <dgm:presLayoutVars>
          <dgm:bulletEnabled val="1"/>
        </dgm:presLayoutVars>
      </dgm:prSet>
      <dgm:spPr/>
    </dgm:pt>
    <dgm:pt modelId="{C9D7ECE3-2617-4B74-822D-720246D31EAD}" type="pres">
      <dgm:prSet presAssocID="{EDFB0188-9168-4799-9929-1C21201C5C6D}" presName="root" presStyleCnt="0"/>
      <dgm:spPr/>
    </dgm:pt>
    <dgm:pt modelId="{06A6EA31-A438-45D3-9E39-BCA60F39F8E5}" type="pres">
      <dgm:prSet presAssocID="{EDFB0188-9168-4799-9929-1C21201C5C6D}" presName="rootComposite" presStyleCnt="0"/>
      <dgm:spPr/>
    </dgm:pt>
    <dgm:pt modelId="{09A135B7-4898-426A-B251-5001E37D409C}" type="pres">
      <dgm:prSet presAssocID="{EDFB0188-9168-4799-9929-1C21201C5C6D}" presName="rootText" presStyleLbl="node1" presStyleIdx="2" presStyleCnt="3" custScaleX="86912" custScaleY="84313" custLinFactNeighborX="9823"/>
      <dgm:spPr/>
    </dgm:pt>
    <dgm:pt modelId="{2246D072-A885-4734-95F2-CC19DA7C1941}" type="pres">
      <dgm:prSet presAssocID="{EDFB0188-9168-4799-9929-1C21201C5C6D}" presName="rootConnector" presStyleLbl="node1" presStyleIdx="2" presStyleCnt="3"/>
      <dgm:spPr/>
    </dgm:pt>
    <dgm:pt modelId="{3EE17E3E-4A5E-4694-B4FD-B24AC4C61707}" type="pres">
      <dgm:prSet presAssocID="{EDFB0188-9168-4799-9929-1C21201C5C6D}" presName="childShape" presStyleCnt="0"/>
      <dgm:spPr/>
    </dgm:pt>
    <dgm:pt modelId="{BA874F00-2AF9-4EAB-89AC-A02EBFBA2A7E}" type="pres">
      <dgm:prSet presAssocID="{6AA5ACFD-6A85-49CA-A87F-98F3D1223DCD}" presName="Name13" presStyleLbl="parChTrans1D2" presStyleIdx="4" presStyleCnt="5"/>
      <dgm:spPr/>
    </dgm:pt>
    <dgm:pt modelId="{6C5F07F8-C455-491E-AB31-C48DE881AFE6}" type="pres">
      <dgm:prSet presAssocID="{5444522F-24D3-4B00-AE3E-DA4791DF0271}" presName="childText" presStyleLbl="bgAcc1" presStyleIdx="4" presStyleCnt="5" custScaleX="87865" custLinFactNeighborX="9576">
        <dgm:presLayoutVars>
          <dgm:bulletEnabled val="1"/>
        </dgm:presLayoutVars>
      </dgm:prSet>
      <dgm:spPr/>
    </dgm:pt>
  </dgm:ptLst>
  <dgm:cxnLst>
    <dgm:cxn modelId="{B910880F-8085-4453-815D-23FFC82D017A}" type="presOf" srcId="{7179D814-0CF7-4737-A318-95B03C18B408}" destId="{8A8802FC-3F5F-45AB-BB96-ECB959393815}" srcOrd="0" destOrd="0" presId="urn:microsoft.com/office/officeart/2005/8/layout/hierarchy3"/>
    <dgm:cxn modelId="{F0D26511-697B-43F5-AAA9-5184E8F80E3C}" type="presOf" srcId="{EDFB0188-9168-4799-9929-1C21201C5C6D}" destId="{2246D072-A885-4734-95F2-CC19DA7C1941}" srcOrd="1" destOrd="0" presId="urn:microsoft.com/office/officeart/2005/8/layout/hierarchy3"/>
    <dgm:cxn modelId="{ECAF2722-5BE9-4320-A5EA-2B8E06529F1C}" srcId="{00312A7D-1100-4766-929D-51597E479EC1}" destId="{6D365084-5055-430F-914C-1BD2D6ED2F1E}" srcOrd="0" destOrd="0" parTransId="{A71830B6-928C-4F8F-95BA-66F741015BB7}" sibTransId="{D32F6FC2-24AD-45FF-90C9-C3BDB17A3E8E}"/>
    <dgm:cxn modelId="{CF60392B-456D-43D9-8842-228CE321BC44}" type="presOf" srcId="{EDFB0188-9168-4799-9929-1C21201C5C6D}" destId="{09A135B7-4898-426A-B251-5001E37D409C}" srcOrd="0" destOrd="0" presId="urn:microsoft.com/office/officeart/2005/8/layout/hierarchy3"/>
    <dgm:cxn modelId="{6AFDB53A-206F-4157-952F-3FF13A726403}" type="presOf" srcId="{6D365084-5055-430F-914C-1BD2D6ED2F1E}" destId="{DC108331-B873-4BE9-A7FE-B191DF9C46BC}" srcOrd="1" destOrd="0" presId="urn:microsoft.com/office/officeart/2005/8/layout/hierarchy3"/>
    <dgm:cxn modelId="{10B77F46-889B-438C-9F1F-CD9EEFFEF964}" srcId="{00312A7D-1100-4766-929D-51597E479EC1}" destId="{EDFB0188-9168-4799-9929-1C21201C5C6D}" srcOrd="2" destOrd="0" parTransId="{9FDAB6D9-C193-46D8-A658-6AD6ED2BEC48}" sibTransId="{22B11403-D798-4ACB-ABD3-C97EF7534208}"/>
    <dgm:cxn modelId="{D9683768-C9D7-4738-8AE9-AFE045DF30D8}" type="presOf" srcId="{184CFF18-E2D0-4F98-A04E-4D8EE662D519}" destId="{C889C200-E899-4853-996D-DA906EA578AB}" srcOrd="0" destOrd="0" presId="urn:microsoft.com/office/officeart/2005/8/layout/hierarchy3"/>
    <dgm:cxn modelId="{44221D4E-75FD-4481-BC3F-7BD00E2B10A6}" type="presOf" srcId="{A1AEBEF7-861F-4406-9A97-183509750E8B}" destId="{2B7773CA-6FDA-4101-A15B-D278EE5576ED}" srcOrd="0" destOrd="0" presId="urn:microsoft.com/office/officeart/2005/8/layout/hierarchy3"/>
    <dgm:cxn modelId="{D2F7706F-2399-4DD5-82B2-D61A86C35FD0}" type="presOf" srcId="{6AA5ACFD-6A85-49CA-A87F-98F3D1223DCD}" destId="{BA874F00-2AF9-4EAB-89AC-A02EBFBA2A7E}" srcOrd="0" destOrd="0" presId="urn:microsoft.com/office/officeart/2005/8/layout/hierarchy3"/>
    <dgm:cxn modelId="{90BBD151-AD40-4E0B-85EF-4B6E7434092C}" type="presOf" srcId="{4FE668DB-2A4B-428C-ADBA-284B56A1C893}" destId="{5E03E6DC-FD2B-456F-9A0C-E9B7DA2A8906}" srcOrd="0" destOrd="0" presId="urn:microsoft.com/office/officeart/2005/8/layout/hierarchy3"/>
    <dgm:cxn modelId="{5371197E-0AB9-4368-8D5B-3E3B9953E5B9}" srcId="{6D365084-5055-430F-914C-1BD2D6ED2F1E}" destId="{E5D49481-E04F-4D73-B206-50B8B54D0D77}" srcOrd="0" destOrd="0" parTransId="{A1AEBEF7-861F-4406-9A97-183509750E8B}" sibTransId="{1ACFE9C1-4060-4F1C-B619-81725AF8AA0E}"/>
    <dgm:cxn modelId="{579A328C-8AB4-4982-8374-8B91E0E125B5}" type="presOf" srcId="{E5D49481-E04F-4D73-B206-50B8B54D0D77}" destId="{997BDC5C-373A-4E31-BBC4-8DFCEA8E9855}" srcOrd="0" destOrd="0" presId="urn:microsoft.com/office/officeart/2005/8/layout/hierarchy3"/>
    <dgm:cxn modelId="{9F7BF492-4BD6-47C2-873F-D38F544BB4EC}" type="presOf" srcId="{F67D1E6C-8BAE-434D-B6C2-69FC157C475F}" destId="{092901B5-BCAC-437F-827F-9F3598F9D5E8}" srcOrd="0" destOrd="0" presId="urn:microsoft.com/office/officeart/2005/8/layout/hierarchy3"/>
    <dgm:cxn modelId="{70BDD693-E9C3-48D1-82B8-520E18D21EF2}" type="presOf" srcId="{B8B64EB4-FA78-42F5-A689-DF06C992535C}" destId="{364708F0-EC8A-4F63-BFC4-48D199FA56A4}" srcOrd="0" destOrd="0" presId="urn:microsoft.com/office/officeart/2005/8/layout/hierarchy3"/>
    <dgm:cxn modelId="{F9FE4CA0-2E4D-4D2A-99AD-F94317C68667}" type="presOf" srcId="{EB7270D2-0307-4A58-B358-0F2FF06856E0}" destId="{470527FF-E3C6-4733-96FC-1A46A6E48B39}" srcOrd="0" destOrd="0" presId="urn:microsoft.com/office/officeart/2005/8/layout/hierarchy3"/>
    <dgm:cxn modelId="{8E774DA8-5A6C-4B80-875F-829AEE4A23B2}" type="presOf" srcId="{00312A7D-1100-4766-929D-51597E479EC1}" destId="{5E5FEAAE-8281-4E81-A0B1-2CF2092103CA}" srcOrd="0" destOrd="0" presId="urn:microsoft.com/office/officeart/2005/8/layout/hierarchy3"/>
    <dgm:cxn modelId="{AC66B0AC-87BF-4744-A0D4-D277A9B730C4}" srcId="{00312A7D-1100-4766-929D-51597E479EC1}" destId="{7179D814-0CF7-4737-A318-95B03C18B408}" srcOrd="1" destOrd="0" parTransId="{11D02DA5-EDFE-4FAD-A80B-D08C8300FDDF}" sibTransId="{CBE5883B-EA37-4288-8118-8FFD7A1C4B11}"/>
    <dgm:cxn modelId="{DB31CACD-6D02-4F75-A01D-A4CFB85B404B}" type="presOf" srcId="{7179D814-0CF7-4737-A318-95B03C18B408}" destId="{33B85203-2AE6-496C-963F-032CD8AAF5C0}" srcOrd="1" destOrd="0" presId="urn:microsoft.com/office/officeart/2005/8/layout/hierarchy3"/>
    <dgm:cxn modelId="{489E51CE-3DC9-4956-A3EC-5E58895C0790}" type="presOf" srcId="{5444522F-24D3-4B00-AE3E-DA4791DF0271}" destId="{6C5F07F8-C455-491E-AB31-C48DE881AFE6}" srcOrd="0" destOrd="0" presId="urn:microsoft.com/office/officeart/2005/8/layout/hierarchy3"/>
    <dgm:cxn modelId="{E4B917D0-3BE2-47E4-B16C-A3DAA2F4118B}" type="presOf" srcId="{E90C523D-DAE9-4E1B-BFEE-2E6CE51B490C}" destId="{DFFE995C-9CC8-4E08-A045-9DAED120EBD1}" srcOrd="0" destOrd="0" presId="urn:microsoft.com/office/officeart/2005/8/layout/hierarchy3"/>
    <dgm:cxn modelId="{85FE71D6-676E-434E-B41C-A8BE01877105}" srcId="{EDFB0188-9168-4799-9929-1C21201C5C6D}" destId="{5444522F-24D3-4B00-AE3E-DA4791DF0271}" srcOrd="0" destOrd="0" parTransId="{6AA5ACFD-6A85-49CA-A87F-98F3D1223DCD}" sibTransId="{B0F47AEE-0198-409D-95A5-C3BE97F82E0F}"/>
    <dgm:cxn modelId="{DAC9BDDF-E09C-44AC-904D-ED99246CC7A3}" srcId="{6D365084-5055-430F-914C-1BD2D6ED2F1E}" destId="{F67D1E6C-8BAE-434D-B6C2-69FC157C475F}" srcOrd="2" destOrd="0" parTransId="{4FE668DB-2A4B-428C-ADBA-284B56A1C893}" sibTransId="{D2D4266B-3EB1-46F7-9D9B-387312850334}"/>
    <dgm:cxn modelId="{B8C418E3-8461-471C-B5A9-9CE824CC6A24}" srcId="{7179D814-0CF7-4737-A318-95B03C18B408}" destId="{E90C523D-DAE9-4E1B-BFEE-2E6CE51B490C}" srcOrd="0" destOrd="0" parTransId="{EB7270D2-0307-4A58-B358-0F2FF06856E0}" sibTransId="{955AEBF0-5481-4007-A3FB-D3AF0AD2F958}"/>
    <dgm:cxn modelId="{50633BE6-E8F9-436F-8F43-AFD8F50CC63B}" type="presOf" srcId="{6D365084-5055-430F-914C-1BD2D6ED2F1E}" destId="{2FD8E83D-E87D-4F1A-8131-88A104419986}" srcOrd="0" destOrd="0" presId="urn:microsoft.com/office/officeart/2005/8/layout/hierarchy3"/>
    <dgm:cxn modelId="{8A20ADF6-EE18-4E2A-8622-45DD501BBD9F}" srcId="{6D365084-5055-430F-914C-1BD2D6ED2F1E}" destId="{184CFF18-E2D0-4F98-A04E-4D8EE662D519}" srcOrd="1" destOrd="0" parTransId="{B8B64EB4-FA78-42F5-A689-DF06C992535C}" sibTransId="{11E890F7-98CD-411E-B562-57E5F5AB7319}"/>
    <dgm:cxn modelId="{043D2738-673C-4E7A-A470-AF0992AEE0A1}" type="presParOf" srcId="{5E5FEAAE-8281-4E81-A0B1-2CF2092103CA}" destId="{2BF51B0D-41AE-4DFB-9CF5-AF4FBFE7AF0C}" srcOrd="0" destOrd="0" presId="urn:microsoft.com/office/officeart/2005/8/layout/hierarchy3"/>
    <dgm:cxn modelId="{518476CF-BBD5-4517-8C61-D28D31DBF294}" type="presParOf" srcId="{2BF51B0D-41AE-4DFB-9CF5-AF4FBFE7AF0C}" destId="{3E648C80-8990-455A-AA40-D6A8E7BB3067}" srcOrd="0" destOrd="0" presId="urn:microsoft.com/office/officeart/2005/8/layout/hierarchy3"/>
    <dgm:cxn modelId="{7EDA163F-1C28-438B-8947-76CB074A4847}" type="presParOf" srcId="{3E648C80-8990-455A-AA40-D6A8E7BB3067}" destId="{2FD8E83D-E87D-4F1A-8131-88A104419986}" srcOrd="0" destOrd="0" presId="urn:microsoft.com/office/officeart/2005/8/layout/hierarchy3"/>
    <dgm:cxn modelId="{FF2D7798-27F0-4220-BAAD-F0DD0C3A3B01}" type="presParOf" srcId="{3E648C80-8990-455A-AA40-D6A8E7BB3067}" destId="{DC108331-B873-4BE9-A7FE-B191DF9C46BC}" srcOrd="1" destOrd="0" presId="urn:microsoft.com/office/officeart/2005/8/layout/hierarchy3"/>
    <dgm:cxn modelId="{0EE34CE5-2AAC-4995-8015-E7A2CBDA5F03}" type="presParOf" srcId="{2BF51B0D-41AE-4DFB-9CF5-AF4FBFE7AF0C}" destId="{382BAB19-D0F9-4F30-AF57-1C90670FFD23}" srcOrd="1" destOrd="0" presId="urn:microsoft.com/office/officeart/2005/8/layout/hierarchy3"/>
    <dgm:cxn modelId="{925BB5C5-72D5-456A-BA29-0FE6A64F3664}" type="presParOf" srcId="{382BAB19-D0F9-4F30-AF57-1C90670FFD23}" destId="{2B7773CA-6FDA-4101-A15B-D278EE5576ED}" srcOrd="0" destOrd="0" presId="urn:microsoft.com/office/officeart/2005/8/layout/hierarchy3"/>
    <dgm:cxn modelId="{01A01FDD-5DA1-4A5E-A7C6-E89068F7FD28}" type="presParOf" srcId="{382BAB19-D0F9-4F30-AF57-1C90670FFD23}" destId="{997BDC5C-373A-4E31-BBC4-8DFCEA8E9855}" srcOrd="1" destOrd="0" presId="urn:microsoft.com/office/officeart/2005/8/layout/hierarchy3"/>
    <dgm:cxn modelId="{62D1F242-B81C-46A2-A386-0C462D6C9686}" type="presParOf" srcId="{382BAB19-D0F9-4F30-AF57-1C90670FFD23}" destId="{364708F0-EC8A-4F63-BFC4-48D199FA56A4}" srcOrd="2" destOrd="0" presId="urn:microsoft.com/office/officeart/2005/8/layout/hierarchy3"/>
    <dgm:cxn modelId="{32CABA0E-4DC8-48C8-B82B-D7A6F4D09F82}" type="presParOf" srcId="{382BAB19-D0F9-4F30-AF57-1C90670FFD23}" destId="{C889C200-E899-4853-996D-DA906EA578AB}" srcOrd="3" destOrd="0" presId="urn:microsoft.com/office/officeart/2005/8/layout/hierarchy3"/>
    <dgm:cxn modelId="{12C68CAD-78C0-4CEE-9866-06474A68C789}" type="presParOf" srcId="{382BAB19-D0F9-4F30-AF57-1C90670FFD23}" destId="{5E03E6DC-FD2B-456F-9A0C-E9B7DA2A8906}" srcOrd="4" destOrd="0" presId="urn:microsoft.com/office/officeart/2005/8/layout/hierarchy3"/>
    <dgm:cxn modelId="{90ACEE0A-0324-4CC5-945E-7ADF9E4F0C00}" type="presParOf" srcId="{382BAB19-D0F9-4F30-AF57-1C90670FFD23}" destId="{092901B5-BCAC-437F-827F-9F3598F9D5E8}" srcOrd="5" destOrd="0" presId="urn:microsoft.com/office/officeart/2005/8/layout/hierarchy3"/>
    <dgm:cxn modelId="{F469C246-3612-40F3-8A56-D805C781EAFE}" type="presParOf" srcId="{5E5FEAAE-8281-4E81-A0B1-2CF2092103CA}" destId="{7F438F46-967C-4FB7-82B4-994C22CDCCE3}" srcOrd="1" destOrd="0" presId="urn:microsoft.com/office/officeart/2005/8/layout/hierarchy3"/>
    <dgm:cxn modelId="{A93DAE11-606B-48D4-9849-BEE40881B321}" type="presParOf" srcId="{7F438F46-967C-4FB7-82B4-994C22CDCCE3}" destId="{A9243DB7-4AA9-411E-98D3-DA406B9431CC}" srcOrd="0" destOrd="0" presId="urn:microsoft.com/office/officeart/2005/8/layout/hierarchy3"/>
    <dgm:cxn modelId="{02482B9A-A1F8-4148-A397-18B38D356F0B}" type="presParOf" srcId="{A9243DB7-4AA9-411E-98D3-DA406B9431CC}" destId="{8A8802FC-3F5F-45AB-BB96-ECB959393815}" srcOrd="0" destOrd="0" presId="urn:microsoft.com/office/officeart/2005/8/layout/hierarchy3"/>
    <dgm:cxn modelId="{D47746DB-EF94-4093-9134-A8A29F11BFFF}" type="presParOf" srcId="{A9243DB7-4AA9-411E-98D3-DA406B9431CC}" destId="{33B85203-2AE6-496C-963F-032CD8AAF5C0}" srcOrd="1" destOrd="0" presId="urn:microsoft.com/office/officeart/2005/8/layout/hierarchy3"/>
    <dgm:cxn modelId="{9F10A91E-A81A-4AC1-9B54-48A4A8D012FF}" type="presParOf" srcId="{7F438F46-967C-4FB7-82B4-994C22CDCCE3}" destId="{E1B0BEB8-9EC4-48EA-A8FE-53D2E6CBD6C5}" srcOrd="1" destOrd="0" presId="urn:microsoft.com/office/officeart/2005/8/layout/hierarchy3"/>
    <dgm:cxn modelId="{05531D80-FD9C-478F-900D-D8CF4E694884}" type="presParOf" srcId="{E1B0BEB8-9EC4-48EA-A8FE-53D2E6CBD6C5}" destId="{470527FF-E3C6-4733-96FC-1A46A6E48B39}" srcOrd="0" destOrd="0" presId="urn:microsoft.com/office/officeart/2005/8/layout/hierarchy3"/>
    <dgm:cxn modelId="{5B131645-B474-497E-BDF3-9BAB843CBA0F}" type="presParOf" srcId="{E1B0BEB8-9EC4-48EA-A8FE-53D2E6CBD6C5}" destId="{DFFE995C-9CC8-4E08-A045-9DAED120EBD1}" srcOrd="1" destOrd="0" presId="urn:microsoft.com/office/officeart/2005/8/layout/hierarchy3"/>
    <dgm:cxn modelId="{77B90DB9-846C-4C50-83BC-24CF366CB8AA}" type="presParOf" srcId="{5E5FEAAE-8281-4E81-A0B1-2CF2092103CA}" destId="{C9D7ECE3-2617-4B74-822D-720246D31EAD}" srcOrd="2" destOrd="0" presId="urn:microsoft.com/office/officeart/2005/8/layout/hierarchy3"/>
    <dgm:cxn modelId="{DBC2E92C-D56B-4E40-8B27-1199C31CA596}" type="presParOf" srcId="{C9D7ECE3-2617-4B74-822D-720246D31EAD}" destId="{06A6EA31-A438-45D3-9E39-BCA60F39F8E5}" srcOrd="0" destOrd="0" presId="urn:microsoft.com/office/officeart/2005/8/layout/hierarchy3"/>
    <dgm:cxn modelId="{10404C50-29BF-4E2F-BC9D-02EF83E74A48}" type="presParOf" srcId="{06A6EA31-A438-45D3-9E39-BCA60F39F8E5}" destId="{09A135B7-4898-426A-B251-5001E37D409C}" srcOrd="0" destOrd="0" presId="urn:microsoft.com/office/officeart/2005/8/layout/hierarchy3"/>
    <dgm:cxn modelId="{A325B04B-2C21-4C3E-B2A2-7AD4996EF449}" type="presParOf" srcId="{06A6EA31-A438-45D3-9E39-BCA60F39F8E5}" destId="{2246D072-A885-4734-95F2-CC19DA7C1941}" srcOrd="1" destOrd="0" presId="urn:microsoft.com/office/officeart/2005/8/layout/hierarchy3"/>
    <dgm:cxn modelId="{36541BAD-AC72-43C2-BEB2-2A09A15CF761}" type="presParOf" srcId="{C9D7ECE3-2617-4B74-822D-720246D31EAD}" destId="{3EE17E3E-4A5E-4694-B4FD-B24AC4C61707}" srcOrd="1" destOrd="0" presId="urn:microsoft.com/office/officeart/2005/8/layout/hierarchy3"/>
    <dgm:cxn modelId="{6A247537-7D31-4AD5-863F-4CD763DE8974}" type="presParOf" srcId="{3EE17E3E-4A5E-4694-B4FD-B24AC4C61707}" destId="{BA874F00-2AF9-4EAB-89AC-A02EBFBA2A7E}" srcOrd="0" destOrd="0" presId="urn:microsoft.com/office/officeart/2005/8/layout/hierarchy3"/>
    <dgm:cxn modelId="{A2B88AFA-F7E7-47AA-95DF-F452147913A3}" type="presParOf" srcId="{3EE17E3E-4A5E-4694-B4FD-B24AC4C61707}" destId="{6C5F07F8-C455-491E-AB31-C48DE881AFE6}"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FC0B53-A370-4CAC-A751-112333D03E57}"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2A91E8DA-8617-4BC3-A25D-DA4271893400}">
      <dgm:prSet phldrT="[Text]" custT="1"/>
      <dgm:spPr/>
      <dgm:t>
        <a:bodyPr/>
        <a:lstStyle/>
        <a:p>
          <a:r>
            <a:rPr lang="en-US" sz="1800" dirty="0">
              <a:latin typeface="+mn-lt"/>
            </a:rPr>
            <a:t>Addressing financial barriers </a:t>
          </a:r>
        </a:p>
      </dgm:t>
    </dgm:pt>
    <dgm:pt modelId="{18FE6BE7-2D08-4B54-A29C-C1C5246118D1}" type="parTrans" cxnId="{514FA1A9-EC30-4D82-A259-B248F43CB847}">
      <dgm:prSet/>
      <dgm:spPr/>
      <dgm:t>
        <a:bodyPr/>
        <a:lstStyle/>
        <a:p>
          <a:endParaRPr lang="en-US" sz="1800">
            <a:latin typeface="+mn-lt"/>
          </a:endParaRPr>
        </a:p>
      </dgm:t>
    </dgm:pt>
    <dgm:pt modelId="{909CA8FA-06D1-4582-AB22-B5170C521B88}" type="sibTrans" cxnId="{514FA1A9-EC30-4D82-A259-B248F43CB847}">
      <dgm:prSet/>
      <dgm:spPr/>
      <dgm:t>
        <a:bodyPr/>
        <a:lstStyle/>
        <a:p>
          <a:endParaRPr lang="en-US" sz="1800">
            <a:latin typeface="+mn-lt"/>
          </a:endParaRPr>
        </a:p>
      </dgm:t>
    </dgm:pt>
    <dgm:pt modelId="{99B1B997-FBAC-4D9A-ADD1-5E65CDDCED41}">
      <dgm:prSet phldrT="[Text]" custT="1"/>
      <dgm:spPr/>
      <dgm:t>
        <a:bodyPr/>
        <a:lstStyle/>
        <a:p>
          <a:r>
            <a:rPr lang="en-US" sz="1800" dirty="0">
              <a:latin typeface="+mn-lt"/>
            </a:rPr>
            <a:t>Strengthening consumer awareness</a:t>
          </a:r>
        </a:p>
      </dgm:t>
    </dgm:pt>
    <dgm:pt modelId="{C2809ED9-F18D-4A2D-9EA6-019A9FC20ED0}" type="parTrans" cxnId="{FDA2AD56-F8AC-4EEA-AA2B-CBB7093D2E15}">
      <dgm:prSet/>
      <dgm:spPr/>
      <dgm:t>
        <a:bodyPr/>
        <a:lstStyle/>
        <a:p>
          <a:endParaRPr lang="en-US" sz="1800">
            <a:latin typeface="+mn-lt"/>
          </a:endParaRPr>
        </a:p>
      </dgm:t>
    </dgm:pt>
    <dgm:pt modelId="{C5E2CA26-19E4-418F-98D9-07996F24E8D4}" type="sibTrans" cxnId="{FDA2AD56-F8AC-4EEA-AA2B-CBB7093D2E15}">
      <dgm:prSet/>
      <dgm:spPr/>
      <dgm:t>
        <a:bodyPr/>
        <a:lstStyle/>
        <a:p>
          <a:endParaRPr lang="en-US" sz="1800">
            <a:latin typeface="+mn-lt"/>
          </a:endParaRPr>
        </a:p>
      </dgm:t>
    </dgm:pt>
    <dgm:pt modelId="{CB4654B7-44CD-483E-9484-8E416B1FF02F}">
      <dgm:prSet phldrT="[Text]" custT="1"/>
      <dgm:spPr/>
      <dgm:t>
        <a:bodyPr/>
        <a:lstStyle/>
        <a:p>
          <a:pPr algn="l"/>
          <a:r>
            <a:rPr lang="en-US" sz="1800" dirty="0">
              <a:latin typeface="+mn-lt"/>
            </a:rPr>
            <a:t>Demonstration projects</a:t>
          </a:r>
        </a:p>
      </dgm:t>
    </dgm:pt>
    <dgm:pt modelId="{47515BD3-24F4-468B-BBC4-0D9F55030ABD}" type="parTrans" cxnId="{A1B83FE2-0692-4B48-AED3-6CF400524B8A}">
      <dgm:prSet/>
      <dgm:spPr/>
      <dgm:t>
        <a:bodyPr/>
        <a:lstStyle/>
        <a:p>
          <a:endParaRPr lang="en-US" sz="1800">
            <a:latin typeface="+mn-lt"/>
          </a:endParaRPr>
        </a:p>
      </dgm:t>
    </dgm:pt>
    <dgm:pt modelId="{D6175D44-7CEA-4964-A38B-568432BB29B2}" type="sibTrans" cxnId="{A1B83FE2-0692-4B48-AED3-6CF400524B8A}">
      <dgm:prSet/>
      <dgm:spPr/>
      <dgm:t>
        <a:bodyPr/>
        <a:lstStyle/>
        <a:p>
          <a:endParaRPr lang="en-US" sz="1800">
            <a:latin typeface="+mn-lt"/>
          </a:endParaRPr>
        </a:p>
      </dgm:t>
    </dgm:pt>
    <dgm:pt modelId="{B3BF18F7-8607-440A-9D70-0D5B6897A40B}">
      <dgm:prSet phldrT="[Text]" custT="1"/>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altLang="zh-CN" sz="1800" dirty="0">
              <a:latin typeface="+mn-lt"/>
            </a:rPr>
            <a:t>City targets</a:t>
          </a:r>
          <a:endParaRPr lang="en-US" sz="1800" dirty="0">
            <a:latin typeface="+mn-lt"/>
          </a:endParaRPr>
        </a:p>
      </dgm:t>
    </dgm:pt>
    <dgm:pt modelId="{AF6104E5-F0EF-4BEF-BEE0-9EE9FD1D6364}" type="parTrans" cxnId="{8A956394-C7E2-4393-A28F-B15A8981D320}">
      <dgm:prSet/>
      <dgm:spPr/>
      <dgm:t>
        <a:bodyPr/>
        <a:lstStyle/>
        <a:p>
          <a:endParaRPr lang="en-US" sz="1800">
            <a:latin typeface="+mn-lt"/>
          </a:endParaRPr>
        </a:p>
      </dgm:t>
    </dgm:pt>
    <dgm:pt modelId="{62BC51B7-8539-44E9-993A-E8261CF304E4}" type="sibTrans" cxnId="{8A956394-C7E2-4393-A28F-B15A8981D320}">
      <dgm:prSet/>
      <dgm:spPr/>
      <dgm:t>
        <a:bodyPr/>
        <a:lstStyle/>
        <a:p>
          <a:endParaRPr lang="en-US" sz="1800">
            <a:latin typeface="+mn-lt"/>
          </a:endParaRPr>
        </a:p>
      </dgm:t>
    </dgm:pt>
    <dgm:pt modelId="{62282561-2BED-4E4F-9077-7089B1EE6D21}">
      <dgm:prSet phldrT="[Text]" custT="1"/>
      <dgm:spPr/>
      <dgm:t>
        <a:bodyPr/>
        <a:lstStyle/>
        <a:p>
          <a:r>
            <a:rPr lang="en-US" sz="1800" dirty="0">
              <a:latin typeface="+mn-lt"/>
            </a:rPr>
            <a:t>Ensuring stable demand</a:t>
          </a:r>
        </a:p>
      </dgm:t>
    </dgm:pt>
    <dgm:pt modelId="{5FD74FEE-7C3F-4AC9-AF5C-FE502B84AE01}" type="parTrans" cxnId="{7BB518A5-D18A-44B5-9443-17023CA33C36}">
      <dgm:prSet/>
      <dgm:spPr/>
      <dgm:t>
        <a:bodyPr/>
        <a:lstStyle/>
        <a:p>
          <a:endParaRPr lang="en-US" sz="1800">
            <a:latin typeface="+mn-lt"/>
          </a:endParaRPr>
        </a:p>
      </dgm:t>
    </dgm:pt>
    <dgm:pt modelId="{594D1F9B-BFFE-4A09-9905-010544CC9695}" type="sibTrans" cxnId="{7BB518A5-D18A-44B5-9443-17023CA33C36}">
      <dgm:prSet/>
      <dgm:spPr/>
      <dgm:t>
        <a:bodyPr/>
        <a:lstStyle/>
        <a:p>
          <a:endParaRPr lang="en-US" sz="1800">
            <a:latin typeface="+mn-lt"/>
          </a:endParaRPr>
        </a:p>
      </dgm:t>
    </dgm:pt>
    <dgm:pt modelId="{A76D09C3-468D-42D2-85A1-AA91684F02D0}">
      <dgm:prSet phldrT="[Text]" custT="1"/>
      <dgm:spPr/>
      <dgm:t>
        <a:bodyPr/>
        <a:lstStyle/>
        <a:p>
          <a:pPr algn="l"/>
          <a:r>
            <a:rPr lang="en-US" sz="1800" dirty="0">
              <a:latin typeface="+mn-lt"/>
            </a:rPr>
            <a:t>Heat mapping</a:t>
          </a:r>
        </a:p>
      </dgm:t>
    </dgm:pt>
    <dgm:pt modelId="{77FD6D5A-65B3-404C-A174-BF09DE9B17D0}" type="parTrans" cxnId="{C2110889-95E8-48E7-80B9-24E2F552FE8C}">
      <dgm:prSet/>
      <dgm:spPr/>
      <dgm:t>
        <a:bodyPr/>
        <a:lstStyle/>
        <a:p>
          <a:endParaRPr lang="en-US" sz="1800">
            <a:latin typeface="+mn-lt"/>
          </a:endParaRPr>
        </a:p>
      </dgm:t>
    </dgm:pt>
    <dgm:pt modelId="{E6B4B607-AAD2-41B0-8CFA-C031CA351618}" type="sibTrans" cxnId="{C2110889-95E8-48E7-80B9-24E2F552FE8C}">
      <dgm:prSet/>
      <dgm:spPr/>
      <dgm:t>
        <a:bodyPr/>
        <a:lstStyle/>
        <a:p>
          <a:endParaRPr lang="en-US" sz="1800">
            <a:latin typeface="+mn-lt"/>
          </a:endParaRPr>
        </a:p>
      </dgm:t>
    </dgm:pt>
    <dgm:pt modelId="{D990FD36-0E6E-477C-A9EC-89326D2C805D}">
      <dgm:prSet phldrT="[Text]" custT="1"/>
      <dgm:spPr/>
      <dgm:t>
        <a:bodyPr/>
        <a:lstStyle/>
        <a:p>
          <a:r>
            <a:rPr lang="en-US" sz="1800" dirty="0">
              <a:latin typeface="+mn-lt"/>
            </a:rPr>
            <a:t>Addressing regulatory barriers</a:t>
          </a:r>
        </a:p>
      </dgm:t>
    </dgm:pt>
    <dgm:pt modelId="{2D48CE43-0EE3-40CC-84D8-55021790ED85}" type="parTrans" cxnId="{93A03985-305D-491A-AA58-18624033C777}">
      <dgm:prSet/>
      <dgm:spPr/>
      <dgm:t>
        <a:bodyPr/>
        <a:lstStyle/>
        <a:p>
          <a:endParaRPr lang="en-US" sz="1800"/>
        </a:p>
      </dgm:t>
    </dgm:pt>
    <dgm:pt modelId="{B160F435-FFDF-48A0-B19A-B7CF10EA64CE}" type="sibTrans" cxnId="{93A03985-305D-491A-AA58-18624033C777}">
      <dgm:prSet/>
      <dgm:spPr/>
      <dgm:t>
        <a:bodyPr/>
        <a:lstStyle/>
        <a:p>
          <a:endParaRPr lang="en-US" sz="1800"/>
        </a:p>
      </dgm:t>
    </dgm:pt>
    <dgm:pt modelId="{3225F05A-F2E2-4CFC-88D0-C67AFEC1CE36}">
      <dgm:prSet phldrT="[Text]" custT="1"/>
      <dgm:spPr/>
      <dgm:t>
        <a:bodyPr/>
        <a:lstStyle/>
        <a:p>
          <a:pPr algn="l"/>
          <a:r>
            <a:rPr lang="en-US" sz="1800" dirty="0">
              <a:latin typeface="+mn-lt"/>
            </a:rPr>
            <a:t>Subsidies, grants, tax credits</a:t>
          </a:r>
        </a:p>
      </dgm:t>
    </dgm:pt>
    <dgm:pt modelId="{4F5E1F91-4B06-489C-BE6E-596B4D6DAFC6}" type="parTrans" cxnId="{91CCC4E7-A9FF-4259-A90E-4AEE9B515784}">
      <dgm:prSet/>
      <dgm:spPr/>
      <dgm:t>
        <a:bodyPr/>
        <a:lstStyle/>
        <a:p>
          <a:endParaRPr lang="en-US" sz="1800"/>
        </a:p>
      </dgm:t>
    </dgm:pt>
    <dgm:pt modelId="{58B59181-E6B4-4038-A152-267628D5AEE0}" type="sibTrans" cxnId="{91CCC4E7-A9FF-4259-A90E-4AEE9B515784}">
      <dgm:prSet/>
      <dgm:spPr/>
      <dgm:t>
        <a:bodyPr/>
        <a:lstStyle/>
        <a:p>
          <a:endParaRPr lang="en-US" sz="1800"/>
        </a:p>
      </dgm:t>
    </dgm:pt>
    <dgm:pt modelId="{CD983E3C-FDDA-4C11-A15F-82456B3DADB0}">
      <dgm:prSet phldrT="[Text]" custT="1"/>
      <dgm:spPr/>
      <dgm:t>
        <a:bodyPr/>
        <a:lstStyle/>
        <a:p>
          <a:pPr algn="l"/>
          <a:r>
            <a:rPr lang="en-US" sz="1800" dirty="0">
              <a:latin typeface="+mn-lt"/>
            </a:rPr>
            <a:t>Direct investment</a:t>
          </a:r>
        </a:p>
      </dgm:t>
    </dgm:pt>
    <dgm:pt modelId="{C09F4768-47D5-4DFD-8385-900D175DABC0}" type="parTrans" cxnId="{52295964-4F01-4085-B044-E75A5A60C61F}">
      <dgm:prSet/>
      <dgm:spPr/>
      <dgm:t>
        <a:bodyPr/>
        <a:lstStyle/>
        <a:p>
          <a:endParaRPr lang="en-US" sz="1800"/>
        </a:p>
      </dgm:t>
    </dgm:pt>
    <dgm:pt modelId="{2D597BB6-7E3C-4E45-B987-151853A6F8D6}" type="sibTrans" cxnId="{52295964-4F01-4085-B044-E75A5A60C61F}">
      <dgm:prSet/>
      <dgm:spPr/>
      <dgm:t>
        <a:bodyPr/>
        <a:lstStyle/>
        <a:p>
          <a:endParaRPr lang="en-US" sz="1800"/>
        </a:p>
      </dgm:t>
    </dgm:pt>
    <dgm:pt modelId="{A153C2EC-A3F9-4843-9740-414B98C47223}">
      <dgm:prSet phldrT="[Text]" custT="1"/>
      <dgm:spPr/>
      <dgm:t>
        <a:bodyPr/>
        <a:lstStyle/>
        <a:p>
          <a:pPr algn="l"/>
          <a:r>
            <a:rPr lang="en-US" sz="1800" dirty="0">
              <a:latin typeface="+mn-lt"/>
            </a:rPr>
            <a:t>Land value capture strategies</a:t>
          </a:r>
        </a:p>
      </dgm:t>
    </dgm:pt>
    <dgm:pt modelId="{700B7035-06D9-4EF1-85E3-F1F0E417C1EC}" type="parTrans" cxnId="{870C277B-7BF3-4D6E-A6DA-350629C60B05}">
      <dgm:prSet/>
      <dgm:spPr/>
      <dgm:t>
        <a:bodyPr/>
        <a:lstStyle/>
        <a:p>
          <a:endParaRPr lang="en-US" sz="1800"/>
        </a:p>
      </dgm:t>
    </dgm:pt>
    <dgm:pt modelId="{040938B5-F0CD-4DA1-A762-BDDB2D025614}" type="sibTrans" cxnId="{870C277B-7BF3-4D6E-A6DA-350629C60B05}">
      <dgm:prSet/>
      <dgm:spPr/>
      <dgm:t>
        <a:bodyPr/>
        <a:lstStyle/>
        <a:p>
          <a:endParaRPr lang="en-US" sz="1800"/>
        </a:p>
      </dgm:t>
    </dgm:pt>
    <dgm:pt modelId="{83516C39-13D3-4424-AA58-7A8C155031AF}">
      <dgm:prSet phldrT="[Text]" custT="1"/>
      <dgm:spPr/>
      <dgm:t>
        <a:bodyPr/>
        <a:lstStyle/>
        <a:p>
          <a:pPr algn="l"/>
          <a:r>
            <a:rPr lang="en-US" sz="1800" dirty="0">
              <a:latin typeface="+mn-lt"/>
            </a:rPr>
            <a:t>Energy efficiency policies</a:t>
          </a:r>
        </a:p>
      </dgm:t>
    </dgm:pt>
    <dgm:pt modelId="{5D049D65-CF28-408D-8D66-93485012DE5F}" type="parTrans" cxnId="{F022BFED-56D2-4512-A46A-4F15F40A48F2}">
      <dgm:prSet/>
      <dgm:spPr/>
      <dgm:t>
        <a:bodyPr/>
        <a:lstStyle/>
        <a:p>
          <a:endParaRPr lang="en-US" sz="1800"/>
        </a:p>
      </dgm:t>
    </dgm:pt>
    <dgm:pt modelId="{02052934-37DC-4C0A-A65C-EE7C51332362}" type="sibTrans" cxnId="{F022BFED-56D2-4512-A46A-4F15F40A48F2}">
      <dgm:prSet/>
      <dgm:spPr/>
      <dgm:t>
        <a:bodyPr/>
        <a:lstStyle/>
        <a:p>
          <a:endParaRPr lang="en-US" sz="1800"/>
        </a:p>
      </dgm:t>
    </dgm:pt>
    <dgm:pt modelId="{C12827B9-27B1-4173-97CC-F859A2D92668}">
      <dgm:prSet phldrT="[Text]" custT="1"/>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latin typeface="+mn-lt"/>
            </a:rPr>
            <a:t>Mandating zones</a:t>
          </a:r>
        </a:p>
      </dgm:t>
    </dgm:pt>
    <dgm:pt modelId="{D2093027-9F73-497E-962A-2DEF0FE385D8}" type="parTrans" cxnId="{0A21D41C-3A3E-4ADF-9DB9-59776C17F657}">
      <dgm:prSet/>
      <dgm:spPr/>
      <dgm:t>
        <a:bodyPr/>
        <a:lstStyle/>
        <a:p>
          <a:endParaRPr lang="en-US" sz="1800"/>
        </a:p>
      </dgm:t>
    </dgm:pt>
    <dgm:pt modelId="{B9E430B7-0379-4B3D-B2CD-1947B3D715A1}" type="sibTrans" cxnId="{0A21D41C-3A3E-4ADF-9DB9-59776C17F657}">
      <dgm:prSet/>
      <dgm:spPr/>
      <dgm:t>
        <a:bodyPr/>
        <a:lstStyle/>
        <a:p>
          <a:endParaRPr lang="en-US" sz="1800"/>
        </a:p>
      </dgm:t>
    </dgm:pt>
    <dgm:pt modelId="{93A9EA5A-1F7E-4AB3-AABD-82C9A0A7E39B}">
      <dgm:prSet phldrT="[Text]" custT="1"/>
      <dgm:spPr/>
      <dgm:t>
        <a:bodyPr/>
        <a:lstStyle/>
        <a:p>
          <a:pPr algn="l"/>
          <a:r>
            <a:rPr lang="en-US" sz="1800" dirty="0">
              <a:latin typeface="+mn-lt"/>
            </a:rPr>
            <a:t>Allowing third party access</a:t>
          </a:r>
        </a:p>
      </dgm:t>
    </dgm:pt>
    <dgm:pt modelId="{4AC29940-FCEC-448D-B775-605B3CAD3E84}" type="parTrans" cxnId="{54635A8F-5C27-4842-A94C-E4B0CF7B866F}">
      <dgm:prSet/>
      <dgm:spPr/>
      <dgm:t>
        <a:bodyPr/>
        <a:lstStyle/>
        <a:p>
          <a:endParaRPr lang="en-US" sz="1800"/>
        </a:p>
      </dgm:t>
    </dgm:pt>
    <dgm:pt modelId="{CE773CA2-A90C-408F-9E1F-35612B9A4461}" type="sibTrans" cxnId="{54635A8F-5C27-4842-A94C-E4B0CF7B866F}">
      <dgm:prSet/>
      <dgm:spPr/>
      <dgm:t>
        <a:bodyPr/>
        <a:lstStyle/>
        <a:p>
          <a:endParaRPr lang="en-US" sz="1800"/>
        </a:p>
      </dgm:t>
    </dgm:pt>
    <dgm:pt modelId="{5E4880FE-230A-490A-A507-54BADFF9663A}" type="pres">
      <dgm:prSet presAssocID="{97FC0B53-A370-4CAC-A751-112333D03E57}" presName="diagram" presStyleCnt="0">
        <dgm:presLayoutVars>
          <dgm:chPref val="1"/>
          <dgm:dir/>
          <dgm:animOne val="branch"/>
          <dgm:animLvl val="lvl"/>
          <dgm:resizeHandles/>
        </dgm:presLayoutVars>
      </dgm:prSet>
      <dgm:spPr/>
    </dgm:pt>
    <dgm:pt modelId="{9F7E8212-166A-4FB1-978F-7154797C3796}" type="pres">
      <dgm:prSet presAssocID="{62282561-2BED-4E4F-9077-7089B1EE6D21}" presName="root" presStyleCnt="0"/>
      <dgm:spPr/>
    </dgm:pt>
    <dgm:pt modelId="{8A10044F-A5E6-4A2E-882C-F7D1D2F6E684}" type="pres">
      <dgm:prSet presAssocID="{62282561-2BED-4E4F-9077-7089B1EE6D21}" presName="rootComposite" presStyleCnt="0"/>
      <dgm:spPr/>
    </dgm:pt>
    <dgm:pt modelId="{8D089F5B-470D-4D90-9947-F4AF4274A1A3}" type="pres">
      <dgm:prSet presAssocID="{62282561-2BED-4E4F-9077-7089B1EE6D21}" presName="rootText" presStyleLbl="node1" presStyleIdx="0" presStyleCnt="4" custScaleX="108058" custScaleY="162087"/>
      <dgm:spPr/>
    </dgm:pt>
    <dgm:pt modelId="{B812EF69-E88A-4998-80D3-B163599B96E0}" type="pres">
      <dgm:prSet presAssocID="{62282561-2BED-4E4F-9077-7089B1EE6D21}" presName="rootConnector" presStyleLbl="node1" presStyleIdx="0" presStyleCnt="4"/>
      <dgm:spPr/>
    </dgm:pt>
    <dgm:pt modelId="{623C36F0-6645-4F1D-856F-07B8BF36C9D0}" type="pres">
      <dgm:prSet presAssocID="{62282561-2BED-4E4F-9077-7089B1EE6D21}" presName="childShape" presStyleCnt="0"/>
      <dgm:spPr/>
    </dgm:pt>
    <dgm:pt modelId="{50B2DD97-AA97-4FD5-A729-CE8D53BE69D0}" type="pres">
      <dgm:prSet presAssocID="{77FD6D5A-65B3-404C-A174-BF09DE9B17D0}" presName="Name13" presStyleLbl="parChTrans1D2" presStyleIdx="0" presStyleCnt="9"/>
      <dgm:spPr/>
    </dgm:pt>
    <dgm:pt modelId="{C32C0B0C-72DD-42BA-B984-62CDBAF87485}" type="pres">
      <dgm:prSet presAssocID="{A76D09C3-468D-42D2-85A1-AA91684F02D0}" presName="childText" presStyleLbl="bgAcc1" presStyleIdx="0" presStyleCnt="9" custScaleX="103999" custScaleY="269174">
        <dgm:presLayoutVars>
          <dgm:bulletEnabled val="1"/>
        </dgm:presLayoutVars>
      </dgm:prSet>
      <dgm:spPr/>
    </dgm:pt>
    <dgm:pt modelId="{CCA486E1-52F7-4459-8A1D-2D1B370EAADF}" type="pres">
      <dgm:prSet presAssocID="{2A91E8DA-8617-4BC3-A25D-DA4271893400}" presName="root" presStyleCnt="0"/>
      <dgm:spPr/>
    </dgm:pt>
    <dgm:pt modelId="{029FE600-AEC7-4973-9654-348E1D26AEC1}" type="pres">
      <dgm:prSet presAssocID="{2A91E8DA-8617-4BC3-A25D-DA4271893400}" presName="rootComposite" presStyleCnt="0"/>
      <dgm:spPr/>
    </dgm:pt>
    <dgm:pt modelId="{86031391-719A-419E-B0B0-AB9FCC711545}" type="pres">
      <dgm:prSet presAssocID="{2A91E8DA-8617-4BC3-A25D-DA4271893400}" presName="rootText" presStyleLbl="node1" presStyleIdx="1" presStyleCnt="4" custScaleX="134850" custScaleY="162087"/>
      <dgm:spPr/>
    </dgm:pt>
    <dgm:pt modelId="{C2D52C7B-58CF-443F-8957-DC76AD80026A}" type="pres">
      <dgm:prSet presAssocID="{2A91E8DA-8617-4BC3-A25D-DA4271893400}" presName="rootConnector" presStyleLbl="node1" presStyleIdx="1" presStyleCnt="4"/>
      <dgm:spPr/>
    </dgm:pt>
    <dgm:pt modelId="{8F2A1ED7-8EF4-4BDC-8CB8-DAD8EFABA37B}" type="pres">
      <dgm:prSet presAssocID="{2A91E8DA-8617-4BC3-A25D-DA4271893400}" presName="childShape" presStyleCnt="0"/>
      <dgm:spPr/>
    </dgm:pt>
    <dgm:pt modelId="{FF0197D9-8C1C-4874-A80F-9D1156C02043}" type="pres">
      <dgm:prSet presAssocID="{4F5E1F91-4B06-489C-BE6E-596B4D6DAFC6}" presName="Name13" presStyleLbl="parChTrans1D2" presStyleIdx="1" presStyleCnt="9"/>
      <dgm:spPr/>
    </dgm:pt>
    <dgm:pt modelId="{D72125C2-14CC-49C5-AFBA-673CD844B909}" type="pres">
      <dgm:prSet presAssocID="{3225F05A-F2E2-4CFC-88D0-C67AFEC1CE36}" presName="childText" presStyleLbl="bgAcc1" presStyleIdx="1" presStyleCnt="9" custScaleX="158390">
        <dgm:presLayoutVars>
          <dgm:bulletEnabled val="1"/>
        </dgm:presLayoutVars>
      </dgm:prSet>
      <dgm:spPr/>
    </dgm:pt>
    <dgm:pt modelId="{CAAD1B82-BDF1-4C5B-8DD6-B6EDBE971108}" type="pres">
      <dgm:prSet presAssocID="{C09F4768-47D5-4DFD-8385-900D175DABC0}" presName="Name13" presStyleLbl="parChTrans1D2" presStyleIdx="2" presStyleCnt="9"/>
      <dgm:spPr/>
    </dgm:pt>
    <dgm:pt modelId="{4EFDE540-B80F-421D-BD97-E87828D86F29}" type="pres">
      <dgm:prSet presAssocID="{CD983E3C-FDDA-4C11-A15F-82456B3DADB0}" presName="childText" presStyleLbl="bgAcc1" presStyleIdx="2" presStyleCnt="9" custScaleX="158390">
        <dgm:presLayoutVars>
          <dgm:bulletEnabled val="1"/>
        </dgm:presLayoutVars>
      </dgm:prSet>
      <dgm:spPr/>
    </dgm:pt>
    <dgm:pt modelId="{87014A35-1F9C-4134-8C68-C5FDE8BED63D}" type="pres">
      <dgm:prSet presAssocID="{700B7035-06D9-4EF1-85E3-F1F0E417C1EC}" presName="Name13" presStyleLbl="parChTrans1D2" presStyleIdx="3" presStyleCnt="9"/>
      <dgm:spPr/>
    </dgm:pt>
    <dgm:pt modelId="{7CA09BBE-48DA-4510-AF53-3C5C249F0061}" type="pres">
      <dgm:prSet presAssocID="{A153C2EC-A3F9-4843-9740-414B98C47223}" presName="childText" presStyleLbl="bgAcc1" presStyleIdx="3" presStyleCnt="9" custScaleX="158390" custLinFactNeighborX="1880" custLinFactNeighborY="1003">
        <dgm:presLayoutVars>
          <dgm:bulletEnabled val="1"/>
        </dgm:presLayoutVars>
      </dgm:prSet>
      <dgm:spPr/>
    </dgm:pt>
    <dgm:pt modelId="{DC3899D2-7255-408F-AFE0-5BB92A7BA35E}" type="pres">
      <dgm:prSet presAssocID="{5D049D65-CF28-408D-8D66-93485012DE5F}" presName="Name13" presStyleLbl="parChTrans1D2" presStyleIdx="4" presStyleCnt="9"/>
      <dgm:spPr/>
    </dgm:pt>
    <dgm:pt modelId="{EB3CA1E2-492D-4505-8E82-15D0ECEEF972}" type="pres">
      <dgm:prSet presAssocID="{83516C39-13D3-4424-AA58-7A8C155031AF}" presName="childText" presStyleLbl="bgAcc1" presStyleIdx="4" presStyleCnt="9" custScaleX="158390">
        <dgm:presLayoutVars>
          <dgm:bulletEnabled val="1"/>
        </dgm:presLayoutVars>
      </dgm:prSet>
      <dgm:spPr/>
    </dgm:pt>
    <dgm:pt modelId="{77AB7234-178D-4D62-9DCE-9D32954E4B48}" type="pres">
      <dgm:prSet presAssocID="{D990FD36-0E6E-477C-A9EC-89326D2C805D}" presName="root" presStyleCnt="0"/>
      <dgm:spPr/>
    </dgm:pt>
    <dgm:pt modelId="{7E26701B-0302-4CE2-A581-3F7CC288607A}" type="pres">
      <dgm:prSet presAssocID="{D990FD36-0E6E-477C-A9EC-89326D2C805D}" presName="rootComposite" presStyleCnt="0"/>
      <dgm:spPr/>
    </dgm:pt>
    <dgm:pt modelId="{FD88BA27-BFBB-4A81-A4EE-D6B2A2970CF8}" type="pres">
      <dgm:prSet presAssocID="{D990FD36-0E6E-477C-A9EC-89326D2C805D}" presName="rootText" presStyleLbl="node1" presStyleIdx="2" presStyleCnt="4" custScaleY="159102" custLinFactNeighborX="2722" custLinFactNeighborY="-1729"/>
      <dgm:spPr/>
    </dgm:pt>
    <dgm:pt modelId="{A729757E-C9F5-442C-92B1-78E2299599DD}" type="pres">
      <dgm:prSet presAssocID="{D990FD36-0E6E-477C-A9EC-89326D2C805D}" presName="rootConnector" presStyleLbl="node1" presStyleIdx="2" presStyleCnt="4"/>
      <dgm:spPr/>
    </dgm:pt>
    <dgm:pt modelId="{F2702EB4-5E24-4D18-98B9-8723E49D3EC9}" type="pres">
      <dgm:prSet presAssocID="{D990FD36-0E6E-477C-A9EC-89326D2C805D}" presName="childShape" presStyleCnt="0"/>
      <dgm:spPr/>
    </dgm:pt>
    <dgm:pt modelId="{1BB92746-3F54-4638-845C-320F8479490C}" type="pres">
      <dgm:prSet presAssocID="{AF6104E5-F0EF-4BEF-BEE0-9EE9FD1D6364}" presName="Name13" presStyleLbl="parChTrans1D2" presStyleIdx="5" presStyleCnt="9"/>
      <dgm:spPr/>
    </dgm:pt>
    <dgm:pt modelId="{BBA004E5-4429-42C1-ACB5-DA33C7AE7D49}" type="pres">
      <dgm:prSet presAssocID="{B3BF18F7-8607-440A-9D70-0D5B6897A40B}" presName="childText" presStyleLbl="bgAcc1" presStyleIdx="5" presStyleCnt="9" custScaleX="103999" custScaleY="168829" custLinFactNeighborY="49001">
        <dgm:presLayoutVars>
          <dgm:bulletEnabled val="1"/>
        </dgm:presLayoutVars>
      </dgm:prSet>
      <dgm:spPr/>
    </dgm:pt>
    <dgm:pt modelId="{4009D94B-0962-43D9-9EB5-4FA29DA7073C}" type="pres">
      <dgm:prSet presAssocID="{D2093027-9F73-497E-962A-2DEF0FE385D8}" presName="Name13" presStyleLbl="parChTrans1D2" presStyleIdx="6" presStyleCnt="9"/>
      <dgm:spPr/>
    </dgm:pt>
    <dgm:pt modelId="{943E4A5D-D6AC-4C94-82FD-2DE68D4BB15D}" type="pres">
      <dgm:prSet presAssocID="{C12827B9-27B1-4173-97CC-F859A2D92668}" presName="childText" presStyleLbl="bgAcc1" presStyleIdx="6" presStyleCnt="9" custLinFactNeighborY="49001">
        <dgm:presLayoutVars>
          <dgm:bulletEnabled val="1"/>
        </dgm:presLayoutVars>
      </dgm:prSet>
      <dgm:spPr/>
    </dgm:pt>
    <dgm:pt modelId="{2439DE39-BFF0-45F7-9A2D-048DDA98B712}" type="pres">
      <dgm:prSet presAssocID="{99B1B997-FBAC-4D9A-ADD1-5E65CDDCED41}" presName="root" presStyleCnt="0"/>
      <dgm:spPr/>
    </dgm:pt>
    <dgm:pt modelId="{96B3F603-CD69-4992-99C9-608521AD2DDB}" type="pres">
      <dgm:prSet presAssocID="{99B1B997-FBAC-4D9A-ADD1-5E65CDDCED41}" presName="rootComposite" presStyleCnt="0"/>
      <dgm:spPr/>
    </dgm:pt>
    <dgm:pt modelId="{F464B91E-A3EB-4D99-835C-2FDCF4ECBD43}" type="pres">
      <dgm:prSet presAssocID="{99B1B997-FBAC-4D9A-ADD1-5E65CDDCED41}" presName="rootText" presStyleLbl="node1" presStyleIdx="3" presStyleCnt="4" custScaleX="108058" custScaleY="162087"/>
      <dgm:spPr/>
    </dgm:pt>
    <dgm:pt modelId="{2BD7A158-FD44-4554-8ACA-D32C46171100}" type="pres">
      <dgm:prSet presAssocID="{99B1B997-FBAC-4D9A-ADD1-5E65CDDCED41}" presName="rootConnector" presStyleLbl="node1" presStyleIdx="3" presStyleCnt="4"/>
      <dgm:spPr/>
    </dgm:pt>
    <dgm:pt modelId="{D8C0E542-15F2-44AE-AD7D-D46F980D66BA}" type="pres">
      <dgm:prSet presAssocID="{99B1B997-FBAC-4D9A-ADD1-5E65CDDCED41}" presName="childShape" presStyleCnt="0"/>
      <dgm:spPr/>
    </dgm:pt>
    <dgm:pt modelId="{B7BD101D-18CE-45EB-A7B8-B5CF2550E0FD}" type="pres">
      <dgm:prSet presAssocID="{47515BD3-24F4-468B-BBC4-0D9F55030ABD}" presName="Name13" presStyleLbl="parChTrans1D2" presStyleIdx="7" presStyleCnt="9"/>
      <dgm:spPr/>
    </dgm:pt>
    <dgm:pt modelId="{ADF8A7C6-D7CE-4985-A8D7-263725192DFF}" type="pres">
      <dgm:prSet presAssocID="{CB4654B7-44CD-483E-9484-8E416B1FF02F}" presName="childText" presStyleLbl="bgAcc1" presStyleIdx="7" presStyleCnt="9" custScaleX="103999" custScaleY="179791">
        <dgm:presLayoutVars>
          <dgm:bulletEnabled val="1"/>
        </dgm:presLayoutVars>
      </dgm:prSet>
      <dgm:spPr/>
    </dgm:pt>
    <dgm:pt modelId="{49E26606-5F01-48FF-BBB0-983302E2F150}" type="pres">
      <dgm:prSet presAssocID="{4AC29940-FCEC-448D-B775-605B3CAD3E84}" presName="Name13" presStyleLbl="parChTrans1D2" presStyleIdx="8" presStyleCnt="9"/>
      <dgm:spPr/>
    </dgm:pt>
    <dgm:pt modelId="{222CAB25-5BDC-4B06-A863-23955F4EAE57}" type="pres">
      <dgm:prSet presAssocID="{93A9EA5A-1F7E-4AB3-AABD-82C9A0A7E39B}" presName="childText" presStyleLbl="bgAcc1" presStyleIdx="8" presStyleCnt="9" custScaleY="149641" custLinFactNeighborX="2268" custLinFactNeighborY="47184">
        <dgm:presLayoutVars>
          <dgm:bulletEnabled val="1"/>
        </dgm:presLayoutVars>
      </dgm:prSet>
      <dgm:spPr/>
    </dgm:pt>
  </dgm:ptLst>
  <dgm:cxnLst>
    <dgm:cxn modelId="{4A6AD70B-6C6C-4DD6-ABB2-6335672711A4}" type="presOf" srcId="{AF6104E5-F0EF-4BEF-BEE0-9EE9FD1D6364}" destId="{1BB92746-3F54-4638-845C-320F8479490C}" srcOrd="0" destOrd="0" presId="urn:microsoft.com/office/officeart/2005/8/layout/hierarchy3"/>
    <dgm:cxn modelId="{0A21D41C-3A3E-4ADF-9DB9-59776C17F657}" srcId="{D990FD36-0E6E-477C-A9EC-89326D2C805D}" destId="{C12827B9-27B1-4173-97CC-F859A2D92668}" srcOrd="1" destOrd="0" parTransId="{D2093027-9F73-497E-962A-2DEF0FE385D8}" sibTransId="{B9E430B7-0379-4B3D-B2CD-1947B3D715A1}"/>
    <dgm:cxn modelId="{C4446123-67E1-4FDE-BE09-AFDBD4769C8E}" type="presOf" srcId="{D990FD36-0E6E-477C-A9EC-89326D2C805D}" destId="{A729757E-C9F5-442C-92B1-78E2299599DD}" srcOrd="1" destOrd="0" presId="urn:microsoft.com/office/officeart/2005/8/layout/hierarchy3"/>
    <dgm:cxn modelId="{B3AF1F2A-22A7-45BA-8ADC-702B76E03963}" type="presOf" srcId="{97FC0B53-A370-4CAC-A751-112333D03E57}" destId="{5E4880FE-230A-490A-A507-54BADFF9663A}" srcOrd="0" destOrd="0" presId="urn:microsoft.com/office/officeart/2005/8/layout/hierarchy3"/>
    <dgm:cxn modelId="{9290592C-E7B8-4BC7-AFDA-80376104BF1F}" type="presOf" srcId="{CD983E3C-FDDA-4C11-A15F-82456B3DADB0}" destId="{4EFDE540-B80F-421D-BD97-E87828D86F29}" srcOrd="0" destOrd="0" presId="urn:microsoft.com/office/officeart/2005/8/layout/hierarchy3"/>
    <dgm:cxn modelId="{FEEF9638-A29A-4D1F-B37D-63FCEF075C03}" type="presOf" srcId="{D990FD36-0E6E-477C-A9EC-89326D2C805D}" destId="{FD88BA27-BFBB-4A81-A4EE-D6B2A2970CF8}" srcOrd="0" destOrd="0" presId="urn:microsoft.com/office/officeart/2005/8/layout/hierarchy3"/>
    <dgm:cxn modelId="{3AA7CB3A-9759-4812-ADAE-C54800EE522D}" type="presOf" srcId="{93A9EA5A-1F7E-4AB3-AABD-82C9A0A7E39B}" destId="{222CAB25-5BDC-4B06-A863-23955F4EAE57}" srcOrd="0" destOrd="0" presId="urn:microsoft.com/office/officeart/2005/8/layout/hierarchy3"/>
    <dgm:cxn modelId="{2ABC123C-0F67-4481-BCFE-1383973C0922}" type="presOf" srcId="{A76D09C3-468D-42D2-85A1-AA91684F02D0}" destId="{C32C0B0C-72DD-42BA-B984-62CDBAF87485}" srcOrd="0" destOrd="0" presId="urn:microsoft.com/office/officeart/2005/8/layout/hierarchy3"/>
    <dgm:cxn modelId="{52295964-4F01-4085-B044-E75A5A60C61F}" srcId="{2A91E8DA-8617-4BC3-A25D-DA4271893400}" destId="{CD983E3C-FDDA-4C11-A15F-82456B3DADB0}" srcOrd="1" destOrd="0" parTransId="{C09F4768-47D5-4DFD-8385-900D175DABC0}" sibTransId="{2D597BB6-7E3C-4E45-B987-151853A6F8D6}"/>
    <dgm:cxn modelId="{7857AD64-B330-4C6A-AA53-96AF62E65820}" type="presOf" srcId="{3225F05A-F2E2-4CFC-88D0-C67AFEC1CE36}" destId="{D72125C2-14CC-49C5-AFBA-673CD844B909}" srcOrd="0" destOrd="0" presId="urn:microsoft.com/office/officeart/2005/8/layout/hierarchy3"/>
    <dgm:cxn modelId="{FDA2AD56-F8AC-4EEA-AA2B-CBB7093D2E15}" srcId="{97FC0B53-A370-4CAC-A751-112333D03E57}" destId="{99B1B997-FBAC-4D9A-ADD1-5E65CDDCED41}" srcOrd="3" destOrd="0" parTransId="{C2809ED9-F18D-4A2D-9EA6-019A9FC20ED0}" sibTransId="{C5E2CA26-19E4-418F-98D9-07996F24E8D4}"/>
    <dgm:cxn modelId="{870C277B-7BF3-4D6E-A6DA-350629C60B05}" srcId="{2A91E8DA-8617-4BC3-A25D-DA4271893400}" destId="{A153C2EC-A3F9-4843-9740-414B98C47223}" srcOrd="2" destOrd="0" parTransId="{700B7035-06D9-4EF1-85E3-F1F0E417C1EC}" sibTransId="{040938B5-F0CD-4DA1-A762-BDDB2D025614}"/>
    <dgm:cxn modelId="{EDF27181-F175-4CAF-B09E-4B64BBE5BC4E}" type="presOf" srcId="{99B1B997-FBAC-4D9A-ADD1-5E65CDDCED41}" destId="{2BD7A158-FD44-4554-8ACA-D32C46171100}" srcOrd="1" destOrd="0" presId="urn:microsoft.com/office/officeart/2005/8/layout/hierarchy3"/>
    <dgm:cxn modelId="{93A03985-305D-491A-AA58-18624033C777}" srcId="{97FC0B53-A370-4CAC-A751-112333D03E57}" destId="{D990FD36-0E6E-477C-A9EC-89326D2C805D}" srcOrd="2" destOrd="0" parTransId="{2D48CE43-0EE3-40CC-84D8-55021790ED85}" sibTransId="{B160F435-FFDF-48A0-B19A-B7CF10EA64CE}"/>
    <dgm:cxn modelId="{C2110889-95E8-48E7-80B9-24E2F552FE8C}" srcId="{62282561-2BED-4E4F-9077-7089B1EE6D21}" destId="{A76D09C3-468D-42D2-85A1-AA91684F02D0}" srcOrd="0" destOrd="0" parTransId="{77FD6D5A-65B3-404C-A174-BF09DE9B17D0}" sibTransId="{E6B4B607-AAD2-41B0-8CFA-C031CA351618}"/>
    <dgm:cxn modelId="{54635A8F-5C27-4842-A94C-E4B0CF7B866F}" srcId="{99B1B997-FBAC-4D9A-ADD1-5E65CDDCED41}" destId="{93A9EA5A-1F7E-4AB3-AABD-82C9A0A7E39B}" srcOrd="1" destOrd="0" parTransId="{4AC29940-FCEC-448D-B775-605B3CAD3E84}" sibTransId="{CE773CA2-A90C-408F-9E1F-35612B9A4461}"/>
    <dgm:cxn modelId="{2D5DB991-EA91-4C02-879A-3622398FC413}" type="presOf" srcId="{77FD6D5A-65B3-404C-A174-BF09DE9B17D0}" destId="{50B2DD97-AA97-4FD5-A729-CE8D53BE69D0}" srcOrd="0" destOrd="0" presId="urn:microsoft.com/office/officeart/2005/8/layout/hierarchy3"/>
    <dgm:cxn modelId="{AFFFF993-390C-47DF-B9E5-88436207AA1F}" type="presOf" srcId="{5D049D65-CF28-408D-8D66-93485012DE5F}" destId="{DC3899D2-7255-408F-AFE0-5BB92A7BA35E}" srcOrd="0" destOrd="0" presId="urn:microsoft.com/office/officeart/2005/8/layout/hierarchy3"/>
    <dgm:cxn modelId="{8A956394-C7E2-4393-A28F-B15A8981D320}" srcId="{D990FD36-0E6E-477C-A9EC-89326D2C805D}" destId="{B3BF18F7-8607-440A-9D70-0D5B6897A40B}" srcOrd="0" destOrd="0" parTransId="{AF6104E5-F0EF-4BEF-BEE0-9EE9FD1D6364}" sibTransId="{62BC51B7-8539-44E9-993A-E8261CF304E4}"/>
    <dgm:cxn modelId="{C534EA98-C4EE-454E-A742-F3B90C8609C6}" type="presOf" srcId="{A153C2EC-A3F9-4843-9740-414B98C47223}" destId="{7CA09BBE-48DA-4510-AF53-3C5C249F0061}" srcOrd="0" destOrd="0" presId="urn:microsoft.com/office/officeart/2005/8/layout/hierarchy3"/>
    <dgm:cxn modelId="{1BF4A999-BE51-4FBC-B8F5-ADD099E4ADE6}" type="presOf" srcId="{62282561-2BED-4E4F-9077-7089B1EE6D21}" destId="{B812EF69-E88A-4998-80D3-B163599B96E0}" srcOrd="1" destOrd="0" presId="urn:microsoft.com/office/officeart/2005/8/layout/hierarchy3"/>
    <dgm:cxn modelId="{25C47F9F-7810-462E-913A-8ABDF4DB328B}" type="presOf" srcId="{D2093027-9F73-497E-962A-2DEF0FE385D8}" destId="{4009D94B-0962-43D9-9EB5-4FA29DA7073C}" srcOrd="0" destOrd="0" presId="urn:microsoft.com/office/officeart/2005/8/layout/hierarchy3"/>
    <dgm:cxn modelId="{BD3D78A1-444D-49F6-829B-6749A18B162F}" type="presOf" srcId="{83516C39-13D3-4424-AA58-7A8C155031AF}" destId="{EB3CA1E2-492D-4505-8E82-15D0ECEEF972}" srcOrd="0" destOrd="0" presId="urn:microsoft.com/office/officeart/2005/8/layout/hierarchy3"/>
    <dgm:cxn modelId="{7BB518A5-D18A-44B5-9443-17023CA33C36}" srcId="{97FC0B53-A370-4CAC-A751-112333D03E57}" destId="{62282561-2BED-4E4F-9077-7089B1EE6D21}" srcOrd="0" destOrd="0" parTransId="{5FD74FEE-7C3F-4AC9-AF5C-FE502B84AE01}" sibTransId="{594D1F9B-BFFE-4A09-9905-010544CC9695}"/>
    <dgm:cxn modelId="{514FA1A9-EC30-4D82-A259-B248F43CB847}" srcId="{97FC0B53-A370-4CAC-A751-112333D03E57}" destId="{2A91E8DA-8617-4BC3-A25D-DA4271893400}" srcOrd="1" destOrd="0" parTransId="{18FE6BE7-2D08-4B54-A29C-C1C5246118D1}" sibTransId="{909CA8FA-06D1-4582-AB22-B5170C521B88}"/>
    <dgm:cxn modelId="{4F01F9B6-21B0-4144-8530-1DD162B7D359}" type="presOf" srcId="{B3BF18F7-8607-440A-9D70-0D5B6897A40B}" destId="{BBA004E5-4429-42C1-ACB5-DA33C7AE7D49}" srcOrd="0" destOrd="0" presId="urn:microsoft.com/office/officeart/2005/8/layout/hierarchy3"/>
    <dgm:cxn modelId="{F5AF08BE-A6A1-4F8E-9703-969857369517}" type="presOf" srcId="{62282561-2BED-4E4F-9077-7089B1EE6D21}" destId="{8D089F5B-470D-4D90-9947-F4AF4274A1A3}" srcOrd="0" destOrd="0" presId="urn:microsoft.com/office/officeart/2005/8/layout/hierarchy3"/>
    <dgm:cxn modelId="{24FF7AC1-46AD-40F5-BDB3-89FE06DE58B9}" type="presOf" srcId="{4F5E1F91-4B06-489C-BE6E-596B4D6DAFC6}" destId="{FF0197D9-8C1C-4874-A80F-9D1156C02043}" srcOrd="0" destOrd="0" presId="urn:microsoft.com/office/officeart/2005/8/layout/hierarchy3"/>
    <dgm:cxn modelId="{001313C4-554D-4B02-B045-6D44CEAE68B1}" type="presOf" srcId="{C12827B9-27B1-4173-97CC-F859A2D92668}" destId="{943E4A5D-D6AC-4C94-82FD-2DE68D4BB15D}" srcOrd="0" destOrd="0" presId="urn:microsoft.com/office/officeart/2005/8/layout/hierarchy3"/>
    <dgm:cxn modelId="{49C4EBCA-B7F8-430E-ABB7-2D504FCBB30B}" type="presOf" srcId="{99B1B997-FBAC-4D9A-ADD1-5E65CDDCED41}" destId="{F464B91E-A3EB-4D99-835C-2FDCF4ECBD43}" srcOrd="0" destOrd="0" presId="urn:microsoft.com/office/officeart/2005/8/layout/hierarchy3"/>
    <dgm:cxn modelId="{FCFE27CB-FFAC-4661-93B6-6B42DB1A08BA}" type="presOf" srcId="{47515BD3-24F4-468B-BBC4-0D9F55030ABD}" destId="{B7BD101D-18CE-45EB-A7B8-B5CF2550E0FD}" srcOrd="0" destOrd="0" presId="urn:microsoft.com/office/officeart/2005/8/layout/hierarchy3"/>
    <dgm:cxn modelId="{A1550ACF-1962-48E9-9DCC-F8F7BB15CFE6}" type="presOf" srcId="{700B7035-06D9-4EF1-85E3-F1F0E417C1EC}" destId="{87014A35-1F9C-4134-8C68-C5FDE8BED63D}" srcOrd="0" destOrd="0" presId="urn:microsoft.com/office/officeart/2005/8/layout/hierarchy3"/>
    <dgm:cxn modelId="{B4CA19D7-DBD6-422B-8D25-7E5B77AA084E}" type="presOf" srcId="{4AC29940-FCEC-448D-B775-605B3CAD3E84}" destId="{49E26606-5F01-48FF-BBB0-983302E2F150}" srcOrd="0" destOrd="0" presId="urn:microsoft.com/office/officeart/2005/8/layout/hierarchy3"/>
    <dgm:cxn modelId="{48F1AAD9-2379-4755-BD77-3D9B034AC6CC}" type="presOf" srcId="{2A91E8DA-8617-4BC3-A25D-DA4271893400}" destId="{86031391-719A-419E-B0B0-AB9FCC711545}" srcOrd="0" destOrd="0" presId="urn:microsoft.com/office/officeart/2005/8/layout/hierarchy3"/>
    <dgm:cxn modelId="{A1B83FE2-0692-4B48-AED3-6CF400524B8A}" srcId="{99B1B997-FBAC-4D9A-ADD1-5E65CDDCED41}" destId="{CB4654B7-44CD-483E-9484-8E416B1FF02F}" srcOrd="0" destOrd="0" parTransId="{47515BD3-24F4-468B-BBC4-0D9F55030ABD}" sibTransId="{D6175D44-7CEA-4964-A38B-568432BB29B2}"/>
    <dgm:cxn modelId="{91CCC4E7-A9FF-4259-A90E-4AEE9B515784}" srcId="{2A91E8DA-8617-4BC3-A25D-DA4271893400}" destId="{3225F05A-F2E2-4CFC-88D0-C67AFEC1CE36}" srcOrd="0" destOrd="0" parTransId="{4F5E1F91-4B06-489C-BE6E-596B4D6DAFC6}" sibTransId="{58B59181-E6B4-4038-A152-267628D5AEE0}"/>
    <dgm:cxn modelId="{F022BFED-56D2-4512-A46A-4F15F40A48F2}" srcId="{2A91E8DA-8617-4BC3-A25D-DA4271893400}" destId="{83516C39-13D3-4424-AA58-7A8C155031AF}" srcOrd="3" destOrd="0" parTransId="{5D049D65-CF28-408D-8D66-93485012DE5F}" sibTransId="{02052934-37DC-4C0A-A65C-EE7C51332362}"/>
    <dgm:cxn modelId="{D95956EE-C756-4A25-9CE0-C54A982F3279}" type="presOf" srcId="{CB4654B7-44CD-483E-9484-8E416B1FF02F}" destId="{ADF8A7C6-D7CE-4985-A8D7-263725192DFF}" srcOrd="0" destOrd="0" presId="urn:microsoft.com/office/officeart/2005/8/layout/hierarchy3"/>
    <dgm:cxn modelId="{7F6EA4EE-7D09-466A-A7DD-117218C1772F}" type="presOf" srcId="{2A91E8DA-8617-4BC3-A25D-DA4271893400}" destId="{C2D52C7B-58CF-443F-8957-DC76AD80026A}" srcOrd="1" destOrd="0" presId="urn:microsoft.com/office/officeart/2005/8/layout/hierarchy3"/>
    <dgm:cxn modelId="{0B410CF7-62D8-434C-9E60-3376E1C5BADC}" type="presOf" srcId="{C09F4768-47D5-4DFD-8385-900D175DABC0}" destId="{CAAD1B82-BDF1-4C5B-8DD6-B6EDBE971108}" srcOrd="0" destOrd="0" presId="urn:microsoft.com/office/officeart/2005/8/layout/hierarchy3"/>
    <dgm:cxn modelId="{AE98159E-FF5D-4A47-B535-FB555F4C17BB}" type="presParOf" srcId="{5E4880FE-230A-490A-A507-54BADFF9663A}" destId="{9F7E8212-166A-4FB1-978F-7154797C3796}" srcOrd="0" destOrd="0" presId="urn:microsoft.com/office/officeart/2005/8/layout/hierarchy3"/>
    <dgm:cxn modelId="{34601FFD-BC26-4702-A6D7-8B451BE56677}" type="presParOf" srcId="{9F7E8212-166A-4FB1-978F-7154797C3796}" destId="{8A10044F-A5E6-4A2E-882C-F7D1D2F6E684}" srcOrd="0" destOrd="0" presId="urn:microsoft.com/office/officeart/2005/8/layout/hierarchy3"/>
    <dgm:cxn modelId="{C9396861-0304-4A42-9C35-17D6545BAE63}" type="presParOf" srcId="{8A10044F-A5E6-4A2E-882C-F7D1D2F6E684}" destId="{8D089F5B-470D-4D90-9947-F4AF4274A1A3}" srcOrd="0" destOrd="0" presId="urn:microsoft.com/office/officeart/2005/8/layout/hierarchy3"/>
    <dgm:cxn modelId="{034696D7-46C1-45AA-9EAF-1EF8B512268D}" type="presParOf" srcId="{8A10044F-A5E6-4A2E-882C-F7D1D2F6E684}" destId="{B812EF69-E88A-4998-80D3-B163599B96E0}" srcOrd="1" destOrd="0" presId="urn:microsoft.com/office/officeart/2005/8/layout/hierarchy3"/>
    <dgm:cxn modelId="{CDB81E95-1845-4AD2-9A2E-D95CC0B6C2E3}" type="presParOf" srcId="{9F7E8212-166A-4FB1-978F-7154797C3796}" destId="{623C36F0-6645-4F1D-856F-07B8BF36C9D0}" srcOrd="1" destOrd="0" presId="urn:microsoft.com/office/officeart/2005/8/layout/hierarchy3"/>
    <dgm:cxn modelId="{9574017F-96BA-4817-8C51-E141E9B624A9}" type="presParOf" srcId="{623C36F0-6645-4F1D-856F-07B8BF36C9D0}" destId="{50B2DD97-AA97-4FD5-A729-CE8D53BE69D0}" srcOrd="0" destOrd="0" presId="urn:microsoft.com/office/officeart/2005/8/layout/hierarchy3"/>
    <dgm:cxn modelId="{CE69FFA8-F722-4251-807E-51C061006444}" type="presParOf" srcId="{623C36F0-6645-4F1D-856F-07B8BF36C9D0}" destId="{C32C0B0C-72DD-42BA-B984-62CDBAF87485}" srcOrd="1" destOrd="0" presId="urn:microsoft.com/office/officeart/2005/8/layout/hierarchy3"/>
    <dgm:cxn modelId="{74D36228-8C6B-4E9E-882E-7E9FF6EAFE63}" type="presParOf" srcId="{5E4880FE-230A-490A-A507-54BADFF9663A}" destId="{CCA486E1-52F7-4459-8A1D-2D1B370EAADF}" srcOrd="1" destOrd="0" presId="urn:microsoft.com/office/officeart/2005/8/layout/hierarchy3"/>
    <dgm:cxn modelId="{54435F6B-8795-42E6-8036-54EB4A40C0A4}" type="presParOf" srcId="{CCA486E1-52F7-4459-8A1D-2D1B370EAADF}" destId="{029FE600-AEC7-4973-9654-348E1D26AEC1}" srcOrd="0" destOrd="0" presId="urn:microsoft.com/office/officeart/2005/8/layout/hierarchy3"/>
    <dgm:cxn modelId="{EE97EA83-47B9-4455-BBD9-D34362A0F702}" type="presParOf" srcId="{029FE600-AEC7-4973-9654-348E1D26AEC1}" destId="{86031391-719A-419E-B0B0-AB9FCC711545}" srcOrd="0" destOrd="0" presId="urn:microsoft.com/office/officeart/2005/8/layout/hierarchy3"/>
    <dgm:cxn modelId="{CC6847F3-B9A9-4C5C-801D-8E68CC4DA6A8}" type="presParOf" srcId="{029FE600-AEC7-4973-9654-348E1D26AEC1}" destId="{C2D52C7B-58CF-443F-8957-DC76AD80026A}" srcOrd="1" destOrd="0" presId="urn:microsoft.com/office/officeart/2005/8/layout/hierarchy3"/>
    <dgm:cxn modelId="{AF01413F-21EF-425D-AB1D-B143AB1A9077}" type="presParOf" srcId="{CCA486E1-52F7-4459-8A1D-2D1B370EAADF}" destId="{8F2A1ED7-8EF4-4BDC-8CB8-DAD8EFABA37B}" srcOrd="1" destOrd="0" presId="urn:microsoft.com/office/officeart/2005/8/layout/hierarchy3"/>
    <dgm:cxn modelId="{0074665A-6148-46F7-96D2-C9C2E263CB87}" type="presParOf" srcId="{8F2A1ED7-8EF4-4BDC-8CB8-DAD8EFABA37B}" destId="{FF0197D9-8C1C-4874-A80F-9D1156C02043}" srcOrd="0" destOrd="0" presId="urn:microsoft.com/office/officeart/2005/8/layout/hierarchy3"/>
    <dgm:cxn modelId="{96D59C80-A774-4556-A62A-B5CF98B79047}" type="presParOf" srcId="{8F2A1ED7-8EF4-4BDC-8CB8-DAD8EFABA37B}" destId="{D72125C2-14CC-49C5-AFBA-673CD844B909}" srcOrd="1" destOrd="0" presId="urn:microsoft.com/office/officeart/2005/8/layout/hierarchy3"/>
    <dgm:cxn modelId="{B7C96461-373F-4675-8F1E-138728D2405A}" type="presParOf" srcId="{8F2A1ED7-8EF4-4BDC-8CB8-DAD8EFABA37B}" destId="{CAAD1B82-BDF1-4C5B-8DD6-B6EDBE971108}" srcOrd="2" destOrd="0" presId="urn:microsoft.com/office/officeart/2005/8/layout/hierarchy3"/>
    <dgm:cxn modelId="{DC286754-4A12-4480-B333-FC001FB37D58}" type="presParOf" srcId="{8F2A1ED7-8EF4-4BDC-8CB8-DAD8EFABA37B}" destId="{4EFDE540-B80F-421D-BD97-E87828D86F29}" srcOrd="3" destOrd="0" presId="urn:microsoft.com/office/officeart/2005/8/layout/hierarchy3"/>
    <dgm:cxn modelId="{E03CEAB1-DB36-4042-B9E5-7F780CEF0E0C}" type="presParOf" srcId="{8F2A1ED7-8EF4-4BDC-8CB8-DAD8EFABA37B}" destId="{87014A35-1F9C-4134-8C68-C5FDE8BED63D}" srcOrd="4" destOrd="0" presId="urn:microsoft.com/office/officeart/2005/8/layout/hierarchy3"/>
    <dgm:cxn modelId="{8AEB6FD7-1DCD-4F48-AD6A-BBF1D6A8C19C}" type="presParOf" srcId="{8F2A1ED7-8EF4-4BDC-8CB8-DAD8EFABA37B}" destId="{7CA09BBE-48DA-4510-AF53-3C5C249F0061}" srcOrd="5" destOrd="0" presId="urn:microsoft.com/office/officeart/2005/8/layout/hierarchy3"/>
    <dgm:cxn modelId="{8A1FB5C3-0F6D-4375-904A-86D4FE5217BA}" type="presParOf" srcId="{8F2A1ED7-8EF4-4BDC-8CB8-DAD8EFABA37B}" destId="{DC3899D2-7255-408F-AFE0-5BB92A7BA35E}" srcOrd="6" destOrd="0" presId="urn:microsoft.com/office/officeart/2005/8/layout/hierarchy3"/>
    <dgm:cxn modelId="{EA9807A9-C1DE-4095-BC16-1EF22C671208}" type="presParOf" srcId="{8F2A1ED7-8EF4-4BDC-8CB8-DAD8EFABA37B}" destId="{EB3CA1E2-492D-4505-8E82-15D0ECEEF972}" srcOrd="7" destOrd="0" presId="urn:microsoft.com/office/officeart/2005/8/layout/hierarchy3"/>
    <dgm:cxn modelId="{5B318B68-0CC1-494F-9CCF-9C61E3D26739}" type="presParOf" srcId="{5E4880FE-230A-490A-A507-54BADFF9663A}" destId="{77AB7234-178D-4D62-9DCE-9D32954E4B48}" srcOrd="2" destOrd="0" presId="urn:microsoft.com/office/officeart/2005/8/layout/hierarchy3"/>
    <dgm:cxn modelId="{C3CBA9B7-9D0E-4317-BA67-BDB23D2E1652}" type="presParOf" srcId="{77AB7234-178D-4D62-9DCE-9D32954E4B48}" destId="{7E26701B-0302-4CE2-A581-3F7CC288607A}" srcOrd="0" destOrd="0" presId="urn:microsoft.com/office/officeart/2005/8/layout/hierarchy3"/>
    <dgm:cxn modelId="{A687528B-F645-4422-8EBA-845C7FE2481D}" type="presParOf" srcId="{7E26701B-0302-4CE2-A581-3F7CC288607A}" destId="{FD88BA27-BFBB-4A81-A4EE-D6B2A2970CF8}" srcOrd="0" destOrd="0" presId="urn:microsoft.com/office/officeart/2005/8/layout/hierarchy3"/>
    <dgm:cxn modelId="{DCB04B63-0269-4824-8694-6D663A919D46}" type="presParOf" srcId="{7E26701B-0302-4CE2-A581-3F7CC288607A}" destId="{A729757E-C9F5-442C-92B1-78E2299599DD}" srcOrd="1" destOrd="0" presId="urn:microsoft.com/office/officeart/2005/8/layout/hierarchy3"/>
    <dgm:cxn modelId="{B91D4CD5-A2BA-4DFC-B238-153CBBFEEF22}" type="presParOf" srcId="{77AB7234-178D-4D62-9DCE-9D32954E4B48}" destId="{F2702EB4-5E24-4D18-98B9-8723E49D3EC9}" srcOrd="1" destOrd="0" presId="urn:microsoft.com/office/officeart/2005/8/layout/hierarchy3"/>
    <dgm:cxn modelId="{5E9A3795-7A58-4817-BE84-87680C775C33}" type="presParOf" srcId="{F2702EB4-5E24-4D18-98B9-8723E49D3EC9}" destId="{1BB92746-3F54-4638-845C-320F8479490C}" srcOrd="0" destOrd="0" presId="urn:microsoft.com/office/officeart/2005/8/layout/hierarchy3"/>
    <dgm:cxn modelId="{35322F97-B8A4-47E5-8AA6-03028383C342}" type="presParOf" srcId="{F2702EB4-5E24-4D18-98B9-8723E49D3EC9}" destId="{BBA004E5-4429-42C1-ACB5-DA33C7AE7D49}" srcOrd="1" destOrd="0" presId="urn:microsoft.com/office/officeart/2005/8/layout/hierarchy3"/>
    <dgm:cxn modelId="{BDECAB51-DF77-4DBB-80BA-A60CE363F8C2}" type="presParOf" srcId="{F2702EB4-5E24-4D18-98B9-8723E49D3EC9}" destId="{4009D94B-0962-43D9-9EB5-4FA29DA7073C}" srcOrd="2" destOrd="0" presId="urn:microsoft.com/office/officeart/2005/8/layout/hierarchy3"/>
    <dgm:cxn modelId="{EC61460F-62D5-4266-B887-EFFF3322EAA1}" type="presParOf" srcId="{F2702EB4-5E24-4D18-98B9-8723E49D3EC9}" destId="{943E4A5D-D6AC-4C94-82FD-2DE68D4BB15D}" srcOrd="3" destOrd="0" presId="urn:microsoft.com/office/officeart/2005/8/layout/hierarchy3"/>
    <dgm:cxn modelId="{BA8A8EBA-E48B-4C1F-814D-04C374ECFCCA}" type="presParOf" srcId="{5E4880FE-230A-490A-A507-54BADFF9663A}" destId="{2439DE39-BFF0-45F7-9A2D-048DDA98B712}" srcOrd="3" destOrd="0" presId="urn:microsoft.com/office/officeart/2005/8/layout/hierarchy3"/>
    <dgm:cxn modelId="{AC0E4B41-4908-4FF0-BC4C-A4C62D84AB80}" type="presParOf" srcId="{2439DE39-BFF0-45F7-9A2D-048DDA98B712}" destId="{96B3F603-CD69-4992-99C9-608521AD2DDB}" srcOrd="0" destOrd="0" presId="urn:microsoft.com/office/officeart/2005/8/layout/hierarchy3"/>
    <dgm:cxn modelId="{2A6D154E-E565-4932-9862-E29AE26E0332}" type="presParOf" srcId="{96B3F603-CD69-4992-99C9-608521AD2DDB}" destId="{F464B91E-A3EB-4D99-835C-2FDCF4ECBD43}" srcOrd="0" destOrd="0" presId="urn:microsoft.com/office/officeart/2005/8/layout/hierarchy3"/>
    <dgm:cxn modelId="{92FB45B4-43E9-4133-82BA-E92F448624FF}" type="presParOf" srcId="{96B3F603-CD69-4992-99C9-608521AD2DDB}" destId="{2BD7A158-FD44-4554-8ACA-D32C46171100}" srcOrd="1" destOrd="0" presId="urn:microsoft.com/office/officeart/2005/8/layout/hierarchy3"/>
    <dgm:cxn modelId="{F39581F9-A9C5-4B89-94AE-C1E4A7946B81}" type="presParOf" srcId="{2439DE39-BFF0-45F7-9A2D-048DDA98B712}" destId="{D8C0E542-15F2-44AE-AD7D-D46F980D66BA}" srcOrd="1" destOrd="0" presId="urn:microsoft.com/office/officeart/2005/8/layout/hierarchy3"/>
    <dgm:cxn modelId="{43ACF2E9-880A-45B9-957B-EFA93F962FB8}" type="presParOf" srcId="{D8C0E542-15F2-44AE-AD7D-D46F980D66BA}" destId="{B7BD101D-18CE-45EB-A7B8-B5CF2550E0FD}" srcOrd="0" destOrd="0" presId="urn:microsoft.com/office/officeart/2005/8/layout/hierarchy3"/>
    <dgm:cxn modelId="{DD9BD819-6E7B-49CD-8E07-0D9F2BA308FE}" type="presParOf" srcId="{D8C0E542-15F2-44AE-AD7D-D46F980D66BA}" destId="{ADF8A7C6-D7CE-4985-A8D7-263725192DFF}" srcOrd="1" destOrd="0" presId="urn:microsoft.com/office/officeart/2005/8/layout/hierarchy3"/>
    <dgm:cxn modelId="{7CE53053-CACF-4844-97B7-5D8441C75491}" type="presParOf" srcId="{D8C0E542-15F2-44AE-AD7D-D46F980D66BA}" destId="{49E26606-5F01-48FF-BBB0-983302E2F150}" srcOrd="2" destOrd="0" presId="urn:microsoft.com/office/officeart/2005/8/layout/hierarchy3"/>
    <dgm:cxn modelId="{54F73F55-7EE9-4F5A-BC08-496EEABA9A53}" type="presParOf" srcId="{D8C0E542-15F2-44AE-AD7D-D46F980D66BA}" destId="{222CAB25-5BDC-4B06-A863-23955F4EAE57}"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7FC0B53-A370-4CAC-A751-112333D03E57}" type="doc">
      <dgm:prSet loTypeId="urn:microsoft.com/office/officeart/2005/8/layout/hierarchy3" loCatId="hierarchy" qsTypeId="urn:microsoft.com/office/officeart/2005/8/quickstyle/simple1" qsCatId="simple" csTypeId="urn:microsoft.com/office/officeart/2005/8/colors/accent6_2" csCatId="accent6" phldr="1"/>
      <dgm:spPr/>
      <dgm:t>
        <a:bodyPr/>
        <a:lstStyle/>
        <a:p>
          <a:endParaRPr lang="en-US"/>
        </a:p>
      </dgm:t>
    </dgm:pt>
    <dgm:pt modelId="{2A91E8DA-8617-4BC3-A25D-DA4271893400}">
      <dgm:prSet phldrT="[Text]" custT="1"/>
      <dgm:spPr/>
      <dgm:t>
        <a:bodyPr/>
        <a:lstStyle/>
        <a:p>
          <a:r>
            <a:rPr lang="en-US" sz="1800" dirty="0"/>
            <a:t>Addressing cost and market barriers</a:t>
          </a:r>
        </a:p>
      </dgm:t>
    </dgm:pt>
    <dgm:pt modelId="{18FE6BE7-2D08-4B54-A29C-C1C5246118D1}" type="parTrans" cxnId="{514FA1A9-EC30-4D82-A259-B248F43CB847}">
      <dgm:prSet/>
      <dgm:spPr/>
      <dgm:t>
        <a:bodyPr/>
        <a:lstStyle/>
        <a:p>
          <a:endParaRPr lang="en-US" sz="1800"/>
        </a:p>
      </dgm:t>
    </dgm:pt>
    <dgm:pt modelId="{909CA8FA-06D1-4582-AB22-B5170C521B88}" type="sibTrans" cxnId="{514FA1A9-EC30-4D82-A259-B248F43CB847}">
      <dgm:prSet/>
      <dgm:spPr/>
      <dgm:t>
        <a:bodyPr/>
        <a:lstStyle/>
        <a:p>
          <a:endParaRPr lang="en-US" sz="1800"/>
        </a:p>
      </dgm:t>
    </dgm:pt>
    <dgm:pt modelId="{99B1B997-FBAC-4D9A-ADD1-5E65CDDCED41}">
      <dgm:prSet phldrT="[Text]" custT="1"/>
      <dgm:spPr/>
      <dgm:t>
        <a:bodyPr/>
        <a:lstStyle/>
        <a:p>
          <a:r>
            <a:rPr lang="en-US" sz="1800" dirty="0"/>
            <a:t>Ensuring sustainability of biomass supply</a:t>
          </a:r>
        </a:p>
      </dgm:t>
    </dgm:pt>
    <dgm:pt modelId="{C2809ED9-F18D-4A2D-9EA6-019A9FC20ED0}" type="parTrans" cxnId="{FDA2AD56-F8AC-4EEA-AA2B-CBB7093D2E15}">
      <dgm:prSet/>
      <dgm:spPr/>
      <dgm:t>
        <a:bodyPr/>
        <a:lstStyle/>
        <a:p>
          <a:endParaRPr lang="en-US" sz="1800"/>
        </a:p>
      </dgm:t>
    </dgm:pt>
    <dgm:pt modelId="{C5E2CA26-19E4-418F-98D9-07996F24E8D4}" type="sibTrans" cxnId="{FDA2AD56-F8AC-4EEA-AA2B-CBB7093D2E15}">
      <dgm:prSet/>
      <dgm:spPr/>
      <dgm:t>
        <a:bodyPr/>
        <a:lstStyle/>
        <a:p>
          <a:endParaRPr lang="en-US" sz="1800"/>
        </a:p>
      </dgm:t>
    </dgm:pt>
    <dgm:pt modelId="{CB4654B7-44CD-483E-9484-8E416B1FF02F}">
      <dgm:prSet phldrT="[Text]" custT="1"/>
      <dgm:spPr/>
      <dgm:t>
        <a:bodyPr/>
        <a:lstStyle/>
        <a:p>
          <a:pPr algn="l"/>
          <a:r>
            <a:rPr lang="en-US" sz="1800" dirty="0"/>
            <a:t>Clear sustainability guidelines &amp; biomass certification schemes</a:t>
          </a:r>
        </a:p>
      </dgm:t>
    </dgm:pt>
    <dgm:pt modelId="{47515BD3-24F4-468B-BBC4-0D9F55030ABD}" type="parTrans" cxnId="{A1B83FE2-0692-4B48-AED3-6CF400524B8A}">
      <dgm:prSet/>
      <dgm:spPr/>
      <dgm:t>
        <a:bodyPr/>
        <a:lstStyle/>
        <a:p>
          <a:endParaRPr lang="en-US" sz="1800"/>
        </a:p>
      </dgm:t>
    </dgm:pt>
    <dgm:pt modelId="{D6175D44-7CEA-4964-A38B-568432BB29B2}" type="sibTrans" cxnId="{A1B83FE2-0692-4B48-AED3-6CF400524B8A}">
      <dgm:prSet/>
      <dgm:spPr/>
      <dgm:t>
        <a:bodyPr/>
        <a:lstStyle/>
        <a:p>
          <a:endParaRPr lang="en-US" sz="1800"/>
        </a:p>
      </dgm:t>
    </dgm:pt>
    <dgm:pt modelId="{3DCB4F45-6AB1-4CC2-B380-74D18C1EF235}">
      <dgm:prSet phldrT="[Text]" custT="1"/>
      <dgm:spPr/>
      <dgm:t>
        <a:bodyPr/>
        <a:lstStyle/>
        <a:p>
          <a:pPr algn="l"/>
          <a:r>
            <a:rPr lang="en-US" sz="1800" dirty="0"/>
            <a:t>Strict standards, certification of systems &amp; installers</a:t>
          </a:r>
        </a:p>
      </dgm:t>
    </dgm:pt>
    <dgm:pt modelId="{5FAA3F87-BD94-4FAF-A54B-AA28486630B4}" type="parTrans" cxnId="{E8BD67CC-057C-4B5D-82A1-77AA100C6058}">
      <dgm:prSet/>
      <dgm:spPr/>
      <dgm:t>
        <a:bodyPr/>
        <a:lstStyle/>
        <a:p>
          <a:endParaRPr lang="en-US" sz="1800"/>
        </a:p>
      </dgm:t>
    </dgm:pt>
    <dgm:pt modelId="{A6EEA4DC-62E5-45CB-A25A-77E37FF23F55}" type="sibTrans" cxnId="{E8BD67CC-057C-4B5D-82A1-77AA100C6058}">
      <dgm:prSet/>
      <dgm:spPr/>
      <dgm:t>
        <a:bodyPr/>
        <a:lstStyle/>
        <a:p>
          <a:endParaRPr lang="en-US" sz="1800"/>
        </a:p>
      </dgm:t>
    </dgm:pt>
    <dgm:pt modelId="{2F247701-F618-4270-8126-8469548112EC}">
      <dgm:prSet phldrT="[Text]" custT="1"/>
      <dgm:spPr/>
      <dgm:t>
        <a:bodyPr/>
        <a:lstStyle/>
        <a:p>
          <a:r>
            <a:rPr lang="en-US" sz="1800" dirty="0"/>
            <a:t>Ensuring quality of installations and fuels</a:t>
          </a:r>
        </a:p>
      </dgm:t>
    </dgm:pt>
    <dgm:pt modelId="{0291C765-1FA9-4E79-B3F2-BB324244BC4F}" type="parTrans" cxnId="{79D561C2-C3AE-47A3-951D-5912A8E36044}">
      <dgm:prSet/>
      <dgm:spPr/>
      <dgm:t>
        <a:bodyPr/>
        <a:lstStyle/>
        <a:p>
          <a:endParaRPr lang="en-US" sz="1800"/>
        </a:p>
      </dgm:t>
    </dgm:pt>
    <dgm:pt modelId="{23CF750D-9C69-4D65-8A65-306022345577}" type="sibTrans" cxnId="{79D561C2-C3AE-47A3-951D-5912A8E36044}">
      <dgm:prSet/>
      <dgm:spPr/>
      <dgm:t>
        <a:bodyPr/>
        <a:lstStyle/>
        <a:p>
          <a:endParaRPr lang="en-US" sz="1800"/>
        </a:p>
      </dgm:t>
    </dgm:pt>
    <dgm:pt modelId="{B3BF18F7-8607-440A-9D70-0D5B6897A40B}">
      <dgm:prSet phldrT="[Text]" custT="1"/>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altLang="zh-CN" sz="1800" dirty="0"/>
            <a:t>G</a:t>
          </a:r>
          <a:r>
            <a:rPr lang="en-US" sz="1800" dirty="0"/>
            <a:t>rants, tax incentives, loans, </a:t>
          </a:r>
          <a:r>
            <a:rPr lang="en-US" sz="1800" dirty="0" err="1"/>
            <a:t>FiT</a:t>
          </a:r>
          <a:endParaRPr lang="en-US" sz="1800" dirty="0"/>
        </a:p>
      </dgm:t>
    </dgm:pt>
    <dgm:pt modelId="{AF6104E5-F0EF-4BEF-BEE0-9EE9FD1D6364}" type="parTrans" cxnId="{8A956394-C7E2-4393-A28F-B15A8981D320}">
      <dgm:prSet/>
      <dgm:spPr/>
      <dgm:t>
        <a:bodyPr/>
        <a:lstStyle/>
        <a:p>
          <a:endParaRPr lang="en-US" sz="1800"/>
        </a:p>
      </dgm:t>
    </dgm:pt>
    <dgm:pt modelId="{62BC51B7-8539-44E9-993A-E8261CF304E4}" type="sibTrans" cxnId="{8A956394-C7E2-4393-A28F-B15A8981D320}">
      <dgm:prSet/>
      <dgm:spPr/>
      <dgm:t>
        <a:bodyPr/>
        <a:lstStyle/>
        <a:p>
          <a:endParaRPr lang="en-US" sz="1800"/>
        </a:p>
      </dgm:t>
    </dgm:pt>
    <dgm:pt modelId="{62282561-2BED-4E4F-9077-7089B1EE6D21}">
      <dgm:prSet phldrT="[Text]" custT="1"/>
      <dgm:spPr/>
      <dgm:t>
        <a:bodyPr/>
        <a:lstStyle/>
        <a:p>
          <a:r>
            <a:rPr lang="en-US" sz="1800" dirty="0"/>
            <a:t>Developing reliable supply chains</a:t>
          </a:r>
        </a:p>
      </dgm:t>
    </dgm:pt>
    <dgm:pt modelId="{5FD74FEE-7C3F-4AC9-AF5C-FE502B84AE01}" type="parTrans" cxnId="{7BB518A5-D18A-44B5-9443-17023CA33C36}">
      <dgm:prSet/>
      <dgm:spPr/>
      <dgm:t>
        <a:bodyPr/>
        <a:lstStyle/>
        <a:p>
          <a:endParaRPr lang="en-US" sz="1800"/>
        </a:p>
      </dgm:t>
    </dgm:pt>
    <dgm:pt modelId="{594D1F9B-BFFE-4A09-9905-010544CC9695}" type="sibTrans" cxnId="{7BB518A5-D18A-44B5-9443-17023CA33C36}">
      <dgm:prSet/>
      <dgm:spPr/>
      <dgm:t>
        <a:bodyPr/>
        <a:lstStyle/>
        <a:p>
          <a:endParaRPr lang="en-US" sz="1800"/>
        </a:p>
      </dgm:t>
    </dgm:pt>
    <dgm:pt modelId="{A76D09C3-468D-42D2-85A1-AA91684F02D0}">
      <dgm:prSet phldrT="[Text]" custT="1"/>
      <dgm:spPr/>
      <dgm:t>
        <a:bodyPr/>
        <a:lstStyle/>
        <a:p>
          <a:pPr algn="l"/>
          <a:r>
            <a:rPr lang="en-US" sz="1800" dirty="0"/>
            <a:t>Consistent &amp; long-term policy,</a:t>
          </a:r>
          <a:r>
            <a:rPr lang="zh-CN" altLang="en-US" sz="1800" dirty="0"/>
            <a:t> </a:t>
          </a:r>
          <a:r>
            <a:rPr lang="en-US" sz="1800" dirty="0"/>
            <a:t>clear planning &amp; regulatory framework</a:t>
          </a:r>
        </a:p>
      </dgm:t>
    </dgm:pt>
    <dgm:pt modelId="{77FD6D5A-65B3-404C-A174-BF09DE9B17D0}" type="parTrans" cxnId="{C2110889-95E8-48E7-80B9-24E2F552FE8C}">
      <dgm:prSet/>
      <dgm:spPr/>
      <dgm:t>
        <a:bodyPr/>
        <a:lstStyle/>
        <a:p>
          <a:endParaRPr lang="en-US" sz="1800"/>
        </a:p>
      </dgm:t>
    </dgm:pt>
    <dgm:pt modelId="{E6B4B607-AAD2-41B0-8CFA-C031CA351618}" type="sibTrans" cxnId="{C2110889-95E8-48E7-80B9-24E2F552FE8C}">
      <dgm:prSet/>
      <dgm:spPr/>
      <dgm:t>
        <a:bodyPr/>
        <a:lstStyle/>
        <a:p>
          <a:endParaRPr lang="en-US" sz="1800"/>
        </a:p>
      </dgm:t>
    </dgm:pt>
    <dgm:pt modelId="{5E4880FE-230A-490A-A507-54BADFF9663A}" type="pres">
      <dgm:prSet presAssocID="{97FC0B53-A370-4CAC-A751-112333D03E57}" presName="diagram" presStyleCnt="0">
        <dgm:presLayoutVars>
          <dgm:chPref val="1"/>
          <dgm:dir/>
          <dgm:animOne val="branch"/>
          <dgm:animLvl val="lvl"/>
          <dgm:resizeHandles/>
        </dgm:presLayoutVars>
      </dgm:prSet>
      <dgm:spPr/>
    </dgm:pt>
    <dgm:pt modelId="{9F7E8212-166A-4FB1-978F-7154797C3796}" type="pres">
      <dgm:prSet presAssocID="{62282561-2BED-4E4F-9077-7089B1EE6D21}" presName="root" presStyleCnt="0"/>
      <dgm:spPr/>
    </dgm:pt>
    <dgm:pt modelId="{8A10044F-A5E6-4A2E-882C-F7D1D2F6E684}" type="pres">
      <dgm:prSet presAssocID="{62282561-2BED-4E4F-9077-7089B1EE6D21}" presName="rootComposite" presStyleCnt="0"/>
      <dgm:spPr/>
    </dgm:pt>
    <dgm:pt modelId="{8D089F5B-470D-4D90-9947-F4AF4274A1A3}" type="pres">
      <dgm:prSet presAssocID="{62282561-2BED-4E4F-9077-7089B1EE6D21}" presName="rootText" presStyleLbl="node1" presStyleIdx="0" presStyleCnt="4" custScaleX="108058" custScaleY="162087"/>
      <dgm:spPr/>
    </dgm:pt>
    <dgm:pt modelId="{B812EF69-E88A-4998-80D3-B163599B96E0}" type="pres">
      <dgm:prSet presAssocID="{62282561-2BED-4E4F-9077-7089B1EE6D21}" presName="rootConnector" presStyleLbl="node1" presStyleIdx="0" presStyleCnt="4"/>
      <dgm:spPr/>
    </dgm:pt>
    <dgm:pt modelId="{623C36F0-6645-4F1D-856F-07B8BF36C9D0}" type="pres">
      <dgm:prSet presAssocID="{62282561-2BED-4E4F-9077-7089B1EE6D21}" presName="childShape" presStyleCnt="0"/>
      <dgm:spPr/>
    </dgm:pt>
    <dgm:pt modelId="{50B2DD97-AA97-4FD5-A729-CE8D53BE69D0}" type="pres">
      <dgm:prSet presAssocID="{77FD6D5A-65B3-404C-A174-BF09DE9B17D0}" presName="Name13" presStyleLbl="parChTrans1D2" presStyleIdx="0" presStyleCnt="4"/>
      <dgm:spPr/>
    </dgm:pt>
    <dgm:pt modelId="{C32C0B0C-72DD-42BA-B984-62CDBAF87485}" type="pres">
      <dgm:prSet presAssocID="{A76D09C3-468D-42D2-85A1-AA91684F02D0}" presName="childText" presStyleLbl="bgAcc1" presStyleIdx="0" presStyleCnt="4" custScaleX="103999" custScaleY="269174">
        <dgm:presLayoutVars>
          <dgm:bulletEnabled val="1"/>
        </dgm:presLayoutVars>
      </dgm:prSet>
      <dgm:spPr/>
    </dgm:pt>
    <dgm:pt modelId="{CCA486E1-52F7-4459-8A1D-2D1B370EAADF}" type="pres">
      <dgm:prSet presAssocID="{2A91E8DA-8617-4BC3-A25D-DA4271893400}" presName="root" presStyleCnt="0"/>
      <dgm:spPr/>
    </dgm:pt>
    <dgm:pt modelId="{029FE600-AEC7-4973-9654-348E1D26AEC1}" type="pres">
      <dgm:prSet presAssocID="{2A91E8DA-8617-4BC3-A25D-DA4271893400}" presName="rootComposite" presStyleCnt="0"/>
      <dgm:spPr/>
    </dgm:pt>
    <dgm:pt modelId="{86031391-719A-419E-B0B0-AB9FCC711545}" type="pres">
      <dgm:prSet presAssocID="{2A91E8DA-8617-4BC3-A25D-DA4271893400}" presName="rootText" presStyleLbl="node1" presStyleIdx="1" presStyleCnt="4" custScaleX="108058" custScaleY="162087"/>
      <dgm:spPr/>
    </dgm:pt>
    <dgm:pt modelId="{C2D52C7B-58CF-443F-8957-DC76AD80026A}" type="pres">
      <dgm:prSet presAssocID="{2A91E8DA-8617-4BC3-A25D-DA4271893400}" presName="rootConnector" presStyleLbl="node1" presStyleIdx="1" presStyleCnt="4"/>
      <dgm:spPr/>
    </dgm:pt>
    <dgm:pt modelId="{8F2A1ED7-8EF4-4BDC-8CB8-DAD8EFABA37B}" type="pres">
      <dgm:prSet presAssocID="{2A91E8DA-8617-4BC3-A25D-DA4271893400}" presName="childShape" presStyleCnt="0"/>
      <dgm:spPr/>
    </dgm:pt>
    <dgm:pt modelId="{1BB92746-3F54-4638-845C-320F8479490C}" type="pres">
      <dgm:prSet presAssocID="{AF6104E5-F0EF-4BEF-BEE0-9EE9FD1D6364}" presName="Name13" presStyleLbl="parChTrans1D2" presStyleIdx="1" presStyleCnt="4"/>
      <dgm:spPr/>
    </dgm:pt>
    <dgm:pt modelId="{BBA004E5-4429-42C1-ACB5-DA33C7AE7D49}" type="pres">
      <dgm:prSet presAssocID="{B3BF18F7-8607-440A-9D70-0D5B6897A40B}" presName="childText" presStyleLbl="bgAcc1" presStyleIdx="1" presStyleCnt="4" custScaleX="103999" custScaleY="269174">
        <dgm:presLayoutVars>
          <dgm:bulletEnabled val="1"/>
        </dgm:presLayoutVars>
      </dgm:prSet>
      <dgm:spPr/>
    </dgm:pt>
    <dgm:pt modelId="{2439DE39-BFF0-45F7-9A2D-048DDA98B712}" type="pres">
      <dgm:prSet presAssocID="{99B1B997-FBAC-4D9A-ADD1-5E65CDDCED41}" presName="root" presStyleCnt="0"/>
      <dgm:spPr/>
    </dgm:pt>
    <dgm:pt modelId="{96B3F603-CD69-4992-99C9-608521AD2DDB}" type="pres">
      <dgm:prSet presAssocID="{99B1B997-FBAC-4D9A-ADD1-5E65CDDCED41}" presName="rootComposite" presStyleCnt="0"/>
      <dgm:spPr/>
    </dgm:pt>
    <dgm:pt modelId="{F464B91E-A3EB-4D99-835C-2FDCF4ECBD43}" type="pres">
      <dgm:prSet presAssocID="{99B1B997-FBAC-4D9A-ADD1-5E65CDDCED41}" presName="rootText" presStyleLbl="node1" presStyleIdx="2" presStyleCnt="4" custScaleX="108058" custScaleY="162087"/>
      <dgm:spPr/>
    </dgm:pt>
    <dgm:pt modelId="{2BD7A158-FD44-4554-8ACA-D32C46171100}" type="pres">
      <dgm:prSet presAssocID="{99B1B997-FBAC-4D9A-ADD1-5E65CDDCED41}" presName="rootConnector" presStyleLbl="node1" presStyleIdx="2" presStyleCnt="4"/>
      <dgm:spPr/>
    </dgm:pt>
    <dgm:pt modelId="{D8C0E542-15F2-44AE-AD7D-D46F980D66BA}" type="pres">
      <dgm:prSet presAssocID="{99B1B997-FBAC-4D9A-ADD1-5E65CDDCED41}" presName="childShape" presStyleCnt="0"/>
      <dgm:spPr/>
    </dgm:pt>
    <dgm:pt modelId="{B7BD101D-18CE-45EB-A7B8-B5CF2550E0FD}" type="pres">
      <dgm:prSet presAssocID="{47515BD3-24F4-468B-BBC4-0D9F55030ABD}" presName="Name13" presStyleLbl="parChTrans1D2" presStyleIdx="2" presStyleCnt="4"/>
      <dgm:spPr/>
    </dgm:pt>
    <dgm:pt modelId="{ADF8A7C6-D7CE-4985-A8D7-263725192DFF}" type="pres">
      <dgm:prSet presAssocID="{CB4654B7-44CD-483E-9484-8E416B1FF02F}" presName="childText" presStyleLbl="bgAcc1" presStyleIdx="2" presStyleCnt="4" custScaleX="103999" custScaleY="269174">
        <dgm:presLayoutVars>
          <dgm:bulletEnabled val="1"/>
        </dgm:presLayoutVars>
      </dgm:prSet>
      <dgm:spPr/>
    </dgm:pt>
    <dgm:pt modelId="{0AF619B2-29C7-4F0B-A51A-3A5FCCA3E0FB}" type="pres">
      <dgm:prSet presAssocID="{2F247701-F618-4270-8126-8469548112EC}" presName="root" presStyleCnt="0"/>
      <dgm:spPr/>
    </dgm:pt>
    <dgm:pt modelId="{65432F85-102F-49C6-A98C-53076650E542}" type="pres">
      <dgm:prSet presAssocID="{2F247701-F618-4270-8126-8469548112EC}" presName="rootComposite" presStyleCnt="0"/>
      <dgm:spPr/>
    </dgm:pt>
    <dgm:pt modelId="{75108405-B0D7-4E65-A0B6-BB76E2E2C6A1}" type="pres">
      <dgm:prSet presAssocID="{2F247701-F618-4270-8126-8469548112EC}" presName="rootText" presStyleLbl="node1" presStyleIdx="3" presStyleCnt="4" custScaleX="108058" custScaleY="162087"/>
      <dgm:spPr/>
    </dgm:pt>
    <dgm:pt modelId="{B199CEAF-6CDA-4EB6-A3F9-AD8E734D2AB0}" type="pres">
      <dgm:prSet presAssocID="{2F247701-F618-4270-8126-8469548112EC}" presName="rootConnector" presStyleLbl="node1" presStyleIdx="3" presStyleCnt="4"/>
      <dgm:spPr/>
    </dgm:pt>
    <dgm:pt modelId="{8EE13C05-FA18-4EEC-9986-A52E8E731D2F}" type="pres">
      <dgm:prSet presAssocID="{2F247701-F618-4270-8126-8469548112EC}" presName="childShape" presStyleCnt="0"/>
      <dgm:spPr/>
    </dgm:pt>
    <dgm:pt modelId="{160483F1-3A8F-4CD4-BD1B-BA7F26F6C1C9}" type="pres">
      <dgm:prSet presAssocID="{5FAA3F87-BD94-4FAF-A54B-AA28486630B4}" presName="Name13" presStyleLbl="parChTrans1D2" presStyleIdx="3" presStyleCnt="4"/>
      <dgm:spPr/>
    </dgm:pt>
    <dgm:pt modelId="{5382B316-BA69-4486-A656-D45002BAF76A}" type="pres">
      <dgm:prSet presAssocID="{3DCB4F45-6AB1-4CC2-B380-74D18C1EF235}" presName="childText" presStyleLbl="bgAcc1" presStyleIdx="3" presStyleCnt="4" custScaleX="103999" custScaleY="269174">
        <dgm:presLayoutVars>
          <dgm:bulletEnabled val="1"/>
        </dgm:presLayoutVars>
      </dgm:prSet>
      <dgm:spPr/>
    </dgm:pt>
  </dgm:ptLst>
  <dgm:cxnLst>
    <dgm:cxn modelId="{1C372E20-8562-445D-A63E-9AD75BE6D970}" type="presOf" srcId="{AF6104E5-F0EF-4BEF-BEE0-9EE9FD1D6364}" destId="{1BB92746-3F54-4638-845C-320F8479490C}" srcOrd="0" destOrd="0" presId="urn:microsoft.com/office/officeart/2005/8/layout/hierarchy3"/>
    <dgm:cxn modelId="{B3AF1F2A-22A7-45BA-8ADC-702B76E03963}" type="presOf" srcId="{97FC0B53-A370-4CAC-A751-112333D03E57}" destId="{5E4880FE-230A-490A-A507-54BADFF9663A}" srcOrd="0" destOrd="0" presId="urn:microsoft.com/office/officeart/2005/8/layout/hierarchy3"/>
    <dgm:cxn modelId="{2ABC123C-0F67-4481-BCFE-1383973C0922}" type="presOf" srcId="{A76D09C3-468D-42D2-85A1-AA91684F02D0}" destId="{C32C0B0C-72DD-42BA-B984-62CDBAF87485}" srcOrd="0" destOrd="0" presId="urn:microsoft.com/office/officeart/2005/8/layout/hierarchy3"/>
    <dgm:cxn modelId="{3E711A5F-BFD0-4FB1-9EF1-F84A519F77AE}" type="presOf" srcId="{B3BF18F7-8607-440A-9D70-0D5B6897A40B}" destId="{BBA004E5-4429-42C1-ACB5-DA33C7AE7D49}" srcOrd="0" destOrd="0" presId="urn:microsoft.com/office/officeart/2005/8/layout/hierarchy3"/>
    <dgm:cxn modelId="{A2D5624C-F18C-4249-B7D3-1E7E0F04EEF2}" type="presOf" srcId="{5FAA3F87-BD94-4FAF-A54B-AA28486630B4}" destId="{160483F1-3A8F-4CD4-BD1B-BA7F26F6C1C9}" srcOrd="0" destOrd="0" presId="urn:microsoft.com/office/officeart/2005/8/layout/hierarchy3"/>
    <dgm:cxn modelId="{FDA2AD56-F8AC-4EEA-AA2B-CBB7093D2E15}" srcId="{97FC0B53-A370-4CAC-A751-112333D03E57}" destId="{99B1B997-FBAC-4D9A-ADD1-5E65CDDCED41}" srcOrd="2" destOrd="0" parTransId="{C2809ED9-F18D-4A2D-9EA6-019A9FC20ED0}" sibTransId="{C5E2CA26-19E4-418F-98D9-07996F24E8D4}"/>
    <dgm:cxn modelId="{A0DEB47E-AABC-46BD-8373-45E517ADA759}" type="presOf" srcId="{3DCB4F45-6AB1-4CC2-B380-74D18C1EF235}" destId="{5382B316-BA69-4486-A656-D45002BAF76A}" srcOrd="0" destOrd="0" presId="urn:microsoft.com/office/officeart/2005/8/layout/hierarchy3"/>
    <dgm:cxn modelId="{EDF27181-F175-4CAF-B09E-4B64BBE5BC4E}" type="presOf" srcId="{99B1B997-FBAC-4D9A-ADD1-5E65CDDCED41}" destId="{2BD7A158-FD44-4554-8ACA-D32C46171100}" srcOrd="1" destOrd="0" presId="urn:microsoft.com/office/officeart/2005/8/layout/hierarchy3"/>
    <dgm:cxn modelId="{C2110889-95E8-48E7-80B9-24E2F552FE8C}" srcId="{62282561-2BED-4E4F-9077-7089B1EE6D21}" destId="{A76D09C3-468D-42D2-85A1-AA91684F02D0}" srcOrd="0" destOrd="0" parTransId="{77FD6D5A-65B3-404C-A174-BF09DE9B17D0}" sibTransId="{E6B4B607-AAD2-41B0-8CFA-C031CA351618}"/>
    <dgm:cxn modelId="{2D5DB991-EA91-4C02-879A-3622398FC413}" type="presOf" srcId="{77FD6D5A-65B3-404C-A174-BF09DE9B17D0}" destId="{50B2DD97-AA97-4FD5-A729-CE8D53BE69D0}" srcOrd="0" destOrd="0" presId="urn:microsoft.com/office/officeart/2005/8/layout/hierarchy3"/>
    <dgm:cxn modelId="{8A956394-C7E2-4393-A28F-B15A8981D320}" srcId="{2A91E8DA-8617-4BC3-A25D-DA4271893400}" destId="{B3BF18F7-8607-440A-9D70-0D5B6897A40B}" srcOrd="0" destOrd="0" parTransId="{AF6104E5-F0EF-4BEF-BEE0-9EE9FD1D6364}" sibTransId="{62BC51B7-8539-44E9-993A-E8261CF304E4}"/>
    <dgm:cxn modelId="{1BF4A999-BE51-4FBC-B8F5-ADD099E4ADE6}" type="presOf" srcId="{62282561-2BED-4E4F-9077-7089B1EE6D21}" destId="{B812EF69-E88A-4998-80D3-B163599B96E0}" srcOrd="1" destOrd="0" presId="urn:microsoft.com/office/officeart/2005/8/layout/hierarchy3"/>
    <dgm:cxn modelId="{7BB518A5-D18A-44B5-9443-17023CA33C36}" srcId="{97FC0B53-A370-4CAC-A751-112333D03E57}" destId="{62282561-2BED-4E4F-9077-7089B1EE6D21}" srcOrd="0" destOrd="0" parTransId="{5FD74FEE-7C3F-4AC9-AF5C-FE502B84AE01}" sibTransId="{594D1F9B-BFFE-4A09-9905-010544CC9695}"/>
    <dgm:cxn modelId="{514FA1A9-EC30-4D82-A259-B248F43CB847}" srcId="{97FC0B53-A370-4CAC-A751-112333D03E57}" destId="{2A91E8DA-8617-4BC3-A25D-DA4271893400}" srcOrd="1" destOrd="0" parTransId="{18FE6BE7-2D08-4B54-A29C-C1C5246118D1}" sibTransId="{909CA8FA-06D1-4582-AB22-B5170C521B88}"/>
    <dgm:cxn modelId="{F5AF08BE-A6A1-4F8E-9703-969857369517}" type="presOf" srcId="{62282561-2BED-4E4F-9077-7089B1EE6D21}" destId="{8D089F5B-470D-4D90-9947-F4AF4274A1A3}" srcOrd="0" destOrd="0" presId="urn:microsoft.com/office/officeart/2005/8/layout/hierarchy3"/>
    <dgm:cxn modelId="{79D561C2-C3AE-47A3-951D-5912A8E36044}" srcId="{97FC0B53-A370-4CAC-A751-112333D03E57}" destId="{2F247701-F618-4270-8126-8469548112EC}" srcOrd="3" destOrd="0" parTransId="{0291C765-1FA9-4E79-B3F2-BB324244BC4F}" sibTransId="{23CF750D-9C69-4D65-8A65-306022345577}"/>
    <dgm:cxn modelId="{49C4EBCA-B7F8-430E-ABB7-2D504FCBB30B}" type="presOf" srcId="{99B1B997-FBAC-4D9A-ADD1-5E65CDDCED41}" destId="{F464B91E-A3EB-4D99-835C-2FDCF4ECBD43}" srcOrd="0" destOrd="0" presId="urn:microsoft.com/office/officeart/2005/8/layout/hierarchy3"/>
    <dgm:cxn modelId="{FCFE27CB-FFAC-4661-93B6-6B42DB1A08BA}" type="presOf" srcId="{47515BD3-24F4-468B-BBC4-0D9F55030ABD}" destId="{B7BD101D-18CE-45EB-A7B8-B5CF2550E0FD}" srcOrd="0" destOrd="0" presId="urn:microsoft.com/office/officeart/2005/8/layout/hierarchy3"/>
    <dgm:cxn modelId="{E8BD67CC-057C-4B5D-82A1-77AA100C6058}" srcId="{2F247701-F618-4270-8126-8469548112EC}" destId="{3DCB4F45-6AB1-4CC2-B380-74D18C1EF235}" srcOrd="0" destOrd="0" parTransId="{5FAA3F87-BD94-4FAF-A54B-AA28486630B4}" sibTransId="{A6EEA4DC-62E5-45CB-A25A-77E37FF23F55}"/>
    <dgm:cxn modelId="{48F1AAD9-2379-4755-BD77-3D9B034AC6CC}" type="presOf" srcId="{2A91E8DA-8617-4BC3-A25D-DA4271893400}" destId="{86031391-719A-419E-B0B0-AB9FCC711545}" srcOrd="0" destOrd="0" presId="urn:microsoft.com/office/officeart/2005/8/layout/hierarchy3"/>
    <dgm:cxn modelId="{A1B83FE2-0692-4B48-AED3-6CF400524B8A}" srcId="{99B1B997-FBAC-4D9A-ADD1-5E65CDDCED41}" destId="{CB4654B7-44CD-483E-9484-8E416B1FF02F}" srcOrd="0" destOrd="0" parTransId="{47515BD3-24F4-468B-BBC4-0D9F55030ABD}" sibTransId="{D6175D44-7CEA-4964-A38B-568432BB29B2}"/>
    <dgm:cxn modelId="{D9AB4DE2-668D-43D9-A975-4A4FF042C6F5}" type="presOf" srcId="{2F247701-F618-4270-8126-8469548112EC}" destId="{B199CEAF-6CDA-4EB6-A3F9-AD8E734D2AB0}" srcOrd="1" destOrd="0" presId="urn:microsoft.com/office/officeart/2005/8/layout/hierarchy3"/>
    <dgm:cxn modelId="{D95956EE-C756-4A25-9CE0-C54A982F3279}" type="presOf" srcId="{CB4654B7-44CD-483E-9484-8E416B1FF02F}" destId="{ADF8A7C6-D7CE-4985-A8D7-263725192DFF}" srcOrd="0" destOrd="0" presId="urn:microsoft.com/office/officeart/2005/8/layout/hierarchy3"/>
    <dgm:cxn modelId="{7F6EA4EE-7D09-466A-A7DD-117218C1772F}" type="presOf" srcId="{2A91E8DA-8617-4BC3-A25D-DA4271893400}" destId="{C2D52C7B-58CF-443F-8957-DC76AD80026A}" srcOrd="1" destOrd="0" presId="urn:microsoft.com/office/officeart/2005/8/layout/hierarchy3"/>
    <dgm:cxn modelId="{8975EAF1-BD5C-4E29-AB42-D04C5CFF2CEA}" type="presOf" srcId="{2F247701-F618-4270-8126-8469548112EC}" destId="{75108405-B0D7-4E65-A0B6-BB76E2E2C6A1}" srcOrd="0" destOrd="0" presId="urn:microsoft.com/office/officeart/2005/8/layout/hierarchy3"/>
    <dgm:cxn modelId="{AE98159E-FF5D-4A47-B535-FB555F4C17BB}" type="presParOf" srcId="{5E4880FE-230A-490A-A507-54BADFF9663A}" destId="{9F7E8212-166A-4FB1-978F-7154797C3796}" srcOrd="0" destOrd="0" presId="urn:microsoft.com/office/officeart/2005/8/layout/hierarchy3"/>
    <dgm:cxn modelId="{34601FFD-BC26-4702-A6D7-8B451BE56677}" type="presParOf" srcId="{9F7E8212-166A-4FB1-978F-7154797C3796}" destId="{8A10044F-A5E6-4A2E-882C-F7D1D2F6E684}" srcOrd="0" destOrd="0" presId="urn:microsoft.com/office/officeart/2005/8/layout/hierarchy3"/>
    <dgm:cxn modelId="{C9396861-0304-4A42-9C35-17D6545BAE63}" type="presParOf" srcId="{8A10044F-A5E6-4A2E-882C-F7D1D2F6E684}" destId="{8D089F5B-470D-4D90-9947-F4AF4274A1A3}" srcOrd="0" destOrd="0" presId="urn:microsoft.com/office/officeart/2005/8/layout/hierarchy3"/>
    <dgm:cxn modelId="{034696D7-46C1-45AA-9EAF-1EF8B512268D}" type="presParOf" srcId="{8A10044F-A5E6-4A2E-882C-F7D1D2F6E684}" destId="{B812EF69-E88A-4998-80D3-B163599B96E0}" srcOrd="1" destOrd="0" presId="urn:microsoft.com/office/officeart/2005/8/layout/hierarchy3"/>
    <dgm:cxn modelId="{CDB81E95-1845-4AD2-9A2E-D95CC0B6C2E3}" type="presParOf" srcId="{9F7E8212-166A-4FB1-978F-7154797C3796}" destId="{623C36F0-6645-4F1D-856F-07B8BF36C9D0}" srcOrd="1" destOrd="0" presId="urn:microsoft.com/office/officeart/2005/8/layout/hierarchy3"/>
    <dgm:cxn modelId="{9574017F-96BA-4817-8C51-E141E9B624A9}" type="presParOf" srcId="{623C36F0-6645-4F1D-856F-07B8BF36C9D0}" destId="{50B2DD97-AA97-4FD5-A729-CE8D53BE69D0}" srcOrd="0" destOrd="0" presId="urn:microsoft.com/office/officeart/2005/8/layout/hierarchy3"/>
    <dgm:cxn modelId="{CE69FFA8-F722-4251-807E-51C061006444}" type="presParOf" srcId="{623C36F0-6645-4F1D-856F-07B8BF36C9D0}" destId="{C32C0B0C-72DD-42BA-B984-62CDBAF87485}" srcOrd="1" destOrd="0" presId="urn:microsoft.com/office/officeart/2005/8/layout/hierarchy3"/>
    <dgm:cxn modelId="{74D36228-8C6B-4E9E-882E-7E9FF6EAFE63}" type="presParOf" srcId="{5E4880FE-230A-490A-A507-54BADFF9663A}" destId="{CCA486E1-52F7-4459-8A1D-2D1B370EAADF}" srcOrd="1" destOrd="0" presId="urn:microsoft.com/office/officeart/2005/8/layout/hierarchy3"/>
    <dgm:cxn modelId="{54435F6B-8795-42E6-8036-54EB4A40C0A4}" type="presParOf" srcId="{CCA486E1-52F7-4459-8A1D-2D1B370EAADF}" destId="{029FE600-AEC7-4973-9654-348E1D26AEC1}" srcOrd="0" destOrd="0" presId="urn:microsoft.com/office/officeart/2005/8/layout/hierarchy3"/>
    <dgm:cxn modelId="{EE97EA83-47B9-4455-BBD9-D34362A0F702}" type="presParOf" srcId="{029FE600-AEC7-4973-9654-348E1D26AEC1}" destId="{86031391-719A-419E-B0B0-AB9FCC711545}" srcOrd="0" destOrd="0" presId="urn:microsoft.com/office/officeart/2005/8/layout/hierarchy3"/>
    <dgm:cxn modelId="{CC6847F3-B9A9-4C5C-801D-8E68CC4DA6A8}" type="presParOf" srcId="{029FE600-AEC7-4973-9654-348E1D26AEC1}" destId="{C2D52C7B-58CF-443F-8957-DC76AD80026A}" srcOrd="1" destOrd="0" presId="urn:microsoft.com/office/officeart/2005/8/layout/hierarchy3"/>
    <dgm:cxn modelId="{AF01413F-21EF-425D-AB1D-B143AB1A9077}" type="presParOf" srcId="{CCA486E1-52F7-4459-8A1D-2D1B370EAADF}" destId="{8F2A1ED7-8EF4-4BDC-8CB8-DAD8EFABA37B}" srcOrd="1" destOrd="0" presId="urn:microsoft.com/office/officeart/2005/8/layout/hierarchy3"/>
    <dgm:cxn modelId="{E07EDFEC-F375-4ED5-A28F-576CE3DB9D2D}" type="presParOf" srcId="{8F2A1ED7-8EF4-4BDC-8CB8-DAD8EFABA37B}" destId="{1BB92746-3F54-4638-845C-320F8479490C}" srcOrd="0" destOrd="0" presId="urn:microsoft.com/office/officeart/2005/8/layout/hierarchy3"/>
    <dgm:cxn modelId="{C4A19A74-6164-4F33-BFE9-2308150760B9}" type="presParOf" srcId="{8F2A1ED7-8EF4-4BDC-8CB8-DAD8EFABA37B}" destId="{BBA004E5-4429-42C1-ACB5-DA33C7AE7D49}" srcOrd="1" destOrd="0" presId="urn:microsoft.com/office/officeart/2005/8/layout/hierarchy3"/>
    <dgm:cxn modelId="{BA8A8EBA-E48B-4C1F-814D-04C374ECFCCA}" type="presParOf" srcId="{5E4880FE-230A-490A-A507-54BADFF9663A}" destId="{2439DE39-BFF0-45F7-9A2D-048DDA98B712}" srcOrd="2" destOrd="0" presId="urn:microsoft.com/office/officeart/2005/8/layout/hierarchy3"/>
    <dgm:cxn modelId="{AC0E4B41-4908-4FF0-BC4C-A4C62D84AB80}" type="presParOf" srcId="{2439DE39-BFF0-45F7-9A2D-048DDA98B712}" destId="{96B3F603-CD69-4992-99C9-608521AD2DDB}" srcOrd="0" destOrd="0" presId="urn:microsoft.com/office/officeart/2005/8/layout/hierarchy3"/>
    <dgm:cxn modelId="{2A6D154E-E565-4932-9862-E29AE26E0332}" type="presParOf" srcId="{96B3F603-CD69-4992-99C9-608521AD2DDB}" destId="{F464B91E-A3EB-4D99-835C-2FDCF4ECBD43}" srcOrd="0" destOrd="0" presId="urn:microsoft.com/office/officeart/2005/8/layout/hierarchy3"/>
    <dgm:cxn modelId="{92FB45B4-43E9-4133-82BA-E92F448624FF}" type="presParOf" srcId="{96B3F603-CD69-4992-99C9-608521AD2DDB}" destId="{2BD7A158-FD44-4554-8ACA-D32C46171100}" srcOrd="1" destOrd="0" presId="urn:microsoft.com/office/officeart/2005/8/layout/hierarchy3"/>
    <dgm:cxn modelId="{F39581F9-A9C5-4B89-94AE-C1E4A7946B81}" type="presParOf" srcId="{2439DE39-BFF0-45F7-9A2D-048DDA98B712}" destId="{D8C0E542-15F2-44AE-AD7D-D46F980D66BA}" srcOrd="1" destOrd="0" presId="urn:microsoft.com/office/officeart/2005/8/layout/hierarchy3"/>
    <dgm:cxn modelId="{43ACF2E9-880A-45B9-957B-EFA93F962FB8}" type="presParOf" srcId="{D8C0E542-15F2-44AE-AD7D-D46F980D66BA}" destId="{B7BD101D-18CE-45EB-A7B8-B5CF2550E0FD}" srcOrd="0" destOrd="0" presId="urn:microsoft.com/office/officeart/2005/8/layout/hierarchy3"/>
    <dgm:cxn modelId="{DD9BD819-6E7B-49CD-8E07-0D9F2BA308FE}" type="presParOf" srcId="{D8C0E542-15F2-44AE-AD7D-D46F980D66BA}" destId="{ADF8A7C6-D7CE-4985-A8D7-263725192DFF}" srcOrd="1" destOrd="0" presId="urn:microsoft.com/office/officeart/2005/8/layout/hierarchy3"/>
    <dgm:cxn modelId="{2AAFBB77-2565-4587-9CCC-40EAE8ED6BFC}" type="presParOf" srcId="{5E4880FE-230A-490A-A507-54BADFF9663A}" destId="{0AF619B2-29C7-4F0B-A51A-3A5FCCA3E0FB}" srcOrd="3" destOrd="0" presId="urn:microsoft.com/office/officeart/2005/8/layout/hierarchy3"/>
    <dgm:cxn modelId="{031E7376-8FB6-46F8-A480-5EB037C4982F}" type="presParOf" srcId="{0AF619B2-29C7-4F0B-A51A-3A5FCCA3E0FB}" destId="{65432F85-102F-49C6-A98C-53076650E542}" srcOrd="0" destOrd="0" presId="urn:microsoft.com/office/officeart/2005/8/layout/hierarchy3"/>
    <dgm:cxn modelId="{3FEB9015-1542-41EC-A241-54AC71D29941}" type="presParOf" srcId="{65432F85-102F-49C6-A98C-53076650E542}" destId="{75108405-B0D7-4E65-A0B6-BB76E2E2C6A1}" srcOrd="0" destOrd="0" presId="urn:microsoft.com/office/officeart/2005/8/layout/hierarchy3"/>
    <dgm:cxn modelId="{C157EA48-B690-48A2-B6D1-87696B5CE25E}" type="presParOf" srcId="{65432F85-102F-49C6-A98C-53076650E542}" destId="{B199CEAF-6CDA-4EB6-A3F9-AD8E734D2AB0}" srcOrd="1" destOrd="0" presId="urn:microsoft.com/office/officeart/2005/8/layout/hierarchy3"/>
    <dgm:cxn modelId="{52025C11-9A16-4DFC-9601-E1624D514632}" type="presParOf" srcId="{0AF619B2-29C7-4F0B-A51A-3A5FCCA3E0FB}" destId="{8EE13C05-FA18-4EEC-9986-A52E8E731D2F}" srcOrd="1" destOrd="0" presId="urn:microsoft.com/office/officeart/2005/8/layout/hierarchy3"/>
    <dgm:cxn modelId="{8E4770DF-6CA5-446A-B09D-1BC800DA96FA}" type="presParOf" srcId="{8EE13C05-FA18-4EEC-9986-A52E8E731D2F}" destId="{160483F1-3A8F-4CD4-BD1B-BA7F26F6C1C9}" srcOrd="0" destOrd="0" presId="urn:microsoft.com/office/officeart/2005/8/layout/hierarchy3"/>
    <dgm:cxn modelId="{0946D593-CCEB-4693-9E82-C970A0041E28}" type="presParOf" srcId="{8EE13C05-FA18-4EEC-9986-A52E8E731D2F}" destId="{5382B316-BA69-4486-A656-D45002BAF76A}"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F0566-AB85-44A5-8E0A-A547E7135A8A}">
      <dsp:nvSpPr>
        <dsp:cNvPr id="0" name=""/>
        <dsp:cNvSpPr/>
      </dsp:nvSpPr>
      <dsp:spPr>
        <a:xfrm>
          <a:off x="1111733" y="12709"/>
          <a:ext cx="1345232" cy="6726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Energy</a:t>
          </a:r>
        </a:p>
      </dsp:txBody>
      <dsp:txXfrm>
        <a:off x="1131433" y="32409"/>
        <a:ext cx="1305832" cy="633216"/>
      </dsp:txXfrm>
    </dsp:sp>
    <dsp:sp modelId="{9003C143-03CC-484C-99CC-21CEDF63F57E}">
      <dsp:nvSpPr>
        <dsp:cNvPr id="0" name=""/>
        <dsp:cNvSpPr/>
      </dsp:nvSpPr>
      <dsp:spPr>
        <a:xfrm rot="3600000">
          <a:off x="1988923" y="1194095"/>
          <a:ext cx="702580" cy="235415"/>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059548" y="1241178"/>
        <a:ext cx="561331" cy="141249"/>
      </dsp:txXfrm>
    </dsp:sp>
    <dsp:sp modelId="{631F3E02-BA0E-4663-BC0E-F897728EF022}">
      <dsp:nvSpPr>
        <dsp:cNvPr id="0" name=""/>
        <dsp:cNvSpPr/>
      </dsp:nvSpPr>
      <dsp:spPr>
        <a:xfrm>
          <a:off x="2223462" y="1938280"/>
          <a:ext cx="1345232" cy="672616"/>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Transport </a:t>
          </a:r>
        </a:p>
      </dsp:txBody>
      <dsp:txXfrm>
        <a:off x="2243162" y="1957980"/>
        <a:ext cx="1305832" cy="633216"/>
      </dsp:txXfrm>
    </dsp:sp>
    <dsp:sp modelId="{4912E455-DEC1-42BC-8327-2D6B43E96CDA}">
      <dsp:nvSpPr>
        <dsp:cNvPr id="0" name=""/>
        <dsp:cNvSpPr/>
      </dsp:nvSpPr>
      <dsp:spPr>
        <a:xfrm rot="10800000">
          <a:off x="1433059" y="2156881"/>
          <a:ext cx="702580" cy="235415"/>
        </a:xfrm>
        <a:prstGeom prst="lef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1503683" y="2203964"/>
        <a:ext cx="561331" cy="141249"/>
      </dsp:txXfrm>
    </dsp:sp>
    <dsp:sp modelId="{84ECD554-55B2-40C6-8361-3ED6ACC3CBD7}">
      <dsp:nvSpPr>
        <dsp:cNvPr id="0" name=""/>
        <dsp:cNvSpPr/>
      </dsp:nvSpPr>
      <dsp:spPr>
        <a:xfrm>
          <a:off x="4" y="1938280"/>
          <a:ext cx="1345232" cy="672616"/>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Agriculture/</a:t>
          </a:r>
          <a:br>
            <a:rPr lang="en-US" sz="1700" kern="1200" dirty="0"/>
          </a:br>
          <a:r>
            <a:rPr lang="en-US" sz="1700" kern="1200" dirty="0"/>
            <a:t>Forestry</a:t>
          </a:r>
        </a:p>
      </dsp:txBody>
      <dsp:txXfrm>
        <a:off x="19704" y="1957980"/>
        <a:ext cx="1305832" cy="633216"/>
      </dsp:txXfrm>
    </dsp:sp>
    <dsp:sp modelId="{E15880C2-DFBC-4AFA-BC93-7D49BA2264C7}">
      <dsp:nvSpPr>
        <dsp:cNvPr id="0" name=""/>
        <dsp:cNvSpPr/>
      </dsp:nvSpPr>
      <dsp:spPr>
        <a:xfrm rot="18000000">
          <a:off x="877194" y="1194095"/>
          <a:ext cx="702580" cy="235415"/>
        </a:xfrm>
        <a:prstGeom prst="lef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947819" y="1241178"/>
        <a:ext cx="561331" cy="141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89F5B-470D-4D90-9947-F4AF4274A1A3}">
      <dsp:nvSpPr>
        <dsp:cNvPr id="0" name=""/>
        <dsp:cNvSpPr/>
      </dsp:nvSpPr>
      <dsp:spPr>
        <a:xfrm>
          <a:off x="4553" y="1131241"/>
          <a:ext cx="1852975" cy="10567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Overcoming high upfront cost of appliances (HP)</a:t>
          </a:r>
        </a:p>
      </dsp:txBody>
      <dsp:txXfrm>
        <a:off x="35503" y="1162191"/>
        <a:ext cx="1791075" cy="994800"/>
      </dsp:txXfrm>
    </dsp:sp>
    <dsp:sp modelId="{8CEC8F42-5DFA-44BF-9C6A-988C8ED92124}">
      <dsp:nvSpPr>
        <dsp:cNvPr id="0" name=""/>
        <dsp:cNvSpPr/>
      </dsp:nvSpPr>
      <dsp:spPr>
        <a:xfrm>
          <a:off x="189851" y="2187942"/>
          <a:ext cx="185297" cy="918813"/>
        </a:xfrm>
        <a:custGeom>
          <a:avLst/>
          <a:gdLst/>
          <a:ahLst/>
          <a:cxnLst/>
          <a:rect l="0" t="0" r="0" b="0"/>
          <a:pathLst>
            <a:path>
              <a:moveTo>
                <a:pt x="0" y="0"/>
              </a:moveTo>
              <a:lnTo>
                <a:pt x="0" y="918813"/>
              </a:lnTo>
              <a:lnTo>
                <a:pt x="185297" y="918813"/>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1CDAF6-4094-4C2D-AE6C-E114B9FBB7B5}">
      <dsp:nvSpPr>
        <dsp:cNvPr id="0" name=""/>
        <dsp:cNvSpPr/>
      </dsp:nvSpPr>
      <dsp:spPr>
        <a:xfrm>
          <a:off x="375149" y="2402291"/>
          <a:ext cx="1371837" cy="140892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Capital grants, subsidies, loans, rebates</a:t>
          </a:r>
        </a:p>
      </dsp:txBody>
      <dsp:txXfrm>
        <a:off x="415329" y="2442471"/>
        <a:ext cx="1291477" cy="1328568"/>
      </dsp:txXfrm>
    </dsp:sp>
    <dsp:sp modelId="{77709389-1A87-46AA-93B8-AD64AE493409}">
      <dsp:nvSpPr>
        <dsp:cNvPr id="0" name=""/>
        <dsp:cNvSpPr/>
      </dsp:nvSpPr>
      <dsp:spPr>
        <a:xfrm>
          <a:off x="2286228" y="1131241"/>
          <a:ext cx="1714796" cy="10567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Addressing high operational costs</a:t>
          </a:r>
        </a:p>
      </dsp:txBody>
      <dsp:txXfrm>
        <a:off x="2317178" y="1162191"/>
        <a:ext cx="1652896" cy="994800"/>
      </dsp:txXfrm>
    </dsp:sp>
    <dsp:sp modelId="{ABA68137-BAE0-49C0-B5C9-A4396DFBC7DF}">
      <dsp:nvSpPr>
        <dsp:cNvPr id="0" name=""/>
        <dsp:cNvSpPr/>
      </dsp:nvSpPr>
      <dsp:spPr>
        <a:xfrm>
          <a:off x="2457708" y="2187942"/>
          <a:ext cx="171479" cy="918813"/>
        </a:xfrm>
        <a:custGeom>
          <a:avLst/>
          <a:gdLst/>
          <a:ahLst/>
          <a:cxnLst/>
          <a:rect l="0" t="0" r="0" b="0"/>
          <a:pathLst>
            <a:path>
              <a:moveTo>
                <a:pt x="0" y="0"/>
              </a:moveTo>
              <a:lnTo>
                <a:pt x="0" y="918813"/>
              </a:lnTo>
              <a:lnTo>
                <a:pt x="171479" y="918813"/>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1A0D4E-4A18-43C4-ACCD-0A0E39DF3CB7}">
      <dsp:nvSpPr>
        <dsp:cNvPr id="0" name=""/>
        <dsp:cNvSpPr/>
      </dsp:nvSpPr>
      <dsp:spPr>
        <a:xfrm>
          <a:off x="2629187" y="2402291"/>
          <a:ext cx="1371837" cy="140892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Electric heating tariffs, energy efficiency in building codes</a:t>
          </a:r>
        </a:p>
      </dsp:txBody>
      <dsp:txXfrm>
        <a:off x="2669367" y="2442471"/>
        <a:ext cx="1291477" cy="1328568"/>
      </dsp:txXfrm>
    </dsp:sp>
    <dsp:sp modelId="{E8B14F47-1B08-4FD5-A6B4-EB8FD6E8874F}">
      <dsp:nvSpPr>
        <dsp:cNvPr id="0" name=""/>
        <dsp:cNvSpPr/>
      </dsp:nvSpPr>
      <dsp:spPr>
        <a:xfrm>
          <a:off x="4429724" y="1131241"/>
          <a:ext cx="1714796" cy="105670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Addressing network constraints</a:t>
          </a:r>
        </a:p>
      </dsp:txBody>
      <dsp:txXfrm>
        <a:off x="4460674" y="1162191"/>
        <a:ext cx="1652896" cy="994800"/>
      </dsp:txXfrm>
    </dsp:sp>
    <dsp:sp modelId="{907BFCA3-C07F-4900-9754-0914E2A61B4B}">
      <dsp:nvSpPr>
        <dsp:cNvPr id="0" name=""/>
        <dsp:cNvSpPr/>
      </dsp:nvSpPr>
      <dsp:spPr>
        <a:xfrm>
          <a:off x="4601204" y="2187942"/>
          <a:ext cx="171479" cy="1058921"/>
        </a:xfrm>
        <a:custGeom>
          <a:avLst/>
          <a:gdLst/>
          <a:ahLst/>
          <a:cxnLst/>
          <a:rect l="0" t="0" r="0" b="0"/>
          <a:pathLst>
            <a:path>
              <a:moveTo>
                <a:pt x="0" y="0"/>
              </a:moveTo>
              <a:lnTo>
                <a:pt x="0" y="1058921"/>
              </a:lnTo>
              <a:lnTo>
                <a:pt x="171479" y="1058921"/>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C9390E-9D83-46A5-B9C9-534BD98E6027}">
      <dsp:nvSpPr>
        <dsp:cNvPr id="0" name=""/>
        <dsp:cNvSpPr/>
      </dsp:nvSpPr>
      <dsp:spPr>
        <a:xfrm>
          <a:off x="4772684" y="2402291"/>
          <a:ext cx="1371837" cy="1689143"/>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Tariffication</a:t>
          </a:r>
          <a:r>
            <a:rPr lang="en-US" sz="1600" kern="1200" dirty="0"/>
            <a:t> schemes (</a:t>
          </a:r>
          <a:r>
            <a:rPr lang="en-US" sz="1600" kern="1200" dirty="0" err="1"/>
            <a:t>ToU</a:t>
          </a:r>
          <a:r>
            <a:rPr lang="en-US" sz="1600" kern="1200" dirty="0"/>
            <a:t> tariffs), digital monitoring &amp; control for DR, conducive market design</a:t>
          </a:r>
        </a:p>
      </dsp:txBody>
      <dsp:txXfrm>
        <a:off x="4812864" y="2442471"/>
        <a:ext cx="1291477" cy="1608783"/>
      </dsp:txXfrm>
    </dsp:sp>
    <dsp:sp modelId="{AE776A03-E269-4D85-818F-B6687DE714AC}">
      <dsp:nvSpPr>
        <dsp:cNvPr id="0" name=""/>
        <dsp:cNvSpPr/>
      </dsp:nvSpPr>
      <dsp:spPr>
        <a:xfrm>
          <a:off x="6573221" y="1131241"/>
          <a:ext cx="1714796" cy="8573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Increasing consumer confidence</a:t>
          </a:r>
        </a:p>
      </dsp:txBody>
      <dsp:txXfrm>
        <a:off x="6598333" y="1156353"/>
        <a:ext cx="1664572" cy="807174"/>
      </dsp:txXfrm>
    </dsp:sp>
    <dsp:sp modelId="{0113FC13-DF20-4A9A-8C72-452495EB9F63}">
      <dsp:nvSpPr>
        <dsp:cNvPr id="0" name=""/>
        <dsp:cNvSpPr/>
      </dsp:nvSpPr>
      <dsp:spPr>
        <a:xfrm>
          <a:off x="6744700" y="1988639"/>
          <a:ext cx="171479" cy="643048"/>
        </a:xfrm>
        <a:custGeom>
          <a:avLst/>
          <a:gdLst/>
          <a:ahLst/>
          <a:cxnLst/>
          <a:rect l="0" t="0" r="0" b="0"/>
          <a:pathLst>
            <a:path>
              <a:moveTo>
                <a:pt x="0" y="0"/>
              </a:moveTo>
              <a:lnTo>
                <a:pt x="0" y="643048"/>
              </a:lnTo>
              <a:lnTo>
                <a:pt x="171479" y="643048"/>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962253-1A6D-4B62-918C-F50D6BF3CA0B}">
      <dsp:nvSpPr>
        <dsp:cNvPr id="0" name=""/>
        <dsp:cNvSpPr/>
      </dsp:nvSpPr>
      <dsp:spPr>
        <a:xfrm>
          <a:off x="6916180" y="2202989"/>
          <a:ext cx="1371837" cy="85739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Quality standards, labels, MEPS</a:t>
          </a:r>
        </a:p>
      </dsp:txBody>
      <dsp:txXfrm>
        <a:off x="6941292" y="2228101"/>
        <a:ext cx="1321613" cy="8071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89F5B-470D-4D90-9947-F4AF4274A1A3}">
      <dsp:nvSpPr>
        <dsp:cNvPr id="0" name=""/>
        <dsp:cNvSpPr/>
      </dsp:nvSpPr>
      <dsp:spPr>
        <a:xfrm>
          <a:off x="3413" y="49077"/>
          <a:ext cx="1723502" cy="17048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Closing the gap with fossil fuels</a:t>
          </a:r>
        </a:p>
      </dsp:txBody>
      <dsp:txXfrm>
        <a:off x="53346" y="99010"/>
        <a:ext cx="1623636" cy="1604974"/>
      </dsp:txXfrm>
    </dsp:sp>
    <dsp:sp modelId="{50B2DD97-AA97-4FD5-A729-CE8D53BE69D0}">
      <dsp:nvSpPr>
        <dsp:cNvPr id="0" name=""/>
        <dsp:cNvSpPr/>
      </dsp:nvSpPr>
      <dsp:spPr>
        <a:xfrm>
          <a:off x="175764" y="1753917"/>
          <a:ext cx="172350" cy="1070488"/>
        </a:xfrm>
        <a:custGeom>
          <a:avLst/>
          <a:gdLst/>
          <a:ahLst/>
          <a:cxnLst/>
          <a:rect l="0" t="0" r="0" b="0"/>
          <a:pathLst>
            <a:path>
              <a:moveTo>
                <a:pt x="0" y="0"/>
              </a:moveTo>
              <a:lnTo>
                <a:pt x="0" y="1070488"/>
              </a:lnTo>
              <a:lnTo>
                <a:pt x="172350" y="10704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2C0B0C-72DD-42BA-B984-62CDBAF87485}">
      <dsp:nvSpPr>
        <dsp:cNvPr id="0" name=""/>
        <dsp:cNvSpPr/>
      </dsp:nvSpPr>
      <dsp:spPr>
        <a:xfrm>
          <a:off x="348114" y="1866773"/>
          <a:ext cx="1448934" cy="191526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Recognition of avoided CH</a:t>
          </a:r>
          <a:r>
            <a:rPr lang="en-US" sz="1800" kern="1200" baseline="-25000" dirty="0"/>
            <a:t>4</a:t>
          </a:r>
          <a:r>
            <a:rPr lang="en-US" sz="1800" kern="1200" dirty="0"/>
            <a:t> emissions from biogas/ </a:t>
          </a:r>
          <a:r>
            <a:rPr lang="en-US" sz="1800" kern="1200" dirty="0" err="1"/>
            <a:t>biomethane</a:t>
          </a:r>
          <a:endParaRPr lang="en-US" sz="1800" kern="1200" dirty="0"/>
        </a:p>
      </dsp:txBody>
      <dsp:txXfrm>
        <a:off x="390552" y="1909211"/>
        <a:ext cx="1364058" cy="1830390"/>
      </dsp:txXfrm>
    </dsp:sp>
    <dsp:sp modelId="{06B51641-E3F2-4B18-BDD2-3F3B28D45140}">
      <dsp:nvSpPr>
        <dsp:cNvPr id="0" name=""/>
        <dsp:cNvSpPr/>
      </dsp:nvSpPr>
      <dsp:spPr>
        <a:xfrm>
          <a:off x="175764" y="1753917"/>
          <a:ext cx="172350" cy="2638417"/>
        </a:xfrm>
        <a:custGeom>
          <a:avLst/>
          <a:gdLst/>
          <a:ahLst/>
          <a:cxnLst/>
          <a:rect l="0" t="0" r="0" b="0"/>
          <a:pathLst>
            <a:path>
              <a:moveTo>
                <a:pt x="0" y="0"/>
              </a:moveTo>
              <a:lnTo>
                <a:pt x="0" y="2638417"/>
              </a:lnTo>
              <a:lnTo>
                <a:pt x="172350" y="26384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6B2DD6-26CC-4ACB-B9C6-16CB69ABBA7C}">
      <dsp:nvSpPr>
        <dsp:cNvPr id="0" name=""/>
        <dsp:cNvSpPr/>
      </dsp:nvSpPr>
      <dsp:spPr>
        <a:xfrm>
          <a:off x="348114" y="3894894"/>
          <a:ext cx="1448934" cy="99487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RE gas injection subsidies</a:t>
          </a:r>
        </a:p>
      </dsp:txBody>
      <dsp:txXfrm>
        <a:off x="377253" y="3924033"/>
        <a:ext cx="1390656" cy="936601"/>
      </dsp:txXfrm>
    </dsp:sp>
    <dsp:sp modelId="{9645A440-369E-4AE8-B136-A8FEC666BE30}">
      <dsp:nvSpPr>
        <dsp:cNvPr id="0" name=""/>
        <dsp:cNvSpPr/>
      </dsp:nvSpPr>
      <dsp:spPr>
        <a:xfrm>
          <a:off x="1952626" y="49077"/>
          <a:ext cx="1723502" cy="17048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Stimulating investment by lowering the risk</a:t>
          </a:r>
        </a:p>
      </dsp:txBody>
      <dsp:txXfrm>
        <a:off x="2002559" y="99010"/>
        <a:ext cx="1623636" cy="1604974"/>
      </dsp:txXfrm>
    </dsp:sp>
    <dsp:sp modelId="{E9046C48-5613-435D-9AAC-9F27612A3418}">
      <dsp:nvSpPr>
        <dsp:cNvPr id="0" name=""/>
        <dsp:cNvSpPr/>
      </dsp:nvSpPr>
      <dsp:spPr>
        <a:xfrm>
          <a:off x="2124977" y="1753917"/>
          <a:ext cx="172350" cy="789555"/>
        </a:xfrm>
        <a:custGeom>
          <a:avLst/>
          <a:gdLst/>
          <a:ahLst/>
          <a:cxnLst/>
          <a:rect l="0" t="0" r="0" b="0"/>
          <a:pathLst>
            <a:path>
              <a:moveTo>
                <a:pt x="0" y="0"/>
              </a:moveTo>
              <a:lnTo>
                <a:pt x="0" y="789555"/>
              </a:lnTo>
              <a:lnTo>
                <a:pt x="172350" y="7895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8AD0D0-59C1-454A-A884-839E9B00D968}">
      <dsp:nvSpPr>
        <dsp:cNvPr id="0" name=""/>
        <dsp:cNvSpPr/>
      </dsp:nvSpPr>
      <dsp:spPr>
        <a:xfrm>
          <a:off x="2297327" y="1866773"/>
          <a:ext cx="1334013" cy="135339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Clear long-term framework for the gas industry</a:t>
          </a:r>
        </a:p>
      </dsp:txBody>
      <dsp:txXfrm>
        <a:off x="2336399" y="1905845"/>
        <a:ext cx="1255869" cy="1275255"/>
      </dsp:txXfrm>
    </dsp:sp>
    <dsp:sp modelId="{3B21650D-2586-4E3F-9485-AE8A180BFA35}">
      <dsp:nvSpPr>
        <dsp:cNvPr id="0" name=""/>
        <dsp:cNvSpPr/>
      </dsp:nvSpPr>
      <dsp:spPr>
        <a:xfrm>
          <a:off x="2124977" y="1753917"/>
          <a:ext cx="172350" cy="1746553"/>
        </a:xfrm>
        <a:custGeom>
          <a:avLst/>
          <a:gdLst/>
          <a:ahLst/>
          <a:cxnLst/>
          <a:rect l="0" t="0" r="0" b="0"/>
          <a:pathLst>
            <a:path>
              <a:moveTo>
                <a:pt x="0" y="0"/>
              </a:moveTo>
              <a:lnTo>
                <a:pt x="0" y="1746553"/>
              </a:lnTo>
              <a:lnTo>
                <a:pt x="172350" y="17465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191E99-29B3-4ADC-93E4-C563526E1816}">
      <dsp:nvSpPr>
        <dsp:cNvPr id="0" name=""/>
        <dsp:cNvSpPr/>
      </dsp:nvSpPr>
      <dsp:spPr>
        <a:xfrm>
          <a:off x="2297327" y="3333027"/>
          <a:ext cx="1334013" cy="33488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Targets</a:t>
          </a:r>
        </a:p>
      </dsp:txBody>
      <dsp:txXfrm>
        <a:off x="2307136" y="3342836"/>
        <a:ext cx="1314395" cy="315269"/>
      </dsp:txXfrm>
    </dsp:sp>
    <dsp:sp modelId="{B06FDBB7-2AC1-4A9B-A317-CE7E9FC985F8}">
      <dsp:nvSpPr>
        <dsp:cNvPr id="0" name=""/>
        <dsp:cNvSpPr/>
      </dsp:nvSpPr>
      <dsp:spPr>
        <a:xfrm>
          <a:off x="2124977" y="1753917"/>
          <a:ext cx="172350" cy="2652370"/>
        </a:xfrm>
        <a:custGeom>
          <a:avLst/>
          <a:gdLst/>
          <a:ahLst/>
          <a:cxnLst/>
          <a:rect l="0" t="0" r="0" b="0"/>
          <a:pathLst>
            <a:path>
              <a:moveTo>
                <a:pt x="0" y="0"/>
              </a:moveTo>
              <a:lnTo>
                <a:pt x="0" y="2652370"/>
              </a:lnTo>
              <a:lnTo>
                <a:pt x="172350" y="26523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87EE62-D742-499D-BF52-8DFBBD9D6B5B}">
      <dsp:nvSpPr>
        <dsp:cNvPr id="0" name=""/>
        <dsp:cNvSpPr/>
      </dsp:nvSpPr>
      <dsp:spPr>
        <a:xfrm>
          <a:off x="2297327" y="3780770"/>
          <a:ext cx="1334013" cy="125103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Capital grants, loan guarantees, soft loans</a:t>
          </a:r>
        </a:p>
      </dsp:txBody>
      <dsp:txXfrm>
        <a:off x="2333969" y="3817412"/>
        <a:ext cx="1260729" cy="1177750"/>
      </dsp:txXfrm>
    </dsp:sp>
    <dsp:sp modelId="{C4AA294C-8DBD-49FD-A183-1DE442313DA7}">
      <dsp:nvSpPr>
        <dsp:cNvPr id="0" name=""/>
        <dsp:cNvSpPr/>
      </dsp:nvSpPr>
      <dsp:spPr>
        <a:xfrm>
          <a:off x="3901839" y="49077"/>
          <a:ext cx="1723502" cy="17048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Harnessing the potential of existing gas infra-structure</a:t>
          </a:r>
        </a:p>
      </dsp:txBody>
      <dsp:txXfrm>
        <a:off x="3951772" y="99010"/>
        <a:ext cx="1623636" cy="1604974"/>
      </dsp:txXfrm>
    </dsp:sp>
    <dsp:sp modelId="{B82959F1-7FC0-4EF2-88A9-06DBA52429EA}">
      <dsp:nvSpPr>
        <dsp:cNvPr id="0" name=""/>
        <dsp:cNvSpPr/>
      </dsp:nvSpPr>
      <dsp:spPr>
        <a:xfrm>
          <a:off x="4074190" y="1753917"/>
          <a:ext cx="172350" cy="650699"/>
        </a:xfrm>
        <a:custGeom>
          <a:avLst/>
          <a:gdLst/>
          <a:ahLst/>
          <a:cxnLst/>
          <a:rect l="0" t="0" r="0" b="0"/>
          <a:pathLst>
            <a:path>
              <a:moveTo>
                <a:pt x="0" y="0"/>
              </a:moveTo>
              <a:lnTo>
                <a:pt x="0" y="650699"/>
              </a:lnTo>
              <a:lnTo>
                <a:pt x="172350" y="6506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DAE82D-98A7-4102-8496-380A3881B133}">
      <dsp:nvSpPr>
        <dsp:cNvPr id="0" name=""/>
        <dsp:cNvSpPr/>
      </dsp:nvSpPr>
      <dsp:spPr>
        <a:xfrm>
          <a:off x="4246540" y="1866773"/>
          <a:ext cx="1334013" cy="107568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“Guarantee of origin” registries</a:t>
          </a:r>
        </a:p>
      </dsp:txBody>
      <dsp:txXfrm>
        <a:off x="4278046" y="1898279"/>
        <a:ext cx="1271001" cy="1012676"/>
      </dsp:txXfrm>
    </dsp:sp>
    <dsp:sp modelId="{CB199A9F-0C47-4305-8E33-4C338472897B}">
      <dsp:nvSpPr>
        <dsp:cNvPr id="0" name=""/>
        <dsp:cNvSpPr/>
      </dsp:nvSpPr>
      <dsp:spPr>
        <a:xfrm>
          <a:off x="4074190" y="1753917"/>
          <a:ext cx="172350" cy="1947387"/>
        </a:xfrm>
        <a:custGeom>
          <a:avLst/>
          <a:gdLst/>
          <a:ahLst/>
          <a:cxnLst/>
          <a:rect l="0" t="0" r="0" b="0"/>
          <a:pathLst>
            <a:path>
              <a:moveTo>
                <a:pt x="0" y="0"/>
              </a:moveTo>
              <a:lnTo>
                <a:pt x="0" y="1947387"/>
              </a:lnTo>
              <a:lnTo>
                <a:pt x="172350" y="194738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7F453B-84AD-4C11-9EB7-8E98D929A452}">
      <dsp:nvSpPr>
        <dsp:cNvPr id="0" name=""/>
        <dsp:cNvSpPr/>
      </dsp:nvSpPr>
      <dsp:spPr>
        <a:xfrm>
          <a:off x="4246540" y="3055317"/>
          <a:ext cx="1334013" cy="129197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Blending demonstration projects</a:t>
          </a:r>
        </a:p>
      </dsp:txBody>
      <dsp:txXfrm>
        <a:off x="4284381" y="3093158"/>
        <a:ext cx="1258331" cy="1216292"/>
      </dsp:txXfrm>
    </dsp:sp>
    <dsp:sp modelId="{1DDDDE1C-C4AA-401F-A3AA-10505997360D}">
      <dsp:nvSpPr>
        <dsp:cNvPr id="0" name=""/>
        <dsp:cNvSpPr/>
      </dsp:nvSpPr>
      <dsp:spPr>
        <a:xfrm>
          <a:off x="5851053" y="49077"/>
          <a:ext cx="1723502" cy="1704840"/>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Deploying renewable gases in industry</a:t>
          </a:r>
        </a:p>
      </dsp:txBody>
      <dsp:txXfrm>
        <a:off x="5900986" y="99010"/>
        <a:ext cx="1623636" cy="1604974"/>
      </dsp:txXfrm>
    </dsp:sp>
    <dsp:sp modelId="{C6854981-610A-4392-9D3C-1E9427E69415}">
      <dsp:nvSpPr>
        <dsp:cNvPr id="0" name=""/>
        <dsp:cNvSpPr/>
      </dsp:nvSpPr>
      <dsp:spPr>
        <a:xfrm>
          <a:off x="6023403" y="1753917"/>
          <a:ext cx="172350" cy="840385"/>
        </a:xfrm>
        <a:custGeom>
          <a:avLst/>
          <a:gdLst/>
          <a:ahLst/>
          <a:cxnLst/>
          <a:rect l="0" t="0" r="0" b="0"/>
          <a:pathLst>
            <a:path>
              <a:moveTo>
                <a:pt x="0" y="0"/>
              </a:moveTo>
              <a:lnTo>
                <a:pt x="0" y="840385"/>
              </a:lnTo>
              <a:lnTo>
                <a:pt x="172350" y="8403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93C982-B49E-427F-AFFC-8AC4F296A753}">
      <dsp:nvSpPr>
        <dsp:cNvPr id="0" name=""/>
        <dsp:cNvSpPr/>
      </dsp:nvSpPr>
      <dsp:spPr>
        <a:xfrm>
          <a:off x="6195753" y="1866773"/>
          <a:ext cx="1334013" cy="145505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Industrial clusters for hydrogen projects</a:t>
          </a:r>
        </a:p>
      </dsp:txBody>
      <dsp:txXfrm>
        <a:off x="6234825" y="1905845"/>
        <a:ext cx="1255869" cy="13769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8E83D-E87D-4F1A-8131-88A104419986}">
      <dsp:nvSpPr>
        <dsp:cNvPr id="0" name=""/>
        <dsp:cNvSpPr/>
      </dsp:nvSpPr>
      <dsp:spPr>
        <a:xfrm>
          <a:off x="85813" y="1944"/>
          <a:ext cx="1452022" cy="14494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Overcoming upfront costs</a:t>
          </a:r>
        </a:p>
      </dsp:txBody>
      <dsp:txXfrm>
        <a:off x="128265" y="44396"/>
        <a:ext cx="1367118" cy="1364513"/>
      </dsp:txXfrm>
    </dsp:sp>
    <dsp:sp modelId="{5EF115FB-653B-4439-AB0E-573E99E99632}">
      <dsp:nvSpPr>
        <dsp:cNvPr id="0" name=""/>
        <dsp:cNvSpPr/>
      </dsp:nvSpPr>
      <dsp:spPr>
        <a:xfrm>
          <a:off x="185296" y="1451362"/>
          <a:ext cx="91440" cy="1004334"/>
        </a:xfrm>
        <a:custGeom>
          <a:avLst/>
          <a:gdLst/>
          <a:ahLst/>
          <a:cxnLst/>
          <a:rect l="0" t="0" r="0" b="0"/>
          <a:pathLst>
            <a:path>
              <a:moveTo>
                <a:pt x="45720" y="0"/>
              </a:moveTo>
              <a:lnTo>
                <a:pt x="45720" y="1004334"/>
              </a:lnTo>
              <a:lnTo>
                <a:pt x="94757" y="100433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8A1832-33D2-41B4-96B1-54BE74835600}">
      <dsp:nvSpPr>
        <dsp:cNvPr id="0" name=""/>
        <dsp:cNvSpPr/>
      </dsp:nvSpPr>
      <dsp:spPr>
        <a:xfrm>
          <a:off x="280053" y="1779688"/>
          <a:ext cx="1293377" cy="135201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Loans, grants, subsidies, tax incentives</a:t>
          </a:r>
        </a:p>
      </dsp:txBody>
      <dsp:txXfrm>
        <a:off x="317935" y="1817570"/>
        <a:ext cx="1217613" cy="1276254"/>
      </dsp:txXfrm>
    </dsp:sp>
    <dsp:sp modelId="{996D6E68-C5D5-46A8-AF81-6B966CFAE23C}">
      <dsp:nvSpPr>
        <dsp:cNvPr id="0" name=""/>
        <dsp:cNvSpPr/>
      </dsp:nvSpPr>
      <dsp:spPr>
        <a:xfrm>
          <a:off x="1732665" y="15265"/>
          <a:ext cx="1315417" cy="14494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Improving investors confidence</a:t>
          </a:r>
        </a:p>
      </dsp:txBody>
      <dsp:txXfrm>
        <a:off x="1771192" y="53792"/>
        <a:ext cx="1238363" cy="1372363"/>
      </dsp:txXfrm>
    </dsp:sp>
    <dsp:sp modelId="{470527FF-E3C6-4733-96FC-1A46A6E48B39}">
      <dsp:nvSpPr>
        <dsp:cNvPr id="0" name=""/>
        <dsp:cNvSpPr/>
      </dsp:nvSpPr>
      <dsp:spPr>
        <a:xfrm>
          <a:off x="1818487" y="1464683"/>
          <a:ext cx="91440" cy="865358"/>
        </a:xfrm>
        <a:custGeom>
          <a:avLst/>
          <a:gdLst/>
          <a:ahLst/>
          <a:cxnLst/>
          <a:rect l="0" t="0" r="0" b="0"/>
          <a:pathLst>
            <a:path>
              <a:moveTo>
                <a:pt x="45720" y="0"/>
              </a:moveTo>
              <a:lnTo>
                <a:pt x="45720" y="865358"/>
              </a:lnTo>
              <a:lnTo>
                <a:pt x="115214" y="86535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FE995C-9CC8-4E08-A045-9DAED120EBD1}">
      <dsp:nvSpPr>
        <dsp:cNvPr id="0" name=""/>
        <dsp:cNvSpPr/>
      </dsp:nvSpPr>
      <dsp:spPr>
        <a:xfrm>
          <a:off x="1933701" y="1735692"/>
          <a:ext cx="1341484" cy="11887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0" kern="1200" dirty="0"/>
            <a:t>Technology-specific targets</a:t>
          </a:r>
        </a:p>
      </dsp:txBody>
      <dsp:txXfrm>
        <a:off x="1968517" y="1770508"/>
        <a:ext cx="1271852" cy="1119068"/>
      </dsp:txXfrm>
    </dsp:sp>
    <dsp:sp modelId="{5667EE8F-A974-4170-91FF-23037978E240}">
      <dsp:nvSpPr>
        <dsp:cNvPr id="0" name=""/>
        <dsp:cNvSpPr/>
      </dsp:nvSpPr>
      <dsp:spPr>
        <a:xfrm>
          <a:off x="3245539" y="500"/>
          <a:ext cx="1281972" cy="14577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Rising consumers awareness and confidence</a:t>
          </a:r>
        </a:p>
      </dsp:txBody>
      <dsp:txXfrm>
        <a:off x="3283087" y="38048"/>
        <a:ext cx="1206876" cy="1382623"/>
      </dsp:txXfrm>
    </dsp:sp>
    <dsp:sp modelId="{5E5A2D86-00DE-40EF-99C8-3BB900F26D76}">
      <dsp:nvSpPr>
        <dsp:cNvPr id="0" name=""/>
        <dsp:cNvSpPr/>
      </dsp:nvSpPr>
      <dsp:spPr>
        <a:xfrm>
          <a:off x="3328016" y="1458220"/>
          <a:ext cx="91440" cy="952525"/>
        </a:xfrm>
        <a:custGeom>
          <a:avLst/>
          <a:gdLst/>
          <a:ahLst/>
          <a:cxnLst/>
          <a:rect l="0" t="0" r="0" b="0"/>
          <a:pathLst>
            <a:path>
              <a:moveTo>
                <a:pt x="45720" y="0"/>
              </a:moveTo>
              <a:lnTo>
                <a:pt x="45720" y="952525"/>
              </a:lnTo>
              <a:lnTo>
                <a:pt x="126128" y="95252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70CAC7-1421-4E23-923A-139D76C85DA4}">
      <dsp:nvSpPr>
        <dsp:cNvPr id="0" name=""/>
        <dsp:cNvSpPr/>
      </dsp:nvSpPr>
      <dsp:spPr>
        <a:xfrm>
          <a:off x="3454144" y="1737854"/>
          <a:ext cx="1326560" cy="134578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Public campaigns, information-sharing</a:t>
          </a:r>
        </a:p>
      </dsp:txBody>
      <dsp:txXfrm>
        <a:off x="3492998" y="1776708"/>
        <a:ext cx="1248852" cy="1268076"/>
      </dsp:txXfrm>
    </dsp:sp>
    <dsp:sp modelId="{B504AD97-16C7-4124-8677-8A773D905069}">
      <dsp:nvSpPr>
        <dsp:cNvPr id="0" name=""/>
        <dsp:cNvSpPr/>
      </dsp:nvSpPr>
      <dsp:spPr>
        <a:xfrm>
          <a:off x="3373736" y="1458220"/>
          <a:ext cx="103843" cy="2135315"/>
        </a:xfrm>
        <a:custGeom>
          <a:avLst/>
          <a:gdLst/>
          <a:ahLst/>
          <a:cxnLst/>
          <a:rect l="0" t="0" r="0" b="0"/>
          <a:pathLst>
            <a:path>
              <a:moveTo>
                <a:pt x="0" y="0"/>
              </a:moveTo>
              <a:lnTo>
                <a:pt x="0" y="2135315"/>
              </a:lnTo>
              <a:lnTo>
                <a:pt x="103843" y="2135315"/>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3DF0D2-77FC-4621-B333-B4DFF00ED116}">
      <dsp:nvSpPr>
        <dsp:cNvPr id="0" name=""/>
        <dsp:cNvSpPr/>
      </dsp:nvSpPr>
      <dsp:spPr>
        <a:xfrm>
          <a:off x="3477579" y="3198951"/>
          <a:ext cx="1254284" cy="78916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Certification schemes</a:t>
          </a:r>
        </a:p>
      </dsp:txBody>
      <dsp:txXfrm>
        <a:off x="3500693" y="3222065"/>
        <a:ext cx="1208056" cy="742940"/>
      </dsp:txXfrm>
    </dsp:sp>
    <dsp:sp modelId="{A241C05E-E0B4-4A34-820C-121DD37DE528}">
      <dsp:nvSpPr>
        <dsp:cNvPr id="0" name=""/>
        <dsp:cNvSpPr/>
      </dsp:nvSpPr>
      <dsp:spPr>
        <a:xfrm>
          <a:off x="4731978" y="500"/>
          <a:ext cx="1469983" cy="145771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Improving the range of possible applications</a:t>
          </a:r>
        </a:p>
      </dsp:txBody>
      <dsp:txXfrm>
        <a:off x="4774673" y="43195"/>
        <a:ext cx="1384593" cy="1372329"/>
      </dsp:txXfrm>
    </dsp:sp>
    <dsp:sp modelId="{1A99B0A3-1EB7-4A02-9BB7-8E3315EC0473}">
      <dsp:nvSpPr>
        <dsp:cNvPr id="0" name=""/>
        <dsp:cNvSpPr/>
      </dsp:nvSpPr>
      <dsp:spPr>
        <a:xfrm>
          <a:off x="4833256" y="1458220"/>
          <a:ext cx="91440" cy="859396"/>
        </a:xfrm>
        <a:custGeom>
          <a:avLst/>
          <a:gdLst/>
          <a:ahLst/>
          <a:cxnLst/>
          <a:rect l="0" t="0" r="0" b="0"/>
          <a:pathLst>
            <a:path>
              <a:moveTo>
                <a:pt x="45720" y="0"/>
              </a:moveTo>
              <a:lnTo>
                <a:pt x="45720" y="859396"/>
              </a:lnTo>
              <a:lnTo>
                <a:pt x="106582" y="85939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9DBC7C-1106-4C3B-8A87-B13D350EEB8C}">
      <dsp:nvSpPr>
        <dsp:cNvPr id="0" name=""/>
        <dsp:cNvSpPr/>
      </dsp:nvSpPr>
      <dsp:spPr>
        <a:xfrm>
          <a:off x="4939838" y="1751325"/>
          <a:ext cx="1198020" cy="1132582"/>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RD&amp;D</a:t>
          </a:r>
        </a:p>
      </dsp:txBody>
      <dsp:txXfrm>
        <a:off x="4973010" y="1784497"/>
        <a:ext cx="1131676" cy="10662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8E83D-E87D-4F1A-8131-88A104419986}">
      <dsp:nvSpPr>
        <dsp:cNvPr id="0" name=""/>
        <dsp:cNvSpPr/>
      </dsp:nvSpPr>
      <dsp:spPr>
        <a:xfrm>
          <a:off x="4019" y="140477"/>
          <a:ext cx="2091039" cy="957575"/>
        </a:xfrm>
        <a:prstGeom prst="roundRect">
          <a:avLst>
            <a:gd name="adj" fmla="val 10000"/>
          </a:avLst>
        </a:prstGeom>
        <a:solidFill>
          <a:srgbClr val="7030A0"/>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De-risking geothermal exploration</a:t>
          </a:r>
        </a:p>
      </dsp:txBody>
      <dsp:txXfrm>
        <a:off x="32065" y="168523"/>
        <a:ext cx="2034947" cy="901483"/>
      </dsp:txXfrm>
    </dsp:sp>
    <dsp:sp modelId="{2B7773CA-6FDA-4101-A15B-D278EE5576ED}">
      <dsp:nvSpPr>
        <dsp:cNvPr id="0" name=""/>
        <dsp:cNvSpPr/>
      </dsp:nvSpPr>
      <dsp:spPr>
        <a:xfrm>
          <a:off x="213123" y="1098052"/>
          <a:ext cx="209103" cy="811890"/>
        </a:xfrm>
        <a:custGeom>
          <a:avLst/>
          <a:gdLst/>
          <a:ahLst/>
          <a:cxnLst/>
          <a:rect l="0" t="0" r="0" b="0"/>
          <a:pathLst>
            <a:path>
              <a:moveTo>
                <a:pt x="0" y="0"/>
              </a:moveTo>
              <a:lnTo>
                <a:pt x="0" y="811890"/>
              </a:lnTo>
              <a:lnTo>
                <a:pt x="209103" y="811890"/>
              </a:lnTo>
            </a:path>
          </a:pathLst>
        </a:custGeom>
        <a:no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997BDC5C-373A-4E31-BBC4-8DFCEA8E9855}">
      <dsp:nvSpPr>
        <dsp:cNvPr id="0" name=""/>
        <dsp:cNvSpPr/>
      </dsp:nvSpPr>
      <dsp:spPr>
        <a:xfrm>
          <a:off x="422227" y="1368682"/>
          <a:ext cx="1526717" cy="1082520"/>
        </a:xfrm>
        <a:prstGeom prst="roundRect">
          <a:avLst>
            <a:gd name="adj" fmla="val 10000"/>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ln w="12700" cap="flat" cmpd="sng" algn="ctr">
          <a:solidFill>
            <a:srgbClr val="F4F7F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0" kern="1200" dirty="0"/>
            <a:t>Data collection and sharing on geothermal resources</a:t>
          </a:r>
        </a:p>
      </dsp:txBody>
      <dsp:txXfrm>
        <a:off x="453933" y="1400388"/>
        <a:ext cx="1463305" cy="1019108"/>
      </dsp:txXfrm>
    </dsp:sp>
    <dsp:sp modelId="{364708F0-EC8A-4F63-BFC4-48D199FA56A4}">
      <dsp:nvSpPr>
        <dsp:cNvPr id="0" name=""/>
        <dsp:cNvSpPr/>
      </dsp:nvSpPr>
      <dsp:spPr>
        <a:xfrm>
          <a:off x="213123" y="1098052"/>
          <a:ext cx="209103" cy="2165040"/>
        </a:xfrm>
        <a:custGeom>
          <a:avLst/>
          <a:gdLst/>
          <a:ahLst/>
          <a:cxnLst/>
          <a:rect l="0" t="0" r="0" b="0"/>
          <a:pathLst>
            <a:path>
              <a:moveTo>
                <a:pt x="0" y="0"/>
              </a:moveTo>
              <a:lnTo>
                <a:pt x="0" y="2165040"/>
              </a:lnTo>
              <a:lnTo>
                <a:pt x="209103" y="2165040"/>
              </a:lnTo>
            </a:path>
          </a:pathLst>
        </a:custGeom>
        <a:no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C889C200-E899-4853-996D-DA906EA578AB}">
      <dsp:nvSpPr>
        <dsp:cNvPr id="0" name=""/>
        <dsp:cNvSpPr/>
      </dsp:nvSpPr>
      <dsp:spPr>
        <a:xfrm>
          <a:off x="422227" y="2721832"/>
          <a:ext cx="1526717" cy="1082520"/>
        </a:xfrm>
        <a:prstGeom prst="roundRect">
          <a:avLst>
            <a:gd name="adj" fmla="val 10000"/>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ln w="12700" cap="flat" cmpd="sng" algn="ctr">
          <a:solidFill>
            <a:srgbClr val="F4F7F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0" kern="1200" dirty="0"/>
            <a:t>Dedicated loan guarantees and grants</a:t>
          </a:r>
        </a:p>
      </dsp:txBody>
      <dsp:txXfrm>
        <a:off x="453933" y="2753538"/>
        <a:ext cx="1463305" cy="1019108"/>
      </dsp:txXfrm>
    </dsp:sp>
    <dsp:sp modelId="{5E03E6DC-FD2B-456F-9A0C-E9B7DA2A8906}">
      <dsp:nvSpPr>
        <dsp:cNvPr id="0" name=""/>
        <dsp:cNvSpPr/>
      </dsp:nvSpPr>
      <dsp:spPr>
        <a:xfrm>
          <a:off x="213123" y="1098052"/>
          <a:ext cx="209103" cy="3518190"/>
        </a:xfrm>
        <a:custGeom>
          <a:avLst/>
          <a:gdLst/>
          <a:ahLst/>
          <a:cxnLst/>
          <a:rect l="0" t="0" r="0" b="0"/>
          <a:pathLst>
            <a:path>
              <a:moveTo>
                <a:pt x="0" y="0"/>
              </a:moveTo>
              <a:lnTo>
                <a:pt x="0" y="3518190"/>
              </a:lnTo>
              <a:lnTo>
                <a:pt x="209103" y="3518190"/>
              </a:lnTo>
            </a:path>
          </a:pathLst>
        </a:custGeom>
        <a:no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092901B5-BCAC-437F-827F-9F3598F9D5E8}">
      <dsp:nvSpPr>
        <dsp:cNvPr id="0" name=""/>
        <dsp:cNvSpPr/>
      </dsp:nvSpPr>
      <dsp:spPr>
        <a:xfrm>
          <a:off x="422227" y="4074982"/>
          <a:ext cx="1526717" cy="1082520"/>
        </a:xfrm>
        <a:prstGeom prst="roundRect">
          <a:avLst>
            <a:gd name="adj" fmla="val 10000"/>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ln w="12700" cap="flat" cmpd="sng" algn="ctr">
          <a:solidFill>
            <a:srgbClr val="F4F7F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0" kern="1200" dirty="0"/>
            <a:t>Risk insurance funds</a:t>
          </a:r>
        </a:p>
      </dsp:txBody>
      <dsp:txXfrm>
        <a:off x="453933" y="4106688"/>
        <a:ext cx="1463305" cy="1019108"/>
      </dsp:txXfrm>
    </dsp:sp>
    <dsp:sp modelId="{8A8802FC-3F5F-45AB-BB96-ECB959393815}">
      <dsp:nvSpPr>
        <dsp:cNvPr id="0" name=""/>
        <dsp:cNvSpPr/>
      </dsp:nvSpPr>
      <dsp:spPr>
        <a:xfrm>
          <a:off x="2636318" y="140477"/>
          <a:ext cx="1924958" cy="925619"/>
        </a:xfrm>
        <a:prstGeom prst="roundRect">
          <a:avLst>
            <a:gd name="adj" fmla="val 10000"/>
          </a:avLst>
        </a:prstGeom>
        <a:solidFill>
          <a:srgbClr val="7030A0"/>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Improving investors confidence</a:t>
          </a:r>
        </a:p>
      </dsp:txBody>
      <dsp:txXfrm>
        <a:off x="2663428" y="167587"/>
        <a:ext cx="1870738" cy="871399"/>
      </dsp:txXfrm>
    </dsp:sp>
    <dsp:sp modelId="{470527FF-E3C6-4733-96FC-1A46A6E48B39}">
      <dsp:nvSpPr>
        <dsp:cNvPr id="0" name=""/>
        <dsp:cNvSpPr/>
      </dsp:nvSpPr>
      <dsp:spPr>
        <a:xfrm>
          <a:off x="2828814" y="1066096"/>
          <a:ext cx="192495" cy="811890"/>
        </a:xfrm>
        <a:custGeom>
          <a:avLst/>
          <a:gdLst/>
          <a:ahLst/>
          <a:cxnLst/>
          <a:rect l="0" t="0" r="0" b="0"/>
          <a:pathLst>
            <a:path>
              <a:moveTo>
                <a:pt x="0" y="0"/>
              </a:moveTo>
              <a:lnTo>
                <a:pt x="0" y="811890"/>
              </a:lnTo>
              <a:lnTo>
                <a:pt x="192495" y="811890"/>
              </a:lnTo>
            </a:path>
          </a:pathLst>
        </a:custGeom>
        <a:no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DFFE995C-9CC8-4E08-A045-9DAED120EBD1}">
      <dsp:nvSpPr>
        <dsp:cNvPr id="0" name=""/>
        <dsp:cNvSpPr/>
      </dsp:nvSpPr>
      <dsp:spPr>
        <a:xfrm>
          <a:off x="3021310" y="1336726"/>
          <a:ext cx="1526717" cy="1082520"/>
        </a:xfrm>
        <a:prstGeom prst="roundRect">
          <a:avLst>
            <a:gd name="adj" fmla="val 10000"/>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ln w="12700" cap="flat" cmpd="sng" algn="ctr">
          <a:solidFill>
            <a:srgbClr val="F4F7F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0" kern="1200" dirty="0"/>
            <a:t>Road maps and action plans</a:t>
          </a:r>
        </a:p>
      </dsp:txBody>
      <dsp:txXfrm>
        <a:off x="3053016" y="1368432"/>
        <a:ext cx="1463305" cy="1019108"/>
      </dsp:txXfrm>
    </dsp:sp>
    <dsp:sp modelId="{09A135B7-4898-426A-B251-5001E37D409C}">
      <dsp:nvSpPr>
        <dsp:cNvPr id="0" name=""/>
        <dsp:cNvSpPr/>
      </dsp:nvSpPr>
      <dsp:spPr>
        <a:xfrm>
          <a:off x="5123063" y="140477"/>
          <a:ext cx="1881679" cy="912705"/>
        </a:xfrm>
        <a:prstGeom prst="roundRect">
          <a:avLst>
            <a:gd name="adj" fmla="val 10000"/>
          </a:avLst>
        </a:prstGeom>
        <a:solidFill>
          <a:srgbClr val="7030A0"/>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0" kern="1200" dirty="0"/>
            <a:t>Overcoming high upfront costs </a:t>
          </a:r>
        </a:p>
      </dsp:txBody>
      <dsp:txXfrm>
        <a:off x="5149795" y="167209"/>
        <a:ext cx="1828215" cy="859241"/>
      </dsp:txXfrm>
    </dsp:sp>
    <dsp:sp modelId="{BA874F00-2AF9-4EAB-89AC-A02EBFBA2A7E}">
      <dsp:nvSpPr>
        <dsp:cNvPr id="0" name=""/>
        <dsp:cNvSpPr/>
      </dsp:nvSpPr>
      <dsp:spPr>
        <a:xfrm>
          <a:off x="5311231" y="1053182"/>
          <a:ext cx="171661" cy="811890"/>
        </a:xfrm>
        <a:custGeom>
          <a:avLst/>
          <a:gdLst/>
          <a:ahLst/>
          <a:cxnLst/>
          <a:rect l="0" t="0" r="0" b="0"/>
          <a:pathLst>
            <a:path>
              <a:moveTo>
                <a:pt x="0" y="0"/>
              </a:moveTo>
              <a:lnTo>
                <a:pt x="0" y="811890"/>
              </a:lnTo>
              <a:lnTo>
                <a:pt x="171661" y="811890"/>
              </a:lnTo>
            </a:path>
          </a:pathLst>
        </a:custGeom>
        <a:noFill/>
        <a:ln w="1270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6C5F07F8-C455-491E-AB31-C48DE881AFE6}">
      <dsp:nvSpPr>
        <dsp:cNvPr id="0" name=""/>
        <dsp:cNvSpPr/>
      </dsp:nvSpPr>
      <dsp:spPr>
        <a:xfrm>
          <a:off x="5482892" y="1323812"/>
          <a:ext cx="1521850" cy="1082520"/>
        </a:xfrm>
        <a:prstGeom prst="roundRect">
          <a:avLst>
            <a:gd name="adj" fmla="val 10000"/>
          </a:avLst>
        </a:prstGeom>
        <a:gradFill flip="none" rotWithShape="0">
          <a:gsLst>
            <a:gs pos="0">
              <a:srgbClr val="7030A0">
                <a:tint val="66000"/>
                <a:satMod val="160000"/>
              </a:srgbClr>
            </a:gs>
            <a:gs pos="50000">
              <a:srgbClr val="7030A0">
                <a:tint val="44500"/>
                <a:satMod val="160000"/>
              </a:srgbClr>
            </a:gs>
            <a:gs pos="100000">
              <a:srgbClr val="7030A0">
                <a:tint val="23500"/>
                <a:satMod val="160000"/>
              </a:srgbClr>
            </a:gs>
          </a:gsLst>
          <a:lin ang="8100000" scaled="1"/>
          <a:tileRect/>
        </a:gradFill>
        <a:ln w="12700" cap="flat" cmpd="sng" algn="ctr">
          <a:solidFill>
            <a:srgbClr val="F4F7F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b="0" kern="1200" dirty="0"/>
            <a:t>Tax incentives, loans </a:t>
          </a:r>
        </a:p>
      </dsp:txBody>
      <dsp:txXfrm>
        <a:off x="5514598" y="1355518"/>
        <a:ext cx="1458438" cy="10191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89F5B-470D-4D90-9947-F4AF4274A1A3}">
      <dsp:nvSpPr>
        <dsp:cNvPr id="0" name=""/>
        <dsp:cNvSpPr/>
      </dsp:nvSpPr>
      <dsp:spPr>
        <a:xfrm>
          <a:off x="248770" y="965"/>
          <a:ext cx="1530412" cy="114780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Ensuring stable demand</a:t>
          </a:r>
        </a:p>
      </dsp:txBody>
      <dsp:txXfrm>
        <a:off x="282388" y="34583"/>
        <a:ext cx="1463176" cy="1080573"/>
      </dsp:txXfrm>
    </dsp:sp>
    <dsp:sp modelId="{50B2DD97-AA97-4FD5-A729-CE8D53BE69D0}">
      <dsp:nvSpPr>
        <dsp:cNvPr id="0" name=""/>
        <dsp:cNvSpPr/>
      </dsp:nvSpPr>
      <dsp:spPr>
        <a:xfrm>
          <a:off x="401811" y="1148775"/>
          <a:ext cx="153041" cy="1130105"/>
        </a:xfrm>
        <a:custGeom>
          <a:avLst/>
          <a:gdLst/>
          <a:ahLst/>
          <a:cxnLst/>
          <a:rect l="0" t="0" r="0" b="0"/>
          <a:pathLst>
            <a:path>
              <a:moveTo>
                <a:pt x="0" y="0"/>
              </a:moveTo>
              <a:lnTo>
                <a:pt x="0" y="1130105"/>
              </a:lnTo>
              <a:lnTo>
                <a:pt x="153041" y="113010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2C0B0C-72DD-42BA-B984-62CDBAF87485}">
      <dsp:nvSpPr>
        <dsp:cNvPr id="0" name=""/>
        <dsp:cNvSpPr/>
      </dsp:nvSpPr>
      <dsp:spPr>
        <a:xfrm>
          <a:off x="554852" y="1325811"/>
          <a:ext cx="1178340" cy="190613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Heat mapping</a:t>
          </a:r>
        </a:p>
      </dsp:txBody>
      <dsp:txXfrm>
        <a:off x="589364" y="1360323"/>
        <a:ext cx="1109316" cy="1837115"/>
      </dsp:txXfrm>
    </dsp:sp>
    <dsp:sp modelId="{86031391-719A-419E-B0B0-AB9FCC711545}">
      <dsp:nvSpPr>
        <dsp:cNvPr id="0" name=""/>
        <dsp:cNvSpPr/>
      </dsp:nvSpPr>
      <dsp:spPr>
        <a:xfrm>
          <a:off x="2133254" y="965"/>
          <a:ext cx="1909864" cy="114780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Addressing financial barriers </a:t>
          </a:r>
        </a:p>
      </dsp:txBody>
      <dsp:txXfrm>
        <a:off x="2166872" y="34583"/>
        <a:ext cx="1842628" cy="1080573"/>
      </dsp:txXfrm>
    </dsp:sp>
    <dsp:sp modelId="{FF0197D9-8C1C-4874-A80F-9D1156C02043}">
      <dsp:nvSpPr>
        <dsp:cNvPr id="0" name=""/>
        <dsp:cNvSpPr/>
      </dsp:nvSpPr>
      <dsp:spPr>
        <a:xfrm>
          <a:off x="2324241" y="1148775"/>
          <a:ext cx="190986" cy="531108"/>
        </a:xfrm>
        <a:custGeom>
          <a:avLst/>
          <a:gdLst/>
          <a:ahLst/>
          <a:cxnLst/>
          <a:rect l="0" t="0" r="0" b="0"/>
          <a:pathLst>
            <a:path>
              <a:moveTo>
                <a:pt x="0" y="0"/>
              </a:moveTo>
              <a:lnTo>
                <a:pt x="0" y="531108"/>
              </a:lnTo>
              <a:lnTo>
                <a:pt x="190986" y="53110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2125C2-14CC-49C5-AFBA-673CD844B909}">
      <dsp:nvSpPr>
        <dsp:cNvPr id="0" name=""/>
        <dsp:cNvSpPr/>
      </dsp:nvSpPr>
      <dsp:spPr>
        <a:xfrm>
          <a:off x="2515227" y="1325811"/>
          <a:ext cx="1794606" cy="7081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Subsidies, grants, tax credits</a:t>
          </a:r>
        </a:p>
      </dsp:txBody>
      <dsp:txXfrm>
        <a:off x="2535968" y="1346552"/>
        <a:ext cx="1753124" cy="666662"/>
      </dsp:txXfrm>
    </dsp:sp>
    <dsp:sp modelId="{CAAD1B82-BDF1-4C5B-8DD6-B6EDBE971108}">
      <dsp:nvSpPr>
        <dsp:cNvPr id="0" name=""/>
        <dsp:cNvSpPr/>
      </dsp:nvSpPr>
      <dsp:spPr>
        <a:xfrm>
          <a:off x="2324241" y="1148775"/>
          <a:ext cx="190986" cy="1416288"/>
        </a:xfrm>
        <a:custGeom>
          <a:avLst/>
          <a:gdLst/>
          <a:ahLst/>
          <a:cxnLst/>
          <a:rect l="0" t="0" r="0" b="0"/>
          <a:pathLst>
            <a:path>
              <a:moveTo>
                <a:pt x="0" y="0"/>
              </a:moveTo>
              <a:lnTo>
                <a:pt x="0" y="1416288"/>
              </a:lnTo>
              <a:lnTo>
                <a:pt x="190986" y="141628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FDE540-B80F-421D-BD97-E87828D86F29}">
      <dsp:nvSpPr>
        <dsp:cNvPr id="0" name=""/>
        <dsp:cNvSpPr/>
      </dsp:nvSpPr>
      <dsp:spPr>
        <a:xfrm>
          <a:off x="2515227" y="2210991"/>
          <a:ext cx="1794606" cy="7081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Direct investment</a:t>
          </a:r>
        </a:p>
      </dsp:txBody>
      <dsp:txXfrm>
        <a:off x="2535968" y="2231732"/>
        <a:ext cx="1753124" cy="666662"/>
      </dsp:txXfrm>
    </dsp:sp>
    <dsp:sp modelId="{87014A35-1F9C-4134-8C68-C5FDE8BED63D}">
      <dsp:nvSpPr>
        <dsp:cNvPr id="0" name=""/>
        <dsp:cNvSpPr/>
      </dsp:nvSpPr>
      <dsp:spPr>
        <a:xfrm>
          <a:off x="2324241" y="1148775"/>
          <a:ext cx="212287" cy="2308570"/>
        </a:xfrm>
        <a:custGeom>
          <a:avLst/>
          <a:gdLst/>
          <a:ahLst/>
          <a:cxnLst/>
          <a:rect l="0" t="0" r="0" b="0"/>
          <a:pathLst>
            <a:path>
              <a:moveTo>
                <a:pt x="0" y="0"/>
              </a:moveTo>
              <a:lnTo>
                <a:pt x="0" y="2308570"/>
              </a:lnTo>
              <a:lnTo>
                <a:pt x="212287" y="230857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A09BBE-48DA-4510-AF53-3C5C249F0061}">
      <dsp:nvSpPr>
        <dsp:cNvPr id="0" name=""/>
        <dsp:cNvSpPr/>
      </dsp:nvSpPr>
      <dsp:spPr>
        <a:xfrm>
          <a:off x="2536528" y="3103273"/>
          <a:ext cx="1794606" cy="7081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Land value capture strategies</a:t>
          </a:r>
        </a:p>
      </dsp:txBody>
      <dsp:txXfrm>
        <a:off x="2557269" y="3124014"/>
        <a:ext cx="1753124" cy="666662"/>
      </dsp:txXfrm>
    </dsp:sp>
    <dsp:sp modelId="{DC3899D2-7255-408F-AFE0-5BB92A7BA35E}">
      <dsp:nvSpPr>
        <dsp:cNvPr id="0" name=""/>
        <dsp:cNvSpPr/>
      </dsp:nvSpPr>
      <dsp:spPr>
        <a:xfrm>
          <a:off x="2324241" y="1148775"/>
          <a:ext cx="190986" cy="3186648"/>
        </a:xfrm>
        <a:custGeom>
          <a:avLst/>
          <a:gdLst/>
          <a:ahLst/>
          <a:cxnLst/>
          <a:rect l="0" t="0" r="0" b="0"/>
          <a:pathLst>
            <a:path>
              <a:moveTo>
                <a:pt x="0" y="0"/>
              </a:moveTo>
              <a:lnTo>
                <a:pt x="0" y="3186648"/>
              </a:lnTo>
              <a:lnTo>
                <a:pt x="190986" y="318664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3CA1E2-492D-4505-8E82-15D0ECEEF972}">
      <dsp:nvSpPr>
        <dsp:cNvPr id="0" name=""/>
        <dsp:cNvSpPr/>
      </dsp:nvSpPr>
      <dsp:spPr>
        <a:xfrm>
          <a:off x="2515227" y="3981351"/>
          <a:ext cx="1794606" cy="7081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Energy efficiency policies</a:t>
          </a:r>
        </a:p>
      </dsp:txBody>
      <dsp:txXfrm>
        <a:off x="2535968" y="4002092"/>
        <a:ext cx="1753124" cy="666662"/>
      </dsp:txXfrm>
    </dsp:sp>
    <dsp:sp modelId="{FD88BA27-BFBB-4A81-A4EE-D6B2A2970CF8}">
      <dsp:nvSpPr>
        <dsp:cNvPr id="0" name=""/>
        <dsp:cNvSpPr/>
      </dsp:nvSpPr>
      <dsp:spPr>
        <a:xfrm>
          <a:off x="4435742" y="0"/>
          <a:ext cx="1416288" cy="112667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Addressing regulatory barriers</a:t>
          </a:r>
        </a:p>
      </dsp:txBody>
      <dsp:txXfrm>
        <a:off x="4468741" y="32999"/>
        <a:ext cx="1350290" cy="1060673"/>
      </dsp:txXfrm>
    </dsp:sp>
    <dsp:sp modelId="{1BB92746-3F54-4638-845C-320F8479490C}">
      <dsp:nvSpPr>
        <dsp:cNvPr id="0" name=""/>
        <dsp:cNvSpPr/>
      </dsp:nvSpPr>
      <dsp:spPr>
        <a:xfrm>
          <a:off x="4577371" y="1126671"/>
          <a:ext cx="103077" cy="1122775"/>
        </a:xfrm>
        <a:custGeom>
          <a:avLst/>
          <a:gdLst/>
          <a:ahLst/>
          <a:cxnLst/>
          <a:rect l="0" t="0" r="0" b="0"/>
          <a:pathLst>
            <a:path>
              <a:moveTo>
                <a:pt x="0" y="0"/>
              </a:moveTo>
              <a:lnTo>
                <a:pt x="0" y="1122775"/>
              </a:lnTo>
              <a:lnTo>
                <a:pt x="103077" y="112277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A004E5-4429-42C1-ACB5-DA33C7AE7D49}">
      <dsp:nvSpPr>
        <dsp:cNvPr id="0" name=""/>
        <dsp:cNvSpPr/>
      </dsp:nvSpPr>
      <dsp:spPr>
        <a:xfrm>
          <a:off x="4680448" y="1651670"/>
          <a:ext cx="1178340" cy="119555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altLang="zh-CN" sz="1800" kern="1200" dirty="0">
              <a:latin typeface="+mn-lt"/>
            </a:rPr>
            <a:t>City targets</a:t>
          </a:r>
          <a:endParaRPr lang="en-US" sz="1800" kern="1200" dirty="0">
            <a:latin typeface="+mn-lt"/>
          </a:endParaRPr>
        </a:p>
      </dsp:txBody>
      <dsp:txXfrm>
        <a:off x="4714960" y="1686182"/>
        <a:ext cx="1109316" cy="1126528"/>
      </dsp:txXfrm>
    </dsp:sp>
    <dsp:sp modelId="{4009D94B-0962-43D9-9EB5-4FA29DA7073C}">
      <dsp:nvSpPr>
        <dsp:cNvPr id="0" name=""/>
        <dsp:cNvSpPr/>
      </dsp:nvSpPr>
      <dsp:spPr>
        <a:xfrm>
          <a:off x="4577371" y="1126671"/>
          <a:ext cx="103077" cy="2251659"/>
        </a:xfrm>
        <a:custGeom>
          <a:avLst/>
          <a:gdLst/>
          <a:ahLst/>
          <a:cxnLst/>
          <a:rect l="0" t="0" r="0" b="0"/>
          <a:pathLst>
            <a:path>
              <a:moveTo>
                <a:pt x="0" y="0"/>
              </a:moveTo>
              <a:lnTo>
                <a:pt x="0" y="2251659"/>
              </a:lnTo>
              <a:lnTo>
                <a:pt x="103077" y="225165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3E4A5D-D6AC-4C94-82FD-2DE68D4BB15D}">
      <dsp:nvSpPr>
        <dsp:cNvPr id="0" name=""/>
        <dsp:cNvSpPr/>
      </dsp:nvSpPr>
      <dsp:spPr>
        <a:xfrm>
          <a:off x="4680448" y="3024259"/>
          <a:ext cx="1133030" cy="70814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800" kern="1200" dirty="0">
              <a:latin typeface="+mn-lt"/>
            </a:rPr>
            <a:t>Mandating zones</a:t>
          </a:r>
        </a:p>
      </dsp:txBody>
      <dsp:txXfrm>
        <a:off x="4701189" y="3045000"/>
        <a:ext cx="1091548" cy="666662"/>
      </dsp:txXfrm>
    </dsp:sp>
    <dsp:sp modelId="{F464B91E-A3EB-4D99-835C-2FDCF4ECBD43}">
      <dsp:nvSpPr>
        <dsp:cNvPr id="0" name=""/>
        <dsp:cNvSpPr/>
      </dsp:nvSpPr>
      <dsp:spPr>
        <a:xfrm>
          <a:off x="6167551" y="965"/>
          <a:ext cx="1530412" cy="114780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n-lt"/>
            </a:rPr>
            <a:t>Strengthening consumer awareness</a:t>
          </a:r>
        </a:p>
      </dsp:txBody>
      <dsp:txXfrm>
        <a:off x="6201169" y="34583"/>
        <a:ext cx="1463176" cy="1080573"/>
      </dsp:txXfrm>
    </dsp:sp>
    <dsp:sp modelId="{B7BD101D-18CE-45EB-A7B8-B5CF2550E0FD}">
      <dsp:nvSpPr>
        <dsp:cNvPr id="0" name=""/>
        <dsp:cNvSpPr/>
      </dsp:nvSpPr>
      <dsp:spPr>
        <a:xfrm>
          <a:off x="6320592" y="1148775"/>
          <a:ext cx="153041" cy="813625"/>
        </a:xfrm>
        <a:custGeom>
          <a:avLst/>
          <a:gdLst/>
          <a:ahLst/>
          <a:cxnLst/>
          <a:rect l="0" t="0" r="0" b="0"/>
          <a:pathLst>
            <a:path>
              <a:moveTo>
                <a:pt x="0" y="0"/>
              </a:moveTo>
              <a:lnTo>
                <a:pt x="0" y="813625"/>
              </a:lnTo>
              <a:lnTo>
                <a:pt x="153041" y="813625"/>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F8A7C6-D7CE-4985-A8D7-263725192DFF}">
      <dsp:nvSpPr>
        <dsp:cNvPr id="0" name=""/>
        <dsp:cNvSpPr/>
      </dsp:nvSpPr>
      <dsp:spPr>
        <a:xfrm>
          <a:off x="6473633" y="1325811"/>
          <a:ext cx="1178340" cy="1273179"/>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Demonstration projects</a:t>
          </a:r>
        </a:p>
      </dsp:txBody>
      <dsp:txXfrm>
        <a:off x="6508145" y="1360323"/>
        <a:ext cx="1109316" cy="1204155"/>
      </dsp:txXfrm>
    </dsp:sp>
    <dsp:sp modelId="{49E26606-5F01-48FF-BBB0-983302E2F150}">
      <dsp:nvSpPr>
        <dsp:cNvPr id="0" name=""/>
        <dsp:cNvSpPr/>
      </dsp:nvSpPr>
      <dsp:spPr>
        <a:xfrm>
          <a:off x="6320592" y="1148775"/>
          <a:ext cx="178738" cy="2491218"/>
        </a:xfrm>
        <a:custGeom>
          <a:avLst/>
          <a:gdLst/>
          <a:ahLst/>
          <a:cxnLst/>
          <a:rect l="0" t="0" r="0" b="0"/>
          <a:pathLst>
            <a:path>
              <a:moveTo>
                <a:pt x="0" y="0"/>
              </a:moveTo>
              <a:lnTo>
                <a:pt x="0" y="2491218"/>
              </a:lnTo>
              <a:lnTo>
                <a:pt x="178738" y="2491218"/>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2CAB25-5BDC-4B06-A863-23955F4EAE57}">
      <dsp:nvSpPr>
        <dsp:cNvPr id="0" name=""/>
        <dsp:cNvSpPr/>
      </dsp:nvSpPr>
      <dsp:spPr>
        <a:xfrm>
          <a:off x="6499330" y="3110157"/>
          <a:ext cx="1133030" cy="105967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Allowing third party access</a:t>
          </a:r>
        </a:p>
      </dsp:txBody>
      <dsp:txXfrm>
        <a:off x="6530367" y="3141194"/>
        <a:ext cx="1070956" cy="9975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89F5B-470D-4D90-9947-F4AF4274A1A3}">
      <dsp:nvSpPr>
        <dsp:cNvPr id="0" name=""/>
        <dsp:cNvSpPr/>
      </dsp:nvSpPr>
      <dsp:spPr>
        <a:xfrm>
          <a:off x="2718" y="638345"/>
          <a:ext cx="1797624" cy="13482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Developing reliable supply chains</a:t>
          </a:r>
        </a:p>
      </dsp:txBody>
      <dsp:txXfrm>
        <a:off x="42206" y="677833"/>
        <a:ext cx="1718648" cy="1269242"/>
      </dsp:txXfrm>
    </dsp:sp>
    <dsp:sp modelId="{50B2DD97-AA97-4FD5-A729-CE8D53BE69D0}">
      <dsp:nvSpPr>
        <dsp:cNvPr id="0" name=""/>
        <dsp:cNvSpPr/>
      </dsp:nvSpPr>
      <dsp:spPr>
        <a:xfrm>
          <a:off x="182481" y="1986564"/>
          <a:ext cx="179762" cy="1327424"/>
        </a:xfrm>
        <a:custGeom>
          <a:avLst/>
          <a:gdLst/>
          <a:ahLst/>
          <a:cxnLst/>
          <a:rect l="0" t="0" r="0" b="0"/>
          <a:pathLst>
            <a:path>
              <a:moveTo>
                <a:pt x="0" y="0"/>
              </a:moveTo>
              <a:lnTo>
                <a:pt x="0" y="1327424"/>
              </a:lnTo>
              <a:lnTo>
                <a:pt x="179762" y="1327424"/>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2C0B0C-72DD-42BA-B984-62CDBAF87485}">
      <dsp:nvSpPr>
        <dsp:cNvPr id="0" name=""/>
        <dsp:cNvSpPr/>
      </dsp:nvSpPr>
      <dsp:spPr>
        <a:xfrm>
          <a:off x="362243" y="2194511"/>
          <a:ext cx="1384080" cy="22389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Consistent &amp; long-term policy,</a:t>
          </a:r>
          <a:r>
            <a:rPr lang="zh-CN" altLang="en-US" sz="1800" kern="1200" dirty="0"/>
            <a:t> </a:t>
          </a:r>
          <a:r>
            <a:rPr lang="en-US" sz="1800" kern="1200" dirty="0"/>
            <a:t>clear planning &amp; regulatory framework</a:t>
          </a:r>
        </a:p>
      </dsp:txBody>
      <dsp:txXfrm>
        <a:off x="402781" y="2235049"/>
        <a:ext cx="1303004" cy="2157878"/>
      </dsp:txXfrm>
    </dsp:sp>
    <dsp:sp modelId="{86031391-719A-419E-B0B0-AB9FCC711545}">
      <dsp:nvSpPr>
        <dsp:cNvPr id="0" name=""/>
        <dsp:cNvSpPr/>
      </dsp:nvSpPr>
      <dsp:spPr>
        <a:xfrm>
          <a:off x="2216237" y="638345"/>
          <a:ext cx="1797624" cy="13482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Addressing cost and market barriers</a:t>
          </a:r>
        </a:p>
      </dsp:txBody>
      <dsp:txXfrm>
        <a:off x="2255725" y="677833"/>
        <a:ext cx="1718648" cy="1269242"/>
      </dsp:txXfrm>
    </dsp:sp>
    <dsp:sp modelId="{1BB92746-3F54-4638-845C-320F8479490C}">
      <dsp:nvSpPr>
        <dsp:cNvPr id="0" name=""/>
        <dsp:cNvSpPr/>
      </dsp:nvSpPr>
      <dsp:spPr>
        <a:xfrm>
          <a:off x="2395999" y="1986564"/>
          <a:ext cx="179762" cy="1327424"/>
        </a:xfrm>
        <a:custGeom>
          <a:avLst/>
          <a:gdLst/>
          <a:ahLst/>
          <a:cxnLst/>
          <a:rect l="0" t="0" r="0" b="0"/>
          <a:pathLst>
            <a:path>
              <a:moveTo>
                <a:pt x="0" y="0"/>
              </a:moveTo>
              <a:lnTo>
                <a:pt x="0" y="1327424"/>
              </a:lnTo>
              <a:lnTo>
                <a:pt x="179762" y="1327424"/>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A004E5-4429-42C1-ACB5-DA33C7AE7D49}">
      <dsp:nvSpPr>
        <dsp:cNvPr id="0" name=""/>
        <dsp:cNvSpPr/>
      </dsp:nvSpPr>
      <dsp:spPr>
        <a:xfrm>
          <a:off x="2575762" y="2194511"/>
          <a:ext cx="1384080" cy="22389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altLang="zh-CN" sz="1800" kern="1200" dirty="0"/>
            <a:t>G</a:t>
          </a:r>
          <a:r>
            <a:rPr lang="en-US" sz="1800" kern="1200" dirty="0"/>
            <a:t>rants, tax incentives, loans, </a:t>
          </a:r>
          <a:r>
            <a:rPr lang="en-US" sz="1800" kern="1200" dirty="0" err="1"/>
            <a:t>FiT</a:t>
          </a:r>
          <a:endParaRPr lang="en-US" sz="1800" kern="1200" dirty="0"/>
        </a:p>
      </dsp:txBody>
      <dsp:txXfrm>
        <a:off x="2616300" y="2235049"/>
        <a:ext cx="1303004" cy="2157878"/>
      </dsp:txXfrm>
    </dsp:sp>
    <dsp:sp modelId="{F464B91E-A3EB-4D99-835C-2FDCF4ECBD43}">
      <dsp:nvSpPr>
        <dsp:cNvPr id="0" name=""/>
        <dsp:cNvSpPr/>
      </dsp:nvSpPr>
      <dsp:spPr>
        <a:xfrm>
          <a:off x="4429755" y="638345"/>
          <a:ext cx="1797624" cy="13482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Ensuring sustainability of biomass supply</a:t>
          </a:r>
        </a:p>
      </dsp:txBody>
      <dsp:txXfrm>
        <a:off x="4469243" y="677833"/>
        <a:ext cx="1718648" cy="1269242"/>
      </dsp:txXfrm>
    </dsp:sp>
    <dsp:sp modelId="{B7BD101D-18CE-45EB-A7B8-B5CF2550E0FD}">
      <dsp:nvSpPr>
        <dsp:cNvPr id="0" name=""/>
        <dsp:cNvSpPr/>
      </dsp:nvSpPr>
      <dsp:spPr>
        <a:xfrm>
          <a:off x="4609518" y="1986564"/>
          <a:ext cx="179762" cy="1327424"/>
        </a:xfrm>
        <a:custGeom>
          <a:avLst/>
          <a:gdLst/>
          <a:ahLst/>
          <a:cxnLst/>
          <a:rect l="0" t="0" r="0" b="0"/>
          <a:pathLst>
            <a:path>
              <a:moveTo>
                <a:pt x="0" y="0"/>
              </a:moveTo>
              <a:lnTo>
                <a:pt x="0" y="1327424"/>
              </a:lnTo>
              <a:lnTo>
                <a:pt x="179762" y="1327424"/>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F8A7C6-D7CE-4985-A8D7-263725192DFF}">
      <dsp:nvSpPr>
        <dsp:cNvPr id="0" name=""/>
        <dsp:cNvSpPr/>
      </dsp:nvSpPr>
      <dsp:spPr>
        <a:xfrm>
          <a:off x="4789280" y="2194511"/>
          <a:ext cx="1384080" cy="22389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Clear sustainability guidelines &amp; biomass certification schemes</a:t>
          </a:r>
        </a:p>
      </dsp:txBody>
      <dsp:txXfrm>
        <a:off x="4829818" y="2235049"/>
        <a:ext cx="1303004" cy="2157878"/>
      </dsp:txXfrm>
    </dsp:sp>
    <dsp:sp modelId="{75108405-B0D7-4E65-A0B6-BB76E2E2C6A1}">
      <dsp:nvSpPr>
        <dsp:cNvPr id="0" name=""/>
        <dsp:cNvSpPr/>
      </dsp:nvSpPr>
      <dsp:spPr>
        <a:xfrm>
          <a:off x="6643274" y="638345"/>
          <a:ext cx="1797624" cy="13482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Ensuring quality of installations and fuels</a:t>
          </a:r>
        </a:p>
      </dsp:txBody>
      <dsp:txXfrm>
        <a:off x="6682762" y="677833"/>
        <a:ext cx="1718648" cy="1269242"/>
      </dsp:txXfrm>
    </dsp:sp>
    <dsp:sp modelId="{160483F1-3A8F-4CD4-BD1B-BA7F26F6C1C9}">
      <dsp:nvSpPr>
        <dsp:cNvPr id="0" name=""/>
        <dsp:cNvSpPr/>
      </dsp:nvSpPr>
      <dsp:spPr>
        <a:xfrm>
          <a:off x="6823036" y="1986564"/>
          <a:ext cx="179762" cy="1327424"/>
        </a:xfrm>
        <a:custGeom>
          <a:avLst/>
          <a:gdLst/>
          <a:ahLst/>
          <a:cxnLst/>
          <a:rect l="0" t="0" r="0" b="0"/>
          <a:pathLst>
            <a:path>
              <a:moveTo>
                <a:pt x="0" y="0"/>
              </a:moveTo>
              <a:lnTo>
                <a:pt x="0" y="1327424"/>
              </a:lnTo>
              <a:lnTo>
                <a:pt x="179762" y="1327424"/>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82B316-BA69-4486-A656-D45002BAF76A}">
      <dsp:nvSpPr>
        <dsp:cNvPr id="0" name=""/>
        <dsp:cNvSpPr/>
      </dsp:nvSpPr>
      <dsp:spPr>
        <a:xfrm>
          <a:off x="7002799" y="2194511"/>
          <a:ext cx="1384080" cy="2238954"/>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l" defTabSz="800100">
            <a:lnSpc>
              <a:spcPct val="90000"/>
            </a:lnSpc>
            <a:spcBef>
              <a:spcPct val="0"/>
            </a:spcBef>
            <a:spcAft>
              <a:spcPct val="35000"/>
            </a:spcAft>
            <a:buNone/>
          </a:pPr>
          <a:r>
            <a:rPr lang="en-US" sz="1800" kern="1200" dirty="0"/>
            <a:t>Strict standards, certification of systems &amp; installers</a:t>
          </a:r>
        </a:p>
      </dsp:txBody>
      <dsp:txXfrm>
        <a:off x="7043337" y="2235049"/>
        <a:ext cx="1303004" cy="215787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324A7CFA-B15C-4024-A407-D8745DA88DA4}" type="datetimeFigureOut">
              <a:rPr lang="en-GB" smtClean="0"/>
              <a:t>27/04/2021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1"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4"/>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40" tIns="45720" rIns="91440" bIns="45720" rtlCol="0" anchor="b"/>
          <a:lstStyle>
            <a:lvl1pPr algn="r">
              <a:defRPr sz="1200"/>
            </a:lvl1pPr>
          </a:lstStyle>
          <a:p>
            <a:fld id="{5553CBA3-6413-473D-9C46-1ED61E303EF2}" type="slidenum">
              <a:rPr lang="en-GB" smtClean="0"/>
              <a:t>‹#›</a:t>
            </a:fld>
            <a:endParaRPr lang="en-GB"/>
          </a:p>
        </p:txBody>
      </p:sp>
    </p:spTree>
    <p:extLst>
      <p:ext uri="{BB962C8B-B14F-4D97-AF65-F5344CB8AC3E}">
        <p14:creationId xmlns:p14="http://schemas.microsoft.com/office/powerpoint/2010/main" val="2036313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1</a:t>
            </a:fld>
            <a:endParaRPr lang="de-DE"/>
          </a:p>
        </p:txBody>
      </p:sp>
    </p:spTree>
    <p:extLst>
      <p:ext uri="{BB962C8B-B14F-4D97-AF65-F5344CB8AC3E}">
        <p14:creationId xmlns:p14="http://schemas.microsoft.com/office/powerpoint/2010/main" val="182734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11</a:t>
            </a:fld>
            <a:endParaRPr lang="de-DE"/>
          </a:p>
        </p:txBody>
      </p:sp>
    </p:spTree>
    <p:extLst>
      <p:ext uri="{BB962C8B-B14F-4D97-AF65-F5344CB8AC3E}">
        <p14:creationId xmlns:p14="http://schemas.microsoft.com/office/powerpoint/2010/main" val="3963519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12</a:t>
            </a:fld>
            <a:endParaRPr lang="de-DE"/>
          </a:p>
        </p:txBody>
      </p:sp>
    </p:spTree>
    <p:extLst>
      <p:ext uri="{BB962C8B-B14F-4D97-AF65-F5344CB8AC3E}">
        <p14:creationId xmlns:p14="http://schemas.microsoft.com/office/powerpoint/2010/main" val="4205944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13</a:t>
            </a:fld>
            <a:endParaRPr lang="de-DE"/>
          </a:p>
        </p:txBody>
      </p:sp>
    </p:spTree>
    <p:extLst>
      <p:ext uri="{BB962C8B-B14F-4D97-AF65-F5344CB8AC3E}">
        <p14:creationId xmlns:p14="http://schemas.microsoft.com/office/powerpoint/2010/main" val="592527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14</a:t>
            </a:fld>
            <a:endParaRPr lang="de-DE"/>
          </a:p>
        </p:txBody>
      </p:sp>
    </p:spTree>
    <p:extLst>
      <p:ext uri="{BB962C8B-B14F-4D97-AF65-F5344CB8AC3E}">
        <p14:creationId xmlns:p14="http://schemas.microsoft.com/office/powerpoint/2010/main" val="888281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15</a:t>
            </a:fld>
            <a:endParaRPr lang="de-DE"/>
          </a:p>
        </p:txBody>
      </p:sp>
    </p:spTree>
    <p:extLst>
      <p:ext uri="{BB962C8B-B14F-4D97-AF65-F5344CB8AC3E}">
        <p14:creationId xmlns:p14="http://schemas.microsoft.com/office/powerpoint/2010/main" val="396636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16</a:t>
            </a:fld>
            <a:endParaRPr lang="de-DE"/>
          </a:p>
        </p:txBody>
      </p:sp>
    </p:spTree>
    <p:extLst>
      <p:ext uri="{BB962C8B-B14F-4D97-AF65-F5344CB8AC3E}">
        <p14:creationId xmlns:p14="http://schemas.microsoft.com/office/powerpoint/2010/main" val="1336424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17</a:t>
            </a:fld>
            <a:endParaRPr lang="de-DE"/>
          </a:p>
        </p:txBody>
      </p:sp>
    </p:spTree>
    <p:extLst>
      <p:ext uri="{BB962C8B-B14F-4D97-AF65-F5344CB8AC3E}">
        <p14:creationId xmlns:p14="http://schemas.microsoft.com/office/powerpoint/2010/main" val="3080009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18</a:t>
            </a:fld>
            <a:endParaRPr lang="de-DE"/>
          </a:p>
        </p:txBody>
      </p:sp>
    </p:spTree>
    <p:extLst>
      <p:ext uri="{BB962C8B-B14F-4D97-AF65-F5344CB8AC3E}">
        <p14:creationId xmlns:p14="http://schemas.microsoft.com/office/powerpoint/2010/main" val="1869836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19</a:t>
            </a:fld>
            <a:endParaRPr lang="de-DE"/>
          </a:p>
        </p:txBody>
      </p:sp>
    </p:spTree>
    <p:extLst>
      <p:ext uri="{BB962C8B-B14F-4D97-AF65-F5344CB8AC3E}">
        <p14:creationId xmlns:p14="http://schemas.microsoft.com/office/powerpoint/2010/main" val="3004621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20</a:t>
            </a:fld>
            <a:endParaRPr lang="de-DE"/>
          </a:p>
        </p:txBody>
      </p:sp>
    </p:spTree>
    <p:extLst>
      <p:ext uri="{BB962C8B-B14F-4D97-AF65-F5344CB8AC3E}">
        <p14:creationId xmlns:p14="http://schemas.microsoft.com/office/powerpoint/2010/main" val="315860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endParaRPr lang="en-GB" dirty="0"/>
          </a:p>
        </p:txBody>
      </p:sp>
      <p:sp>
        <p:nvSpPr>
          <p:cNvPr id="4" name="Slide Number Placeholder 3"/>
          <p:cNvSpPr>
            <a:spLocks noGrp="1"/>
          </p:cNvSpPr>
          <p:nvPr>
            <p:ph type="sldNum" sz="quarter" idx="5"/>
          </p:nvPr>
        </p:nvSpPr>
        <p:spPr/>
        <p:txBody>
          <a:bodyPr/>
          <a:lstStyle/>
          <a:p>
            <a:fld id="{351E3236-B551-4A6F-A679-078D94758B6F}" type="slidenum">
              <a:rPr lang="en-US" smtClean="0"/>
              <a:t>2</a:t>
            </a:fld>
            <a:endParaRPr lang="en-US"/>
          </a:p>
        </p:txBody>
      </p:sp>
    </p:spTree>
    <p:extLst>
      <p:ext uri="{BB962C8B-B14F-4D97-AF65-F5344CB8AC3E}">
        <p14:creationId xmlns:p14="http://schemas.microsoft.com/office/powerpoint/2010/main" val="45053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21</a:t>
            </a:fld>
            <a:endParaRPr lang="de-DE"/>
          </a:p>
        </p:txBody>
      </p:sp>
    </p:spTree>
    <p:extLst>
      <p:ext uri="{BB962C8B-B14F-4D97-AF65-F5344CB8AC3E}">
        <p14:creationId xmlns:p14="http://schemas.microsoft.com/office/powerpoint/2010/main" val="2743707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22</a:t>
            </a:fld>
            <a:endParaRPr lang="de-DE"/>
          </a:p>
        </p:txBody>
      </p:sp>
    </p:spTree>
    <p:extLst>
      <p:ext uri="{BB962C8B-B14F-4D97-AF65-F5344CB8AC3E}">
        <p14:creationId xmlns:p14="http://schemas.microsoft.com/office/powerpoint/2010/main" val="1859045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23</a:t>
            </a:fld>
            <a:endParaRPr lang="de-DE"/>
          </a:p>
        </p:txBody>
      </p:sp>
    </p:spTree>
    <p:extLst>
      <p:ext uri="{BB962C8B-B14F-4D97-AF65-F5344CB8AC3E}">
        <p14:creationId xmlns:p14="http://schemas.microsoft.com/office/powerpoint/2010/main" val="2500321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24</a:t>
            </a:fld>
            <a:endParaRPr lang="de-DE"/>
          </a:p>
        </p:txBody>
      </p:sp>
    </p:spTree>
    <p:extLst>
      <p:ext uri="{BB962C8B-B14F-4D97-AF65-F5344CB8AC3E}">
        <p14:creationId xmlns:p14="http://schemas.microsoft.com/office/powerpoint/2010/main" val="592877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25</a:t>
            </a:fld>
            <a:endParaRPr lang="de-DE"/>
          </a:p>
        </p:txBody>
      </p:sp>
    </p:spTree>
    <p:extLst>
      <p:ext uri="{BB962C8B-B14F-4D97-AF65-F5344CB8AC3E}">
        <p14:creationId xmlns:p14="http://schemas.microsoft.com/office/powerpoint/2010/main" val="88251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26</a:t>
            </a:fld>
            <a:endParaRPr lang="de-DE"/>
          </a:p>
        </p:txBody>
      </p:sp>
    </p:spTree>
    <p:extLst>
      <p:ext uri="{BB962C8B-B14F-4D97-AF65-F5344CB8AC3E}">
        <p14:creationId xmlns:p14="http://schemas.microsoft.com/office/powerpoint/2010/main" val="1771423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27</a:t>
            </a:fld>
            <a:endParaRPr lang="de-DE"/>
          </a:p>
        </p:txBody>
      </p:sp>
    </p:spTree>
    <p:extLst>
      <p:ext uri="{BB962C8B-B14F-4D97-AF65-F5344CB8AC3E}">
        <p14:creationId xmlns:p14="http://schemas.microsoft.com/office/powerpoint/2010/main" val="1037794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In addition to target-setting, the Coalition’s report identifies six main drivers that play a key role in increasing the share of renewables in companies’ in general, but particularly for heating and cooling operations. These key drivers include environment and sustainability; corporate social responsibility and company reputation; customer, shareholder and staff demand; economical savings and price stability; policy incentives; and fiscal and financial incentives.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While companies are increasingly eager to set and achieve ambitious renewable energy targets, barriers or disincentives continue to exist. </a:t>
            </a:r>
            <a:r>
              <a:rPr lang="en-US" sz="1200" b="0" kern="1200" dirty="0">
                <a:solidFill>
                  <a:schemeClr val="tx1"/>
                </a:solidFill>
                <a:effectLst/>
                <a:latin typeface="+mn-lt"/>
                <a:ea typeface="+mn-ea"/>
                <a:cs typeface="+mn-cs"/>
              </a:rPr>
              <a:t>Key barriers include fossil fuel lock-in; cost competitiveness of conventional energy solutions; lack of access to finance; competing internal priorities; lack of available technologies; </a:t>
            </a:r>
            <a:r>
              <a:rPr lang="en-GB" sz="1200" b="0" kern="1200" dirty="0">
                <a:solidFill>
                  <a:schemeClr val="tx1"/>
                </a:solidFill>
                <a:effectLst/>
                <a:latin typeface="+mn-lt"/>
                <a:ea typeface="+mn-ea"/>
                <a:cs typeface="+mn-cs"/>
              </a:rPr>
              <a:t>new investments in cost-intensive advanced technologies; sparse information and data; regulatory/policy uncertainty; lack of government support; structural/behavioural barriers.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351E3236-B551-4A6F-A679-078D94758B6F}" type="slidenum">
              <a:rPr lang="en-US" smtClean="0"/>
              <a:t>3</a:t>
            </a:fld>
            <a:endParaRPr lang="en-US"/>
          </a:p>
        </p:txBody>
      </p:sp>
    </p:spTree>
    <p:extLst>
      <p:ext uri="{BB962C8B-B14F-4D97-AF65-F5344CB8AC3E}">
        <p14:creationId xmlns:p14="http://schemas.microsoft.com/office/powerpoint/2010/main" val="2838204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b="1" dirty="0"/>
              <a:t>Numerous barriers </a:t>
            </a:r>
            <a:r>
              <a:rPr lang="en-US" b="0" dirty="0"/>
              <a:t>slow down the transition to renewable heating and cooling.</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They range from the </a:t>
            </a:r>
            <a:r>
              <a:rPr lang="en-US" sz="1200" b="1" i="0" kern="1200" dirty="0">
                <a:solidFill>
                  <a:schemeClr val="tx1"/>
                </a:solidFill>
                <a:effectLst/>
                <a:latin typeface="+mn-lt"/>
                <a:ea typeface="+mn-ea"/>
                <a:cs typeface="+mn-cs"/>
              </a:rPr>
              <a:t>highest levels</a:t>
            </a:r>
            <a:r>
              <a:rPr lang="en-US" sz="1200" b="0" i="0" kern="1200" dirty="0">
                <a:solidFill>
                  <a:schemeClr val="tx1"/>
                </a:solidFill>
                <a:effectLst/>
                <a:latin typeface="+mn-lt"/>
                <a:ea typeface="+mn-ea"/>
                <a:cs typeface="+mn-cs"/>
              </a:rPr>
              <a:t> of policy making – where long-term decisions are made – to the </a:t>
            </a:r>
            <a:r>
              <a:rPr lang="en-US" sz="1200" b="1" i="0" kern="1200" dirty="0">
                <a:solidFill>
                  <a:schemeClr val="tx1"/>
                </a:solidFill>
                <a:effectLst/>
                <a:latin typeface="+mn-lt"/>
                <a:ea typeface="+mn-ea"/>
                <a:cs typeface="+mn-cs"/>
              </a:rPr>
              <a:t>lowest levels </a:t>
            </a:r>
            <a:r>
              <a:rPr lang="en-US" sz="1200" b="0" i="0" kern="1200" dirty="0">
                <a:solidFill>
                  <a:schemeClr val="tx1"/>
                </a:solidFill>
                <a:effectLst/>
                <a:latin typeface="+mn-lt"/>
                <a:ea typeface="+mn-ea"/>
                <a:cs typeface="+mn-cs"/>
              </a:rPr>
              <a:t>where homeowners are making individual purchasing decisions. </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Chief among the common barriers are high upfront costs, regulatory and institutional frameworks based on fossil fuels, consumer inertia, and technical hurdles.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These barriers </a:t>
            </a:r>
            <a:r>
              <a:rPr lang="en-US" sz="1200" b="1" i="0" kern="1200" dirty="0">
                <a:solidFill>
                  <a:schemeClr val="tx1"/>
                </a:solidFill>
                <a:effectLst/>
                <a:latin typeface="+mn-lt"/>
                <a:ea typeface="+mn-ea"/>
                <a:cs typeface="+mn-cs"/>
              </a:rPr>
              <a:t>are common among many of the pathways discussed</a:t>
            </a:r>
            <a:r>
              <a:rPr lang="en-US" sz="1200" b="0" i="0" kern="1200" dirty="0">
                <a:solidFill>
                  <a:schemeClr val="tx1"/>
                </a:solidFill>
                <a:effectLst/>
                <a:latin typeface="+mn-lt"/>
                <a:ea typeface="+mn-ea"/>
                <a:cs typeface="+mn-cs"/>
              </a:rPr>
              <a:t> and widely shared around the world.</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Despite their prevalence, </a:t>
            </a:r>
            <a:r>
              <a:rPr lang="en-US" sz="1200" b="1" i="0" kern="1200" dirty="0">
                <a:solidFill>
                  <a:schemeClr val="tx1"/>
                </a:solidFill>
                <a:effectLst/>
                <a:latin typeface="+mn-lt"/>
                <a:ea typeface="+mn-ea"/>
                <a:cs typeface="+mn-cs"/>
              </a:rPr>
              <a:t>these barriers can be overcome </a:t>
            </a:r>
            <a:r>
              <a:rPr lang="en-US" sz="1200" b="0" i="0" kern="1200" dirty="0">
                <a:solidFill>
                  <a:schemeClr val="tx1"/>
                </a:solidFill>
                <a:effectLst/>
                <a:latin typeface="+mn-lt"/>
                <a:ea typeface="+mn-ea"/>
                <a:cs typeface="+mn-cs"/>
              </a:rPr>
              <a:t>with policies addressing all end-use sectors and that support all available options.</a:t>
            </a:r>
          </a:p>
          <a:p>
            <a:pPr marL="171450" lvl="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351E3236-B551-4A6F-A679-078D94758B6F}" type="slidenum">
              <a:rPr lang="en-US" smtClean="0"/>
              <a:t>4</a:t>
            </a:fld>
            <a:endParaRPr lang="en-US"/>
          </a:p>
        </p:txBody>
      </p:sp>
    </p:spTree>
    <p:extLst>
      <p:ext uri="{BB962C8B-B14F-4D97-AF65-F5344CB8AC3E}">
        <p14:creationId xmlns:p14="http://schemas.microsoft.com/office/powerpoint/2010/main" val="786583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While the majority of NDCs include renewable energy targets only for electricity generation, </a:t>
            </a:r>
            <a:r>
              <a:rPr lang="en-GB" sz="1200" dirty="0">
                <a:latin typeface="Calibri" panose="020F0502020204030204" pitchFamily="34" charset="0"/>
              </a:rPr>
              <a:t>significant CO</a:t>
            </a:r>
            <a:r>
              <a:rPr lang="en-GB" sz="1200" baseline="-25000" dirty="0">
                <a:latin typeface="Calibri" panose="020F0502020204030204" pitchFamily="34" charset="0"/>
              </a:rPr>
              <a:t>2</a:t>
            </a:r>
            <a:r>
              <a:rPr lang="en-GB" sz="1200" dirty="0">
                <a:latin typeface="Calibri" panose="020F0502020204030204" pitchFamily="34" charset="0"/>
              </a:rPr>
              <a:t> emission reductions will be needed by 2050 in end-use sectors</a:t>
            </a:r>
          </a:p>
          <a:p>
            <a:endParaRPr lang="en-US" dirty="0"/>
          </a:p>
        </p:txBody>
      </p:sp>
      <p:sp>
        <p:nvSpPr>
          <p:cNvPr id="4" name="Slide Number Placeholder 3"/>
          <p:cNvSpPr>
            <a:spLocks noGrp="1"/>
          </p:cNvSpPr>
          <p:nvPr>
            <p:ph type="sldNum" sz="quarter" idx="5"/>
          </p:nvPr>
        </p:nvSpPr>
        <p:spPr/>
        <p:txBody>
          <a:bodyPr/>
          <a:lstStyle/>
          <a:p>
            <a:fld id="{351E3236-B551-4A6F-A679-078D94758B6F}" type="slidenum">
              <a:rPr lang="en-US" smtClean="0"/>
              <a:t>5</a:t>
            </a:fld>
            <a:endParaRPr lang="en-US"/>
          </a:p>
        </p:txBody>
      </p:sp>
    </p:spTree>
    <p:extLst>
      <p:ext uri="{BB962C8B-B14F-4D97-AF65-F5344CB8AC3E}">
        <p14:creationId xmlns:p14="http://schemas.microsoft.com/office/powerpoint/2010/main" val="150015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IRENA Coalition for Action’s latest report </a:t>
            </a:r>
            <a:r>
              <a:rPr lang="en-GB" sz="1200" i="1" kern="1200" dirty="0">
                <a:solidFill>
                  <a:schemeClr val="tx1"/>
                </a:solidFill>
                <a:effectLst/>
                <a:latin typeface="+mn-lt"/>
                <a:ea typeface="+mn-ea"/>
                <a:cs typeface="+mn-cs"/>
              </a:rPr>
              <a:t>Companies in transition towards 100% renewable energy: Focus on heating and cooling </a:t>
            </a:r>
            <a:r>
              <a:rPr lang="en-GB" sz="1200" kern="1200" dirty="0">
                <a:solidFill>
                  <a:schemeClr val="tx1"/>
                </a:solidFill>
                <a:effectLst/>
                <a:latin typeface="+mn-lt"/>
                <a:ea typeface="+mn-ea"/>
                <a:cs typeface="+mn-cs"/>
              </a:rPr>
              <a:t>examines the technical, economic and policy opportunities available to, as well as challenges faced by companies in the industrial sector trying to integrate high shares of renewables in their heating and cooling operations. </a:t>
            </a:r>
            <a:endParaRPr lang="en-US" sz="1200" kern="1200" dirty="0">
              <a:solidFill>
                <a:schemeClr val="tx1"/>
              </a:solidFill>
              <a:effectLst/>
              <a:latin typeface="+mn-lt"/>
              <a:ea typeface="+mn-ea"/>
              <a:cs typeface="+mn-cs"/>
            </a:endParaRPr>
          </a:p>
          <a:p>
            <a:endParaRPr lang="en-US" dirty="0"/>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While companies are increasingly sourcing renewable electricity, the sourcing of renewable heating and cooling is still in its infancy and highly dependent on the available infrastructure and renewable resources on-site or in close proximity, as well as the existence of enabling frameworks.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New sourcing mechanisms that facilitate easy access to renewable heating and cooling will be critical to scale up corporate sourcing of renewables and accelerate the rapid decarbonisation of industry. These include self-generation, renewable heating and cooling offerings from utilities and energy attribute certificates for renewable heating and cooling.</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Findings of the Coalition’s report indicate that companies wanting to decarbonise heating and cooling are more likely to set indirect targets with broader climate and sustainability objectives – such as emissions reduction targets, energy efficiency targets or standards, or decarbonisation targets – as opposed to direct renewable heating and cooling targets.</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This is in stark contrast to companies increasingly setting direct renewable electricity targets.</a:t>
            </a:r>
            <a:endParaRPr lang="en-US" dirty="0"/>
          </a:p>
        </p:txBody>
      </p:sp>
      <p:sp>
        <p:nvSpPr>
          <p:cNvPr id="4" name="Slide Number Placeholder 3"/>
          <p:cNvSpPr>
            <a:spLocks noGrp="1"/>
          </p:cNvSpPr>
          <p:nvPr>
            <p:ph type="sldNum" sz="quarter" idx="5"/>
          </p:nvPr>
        </p:nvSpPr>
        <p:spPr/>
        <p:txBody>
          <a:bodyPr/>
          <a:lstStyle/>
          <a:p>
            <a:fld id="{665943C8-2439-4CE0-900A-A8BA2EF0C778}" type="slidenum">
              <a:rPr lang="en-US" smtClean="0"/>
              <a:t>6</a:t>
            </a:fld>
            <a:endParaRPr lang="en-US"/>
          </a:p>
        </p:txBody>
      </p:sp>
    </p:spTree>
    <p:extLst>
      <p:ext uri="{BB962C8B-B14F-4D97-AF65-F5344CB8AC3E}">
        <p14:creationId xmlns:p14="http://schemas.microsoft.com/office/powerpoint/2010/main" val="266376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1E3236-B551-4A6F-A679-078D94758B6F}" type="slidenum">
              <a:rPr lang="en-US" smtClean="0"/>
              <a:t>7</a:t>
            </a:fld>
            <a:endParaRPr lang="en-US"/>
          </a:p>
        </p:txBody>
      </p:sp>
    </p:spTree>
    <p:extLst>
      <p:ext uri="{BB962C8B-B14F-4D97-AF65-F5344CB8AC3E}">
        <p14:creationId xmlns:p14="http://schemas.microsoft.com/office/powerpoint/2010/main" val="290357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9</a:t>
            </a:fld>
            <a:endParaRPr lang="de-DE"/>
          </a:p>
        </p:txBody>
      </p:sp>
    </p:spTree>
    <p:extLst>
      <p:ext uri="{BB962C8B-B14F-4D97-AF65-F5344CB8AC3E}">
        <p14:creationId xmlns:p14="http://schemas.microsoft.com/office/powerpoint/2010/main" val="2425038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09588"/>
            <a:ext cx="4532312" cy="2549525"/>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BAF60FA8-7B3F-4A7C-8F0E-23C53659501D}" type="slidenum">
              <a:rPr lang="de-DE" smtClean="0"/>
              <a:pPr>
                <a:defRPr/>
              </a:pPr>
              <a:t>10</a:t>
            </a:fld>
            <a:endParaRPr lang="de-DE"/>
          </a:p>
        </p:txBody>
      </p:sp>
    </p:spTree>
    <p:extLst>
      <p:ext uri="{BB962C8B-B14F-4D97-AF65-F5344CB8AC3E}">
        <p14:creationId xmlns:p14="http://schemas.microsoft.com/office/powerpoint/2010/main" val="253548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B7BD27A-0B47-469E-A380-CCE8C52B16ED}"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7D2271-7D17-43D2-928D-E42562A13B58}" type="slidenum">
              <a:rPr lang="en-GB" smtClean="0"/>
              <a:t>‹#›</a:t>
            </a:fld>
            <a:endParaRPr lang="en-GB"/>
          </a:p>
        </p:txBody>
      </p:sp>
    </p:spTree>
    <p:extLst>
      <p:ext uri="{BB962C8B-B14F-4D97-AF65-F5344CB8AC3E}">
        <p14:creationId xmlns:p14="http://schemas.microsoft.com/office/powerpoint/2010/main" val="1400069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7BD27A-0B47-469E-A380-CCE8C52B16ED}"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7D2271-7D17-43D2-928D-E42562A13B58}" type="slidenum">
              <a:rPr lang="en-GB" smtClean="0"/>
              <a:t>‹#›</a:t>
            </a:fld>
            <a:endParaRPr lang="en-GB"/>
          </a:p>
        </p:txBody>
      </p:sp>
    </p:spTree>
    <p:extLst>
      <p:ext uri="{BB962C8B-B14F-4D97-AF65-F5344CB8AC3E}">
        <p14:creationId xmlns:p14="http://schemas.microsoft.com/office/powerpoint/2010/main" val="1806961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7BD27A-0B47-469E-A380-CCE8C52B16ED}"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7D2271-7D17-43D2-928D-E42562A13B58}" type="slidenum">
              <a:rPr lang="en-GB" smtClean="0"/>
              <a:t>‹#›</a:t>
            </a:fld>
            <a:endParaRPr lang="en-GB"/>
          </a:p>
        </p:txBody>
      </p:sp>
    </p:spTree>
    <p:extLst>
      <p:ext uri="{BB962C8B-B14F-4D97-AF65-F5344CB8AC3E}">
        <p14:creationId xmlns:p14="http://schemas.microsoft.com/office/powerpoint/2010/main" val="3254047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D6AD26DD-1E7A-4C5A-8CB3-F70951A474C2}" type="slidenum">
              <a:rPr lang="de-DE"/>
              <a:pPr>
                <a:defRPr/>
              </a:pPr>
              <a:t>‹#›</a:t>
            </a:fld>
            <a:endParaRPr lang="de-DE"/>
          </a:p>
        </p:txBody>
      </p:sp>
    </p:spTree>
    <p:extLst>
      <p:ext uri="{BB962C8B-B14F-4D97-AF65-F5344CB8AC3E}">
        <p14:creationId xmlns:p14="http://schemas.microsoft.com/office/powerpoint/2010/main" val="2768381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B7BD27A-0B47-469E-A380-CCE8C52B16ED}"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7D2271-7D17-43D2-928D-E42562A13B58}" type="slidenum">
              <a:rPr lang="en-GB" smtClean="0"/>
              <a:t>‹#›</a:t>
            </a:fld>
            <a:endParaRPr lang="en-GB"/>
          </a:p>
        </p:txBody>
      </p:sp>
    </p:spTree>
    <p:extLst>
      <p:ext uri="{BB962C8B-B14F-4D97-AF65-F5344CB8AC3E}">
        <p14:creationId xmlns:p14="http://schemas.microsoft.com/office/powerpoint/2010/main" val="4040209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7BD27A-0B47-469E-A380-CCE8C52B16ED}" type="datetimeFigureOut">
              <a:rPr lang="en-GB" smtClean="0"/>
              <a:t>27/04/2021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7D2271-7D17-43D2-928D-E42562A13B58}" type="slidenum">
              <a:rPr lang="en-GB" smtClean="0"/>
              <a:t>‹#›</a:t>
            </a:fld>
            <a:endParaRPr lang="en-GB"/>
          </a:p>
        </p:txBody>
      </p:sp>
    </p:spTree>
    <p:extLst>
      <p:ext uri="{BB962C8B-B14F-4D97-AF65-F5344CB8AC3E}">
        <p14:creationId xmlns:p14="http://schemas.microsoft.com/office/powerpoint/2010/main" val="3867002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B7BD27A-0B47-469E-A380-CCE8C52B16ED}" type="datetimeFigureOut">
              <a:rPr lang="en-GB" smtClean="0"/>
              <a:t>27/04/2021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7D2271-7D17-43D2-928D-E42562A13B58}" type="slidenum">
              <a:rPr lang="en-GB" smtClean="0"/>
              <a:t>‹#›</a:t>
            </a:fld>
            <a:endParaRPr lang="en-GB"/>
          </a:p>
        </p:txBody>
      </p:sp>
    </p:spTree>
    <p:extLst>
      <p:ext uri="{BB962C8B-B14F-4D97-AF65-F5344CB8AC3E}">
        <p14:creationId xmlns:p14="http://schemas.microsoft.com/office/powerpoint/2010/main" val="153941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B7BD27A-0B47-469E-A380-CCE8C52B16ED}" type="datetimeFigureOut">
              <a:rPr lang="en-GB" smtClean="0"/>
              <a:t>27/04/2021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7D2271-7D17-43D2-928D-E42562A13B58}" type="slidenum">
              <a:rPr lang="en-GB" smtClean="0"/>
              <a:t>‹#›</a:t>
            </a:fld>
            <a:endParaRPr lang="en-GB"/>
          </a:p>
        </p:txBody>
      </p:sp>
    </p:spTree>
    <p:extLst>
      <p:ext uri="{BB962C8B-B14F-4D97-AF65-F5344CB8AC3E}">
        <p14:creationId xmlns:p14="http://schemas.microsoft.com/office/powerpoint/2010/main" val="2691478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B7BD27A-0B47-469E-A380-CCE8C52B16ED}" type="datetimeFigureOut">
              <a:rPr lang="en-GB" smtClean="0"/>
              <a:t>27/04/2021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7D2271-7D17-43D2-928D-E42562A13B58}" type="slidenum">
              <a:rPr lang="en-GB" smtClean="0"/>
              <a:t>‹#›</a:t>
            </a:fld>
            <a:endParaRPr lang="en-GB"/>
          </a:p>
        </p:txBody>
      </p:sp>
    </p:spTree>
    <p:extLst>
      <p:ext uri="{BB962C8B-B14F-4D97-AF65-F5344CB8AC3E}">
        <p14:creationId xmlns:p14="http://schemas.microsoft.com/office/powerpoint/2010/main" val="127887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BD27A-0B47-469E-A380-CCE8C52B16ED}" type="datetimeFigureOut">
              <a:rPr lang="en-GB" smtClean="0"/>
              <a:t>27/04/2021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7D2271-7D17-43D2-928D-E42562A13B58}" type="slidenum">
              <a:rPr lang="en-GB" smtClean="0"/>
              <a:t>‹#›</a:t>
            </a:fld>
            <a:endParaRPr lang="en-GB"/>
          </a:p>
        </p:txBody>
      </p:sp>
      <p:pic>
        <p:nvPicPr>
          <p:cNvPr id="5" name="Picture 4">
            <a:extLst>
              <a:ext uri="{FF2B5EF4-FFF2-40B4-BE49-F238E27FC236}">
                <a16:creationId xmlns:a16="http://schemas.microsoft.com/office/drawing/2014/main" id="{7F6E12BE-C066-445D-A989-53E4FEE6E6E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149576" y="188365"/>
            <a:ext cx="2634919" cy="66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1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7BD27A-0B47-469E-A380-CCE8C52B16ED}" type="datetimeFigureOut">
              <a:rPr lang="en-GB" smtClean="0"/>
              <a:t>27/04/2021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7D2271-7D17-43D2-928D-E42562A13B58}" type="slidenum">
              <a:rPr lang="en-GB" smtClean="0"/>
              <a:t>‹#›</a:t>
            </a:fld>
            <a:endParaRPr lang="en-GB"/>
          </a:p>
        </p:txBody>
      </p:sp>
    </p:spTree>
    <p:extLst>
      <p:ext uri="{BB962C8B-B14F-4D97-AF65-F5344CB8AC3E}">
        <p14:creationId xmlns:p14="http://schemas.microsoft.com/office/powerpoint/2010/main" val="2549079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7BD27A-0B47-469E-A380-CCE8C52B16ED}" type="datetimeFigureOut">
              <a:rPr lang="en-GB" smtClean="0"/>
              <a:t>27/04/2021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7D2271-7D17-43D2-928D-E42562A13B58}" type="slidenum">
              <a:rPr lang="en-GB" smtClean="0"/>
              <a:t>‹#›</a:t>
            </a:fld>
            <a:endParaRPr lang="en-GB"/>
          </a:p>
        </p:txBody>
      </p:sp>
    </p:spTree>
    <p:extLst>
      <p:ext uri="{BB962C8B-B14F-4D97-AF65-F5344CB8AC3E}">
        <p14:creationId xmlns:p14="http://schemas.microsoft.com/office/powerpoint/2010/main" val="1699986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BD27A-0B47-469E-A380-CCE8C52B16ED}" type="datetimeFigureOut">
              <a:rPr lang="en-GB" smtClean="0"/>
              <a:t>27/04/2021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7D2271-7D17-43D2-928D-E42562A13B58}" type="slidenum">
              <a:rPr lang="en-GB" smtClean="0"/>
              <a:t>‹#›</a:t>
            </a:fld>
            <a:endParaRPr lang="en-GB"/>
          </a:p>
        </p:txBody>
      </p:sp>
    </p:spTree>
    <p:extLst>
      <p:ext uri="{BB962C8B-B14F-4D97-AF65-F5344CB8AC3E}">
        <p14:creationId xmlns:p14="http://schemas.microsoft.com/office/powerpoint/2010/main" val="4142069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4.emf"/><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6.emf"/><Relationship Id="rId5" Type="http://schemas.openxmlformats.org/officeDocument/2006/relationships/image" Target="../media/image2.jpe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jpeg"/><Relationship Id="rId7" Type="http://schemas.openxmlformats.org/officeDocument/2006/relationships/diagramColors" Target="../diagrams/colors6.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3.emf"/><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jpeg"/><Relationship Id="rId7" Type="http://schemas.openxmlformats.org/officeDocument/2006/relationships/diagramColors" Target="../diagrams/colors7.xm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jpe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s://coalition.irena.org/-/media/Files/IRENA/Agency/Publication/2021/Feb/IRENA_Coalition_Companies_in_Transition_towards_100_2021.pdf"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coalition.irena.org/-/media/Files/IRENA/Agency/Publication/2021/Feb/IRENA_Coalition_Companies_in_Transition_towards_100_2021.pdf" TargetMode="External"/><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479172" y="2276327"/>
            <a:ext cx="10045443" cy="385480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600" dirty="0">
                <a:solidFill>
                  <a:srgbClr val="17678F"/>
                </a:solidFill>
                <a:latin typeface="ITC Avant Garde Std Md" panose="020B0602020202020204" pitchFamily="34" charset="0"/>
                <a:ea typeface="Tahoma" panose="020B0604030504040204" pitchFamily="34" charset="0"/>
                <a:cs typeface="Cordia New" panose="020B0304020202020204" pitchFamily="34" charset="-34"/>
              </a:rPr>
              <a:t>Renewable Energy Policies for the Energy Transition: Focus on Heating and Cooling</a:t>
            </a:r>
          </a:p>
          <a:p>
            <a:pPr algn="ctr"/>
            <a:endParaRPr lang="en-US" sz="3600" dirty="0">
              <a:solidFill>
                <a:srgbClr val="17678F"/>
              </a:solidFill>
              <a:latin typeface="ITC Avant Garde Std Md" panose="020B0602020202020204" pitchFamily="34" charset="0"/>
              <a:ea typeface="Tahoma" panose="020B0604030504040204" pitchFamily="34" charset="0"/>
              <a:cs typeface="Cordia New" panose="020B0304020202020204" pitchFamily="34" charset="-34"/>
            </a:endParaRPr>
          </a:p>
          <a:p>
            <a:pPr algn="ctr"/>
            <a:endParaRPr lang="en-US" sz="3600" dirty="0">
              <a:solidFill>
                <a:srgbClr val="17678F"/>
              </a:solidFill>
              <a:latin typeface="ITC Avant Garde Std Md" panose="020B0602020202020204" pitchFamily="34" charset="0"/>
              <a:ea typeface="Tahoma" panose="020B0604030504040204" pitchFamily="34" charset="0"/>
              <a:cs typeface="Cordia New" panose="020B0304020202020204" pitchFamily="34" charset="-34"/>
            </a:endParaRPr>
          </a:p>
          <a:p>
            <a:pPr algn="ctr">
              <a:lnSpc>
                <a:spcPct val="100000"/>
              </a:lnSpc>
            </a:pPr>
            <a:endParaRPr lang="en-US" sz="1000" dirty="0">
              <a:solidFill>
                <a:srgbClr val="17678F"/>
              </a:solidFill>
              <a:latin typeface="ITC Avant Garde Std Md" panose="020B0602020202020204" pitchFamily="34" charset="0"/>
              <a:ea typeface="Tahoma" panose="020B0604030504040204" pitchFamily="34" charset="0"/>
              <a:cs typeface="Cordia New" panose="020B0304020202020204" pitchFamily="34" charset="-34"/>
            </a:endParaRPr>
          </a:p>
          <a:p>
            <a:pPr algn="ctr">
              <a:lnSpc>
                <a:spcPct val="100000"/>
              </a:lnSpc>
            </a:pPr>
            <a:r>
              <a:rPr lang="en-US" sz="2000" dirty="0">
                <a:solidFill>
                  <a:srgbClr val="17678F"/>
                </a:solidFill>
                <a:latin typeface="ITC Avant Garde Std Md" panose="020B0602020202020204" pitchFamily="34" charset="0"/>
                <a:ea typeface="Tahoma" panose="020B0604030504040204" pitchFamily="34" charset="0"/>
                <a:cs typeface="Cordia New" panose="020B0304020202020204" pitchFamily="34" charset="-34"/>
              </a:rPr>
              <a:t>Diala Hawila,</a:t>
            </a:r>
          </a:p>
          <a:p>
            <a:pPr algn="ctr">
              <a:lnSpc>
                <a:spcPct val="100000"/>
              </a:lnSpc>
            </a:pPr>
            <a:r>
              <a:rPr lang="en-US" sz="2000" dirty="0">
                <a:solidFill>
                  <a:srgbClr val="17678F"/>
                </a:solidFill>
                <a:latin typeface="ITC Avant Garde Std Md" panose="020B0602020202020204" pitchFamily="34" charset="0"/>
                <a:ea typeface="Tahoma" panose="020B0604030504040204" pitchFamily="34" charset="0"/>
                <a:cs typeface="Cordia New" panose="020B0304020202020204" pitchFamily="34" charset="-34"/>
              </a:rPr>
              <a:t>Emanuele Bianco,</a:t>
            </a:r>
          </a:p>
          <a:p>
            <a:pPr algn="ctr">
              <a:lnSpc>
                <a:spcPct val="100000"/>
              </a:lnSpc>
            </a:pPr>
            <a:r>
              <a:rPr lang="en-US" sz="2000" dirty="0">
                <a:solidFill>
                  <a:srgbClr val="17678F"/>
                </a:solidFill>
                <a:latin typeface="ITC Avant Garde Std Md" panose="020B0602020202020204" pitchFamily="34" charset="0"/>
                <a:ea typeface="Tahoma" panose="020B0604030504040204" pitchFamily="34" charset="0"/>
                <a:cs typeface="Cordia New" panose="020B0304020202020204" pitchFamily="34" charset="-34"/>
              </a:rPr>
              <a:t>Jinlei Feng</a:t>
            </a:r>
          </a:p>
          <a:p>
            <a:pPr algn="ctr">
              <a:lnSpc>
                <a:spcPct val="100000"/>
              </a:lnSpc>
            </a:pPr>
            <a:r>
              <a:rPr lang="en-US" sz="2000" b="1" dirty="0">
                <a:solidFill>
                  <a:srgbClr val="17678F"/>
                </a:solidFill>
                <a:latin typeface="ITC Avant Garde Std Md" panose="020B0602020202020204" pitchFamily="34" charset="0"/>
                <a:ea typeface="Tahoma" panose="020B0604030504040204" pitchFamily="34" charset="0"/>
                <a:cs typeface="Cordia New" panose="020B0304020202020204" pitchFamily="34" charset="-34"/>
              </a:rPr>
              <a:t>Knowledge, Policy and Finance Centre, IRENA</a:t>
            </a:r>
          </a:p>
        </p:txBody>
      </p:sp>
      <p:pic>
        <p:nvPicPr>
          <p:cNvPr id="7"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0" y="5930494"/>
            <a:ext cx="12192000" cy="852636"/>
          </a:xfrm>
          <a:prstGeom prst="rect">
            <a:avLst/>
          </a:prstGeom>
          <a:solidFill>
            <a:srgbClr val="17678F"/>
          </a:solidFill>
          <a:ln>
            <a:noFill/>
          </a:ln>
        </p:spPr>
        <p:txBody>
          <a:bodyPr lIns="0" tIns="0" rIns="0" bIns="0" anchor="ctr"/>
          <a:lstStyle>
            <a:lvl1pPr>
              <a:defRPr sz="1600">
                <a:solidFill>
                  <a:schemeClr val="tx1"/>
                </a:solidFill>
                <a:latin typeface="Arial" panose="020B0604020202020204" pitchFamily="34" charset="0"/>
                <a:ea typeface="MS PGothic" panose="020B0600070205080204" pitchFamily="34" charset="-128"/>
              </a:defRPr>
            </a:lvl1pPr>
            <a:lvl2pPr marL="742950" indent="-285750">
              <a:defRPr sz="1600">
                <a:solidFill>
                  <a:schemeClr val="tx1"/>
                </a:solidFill>
                <a:latin typeface="Arial" panose="020B0604020202020204" pitchFamily="34" charset="0"/>
                <a:ea typeface="MS PGothic" panose="020B0600070205080204" pitchFamily="34" charset="-128"/>
              </a:defRPr>
            </a:lvl2pPr>
            <a:lvl3pPr marL="1143000" indent="-228600">
              <a:defRPr sz="1600">
                <a:solidFill>
                  <a:schemeClr val="tx1"/>
                </a:solidFill>
                <a:latin typeface="Arial" panose="020B0604020202020204" pitchFamily="34" charset="0"/>
                <a:ea typeface="MS PGothic" panose="020B0600070205080204" pitchFamily="34" charset="-128"/>
              </a:defRPr>
            </a:lvl3pPr>
            <a:lvl4pPr marL="1600200" indent="-228600">
              <a:defRPr sz="1600">
                <a:solidFill>
                  <a:schemeClr val="tx1"/>
                </a:solidFill>
                <a:latin typeface="Arial" panose="020B0604020202020204" pitchFamily="34" charset="0"/>
                <a:ea typeface="MS PGothic" panose="020B0600070205080204" pitchFamily="34" charset="-128"/>
              </a:defRPr>
            </a:lvl4pPr>
            <a:lvl5pPr marL="2057400" indent="-228600">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MS PGothic" panose="020B0600070205080204" pitchFamily="34" charset="-128"/>
              </a:defRPr>
            </a:lvl9pPr>
          </a:lstStyle>
          <a:p>
            <a:pPr algn="ctr" defTabSz="685800">
              <a:defRPr/>
            </a:pPr>
            <a:r>
              <a:rPr lang="en-US" altLang="en-US" sz="2000" b="1" dirty="0">
                <a:solidFill>
                  <a:prstClr val="white"/>
                </a:solidFill>
                <a:latin typeface="+mn-lt"/>
              </a:rPr>
              <a:t>27 April 2021</a:t>
            </a:r>
          </a:p>
        </p:txBody>
      </p:sp>
      <p:pic>
        <p:nvPicPr>
          <p:cNvPr id="5" name="Picture 4">
            <a:extLst>
              <a:ext uri="{FF2B5EF4-FFF2-40B4-BE49-F238E27FC236}">
                <a16:creationId xmlns:a16="http://schemas.microsoft.com/office/drawing/2014/main" id="{72C2E096-A1AB-4333-AC3F-7EBBB4214579}"/>
              </a:ext>
            </a:extLst>
          </p:cNvPr>
          <p:cNvPicPr>
            <a:picLocks noChangeAspect="1"/>
          </p:cNvPicPr>
          <p:nvPr/>
        </p:nvPicPr>
        <p:blipFill>
          <a:blip r:embed="rId4"/>
          <a:stretch>
            <a:fillRect/>
          </a:stretch>
        </p:blipFill>
        <p:spPr>
          <a:xfrm>
            <a:off x="10791339" y="3083503"/>
            <a:ext cx="862938" cy="1224352"/>
          </a:xfrm>
          <a:prstGeom prst="rect">
            <a:avLst/>
          </a:prstGeom>
        </p:spPr>
      </p:pic>
      <p:pic>
        <p:nvPicPr>
          <p:cNvPr id="9" name="Picture 8">
            <a:extLst>
              <a:ext uri="{FF2B5EF4-FFF2-40B4-BE49-F238E27FC236}">
                <a16:creationId xmlns:a16="http://schemas.microsoft.com/office/drawing/2014/main" id="{9AAE5758-862B-4524-80FD-822C378AF86A}"/>
              </a:ext>
            </a:extLst>
          </p:cNvPr>
          <p:cNvPicPr>
            <a:picLocks noChangeAspect="1"/>
          </p:cNvPicPr>
          <p:nvPr/>
        </p:nvPicPr>
        <p:blipFill>
          <a:blip r:embed="rId5"/>
          <a:stretch>
            <a:fillRect/>
          </a:stretch>
        </p:blipFill>
        <p:spPr>
          <a:xfrm>
            <a:off x="9810295" y="3091390"/>
            <a:ext cx="865075" cy="1216465"/>
          </a:xfrm>
          <a:prstGeom prst="rect">
            <a:avLst/>
          </a:prstGeom>
        </p:spPr>
      </p:pic>
    </p:spTree>
    <p:extLst>
      <p:ext uri="{BB962C8B-B14F-4D97-AF65-F5344CB8AC3E}">
        <p14:creationId xmlns:p14="http://schemas.microsoft.com/office/powerpoint/2010/main" val="2386902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Renewables-based electrification</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20CC12E-7F65-491C-9438-57D21EB9C1C5}"/>
              </a:ext>
            </a:extLst>
          </p:cNvPr>
          <p:cNvSpPr/>
          <p:nvPr/>
        </p:nvSpPr>
        <p:spPr>
          <a:xfrm>
            <a:off x="918177" y="1675846"/>
            <a:ext cx="456129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C6163"/>
                </a:solidFill>
                <a:effectLst/>
                <a:uLnTx/>
                <a:uFillTx/>
                <a:latin typeface="AkzidenzGrotesk-Light"/>
                <a:ea typeface="+mn-ea"/>
                <a:cs typeface="+mn-cs"/>
              </a:rPr>
              <a:t>Global share of electricity in the buildings sector by service, 2019</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F34DD055-44A6-445A-BC20-997FEDEB51F2}"/>
              </a:ext>
            </a:extLst>
          </p:cNvPr>
          <p:cNvGrpSpPr/>
          <p:nvPr/>
        </p:nvGrpSpPr>
        <p:grpSpPr>
          <a:xfrm>
            <a:off x="310510" y="2322177"/>
            <a:ext cx="5824111" cy="3953838"/>
            <a:chOff x="762501" y="2275345"/>
            <a:chExt cx="5377339" cy="3578855"/>
          </a:xfrm>
        </p:grpSpPr>
        <p:pic>
          <p:nvPicPr>
            <p:cNvPr id="6" name="Picture 5">
              <a:extLst>
                <a:ext uri="{FF2B5EF4-FFF2-40B4-BE49-F238E27FC236}">
                  <a16:creationId xmlns:a16="http://schemas.microsoft.com/office/drawing/2014/main" id="{58048856-0165-48F8-99A6-294E6FC209B4}"/>
                </a:ext>
              </a:extLst>
            </p:cNvPr>
            <p:cNvPicPr>
              <a:picLocks noChangeAspect="1"/>
            </p:cNvPicPr>
            <p:nvPr/>
          </p:nvPicPr>
          <p:blipFill>
            <a:blip r:embed="rId4"/>
            <a:stretch>
              <a:fillRect/>
            </a:stretch>
          </p:blipFill>
          <p:spPr>
            <a:xfrm>
              <a:off x="762501" y="2275345"/>
              <a:ext cx="5333499" cy="3578855"/>
            </a:xfrm>
            <a:prstGeom prst="rect">
              <a:avLst/>
            </a:prstGeom>
          </p:spPr>
        </p:pic>
        <p:sp>
          <p:nvSpPr>
            <p:cNvPr id="7" name="Rectangle 6">
              <a:extLst>
                <a:ext uri="{FF2B5EF4-FFF2-40B4-BE49-F238E27FC236}">
                  <a16:creationId xmlns:a16="http://schemas.microsoft.com/office/drawing/2014/main" id="{6D2FF1C6-C924-4812-B362-3579665443F6}"/>
                </a:ext>
              </a:extLst>
            </p:cNvPr>
            <p:cNvSpPr/>
            <p:nvPr/>
          </p:nvSpPr>
          <p:spPr>
            <a:xfrm>
              <a:off x="4684545" y="2384855"/>
              <a:ext cx="1455295" cy="1260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66D6F9DD-CF4E-44AB-97E4-D4233564B876}"/>
              </a:ext>
            </a:extLst>
          </p:cNvPr>
          <p:cNvGrpSpPr/>
          <p:nvPr/>
        </p:nvGrpSpPr>
        <p:grpSpPr>
          <a:xfrm>
            <a:off x="6566969" y="2322177"/>
            <a:ext cx="5741650" cy="3578854"/>
            <a:chOff x="6348888" y="2275345"/>
            <a:chExt cx="5566386" cy="3116383"/>
          </a:xfrm>
        </p:grpSpPr>
        <p:pic>
          <p:nvPicPr>
            <p:cNvPr id="8" name="Picture 7">
              <a:extLst>
                <a:ext uri="{FF2B5EF4-FFF2-40B4-BE49-F238E27FC236}">
                  <a16:creationId xmlns:a16="http://schemas.microsoft.com/office/drawing/2014/main" id="{55257078-E853-4B61-B5D4-86ED9DF7E035}"/>
                </a:ext>
              </a:extLst>
            </p:cNvPr>
            <p:cNvPicPr>
              <a:picLocks noChangeAspect="1"/>
            </p:cNvPicPr>
            <p:nvPr/>
          </p:nvPicPr>
          <p:blipFill>
            <a:blip r:embed="rId5"/>
            <a:stretch>
              <a:fillRect/>
            </a:stretch>
          </p:blipFill>
          <p:spPr>
            <a:xfrm>
              <a:off x="6348888" y="2384855"/>
              <a:ext cx="5478705" cy="3006873"/>
            </a:xfrm>
            <a:prstGeom prst="rect">
              <a:avLst/>
            </a:prstGeom>
          </p:spPr>
        </p:pic>
        <p:sp>
          <p:nvSpPr>
            <p:cNvPr id="2" name="Rectangle 1">
              <a:extLst>
                <a:ext uri="{FF2B5EF4-FFF2-40B4-BE49-F238E27FC236}">
                  <a16:creationId xmlns:a16="http://schemas.microsoft.com/office/drawing/2014/main" id="{1D0FD69C-D695-4C94-8011-7CBB724E2054}"/>
                </a:ext>
              </a:extLst>
            </p:cNvPr>
            <p:cNvSpPr/>
            <p:nvPr/>
          </p:nvSpPr>
          <p:spPr>
            <a:xfrm>
              <a:off x="11145253" y="2275345"/>
              <a:ext cx="770021" cy="484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6417638F-77DD-4AFF-81CE-955EC67C1FE7}"/>
              </a:ext>
            </a:extLst>
          </p:cNvPr>
          <p:cNvSpPr/>
          <p:nvPr/>
        </p:nvSpPr>
        <p:spPr>
          <a:xfrm>
            <a:off x="6823934" y="1683304"/>
            <a:ext cx="456129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C6163"/>
                </a:solidFill>
                <a:effectLst/>
                <a:uLnTx/>
                <a:uFillTx/>
                <a:latin typeface="AkzidenzGrotesk-Light"/>
                <a:ea typeface="+mn-ea"/>
                <a:cs typeface="+mn-cs"/>
              </a:rPr>
              <a:t>Heat pumps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0819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Flexibility from heating and cooling</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656833A-96A1-4865-BFE7-5AB2BC47CA0D}"/>
              </a:ext>
            </a:extLst>
          </p:cNvPr>
          <p:cNvPicPr>
            <a:picLocks noChangeAspect="1"/>
          </p:cNvPicPr>
          <p:nvPr/>
        </p:nvPicPr>
        <p:blipFill>
          <a:blip r:embed="rId4"/>
          <a:stretch>
            <a:fillRect/>
          </a:stretch>
        </p:blipFill>
        <p:spPr>
          <a:xfrm>
            <a:off x="7958077" y="2105324"/>
            <a:ext cx="3908295" cy="3653075"/>
          </a:xfrm>
          <a:prstGeom prst="rect">
            <a:avLst/>
          </a:prstGeom>
        </p:spPr>
      </p:pic>
      <p:pic>
        <p:nvPicPr>
          <p:cNvPr id="7" name="Picture 6">
            <a:extLst>
              <a:ext uri="{FF2B5EF4-FFF2-40B4-BE49-F238E27FC236}">
                <a16:creationId xmlns:a16="http://schemas.microsoft.com/office/drawing/2014/main" id="{8AFAC507-EFEF-42B5-BF53-EAAF4AB1E219}"/>
              </a:ext>
            </a:extLst>
          </p:cNvPr>
          <p:cNvPicPr>
            <a:picLocks noChangeAspect="1"/>
          </p:cNvPicPr>
          <p:nvPr/>
        </p:nvPicPr>
        <p:blipFill>
          <a:blip r:embed="rId5"/>
          <a:stretch>
            <a:fillRect/>
          </a:stretch>
        </p:blipFill>
        <p:spPr>
          <a:xfrm>
            <a:off x="174695" y="4201251"/>
            <a:ext cx="2222621" cy="2070243"/>
          </a:xfrm>
          <a:prstGeom prst="rect">
            <a:avLst/>
          </a:prstGeom>
        </p:spPr>
      </p:pic>
      <p:pic>
        <p:nvPicPr>
          <p:cNvPr id="8" name="Picture 7">
            <a:extLst>
              <a:ext uri="{FF2B5EF4-FFF2-40B4-BE49-F238E27FC236}">
                <a16:creationId xmlns:a16="http://schemas.microsoft.com/office/drawing/2014/main" id="{D46C7D8E-A7EC-4DDB-8A52-DFD2A764F609}"/>
              </a:ext>
            </a:extLst>
          </p:cNvPr>
          <p:cNvPicPr>
            <a:picLocks noChangeAspect="1"/>
          </p:cNvPicPr>
          <p:nvPr/>
        </p:nvPicPr>
        <p:blipFill>
          <a:blip r:embed="rId6"/>
          <a:stretch>
            <a:fillRect/>
          </a:stretch>
        </p:blipFill>
        <p:spPr>
          <a:xfrm>
            <a:off x="161735" y="2322660"/>
            <a:ext cx="2235581" cy="1643654"/>
          </a:xfrm>
          <a:prstGeom prst="rect">
            <a:avLst/>
          </a:prstGeom>
        </p:spPr>
      </p:pic>
      <p:sp>
        <p:nvSpPr>
          <p:cNvPr id="9" name="Rectangle 8">
            <a:extLst>
              <a:ext uri="{FF2B5EF4-FFF2-40B4-BE49-F238E27FC236}">
                <a16:creationId xmlns:a16="http://schemas.microsoft.com/office/drawing/2014/main" id="{C63C21A2-84DE-4D1A-9BC8-6C7EFF9DB25B}"/>
              </a:ext>
            </a:extLst>
          </p:cNvPr>
          <p:cNvSpPr/>
          <p:nvPr/>
        </p:nvSpPr>
        <p:spPr>
          <a:xfrm>
            <a:off x="2574159" y="2342792"/>
            <a:ext cx="5207074" cy="3247043"/>
          </a:xfrm>
          <a:prstGeom prst="rect">
            <a:avLst/>
          </a:prstGeom>
        </p:spPr>
        <p:txBody>
          <a:bodyPr wrap="square">
            <a:spAutoFit/>
          </a:bodyPr>
          <a:lstStyle/>
          <a:p>
            <a:pPr marL="457200" indent="-457200">
              <a:spcAft>
                <a:spcPts val="600"/>
              </a:spcAft>
              <a:buFont typeface="Arial" panose="020B0604020202020204" pitchFamily="34" charset="0"/>
              <a:buChar char="•"/>
            </a:pPr>
            <a:r>
              <a:rPr lang="en-GB" sz="2000" dirty="0">
                <a:latin typeface="Segoe UI" panose="020B0502040204020203" pitchFamily="34" charset="0"/>
                <a:cs typeface="Segoe UI" panose="020B0502040204020203" pitchFamily="34" charset="0"/>
              </a:rPr>
              <a:t>More and more wind and solar power in the power system call for increased  system flexibility</a:t>
            </a:r>
          </a:p>
          <a:p>
            <a:pPr marL="457200" indent="-457200">
              <a:spcAft>
                <a:spcPts val="600"/>
              </a:spcAft>
              <a:buFont typeface="Arial" panose="020B0604020202020204" pitchFamily="34" charset="0"/>
              <a:buChar char="•"/>
            </a:pPr>
            <a:r>
              <a:rPr lang="en-GB" sz="2000" dirty="0">
                <a:latin typeface="Segoe UI" panose="020B0502040204020203" pitchFamily="34" charset="0"/>
                <a:cs typeface="Segoe UI" panose="020B0502040204020203" pitchFamily="34" charset="0"/>
              </a:rPr>
              <a:t>Heating and cooling electric appliances are excellent resources of flexibility</a:t>
            </a:r>
          </a:p>
          <a:p>
            <a:pPr marL="457200" indent="-457200">
              <a:spcAft>
                <a:spcPts val="600"/>
              </a:spcAft>
              <a:buFont typeface="Arial" panose="020B0604020202020204" pitchFamily="34" charset="0"/>
              <a:buChar char="•"/>
            </a:pPr>
            <a:r>
              <a:rPr lang="en-GB" sz="2000" dirty="0">
                <a:latin typeface="Segoe UI" panose="020B0502040204020203" pitchFamily="34" charset="0"/>
                <a:cs typeface="Segoe UI" panose="020B0502040204020203" pitchFamily="34" charset="0"/>
              </a:rPr>
              <a:t>Harvesting flexibility:</a:t>
            </a:r>
          </a:p>
          <a:p>
            <a:pPr marL="914400" lvl="1" indent="-457200">
              <a:spcAft>
                <a:spcPts val="600"/>
              </a:spcAft>
              <a:buFont typeface="Arial" panose="020B0604020202020204" pitchFamily="34" charset="0"/>
              <a:buChar char="•"/>
            </a:pPr>
            <a:r>
              <a:rPr lang="en-GB" sz="2000" dirty="0">
                <a:latin typeface="Segoe UI" panose="020B0502040204020203" pitchFamily="34" charset="0"/>
                <a:cs typeface="Segoe UI" panose="020B0502040204020203" pitchFamily="34" charset="0"/>
              </a:rPr>
              <a:t>Active sector coupling </a:t>
            </a:r>
          </a:p>
          <a:p>
            <a:pPr marL="914400" lvl="1" indent="-457200">
              <a:spcAft>
                <a:spcPts val="600"/>
              </a:spcAft>
              <a:buFont typeface="Arial" panose="020B0604020202020204" pitchFamily="34" charset="0"/>
              <a:buChar char="•"/>
            </a:pPr>
            <a:r>
              <a:rPr lang="en-GB" sz="2000" dirty="0">
                <a:latin typeface="Segoe UI" panose="020B0502040204020203" pitchFamily="34" charset="0"/>
                <a:cs typeface="Segoe UI" panose="020B0502040204020203" pitchFamily="34" charset="0"/>
              </a:rPr>
              <a:t>Passive demand-side response</a:t>
            </a:r>
          </a:p>
          <a:p>
            <a:pPr marL="171450" indent="-171450">
              <a:buFontTx/>
              <a:buChar char="-"/>
            </a:pPr>
            <a:endParaRPr lang="en-GB"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31782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0" y="795663"/>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Renewables-based electrification policies</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7F86E60-A53C-4720-864D-D769F8DD892C}"/>
              </a:ext>
            </a:extLst>
          </p:cNvPr>
          <p:cNvSpPr txBox="1"/>
          <p:nvPr/>
        </p:nvSpPr>
        <p:spPr>
          <a:xfrm>
            <a:off x="8871825" y="2015040"/>
            <a:ext cx="3169476" cy="2092881"/>
          </a:xfrm>
          <a:prstGeom prst="rect">
            <a:avLst/>
          </a:prstGeom>
          <a:no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2000" b="1" dirty="0">
                <a:solidFill>
                  <a:prstClr val="black"/>
                </a:solidFill>
                <a:latin typeface="Calibri" panose="020F0502020204030204"/>
              </a:rPr>
              <a:t>Examples: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China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 Clean Winter Heating in Northern Regions pilot program</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United Kingdom</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 Renewable Heat Incentive</a:t>
            </a:r>
          </a:p>
        </p:txBody>
      </p:sp>
      <p:graphicFrame>
        <p:nvGraphicFramePr>
          <p:cNvPr id="7" name="Diagram 6">
            <a:extLst>
              <a:ext uri="{FF2B5EF4-FFF2-40B4-BE49-F238E27FC236}">
                <a16:creationId xmlns:a16="http://schemas.microsoft.com/office/drawing/2014/main" id="{0C224A3A-44A6-44D4-AEF5-ADCE2F9F9ECC}"/>
              </a:ext>
            </a:extLst>
          </p:cNvPr>
          <p:cNvGraphicFramePr/>
          <p:nvPr>
            <p:extLst>
              <p:ext uri="{D42A27DB-BD31-4B8C-83A1-F6EECF244321}">
                <p14:modId xmlns:p14="http://schemas.microsoft.com/office/powerpoint/2010/main" val="394775960"/>
              </p:ext>
            </p:extLst>
          </p:nvPr>
        </p:nvGraphicFramePr>
        <p:xfrm>
          <a:off x="82537" y="931632"/>
          <a:ext cx="8292572" cy="52226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78865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6BC68E-0E21-4D93-BDD9-C6FD8EA96A6B}"/>
              </a:ext>
            </a:extLst>
          </p:cNvPr>
          <p:cNvSpPr/>
          <p:nvPr/>
        </p:nvSpPr>
        <p:spPr>
          <a:xfrm>
            <a:off x="7793275" y="1264030"/>
            <a:ext cx="4316561" cy="540793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Renewable gases</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DAB314D-E22D-46C6-A7FF-B0C5A015E82E}"/>
              </a:ext>
            </a:extLst>
          </p:cNvPr>
          <p:cNvPicPr>
            <a:picLocks noChangeAspect="1"/>
          </p:cNvPicPr>
          <p:nvPr/>
        </p:nvPicPr>
        <p:blipFill rotWithShape="1">
          <a:blip r:embed="rId4"/>
          <a:srcRect r="58883"/>
          <a:stretch/>
        </p:blipFill>
        <p:spPr>
          <a:xfrm>
            <a:off x="325628" y="2059436"/>
            <a:ext cx="2756294" cy="4612534"/>
          </a:xfrm>
          <a:prstGeom prst="rect">
            <a:avLst/>
          </a:prstGeom>
        </p:spPr>
      </p:pic>
      <p:sp>
        <p:nvSpPr>
          <p:cNvPr id="7" name="Rectangle 6">
            <a:extLst>
              <a:ext uri="{FF2B5EF4-FFF2-40B4-BE49-F238E27FC236}">
                <a16:creationId xmlns:a16="http://schemas.microsoft.com/office/drawing/2014/main" id="{78FA55AB-B067-4E86-BD29-5F413C88BBBF}"/>
              </a:ext>
            </a:extLst>
          </p:cNvPr>
          <p:cNvSpPr/>
          <p:nvPr/>
        </p:nvSpPr>
        <p:spPr>
          <a:xfrm>
            <a:off x="329615" y="1492456"/>
            <a:ext cx="6287947"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C6163"/>
                </a:solidFill>
                <a:effectLst/>
                <a:uLnTx/>
                <a:uFillTx/>
                <a:latin typeface="AkzidenzGrotesk-Light"/>
                <a:ea typeface="+mn-ea"/>
                <a:cs typeface="+mn-cs"/>
              </a:rPr>
              <a:t>Biogas production by region and by feedstock and end use, 2017</a:t>
            </a: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601740F-A0B7-4B87-A4FE-032F5A6F8C6A}"/>
              </a:ext>
            </a:extLst>
          </p:cNvPr>
          <p:cNvPicPr>
            <a:picLocks noChangeAspect="1"/>
          </p:cNvPicPr>
          <p:nvPr/>
        </p:nvPicPr>
        <p:blipFill rotWithShape="1">
          <a:blip r:embed="rId5"/>
          <a:srcRect t="20697" b="6202"/>
          <a:stretch/>
        </p:blipFill>
        <p:spPr>
          <a:xfrm>
            <a:off x="7954484" y="2584330"/>
            <a:ext cx="4069110" cy="2403293"/>
          </a:xfrm>
          <a:prstGeom prst="rect">
            <a:avLst/>
          </a:prstGeom>
        </p:spPr>
      </p:pic>
      <p:sp>
        <p:nvSpPr>
          <p:cNvPr id="9" name="Rectangle 8">
            <a:extLst>
              <a:ext uri="{FF2B5EF4-FFF2-40B4-BE49-F238E27FC236}">
                <a16:creationId xmlns:a16="http://schemas.microsoft.com/office/drawing/2014/main" id="{3B8868C3-2963-424C-901C-D913219163A6}"/>
              </a:ext>
            </a:extLst>
          </p:cNvPr>
          <p:cNvSpPr/>
          <p:nvPr/>
        </p:nvSpPr>
        <p:spPr>
          <a:xfrm>
            <a:off x="7890872" y="1504617"/>
            <a:ext cx="390886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C6163"/>
                </a:solidFill>
                <a:effectLst/>
                <a:uLnTx/>
                <a:uFillTx/>
                <a:latin typeface="AkzidenzGrotesk-Light"/>
                <a:ea typeface="+mn-ea"/>
                <a:cs typeface="+mn-cs"/>
              </a:rPr>
              <a:t>Renewable gas production cost range, 2018</a:t>
            </a: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8637453-761A-4DA8-946A-5FE961680E7B}"/>
              </a:ext>
            </a:extLst>
          </p:cNvPr>
          <p:cNvPicPr>
            <a:picLocks noChangeAspect="1"/>
          </p:cNvPicPr>
          <p:nvPr/>
        </p:nvPicPr>
        <p:blipFill>
          <a:blip r:embed="rId6"/>
          <a:stretch>
            <a:fillRect/>
          </a:stretch>
        </p:blipFill>
        <p:spPr>
          <a:xfrm>
            <a:off x="3244533" y="2358049"/>
            <a:ext cx="4483728" cy="3335059"/>
          </a:xfrm>
          <a:prstGeom prst="rect">
            <a:avLst/>
          </a:prstGeom>
        </p:spPr>
      </p:pic>
    </p:spTree>
    <p:extLst>
      <p:ext uri="{BB962C8B-B14F-4D97-AF65-F5344CB8AC3E}">
        <p14:creationId xmlns:p14="http://schemas.microsoft.com/office/powerpoint/2010/main" val="3675271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Policies for renewable gases</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a:extLst>
              <a:ext uri="{FF2B5EF4-FFF2-40B4-BE49-F238E27FC236}">
                <a16:creationId xmlns:a16="http://schemas.microsoft.com/office/drawing/2014/main" id="{DA9020BD-4AA6-472D-96AF-5D8A1686A3A1}"/>
              </a:ext>
            </a:extLst>
          </p:cNvPr>
          <p:cNvGraphicFramePr/>
          <p:nvPr>
            <p:extLst>
              <p:ext uri="{D42A27DB-BD31-4B8C-83A1-F6EECF244321}">
                <p14:modId xmlns:p14="http://schemas.microsoft.com/office/powerpoint/2010/main" val="1789844141"/>
              </p:ext>
            </p:extLst>
          </p:nvPr>
        </p:nvGraphicFramePr>
        <p:xfrm>
          <a:off x="325628" y="1407381"/>
          <a:ext cx="7577969" cy="5080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E6C6762-A2A0-4667-A65D-1ED3A24D8106}"/>
              </a:ext>
            </a:extLst>
          </p:cNvPr>
          <p:cNvSpPr txBox="1"/>
          <p:nvPr/>
        </p:nvSpPr>
        <p:spPr>
          <a:xfrm>
            <a:off x="8237913" y="1443278"/>
            <a:ext cx="3765653" cy="3323987"/>
          </a:xfrm>
          <a:prstGeom prst="rect">
            <a:avLst/>
          </a:prstGeom>
          <a:noFill/>
          <a:ln>
            <a:solidFill>
              <a:schemeClr val="accent1">
                <a:lumMod val="40000"/>
                <a:lumOff val="60000"/>
              </a:schemeClr>
            </a:solidFill>
          </a:ln>
        </p:spPr>
        <p:txBody>
          <a:bodyPr wrap="square" rtlCol="0">
            <a:spAutoFit/>
          </a:bodyPr>
          <a:lstStyle/>
          <a:p>
            <a:pPr marR="0" lvl="0" algn="l" defTabSz="914400" rtl="0" eaLnBrk="1" fontAlgn="auto" latinLnBrk="0" hangingPunct="1">
              <a:lnSpc>
                <a:spcPct val="100000"/>
              </a:lnSpc>
              <a:spcBef>
                <a:spcPts val="600"/>
              </a:spcBef>
              <a:spcAft>
                <a:spcPts val="600"/>
              </a:spcAft>
              <a:buClrTx/>
              <a:buSzTx/>
              <a:tabLst/>
              <a:defRPr/>
            </a:pPr>
            <a:r>
              <a:rPr kumimoji="0" lang="en-US" sz="1800" b="1" i="0" u="none" strike="noStrike" kern="1200" cap="none" spc="0" normalizeH="0" baseline="0" dirty="0">
                <a:ln>
                  <a:noFill/>
                </a:ln>
                <a:solidFill>
                  <a:prstClr val="black"/>
                </a:solidFill>
                <a:effectLst/>
                <a:uLnTx/>
                <a:uFillTx/>
                <a:latin typeface="Calibri" panose="020F0502020204030204"/>
                <a:ea typeface="+mn-ea"/>
                <a:cs typeface="+mn-cs"/>
              </a:rPr>
              <a:t>Examples: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dirty="0">
                <a:ln>
                  <a:noFill/>
                </a:ln>
                <a:solidFill>
                  <a:prstClr val="black"/>
                </a:solidFill>
                <a:effectLst/>
                <a:uLnTx/>
                <a:uFillTx/>
                <a:latin typeface="Calibri" panose="020F0502020204030204"/>
                <a:ea typeface="+mn-ea"/>
                <a:cs typeface="+mn-cs"/>
              </a:rPr>
              <a:t>Denmark</a:t>
            </a: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’s </a:t>
            </a:r>
            <a:r>
              <a:rPr kumimoji="0" lang="en-US" sz="1800" b="1" i="0" u="none" strike="noStrike" kern="1200" cap="none" spc="0" normalizeH="0" baseline="0" dirty="0">
                <a:ln>
                  <a:noFill/>
                </a:ln>
                <a:solidFill>
                  <a:prstClr val="black"/>
                </a:solidFill>
                <a:effectLst/>
                <a:uLnTx/>
                <a:uFillTx/>
                <a:latin typeface="Calibri" panose="020F0502020204030204"/>
                <a:ea typeface="+mn-ea"/>
                <a:cs typeface="+mn-cs"/>
              </a:rPr>
              <a:t>target</a:t>
            </a: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 : 100% of gas injected into its grid renewable by 2035; </a:t>
            </a:r>
            <a:r>
              <a:rPr kumimoji="0" lang="en-US" sz="1800" b="1" i="0" u="none" strike="noStrike" kern="1200" cap="none" spc="0" normalizeH="0" baseline="0" dirty="0">
                <a:ln>
                  <a:noFill/>
                </a:ln>
                <a:solidFill>
                  <a:prstClr val="black"/>
                </a:solidFill>
                <a:effectLst/>
                <a:uLnTx/>
                <a:uFillTx/>
                <a:latin typeface="Calibri" panose="020F0502020204030204"/>
                <a:ea typeface="+mn-ea"/>
                <a:cs typeface="+mn-cs"/>
              </a:rPr>
              <a:t>France</a:t>
            </a: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’s </a:t>
            </a:r>
            <a:r>
              <a:rPr kumimoji="0" lang="en-US" sz="1800" b="1" i="0" u="none" strike="noStrike" kern="1200" cap="none" spc="0" normalizeH="0" baseline="0" dirty="0">
                <a:ln>
                  <a:noFill/>
                </a:ln>
                <a:solidFill>
                  <a:prstClr val="black"/>
                </a:solidFill>
                <a:effectLst/>
                <a:uLnTx/>
                <a:uFillTx/>
                <a:latin typeface="Calibri" panose="020F0502020204030204"/>
                <a:ea typeface="+mn-ea"/>
                <a:cs typeface="+mn-cs"/>
              </a:rPr>
              <a:t>target</a:t>
            </a: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 : 10% of renewable gas consumption by 2030</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dirty="0">
                <a:ln>
                  <a:noFill/>
                </a:ln>
                <a:solidFill>
                  <a:prstClr val="black"/>
                </a:solidFill>
                <a:effectLst/>
                <a:uLnTx/>
                <a:uFillTx/>
                <a:latin typeface="Calibri" panose="020F0502020204030204"/>
                <a:ea typeface="+mn-ea"/>
                <a:cs typeface="+mn-cs"/>
              </a:rPr>
              <a:t>California</a:t>
            </a: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’s low carbon </a:t>
            </a:r>
            <a:r>
              <a:rPr kumimoji="0" lang="en-US" sz="1800" b="1" i="0" u="none" strike="noStrike" kern="1200" cap="none" spc="0" normalizeH="0" baseline="0" dirty="0">
                <a:ln>
                  <a:noFill/>
                </a:ln>
                <a:solidFill>
                  <a:prstClr val="black"/>
                </a:solidFill>
                <a:effectLst/>
                <a:uLnTx/>
                <a:uFillTx/>
                <a:latin typeface="Calibri" panose="020F0502020204030204"/>
                <a:ea typeface="+mn-ea"/>
                <a:cs typeface="+mn-cs"/>
              </a:rPr>
              <a:t>fuel standard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dirty="0" err="1">
                <a:ln>
                  <a:noFill/>
                </a:ln>
                <a:solidFill>
                  <a:prstClr val="black"/>
                </a:solidFill>
                <a:effectLst/>
                <a:uLnTx/>
                <a:uFillTx/>
                <a:latin typeface="Calibri" panose="020F0502020204030204"/>
                <a:ea typeface="+mn-ea"/>
                <a:cs typeface="+mn-cs"/>
              </a:rPr>
              <a:t>SDE</a:t>
            </a:r>
            <a:r>
              <a:rPr kumimoji="0" lang="en-US" sz="1800" b="1" i="0" u="none" strike="noStrike" kern="1200" cap="none" spc="0" normalizeH="0" baseline="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auction system for green hydrogen in </a:t>
            </a:r>
            <a:r>
              <a:rPr kumimoji="0" lang="en-US" sz="1800" b="1" i="0" u="none" strike="noStrike" kern="1200" cap="none" spc="0" normalizeH="0" baseline="0" dirty="0">
                <a:ln>
                  <a:noFill/>
                </a:ln>
                <a:solidFill>
                  <a:prstClr val="black"/>
                </a:solidFill>
                <a:effectLst/>
                <a:uLnTx/>
                <a:uFillTx/>
                <a:latin typeface="Calibri" panose="020F0502020204030204"/>
                <a:ea typeface="+mn-ea"/>
                <a:cs typeface="+mn-cs"/>
              </a:rPr>
              <a:t>the</a:t>
            </a: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dirty="0">
                <a:ln>
                  <a:noFill/>
                </a:ln>
                <a:solidFill>
                  <a:prstClr val="black"/>
                </a:solidFill>
                <a:effectLst/>
                <a:uLnTx/>
                <a:uFillTx/>
                <a:latin typeface="Calibri" panose="020F0502020204030204"/>
                <a:ea typeface="+mn-ea"/>
                <a:cs typeface="+mn-cs"/>
              </a:rPr>
              <a:t>Netherlands</a:t>
            </a:r>
          </a:p>
        </p:txBody>
      </p:sp>
    </p:spTree>
    <p:extLst>
      <p:ext uri="{BB962C8B-B14F-4D97-AF65-F5344CB8AC3E}">
        <p14:creationId xmlns:p14="http://schemas.microsoft.com/office/powerpoint/2010/main" val="2500316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Green hydrogen: The new wave of interest</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A8BED1A-12AA-4514-AD70-A7B32E351936}"/>
              </a:ext>
            </a:extLst>
          </p:cNvPr>
          <p:cNvPicPr>
            <a:picLocks noChangeAspect="1"/>
          </p:cNvPicPr>
          <p:nvPr/>
        </p:nvPicPr>
        <p:blipFill rotWithShape="1">
          <a:blip r:embed="rId4"/>
          <a:srcRect t="9679" r="1120"/>
          <a:stretch/>
        </p:blipFill>
        <p:spPr>
          <a:xfrm>
            <a:off x="953857" y="1765933"/>
            <a:ext cx="6228521" cy="4871502"/>
          </a:xfrm>
          <a:prstGeom prst="rect">
            <a:avLst/>
          </a:prstGeom>
        </p:spPr>
      </p:pic>
      <p:sp>
        <p:nvSpPr>
          <p:cNvPr id="8" name="Content Placeholder 4">
            <a:extLst>
              <a:ext uri="{FF2B5EF4-FFF2-40B4-BE49-F238E27FC236}">
                <a16:creationId xmlns:a16="http://schemas.microsoft.com/office/drawing/2014/main" id="{4A662511-4CB6-4AC2-9C93-B14B34D8277E}"/>
              </a:ext>
            </a:extLst>
          </p:cNvPr>
          <p:cNvSpPr txBox="1">
            <a:spLocks/>
          </p:cNvSpPr>
          <p:nvPr/>
        </p:nvSpPr>
        <p:spPr>
          <a:xfrm>
            <a:off x="7587432" y="3907804"/>
            <a:ext cx="3722135" cy="265187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dirty="0"/>
              <a:t>Green hydrogen can be </a:t>
            </a:r>
            <a:r>
              <a:rPr lang="en-US" sz="2400" dirty="0" err="1"/>
              <a:t>utilised</a:t>
            </a:r>
            <a:r>
              <a:rPr lang="en-US" sz="2400" dirty="0"/>
              <a:t> in a wide range of end-uses</a:t>
            </a:r>
            <a:endParaRPr lang="en-GB" sz="2400" dirty="0"/>
          </a:p>
          <a:p>
            <a:pPr>
              <a:spcAft>
                <a:spcPts val="1200"/>
              </a:spcAft>
            </a:pPr>
            <a:r>
              <a:rPr lang="en-US" sz="2400" dirty="0"/>
              <a:t>Identify the applications that provide the highest value and </a:t>
            </a:r>
            <a:r>
              <a:rPr lang="en-US" sz="2400" dirty="0" err="1"/>
              <a:t>prioritise</a:t>
            </a:r>
            <a:r>
              <a:rPr lang="en-US" sz="2400" dirty="0"/>
              <a:t> action towards them</a:t>
            </a:r>
            <a:endParaRPr lang="en-GB" sz="2400" dirty="0"/>
          </a:p>
          <a:p>
            <a:pPr>
              <a:spcAft>
                <a:spcPts val="1200"/>
              </a:spcAft>
            </a:pPr>
            <a:r>
              <a:rPr lang="en-GB" sz="2400" dirty="0"/>
              <a:t>Maintain the principle of additionality</a:t>
            </a:r>
          </a:p>
        </p:txBody>
      </p:sp>
      <p:pic>
        <p:nvPicPr>
          <p:cNvPr id="9" name="Picture 8">
            <a:extLst>
              <a:ext uri="{FF2B5EF4-FFF2-40B4-BE49-F238E27FC236}">
                <a16:creationId xmlns:a16="http://schemas.microsoft.com/office/drawing/2014/main" id="{9C2EB373-86F1-4ECE-A466-17EAD06E26FF}"/>
              </a:ext>
            </a:extLst>
          </p:cNvPr>
          <p:cNvPicPr>
            <a:picLocks noChangeAspect="1"/>
          </p:cNvPicPr>
          <p:nvPr/>
        </p:nvPicPr>
        <p:blipFill>
          <a:blip r:embed="rId5"/>
          <a:stretch>
            <a:fillRect/>
          </a:stretch>
        </p:blipFill>
        <p:spPr>
          <a:xfrm>
            <a:off x="8123883" y="2063760"/>
            <a:ext cx="1144230" cy="160590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12D5E56-4F2A-4861-88BA-4285D4BFDB89}"/>
              </a:ext>
            </a:extLst>
          </p:cNvPr>
          <p:cNvPicPr>
            <a:picLocks noChangeAspect="1"/>
          </p:cNvPicPr>
          <p:nvPr/>
        </p:nvPicPr>
        <p:blipFill>
          <a:blip r:embed="rId6"/>
          <a:stretch>
            <a:fillRect/>
          </a:stretch>
        </p:blipFill>
        <p:spPr>
          <a:xfrm>
            <a:off x="9429546" y="2063760"/>
            <a:ext cx="1147681" cy="1605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0266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Green hydrogen for heating</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69C3000-4673-43CE-BFFD-2CF1986D619F}"/>
              </a:ext>
            </a:extLst>
          </p:cNvPr>
          <p:cNvPicPr>
            <a:picLocks noChangeAspect="1"/>
          </p:cNvPicPr>
          <p:nvPr/>
        </p:nvPicPr>
        <p:blipFill rotWithShape="1">
          <a:blip r:embed="rId4"/>
          <a:srcRect t="14085"/>
          <a:stretch/>
        </p:blipFill>
        <p:spPr>
          <a:xfrm>
            <a:off x="428101" y="2504661"/>
            <a:ext cx="10601738" cy="3048792"/>
          </a:xfrm>
          <a:prstGeom prst="rect">
            <a:avLst/>
          </a:prstGeom>
        </p:spPr>
      </p:pic>
      <p:sp>
        <p:nvSpPr>
          <p:cNvPr id="2" name="TextBox 1">
            <a:extLst>
              <a:ext uri="{FF2B5EF4-FFF2-40B4-BE49-F238E27FC236}">
                <a16:creationId xmlns:a16="http://schemas.microsoft.com/office/drawing/2014/main" id="{2DB8DA60-032F-4EBD-8EE3-4E2BFA0F295E}"/>
              </a:ext>
            </a:extLst>
          </p:cNvPr>
          <p:cNvSpPr txBox="1"/>
          <p:nvPr/>
        </p:nvSpPr>
        <p:spPr>
          <a:xfrm>
            <a:off x="428101" y="1962072"/>
            <a:ext cx="7459593" cy="369332"/>
          </a:xfrm>
          <a:prstGeom prst="rect">
            <a:avLst/>
          </a:prstGeom>
          <a:noFill/>
        </p:spPr>
        <p:txBody>
          <a:bodyPr wrap="square" rtlCol="0">
            <a:spAutoFit/>
          </a:bodyPr>
          <a:lstStyle/>
          <a:p>
            <a:pPr>
              <a:defRPr/>
            </a:pPr>
            <a:r>
              <a:rPr lang="en-US" b="1" dirty="0">
                <a:solidFill>
                  <a:srgbClr val="5C6163"/>
                </a:solidFill>
                <a:latin typeface="AkzidenzGrotesk-Light"/>
              </a:rPr>
              <a:t>Working temperatures for various renewable heat technologies  </a:t>
            </a:r>
          </a:p>
        </p:txBody>
      </p:sp>
    </p:spTree>
    <p:extLst>
      <p:ext uri="{BB962C8B-B14F-4D97-AF65-F5344CB8AC3E}">
        <p14:creationId xmlns:p14="http://schemas.microsoft.com/office/powerpoint/2010/main" val="200538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Direct use of solar thermal heat</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FA34B7AF-1A76-48FB-8D04-9A8F76136801}"/>
              </a:ext>
            </a:extLst>
          </p:cNvPr>
          <p:cNvGrpSpPr/>
          <p:nvPr/>
        </p:nvGrpSpPr>
        <p:grpSpPr>
          <a:xfrm>
            <a:off x="230213" y="2418738"/>
            <a:ext cx="4945696" cy="3508487"/>
            <a:chOff x="7097527" y="2386143"/>
            <a:chExt cx="4852987" cy="3207553"/>
          </a:xfrm>
        </p:grpSpPr>
        <p:pic>
          <p:nvPicPr>
            <p:cNvPr id="5" name="Picture 4">
              <a:extLst>
                <a:ext uri="{FF2B5EF4-FFF2-40B4-BE49-F238E27FC236}">
                  <a16:creationId xmlns:a16="http://schemas.microsoft.com/office/drawing/2014/main" id="{BD726F8B-CA5F-445C-9E80-459216204801}"/>
                </a:ext>
              </a:extLst>
            </p:cNvPr>
            <p:cNvPicPr>
              <a:picLocks noChangeAspect="1"/>
            </p:cNvPicPr>
            <p:nvPr/>
          </p:nvPicPr>
          <p:blipFill rotWithShape="1">
            <a:blip r:embed="rId4"/>
            <a:srcRect l="25698" t="7880" r="9977"/>
            <a:stretch/>
          </p:blipFill>
          <p:spPr>
            <a:xfrm>
              <a:off x="7097527" y="2386143"/>
              <a:ext cx="4852987" cy="2851234"/>
            </a:xfrm>
            <a:prstGeom prst="rect">
              <a:avLst/>
            </a:prstGeom>
          </p:spPr>
        </p:pic>
        <p:pic>
          <p:nvPicPr>
            <p:cNvPr id="6" name="Picture 5">
              <a:extLst>
                <a:ext uri="{FF2B5EF4-FFF2-40B4-BE49-F238E27FC236}">
                  <a16:creationId xmlns:a16="http://schemas.microsoft.com/office/drawing/2014/main" id="{7668F4E3-5088-4CF9-9BFD-D3099F44E8C0}"/>
                </a:ext>
              </a:extLst>
            </p:cNvPr>
            <p:cNvPicPr>
              <a:picLocks noChangeAspect="1"/>
            </p:cNvPicPr>
            <p:nvPr/>
          </p:nvPicPr>
          <p:blipFill>
            <a:blip r:embed="rId5"/>
            <a:stretch>
              <a:fillRect/>
            </a:stretch>
          </p:blipFill>
          <p:spPr>
            <a:xfrm>
              <a:off x="7142308" y="5120887"/>
              <a:ext cx="945617" cy="472809"/>
            </a:xfrm>
            <a:prstGeom prst="rect">
              <a:avLst/>
            </a:prstGeom>
          </p:spPr>
        </p:pic>
        <p:cxnSp>
          <p:nvCxnSpPr>
            <p:cNvPr id="7" name="Straight Connector 6">
              <a:extLst>
                <a:ext uri="{FF2B5EF4-FFF2-40B4-BE49-F238E27FC236}">
                  <a16:creationId xmlns:a16="http://schemas.microsoft.com/office/drawing/2014/main" id="{3E20D580-EDC8-443B-92CA-6549C27F67DA}"/>
                </a:ext>
              </a:extLst>
            </p:cNvPr>
            <p:cNvCxnSpPr/>
            <p:nvPr/>
          </p:nvCxnSpPr>
          <p:spPr>
            <a:xfrm>
              <a:off x="7103724" y="4631570"/>
              <a:ext cx="0" cy="962126"/>
            </a:xfrm>
            <a:prstGeom prst="line">
              <a:avLst/>
            </a:prstGeom>
            <a:ln w="12700">
              <a:solidFill>
                <a:srgbClr val="32373A"/>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F0A49632-95F4-404A-85EE-D54186F3C8B4}"/>
              </a:ext>
            </a:extLst>
          </p:cNvPr>
          <p:cNvSpPr/>
          <p:nvPr/>
        </p:nvSpPr>
        <p:spPr>
          <a:xfrm>
            <a:off x="230213" y="1690435"/>
            <a:ext cx="45723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C6163"/>
                </a:solidFill>
                <a:effectLst/>
                <a:uLnTx/>
                <a:uFillTx/>
                <a:latin typeface="AkzidenzGrotesk-Light"/>
                <a:ea typeface="+mn-ea"/>
                <a:cs typeface="+mn-cs"/>
              </a:rPr>
              <a:t>Solar thermal heat use by country, 2017 (PJ)</a:t>
            </a:r>
          </a:p>
        </p:txBody>
      </p:sp>
      <p:pic>
        <p:nvPicPr>
          <p:cNvPr id="9" name="Picture 8">
            <a:extLst>
              <a:ext uri="{FF2B5EF4-FFF2-40B4-BE49-F238E27FC236}">
                <a16:creationId xmlns:a16="http://schemas.microsoft.com/office/drawing/2014/main" id="{2CC3D60B-0F31-43D4-9751-277C12E34AF9}"/>
              </a:ext>
            </a:extLst>
          </p:cNvPr>
          <p:cNvPicPr>
            <a:picLocks noChangeAspect="1"/>
          </p:cNvPicPr>
          <p:nvPr/>
        </p:nvPicPr>
        <p:blipFill>
          <a:blip r:embed="rId6"/>
          <a:stretch>
            <a:fillRect/>
          </a:stretch>
        </p:blipFill>
        <p:spPr>
          <a:xfrm>
            <a:off x="5710828" y="2418738"/>
            <a:ext cx="6481172" cy="3118738"/>
          </a:xfrm>
          <a:prstGeom prst="rect">
            <a:avLst/>
          </a:prstGeom>
        </p:spPr>
      </p:pic>
      <p:sp>
        <p:nvSpPr>
          <p:cNvPr id="10" name="Rectangle 9">
            <a:extLst>
              <a:ext uri="{FF2B5EF4-FFF2-40B4-BE49-F238E27FC236}">
                <a16:creationId xmlns:a16="http://schemas.microsoft.com/office/drawing/2014/main" id="{237D4345-E70B-4DE1-9C35-42BBB427D599}"/>
              </a:ext>
            </a:extLst>
          </p:cNvPr>
          <p:cNvSpPr/>
          <p:nvPr/>
        </p:nvSpPr>
        <p:spPr>
          <a:xfrm>
            <a:off x="5710828" y="1685099"/>
            <a:ext cx="579072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C6163"/>
                </a:solidFill>
                <a:effectLst/>
                <a:uLnTx/>
                <a:uFillTx/>
                <a:latin typeface="AkzidenzGrotesk-Light"/>
                <a:ea typeface="+mn-ea"/>
                <a:cs typeface="+mn-cs"/>
              </a:rPr>
              <a:t>Global solar thermal capacity in operation, 2009-19 (</a:t>
            </a:r>
            <a:r>
              <a:rPr kumimoji="0" lang="en-US" b="1" i="0" u="none" strike="noStrike" kern="1200" cap="none" spc="0" normalizeH="0" baseline="0" noProof="0" dirty="0" err="1">
                <a:ln>
                  <a:noFill/>
                </a:ln>
                <a:solidFill>
                  <a:srgbClr val="5C6163"/>
                </a:solidFill>
                <a:effectLst/>
                <a:uLnTx/>
                <a:uFillTx/>
                <a:latin typeface="AkzidenzGrotesk-Light"/>
                <a:ea typeface="+mn-ea"/>
                <a:cs typeface="+mn-cs"/>
              </a:rPr>
              <a:t>GWth</a:t>
            </a:r>
            <a:r>
              <a:rPr kumimoji="0" lang="en-US" b="1" i="0" u="none" strike="noStrike" kern="1200" cap="none" spc="0" normalizeH="0" baseline="0" noProof="0" dirty="0">
                <a:ln>
                  <a:noFill/>
                </a:ln>
                <a:solidFill>
                  <a:srgbClr val="5C6163"/>
                </a:solidFill>
                <a:effectLst/>
                <a:uLnTx/>
                <a:uFillTx/>
                <a:latin typeface="AkzidenzGrotesk-Light"/>
                <a:ea typeface="+mn-ea"/>
                <a:cs typeface="+mn-cs"/>
              </a:rPr>
              <a:t>)</a:t>
            </a: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747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841" y="94543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Policies for the direct use of solar thermal heat</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56949EDD-2773-41DA-93CD-6D2978A8E7C4}"/>
              </a:ext>
            </a:extLst>
          </p:cNvPr>
          <p:cNvGraphicFramePr/>
          <p:nvPr>
            <p:extLst>
              <p:ext uri="{D42A27DB-BD31-4B8C-83A1-F6EECF244321}">
                <p14:modId xmlns:p14="http://schemas.microsoft.com/office/powerpoint/2010/main" val="1161429706"/>
              </p:ext>
            </p:extLst>
          </p:nvPr>
        </p:nvGraphicFramePr>
        <p:xfrm>
          <a:off x="174171" y="2195158"/>
          <a:ext cx="6936551" cy="3991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B71C4BDE-FD5E-4A40-9BA8-963EF49B3B48}"/>
              </a:ext>
            </a:extLst>
          </p:cNvPr>
          <p:cNvSpPr txBox="1"/>
          <p:nvPr/>
        </p:nvSpPr>
        <p:spPr>
          <a:xfrm>
            <a:off x="7110722" y="2380568"/>
            <a:ext cx="4680684" cy="2748445"/>
          </a:xfrm>
          <a:prstGeom prst="rect">
            <a:avLst/>
          </a:prstGeom>
          <a:noFill/>
          <a:ln>
            <a:solidFill>
              <a:srgbClr val="EF7D00"/>
            </a:solidFill>
          </a:ln>
        </p:spPr>
        <p:txBody>
          <a:bodyPr wrap="square" rtlCol="0">
            <a:spAutoFit/>
          </a:bodyPr>
          <a:lstStyle/>
          <a:p>
            <a:pPr>
              <a:lnSpc>
                <a:spcPct val="120000"/>
              </a:lnSpc>
              <a:defRPr/>
            </a:pPr>
            <a:r>
              <a:rPr lang="en-US" b="1" dirty="0">
                <a:solidFill>
                  <a:prstClr val="black"/>
                </a:solidFill>
              </a:rPr>
              <a:t>Examples:</a:t>
            </a:r>
            <a:endParaRPr kumimoji="0" lang="fr-FR" b="1" i="0"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fr-FR" i="0" u="none" strike="noStrike" kern="1200" cap="none" spc="0" normalizeH="0" baseline="0" noProof="0" dirty="0" err="1">
                <a:ln>
                  <a:noFill/>
                </a:ln>
                <a:solidFill>
                  <a:prstClr val="black"/>
                </a:solidFill>
                <a:effectLst/>
                <a:uLnTx/>
                <a:uFillTx/>
                <a:latin typeface="Calibri" panose="020F0502020204030204"/>
                <a:ea typeface="+mn-ea"/>
                <a:cs typeface="+mn-cs"/>
              </a:rPr>
              <a:t>China’s</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SWH </a:t>
            </a:r>
            <a:r>
              <a:rPr kumimoji="0" lang="fr-FR" i="0" u="none" strike="noStrike" kern="1200" cap="none" spc="0" normalizeH="0" baseline="0" noProof="0" dirty="0" err="1">
                <a:ln>
                  <a:noFill/>
                </a:ln>
                <a:solidFill>
                  <a:prstClr val="black"/>
                </a:solidFill>
                <a:effectLst/>
                <a:uLnTx/>
                <a:uFillTx/>
                <a:latin typeface="Calibri" panose="020F0502020204030204"/>
                <a:ea typeface="+mn-ea"/>
                <a:cs typeface="+mn-cs"/>
              </a:rPr>
              <a:t>deployment</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i="0" u="none" strike="noStrike" kern="1200" cap="none" spc="0" normalizeH="0" baseline="0" noProof="0" dirty="0" err="1">
                <a:ln>
                  <a:noFill/>
                </a:ln>
                <a:solidFill>
                  <a:prstClr val="black"/>
                </a:solidFill>
                <a:effectLst/>
                <a:uLnTx/>
                <a:uFillTx/>
                <a:latin typeface="Calibri" panose="020F0502020204030204"/>
                <a:ea typeface="+mn-ea"/>
                <a:cs typeface="+mn-cs"/>
              </a:rPr>
              <a:t>was</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i="0" u="none" strike="noStrike" kern="1200" cap="none" spc="0" normalizeH="0" baseline="0" noProof="0" dirty="0" err="1">
                <a:ln>
                  <a:noFill/>
                </a:ln>
                <a:solidFill>
                  <a:prstClr val="black"/>
                </a:solidFill>
                <a:effectLst/>
                <a:uLnTx/>
                <a:uFillTx/>
                <a:latin typeface="Calibri" panose="020F0502020204030204"/>
                <a:ea typeface="+mn-ea"/>
                <a:cs typeface="+mn-cs"/>
              </a:rPr>
              <a:t>supported</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by a </a:t>
            </a:r>
            <a:r>
              <a:rPr kumimoji="0" lang="fr-FR" b="1" i="0" u="none" strike="noStrike" kern="1200" cap="none" spc="0" normalizeH="0" baseline="0" noProof="0" dirty="0">
                <a:ln>
                  <a:noFill/>
                </a:ln>
                <a:solidFill>
                  <a:prstClr val="black"/>
                </a:solidFill>
                <a:effectLst/>
                <a:uLnTx/>
                <a:uFillTx/>
                <a:latin typeface="Calibri" panose="020F0502020204030204"/>
                <a:ea typeface="+mn-ea"/>
                <a:cs typeface="+mn-cs"/>
              </a:rPr>
              <a:t>mix of </a:t>
            </a:r>
            <a:r>
              <a:rPr kumimoji="0" lang="fr-FR" b="1" i="0" u="none" strike="noStrike" kern="1200" cap="none" spc="0" normalizeH="0" baseline="0" noProof="0" dirty="0" err="1">
                <a:ln>
                  <a:noFill/>
                </a:ln>
                <a:solidFill>
                  <a:prstClr val="black"/>
                </a:solidFill>
                <a:effectLst/>
                <a:uLnTx/>
                <a:uFillTx/>
                <a:latin typeface="Calibri" panose="020F0502020204030204"/>
                <a:ea typeface="+mn-ea"/>
                <a:cs typeface="+mn-cs"/>
              </a:rPr>
              <a:t>targets</a:t>
            </a:r>
            <a:r>
              <a:rPr kumimoji="0" lang="fr-FR" b="1" i="0" u="none" strike="noStrike" kern="1200" cap="none" spc="0" normalizeH="0" baseline="0" noProof="0" dirty="0">
                <a:ln>
                  <a:noFill/>
                </a:ln>
                <a:solidFill>
                  <a:prstClr val="black"/>
                </a:solidFill>
                <a:effectLst/>
                <a:uLnTx/>
                <a:uFillTx/>
                <a:latin typeface="Calibri" panose="020F0502020204030204"/>
                <a:ea typeface="+mn-ea"/>
                <a:cs typeface="+mn-cs"/>
              </a:rPr>
              <a:t>, subsidies and mandates</a:t>
            </a:r>
          </a:p>
          <a:p>
            <a:pPr marL="342900" marR="0" lvl="0" indent="-3429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Combinaison of </a:t>
            </a:r>
            <a:r>
              <a:rPr kumimoji="0" lang="fr-FR" b="1" i="0" u="none" strike="noStrike" kern="1200" cap="none" spc="0" normalizeH="0" baseline="0" noProof="0" dirty="0" err="1">
                <a:ln>
                  <a:noFill/>
                </a:ln>
                <a:solidFill>
                  <a:prstClr val="black"/>
                </a:solidFill>
                <a:effectLst/>
                <a:uLnTx/>
                <a:uFillTx/>
                <a:latin typeface="Calibri" panose="020F0502020204030204"/>
                <a:ea typeface="+mn-ea"/>
                <a:cs typeface="+mn-cs"/>
              </a:rPr>
              <a:t>grants</a:t>
            </a:r>
            <a:r>
              <a:rPr kumimoji="0" lang="fr-FR"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b="1" i="0" u="none" strike="noStrike" kern="1200" cap="none" spc="0" normalizeH="0" baseline="0" noProof="0" dirty="0" err="1">
                <a:ln>
                  <a:noFill/>
                </a:ln>
                <a:solidFill>
                  <a:prstClr val="black"/>
                </a:solidFill>
                <a:effectLst/>
                <a:uLnTx/>
                <a:uFillTx/>
                <a:latin typeface="Calibri" panose="020F0502020204030204"/>
                <a:ea typeface="+mn-ea"/>
                <a:cs typeface="+mn-cs"/>
              </a:rPr>
              <a:t>tax</a:t>
            </a:r>
            <a:r>
              <a:rPr kumimoji="0" lang="fr-FR" b="1" i="0" u="none" strike="noStrike" kern="1200" cap="none" spc="0" normalizeH="0" baseline="0" noProof="0" dirty="0">
                <a:ln>
                  <a:noFill/>
                </a:ln>
                <a:solidFill>
                  <a:prstClr val="black"/>
                </a:solidFill>
                <a:effectLst/>
                <a:uLnTx/>
                <a:uFillTx/>
                <a:latin typeface="Calibri" panose="020F0502020204030204"/>
                <a:ea typeface="+mn-ea"/>
                <a:cs typeface="+mn-cs"/>
              </a:rPr>
              <a:t> exemptions and </a:t>
            </a:r>
            <a:r>
              <a:rPr kumimoji="0" lang="fr-FR" b="1" i="0" u="none" strike="noStrike" kern="1200" cap="none" spc="0" normalizeH="0" baseline="0" noProof="0" dirty="0" err="1">
                <a:ln>
                  <a:noFill/>
                </a:ln>
                <a:solidFill>
                  <a:prstClr val="black"/>
                </a:solidFill>
                <a:effectLst/>
                <a:uLnTx/>
                <a:uFillTx/>
                <a:latin typeface="Calibri" panose="020F0502020204030204"/>
                <a:ea typeface="+mn-ea"/>
                <a:cs typeface="+mn-cs"/>
              </a:rPr>
              <a:t>preferential</a:t>
            </a:r>
            <a:r>
              <a:rPr kumimoji="0" lang="fr-FR"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b="1" i="0" u="none" strike="noStrike" kern="1200" cap="none" spc="0" normalizeH="0" baseline="0" noProof="0" dirty="0" err="1">
                <a:ln>
                  <a:noFill/>
                </a:ln>
                <a:solidFill>
                  <a:prstClr val="black"/>
                </a:solidFill>
                <a:effectLst/>
                <a:uLnTx/>
                <a:uFillTx/>
                <a:latin typeface="Calibri" panose="020F0502020204030204"/>
                <a:ea typeface="+mn-ea"/>
                <a:cs typeface="+mn-cs"/>
              </a:rPr>
              <a:t>loans</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r-FR" i="0" u="none" strike="noStrike" kern="1200" cap="none" spc="0" normalizeH="0" baseline="0" noProof="0" dirty="0" err="1">
                <a:ln>
                  <a:noFill/>
                </a:ln>
                <a:solidFill>
                  <a:prstClr val="black"/>
                </a:solidFill>
                <a:effectLst/>
                <a:uLnTx/>
                <a:uFillTx/>
                <a:latin typeface="Calibri" panose="020F0502020204030204"/>
                <a:ea typeface="+mn-ea"/>
                <a:cs typeface="+mn-cs"/>
              </a:rPr>
              <a:t>Tunisia</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i="1" u="none" strike="noStrike" kern="1200" cap="none" spc="0" normalizeH="0" baseline="0" noProof="0" dirty="0">
                <a:ln>
                  <a:noFill/>
                </a:ln>
                <a:solidFill>
                  <a:prstClr val="black"/>
                </a:solidFill>
                <a:effectLst/>
                <a:uLnTx/>
                <a:uFillTx/>
                <a:latin typeface="Calibri" panose="020F0502020204030204"/>
                <a:ea typeface="+mn-ea"/>
                <a:cs typeface="+mn-cs"/>
              </a:rPr>
              <a:t>PROSOL</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Rwanda (</a:t>
            </a:r>
            <a:r>
              <a:rPr kumimoji="0" lang="fr-FR" i="1" u="none" strike="noStrike" kern="1200" cap="none" spc="0" normalizeH="0" baseline="0" noProof="0" dirty="0" err="1">
                <a:ln>
                  <a:noFill/>
                </a:ln>
                <a:solidFill>
                  <a:prstClr val="black"/>
                </a:solidFill>
                <a:effectLst/>
                <a:uLnTx/>
                <a:uFillTx/>
                <a:latin typeface="Calibri" panose="020F0502020204030204"/>
                <a:ea typeface="+mn-ea"/>
                <a:cs typeface="+mn-cs"/>
              </a:rPr>
              <a:t>SolaRwanda</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&amp; Lebanon</a:t>
            </a:r>
          </a:p>
          <a:p>
            <a:pPr marL="342900" marR="0" lvl="0" indent="-3429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Solar thermal District </a:t>
            </a:r>
            <a:r>
              <a:rPr kumimoji="0" lang="fr-FR" i="0" u="none" strike="noStrike" kern="1200" cap="none" spc="0" normalizeH="0" baseline="0" noProof="0" dirty="0" err="1">
                <a:ln>
                  <a:noFill/>
                </a:ln>
                <a:solidFill>
                  <a:prstClr val="black"/>
                </a:solidFill>
                <a:effectLst/>
                <a:uLnTx/>
                <a:uFillTx/>
                <a:latin typeface="Calibri" panose="020F0502020204030204"/>
                <a:ea typeface="+mn-ea"/>
                <a:cs typeface="+mn-cs"/>
              </a:rPr>
              <a:t>Heating</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fr-FR" i="0" u="none" strike="noStrike" kern="1200" cap="none" spc="0" normalizeH="0" baseline="0" noProof="0" dirty="0" err="1">
                <a:ln>
                  <a:noFill/>
                </a:ln>
                <a:solidFill>
                  <a:prstClr val="black"/>
                </a:solidFill>
                <a:effectLst/>
                <a:uLnTx/>
                <a:uFillTx/>
                <a:latin typeface="Calibri" panose="020F0502020204030204"/>
                <a:ea typeface="+mn-ea"/>
                <a:cs typeface="+mn-cs"/>
              </a:rPr>
              <a:t>Denmark</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i="0" u="none" strike="noStrike" kern="1200" cap="none" spc="0" normalizeH="0" baseline="0" noProof="0" dirty="0" err="1">
                <a:ln>
                  <a:noFill/>
                </a:ln>
                <a:solidFill>
                  <a:prstClr val="black"/>
                </a:solidFill>
                <a:effectLst/>
                <a:uLnTx/>
                <a:uFillTx/>
                <a:latin typeface="Calibri" panose="020F0502020204030204"/>
                <a:ea typeface="+mn-ea"/>
                <a:cs typeface="+mn-cs"/>
              </a:rPr>
              <a:t>developed</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i="0" u="none" strike="noStrike" kern="1200" cap="none" spc="0" normalizeH="0" baseline="0" noProof="0" dirty="0" err="1">
                <a:ln>
                  <a:noFill/>
                </a:ln>
                <a:solidFill>
                  <a:prstClr val="black"/>
                </a:solidFill>
                <a:effectLst/>
                <a:uLnTx/>
                <a:uFillTx/>
                <a:latin typeface="Calibri" panose="020F0502020204030204"/>
                <a:ea typeface="+mn-ea"/>
                <a:cs typeface="+mn-cs"/>
              </a:rPr>
              <a:t>thanks</a:t>
            </a:r>
            <a:r>
              <a:rPr kumimoji="0" lang="fr-FR" i="0" u="none" strike="noStrike" kern="1200" cap="none" spc="0" normalizeH="0" baseline="0" noProof="0" dirty="0">
                <a:ln>
                  <a:noFill/>
                </a:ln>
                <a:solidFill>
                  <a:prstClr val="black"/>
                </a:solidFill>
                <a:effectLst/>
                <a:uLnTx/>
                <a:uFillTx/>
                <a:latin typeface="Calibri" panose="020F0502020204030204"/>
                <a:ea typeface="+mn-ea"/>
                <a:cs typeface="+mn-cs"/>
              </a:rPr>
              <a:t> to high </a:t>
            </a:r>
            <a:r>
              <a:rPr kumimoji="0" lang="fr-FR" b="1" i="0" u="none" strike="noStrike" kern="1200" cap="none" spc="0" normalizeH="0" baseline="0" noProof="0" dirty="0" err="1">
                <a:ln>
                  <a:noFill/>
                </a:ln>
                <a:solidFill>
                  <a:prstClr val="black"/>
                </a:solidFill>
                <a:effectLst/>
                <a:uLnTx/>
                <a:uFillTx/>
                <a:latin typeface="Calibri" panose="020F0502020204030204"/>
                <a:ea typeface="+mn-ea"/>
                <a:cs typeface="+mn-cs"/>
              </a:rPr>
              <a:t>fossil</a:t>
            </a:r>
            <a:r>
              <a:rPr kumimoji="0" lang="fr-FR" b="1" i="0" u="none" strike="noStrike" kern="1200" cap="none" spc="0" normalizeH="0" baseline="0" noProof="0" dirty="0">
                <a:ln>
                  <a:noFill/>
                </a:ln>
                <a:solidFill>
                  <a:prstClr val="black"/>
                </a:solidFill>
                <a:effectLst/>
                <a:uLnTx/>
                <a:uFillTx/>
                <a:latin typeface="Calibri" panose="020F0502020204030204"/>
                <a:ea typeface="+mn-ea"/>
                <a:cs typeface="+mn-cs"/>
              </a:rPr>
              <a:t> fuel taxes</a:t>
            </a:r>
          </a:p>
        </p:txBody>
      </p:sp>
    </p:spTree>
    <p:extLst>
      <p:ext uri="{BB962C8B-B14F-4D97-AF65-F5344CB8AC3E}">
        <p14:creationId xmlns:p14="http://schemas.microsoft.com/office/powerpoint/2010/main" val="2536868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9E088C6-0684-4102-A99E-228D115B4F16}"/>
              </a:ext>
            </a:extLst>
          </p:cNvPr>
          <p:cNvGrpSpPr/>
          <p:nvPr/>
        </p:nvGrpSpPr>
        <p:grpSpPr>
          <a:xfrm>
            <a:off x="547305" y="1494269"/>
            <a:ext cx="7864588" cy="4385634"/>
            <a:chOff x="2256152" y="988627"/>
            <a:chExt cx="7864588" cy="4385634"/>
          </a:xfrm>
        </p:grpSpPr>
        <p:grpSp>
          <p:nvGrpSpPr>
            <p:cNvPr id="18" name="Group 17">
              <a:extLst>
                <a:ext uri="{FF2B5EF4-FFF2-40B4-BE49-F238E27FC236}">
                  <a16:creationId xmlns:a16="http://schemas.microsoft.com/office/drawing/2014/main" id="{D7F7539A-D269-4144-8ED1-2937A90AE21C}"/>
                </a:ext>
              </a:extLst>
            </p:cNvPr>
            <p:cNvGrpSpPr/>
            <p:nvPr/>
          </p:nvGrpSpPr>
          <p:grpSpPr>
            <a:xfrm>
              <a:off x="2256152" y="988627"/>
              <a:ext cx="7864588" cy="4385634"/>
              <a:chOff x="-2243271" y="1529446"/>
              <a:chExt cx="7864588" cy="4385634"/>
            </a:xfrm>
          </p:grpSpPr>
          <p:grpSp>
            <p:nvGrpSpPr>
              <p:cNvPr id="6" name="Group 5">
                <a:extLst>
                  <a:ext uri="{FF2B5EF4-FFF2-40B4-BE49-F238E27FC236}">
                    <a16:creationId xmlns:a16="http://schemas.microsoft.com/office/drawing/2014/main" id="{DE119AE9-C598-476C-8310-69EAA9DFF2DC}"/>
                  </a:ext>
                </a:extLst>
              </p:cNvPr>
              <p:cNvGrpSpPr/>
              <p:nvPr/>
            </p:nvGrpSpPr>
            <p:grpSpPr>
              <a:xfrm>
                <a:off x="-2243271" y="1529446"/>
                <a:ext cx="7864588" cy="3566484"/>
                <a:chOff x="1016000" y="2908136"/>
                <a:chExt cx="4503718" cy="1899105"/>
              </a:xfrm>
            </p:grpSpPr>
            <p:pic>
              <p:nvPicPr>
                <p:cNvPr id="7" name="Picture 6">
                  <a:extLst>
                    <a:ext uri="{FF2B5EF4-FFF2-40B4-BE49-F238E27FC236}">
                      <a16:creationId xmlns:a16="http://schemas.microsoft.com/office/drawing/2014/main" id="{82458E3F-4237-4281-B447-FE284DF78AD3}"/>
                    </a:ext>
                  </a:extLst>
                </p:cNvPr>
                <p:cNvPicPr>
                  <a:picLocks noChangeAspect="1"/>
                </p:cNvPicPr>
                <p:nvPr/>
              </p:nvPicPr>
              <p:blipFill rotWithShape="1">
                <a:blip r:embed="rId3"/>
                <a:srcRect l="22941"/>
                <a:stretch/>
              </p:blipFill>
              <p:spPr>
                <a:xfrm>
                  <a:off x="2177978" y="3078012"/>
                  <a:ext cx="3341740" cy="1729229"/>
                </a:xfrm>
                <a:prstGeom prst="rect">
                  <a:avLst/>
                </a:prstGeom>
              </p:spPr>
            </p:pic>
            <p:sp>
              <p:nvSpPr>
                <p:cNvPr id="8" name="Rectangle 7">
                  <a:extLst>
                    <a:ext uri="{FF2B5EF4-FFF2-40B4-BE49-F238E27FC236}">
                      <a16:creationId xmlns:a16="http://schemas.microsoft.com/office/drawing/2014/main" id="{57B7A9A5-F358-4ECE-8F5D-E3185C32D23F}"/>
                    </a:ext>
                  </a:extLst>
                </p:cNvPr>
                <p:cNvSpPr/>
                <p:nvPr/>
              </p:nvSpPr>
              <p:spPr>
                <a:xfrm>
                  <a:off x="1016000" y="2908136"/>
                  <a:ext cx="1609969" cy="339752"/>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grpSp>
          <p:pic>
            <p:nvPicPr>
              <p:cNvPr id="10" name="Picture 9">
                <a:extLst>
                  <a:ext uri="{FF2B5EF4-FFF2-40B4-BE49-F238E27FC236}">
                    <a16:creationId xmlns:a16="http://schemas.microsoft.com/office/drawing/2014/main" id="{455FEC06-5C96-4333-BB5D-AE9383DB9F66}"/>
                  </a:ext>
                </a:extLst>
              </p:cNvPr>
              <p:cNvPicPr>
                <a:picLocks noChangeAspect="1"/>
              </p:cNvPicPr>
              <p:nvPr/>
            </p:nvPicPr>
            <p:blipFill>
              <a:blip r:embed="rId4"/>
              <a:stretch>
                <a:fillRect/>
              </a:stretch>
            </p:blipFill>
            <p:spPr>
              <a:xfrm>
                <a:off x="-178250" y="5095930"/>
                <a:ext cx="1162050" cy="819150"/>
              </a:xfrm>
              <a:prstGeom prst="rect">
                <a:avLst/>
              </a:prstGeom>
            </p:spPr>
          </p:pic>
        </p:grpSp>
        <p:cxnSp>
          <p:nvCxnSpPr>
            <p:cNvPr id="16" name="Straight Connector 15">
              <a:extLst>
                <a:ext uri="{FF2B5EF4-FFF2-40B4-BE49-F238E27FC236}">
                  <a16:creationId xmlns:a16="http://schemas.microsoft.com/office/drawing/2014/main" id="{67A50AF8-71F4-4628-AB82-C84A661849C6}"/>
                </a:ext>
              </a:extLst>
            </p:cNvPr>
            <p:cNvCxnSpPr>
              <a:cxnSpLocks/>
            </p:cNvCxnSpPr>
            <p:nvPr/>
          </p:nvCxnSpPr>
          <p:spPr>
            <a:xfrm>
              <a:off x="4266623" y="3830938"/>
              <a:ext cx="0" cy="1403498"/>
            </a:xfrm>
            <a:prstGeom prst="line">
              <a:avLst/>
            </a:prstGeom>
            <a:ln w="28575"/>
          </p:spPr>
          <p:style>
            <a:lnRef idx="3">
              <a:schemeClr val="dk1"/>
            </a:lnRef>
            <a:fillRef idx="0">
              <a:schemeClr val="dk1"/>
            </a:fillRef>
            <a:effectRef idx="2">
              <a:schemeClr val="dk1"/>
            </a:effectRef>
            <a:fontRef idx="minor">
              <a:schemeClr val="tx1"/>
            </a:fontRef>
          </p:style>
        </p:cxnSp>
      </p:grpSp>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Direct use of geothermal heat</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25032474-EF6E-4466-9C76-499C73288E96}"/>
              </a:ext>
            </a:extLst>
          </p:cNvPr>
          <p:cNvSpPr/>
          <p:nvPr/>
        </p:nvSpPr>
        <p:spPr>
          <a:xfrm>
            <a:off x="224015" y="1488939"/>
            <a:ext cx="5745990" cy="369332"/>
          </a:xfrm>
          <a:prstGeom prst="rect">
            <a:avLst/>
          </a:prstGeom>
          <a:pattFill prst="pct5">
            <a:fgClr>
              <a:srgbClr val="FFFFFF"/>
            </a:fgClr>
            <a:bgClr>
              <a:schemeClr val="bg1"/>
            </a:bgClr>
          </a:patt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C6163"/>
                </a:solidFill>
                <a:effectLst/>
                <a:uLnTx/>
                <a:uFillTx/>
                <a:latin typeface="AkzidenzGrotesk-Light"/>
                <a:ea typeface="+mn-ea"/>
                <a:cs typeface="+mn-cs"/>
              </a:rPr>
              <a:t>Geothermal heat use by sector and by country, 2017</a:t>
            </a: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4A06E62-A502-49B5-AFA2-50A7CA7509F1}"/>
              </a:ext>
            </a:extLst>
          </p:cNvPr>
          <p:cNvSpPr/>
          <p:nvPr/>
        </p:nvSpPr>
        <p:spPr>
          <a:xfrm>
            <a:off x="8833615" y="1520905"/>
            <a:ext cx="3032757" cy="584775"/>
          </a:xfrm>
          <a:prstGeom prst="rect">
            <a:avLst/>
          </a:prstGeom>
          <a:pattFill prst="pct5">
            <a:fgClr>
              <a:srgbClr val="FFFFFF"/>
            </a:fgClr>
            <a:bgClr>
              <a:schemeClr val="bg1"/>
            </a:bgClr>
          </a:patt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C6163"/>
                </a:solidFill>
                <a:effectLst/>
                <a:uLnTx/>
                <a:uFillTx/>
                <a:latin typeface="AkzidenzGrotesk-Light"/>
                <a:ea typeface="+mn-ea"/>
                <a:cs typeface="+mn-cs"/>
              </a:rPr>
              <a:t>Geothermal heating by use in Turkey, 2018</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155DDDCA-F98C-47F9-9226-7CC8D851FB4B}"/>
              </a:ext>
            </a:extLst>
          </p:cNvPr>
          <p:cNvGrpSpPr/>
          <p:nvPr/>
        </p:nvGrpSpPr>
        <p:grpSpPr>
          <a:xfrm>
            <a:off x="8905875" y="2148971"/>
            <a:ext cx="3215103" cy="2121950"/>
            <a:chOff x="7408277" y="2618328"/>
            <a:chExt cx="4160104" cy="2694261"/>
          </a:xfrm>
        </p:grpSpPr>
        <p:pic>
          <p:nvPicPr>
            <p:cNvPr id="2" name="Picture 1">
              <a:extLst>
                <a:ext uri="{FF2B5EF4-FFF2-40B4-BE49-F238E27FC236}">
                  <a16:creationId xmlns:a16="http://schemas.microsoft.com/office/drawing/2014/main" id="{E907CFBE-80E6-4DF4-8876-FCDC18DB064B}"/>
                </a:ext>
              </a:extLst>
            </p:cNvPr>
            <p:cNvPicPr>
              <a:picLocks noChangeAspect="1"/>
            </p:cNvPicPr>
            <p:nvPr/>
          </p:nvPicPr>
          <p:blipFill>
            <a:blip r:embed="rId6"/>
            <a:stretch>
              <a:fillRect/>
            </a:stretch>
          </p:blipFill>
          <p:spPr>
            <a:xfrm>
              <a:off x="7408277" y="2618328"/>
              <a:ext cx="4160104" cy="2694261"/>
            </a:xfrm>
            <a:prstGeom prst="rect">
              <a:avLst/>
            </a:prstGeom>
            <a:ln>
              <a:solidFill>
                <a:schemeClr val="tx1"/>
              </a:solidFill>
            </a:ln>
          </p:spPr>
        </p:pic>
        <p:sp>
          <p:nvSpPr>
            <p:cNvPr id="3" name="Rectangle 2">
              <a:extLst>
                <a:ext uri="{FF2B5EF4-FFF2-40B4-BE49-F238E27FC236}">
                  <a16:creationId xmlns:a16="http://schemas.microsoft.com/office/drawing/2014/main" id="{E9B1E7D9-8589-4EDB-AC40-F046AF22FC8F}"/>
                </a:ext>
              </a:extLst>
            </p:cNvPr>
            <p:cNvSpPr/>
            <p:nvPr/>
          </p:nvSpPr>
          <p:spPr>
            <a:xfrm>
              <a:off x="11051066" y="2628883"/>
              <a:ext cx="504825" cy="323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17763BB2-B20A-46D4-A236-648AA2458C11}"/>
              </a:ext>
            </a:extLst>
          </p:cNvPr>
          <p:cNvSpPr/>
          <p:nvPr/>
        </p:nvSpPr>
        <p:spPr>
          <a:xfrm>
            <a:off x="-384460" y="3951897"/>
            <a:ext cx="612033" cy="638048"/>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grpSp>
        <p:nvGrpSpPr>
          <p:cNvPr id="26" name="Group 25">
            <a:extLst>
              <a:ext uri="{FF2B5EF4-FFF2-40B4-BE49-F238E27FC236}">
                <a16:creationId xmlns:a16="http://schemas.microsoft.com/office/drawing/2014/main" id="{AABE8E77-C619-48BD-979E-6FDC76CEA6A3}"/>
              </a:ext>
            </a:extLst>
          </p:cNvPr>
          <p:cNvGrpSpPr/>
          <p:nvPr/>
        </p:nvGrpSpPr>
        <p:grpSpPr>
          <a:xfrm>
            <a:off x="0" y="1959088"/>
            <a:ext cx="3705099" cy="4885662"/>
            <a:chOff x="465764" y="1374590"/>
            <a:chExt cx="3705099" cy="4885662"/>
          </a:xfrm>
        </p:grpSpPr>
        <p:pic>
          <p:nvPicPr>
            <p:cNvPr id="4" name="Picture 3">
              <a:extLst>
                <a:ext uri="{FF2B5EF4-FFF2-40B4-BE49-F238E27FC236}">
                  <a16:creationId xmlns:a16="http://schemas.microsoft.com/office/drawing/2014/main" id="{914D25DB-9935-49F7-9C55-58F8709A1449}"/>
                </a:ext>
              </a:extLst>
            </p:cNvPr>
            <p:cNvPicPr>
              <a:picLocks noChangeAspect="1"/>
            </p:cNvPicPr>
            <p:nvPr/>
          </p:nvPicPr>
          <p:blipFill>
            <a:blip r:embed="rId7"/>
            <a:stretch>
              <a:fillRect/>
            </a:stretch>
          </p:blipFill>
          <p:spPr>
            <a:xfrm>
              <a:off x="465764" y="5846187"/>
              <a:ext cx="3705099" cy="414065"/>
            </a:xfrm>
            <a:prstGeom prst="rect">
              <a:avLst/>
            </a:prstGeom>
          </p:spPr>
        </p:pic>
        <p:pic>
          <p:nvPicPr>
            <p:cNvPr id="22" name="Picture 21">
              <a:extLst>
                <a:ext uri="{FF2B5EF4-FFF2-40B4-BE49-F238E27FC236}">
                  <a16:creationId xmlns:a16="http://schemas.microsoft.com/office/drawing/2014/main" id="{B59D57A5-3CBD-4437-B1EF-C296B47ED6BB}"/>
                </a:ext>
              </a:extLst>
            </p:cNvPr>
            <p:cNvPicPr>
              <a:picLocks noChangeAspect="1"/>
            </p:cNvPicPr>
            <p:nvPr/>
          </p:nvPicPr>
          <p:blipFill>
            <a:blip r:embed="rId8"/>
            <a:stretch>
              <a:fillRect/>
            </a:stretch>
          </p:blipFill>
          <p:spPr>
            <a:xfrm>
              <a:off x="658079" y="1374590"/>
              <a:ext cx="1716708" cy="4433224"/>
            </a:xfrm>
            <a:prstGeom prst="rect">
              <a:avLst/>
            </a:prstGeom>
          </p:spPr>
        </p:pic>
      </p:grpSp>
      <p:cxnSp>
        <p:nvCxnSpPr>
          <p:cNvPr id="24" name="Straight Connector 23">
            <a:extLst>
              <a:ext uri="{FF2B5EF4-FFF2-40B4-BE49-F238E27FC236}">
                <a16:creationId xmlns:a16="http://schemas.microsoft.com/office/drawing/2014/main" id="{AE1B50AE-A237-4FE7-BC03-C913655F59F2}"/>
              </a:ext>
            </a:extLst>
          </p:cNvPr>
          <p:cNvCxnSpPr>
            <a:cxnSpLocks/>
          </p:cNvCxnSpPr>
          <p:nvPr/>
        </p:nvCxnSpPr>
        <p:spPr>
          <a:xfrm>
            <a:off x="6885296" y="2353186"/>
            <a:ext cx="2020579"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95590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6D8F54-CE98-46FF-B282-BEFA0C60DCEA}"/>
              </a:ext>
            </a:extLst>
          </p:cNvPr>
          <p:cNvSpPr/>
          <p:nvPr/>
        </p:nvSpPr>
        <p:spPr>
          <a:xfrm>
            <a:off x="5104737" y="1316087"/>
            <a:ext cx="7087263" cy="646331"/>
          </a:xfrm>
          <a:prstGeom prst="rect">
            <a:avLst/>
          </a:prstGeom>
        </p:spPr>
        <p:txBody>
          <a:bodyPr wrap="square">
            <a:spAutoFit/>
          </a:bodyPr>
          <a:lstStyle/>
          <a:p>
            <a:r>
              <a:rPr lang="en-US" b="1" dirty="0">
                <a:solidFill>
                  <a:srgbClr val="5C6163"/>
                </a:solidFill>
                <a:latin typeface="AkzidenzGrotesk-Light"/>
              </a:rPr>
              <a:t>Share of energy sources in total final energy consumption of </a:t>
            </a:r>
            <a:br>
              <a:rPr lang="en-US" b="1" dirty="0">
                <a:solidFill>
                  <a:srgbClr val="5C6163"/>
                </a:solidFill>
                <a:latin typeface="AkzidenzGrotesk-Light"/>
              </a:rPr>
            </a:br>
            <a:r>
              <a:rPr lang="en-US" b="1" dirty="0">
                <a:solidFill>
                  <a:srgbClr val="5C6163"/>
                </a:solidFill>
                <a:latin typeface="AkzidenzGrotesk-Light"/>
              </a:rPr>
              <a:t>heating and cooling, 2019</a:t>
            </a:r>
          </a:p>
        </p:txBody>
      </p:sp>
      <p:sp>
        <p:nvSpPr>
          <p:cNvPr id="28" name="Title 1">
            <a:extLst>
              <a:ext uri="{FF2B5EF4-FFF2-40B4-BE49-F238E27FC236}">
                <a16:creationId xmlns:a16="http://schemas.microsoft.com/office/drawing/2014/main" id="{4FD3B112-2991-4EA0-ABD5-07D4F2D99891}"/>
              </a:ext>
            </a:extLst>
          </p:cNvPr>
          <p:cNvSpPr>
            <a:spLocks noGrp="1"/>
          </p:cNvSpPr>
          <p:nvPr>
            <p:ph type="title"/>
          </p:nvPr>
        </p:nvSpPr>
        <p:spPr>
          <a:xfrm>
            <a:off x="228600" y="173404"/>
            <a:ext cx="8398565" cy="1325563"/>
          </a:xfrm>
        </p:spPr>
        <p:txBody>
          <a:bodyPr/>
          <a:lstStyle/>
          <a:p>
            <a:pPr marL="91440" fontAlgn="base">
              <a:spcBef>
                <a:spcPts val="600"/>
              </a:spcBef>
              <a:spcAft>
                <a:spcPts val="600"/>
              </a:spcAft>
            </a:pPr>
            <a:r>
              <a:rPr lang="en-US" sz="3200" b="1" dirty="0">
                <a:solidFill>
                  <a:srgbClr val="0872A6"/>
                </a:solidFill>
                <a:latin typeface="Calibri "/>
              </a:rPr>
              <a:t>The energy for heating and cooling is largely sourced from fossil fuels </a:t>
            </a:r>
          </a:p>
        </p:txBody>
      </p:sp>
      <p:pic>
        <p:nvPicPr>
          <p:cNvPr id="3" name="Picture 2">
            <a:extLst>
              <a:ext uri="{FF2B5EF4-FFF2-40B4-BE49-F238E27FC236}">
                <a16:creationId xmlns:a16="http://schemas.microsoft.com/office/drawing/2014/main" id="{BBFE90F6-B5C8-4630-8E7A-64F7D4F797BF}"/>
              </a:ext>
            </a:extLst>
          </p:cNvPr>
          <p:cNvPicPr>
            <a:picLocks noChangeAspect="1"/>
          </p:cNvPicPr>
          <p:nvPr/>
        </p:nvPicPr>
        <p:blipFill rotWithShape="1">
          <a:blip r:embed="rId3"/>
          <a:srcRect r="1074"/>
          <a:stretch/>
        </p:blipFill>
        <p:spPr>
          <a:xfrm>
            <a:off x="5186445" y="2093701"/>
            <a:ext cx="6829365" cy="3697077"/>
          </a:xfrm>
          <a:prstGeom prst="rect">
            <a:avLst/>
          </a:prstGeom>
          <a:ln>
            <a:solidFill>
              <a:schemeClr val="tx1"/>
            </a:solidFill>
          </a:ln>
        </p:spPr>
      </p:pic>
      <p:pic>
        <p:nvPicPr>
          <p:cNvPr id="2" name="Picture 1">
            <a:extLst>
              <a:ext uri="{FF2B5EF4-FFF2-40B4-BE49-F238E27FC236}">
                <a16:creationId xmlns:a16="http://schemas.microsoft.com/office/drawing/2014/main" id="{D8D669CC-F672-4C94-B687-2163D0200CCD}"/>
              </a:ext>
            </a:extLst>
          </p:cNvPr>
          <p:cNvPicPr>
            <a:picLocks noChangeAspect="1"/>
          </p:cNvPicPr>
          <p:nvPr/>
        </p:nvPicPr>
        <p:blipFill>
          <a:blip r:embed="rId4"/>
          <a:stretch>
            <a:fillRect/>
          </a:stretch>
        </p:blipFill>
        <p:spPr>
          <a:xfrm>
            <a:off x="67002" y="2622822"/>
            <a:ext cx="4478573" cy="2837357"/>
          </a:xfrm>
          <a:prstGeom prst="rect">
            <a:avLst/>
          </a:prstGeom>
        </p:spPr>
      </p:pic>
      <p:cxnSp>
        <p:nvCxnSpPr>
          <p:cNvPr id="5" name="Straight Connector 4">
            <a:extLst>
              <a:ext uri="{FF2B5EF4-FFF2-40B4-BE49-F238E27FC236}">
                <a16:creationId xmlns:a16="http://schemas.microsoft.com/office/drawing/2014/main" id="{62E9D125-F29A-4C42-A1F4-1B7AD11EC305}"/>
              </a:ext>
            </a:extLst>
          </p:cNvPr>
          <p:cNvCxnSpPr/>
          <p:nvPr/>
        </p:nvCxnSpPr>
        <p:spPr>
          <a:xfrm>
            <a:off x="4342317" y="4129968"/>
            <a:ext cx="836394" cy="0"/>
          </a:xfrm>
          <a:prstGeom prst="line">
            <a:avLst/>
          </a:prstGeom>
          <a:ln w="12700"/>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5DCDC23B-0076-4BAA-A52E-5BBC39A87362}"/>
              </a:ext>
            </a:extLst>
          </p:cNvPr>
          <p:cNvSpPr/>
          <p:nvPr/>
        </p:nvSpPr>
        <p:spPr>
          <a:xfrm>
            <a:off x="319378" y="1389869"/>
            <a:ext cx="4022940" cy="646331"/>
          </a:xfrm>
          <a:prstGeom prst="rect">
            <a:avLst/>
          </a:prstGeom>
        </p:spPr>
        <p:txBody>
          <a:bodyPr wrap="square">
            <a:spAutoFit/>
          </a:bodyPr>
          <a:lstStyle/>
          <a:p>
            <a:r>
              <a:rPr lang="en-US" b="1" dirty="0">
                <a:solidFill>
                  <a:srgbClr val="5C6163"/>
                </a:solidFill>
                <a:latin typeface="AkzidenzGrotesk-Light"/>
              </a:rPr>
              <a:t>Total final energy consumption,</a:t>
            </a:r>
            <a:br>
              <a:rPr lang="en-US" b="1" dirty="0">
                <a:solidFill>
                  <a:srgbClr val="5C6163"/>
                </a:solidFill>
                <a:latin typeface="AkzidenzGrotesk-Light"/>
              </a:rPr>
            </a:br>
            <a:r>
              <a:rPr lang="en-US" b="1" dirty="0">
                <a:solidFill>
                  <a:srgbClr val="5C6163"/>
                </a:solidFill>
                <a:latin typeface="AkzidenzGrotesk-Light"/>
              </a:rPr>
              <a:t> by final energy use, 2018</a:t>
            </a:r>
          </a:p>
        </p:txBody>
      </p:sp>
    </p:spTree>
    <p:extLst>
      <p:ext uri="{BB962C8B-B14F-4D97-AF65-F5344CB8AC3E}">
        <p14:creationId xmlns:p14="http://schemas.microsoft.com/office/powerpoint/2010/main" val="885318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Policies for the direct use of geothermal heat</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5E3E051D-3C7B-4E22-8C42-130BEAC307E7}"/>
              </a:ext>
            </a:extLst>
          </p:cNvPr>
          <p:cNvGraphicFramePr/>
          <p:nvPr>
            <p:extLst>
              <p:ext uri="{D42A27DB-BD31-4B8C-83A1-F6EECF244321}">
                <p14:modId xmlns:p14="http://schemas.microsoft.com/office/powerpoint/2010/main" val="2113361372"/>
              </p:ext>
            </p:extLst>
          </p:nvPr>
        </p:nvGraphicFramePr>
        <p:xfrm>
          <a:off x="310457" y="1455089"/>
          <a:ext cx="7004743" cy="52979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E8B833E8-0336-4885-86FE-B2F1E4C494D4}"/>
              </a:ext>
            </a:extLst>
          </p:cNvPr>
          <p:cNvSpPr txBox="1"/>
          <p:nvPr/>
        </p:nvSpPr>
        <p:spPr>
          <a:xfrm>
            <a:off x="7576883" y="1473767"/>
            <a:ext cx="4304660" cy="3887218"/>
          </a:xfrm>
          <a:prstGeom prst="rect">
            <a:avLst/>
          </a:prstGeom>
          <a:noFill/>
          <a:ln>
            <a:solidFill>
              <a:srgbClr val="7030A0"/>
            </a:solidFill>
          </a:ln>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GB" b="1" i="0" strike="noStrike" kern="1200" cap="none" spc="0" normalizeH="0" baseline="0" noProof="0" dirty="0">
                <a:ln>
                  <a:noFill/>
                </a:ln>
                <a:effectLst/>
                <a:uLnTx/>
                <a:uFillTx/>
                <a:latin typeface="Calibri" panose="020F0502020204030204"/>
              </a:rPr>
              <a:t>Example of the Netherlands:</a:t>
            </a:r>
          </a:p>
          <a:p>
            <a:pPr marL="285750" marR="0" lvl="0" indent="-285750" defTabSz="914400" rtl="0" eaLnBrk="1" fontAlgn="auto" latinLnBrk="0" hangingPunct="1">
              <a:spcBef>
                <a:spcPts val="600"/>
              </a:spcBef>
              <a:spcAft>
                <a:spcPts val="600"/>
              </a:spcAft>
              <a:buClrTx/>
              <a:buSzTx/>
              <a:buFont typeface="Arial" panose="020B0604020202020204" pitchFamily="34" charset="0"/>
              <a:buChar char="•"/>
              <a:tabLst/>
              <a:defRPr/>
            </a:pPr>
            <a:r>
              <a:rPr kumimoji="0" lang="en-GB" i="1" u="none" strike="noStrike" kern="1200" cap="none" spc="0" normalizeH="0" baseline="0" noProof="0" dirty="0">
                <a:ln>
                  <a:noFill/>
                </a:ln>
                <a:effectLst/>
                <a:uLnTx/>
                <a:uFillTx/>
                <a:latin typeface="Calibri" panose="020F0502020204030204"/>
              </a:rPr>
              <a:t>Geothermal Action Plan </a:t>
            </a:r>
            <a:r>
              <a:rPr kumimoji="0" lang="en-GB" i="0" u="none" strike="noStrike" kern="1200" cap="none" spc="0" normalizeH="0" baseline="0" noProof="0" dirty="0">
                <a:ln>
                  <a:noFill/>
                </a:ln>
                <a:effectLst/>
                <a:uLnTx/>
                <a:uFillTx/>
                <a:latin typeface="Calibri" panose="020F0502020204030204"/>
              </a:rPr>
              <a:t>(2011) &amp; </a:t>
            </a:r>
            <a:r>
              <a:rPr kumimoji="0" lang="en-GB" i="1" u="none" strike="noStrike" kern="1200" cap="none" spc="0" normalizeH="0" baseline="0" noProof="0" dirty="0">
                <a:ln>
                  <a:noFill/>
                </a:ln>
                <a:effectLst/>
                <a:uLnTx/>
                <a:uFillTx/>
                <a:latin typeface="Calibri" panose="020F0502020204030204"/>
              </a:rPr>
              <a:t>Acceleration Plan for Geothermal Energy in Horticulture</a:t>
            </a:r>
            <a:r>
              <a:rPr kumimoji="0" lang="en-GB" i="0" u="none" strike="noStrike" kern="1200" cap="none" spc="0" normalizeH="0" baseline="0" noProof="0" dirty="0">
                <a:ln>
                  <a:noFill/>
                </a:ln>
                <a:effectLst/>
                <a:uLnTx/>
                <a:uFillTx/>
                <a:latin typeface="Calibri" panose="020F0502020204030204"/>
              </a:rPr>
              <a:t> (2014) </a:t>
            </a:r>
          </a:p>
          <a:p>
            <a:pPr marL="285750" marR="0" lvl="0" indent="-285750" defTabSz="914400" rtl="0" eaLnBrk="1" fontAlgn="auto" latinLnBrk="0" hangingPunct="1">
              <a:spcBef>
                <a:spcPts val="600"/>
              </a:spcBef>
              <a:spcAft>
                <a:spcPts val="600"/>
              </a:spcAft>
              <a:buClrTx/>
              <a:buSzTx/>
              <a:buFont typeface="Arial" panose="020B0604020202020204" pitchFamily="34" charset="0"/>
              <a:buChar char="•"/>
              <a:tabLst/>
              <a:defRPr/>
            </a:pPr>
            <a:r>
              <a:rPr kumimoji="0" lang="en-GB" i="0" u="none" strike="noStrike" kern="1200" cap="none" spc="0" normalizeH="0" baseline="0" noProof="0" dirty="0">
                <a:ln>
                  <a:noFill/>
                </a:ln>
                <a:effectLst/>
                <a:uLnTx/>
                <a:uFillTx/>
                <a:latin typeface="Calibri" panose="020F0502020204030204"/>
              </a:rPr>
              <a:t>SDE++ feed-in-premium for renewable heat</a:t>
            </a:r>
            <a:endParaRPr lang="en-GB" dirty="0">
              <a:latin typeface="Calibri" panose="020F0502020204030204"/>
            </a:endParaRPr>
          </a:p>
          <a:p>
            <a:pPr marL="285750" marR="0" lvl="0" indent="-285750" defTabSz="914400" rtl="0" eaLnBrk="1" fontAlgn="auto" latinLnBrk="0" hangingPunct="1">
              <a:spcBef>
                <a:spcPts val="600"/>
              </a:spcBef>
              <a:spcAft>
                <a:spcPts val="600"/>
              </a:spcAft>
              <a:buClrTx/>
              <a:buSzTx/>
              <a:buFont typeface="Arial" panose="020B0604020202020204" pitchFamily="34" charset="0"/>
              <a:buChar char="•"/>
              <a:tabLst/>
              <a:defRPr/>
            </a:pPr>
            <a:r>
              <a:rPr kumimoji="0" lang="en-GB" i="0" u="none" strike="noStrike" kern="1200" cap="none" spc="0" normalizeH="0" baseline="0" noProof="0" dirty="0">
                <a:ln>
                  <a:noFill/>
                </a:ln>
                <a:effectLst/>
                <a:uLnTx/>
                <a:uFillTx/>
                <a:latin typeface="Calibri" panose="020F0502020204030204"/>
              </a:rPr>
              <a:t>Public geological database</a:t>
            </a:r>
          </a:p>
          <a:p>
            <a:pPr marL="285750" marR="0" lvl="0" indent="-285750" defTabSz="914400" rtl="0" eaLnBrk="1" fontAlgn="auto" latinLnBrk="0" hangingPunct="1">
              <a:spcBef>
                <a:spcPts val="600"/>
              </a:spcBef>
              <a:spcAft>
                <a:spcPts val="600"/>
              </a:spcAft>
              <a:buClrTx/>
              <a:buSzTx/>
              <a:buFont typeface="Arial" panose="020B0604020202020204" pitchFamily="34" charset="0"/>
              <a:buChar char="•"/>
              <a:tabLst/>
              <a:defRPr/>
            </a:pPr>
            <a:r>
              <a:rPr kumimoji="0" lang="en-GB" i="0" u="none" strike="noStrike" kern="1200" cap="none" spc="0" normalizeH="0" baseline="0" noProof="0" dirty="0">
                <a:ln>
                  <a:noFill/>
                </a:ln>
                <a:effectLst/>
                <a:uLnTx/>
                <a:uFillTx/>
                <a:latin typeface="Calibri" panose="020F0502020204030204"/>
              </a:rPr>
              <a:t>Post-damage guarantee scheme</a:t>
            </a:r>
          </a:p>
          <a:p>
            <a:pPr marL="285750" marR="0" lvl="0" indent="-285750" defTabSz="914400" rtl="0" eaLnBrk="1" fontAlgn="auto" latinLnBrk="0" hangingPunct="1">
              <a:spcBef>
                <a:spcPts val="600"/>
              </a:spcBef>
              <a:spcAft>
                <a:spcPts val="600"/>
              </a:spcAft>
              <a:buClrTx/>
              <a:buSzTx/>
              <a:buFont typeface="Arial" panose="020B0604020202020204" pitchFamily="34" charset="0"/>
              <a:buChar char="•"/>
              <a:tabLst/>
              <a:defRPr/>
            </a:pPr>
            <a:r>
              <a:rPr kumimoji="0" lang="en-GB" i="0" u="none" strike="noStrike" kern="1200" cap="none" spc="0" normalizeH="0" baseline="0" noProof="0" dirty="0">
                <a:ln>
                  <a:noFill/>
                </a:ln>
                <a:effectLst/>
                <a:uLnTx/>
                <a:uFillTx/>
                <a:latin typeface="Calibri" panose="020F0502020204030204"/>
              </a:rPr>
              <a:t>Collaborative venture programme between government and industry for information sharing</a:t>
            </a:r>
          </a:p>
        </p:txBody>
      </p:sp>
    </p:spTree>
    <p:extLst>
      <p:ext uri="{BB962C8B-B14F-4D97-AF65-F5344CB8AC3E}">
        <p14:creationId xmlns:p14="http://schemas.microsoft.com/office/powerpoint/2010/main" val="36238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C4E2C6-2AF2-4060-9DBE-E1051E727B16}"/>
              </a:ext>
            </a:extLst>
          </p:cNvPr>
          <p:cNvPicPr>
            <a:picLocks noChangeAspect="1"/>
          </p:cNvPicPr>
          <p:nvPr/>
        </p:nvPicPr>
        <p:blipFill>
          <a:blip r:embed="rId3"/>
          <a:stretch>
            <a:fillRect/>
          </a:stretch>
        </p:blipFill>
        <p:spPr>
          <a:xfrm>
            <a:off x="9442602" y="1456862"/>
            <a:ext cx="1778474" cy="2524557"/>
          </a:xfrm>
          <a:prstGeom prst="rect">
            <a:avLst/>
          </a:prstGeom>
        </p:spPr>
      </p:pic>
      <p:sp>
        <p:nvSpPr>
          <p:cNvPr id="25" name="Title 1"/>
          <p:cNvSpPr txBox="1">
            <a:spLocks/>
          </p:cNvSpPr>
          <p:nvPr/>
        </p:nvSpPr>
        <p:spPr>
          <a:xfrm>
            <a:off x="166602" y="269843"/>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District heating and cooling as key enabling infrastructure</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63D50F3-2017-47EF-B030-80DC3DB036CA}"/>
              </a:ext>
            </a:extLst>
          </p:cNvPr>
          <p:cNvSpPr txBox="1"/>
          <p:nvPr/>
        </p:nvSpPr>
        <p:spPr>
          <a:xfrm>
            <a:off x="4163250" y="2351914"/>
            <a:ext cx="4571731" cy="3046986"/>
          </a:xfrm>
          <a:prstGeom prst="rect">
            <a:avLst/>
          </a:prstGeom>
          <a:noFill/>
          <a:ln w="12700" cap="flat">
            <a:solidFill>
              <a:srgbClr val="EF7D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indent="-285750">
              <a:spcBef>
                <a:spcPts val="600"/>
              </a:spcBef>
              <a:spcAft>
                <a:spcPts val="600"/>
              </a:spcAft>
              <a:buFont typeface="Arial" panose="020B0604020202020204" pitchFamily="34" charset="0"/>
              <a:buChar char="•"/>
            </a:pPr>
            <a:r>
              <a:rPr lang="en-US" dirty="0"/>
              <a:t>District heating and cooling (DHC) networks can be viewed as an </a:t>
            </a:r>
            <a:r>
              <a:rPr lang="en-US" b="1" dirty="0"/>
              <a:t>enabler of greater renewable uptake</a:t>
            </a:r>
          </a:p>
          <a:p>
            <a:pPr marL="285750" indent="-285750">
              <a:spcBef>
                <a:spcPts val="600"/>
              </a:spcBef>
              <a:spcAft>
                <a:spcPts val="600"/>
              </a:spcAft>
              <a:buFont typeface="Arial" panose="020B0604020202020204" pitchFamily="34" charset="0"/>
              <a:buChar char="•"/>
            </a:pPr>
            <a:r>
              <a:rPr lang="en-US" dirty="0"/>
              <a:t>According to IRENA’s 1.5C Scenario, the </a:t>
            </a:r>
            <a:r>
              <a:rPr lang="en-US" b="1" dirty="0"/>
              <a:t>share renewables in district energy </a:t>
            </a:r>
            <a:r>
              <a:rPr lang="en-US" dirty="0"/>
              <a:t>needs to rise from </a:t>
            </a:r>
            <a:r>
              <a:rPr lang="en-US" b="1" dirty="0"/>
              <a:t>9% (2018) to 90% (2050)</a:t>
            </a:r>
          </a:p>
          <a:p>
            <a:pPr marL="285750" indent="-285750">
              <a:spcBef>
                <a:spcPts val="600"/>
              </a:spcBef>
              <a:spcAft>
                <a:spcPts val="600"/>
              </a:spcAft>
              <a:buFont typeface="Arial" panose="020B0604020202020204" pitchFamily="34" charset="0"/>
              <a:buChar char="•"/>
            </a:pPr>
            <a:r>
              <a:rPr lang="en-US" dirty="0"/>
              <a:t>DHC is best suited for dense urban areas, which provide </a:t>
            </a:r>
            <a:r>
              <a:rPr lang="en-US" b="1" dirty="0"/>
              <a:t>the anchor load needed </a:t>
            </a:r>
            <a:r>
              <a:rPr lang="en-US" dirty="0"/>
              <a:t>to ensure large and steady heat demand</a:t>
            </a:r>
          </a:p>
        </p:txBody>
      </p:sp>
      <p:pic>
        <p:nvPicPr>
          <p:cNvPr id="2" name="Picture 1">
            <a:extLst>
              <a:ext uri="{FF2B5EF4-FFF2-40B4-BE49-F238E27FC236}">
                <a16:creationId xmlns:a16="http://schemas.microsoft.com/office/drawing/2014/main" id="{C211FB51-EC6C-46A9-B75C-51876DF4D4E9}"/>
              </a:ext>
            </a:extLst>
          </p:cNvPr>
          <p:cNvPicPr>
            <a:picLocks noChangeAspect="1"/>
          </p:cNvPicPr>
          <p:nvPr/>
        </p:nvPicPr>
        <p:blipFill>
          <a:blip r:embed="rId5"/>
          <a:stretch>
            <a:fillRect/>
          </a:stretch>
        </p:blipFill>
        <p:spPr>
          <a:xfrm>
            <a:off x="10143676" y="3264347"/>
            <a:ext cx="1747328" cy="2461057"/>
          </a:xfrm>
          <a:prstGeom prst="rect">
            <a:avLst/>
          </a:prstGeom>
        </p:spPr>
      </p:pic>
      <p:pic>
        <p:nvPicPr>
          <p:cNvPr id="3" name="Picture 2">
            <a:extLst>
              <a:ext uri="{FF2B5EF4-FFF2-40B4-BE49-F238E27FC236}">
                <a16:creationId xmlns:a16="http://schemas.microsoft.com/office/drawing/2014/main" id="{EE50D80D-3209-4795-A203-7C5724B7667B}"/>
              </a:ext>
            </a:extLst>
          </p:cNvPr>
          <p:cNvPicPr>
            <a:picLocks noChangeAspect="1"/>
          </p:cNvPicPr>
          <p:nvPr/>
        </p:nvPicPr>
        <p:blipFill>
          <a:blip r:embed="rId6"/>
          <a:stretch>
            <a:fillRect/>
          </a:stretch>
        </p:blipFill>
        <p:spPr>
          <a:xfrm>
            <a:off x="394620" y="1283346"/>
            <a:ext cx="3414819" cy="5184121"/>
          </a:xfrm>
          <a:prstGeom prst="rect">
            <a:avLst/>
          </a:prstGeom>
        </p:spPr>
      </p:pic>
      <p:cxnSp>
        <p:nvCxnSpPr>
          <p:cNvPr id="5" name="Straight Connector 4">
            <a:extLst>
              <a:ext uri="{FF2B5EF4-FFF2-40B4-BE49-F238E27FC236}">
                <a16:creationId xmlns:a16="http://schemas.microsoft.com/office/drawing/2014/main" id="{2C3A1033-EB3E-4BAD-A722-2393A4933C7A}"/>
              </a:ext>
            </a:extLst>
          </p:cNvPr>
          <p:cNvCxnSpPr>
            <a:cxnSpLocks/>
          </p:cNvCxnSpPr>
          <p:nvPr/>
        </p:nvCxnSpPr>
        <p:spPr>
          <a:xfrm>
            <a:off x="3697357" y="3101009"/>
            <a:ext cx="465893" cy="0"/>
          </a:xfrm>
          <a:prstGeom prst="line">
            <a:avLst/>
          </a:prstGeom>
          <a:ln>
            <a:solidFill>
              <a:srgbClr val="EF7D00"/>
            </a:solidFill>
          </a:ln>
        </p:spPr>
        <p:style>
          <a:lnRef idx="1">
            <a:schemeClr val="accent2"/>
          </a:lnRef>
          <a:fillRef idx="0">
            <a:schemeClr val="accent2"/>
          </a:fillRef>
          <a:effectRef idx="0">
            <a:schemeClr val="accent2"/>
          </a:effectRef>
          <a:fontRef idx="minor">
            <a:schemeClr val="tx1"/>
          </a:fontRef>
        </p:style>
      </p:cxnSp>
      <p:sp>
        <p:nvSpPr>
          <p:cNvPr id="4" name="Rectangle: Rounded Corners 3">
            <a:extLst>
              <a:ext uri="{FF2B5EF4-FFF2-40B4-BE49-F238E27FC236}">
                <a16:creationId xmlns:a16="http://schemas.microsoft.com/office/drawing/2014/main" id="{C2D94318-4C7F-4466-A0E4-28AE1D61FFF6}"/>
              </a:ext>
            </a:extLst>
          </p:cNvPr>
          <p:cNvSpPr/>
          <p:nvPr/>
        </p:nvSpPr>
        <p:spPr>
          <a:xfrm>
            <a:off x="2813950" y="2049138"/>
            <a:ext cx="995490" cy="564654"/>
          </a:xfrm>
          <a:prstGeom prst="roundRect">
            <a:avLst/>
          </a:prstGeom>
          <a:noFill/>
          <a:ln w="38100">
            <a:solidFill>
              <a:srgbClr val="51819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35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Policies for the deployment of district heating and cooling networks</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 3">
            <a:extLst>
              <a:ext uri="{FF2B5EF4-FFF2-40B4-BE49-F238E27FC236}">
                <a16:creationId xmlns:a16="http://schemas.microsoft.com/office/drawing/2014/main" id="{68953B3C-C28E-4EE4-BAE6-07AC1817DA98}"/>
              </a:ext>
            </a:extLst>
          </p:cNvPr>
          <p:cNvGraphicFramePr/>
          <p:nvPr>
            <p:extLst>
              <p:ext uri="{D42A27DB-BD31-4B8C-83A1-F6EECF244321}">
                <p14:modId xmlns:p14="http://schemas.microsoft.com/office/powerpoint/2010/main" val="1548374675"/>
              </p:ext>
            </p:extLst>
          </p:nvPr>
        </p:nvGraphicFramePr>
        <p:xfrm>
          <a:off x="262394" y="1773948"/>
          <a:ext cx="7946734" cy="4690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EEEC924E-0100-4AFC-913D-49103E366B6A}"/>
              </a:ext>
            </a:extLst>
          </p:cNvPr>
          <p:cNvSpPr txBox="1"/>
          <p:nvPr/>
        </p:nvSpPr>
        <p:spPr>
          <a:xfrm>
            <a:off x="8375108" y="2167645"/>
            <a:ext cx="3554497" cy="2748445"/>
          </a:xfrm>
          <a:prstGeom prst="rect">
            <a:avLst/>
          </a:prstGeom>
          <a:noFill/>
          <a:ln>
            <a:solidFill>
              <a:schemeClr val="bg1">
                <a:lumMod val="75000"/>
              </a:schemeClr>
            </a:solidFill>
          </a:ln>
        </p:spPr>
        <p:txBody>
          <a:bodyPr wrap="square" rtlCol="0">
            <a:spAutoFit/>
          </a:bodyPr>
          <a:lstStyle/>
          <a:p>
            <a:pPr>
              <a:lnSpc>
                <a:spcPct val="120000"/>
              </a:lnSpc>
              <a:defRPr/>
            </a:pPr>
            <a:r>
              <a:rPr lang="en-US" b="1" dirty="0">
                <a:solidFill>
                  <a:prstClr val="black"/>
                </a:solidFill>
              </a:rPr>
              <a:t>Examples:</a:t>
            </a:r>
            <a:endParaRPr kumimoji="0" lang="en-US" b="1" i="0"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Targets</a:t>
            </a: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 on </a:t>
            </a:r>
            <a:r>
              <a:rPr lang="en-US" dirty="0">
                <a:solidFill>
                  <a:prstClr val="black"/>
                </a:solidFill>
                <a:latin typeface="Calibri" panose="020F0502020204030204"/>
              </a:rPr>
              <a:t>r</a:t>
            </a:r>
            <a:r>
              <a:rPr kumimoji="0" lang="en-US" i="0" u="none" strike="noStrike" kern="1200" cap="none" spc="0" normalizeH="0" baseline="0" noProof="0" dirty="0" err="1">
                <a:ln>
                  <a:noFill/>
                </a:ln>
                <a:solidFill>
                  <a:prstClr val="black"/>
                </a:solidFill>
                <a:effectLst/>
                <a:uLnTx/>
                <a:uFillTx/>
                <a:latin typeface="Calibri" panose="020F0502020204030204"/>
                <a:ea typeface="+mn-ea"/>
                <a:cs typeface="+mn-cs"/>
              </a:rPr>
              <a:t>enewable</a:t>
            </a: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-based district heating and cooling in </a:t>
            </a:r>
            <a:r>
              <a:rPr kumimoji="0" lang="en-US" i="0" u="none" strike="noStrike" kern="1200" cap="none" spc="0" normalizeH="0" baseline="0" noProof="0" dirty="0" err="1">
                <a:ln>
                  <a:noFill/>
                </a:ln>
                <a:solidFill>
                  <a:prstClr val="black"/>
                </a:solidFill>
                <a:effectLst/>
                <a:uLnTx/>
                <a:uFillTx/>
                <a:latin typeface="Calibri" panose="020F0502020204030204"/>
                <a:ea typeface="+mn-ea"/>
                <a:cs typeface="+mn-cs"/>
              </a:rPr>
              <a:t>Helsinborg</a:t>
            </a: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 (Sweden) </a:t>
            </a:r>
          </a:p>
          <a:p>
            <a:pPr marL="342900" marR="0" lvl="0" indent="-342900" algn="l" defTabSz="914400" rtl="0" eaLnBrk="1" fontAlgn="auto" latinLnBrk="0" hangingPunct="1">
              <a:spcBef>
                <a:spcPts val="600"/>
              </a:spcBef>
              <a:spcAft>
                <a:spcPts val="600"/>
              </a:spcAft>
              <a:buClrTx/>
              <a:buSzTx/>
              <a:buFont typeface="Arial" panose="020B0604020202020204" pitchFamily="34" charset="0"/>
              <a:buChar char="•"/>
              <a:tabLst/>
              <a:defRPr/>
            </a:pPr>
            <a:r>
              <a:rPr lang="en-US" b="1" dirty="0">
                <a:solidFill>
                  <a:prstClr val="black"/>
                </a:solidFill>
                <a:latin typeface="Calibri" panose="020F0502020204030204"/>
              </a:rPr>
              <a:t>Connection mandate </a:t>
            </a:r>
            <a:r>
              <a:rPr lang="en-US" dirty="0">
                <a:solidFill>
                  <a:prstClr val="black"/>
                </a:solidFill>
                <a:latin typeface="Calibri" panose="020F0502020204030204"/>
              </a:rPr>
              <a:t>in Amsterdam (the Netherlands) </a:t>
            </a:r>
          </a:p>
          <a:p>
            <a:pPr marL="342900" marR="0" lvl="0" indent="-3429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United Kingdom’s </a:t>
            </a: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guideline for heat mapping</a:t>
            </a:r>
          </a:p>
        </p:txBody>
      </p:sp>
    </p:spTree>
    <p:extLst>
      <p:ext uri="{BB962C8B-B14F-4D97-AF65-F5344CB8AC3E}">
        <p14:creationId xmlns:p14="http://schemas.microsoft.com/office/powerpoint/2010/main" val="1045930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Sustainable use of biomass</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6011B38-00D2-4067-9209-BD170C2F8BFB}"/>
              </a:ext>
            </a:extLst>
          </p:cNvPr>
          <p:cNvSpPr/>
          <p:nvPr/>
        </p:nvSpPr>
        <p:spPr>
          <a:xfrm>
            <a:off x="337366" y="1487618"/>
            <a:ext cx="378781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C6163"/>
                </a:solidFill>
                <a:effectLst/>
                <a:uLnTx/>
                <a:uFillTx/>
                <a:latin typeface="AkzidenzGrotesk-Light"/>
                <a:ea typeface="+mn-ea"/>
                <a:cs typeface="+mn-cs"/>
              </a:rPr>
              <a:t>Bioenergy used for heating, 2018</a:t>
            </a:r>
          </a:p>
        </p:txBody>
      </p:sp>
      <p:pic>
        <p:nvPicPr>
          <p:cNvPr id="5" name="Picture 4">
            <a:extLst>
              <a:ext uri="{FF2B5EF4-FFF2-40B4-BE49-F238E27FC236}">
                <a16:creationId xmlns:a16="http://schemas.microsoft.com/office/drawing/2014/main" id="{38206A51-7060-42B6-B693-3651AA13F87F}"/>
              </a:ext>
            </a:extLst>
          </p:cNvPr>
          <p:cNvPicPr>
            <a:picLocks noChangeAspect="1"/>
          </p:cNvPicPr>
          <p:nvPr/>
        </p:nvPicPr>
        <p:blipFill>
          <a:blip r:embed="rId4"/>
          <a:stretch>
            <a:fillRect/>
          </a:stretch>
        </p:blipFill>
        <p:spPr>
          <a:xfrm>
            <a:off x="337366" y="2180577"/>
            <a:ext cx="4943108" cy="3356779"/>
          </a:xfrm>
          <a:prstGeom prst="rect">
            <a:avLst/>
          </a:prstGeom>
        </p:spPr>
      </p:pic>
      <p:sp>
        <p:nvSpPr>
          <p:cNvPr id="2" name="TextBox 1">
            <a:extLst>
              <a:ext uri="{FF2B5EF4-FFF2-40B4-BE49-F238E27FC236}">
                <a16:creationId xmlns:a16="http://schemas.microsoft.com/office/drawing/2014/main" id="{68071324-B746-442B-9361-B800848B31F7}"/>
              </a:ext>
            </a:extLst>
          </p:cNvPr>
          <p:cNvSpPr txBox="1"/>
          <p:nvPr/>
        </p:nvSpPr>
        <p:spPr>
          <a:xfrm>
            <a:off x="5338112" y="1773780"/>
            <a:ext cx="3146832" cy="4170372"/>
          </a:xfrm>
          <a:prstGeom prst="rect">
            <a:avLst/>
          </a:prstGeom>
          <a:noFill/>
          <a:ln>
            <a:solidFill>
              <a:schemeClr val="accent6"/>
            </a:solidFill>
          </a:ln>
        </p:spPr>
        <p:txBody>
          <a:bodyPr wrap="square" rtlCol="0">
            <a:spAutoFit/>
          </a:bodyPr>
          <a:lstStyle/>
          <a:p>
            <a:pPr>
              <a:spcAft>
                <a:spcPts val="600"/>
              </a:spcAft>
            </a:pPr>
            <a:r>
              <a:rPr lang="en-US" sz="1600" dirty="0"/>
              <a:t>Benefits of sustainable biomass include:</a:t>
            </a:r>
          </a:p>
          <a:p>
            <a:pPr marL="285750" indent="-285750">
              <a:spcAft>
                <a:spcPts val="600"/>
              </a:spcAft>
              <a:buFont typeface="Arial" panose="020B0604020202020204" pitchFamily="34" charset="0"/>
              <a:buChar char="•"/>
            </a:pPr>
            <a:r>
              <a:rPr lang="en-US" sz="1600" dirty="0"/>
              <a:t>Direct and indirect </a:t>
            </a:r>
            <a:r>
              <a:rPr lang="en-US" sz="1600" b="1" dirty="0"/>
              <a:t>GHG reductions</a:t>
            </a:r>
          </a:p>
          <a:p>
            <a:pPr marL="285750" indent="-285750">
              <a:spcAft>
                <a:spcPts val="600"/>
              </a:spcAft>
              <a:buFont typeface="Arial" panose="020B0604020202020204" pitchFamily="34" charset="0"/>
              <a:buChar char="•"/>
            </a:pPr>
            <a:r>
              <a:rPr lang="en-US" sz="1600" b="1" dirty="0"/>
              <a:t>Environmental benefits </a:t>
            </a:r>
            <a:r>
              <a:rPr lang="en-US" sz="1600" dirty="0"/>
              <a:t>such as clean air</a:t>
            </a:r>
          </a:p>
          <a:p>
            <a:pPr marL="285750" indent="-285750">
              <a:spcAft>
                <a:spcPts val="600"/>
              </a:spcAft>
              <a:buFont typeface="Arial" panose="020B0604020202020204" pitchFamily="34" charset="0"/>
              <a:buChar char="•"/>
            </a:pPr>
            <a:r>
              <a:rPr lang="en-US" sz="1600" b="1" dirty="0"/>
              <a:t>Socio-economic</a:t>
            </a:r>
            <a:r>
              <a:rPr lang="en-US" sz="1600" dirty="0"/>
              <a:t> improvements such as job creation, improved health, and gender equity </a:t>
            </a:r>
          </a:p>
          <a:p>
            <a:pPr>
              <a:spcAft>
                <a:spcPts val="600"/>
              </a:spcAft>
            </a:pPr>
            <a:endParaRPr lang="en-US" sz="1600" dirty="0"/>
          </a:p>
          <a:p>
            <a:pPr>
              <a:spcAft>
                <a:spcPts val="600"/>
              </a:spcAft>
            </a:pPr>
            <a:r>
              <a:rPr lang="en-US" sz="1600" dirty="0"/>
              <a:t>Sustainable biomass should take into consideration </a:t>
            </a:r>
            <a:r>
              <a:rPr lang="en-US" sz="1600" b="1" dirty="0"/>
              <a:t>environmental, social and economic aspects</a:t>
            </a:r>
            <a:r>
              <a:rPr lang="en-US" sz="1600" dirty="0"/>
              <a:t>, and impacts on land-use changes, biodiversity and others.</a:t>
            </a:r>
          </a:p>
        </p:txBody>
      </p:sp>
      <p:pic>
        <p:nvPicPr>
          <p:cNvPr id="8" name="Picture 7">
            <a:extLst>
              <a:ext uri="{FF2B5EF4-FFF2-40B4-BE49-F238E27FC236}">
                <a16:creationId xmlns:a16="http://schemas.microsoft.com/office/drawing/2014/main" id="{FD25DB59-F68F-4DAC-AD85-590214DA10E4}"/>
              </a:ext>
            </a:extLst>
          </p:cNvPr>
          <p:cNvPicPr>
            <a:picLocks noChangeAspect="1"/>
          </p:cNvPicPr>
          <p:nvPr/>
        </p:nvPicPr>
        <p:blipFill>
          <a:blip r:embed="rId5"/>
          <a:stretch>
            <a:fillRect/>
          </a:stretch>
        </p:blipFill>
        <p:spPr>
          <a:xfrm>
            <a:off x="8835461" y="1672284"/>
            <a:ext cx="3019172" cy="4257716"/>
          </a:xfrm>
          <a:prstGeom prst="rect">
            <a:avLst/>
          </a:prstGeom>
        </p:spPr>
      </p:pic>
    </p:spTree>
    <p:extLst>
      <p:ext uri="{BB962C8B-B14F-4D97-AF65-F5344CB8AC3E}">
        <p14:creationId xmlns:p14="http://schemas.microsoft.com/office/powerpoint/2010/main" val="2615771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158651" y="811433"/>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Policies for the sustainable use of biomass</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9805E9FE-C308-409F-B845-8B79FC752569}"/>
              </a:ext>
            </a:extLst>
          </p:cNvPr>
          <p:cNvGraphicFramePr/>
          <p:nvPr>
            <p:extLst>
              <p:ext uri="{D42A27DB-BD31-4B8C-83A1-F6EECF244321}">
                <p14:modId xmlns:p14="http://schemas.microsoft.com/office/powerpoint/2010/main" val="3742672922"/>
              </p:ext>
            </p:extLst>
          </p:nvPr>
        </p:nvGraphicFramePr>
        <p:xfrm>
          <a:off x="78293" y="1053567"/>
          <a:ext cx="8443618" cy="50718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A1D8975B-3CFF-4CE4-97B8-AC2DBE4F81CD}"/>
              </a:ext>
            </a:extLst>
          </p:cNvPr>
          <p:cNvSpPr txBox="1"/>
          <p:nvPr/>
        </p:nvSpPr>
        <p:spPr>
          <a:xfrm>
            <a:off x="8691987" y="1781983"/>
            <a:ext cx="3379371" cy="4010329"/>
          </a:xfrm>
          <a:prstGeom prst="rect">
            <a:avLst/>
          </a:prstGeom>
          <a:noFill/>
          <a:ln>
            <a:solidFill>
              <a:schemeClr val="accent6">
                <a:lumMod val="75000"/>
              </a:schemeClr>
            </a:solidFill>
          </a:ln>
        </p:spPr>
        <p:txBody>
          <a:bodyPr wrap="square" rtlCol="0">
            <a:spAutoFit/>
          </a:bodyPr>
          <a:lstStyle/>
          <a:p>
            <a:pPr lvl="0">
              <a:lnSpc>
                <a:spcPct val="120000"/>
              </a:lnSpc>
              <a:defRPr/>
            </a:pPr>
            <a:r>
              <a:rPr lang="en-US" b="1" dirty="0">
                <a:solidFill>
                  <a:prstClr val="black"/>
                </a:solidFill>
              </a:rPr>
              <a:t>Examples:</a:t>
            </a:r>
            <a:endParaRPr kumimoji="0" lang="fr-FR" b="1" i="0" strike="noStrike" kern="1200" cap="none" spc="0" normalizeH="0" baseline="0" noProof="0" dirty="0">
              <a:ln>
                <a:noFill/>
              </a:ln>
              <a:solidFill>
                <a:prstClr val="black"/>
              </a:solidFill>
              <a:effectLst/>
              <a:uLnTx/>
              <a:uFillTx/>
              <a:ea typeface="+mn-ea"/>
              <a:cs typeface="+mn-cs"/>
            </a:endParaRPr>
          </a:p>
          <a:p>
            <a:pPr marL="342900" marR="0" lvl="0" indent="-3429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i="0" u="none" strike="noStrike" kern="1200" cap="none" spc="0" normalizeH="0" baseline="0" dirty="0">
                <a:ln>
                  <a:noFill/>
                </a:ln>
                <a:solidFill>
                  <a:prstClr val="black"/>
                </a:solidFill>
                <a:effectLst/>
                <a:uLnTx/>
                <a:uFillTx/>
                <a:ea typeface="+mn-ea"/>
                <a:cs typeface="+mn-cs"/>
              </a:rPr>
              <a:t>Italy’s «</a:t>
            </a:r>
            <a:r>
              <a:rPr kumimoji="0" lang="en-US" i="0" u="none" strike="noStrike" kern="1200" cap="none" spc="0" normalizeH="0" baseline="0" dirty="0" err="1">
                <a:ln>
                  <a:noFill/>
                </a:ln>
                <a:solidFill>
                  <a:prstClr val="black"/>
                </a:solidFill>
                <a:effectLst/>
                <a:uLnTx/>
                <a:uFillTx/>
                <a:ea typeface="+mn-ea"/>
                <a:cs typeface="+mn-cs"/>
              </a:rPr>
              <a:t>Conto</a:t>
            </a:r>
            <a:r>
              <a:rPr kumimoji="0" lang="en-US" i="0" u="none" strike="noStrike" kern="1200" cap="none" spc="0" normalizeH="0" baseline="0" dirty="0">
                <a:ln>
                  <a:noFill/>
                </a:ln>
                <a:solidFill>
                  <a:prstClr val="black"/>
                </a:solidFill>
                <a:effectLst/>
                <a:uLnTx/>
                <a:uFillTx/>
                <a:ea typeface="+mn-ea"/>
                <a:cs typeface="+mn-cs"/>
              </a:rPr>
              <a:t> </a:t>
            </a:r>
            <a:r>
              <a:rPr kumimoji="0" lang="en-US" i="0" u="none" strike="noStrike" kern="1200" cap="none" spc="0" normalizeH="0" baseline="0" dirty="0" err="1">
                <a:ln>
                  <a:noFill/>
                </a:ln>
                <a:solidFill>
                  <a:prstClr val="black"/>
                </a:solidFill>
                <a:effectLst/>
                <a:uLnTx/>
                <a:uFillTx/>
                <a:ea typeface="+mn-ea"/>
                <a:cs typeface="+mn-cs"/>
              </a:rPr>
              <a:t>termico</a:t>
            </a:r>
            <a:r>
              <a:rPr kumimoji="0" lang="en-US" i="0" u="none" strike="noStrike" kern="1200" cap="none" spc="0" normalizeH="0" baseline="0" dirty="0">
                <a:ln>
                  <a:noFill/>
                </a:ln>
                <a:solidFill>
                  <a:prstClr val="black"/>
                </a:solidFill>
                <a:effectLst/>
                <a:uLnTx/>
                <a:uFillTx/>
                <a:ea typeface="+mn-ea"/>
                <a:cs typeface="+mn-cs"/>
              </a:rPr>
              <a:t>» (</a:t>
            </a:r>
            <a:r>
              <a:rPr kumimoji="0" lang="en-US" b="1" i="0" u="none" strike="noStrike" kern="1200" cap="none" spc="0" normalizeH="0" baseline="0" dirty="0">
                <a:ln>
                  <a:noFill/>
                </a:ln>
                <a:solidFill>
                  <a:prstClr val="black"/>
                </a:solidFill>
                <a:effectLst/>
                <a:uLnTx/>
                <a:uFillTx/>
                <a:ea typeface="+mn-ea"/>
                <a:cs typeface="+mn-cs"/>
              </a:rPr>
              <a:t>grants</a:t>
            </a:r>
            <a:r>
              <a:rPr kumimoji="0" lang="en-US" i="0" u="none" strike="noStrike" kern="1200" cap="none" spc="0" normalizeH="0" baseline="0" dirty="0">
                <a:ln>
                  <a:noFill/>
                </a:ln>
                <a:solidFill>
                  <a:prstClr val="black"/>
                </a:solidFill>
                <a:effectLst/>
                <a:uLnTx/>
                <a:uFillTx/>
                <a:ea typeface="+mn-ea"/>
                <a:cs typeface="+mn-cs"/>
              </a:rPr>
              <a:t>) &amp; France’s «Fonds Chaleur» (</a:t>
            </a:r>
            <a:r>
              <a:rPr kumimoji="0" lang="en-US" b="1" i="0" u="none" strike="noStrike" kern="1200" cap="none" spc="0" normalizeH="0" baseline="0" dirty="0">
                <a:ln>
                  <a:noFill/>
                </a:ln>
                <a:solidFill>
                  <a:prstClr val="black"/>
                </a:solidFill>
                <a:effectLst/>
                <a:uLnTx/>
                <a:uFillTx/>
                <a:ea typeface="+mn-ea"/>
                <a:cs typeface="+mn-cs"/>
              </a:rPr>
              <a:t>subsidies</a:t>
            </a:r>
            <a:r>
              <a:rPr kumimoji="0" lang="en-US" i="0" u="none" strike="noStrike" kern="1200" cap="none" spc="0" normalizeH="0" baseline="0" dirty="0">
                <a:ln>
                  <a:noFill/>
                </a:ln>
                <a:solidFill>
                  <a:prstClr val="black"/>
                </a:solidFill>
                <a:effectLst/>
                <a:uLnTx/>
                <a:uFillTx/>
                <a:ea typeface="+mn-ea"/>
                <a:cs typeface="+mn-cs"/>
              </a:rPr>
              <a:t>)</a:t>
            </a:r>
          </a:p>
          <a:p>
            <a:pPr marL="342900" marR="0" lvl="0" indent="-3429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dirty="0">
                <a:ln>
                  <a:noFill/>
                </a:ln>
                <a:solidFill>
                  <a:prstClr val="black"/>
                </a:solidFill>
                <a:effectLst/>
                <a:uLnTx/>
                <a:uFillTx/>
                <a:ea typeface="+mn-ea"/>
                <a:cs typeface="+mn-cs"/>
              </a:rPr>
              <a:t>Loan support</a:t>
            </a:r>
            <a:r>
              <a:rPr kumimoji="0" lang="en-US" i="0" u="none" strike="noStrike" kern="1200" cap="none" spc="0" normalizeH="0" baseline="0" dirty="0">
                <a:ln>
                  <a:noFill/>
                </a:ln>
                <a:solidFill>
                  <a:prstClr val="black"/>
                </a:solidFill>
                <a:effectLst/>
                <a:uLnTx/>
                <a:uFillTx/>
                <a:ea typeface="+mn-ea"/>
                <a:cs typeface="+mn-cs"/>
              </a:rPr>
              <a:t> for biomass CHP from Brazil’s development bank</a:t>
            </a:r>
          </a:p>
          <a:p>
            <a:pPr marL="342900" marR="0" lvl="0" indent="-3429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i="0" u="none" strike="noStrike" kern="1200" cap="none" spc="0" normalizeH="0" baseline="0" dirty="0">
                <a:ln>
                  <a:noFill/>
                </a:ln>
                <a:solidFill>
                  <a:prstClr val="black"/>
                </a:solidFill>
                <a:effectLst/>
                <a:uLnTx/>
                <a:uFillTx/>
                <a:ea typeface="+mn-ea"/>
                <a:cs typeface="+mn-cs"/>
              </a:rPr>
              <a:t>India’s </a:t>
            </a:r>
            <a:r>
              <a:rPr kumimoji="0" lang="en-US" b="1" i="0" u="none" strike="noStrike" kern="1200" cap="none" spc="0" normalizeH="0" baseline="0" dirty="0">
                <a:ln>
                  <a:noFill/>
                </a:ln>
                <a:solidFill>
                  <a:prstClr val="black"/>
                </a:solidFill>
                <a:effectLst/>
                <a:uLnTx/>
                <a:uFillTx/>
                <a:ea typeface="+mn-ea"/>
                <a:cs typeface="+mn-cs"/>
              </a:rPr>
              <a:t>grant scheme </a:t>
            </a:r>
            <a:r>
              <a:rPr kumimoji="0" lang="en-US" i="0" u="none" strike="noStrike" kern="1200" cap="none" spc="0" normalizeH="0" baseline="0" dirty="0">
                <a:ln>
                  <a:noFill/>
                </a:ln>
                <a:solidFill>
                  <a:prstClr val="black"/>
                </a:solidFill>
                <a:effectLst/>
                <a:uLnTx/>
                <a:uFillTx/>
                <a:ea typeface="+mn-ea"/>
                <a:cs typeface="+mn-cs"/>
              </a:rPr>
              <a:t>for industrial-scale biomass co-generation</a:t>
            </a:r>
          </a:p>
          <a:p>
            <a:pPr marL="342900" marR="0" lvl="0" indent="-3429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dirty="0">
                <a:ln>
                  <a:noFill/>
                </a:ln>
                <a:solidFill>
                  <a:prstClr val="black"/>
                </a:solidFill>
                <a:effectLst/>
                <a:uLnTx/>
                <a:uFillTx/>
                <a:ea typeface="+mn-ea"/>
                <a:cs typeface="+mn-cs"/>
              </a:rPr>
              <a:t>Sustainability criteria </a:t>
            </a:r>
            <a:r>
              <a:rPr kumimoji="0" lang="en-US" i="0" u="none" strike="noStrike" kern="1200" cap="none" spc="0" normalizeH="0" baseline="0" dirty="0">
                <a:ln>
                  <a:noFill/>
                </a:ln>
                <a:solidFill>
                  <a:prstClr val="black"/>
                </a:solidFill>
                <a:effectLst/>
                <a:uLnTx/>
                <a:uFillTx/>
                <a:ea typeface="+mn-ea"/>
                <a:cs typeface="+mn-cs"/>
              </a:rPr>
              <a:t>in the EU RED II Directive</a:t>
            </a:r>
          </a:p>
        </p:txBody>
      </p:sp>
    </p:spTree>
    <p:extLst>
      <p:ext uri="{BB962C8B-B14F-4D97-AF65-F5344CB8AC3E}">
        <p14:creationId xmlns:p14="http://schemas.microsoft.com/office/powerpoint/2010/main" val="409280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Provide universal access to clean, affordable and reliable heating energy</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0C7D98D7-A361-496F-8502-1BED98E029ED}"/>
              </a:ext>
            </a:extLst>
          </p:cNvPr>
          <p:cNvGrpSpPr/>
          <p:nvPr/>
        </p:nvGrpSpPr>
        <p:grpSpPr>
          <a:xfrm>
            <a:off x="451284" y="1856800"/>
            <a:ext cx="6994065" cy="4840514"/>
            <a:chOff x="4757789" y="658718"/>
            <a:chExt cx="7094242" cy="5830733"/>
          </a:xfrm>
        </p:grpSpPr>
        <p:sp>
          <p:nvSpPr>
            <p:cNvPr id="11" name="Rectangle 10">
              <a:extLst>
                <a:ext uri="{FF2B5EF4-FFF2-40B4-BE49-F238E27FC236}">
                  <a16:creationId xmlns:a16="http://schemas.microsoft.com/office/drawing/2014/main" id="{3CFAEB5C-837B-427A-85B1-64C00C7B31D3}"/>
                </a:ext>
              </a:extLst>
            </p:cNvPr>
            <p:cNvSpPr/>
            <p:nvPr/>
          </p:nvSpPr>
          <p:spPr>
            <a:xfrm>
              <a:off x="6003235" y="2623930"/>
              <a:ext cx="369083" cy="349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3A9B6C1-5D18-4E63-A5D4-CF864B07C5F3}"/>
                </a:ext>
              </a:extLst>
            </p:cNvPr>
            <p:cNvPicPr>
              <a:picLocks noChangeAspect="1"/>
            </p:cNvPicPr>
            <p:nvPr/>
          </p:nvPicPr>
          <p:blipFill>
            <a:blip r:embed="rId4"/>
            <a:stretch>
              <a:fillRect/>
            </a:stretch>
          </p:blipFill>
          <p:spPr>
            <a:xfrm>
              <a:off x="5105711" y="1360349"/>
              <a:ext cx="4188071" cy="4626591"/>
            </a:xfrm>
            <a:prstGeom prst="rect">
              <a:avLst/>
            </a:prstGeom>
          </p:spPr>
        </p:pic>
        <p:sp>
          <p:nvSpPr>
            <p:cNvPr id="14" name="Rectangle 13">
              <a:extLst>
                <a:ext uri="{FF2B5EF4-FFF2-40B4-BE49-F238E27FC236}">
                  <a16:creationId xmlns:a16="http://schemas.microsoft.com/office/drawing/2014/main" id="{13FB25F1-AD84-4E6A-9014-9A53A8547964}"/>
                </a:ext>
              </a:extLst>
            </p:cNvPr>
            <p:cNvSpPr/>
            <p:nvPr/>
          </p:nvSpPr>
          <p:spPr>
            <a:xfrm>
              <a:off x="9295465" y="1337481"/>
              <a:ext cx="2556566" cy="762845"/>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1440" indent="-91440">
                <a:lnSpc>
                  <a:spcPct val="90000"/>
                </a:lnSpc>
                <a:buFont typeface="Calibri" panose="020F0502020204030204" pitchFamily="34" charset="0"/>
                <a:buChar char="•"/>
              </a:pPr>
              <a:r>
                <a:rPr lang="en-US" sz="1400" dirty="0">
                  <a:solidFill>
                    <a:schemeClr val="tx1"/>
                  </a:solidFill>
                </a:rPr>
                <a:t>Access to finance</a:t>
              </a:r>
            </a:p>
            <a:p>
              <a:pPr marL="91440" indent="-91440">
                <a:lnSpc>
                  <a:spcPct val="90000"/>
                </a:lnSpc>
                <a:buFont typeface="Calibri" panose="020F0502020204030204" pitchFamily="34" charset="0"/>
                <a:buChar char="•"/>
              </a:pPr>
              <a:r>
                <a:rPr lang="en-US" sz="1400" dirty="0">
                  <a:solidFill>
                    <a:schemeClr val="tx1"/>
                  </a:solidFill>
                </a:rPr>
                <a:t>Cost of capital </a:t>
              </a:r>
            </a:p>
            <a:p>
              <a:pPr marL="91440" indent="-91440">
                <a:lnSpc>
                  <a:spcPct val="90000"/>
                </a:lnSpc>
                <a:buFont typeface="Calibri" panose="020F0502020204030204" pitchFamily="34" charset="0"/>
                <a:buChar char="•"/>
              </a:pPr>
              <a:r>
                <a:rPr lang="en-US" sz="1400" dirty="0">
                  <a:solidFill>
                    <a:schemeClr val="tx1"/>
                  </a:solidFill>
                </a:rPr>
                <a:t>Ownership models </a:t>
              </a:r>
            </a:p>
          </p:txBody>
        </p:sp>
        <p:sp>
          <p:nvSpPr>
            <p:cNvPr id="15" name="Rectangle 14">
              <a:extLst>
                <a:ext uri="{FF2B5EF4-FFF2-40B4-BE49-F238E27FC236}">
                  <a16:creationId xmlns:a16="http://schemas.microsoft.com/office/drawing/2014/main" id="{EEBBC17C-D584-4A5D-BB2E-90F38D84142F}"/>
                </a:ext>
              </a:extLst>
            </p:cNvPr>
            <p:cNvSpPr/>
            <p:nvPr/>
          </p:nvSpPr>
          <p:spPr>
            <a:xfrm>
              <a:off x="9295464" y="2188875"/>
              <a:ext cx="2556566" cy="762845"/>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91440" indent="-91440">
                <a:lnSpc>
                  <a:spcPct val="90000"/>
                </a:lnSpc>
                <a:buFont typeface="Calibri" panose="020F0502020204030204" pitchFamily="34" charset="0"/>
                <a:buChar char="•"/>
              </a:pPr>
              <a:r>
                <a:rPr lang="en-US" sz="1400" dirty="0">
                  <a:solidFill>
                    <a:schemeClr val="tx1"/>
                  </a:solidFill>
                </a:rPr>
                <a:t>Efficient technology </a:t>
              </a:r>
            </a:p>
            <a:p>
              <a:pPr marL="91440" indent="-91440">
                <a:lnSpc>
                  <a:spcPct val="90000"/>
                </a:lnSpc>
                <a:buFont typeface="Calibri" panose="020F0502020204030204" pitchFamily="34" charset="0"/>
                <a:buChar char="•"/>
              </a:pPr>
              <a:r>
                <a:rPr lang="en-US" sz="1400" dirty="0">
                  <a:solidFill>
                    <a:schemeClr val="tx1"/>
                  </a:solidFill>
                </a:rPr>
                <a:t>Caters to specific needs</a:t>
              </a:r>
            </a:p>
            <a:p>
              <a:pPr marL="91440" indent="-91440">
                <a:lnSpc>
                  <a:spcPct val="90000"/>
                </a:lnSpc>
                <a:buFont typeface="Calibri" panose="020F0502020204030204" pitchFamily="34" charset="0"/>
                <a:buChar char="•"/>
              </a:pPr>
              <a:r>
                <a:rPr lang="en-US" sz="1400" dirty="0">
                  <a:solidFill>
                    <a:schemeClr val="tx1"/>
                  </a:solidFill>
                </a:rPr>
                <a:t>Last mile supply chain </a:t>
              </a:r>
            </a:p>
            <a:p>
              <a:pPr marL="91440" indent="-91440">
                <a:lnSpc>
                  <a:spcPct val="90000"/>
                </a:lnSpc>
                <a:buFont typeface="Calibri" panose="020F0502020204030204" pitchFamily="34" charset="0"/>
                <a:buChar char="•"/>
              </a:pPr>
              <a:endParaRPr lang="en-US" sz="1400" dirty="0">
                <a:solidFill>
                  <a:schemeClr val="tx1"/>
                </a:solidFill>
              </a:endParaRPr>
            </a:p>
          </p:txBody>
        </p:sp>
        <p:sp>
          <p:nvSpPr>
            <p:cNvPr id="16" name="Rectangle 15">
              <a:extLst>
                <a:ext uri="{FF2B5EF4-FFF2-40B4-BE49-F238E27FC236}">
                  <a16:creationId xmlns:a16="http://schemas.microsoft.com/office/drawing/2014/main" id="{8A35164F-6239-4554-A953-76BC183F0F6A}"/>
                </a:ext>
              </a:extLst>
            </p:cNvPr>
            <p:cNvSpPr/>
            <p:nvPr/>
          </p:nvSpPr>
          <p:spPr>
            <a:xfrm>
              <a:off x="9295464" y="3284912"/>
              <a:ext cx="2556566" cy="762845"/>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91440" indent="-91440">
                <a:lnSpc>
                  <a:spcPct val="90000"/>
                </a:lnSpc>
                <a:buFont typeface="Calibri" panose="020F0502020204030204" pitchFamily="34" charset="0"/>
                <a:buChar char="•"/>
              </a:pPr>
              <a:r>
                <a:rPr lang="en-US" sz="1400" dirty="0">
                  <a:solidFill>
                    <a:schemeClr val="tx1"/>
                  </a:solidFill>
                </a:rPr>
                <a:t>Awareness of solutions </a:t>
              </a:r>
            </a:p>
            <a:p>
              <a:pPr marL="91440" indent="-91440">
                <a:lnSpc>
                  <a:spcPct val="90000"/>
                </a:lnSpc>
                <a:buFont typeface="Calibri" panose="020F0502020204030204" pitchFamily="34" charset="0"/>
                <a:buChar char="•"/>
              </a:pPr>
              <a:r>
                <a:rPr lang="en-US" sz="1400" dirty="0">
                  <a:solidFill>
                    <a:schemeClr val="tx1"/>
                  </a:solidFill>
                </a:rPr>
                <a:t>Training </a:t>
              </a:r>
            </a:p>
            <a:p>
              <a:pPr marL="91440" indent="-91440">
                <a:lnSpc>
                  <a:spcPct val="90000"/>
                </a:lnSpc>
                <a:buFont typeface="Calibri" panose="020F0502020204030204" pitchFamily="34" charset="0"/>
                <a:buChar char="•"/>
              </a:pPr>
              <a:r>
                <a:rPr lang="en-US" sz="1400" dirty="0">
                  <a:solidFill>
                    <a:schemeClr val="tx1"/>
                  </a:solidFill>
                </a:rPr>
                <a:t>Knowledge transfer </a:t>
              </a:r>
            </a:p>
          </p:txBody>
        </p:sp>
        <p:sp>
          <p:nvSpPr>
            <p:cNvPr id="17" name="Rectangle 16">
              <a:extLst>
                <a:ext uri="{FF2B5EF4-FFF2-40B4-BE49-F238E27FC236}">
                  <a16:creationId xmlns:a16="http://schemas.microsoft.com/office/drawing/2014/main" id="{A5A1384B-343D-4BC6-8D1D-5557A22DD04F}"/>
                </a:ext>
              </a:extLst>
            </p:cNvPr>
            <p:cNvSpPr/>
            <p:nvPr/>
          </p:nvSpPr>
          <p:spPr>
            <a:xfrm>
              <a:off x="9295464" y="5726606"/>
              <a:ext cx="2556566" cy="762845"/>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91440" indent="-91440">
                <a:lnSpc>
                  <a:spcPct val="90000"/>
                </a:lnSpc>
                <a:buFont typeface="Calibri" panose="020F0502020204030204" pitchFamily="34" charset="0"/>
                <a:buChar char="•"/>
              </a:pPr>
              <a:r>
                <a:rPr lang="en-US" sz="1400" dirty="0">
                  <a:solidFill>
                    <a:schemeClr val="tx1"/>
                  </a:solidFill>
                </a:rPr>
                <a:t>Cross-cutting plans</a:t>
              </a:r>
            </a:p>
            <a:p>
              <a:pPr marL="91440" indent="-91440">
                <a:lnSpc>
                  <a:spcPct val="90000"/>
                </a:lnSpc>
                <a:buFont typeface="Calibri" panose="020F0502020204030204" pitchFamily="34" charset="0"/>
                <a:buChar char="•"/>
              </a:pPr>
              <a:r>
                <a:rPr lang="en-US" sz="1400" dirty="0">
                  <a:solidFill>
                    <a:schemeClr val="tx1"/>
                  </a:solidFill>
                </a:rPr>
                <a:t>Awareness in financial </a:t>
              </a:r>
              <a:r>
                <a:rPr lang="en-US" sz="1400" dirty="0" err="1">
                  <a:solidFill>
                    <a:schemeClr val="tx1"/>
                  </a:solidFill>
                </a:rPr>
                <a:t>inst</a:t>
              </a:r>
              <a:endParaRPr lang="en-US" sz="1400" dirty="0">
                <a:solidFill>
                  <a:schemeClr val="tx1"/>
                </a:solidFill>
              </a:endParaRPr>
            </a:p>
            <a:p>
              <a:pPr marL="91440" indent="-91440">
                <a:lnSpc>
                  <a:spcPct val="90000"/>
                </a:lnSpc>
                <a:buFont typeface="Calibri" panose="020F0502020204030204" pitchFamily="34" charset="0"/>
                <a:buChar char="•"/>
              </a:pPr>
              <a:r>
                <a:rPr lang="en-US" sz="1400" dirty="0" err="1">
                  <a:solidFill>
                    <a:schemeClr val="tx1"/>
                  </a:solidFill>
                </a:rPr>
                <a:t>Derisking</a:t>
              </a:r>
              <a:r>
                <a:rPr lang="en-US" sz="1400" dirty="0">
                  <a:solidFill>
                    <a:schemeClr val="tx1"/>
                  </a:solidFill>
                </a:rPr>
                <a:t> tools</a:t>
              </a:r>
            </a:p>
          </p:txBody>
        </p:sp>
        <p:sp>
          <p:nvSpPr>
            <p:cNvPr id="18" name="Rectangle 17">
              <a:extLst>
                <a:ext uri="{FF2B5EF4-FFF2-40B4-BE49-F238E27FC236}">
                  <a16:creationId xmlns:a16="http://schemas.microsoft.com/office/drawing/2014/main" id="{1C04C45A-EABE-4761-B37D-904F175379DB}"/>
                </a:ext>
              </a:extLst>
            </p:cNvPr>
            <p:cNvSpPr/>
            <p:nvPr/>
          </p:nvSpPr>
          <p:spPr>
            <a:xfrm>
              <a:off x="9295463" y="4883425"/>
              <a:ext cx="2556566" cy="762845"/>
            </a:xfrm>
            <a:prstGeom prst="rect">
              <a:avLst/>
            </a:prstGeom>
            <a:solidFill>
              <a:schemeClr val="bg1"/>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91440" indent="-91440">
                <a:lnSpc>
                  <a:spcPct val="90000"/>
                </a:lnSpc>
                <a:buFont typeface="Calibri" panose="020F0502020204030204" pitchFamily="34" charset="0"/>
                <a:buChar char="•"/>
              </a:pPr>
              <a:r>
                <a:rPr lang="en-US" sz="1400" dirty="0">
                  <a:solidFill>
                    <a:schemeClr val="tx1"/>
                  </a:solidFill>
                </a:rPr>
                <a:t>Stable input sources</a:t>
              </a:r>
            </a:p>
            <a:p>
              <a:pPr marL="91440" indent="-91440">
                <a:lnSpc>
                  <a:spcPct val="90000"/>
                </a:lnSpc>
                <a:buFont typeface="Calibri" panose="020F0502020204030204" pitchFamily="34" charset="0"/>
                <a:buChar char="•"/>
              </a:pPr>
              <a:r>
                <a:rPr lang="en-US" sz="1400" dirty="0">
                  <a:solidFill>
                    <a:schemeClr val="tx1"/>
                  </a:solidFill>
                </a:rPr>
                <a:t>Access to new or existing markets to sell products</a:t>
              </a:r>
            </a:p>
          </p:txBody>
        </p:sp>
        <p:sp>
          <p:nvSpPr>
            <p:cNvPr id="19" name="Rectangle 18">
              <a:extLst>
                <a:ext uri="{FF2B5EF4-FFF2-40B4-BE49-F238E27FC236}">
                  <a16:creationId xmlns:a16="http://schemas.microsoft.com/office/drawing/2014/main" id="{37BB1759-B55E-4964-AB3B-AC498B8F84EF}"/>
                </a:ext>
              </a:extLst>
            </p:cNvPr>
            <p:cNvSpPr/>
            <p:nvPr/>
          </p:nvSpPr>
          <p:spPr>
            <a:xfrm>
              <a:off x="4986006" y="6075780"/>
              <a:ext cx="1883849" cy="246221"/>
            </a:xfrm>
            <a:prstGeom prst="rect">
              <a:avLst/>
            </a:prstGeom>
          </p:spPr>
          <p:txBody>
            <a:bodyPr wrap="none">
              <a:spAutoFit/>
            </a:bodyPr>
            <a:lstStyle/>
            <a:p>
              <a:r>
                <a:rPr lang="en-US" sz="1000" dirty="0">
                  <a:latin typeface="GothamNarrow-Book"/>
                </a:rPr>
                <a:t>Source: SELCO Foundation, 2018</a:t>
              </a:r>
              <a:endParaRPr lang="en-US" sz="2400" dirty="0"/>
            </a:p>
          </p:txBody>
        </p:sp>
        <p:sp>
          <p:nvSpPr>
            <p:cNvPr id="20" name="Rectangle 19">
              <a:extLst>
                <a:ext uri="{FF2B5EF4-FFF2-40B4-BE49-F238E27FC236}">
                  <a16:creationId xmlns:a16="http://schemas.microsoft.com/office/drawing/2014/main" id="{7C03EF08-A9BA-45DF-AEAA-5190F8A64A2D}"/>
                </a:ext>
              </a:extLst>
            </p:cNvPr>
            <p:cNvSpPr/>
            <p:nvPr/>
          </p:nvSpPr>
          <p:spPr>
            <a:xfrm>
              <a:off x="4757789" y="658718"/>
              <a:ext cx="4616240" cy="444886"/>
            </a:xfrm>
            <a:prstGeom prst="rect">
              <a:avLst/>
            </a:prstGeom>
          </p:spPr>
          <p:txBody>
            <a:bodyPr wrap="square" anchor="ctr">
              <a:spAutoFit/>
            </a:bodyPr>
            <a:lstStyle/>
            <a:p>
              <a:r>
                <a:rPr lang="en-US" b="1" dirty="0">
                  <a:solidFill>
                    <a:srgbClr val="5C6163"/>
                  </a:solidFill>
                  <a:latin typeface="AkzidenzGrotesk-Light"/>
                </a:rPr>
                <a:t>Ecosystem needs for supporting livelihoods</a:t>
              </a:r>
            </a:p>
          </p:txBody>
        </p:sp>
      </p:grpSp>
      <p:pic>
        <p:nvPicPr>
          <p:cNvPr id="22" name="Picture 21">
            <a:extLst>
              <a:ext uri="{FF2B5EF4-FFF2-40B4-BE49-F238E27FC236}">
                <a16:creationId xmlns:a16="http://schemas.microsoft.com/office/drawing/2014/main" id="{89C12CDF-2241-48A8-AC28-02A11431570D}"/>
              </a:ext>
            </a:extLst>
          </p:cNvPr>
          <p:cNvPicPr>
            <a:picLocks noChangeAspect="1"/>
          </p:cNvPicPr>
          <p:nvPr/>
        </p:nvPicPr>
        <p:blipFill>
          <a:blip r:embed="rId5"/>
          <a:stretch>
            <a:fillRect/>
          </a:stretch>
        </p:blipFill>
        <p:spPr>
          <a:xfrm>
            <a:off x="7662136" y="1472200"/>
            <a:ext cx="2654067" cy="1813674"/>
          </a:xfrm>
          <a:prstGeom prst="rect">
            <a:avLst/>
          </a:prstGeom>
        </p:spPr>
      </p:pic>
      <p:pic>
        <p:nvPicPr>
          <p:cNvPr id="23" name="Picture 22">
            <a:extLst>
              <a:ext uri="{FF2B5EF4-FFF2-40B4-BE49-F238E27FC236}">
                <a16:creationId xmlns:a16="http://schemas.microsoft.com/office/drawing/2014/main" id="{1049FB4D-BFE3-41E7-A840-E5AEAE63402E}"/>
              </a:ext>
            </a:extLst>
          </p:cNvPr>
          <p:cNvPicPr>
            <a:picLocks noChangeAspect="1"/>
          </p:cNvPicPr>
          <p:nvPr/>
        </p:nvPicPr>
        <p:blipFill>
          <a:blip r:embed="rId6"/>
          <a:stretch>
            <a:fillRect/>
          </a:stretch>
        </p:blipFill>
        <p:spPr>
          <a:xfrm>
            <a:off x="9948443" y="4492250"/>
            <a:ext cx="2176339" cy="2235752"/>
          </a:xfrm>
          <a:prstGeom prst="rect">
            <a:avLst/>
          </a:prstGeom>
        </p:spPr>
      </p:pic>
      <p:pic>
        <p:nvPicPr>
          <p:cNvPr id="24" name="Picture 23">
            <a:extLst>
              <a:ext uri="{FF2B5EF4-FFF2-40B4-BE49-F238E27FC236}">
                <a16:creationId xmlns:a16="http://schemas.microsoft.com/office/drawing/2014/main" id="{24B2822F-3808-4C26-9C27-DCEB0E13E7AA}"/>
              </a:ext>
            </a:extLst>
          </p:cNvPr>
          <p:cNvPicPr>
            <a:picLocks noChangeAspect="1"/>
          </p:cNvPicPr>
          <p:nvPr/>
        </p:nvPicPr>
        <p:blipFill>
          <a:blip r:embed="rId7"/>
          <a:stretch>
            <a:fillRect/>
          </a:stretch>
        </p:blipFill>
        <p:spPr>
          <a:xfrm>
            <a:off x="7718269" y="3443740"/>
            <a:ext cx="1957253" cy="2090368"/>
          </a:xfrm>
          <a:prstGeom prst="rect">
            <a:avLst/>
          </a:prstGeom>
        </p:spPr>
      </p:pic>
      <p:pic>
        <p:nvPicPr>
          <p:cNvPr id="26" name="Picture 25">
            <a:extLst>
              <a:ext uri="{FF2B5EF4-FFF2-40B4-BE49-F238E27FC236}">
                <a16:creationId xmlns:a16="http://schemas.microsoft.com/office/drawing/2014/main" id="{2A3A51A4-A37D-4A27-9E08-247F222B1301}"/>
              </a:ext>
            </a:extLst>
          </p:cNvPr>
          <p:cNvPicPr>
            <a:picLocks noChangeAspect="1"/>
          </p:cNvPicPr>
          <p:nvPr/>
        </p:nvPicPr>
        <p:blipFill>
          <a:blip r:embed="rId8"/>
          <a:stretch>
            <a:fillRect/>
          </a:stretch>
        </p:blipFill>
        <p:spPr>
          <a:xfrm>
            <a:off x="10512857" y="1652686"/>
            <a:ext cx="1635570" cy="2732653"/>
          </a:xfrm>
          <a:prstGeom prst="rect">
            <a:avLst/>
          </a:prstGeom>
        </p:spPr>
      </p:pic>
    </p:spTree>
    <p:extLst>
      <p:ext uri="{BB962C8B-B14F-4D97-AF65-F5344CB8AC3E}">
        <p14:creationId xmlns:p14="http://schemas.microsoft.com/office/powerpoint/2010/main" val="3513163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71186" y="614508"/>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Ensure a just and inclusive transition</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3886BF7-DE11-4F80-8075-CA95940FE877}"/>
              </a:ext>
            </a:extLst>
          </p:cNvPr>
          <p:cNvPicPr>
            <a:picLocks noChangeAspect="1"/>
          </p:cNvPicPr>
          <p:nvPr/>
        </p:nvPicPr>
        <p:blipFill>
          <a:blip r:embed="rId4"/>
          <a:stretch>
            <a:fillRect/>
          </a:stretch>
        </p:blipFill>
        <p:spPr>
          <a:xfrm>
            <a:off x="7326769" y="2228406"/>
            <a:ext cx="4154914" cy="4073673"/>
          </a:xfrm>
          <a:prstGeom prst="rect">
            <a:avLst/>
          </a:prstGeom>
        </p:spPr>
      </p:pic>
      <p:grpSp>
        <p:nvGrpSpPr>
          <p:cNvPr id="5" name="Group 4">
            <a:extLst>
              <a:ext uri="{FF2B5EF4-FFF2-40B4-BE49-F238E27FC236}">
                <a16:creationId xmlns:a16="http://schemas.microsoft.com/office/drawing/2014/main" id="{6676A7C7-4E9D-483F-AF88-61239A054A8B}"/>
              </a:ext>
            </a:extLst>
          </p:cNvPr>
          <p:cNvGrpSpPr/>
          <p:nvPr/>
        </p:nvGrpSpPr>
        <p:grpSpPr>
          <a:xfrm>
            <a:off x="261051" y="2171140"/>
            <a:ext cx="5487742" cy="4571566"/>
            <a:chOff x="593678" y="1689737"/>
            <a:chExt cx="5179325" cy="4759812"/>
          </a:xfrm>
        </p:grpSpPr>
        <p:pic>
          <p:nvPicPr>
            <p:cNvPr id="6" name="Picture 5">
              <a:extLst>
                <a:ext uri="{FF2B5EF4-FFF2-40B4-BE49-F238E27FC236}">
                  <a16:creationId xmlns:a16="http://schemas.microsoft.com/office/drawing/2014/main" id="{0463264D-7B4B-4D93-AE5C-EBC17D8ABB4B}"/>
                </a:ext>
              </a:extLst>
            </p:cNvPr>
            <p:cNvPicPr>
              <a:picLocks noChangeAspect="1"/>
            </p:cNvPicPr>
            <p:nvPr/>
          </p:nvPicPr>
          <p:blipFill>
            <a:blip r:embed="rId5"/>
            <a:stretch>
              <a:fillRect/>
            </a:stretch>
          </p:blipFill>
          <p:spPr>
            <a:xfrm>
              <a:off x="641445" y="1689737"/>
              <a:ext cx="5131558" cy="4759812"/>
            </a:xfrm>
            <a:prstGeom prst="rect">
              <a:avLst/>
            </a:prstGeom>
          </p:spPr>
        </p:pic>
        <p:sp>
          <p:nvSpPr>
            <p:cNvPr id="7" name="Rectangle 6">
              <a:extLst>
                <a:ext uri="{FF2B5EF4-FFF2-40B4-BE49-F238E27FC236}">
                  <a16:creationId xmlns:a16="http://schemas.microsoft.com/office/drawing/2014/main" id="{19C92785-A773-4B9C-81EA-71AA50B18FA0}"/>
                </a:ext>
              </a:extLst>
            </p:cNvPr>
            <p:cNvSpPr/>
            <p:nvPr/>
          </p:nvSpPr>
          <p:spPr>
            <a:xfrm>
              <a:off x="593678" y="5990778"/>
              <a:ext cx="1392071" cy="4587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1FF5479F-4DD0-4D38-AC9B-9C25742ADE85}"/>
              </a:ext>
            </a:extLst>
          </p:cNvPr>
          <p:cNvSpPr/>
          <p:nvPr/>
        </p:nvSpPr>
        <p:spPr>
          <a:xfrm>
            <a:off x="188383" y="1269866"/>
            <a:ext cx="6444766" cy="646331"/>
          </a:xfrm>
          <a:prstGeom prst="rect">
            <a:avLst/>
          </a:prstGeom>
        </p:spPr>
        <p:txBody>
          <a:bodyPr wrap="square" anchor="ctr">
            <a:spAutoFit/>
          </a:bodyPr>
          <a:lstStyle/>
          <a:p>
            <a:r>
              <a:rPr lang="en-US" b="1" dirty="0">
                <a:solidFill>
                  <a:srgbClr val="5C6163"/>
                </a:solidFill>
                <a:latin typeface="AkzidenzGrotesk-Light"/>
              </a:rPr>
              <a:t>Human resources required for the manufacturing and installation of SWHs for 10 000 single-family households, by occupation</a:t>
            </a:r>
          </a:p>
        </p:txBody>
      </p:sp>
      <p:sp>
        <p:nvSpPr>
          <p:cNvPr id="9" name="Rectangle 8">
            <a:extLst>
              <a:ext uri="{FF2B5EF4-FFF2-40B4-BE49-F238E27FC236}">
                <a16:creationId xmlns:a16="http://schemas.microsoft.com/office/drawing/2014/main" id="{779227A3-D2BE-4C4B-98EB-281FDC28B49C}"/>
              </a:ext>
            </a:extLst>
          </p:cNvPr>
          <p:cNvSpPr/>
          <p:nvPr/>
        </p:nvSpPr>
        <p:spPr>
          <a:xfrm>
            <a:off x="7449522" y="1277750"/>
            <a:ext cx="4291703" cy="646331"/>
          </a:xfrm>
          <a:prstGeom prst="rect">
            <a:avLst/>
          </a:prstGeom>
        </p:spPr>
        <p:txBody>
          <a:bodyPr wrap="square">
            <a:spAutoFit/>
          </a:bodyPr>
          <a:lstStyle/>
          <a:p>
            <a:r>
              <a:rPr lang="en-US" b="1" dirty="0">
                <a:solidFill>
                  <a:srgbClr val="5C6163"/>
                </a:solidFill>
                <a:latin typeface="AkzidenzGrotesk-Light"/>
              </a:rPr>
              <a:t>The broad dimension of renewable energy</a:t>
            </a:r>
          </a:p>
          <a:p>
            <a:r>
              <a:rPr lang="en-US" b="1" dirty="0">
                <a:solidFill>
                  <a:srgbClr val="5C6163"/>
                </a:solidFill>
                <a:latin typeface="AkzidenzGrotesk-Light"/>
              </a:rPr>
              <a:t>policy making</a:t>
            </a:r>
            <a:endParaRPr lang="en-US" b="1" dirty="0"/>
          </a:p>
        </p:txBody>
      </p:sp>
    </p:spTree>
    <p:extLst>
      <p:ext uri="{BB962C8B-B14F-4D97-AF65-F5344CB8AC3E}">
        <p14:creationId xmlns:p14="http://schemas.microsoft.com/office/powerpoint/2010/main" val="4163802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9938" y="2343287"/>
            <a:ext cx="5993652" cy="152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7"/>
          <p:cNvGrpSpPr>
            <a:grpSpLocks/>
          </p:cNvGrpSpPr>
          <p:nvPr/>
        </p:nvGrpSpPr>
        <p:grpSpPr bwMode="auto">
          <a:xfrm>
            <a:off x="1585417" y="4926027"/>
            <a:ext cx="9692183" cy="1342653"/>
            <a:chOff x="-2862251" y="4456943"/>
            <a:chExt cx="11855741" cy="1955192"/>
          </a:xfrm>
        </p:grpSpPr>
        <p:sp>
          <p:nvSpPr>
            <p:cNvPr id="4" name="TextBox 19"/>
            <p:cNvSpPr txBox="1">
              <a:spLocks noChangeArrowheads="1"/>
            </p:cNvSpPr>
            <p:nvPr/>
          </p:nvSpPr>
          <p:spPr bwMode="auto">
            <a:xfrm>
              <a:off x="-2077772" y="4542425"/>
              <a:ext cx="5317684" cy="41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baseline="30000">
                  <a:solidFill>
                    <a:srgbClr val="0872A6"/>
                  </a:solidFill>
                </a:rPr>
                <a:t>www.irena.org</a:t>
              </a:r>
            </a:p>
          </p:txBody>
        </p:sp>
        <p:sp>
          <p:nvSpPr>
            <p:cNvPr id="5" name="TextBox 20"/>
            <p:cNvSpPr txBox="1">
              <a:spLocks noChangeArrowheads="1"/>
            </p:cNvSpPr>
            <p:nvPr/>
          </p:nvSpPr>
          <p:spPr bwMode="auto">
            <a:xfrm>
              <a:off x="-2077772" y="5274860"/>
              <a:ext cx="5317684" cy="41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baseline="30000">
                  <a:solidFill>
                    <a:srgbClr val="0872A6"/>
                  </a:solidFill>
                </a:rPr>
                <a:t>www.twitter.com/irena</a:t>
              </a:r>
            </a:p>
          </p:txBody>
        </p:sp>
        <p:sp>
          <p:nvSpPr>
            <p:cNvPr id="6" name="TextBox 21"/>
            <p:cNvSpPr txBox="1">
              <a:spLocks noChangeArrowheads="1"/>
            </p:cNvSpPr>
            <p:nvPr/>
          </p:nvSpPr>
          <p:spPr bwMode="auto">
            <a:xfrm>
              <a:off x="-2077772" y="5838058"/>
              <a:ext cx="4831781" cy="57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baseline="30000" dirty="0">
                  <a:solidFill>
                    <a:srgbClr val="0872A6"/>
                  </a:solidFill>
                </a:rPr>
                <a:t>www.facebook.com/irena.org</a:t>
              </a:r>
              <a:endParaRPr lang="en-US" altLang="en-US" sz="3200" b="1" dirty="0">
                <a:solidFill>
                  <a:srgbClr val="0872A6"/>
                </a:solidFill>
              </a:endParaRPr>
            </a:p>
          </p:txBody>
        </p:sp>
        <p:sp>
          <p:nvSpPr>
            <p:cNvPr id="7" name="TextBox 22"/>
            <p:cNvSpPr txBox="1">
              <a:spLocks noChangeArrowheads="1"/>
            </p:cNvSpPr>
            <p:nvPr/>
          </p:nvSpPr>
          <p:spPr bwMode="auto">
            <a:xfrm>
              <a:off x="3043443" y="4466102"/>
              <a:ext cx="5774885" cy="57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baseline="30000">
                  <a:solidFill>
                    <a:srgbClr val="0872A6"/>
                  </a:solidFill>
                </a:rPr>
                <a:t>www.instagram.com/irenaimages</a:t>
              </a:r>
              <a:endParaRPr lang="en-US" altLang="en-US" sz="3200" b="1">
                <a:solidFill>
                  <a:srgbClr val="0872A6"/>
                </a:solidFill>
              </a:endParaRPr>
            </a:p>
          </p:txBody>
        </p:sp>
        <p:pic>
          <p:nvPicPr>
            <p:cNvPr id="8"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2251" y="4456943"/>
              <a:ext cx="4572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0142" y="5909155"/>
              <a:ext cx="4572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1807" y="4456943"/>
              <a:ext cx="4572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6"/>
            <p:cNvSpPr txBox="1">
              <a:spLocks noChangeArrowheads="1"/>
            </p:cNvSpPr>
            <p:nvPr/>
          </p:nvSpPr>
          <p:spPr bwMode="auto">
            <a:xfrm>
              <a:off x="3122378" y="5187045"/>
              <a:ext cx="5871112" cy="57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baseline="30000">
                  <a:solidFill>
                    <a:srgbClr val="0872A6"/>
                  </a:solidFill>
                </a:rPr>
                <a:t>www.flickr.com/photos/irenaimages</a:t>
              </a:r>
              <a:endParaRPr lang="en-US" altLang="en-US" sz="3200" b="1">
                <a:solidFill>
                  <a:srgbClr val="0872A6"/>
                </a:solidFill>
              </a:endParaRPr>
            </a:p>
          </p:txBody>
        </p:sp>
        <p:pic>
          <p:nvPicPr>
            <p:cNvPr id="12"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5961" y="5909155"/>
              <a:ext cx="463045" cy="46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2251" y="5182213"/>
              <a:ext cx="472708" cy="472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5961" y="5187044"/>
              <a:ext cx="463045" cy="46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30"/>
            <p:cNvSpPr txBox="1">
              <a:spLocks noChangeArrowheads="1"/>
            </p:cNvSpPr>
            <p:nvPr/>
          </p:nvSpPr>
          <p:spPr bwMode="auto">
            <a:xfrm>
              <a:off x="3124874" y="5838058"/>
              <a:ext cx="5470086" cy="574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baseline="30000">
                  <a:solidFill>
                    <a:srgbClr val="0872A6"/>
                  </a:solidFill>
                </a:rPr>
                <a:t>www.youtube.com/user/irenaorg</a:t>
              </a:r>
              <a:endParaRPr lang="en-US" altLang="en-US" sz="3200" b="1">
                <a:solidFill>
                  <a:srgbClr val="0872A6"/>
                </a:solidFill>
              </a:endParaRPr>
            </a:p>
          </p:txBody>
        </p:sp>
      </p:grpSp>
    </p:spTree>
    <p:extLst>
      <p:ext uri="{BB962C8B-B14F-4D97-AF65-F5344CB8AC3E}">
        <p14:creationId xmlns:p14="http://schemas.microsoft.com/office/powerpoint/2010/main" val="352958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EB6EF-A919-4A42-A03F-727A82EA91E2}"/>
              </a:ext>
            </a:extLst>
          </p:cNvPr>
          <p:cNvPicPr>
            <a:picLocks noChangeAspect="1"/>
          </p:cNvPicPr>
          <p:nvPr/>
        </p:nvPicPr>
        <p:blipFill>
          <a:blip r:embed="rId3"/>
          <a:stretch>
            <a:fillRect/>
          </a:stretch>
        </p:blipFill>
        <p:spPr>
          <a:xfrm>
            <a:off x="334107" y="1423589"/>
            <a:ext cx="5610505" cy="5100459"/>
          </a:xfrm>
          <a:prstGeom prst="rect">
            <a:avLst/>
          </a:prstGeom>
        </p:spPr>
      </p:pic>
      <p:sp>
        <p:nvSpPr>
          <p:cNvPr id="20" name="Title 1">
            <a:extLst>
              <a:ext uri="{FF2B5EF4-FFF2-40B4-BE49-F238E27FC236}">
                <a16:creationId xmlns:a16="http://schemas.microsoft.com/office/drawing/2014/main" id="{14ED6362-14A5-4BD0-9463-C5A2D4655B9C}"/>
              </a:ext>
            </a:extLst>
          </p:cNvPr>
          <p:cNvSpPr>
            <a:spLocks noGrp="1"/>
          </p:cNvSpPr>
          <p:nvPr>
            <p:ph type="title"/>
          </p:nvPr>
        </p:nvSpPr>
        <p:spPr>
          <a:xfrm>
            <a:off x="228600" y="173404"/>
            <a:ext cx="8016903" cy="1325563"/>
          </a:xfrm>
        </p:spPr>
        <p:txBody>
          <a:bodyPr/>
          <a:lstStyle/>
          <a:p>
            <a:pPr marL="91440" fontAlgn="base">
              <a:spcBef>
                <a:spcPts val="600"/>
              </a:spcBef>
              <a:spcAft>
                <a:spcPts val="600"/>
              </a:spcAft>
            </a:pPr>
            <a:r>
              <a:rPr lang="en-US" sz="3200" b="1" dirty="0">
                <a:solidFill>
                  <a:srgbClr val="0872A6"/>
                </a:solidFill>
                <a:latin typeface="Calibri "/>
              </a:rPr>
              <a:t>The benefits of the energy transition in heating and cooling are clear </a:t>
            </a:r>
          </a:p>
        </p:txBody>
      </p:sp>
      <p:pic>
        <p:nvPicPr>
          <p:cNvPr id="8" name="Picture 7">
            <a:extLst>
              <a:ext uri="{FF2B5EF4-FFF2-40B4-BE49-F238E27FC236}">
                <a16:creationId xmlns:a16="http://schemas.microsoft.com/office/drawing/2014/main" id="{6609378D-5449-4A9E-8A17-DE23E10E0A8E}"/>
              </a:ext>
            </a:extLst>
          </p:cNvPr>
          <p:cNvPicPr>
            <a:picLocks noChangeAspect="1"/>
          </p:cNvPicPr>
          <p:nvPr/>
        </p:nvPicPr>
        <p:blipFill>
          <a:blip r:embed="rId4"/>
          <a:stretch>
            <a:fillRect/>
          </a:stretch>
        </p:blipFill>
        <p:spPr>
          <a:xfrm>
            <a:off x="6323590" y="3563911"/>
            <a:ext cx="5348150" cy="2292750"/>
          </a:xfrm>
          <a:prstGeom prst="rect">
            <a:avLst/>
          </a:prstGeom>
        </p:spPr>
      </p:pic>
      <p:sp>
        <p:nvSpPr>
          <p:cNvPr id="9" name="Rectangle 8">
            <a:extLst>
              <a:ext uri="{FF2B5EF4-FFF2-40B4-BE49-F238E27FC236}">
                <a16:creationId xmlns:a16="http://schemas.microsoft.com/office/drawing/2014/main" id="{108D0CB4-CF98-4457-8BD7-4A3DED4D4D83}"/>
              </a:ext>
            </a:extLst>
          </p:cNvPr>
          <p:cNvSpPr/>
          <p:nvPr/>
        </p:nvSpPr>
        <p:spPr>
          <a:xfrm>
            <a:off x="6193602" y="1423589"/>
            <a:ext cx="6632448" cy="1200329"/>
          </a:xfrm>
          <a:prstGeom prst="rect">
            <a:avLst/>
          </a:prstGeom>
        </p:spPr>
        <p:txBody>
          <a:bodyPr wrap="square">
            <a:spAutoFit/>
          </a:bodyPr>
          <a:lstStyle/>
          <a:p>
            <a:r>
              <a:rPr lang="en-US" sz="2400" b="1" dirty="0">
                <a:solidFill>
                  <a:schemeClr val="accent2"/>
                </a:solidFill>
                <a:latin typeface="AkzidenzGrotesk-Light"/>
              </a:rPr>
              <a:t>Corporate drivers and barriers for renewable heating and cooling</a:t>
            </a:r>
          </a:p>
          <a:p>
            <a:endParaRPr lang="en-US" sz="2400" b="1" dirty="0">
              <a:solidFill>
                <a:schemeClr val="accent2"/>
              </a:solidFill>
              <a:latin typeface="AkzidenzGrotesk-Light"/>
            </a:endParaRPr>
          </a:p>
        </p:txBody>
      </p:sp>
      <p:pic>
        <p:nvPicPr>
          <p:cNvPr id="11" name="Picture 10">
            <a:hlinkClick r:id="rId5"/>
            <a:extLst>
              <a:ext uri="{FF2B5EF4-FFF2-40B4-BE49-F238E27FC236}">
                <a16:creationId xmlns:a16="http://schemas.microsoft.com/office/drawing/2014/main" id="{29A08515-6444-4C4D-AF1B-19908CCE5C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81093" y="2023753"/>
            <a:ext cx="1290647" cy="1825946"/>
          </a:xfrm>
          <a:prstGeom prst="rect">
            <a:avLst/>
          </a:prstGeom>
          <a:effectLst>
            <a:outerShdw blurRad="50800" dist="38100" dir="2700000" algn="tl" rotWithShape="0">
              <a:prstClr val="black">
                <a:alpha val="40000"/>
              </a:prstClr>
            </a:outerShdw>
          </a:effectLst>
        </p:spPr>
      </p:pic>
      <p:pic>
        <p:nvPicPr>
          <p:cNvPr id="12" name="Picture 11" descr="Logo&#10;&#10;Description automatically generated">
            <a:extLst>
              <a:ext uri="{FF2B5EF4-FFF2-40B4-BE49-F238E27FC236}">
                <a16:creationId xmlns:a16="http://schemas.microsoft.com/office/drawing/2014/main" id="{A988E8E9-CFCD-4C27-BC58-77BD223CB9DA}"/>
              </a:ext>
            </a:extLst>
          </p:cNvPr>
          <p:cNvPicPr>
            <a:picLocks noChangeAspect="1"/>
          </p:cNvPicPr>
          <p:nvPr/>
        </p:nvPicPr>
        <p:blipFill>
          <a:blip r:embed="rId7"/>
          <a:stretch>
            <a:fillRect/>
          </a:stretch>
        </p:blipFill>
        <p:spPr>
          <a:xfrm>
            <a:off x="8724857" y="2438960"/>
            <a:ext cx="1463072" cy="531341"/>
          </a:xfrm>
          <a:prstGeom prst="rect">
            <a:avLst/>
          </a:prstGeom>
        </p:spPr>
      </p:pic>
      <p:sp>
        <p:nvSpPr>
          <p:cNvPr id="13" name="Rectangle 12">
            <a:extLst>
              <a:ext uri="{FF2B5EF4-FFF2-40B4-BE49-F238E27FC236}">
                <a16:creationId xmlns:a16="http://schemas.microsoft.com/office/drawing/2014/main" id="{95037A1E-2376-4F00-B241-C14C58D89616}"/>
              </a:ext>
            </a:extLst>
          </p:cNvPr>
          <p:cNvSpPr/>
          <p:nvPr/>
        </p:nvSpPr>
        <p:spPr>
          <a:xfrm>
            <a:off x="6874838" y="3032606"/>
            <a:ext cx="3381760" cy="430887"/>
          </a:xfrm>
          <a:prstGeom prst="rect">
            <a:avLst/>
          </a:prstGeom>
        </p:spPr>
        <p:txBody>
          <a:bodyPr wrap="none">
            <a:spAutoFit/>
          </a:bodyPr>
          <a:lstStyle/>
          <a:p>
            <a:r>
              <a:rPr lang="en-US" sz="2200" b="1" dirty="0">
                <a:solidFill>
                  <a:srgbClr val="0079B0"/>
                </a:solidFill>
              </a:rPr>
              <a:t>https://coalition.irena.org/</a:t>
            </a:r>
          </a:p>
        </p:txBody>
      </p:sp>
    </p:spTree>
    <p:extLst>
      <p:ext uri="{BB962C8B-B14F-4D97-AF65-F5344CB8AC3E}">
        <p14:creationId xmlns:p14="http://schemas.microsoft.com/office/powerpoint/2010/main" val="1391723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A8CF7A5-DE42-4FA0-91BB-998300241DC3}"/>
              </a:ext>
            </a:extLst>
          </p:cNvPr>
          <p:cNvGrpSpPr/>
          <p:nvPr/>
        </p:nvGrpSpPr>
        <p:grpSpPr>
          <a:xfrm>
            <a:off x="0" y="580445"/>
            <a:ext cx="8052873" cy="6277555"/>
            <a:chOff x="2639449" y="1636299"/>
            <a:chExt cx="6913099" cy="5648063"/>
          </a:xfrm>
        </p:grpSpPr>
        <p:pic>
          <p:nvPicPr>
            <p:cNvPr id="26" name="Picture 25">
              <a:extLst>
                <a:ext uri="{FF2B5EF4-FFF2-40B4-BE49-F238E27FC236}">
                  <a16:creationId xmlns:a16="http://schemas.microsoft.com/office/drawing/2014/main" id="{62EED8C1-54F2-4C09-AED6-202FAF19726A}"/>
                </a:ext>
              </a:extLst>
            </p:cNvPr>
            <p:cNvPicPr>
              <a:picLocks noChangeAspect="1"/>
            </p:cNvPicPr>
            <p:nvPr/>
          </p:nvPicPr>
          <p:blipFill rotWithShape="1">
            <a:blip r:embed="rId3"/>
            <a:srcRect b="1805"/>
            <a:stretch/>
          </p:blipFill>
          <p:spPr>
            <a:xfrm>
              <a:off x="2639449" y="1764280"/>
              <a:ext cx="6913099" cy="5520082"/>
            </a:xfrm>
            <a:prstGeom prst="rect">
              <a:avLst/>
            </a:prstGeom>
          </p:spPr>
        </p:pic>
        <p:sp>
          <p:nvSpPr>
            <p:cNvPr id="27" name="Rectangle 26">
              <a:extLst>
                <a:ext uri="{FF2B5EF4-FFF2-40B4-BE49-F238E27FC236}">
                  <a16:creationId xmlns:a16="http://schemas.microsoft.com/office/drawing/2014/main" id="{8A361C7C-09C8-4681-B057-0028E0B6A8DA}"/>
                </a:ext>
              </a:extLst>
            </p:cNvPr>
            <p:cNvSpPr/>
            <p:nvPr/>
          </p:nvSpPr>
          <p:spPr>
            <a:xfrm>
              <a:off x="2639449" y="1636299"/>
              <a:ext cx="4372708" cy="3634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
            <a:extLst>
              <a:ext uri="{FF2B5EF4-FFF2-40B4-BE49-F238E27FC236}">
                <a16:creationId xmlns:a16="http://schemas.microsoft.com/office/drawing/2014/main" id="{CCC58909-D6BB-4C84-8257-33F493B3674D}"/>
              </a:ext>
            </a:extLst>
          </p:cNvPr>
          <p:cNvSpPr>
            <a:spLocks noGrp="1"/>
          </p:cNvSpPr>
          <p:nvPr>
            <p:ph type="title"/>
          </p:nvPr>
        </p:nvSpPr>
        <p:spPr>
          <a:xfrm>
            <a:off x="0" y="-82337"/>
            <a:ext cx="10515600" cy="1325563"/>
          </a:xfrm>
        </p:spPr>
        <p:txBody>
          <a:bodyPr/>
          <a:lstStyle/>
          <a:p>
            <a:pPr marL="91440" fontAlgn="base">
              <a:spcBef>
                <a:spcPts val="600"/>
              </a:spcBef>
              <a:spcAft>
                <a:spcPts val="600"/>
              </a:spcAft>
            </a:pPr>
            <a:r>
              <a:rPr lang="en-US" sz="3200" b="1" dirty="0">
                <a:solidFill>
                  <a:srgbClr val="0872A6"/>
                </a:solidFill>
                <a:latin typeface="Calibri "/>
              </a:rPr>
              <a:t>But barriers still exist on many fronts </a:t>
            </a:r>
          </a:p>
        </p:txBody>
      </p:sp>
      <p:pic>
        <p:nvPicPr>
          <p:cNvPr id="10" name="Picture 9">
            <a:extLst>
              <a:ext uri="{FF2B5EF4-FFF2-40B4-BE49-F238E27FC236}">
                <a16:creationId xmlns:a16="http://schemas.microsoft.com/office/drawing/2014/main" id="{CAEC949E-AB91-48FA-8F52-1F61B09E774E}"/>
              </a:ext>
            </a:extLst>
          </p:cNvPr>
          <p:cNvPicPr>
            <a:picLocks noChangeAspect="1"/>
          </p:cNvPicPr>
          <p:nvPr/>
        </p:nvPicPr>
        <p:blipFill>
          <a:blip r:embed="rId4"/>
          <a:stretch>
            <a:fillRect/>
          </a:stretch>
        </p:blipFill>
        <p:spPr>
          <a:xfrm>
            <a:off x="7959256" y="1965493"/>
            <a:ext cx="4186467" cy="2320260"/>
          </a:xfrm>
          <a:prstGeom prst="rect">
            <a:avLst/>
          </a:prstGeom>
        </p:spPr>
      </p:pic>
      <p:sp>
        <p:nvSpPr>
          <p:cNvPr id="11" name="Rectangle 10">
            <a:extLst>
              <a:ext uri="{FF2B5EF4-FFF2-40B4-BE49-F238E27FC236}">
                <a16:creationId xmlns:a16="http://schemas.microsoft.com/office/drawing/2014/main" id="{7EFECEBD-2534-4F53-BE89-FF9FB608E76D}"/>
              </a:ext>
            </a:extLst>
          </p:cNvPr>
          <p:cNvSpPr/>
          <p:nvPr/>
        </p:nvSpPr>
        <p:spPr>
          <a:xfrm>
            <a:off x="8052873" y="1243226"/>
            <a:ext cx="3994205" cy="646331"/>
          </a:xfrm>
          <a:prstGeom prst="rect">
            <a:avLst/>
          </a:prstGeom>
        </p:spPr>
        <p:txBody>
          <a:bodyPr wrap="square">
            <a:spAutoFit/>
          </a:bodyPr>
          <a:lstStyle/>
          <a:p>
            <a:r>
              <a:rPr lang="en-US" b="1" dirty="0">
                <a:solidFill>
                  <a:srgbClr val="5C6163"/>
                </a:solidFill>
                <a:latin typeface="AkzidenzGrotesk-Light"/>
              </a:rPr>
              <a:t>Countries with policies for renewable heating and cooling, 2009-19</a:t>
            </a:r>
            <a:endParaRPr lang="en-US" b="1" dirty="0"/>
          </a:p>
        </p:txBody>
      </p:sp>
    </p:spTree>
    <p:extLst>
      <p:ext uri="{BB962C8B-B14F-4D97-AF65-F5344CB8AC3E}">
        <p14:creationId xmlns:p14="http://schemas.microsoft.com/office/powerpoint/2010/main" val="1588399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8F71-ACC2-44CA-90C8-B648C0CCC2F0}"/>
              </a:ext>
            </a:extLst>
          </p:cNvPr>
          <p:cNvSpPr>
            <a:spLocks noGrp="1"/>
          </p:cNvSpPr>
          <p:nvPr>
            <p:ph type="title"/>
          </p:nvPr>
        </p:nvSpPr>
        <p:spPr>
          <a:xfrm>
            <a:off x="228600" y="173404"/>
            <a:ext cx="11589689" cy="1325563"/>
          </a:xfrm>
        </p:spPr>
        <p:txBody>
          <a:bodyPr vert="horz" lIns="91440" tIns="45720" rIns="91440" bIns="45720" rtlCol="0" anchor="ctr">
            <a:normAutofit/>
          </a:bodyPr>
          <a:lstStyle/>
          <a:p>
            <a:pPr marL="91440" fontAlgn="base">
              <a:spcBef>
                <a:spcPts val="600"/>
              </a:spcBef>
              <a:spcAft>
                <a:spcPts val="600"/>
              </a:spcAft>
            </a:pPr>
            <a:r>
              <a:rPr lang="en-US" sz="3200" b="1" dirty="0">
                <a:solidFill>
                  <a:srgbClr val="0872A6"/>
                </a:solidFill>
                <a:latin typeface="Calibri "/>
              </a:rPr>
              <a:t>To attract investments in the sector, there is a need for raising ambition </a:t>
            </a:r>
          </a:p>
        </p:txBody>
      </p:sp>
      <p:grpSp>
        <p:nvGrpSpPr>
          <p:cNvPr id="30" name="Group 29">
            <a:extLst>
              <a:ext uri="{FF2B5EF4-FFF2-40B4-BE49-F238E27FC236}">
                <a16:creationId xmlns:a16="http://schemas.microsoft.com/office/drawing/2014/main" id="{2A1AF914-B743-4719-B4D7-42C856C49F52}"/>
              </a:ext>
            </a:extLst>
          </p:cNvPr>
          <p:cNvGrpSpPr/>
          <p:nvPr/>
        </p:nvGrpSpPr>
        <p:grpSpPr>
          <a:xfrm>
            <a:off x="6023444" y="1382254"/>
            <a:ext cx="5943600" cy="4576399"/>
            <a:chOff x="6079789" y="511582"/>
            <a:chExt cx="5943600" cy="4576399"/>
          </a:xfrm>
        </p:grpSpPr>
        <p:pic>
          <p:nvPicPr>
            <p:cNvPr id="31" name="Picture 30">
              <a:extLst>
                <a:ext uri="{FF2B5EF4-FFF2-40B4-BE49-F238E27FC236}">
                  <a16:creationId xmlns:a16="http://schemas.microsoft.com/office/drawing/2014/main" id="{4998C7FC-C25A-4CD1-96C3-C22337F27C69}"/>
                </a:ext>
              </a:extLst>
            </p:cNvPr>
            <p:cNvPicPr/>
            <p:nvPr/>
          </p:nvPicPr>
          <p:blipFill>
            <a:blip r:embed="rId3"/>
            <a:stretch>
              <a:fillRect/>
            </a:stretch>
          </p:blipFill>
          <p:spPr>
            <a:xfrm>
              <a:off x="6079789" y="957306"/>
              <a:ext cx="5943600" cy="4130675"/>
            </a:xfrm>
            <a:prstGeom prst="rect">
              <a:avLst/>
            </a:prstGeom>
          </p:spPr>
        </p:pic>
        <p:sp>
          <p:nvSpPr>
            <p:cNvPr id="32" name="TextBox 31">
              <a:extLst>
                <a:ext uri="{FF2B5EF4-FFF2-40B4-BE49-F238E27FC236}">
                  <a16:creationId xmlns:a16="http://schemas.microsoft.com/office/drawing/2014/main" id="{39FFC6B8-1A2B-428B-9679-40350392FD65}"/>
                </a:ext>
              </a:extLst>
            </p:cNvPr>
            <p:cNvSpPr txBox="1"/>
            <p:nvPr/>
          </p:nvSpPr>
          <p:spPr>
            <a:xfrm>
              <a:off x="6138834" y="511582"/>
              <a:ext cx="5735800" cy="369332"/>
            </a:xfrm>
            <a:prstGeom prst="rect">
              <a:avLst/>
            </a:prstGeom>
          </p:spPr>
          <p:txBody>
            <a:bodyPr wrap="square">
              <a:spAutoFit/>
            </a:bodyPr>
            <a:lstStyle>
              <a:defPPr>
                <a:defRPr lang="en-US"/>
              </a:defPPr>
              <a:lvl1pPr>
                <a:defRPr b="1">
                  <a:solidFill>
                    <a:srgbClr val="5C6163"/>
                  </a:solidFill>
                  <a:latin typeface="AkzidenzGrotesk-Light"/>
                </a:defRPr>
              </a:lvl1pPr>
            </a:lstStyle>
            <a:p>
              <a:r>
                <a:rPr lang="en-US" dirty="0"/>
                <a:t>Renewable energy components in current NDCs</a:t>
              </a:r>
            </a:p>
          </p:txBody>
        </p:sp>
      </p:grpSp>
      <p:pic>
        <p:nvPicPr>
          <p:cNvPr id="3" name="Picture 2">
            <a:extLst>
              <a:ext uri="{FF2B5EF4-FFF2-40B4-BE49-F238E27FC236}">
                <a16:creationId xmlns:a16="http://schemas.microsoft.com/office/drawing/2014/main" id="{E9AE444D-9F52-4157-BA41-0A26E2F2AB92}"/>
              </a:ext>
            </a:extLst>
          </p:cNvPr>
          <p:cNvPicPr>
            <a:picLocks noChangeAspect="1"/>
          </p:cNvPicPr>
          <p:nvPr/>
        </p:nvPicPr>
        <p:blipFill>
          <a:blip r:embed="rId4"/>
          <a:stretch>
            <a:fillRect/>
          </a:stretch>
        </p:blipFill>
        <p:spPr>
          <a:xfrm>
            <a:off x="431628" y="1751586"/>
            <a:ext cx="5071252" cy="3354828"/>
          </a:xfrm>
          <a:prstGeom prst="rect">
            <a:avLst/>
          </a:prstGeom>
        </p:spPr>
      </p:pic>
    </p:spTree>
    <p:extLst>
      <p:ext uri="{BB962C8B-B14F-4D97-AF65-F5344CB8AC3E}">
        <p14:creationId xmlns:p14="http://schemas.microsoft.com/office/powerpoint/2010/main" val="1779999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8831AA-96AD-4786-8B43-E642895A3DE0}"/>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4350058" y="2897728"/>
            <a:ext cx="7841942" cy="3960272"/>
          </a:xfrm>
          <a:prstGeom prst="rect">
            <a:avLst/>
          </a:prstGeom>
        </p:spPr>
      </p:pic>
      <p:sp>
        <p:nvSpPr>
          <p:cNvPr id="12" name="TextBox 11">
            <a:extLst>
              <a:ext uri="{FF2B5EF4-FFF2-40B4-BE49-F238E27FC236}">
                <a16:creationId xmlns:a16="http://schemas.microsoft.com/office/drawing/2014/main" id="{72E38738-BB99-48C5-B007-43C3FEF93B5E}"/>
              </a:ext>
            </a:extLst>
          </p:cNvPr>
          <p:cNvSpPr txBox="1"/>
          <p:nvPr/>
        </p:nvSpPr>
        <p:spPr>
          <a:xfrm>
            <a:off x="26955" y="380425"/>
            <a:ext cx="8951992" cy="535531"/>
          </a:xfrm>
          <a:prstGeom prst="rect">
            <a:avLst/>
          </a:prstGeom>
        </p:spPr>
        <p:txBody>
          <a:bodyPr vert="horz" lIns="91440" tIns="45720" rIns="91440" bIns="45720" rtlCol="0" anchor="ctr">
            <a:noAutofit/>
          </a:bodyPr>
          <a:lstStyle>
            <a:lvl1pPr marL="91440" fontAlgn="base">
              <a:lnSpc>
                <a:spcPct val="90000"/>
              </a:lnSpc>
              <a:spcBef>
                <a:spcPts val="600"/>
              </a:spcBef>
              <a:spcAft>
                <a:spcPts val="600"/>
              </a:spcAft>
              <a:buNone/>
              <a:defRPr sz="3200" b="1">
                <a:solidFill>
                  <a:srgbClr val="0872A6"/>
                </a:solidFill>
                <a:latin typeface="Calibri "/>
                <a:ea typeface="+mj-ea"/>
                <a:cs typeface="+mj-cs"/>
              </a:defRPr>
            </a:lvl1pPr>
          </a:lstStyle>
          <a:p>
            <a:r>
              <a:rPr lang="en-US" dirty="0"/>
              <a:t>Specific targets for renewables in heating and cooling are needed to guide investments </a:t>
            </a:r>
          </a:p>
        </p:txBody>
      </p:sp>
      <p:sp>
        <p:nvSpPr>
          <p:cNvPr id="16" name="TextBox 15">
            <a:extLst>
              <a:ext uri="{FF2B5EF4-FFF2-40B4-BE49-F238E27FC236}">
                <a16:creationId xmlns:a16="http://schemas.microsoft.com/office/drawing/2014/main" id="{E69AAAA6-C385-4B2E-8675-711CA79F2473}"/>
              </a:ext>
            </a:extLst>
          </p:cNvPr>
          <p:cNvSpPr txBox="1"/>
          <p:nvPr/>
        </p:nvSpPr>
        <p:spPr>
          <a:xfrm>
            <a:off x="7660980" y="4998525"/>
            <a:ext cx="4443933" cy="1538883"/>
          </a:xfrm>
          <a:prstGeom prst="rect">
            <a:avLst/>
          </a:prstGeom>
          <a:noFill/>
        </p:spPr>
        <p:txBody>
          <a:bodyPr wrap="square" rtlCol="0">
            <a:spAutoFit/>
          </a:bodyPr>
          <a:lstStyle/>
          <a:p>
            <a:pPr>
              <a:spcBef>
                <a:spcPts val="600"/>
              </a:spcBef>
              <a:spcAft>
                <a:spcPts val="600"/>
              </a:spcAft>
            </a:pPr>
            <a:r>
              <a:rPr lang="en-US" sz="2000" b="1" dirty="0">
                <a:ea typeface="+mj-ea"/>
                <a:cs typeface="+mj-cs"/>
              </a:rPr>
              <a:t>Accelerating corporate sourcing models for renewable heating and cooling is crucial to </a:t>
            </a:r>
            <a:r>
              <a:rPr lang="en-US" sz="2000" b="1" dirty="0" err="1">
                <a:ea typeface="+mj-ea"/>
                <a:cs typeface="+mj-cs"/>
              </a:rPr>
              <a:t>decarbonise</a:t>
            </a:r>
            <a:r>
              <a:rPr lang="en-US" sz="2000" b="1" dirty="0">
                <a:ea typeface="+mj-ea"/>
                <a:cs typeface="+mj-cs"/>
              </a:rPr>
              <a:t> industry</a:t>
            </a:r>
          </a:p>
          <a:p>
            <a:pPr marL="342900" indent="-342900">
              <a:spcBef>
                <a:spcPts val="600"/>
              </a:spcBef>
              <a:spcAft>
                <a:spcPts val="600"/>
              </a:spcAft>
              <a:buFont typeface="Arial" panose="020B0604020202020204" pitchFamily="34" charset="0"/>
              <a:buChar char="•"/>
            </a:pPr>
            <a:endParaRPr lang="en-US" sz="2400" b="1" dirty="0">
              <a:ea typeface="+mj-ea"/>
              <a:cs typeface="+mj-cs"/>
            </a:endParaRPr>
          </a:p>
        </p:txBody>
      </p:sp>
      <p:sp>
        <p:nvSpPr>
          <p:cNvPr id="18" name="TextBox 17">
            <a:extLst>
              <a:ext uri="{FF2B5EF4-FFF2-40B4-BE49-F238E27FC236}">
                <a16:creationId xmlns:a16="http://schemas.microsoft.com/office/drawing/2014/main" id="{6B23AF11-9046-4EE3-96B1-0A56B4290C5D}"/>
              </a:ext>
            </a:extLst>
          </p:cNvPr>
          <p:cNvSpPr txBox="1"/>
          <p:nvPr/>
        </p:nvSpPr>
        <p:spPr>
          <a:xfrm>
            <a:off x="522514" y="5708146"/>
            <a:ext cx="1516121" cy="276999"/>
          </a:xfrm>
          <a:prstGeom prst="rect">
            <a:avLst/>
          </a:prstGeom>
          <a:noFill/>
        </p:spPr>
        <p:txBody>
          <a:bodyPr wrap="none" rtlCol="0">
            <a:spAutoFit/>
          </a:bodyPr>
          <a:lstStyle/>
          <a:p>
            <a:r>
              <a:rPr lang="en-US" sz="1200" dirty="0">
                <a:solidFill>
                  <a:schemeClr val="tx1">
                    <a:lumMod val="50000"/>
                    <a:lumOff val="50000"/>
                  </a:schemeClr>
                </a:solidFill>
              </a:rPr>
              <a:t>Source: IRENA (2021)</a:t>
            </a:r>
          </a:p>
        </p:txBody>
      </p:sp>
      <p:pic>
        <p:nvPicPr>
          <p:cNvPr id="4" name="Picture 3" descr="A picture containing text&#10;&#10;Description automatically generated">
            <a:extLst>
              <a:ext uri="{FF2B5EF4-FFF2-40B4-BE49-F238E27FC236}">
                <a16:creationId xmlns:a16="http://schemas.microsoft.com/office/drawing/2014/main" id="{460D383E-5374-436A-B56B-D2162D5867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604" y="4610922"/>
            <a:ext cx="6945501" cy="1865377"/>
          </a:xfrm>
          <a:prstGeom prst="rect">
            <a:avLst/>
          </a:prstGeom>
        </p:spPr>
      </p:pic>
      <p:sp>
        <p:nvSpPr>
          <p:cNvPr id="17" name="Rectangle 16">
            <a:extLst>
              <a:ext uri="{FF2B5EF4-FFF2-40B4-BE49-F238E27FC236}">
                <a16:creationId xmlns:a16="http://schemas.microsoft.com/office/drawing/2014/main" id="{3EDA67E5-D1ED-46ED-A82A-8796B39BA9B5}"/>
              </a:ext>
            </a:extLst>
          </p:cNvPr>
          <p:cNvSpPr/>
          <p:nvPr/>
        </p:nvSpPr>
        <p:spPr>
          <a:xfrm>
            <a:off x="522514" y="4369689"/>
            <a:ext cx="6632448" cy="307777"/>
          </a:xfrm>
          <a:prstGeom prst="rect">
            <a:avLst/>
          </a:prstGeom>
        </p:spPr>
        <p:txBody>
          <a:bodyPr wrap="square">
            <a:spAutoFit/>
          </a:bodyPr>
          <a:lstStyle/>
          <a:p>
            <a:r>
              <a:rPr lang="en-US" sz="1400" b="1" dirty="0">
                <a:solidFill>
                  <a:srgbClr val="5C6163"/>
                </a:solidFill>
                <a:latin typeface="AkzidenzGrotesk-Light"/>
              </a:rPr>
              <a:t>Existing and potential corporate sourcing models for renewable heating and cooling</a:t>
            </a:r>
            <a:endParaRPr lang="en-US" sz="1400" b="1" dirty="0"/>
          </a:p>
        </p:txBody>
      </p:sp>
      <p:sp>
        <p:nvSpPr>
          <p:cNvPr id="20" name="TextBox 19">
            <a:extLst>
              <a:ext uri="{FF2B5EF4-FFF2-40B4-BE49-F238E27FC236}">
                <a16:creationId xmlns:a16="http://schemas.microsoft.com/office/drawing/2014/main" id="{8320D7F7-065D-460D-B48D-2B174DF2600E}"/>
              </a:ext>
            </a:extLst>
          </p:cNvPr>
          <p:cNvSpPr txBox="1"/>
          <p:nvPr/>
        </p:nvSpPr>
        <p:spPr>
          <a:xfrm>
            <a:off x="3887798" y="1422957"/>
            <a:ext cx="7025042" cy="646331"/>
          </a:xfrm>
          <a:prstGeom prst="rect">
            <a:avLst/>
          </a:prstGeom>
        </p:spPr>
        <p:txBody>
          <a:bodyPr wrap="square" anchor="ctr">
            <a:spAutoFit/>
          </a:bodyPr>
          <a:lstStyle>
            <a:defPPr>
              <a:defRPr lang="en-US"/>
            </a:defPPr>
            <a:lvl1pPr>
              <a:defRPr b="1">
                <a:solidFill>
                  <a:srgbClr val="5C6163"/>
                </a:solidFill>
                <a:latin typeface="AkzidenzGrotesk-Light"/>
              </a:defRPr>
            </a:lvl1pPr>
          </a:lstStyle>
          <a:p>
            <a:r>
              <a:rPr lang="en-GB" dirty="0"/>
              <a:t>Companies wanting to decarbonise heating and cooling are more likely to set indirect targets </a:t>
            </a:r>
            <a:r>
              <a:rPr lang="en-US" dirty="0"/>
              <a:t>with broader climate and sustainability objectives </a:t>
            </a:r>
          </a:p>
        </p:txBody>
      </p:sp>
      <p:pic>
        <p:nvPicPr>
          <p:cNvPr id="21" name="Picture 20" descr="Graphical user interface, text, application, email&#10;&#10;Description automatically generated">
            <a:extLst>
              <a:ext uri="{FF2B5EF4-FFF2-40B4-BE49-F238E27FC236}">
                <a16:creationId xmlns:a16="http://schemas.microsoft.com/office/drawing/2014/main" id="{B8CB26D6-A625-44E6-99F8-D0599A158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9828" y="2019662"/>
            <a:ext cx="7959633" cy="2470644"/>
          </a:xfrm>
          <a:prstGeom prst="rect">
            <a:avLst/>
          </a:prstGeom>
        </p:spPr>
      </p:pic>
      <p:pic>
        <p:nvPicPr>
          <p:cNvPr id="23" name="Picture 22">
            <a:hlinkClick r:id="rId6"/>
            <a:extLst>
              <a:ext uri="{FF2B5EF4-FFF2-40B4-BE49-F238E27FC236}">
                <a16:creationId xmlns:a16="http://schemas.microsoft.com/office/drawing/2014/main" id="{6C2356F2-4AFF-47D4-A95A-E9A861CDB6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1251" y="1167873"/>
            <a:ext cx="962093" cy="1361123"/>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DB7D8E97-251C-46D8-B6E6-790D503DCFC6}"/>
              </a:ext>
            </a:extLst>
          </p:cNvPr>
          <p:cNvSpPr txBox="1"/>
          <p:nvPr/>
        </p:nvSpPr>
        <p:spPr>
          <a:xfrm>
            <a:off x="5954984" y="6337799"/>
            <a:ext cx="1516121" cy="276999"/>
          </a:xfrm>
          <a:prstGeom prst="rect">
            <a:avLst/>
          </a:prstGeom>
          <a:noFill/>
        </p:spPr>
        <p:txBody>
          <a:bodyPr wrap="none" rtlCol="0">
            <a:spAutoFit/>
          </a:bodyPr>
          <a:lstStyle/>
          <a:p>
            <a:r>
              <a:rPr lang="en-US" sz="1200" dirty="0">
                <a:solidFill>
                  <a:schemeClr val="tx1">
                    <a:lumMod val="50000"/>
                    <a:lumOff val="50000"/>
                  </a:schemeClr>
                </a:solidFill>
              </a:rPr>
              <a:t>Source: IRENA (2021)</a:t>
            </a:r>
          </a:p>
        </p:txBody>
      </p:sp>
      <p:sp>
        <p:nvSpPr>
          <p:cNvPr id="25" name="TextBox 24">
            <a:extLst>
              <a:ext uri="{FF2B5EF4-FFF2-40B4-BE49-F238E27FC236}">
                <a16:creationId xmlns:a16="http://schemas.microsoft.com/office/drawing/2014/main" id="{0924599E-6785-4C32-AAD6-E5B7080E06CB}"/>
              </a:ext>
            </a:extLst>
          </p:cNvPr>
          <p:cNvSpPr txBox="1"/>
          <p:nvPr/>
        </p:nvSpPr>
        <p:spPr>
          <a:xfrm>
            <a:off x="10282250" y="4259956"/>
            <a:ext cx="1516121" cy="276999"/>
          </a:xfrm>
          <a:prstGeom prst="rect">
            <a:avLst/>
          </a:prstGeom>
          <a:noFill/>
        </p:spPr>
        <p:txBody>
          <a:bodyPr wrap="none" rtlCol="0">
            <a:spAutoFit/>
          </a:bodyPr>
          <a:lstStyle/>
          <a:p>
            <a:r>
              <a:rPr lang="en-US" sz="1200" dirty="0">
                <a:solidFill>
                  <a:schemeClr val="tx1">
                    <a:lumMod val="50000"/>
                    <a:lumOff val="50000"/>
                  </a:schemeClr>
                </a:solidFill>
              </a:rPr>
              <a:t>Source: IRENA (2021)</a:t>
            </a:r>
          </a:p>
        </p:txBody>
      </p:sp>
      <p:grpSp>
        <p:nvGrpSpPr>
          <p:cNvPr id="3" name="Group 2">
            <a:extLst>
              <a:ext uri="{FF2B5EF4-FFF2-40B4-BE49-F238E27FC236}">
                <a16:creationId xmlns:a16="http://schemas.microsoft.com/office/drawing/2014/main" id="{0D846066-A3F3-44E1-B1B2-9C3C5FD4F51E}"/>
              </a:ext>
            </a:extLst>
          </p:cNvPr>
          <p:cNvGrpSpPr/>
          <p:nvPr/>
        </p:nvGrpSpPr>
        <p:grpSpPr>
          <a:xfrm>
            <a:off x="8642015" y="63610"/>
            <a:ext cx="3462898" cy="933434"/>
            <a:chOff x="8642015" y="63610"/>
            <a:chExt cx="3462898" cy="933434"/>
          </a:xfrm>
        </p:grpSpPr>
        <p:sp>
          <p:nvSpPr>
            <p:cNvPr id="2" name="Rectangle 1">
              <a:extLst>
                <a:ext uri="{FF2B5EF4-FFF2-40B4-BE49-F238E27FC236}">
                  <a16:creationId xmlns:a16="http://schemas.microsoft.com/office/drawing/2014/main" id="{33565584-FE27-4C63-ACA8-773803740C08}"/>
                </a:ext>
              </a:extLst>
            </p:cNvPr>
            <p:cNvSpPr/>
            <p:nvPr/>
          </p:nvSpPr>
          <p:spPr>
            <a:xfrm>
              <a:off x="8978947" y="63610"/>
              <a:ext cx="3125966" cy="933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Text, logo&#10;&#10;Description automatically generated">
              <a:extLst>
                <a:ext uri="{FF2B5EF4-FFF2-40B4-BE49-F238E27FC236}">
                  <a16:creationId xmlns:a16="http://schemas.microsoft.com/office/drawing/2014/main" id="{B55B2446-D7F1-44F3-9825-D30CB666D5C3}"/>
                </a:ext>
              </a:extLst>
            </p:cNvPr>
            <p:cNvPicPr>
              <a:picLocks noChangeAspect="1"/>
            </p:cNvPicPr>
            <p:nvPr/>
          </p:nvPicPr>
          <p:blipFill>
            <a:blip r:embed="rId8"/>
            <a:stretch>
              <a:fillRect/>
            </a:stretch>
          </p:blipFill>
          <p:spPr>
            <a:xfrm>
              <a:off x="8642015" y="159774"/>
              <a:ext cx="1964753" cy="735294"/>
            </a:xfrm>
            <a:prstGeom prst="rect">
              <a:avLst/>
            </a:prstGeom>
          </p:spPr>
        </p:pic>
        <p:pic>
          <p:nvPicPr>
            <p:cNvPr id="28" name="Picture 27" descr="Logo&#10;&#10;Description automatically generated">
              <a:extLst>
                <a:ext uri="{FF2B5EF4-FFF2-40B4-BE49-F238E27FC236}">
                  <a16:creationId xmlns:a16="http://schemas.microsoft.com/office/drawing/2014/main" id="{8F7AA04E-68D6-48FD-BCF9-24811CBF3CAF}"/>
                </a:ext>
              </a:extLst>
            </p:cNvPr>
            <p:cNvPicPr>
              <a:picLocks noChangeAspect="1"/>
            </p:cNvPicPr>
            <p:nvPr/>
          </p:nvPicPr>
          <p:blipFill>
            <a:blip r:embed="rId9"/>
            <a:stretch>
              <a:fillRect/>
            </a:stretch>
          </p:blipFill>
          <p:spPr>
            <a:xfrm>
              <a:off x="10526331" y="261750"/>
              <a:ext cx="1463072" cy="531341"/>
            </a:xfrm>
            <a:prstGeom prst="rect">
              <a:avLst/>
            </a:prstGeom>
          </p:spPr>
        </p:pic>
      </p:grpSp>
      <p:sp>
        <p:nvSpPr>
          <p:cNvPr id="5" name="Rectangle 4">
            <a:extLst>
              <a:ext uri="{FF2B5EF4-FFF2-40B4-BE49-F238E27FC236}">
                <a16:creationId xmlns:a16="http://schemas.microsoft.com/office/drawing/2014/main" id="{1FC34C3C-3DA9-4016-9175-02533F498B55}"/>
              </a:ext>
            </a:extLst>
          </p:cNvPr>
          <p:cNvSpPr/>
          <p:nvPr/>
        </p:nvSpPr>
        <p:spPr>
          <a:xfrm>
            <a:off x="119705" y="1422957"/>
            <a:ext cx="3520918" cy="836576"/>
          </a:xfrm>
          <a:prstGeom prst="rect">
            <a:avLst/>
          </a:prstGeom>
        </p:spPr>
        <p:txBody>
          <a:bodyPr wrap="square">
            <a:spAutoFit/>
          </a:bodyPr>
          <a:lstStyle/>
          <a:p>
            <a:pPr marR="0" lvl="0">
              <a:lnSpc>
                <a:spcPct val="107000"/>
              </a:lnSpc>
              <a:spcBef>
                <a:spcPts val="600"/>
              </a:spcBef>
              <a:spcAft>
                <a:spcPts val="600"/>
              </a:spcAft>
            </a:pPr>
            <a:r>
              <a:rPr lang="en-US" sz="2800" dirty="0">
                <a:solidFill>
                  <a:srgbClr val="EF7D00"/>
                </a:solidFill>
                <a:latin typeface="Calibri" panose="020F0502020204030204" pitchFamily="34" charset="0"/>
                <a:ea typeface="Calibri" panose="020F0502020204030204" pitchFamily="34" charset="0"/>
                <a:cs typeface="Times New Roman" panose="02020603050405020304" pitchFamily="18" charset="0"/>
              </a:rPr>
              <a:t>49 countries </a:t>
            </a:r>
            <a:r>
              <a:rPr lang="en-US" dirty="0">
                <a:latin typeface="Calibri" panose="020F0502020204030204" pitchFamily="34" charset="0"/>
                <a:ea typeface="Calibri" panose="020F0502020204030204" pitchFamily="34" charset="0"/>
                <a:cs typeface="Times New Roman" panose="02020603050405020304" pitchFamily="18" charset="0"/>
              </a:rPr>
              <a:t>with national targets for renewable H&amp;C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CDF42846-B465-4477-AA91-C80AE6F36AA1}"/>
              </a:ext>
            </a:extLst>
          </p:cNvPr>
          <p:cNvSpPr/>
          <p:nvPr/>
        </p:nvSpPr>
        <p:spPr>
          <a:xfrm>
            <a:off x="119705" y="2348246"/>
            <a:ext cx="3520918" cy="836576"/>
          </a:xfrm>
          <a:prstGeom prst="rect">
            <a:avLst/>
          </a:prstGeom>
        </p:spPr>
        <p:txBody>
          <a:bodyPr wrap="square">
            <a:spAutoFit/>
          </a:bodyPr>
          <a:lstStyle/>
          <a:p>
            <a:pPr marR="0" lvl="0">
              <a:lnSpc>
                <a:spcPct val="107000"/>
              </a:lnSpc>
              <a:spcBef>
                <a:spcPts val="600"/>
              </a:spcBef>
              <a:spcAft>
                <a:spcPts val="600"/>
              </a:spcAft>
            </a:pPr>
            <a:r>
              <a:rPr lang="en-US" sz="2800" dirty="0">
                <a:solidFill>
                  <a:schemeClr val="accent5">
                    <a:lumMod val="75000"/>
                  </a:schemeClr>
                </a:solidFill>
                <a:latin typeface="Calibri" panose="020F0502020204030204" pitchFamily="34" charset="0"/>
                <a:ea typeface="Calibri" panose="020F0502020204030204" pitchFamily="34" charset="0"/>
                <a:cs typeface="Times New Roman" panose="02020603050405020304" pitchFamily="18" charset="0"/>
              </a:rPr>
              <a:t>166 countries </a:t>
            </a:r>
            <a:r>
              <a:rPr lang="en-US" dirty="0">
                <a:latin typeface="Calibri" panose="020F0502020204030204" pitchFamily="34" charset="0"/>
                <a:ea typeface="Calibri" panose="020F0502020204030204" pitchFamily="34" charset="0"/>
                <a:cs typeface="Times New Roman" panose="02020603050405020304" pitchFamily="18" charset="0"/>
              </a:rPr>
              <a:t>with targets for renewables in the power sector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AD22E30F-D82C-443A-957B-F9F18EB236F9}"/>
              </a:ext>
            </a:extLst>
          </p:cNvPr>
          <p:cNvSpPr/>
          <p:nvPr/>
        </p:nvSpPr>
        <p:spPr>
          <a:xfrm>
            <a:off x="119705" y="1422957"/>
            <a:ext cx="3612846" cy="2006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90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8F71-ACC2-44CA-90C8-B648C0CCC2F0}"/>
              </a:ext>
            </a:extLst>
          </p:cNvPr>
          <p:cNvSpPr>
            <a:spLocks noGrp="1"/>
          </p:cNvSpPr>
          <p:nvPr>
            <p:ph type="title"/>
          </p:nvPr>
        </p:nvSpPr>
        <p:spPr>
          <a:xfrm>
            <a:off x="183443" y="210292"/>
            <a:ext cx="11059179" cy="646332"/>
          </a:xfrm>
        </p:spPr>
        <p:txBody>
          <a:bodyPr vert="horz" lIns="91440" tIns="45720" rIns="91440" bIns="45720" rtlCol="0" anchor="ctr">
            <a:normAutofit/>
          </a:bodyPr>
          <a:lstStyle/>
          <a:p>
            <a:pPr marL="91440" fontAlgn="base">
              <a:spcBef>
                <a:spcPts val="600"/>
              </a:spcBef>
              <a:spcAft>
                <a:spcPts val="600"/>
              </a:spcAft>
            </a:pPr>
            <a:r>
              <a:rPr lang="en-US" sz="3200" b="1" dirty="0">
                <a:solidFill>
                  <a:srgbClr val="0872A6"/>
                </a:solidFill>
                <a:latin typeface="Calibri "/>
              </a:rPr>
              <a:t>And a need for public intervention to level  the playing field</a:t>
            </a:r>
          </a:p>
        </p:txBody>
      </p:sp>
      <p:sp>
        <p:nvSpPr>
          <p:cNvPr id="28" name="Rectangle 27">
            <a:extLst>
              <a:ext uri="{FF2B5EF4-FFF2-40B4-BE49-F238E27FC236}">
                <a16:creationId xmlns:a16="http://schemas.microsoft.com/office/drawing/2014/main" id="{56F9BE94-353D-47AE-BAF6-04C19C9701F3}"/>
              </a:ext>
            </a:extLst>
          </p:cNvPr>
          <p:cNvSpPr/>
          <p:nvPr/>
        </p:nvSpPr>
        <p:spPr>
          <a:xfrm>
            <a:off x="6003235" y="2623930"/>
            <a:ext cx="369083" cy="349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844FF08-E311-4661-9E12-7D0E4FC07382}"/>
              </a:ext>
            </a:extLst>
          </p:cNvPr>
          <p:cNvPicPr>
            <a:picLocks noChangeAspect="1"/>
          </p:cNvPicPr>
          <p:nvPr/>
        </p:nvPicPr>
        <p:blipFill rotWithShape="1">
          <a:blip r:embed="rId3"/>
          <a:srcRect b="1779"/>
          <a:stretch/>
        </p:blipFill>
        <p:spPr>
          <a:xfrm>
            <a:off x="5602406" y="1507791"/>
            <a:ext cx="6504938" cy="4926270"/>
          </a:xfrm>
          <a:prstGeom prst="rect">
            <a:avLst/>
          </a:prstGeom>
        </p:spPr>
      </p:pic>
      <p:sp>
        <p:nvSpPr>
          <p:cNvPr id="3" name="Rectangle 2">
            <a:extLst>
              <a:ext uri="{FF2B5EF4-FFF2-40B4-BE49-F238E27FC236}">
                <a16:creationId xmlns:a16="http://schemas.microsoft.com/office/drawing/2014/main" id="{37574D35-D714-4E1A-83FF-AEC0B7CDED88}"/>
              </a:ext>
            </a:extLst>
          </p:cNvPr>
          <p:cNvSpPr/>
          <p:nvPr/>
        </p:nvSpPr>
        <p:spPr>
          <a:xfrm>
            <a:off x="5687518" y="1138459"/>
            <a:ext cx="6096000" cy="369332"/>
          </a:xfrm>
          <a:prstGeom prst="rect">
            <a:avLst/>
          </a:prstGeom>
        </p:spPr>
        <p:txBody>
          <a:bodyPr wrap="square" anchor="ctr">
            <a:spAutoFit/>
          </a:bodyPr>
          <a:lstStyle/>
          <a:p>
            <a:r>
              <a:rPr lang="en-US" b="1" dirty="0">
                <a:solidFill>
                  <a:srgbClr val="5C6163"/>
                </a:solidFill>
                <a:latin typeface="AkzidenzGrotesk-Light"/>
              </a:rPr>
              <a:t>Jurisdictions with selected climate change policies, early 2020</a:t>
            </a:r>
          </a:p>
        </p:txBody>
      </p:sp>
      <p:grpSp>
        <p:nvGrpSpPr>
          <p:cNvPr id="18" name="Group 17">
            <a:extLst>
              <a:ext uri="{FF2B5EF4-FFF2-40B4-BE49-F238E27FC236}">
                <a16:creationId xmlns:a16="http://schemas.microsoft.com/office/drawing/2014/main" id="{C04DFF84-3E4E-46EB-87B2-A1228C110CA0}"/>
              </a:ext>
            </a:extLst>
          </p:cNvPr>
          <p:cNvGrpSpPr/>
          <p:nvPr/>
        </p:nvGrpSpPr>
        <p:grpSpPr>
          <a:xfrm>
            <a:off x="183444" y="1438435"/>
            <a:ext cx="3467931" cy="4788944"/>
            <a:chOff x="54047" y="1172308"/>
            <a:chExt cx="3467931" cy="4788944"/>
          </a:xfrm>
        </p:grpSpPr>
        <p:pic>
          <p:nvPicPr>
            <p:cNvPr id="4" name="Picture 3">
              <a:extLst>
                <a:ext uri="{FF2B5EF4-FFF2-40B4-BE49-F238E27FC236}">
                  <a16:creationId xmlns:a16="http://schemas.microsoft.com/office/drawing/2014/main" id="{603472B7-B439-4121-8B78-52FBF69B93B6}"/>
                </a:ext>
              </a:extLst>
            </p:cNvPr>
            <p:cNvPicPr>
              <a:picLocks noChangeAspect="1"/>
            </p:cNvPicPr>
            <p:nvPr/>
          </p:nvPicPr>
          <p:blipFill rotWithShape="1">
            <a:blip r:embed="rId4"/>
            <a:srcRect l="-615" t="-7668" r="78067" b="7668"/>
            <a:stretch/>
          </p:blipFill>
          <p:spPr>
            <a:xfrm>
              <a:off x="54047" y="1172308"/>
              <a:ext cx="1678675" cy="4788944"/>
            </a:xfrm>
            <a:prstGeom prst="rect">
              <a:avLst/>
            </a:prstGeom>
          </p:spPr>
        </p:pic>
        <p:pic>
          <p:nvPicPr>
            <p:cNvPr id="12" name="Picture 11">
              <a:extLst>
                <a:ext uri="{FF2B5EF4-FFF2-40B4-BE49-F238E27FC236}">
                  <a16:creationId xmlns:a16="http://schemas.microsoft.com/office/drawing/2014/main" id="{3824C95E-5BFC-4EA2-80CF-40AC07EFCBA9}"/>
                </a:ext>
              </a:extLst>
            </p:cNvPr>
            <p:cNvPicPr>
              <a:picLocks noChangeAspect="1"/>
            </p:cNvPicPr>
            <p:nvPr/>
          </p:nvPicPr>
          <p:blipFill rotWithShape="1">
            <a:blip r:embed="rId4"/>
            <a:srcRect l="54781" r="24871" b="8010"/>
            <a:stretch/>
          </p:blipFill>
          <p:spPr>
            <a:xfrm>
              <a:off x="2007077" y="1539543"/>
              <a:ext cx="1514901" cy="4405357"/>
            </a:xfrm>
            <a:prstGeom prst="rect">
              <a:avLst/>
            </a:prstGeom>
          </p:spPr>
        </p:pic>
      </p:grpSp>
      <p:grpSp>
        <p:nvGrpSpPr>
          <p:cNvPr id="17" name="Group 16">
            <a:extLst>
              <a:ext uri="{FF2B5EF4-FFF2-40B4-BE49-F238E27FC236}">
                <a16:creationId xmlns:a16="http://schemas.microsoft.com/office/drawing/2014/main" id="{CE77E218-954F-49DF-9A78-5CDF44953EDC}"/>
              </a:ext>
            </a:extLst>
          </p:cNvPr>
          <p:cNvGrpSpPr/>
          <p:nvPr/>
        </p:nvGrpSpPr>
        <p:grpSpPr>
          <a:xfrm>
            <a:off x="808767" y="6107373"/>
            <a:ext cx="2964840" cy="425408"/>
            <a:chOff x="99802" y="5944900"/>
            <a:chExt cx="3382455" cy="599436"/>
          </a:xfrm>
        </p:grpSpPr>
        <p:pic>
          <p:nvPicPr>
            <p:cNvPr id="13" name="Picture 12">
              <a:extLst>
                <a:ext uri="{FF2B5EF4-FFF2-40B4-BE49-F238E27FC236}">
                  <a16:creationId xmlns:a16="http://schemas.microsoft.com/office/drawing/2014/main" id="{26ECCED6-43E7-43CC-B4A8-90B4121D5BAB}"/>
                </a:ext>
              </a:extLst>
            </p:cNvPr>
            <p:cNvPicPr>
              <a:picLocks noChangeAspect="1"/>
            </p:cNvPicPr>
            <p:nvPr/>
          </p:nvPicPr>
          <p:blipFill rotWithShape="1">
            <a:blip r:embed="rId4"/>
            <a:srcRect l="13567" t="93610" r="58020"/>
            <a:stretch/>
          </p:blipFill>
          <p:spPr>
            <a:xfrm>
              <a:off x="99802" y="5944900"/>
              <a:ext cx="2115404" cy="306009"/>
            </a:xfrm>
            <a:prstGeom prst="rect">
              <a:avLst/>
            </a:prstGeom>
          </p:spPr>
        </p:pic>
        <p:pic>
          <p:nvPicPr>
            <p:cNvPr id="14" name="Picture 13">
              <a:extLst>
                <a:ext uri="{FF2B5EF4-FFF2-40B4-BE49-F238E27FC236}">
                  <a16:creationId xmlns:a16="http://schemas.microsoft.com/office/drawing/2014/main" id="{0F78735D-2AD5-4823-920B-C47801DB6559}"/>
                </a:ext>
              </a:extLst>
            </p:cNvPr>
            <p:cNvPicPr>
              <a:picLocks noChangeAspect="1"/>
            </p:cNvPicPr>
            <p:nvPr/>
          </p:nvPicPr>
          <p:blipFill rotWithShape="1">
            <a:blip r:embed="rId4"/>
            <a:srcRect l="76504" t="94142" r="7938" b="159"/>
            <a:stretch/>
          </p:blipFill>
          <p:spPr>
            <a:xfrm>
              <a:off x="2323977" y="5977954"/>
              <a:ext cx="1158280" cy="272955"/>
            </a:xfrm>
            <a:prstGeom prst="rect">
              <a:avLst/>
            </a:prstGeom>
          </p:spPr>
        </p:pic>
        <p:pic>
          <p:nvPicPr>
            <p:cNvPr id="15" name="Picture 14">
              <a:extLst>
                <a:ext uri="{FF2B5EF4-FFF2-40B4-BE49-F238E27FC236}">
                  <a16:creationId xmlns:a16="http://schemas.microsoft.com/office/drawing/2014/main" id="{AF228DB0-BC5F-4009-B32A-3280D8511284}"/>
                </a:ext>
              </a:extLst>
            </p:cNvPr>
            <p:cNvPicPr>
              <a:picLocks noChangeAspect="1"/>
            </p:cNvPicPr>
            <p:nvPr/>
          </p:nvPicPr>
          <p:blipFill rotWithShape="1">
            <a:blip r:embed="rId4"/>
            <a:srcRect l="44195" t="93763" r="25267" b="110"/>
            <a:stretch/>
          </p:blipFill>
          <p:spPr>
            <a:xfrm>
              <a:off x="595052" y="6250909"/>
              <a:ext cx="2273540" cy="293427"/>
            </a:xfrm>
            <a:prstGeom prst="rect">
              <a:avLst/>
            </a:prstGeom>
          </p:spPr>
        </p:pic>
      </p:grpSp>
      <p:sp>
        <p:nvSpPr>
          <p:cNvPr id="16" name="Rectangle 15">
            <a:extLst>
              <a:ext uri="{FF2B5EF4-FFF2-40B4-BE49-F238E27FC236}">
                <a16:creationId xmlns:a16="http://schemas.microsoft.com/office/drawing/2014/main" id="{B64CB3F7-205C-4303-AEB5-EB9E9624ADD9}"/>
              </a:ext>
            </a:extLst>
          </p:cNvPr>
          <p:cNvSpPr/>
          <p:nvPr/>
        </p:nvSpPr>
        <p:spPr>
          <a:xfrm>
            <a:off x="84656" y="1110757"/>
            <a:ext cx="4982308" cy="646331"/>
          </a:xfrm>
          <a:prstGeom prst="rect">
            <a:avLst/>
          </a:prstGeom>
        </p:spPr>
        <p:txBody>
          <a:bodyPr wrap="square" anchor="ctr">
            <a:spAutoFit/>
          </a:bodyPr>
          <a:lstStyle/>
          <a:p>
            <a:r>
              <a:rPr lang="en-US" b="1" dirty="0">
                <a:solidFill>
                  <a:srgbClr val="5C6163"/>
                </a:solidFill>
                <a:latin typeface="AkzidenzGrotesk-Light"/>
              </a:rPr>
              <a:t>Energy sector subsidies by source excluding climate and health costs, 2017</a:t>
            </a:r>
          </a:p>
        </p:txBody>
      </p:sp>
    </p:spTree>
    <p:extLst>
      <p:ext uri="{BB962C8B-B14F-4D97-AF65-F5344CB8AC3E}">
        <p14:creationId xmlns:p14="http://schemas.microsoft.com/office/powerpoint/2010/main" val="3921313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8F71-ACC2-44CA-90C8-B648C0CCC2F0}"/>
              </a:ext>
            </a:extLst>
          </p:cNvPr>
          <p:cNvSpPr>
            <a:spLocks noGrp="1"/>
          </p:cNvSpPr>
          <p:nvPr>
            <p:ph type="title"/>
          </p:nvPr>
        </p:nvSpPr>
        <p:spPr>
          <a:xfrm>
            <a:off x="96765" y="0"/>
            <a:ext cx="11252152" cy="1325563"/>
          </a:xfrm>
        </p:spPr>
        <p:txBody>
          <a:bodyPr vert="horz" lIns="91440" tIns="45720" rIns="91440" bIns="45720" rtlCol="0" anchor="ctr">
            <a:normAutofit/>
          </a:bodyPr>
          <a:lstStyle/>
          <a:p>
            <a:pPr marL="91440" fontAlgn="base">
              <a:spcBef>
                <a:spcPts val="600"/>
              </a:spcBef>
              <a:spcAft>
                <a:spcPts val="600"/>
              </a:spcAft>
            </a:pPr>
            <a:r>
              <a:rPr lang="en-US" sz="3200" b="1" dirty="0">
                <a:solidFill>
                  <a:srgbClr val="0872A6"/>
                </a:solidFill>
                <a:latin typeface="Calibri "/>
              </a:rPr>
              <a:t>The transition requires robust institutional coordination and a long- term integrated plan </a:t>
            </a:r>
          </a:p>
        </p:txBody>
      </p:sp>
      <p:sp>
        <p:nvSpPr>
          <p:cNvPr id="28" name="Rectangle 27">
            <a:extLst>
              <a:ext uri="{FF2B5EF4-FFF2-40B4-BE49-F238E27FC236}">
                <a16:creationId xmlns:a16="http://schemas.microsoft.com/office/drawing/2014/main" id="{56F9BE94-353D-47AE-BAF6-04C19C9701F3}"/>
              </a:ext>
            </a:extLst>
          </p:cNvPr>
          <p:cNvSpPr/>
          <p:nvPr/>
        </p:nvSpPr>
        <p:spPr>
          <a:xfrm>
            <a:off x="6003235" y="2623930"/>
            <a:ext cx="369083" cy="349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524174-C7D4-474F-B1C9-2C2A1B654631}"/>
              </a:ext>
            </a:extLst>
          </p:cNvPr>
          <p:cNvSpPr/>
          <p:nvPr/>
        </p:nvSpPr>
        <p:spPr>
          <a:xfrm>
            <a:off x="96765" y="1465266"/>
            <a:ext cx="7669857" cy="369332"/>
          </a:xfrm>
          <a:prstGeom prst="rect">
            <a:avLst/>
          </a:prstGeom>
        </p:spPr>
        <p:txBody>
          <a:bodyPr wrap="square" anchor="t">
            <a:spAutoFit/>
          </a:bodyPr>
          <a:lstStyle/>
          <a:p>
            <a:r>
              <a:rPr lang="en-US" b="1" dirty="0">
                <a:solidFill>
                  <a:srgbClr val="5C6163"/>
                </a:solidFill>
                <a:latin typeface="AkzidenzGrotesk-Light"/>
              </a:rPr>
              <a:t>Intersectoral coordination </a:t>
            </a:r>
          </a:p>
        </p:txBody>
      </p:sp>
      <p:graphicFrame>
        <p:nvGraphicFramePr>
          <p:cNvPr id="18" name="Diagram 17">
            <a:extLst>
              <a:ext uri="{FF2B5EF4-FFF2-40B4-BE49-F238E27FC236}">
                <a16:creationId xmlns:a16="http://schemas.microsoft.com/office/drawing/2014/main" id="{F3397E6A-3CC7-4317-8F34-AF7E223ACBC0}"/>
              </a:ext>
            </a:extLst>
          </p:cNvPr>
          <p:cNvGraphicFramePr/>
          <p:nvPr>
            <p:extLst>
              <p:ext uri="{D42A27DB-BD31-4B8C-83A1-F6EECF244321}">
                <p14:modId xmlns:p14="http://schemas.microsoft.com/office/powerpoint/2010/main" val="2913571927"/>
              </p:ext>
            </p:extLst>
          </p:nvPr>
        </p:nvGraphicFramePr>
        <p:xfrm>
          <a:off x="140308" y="2059203"/>
          <a:ext cx="3568699" cy="2623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73928021-2D8C-4985-8699-7E08F2602BBF}"/>
              </a:ext>
            </a:extLst>
          </p:cNvPr>
          <p:cNvPicPr>
            <a:picLocks noChangeAspect="1"/>
          </p:cNvPicPr>
          <p:nvPr/>
        </p:nvPicPr>
        <p:blipFill>
          <a:blip r:embed="rId7"/>
          <a:stretch>
            <a:fillRect/>
          </a:stretch>
        </p:blipFill>
        <p:spPr>
          <a:xfrm>
            <a:off x="4462811" y="2059203"/>
            <a:ext cx="7729189" cy="3064482"/>
          </a:xfrm>
          <a:prstGeom prst="rect">
            <a:avLst/>
          </a:prstGeom>
        </p:spPr>
      </p:pic>
      <p:sp>
        <p:nvSpPr>
          <p:cNvPr id="10" name="Rectangle 9">
            <a:extLst>
              <a:ext uri="{FF2B5EF4-FFF2-40B4-BE49-F238E27FC236}">
                <a16:creationId xmlns:a16="http://schemas.microsoft.com/office/drawing/2014/main" id="{E4C2FB84-B995-4B97-990B-106CADB6DEFB}"/>
              </a:ext>
            </a:extLst>
          </p:cNvPr>
          <p:cNvSpPr/>
          <p:nvPr/>
        </p:nvSpPr>
        <p:spPr>
          <a:xfrm>
            <a:off x="4436063" y="1363144"/>
            <a:ext cx="7669857" cy="646331"/>
          </a:xfrm>
          <a:prstGeom prst="rect">
            <a:avLst/>
          </a:prstGeom>
        </p:spPr>
        <p:txBody>
          <a:bodyPr wrap="square" anchor="t">
            <a:spAutoFit/>
          </a:bodyPr>
          <a:lstStyle/>
          <a:p>
            <a:r>
              <a:rPr lang="en-US" b="1" dirty="0">
                <a:solidFill>
                  <a:srgbClr val="5C6163"/>
                </a:solidFill>
                <a:latin typeface="AkzidenzGrotesk-Light"/>
              </a:rPr>
              <a:t>Operating lifetime of heating and cooling infrastructure, systems and appliances</a:t>
            </a:r>
          </a:p>
        </p:txBody>
      </p:sp>
    </p:spTree>
    <p:extLst>
      <p:ext uri="{BB962C8B-B14F-4D97-AF65-F5344CB8AC3E}">
        <p14:creationId xmlns:p14="http://schemas.microsoft.com/office/powerpoint/2010/main" val="1666953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EC6F5A40-A7F0-4AAA-9D55-96548C79CD0C}"/>
              </a:ext>
            </a:extLst>
          </p:cNvPr>
          <p:cNvGrpSpPr/>
          <p:nvPr/>
        </p:nvGrpSpPr>
        <p:grpSpPr>
          <a:xfrm>
            <a:off x="325628" y="1755295"/>
            <a:ext cx="11280111" cy="2567376"/>
            <a:chOff x="325628" y="1755295"/>
            <a:chExt cx="11280111" cy="2567376"/>
          </a:xfrm>
        </p:grpSpPr>
        <p:sp>
          <p:nvSpPr>
            <p:cNvPr id="4" name="Rectangle: Rounded Corners 3">
              <a:extLst>
                <a:ext uri="{FF2B5EF4-FFF2-40B4-BE49-F238E27FC236}">
                  <a16:creationId xmlns:a16="http://schemas.microsoft.com/office/drawing/2014/main" id="{B58F28EF-2CED-4151-BEB8-315B20C9F0C3}"/>
                </a:ext>
              </a:extLst>
            </p:cNvPr>
            <p:cNvSpPr/>
            <p:nvPr/>
          </p:nvSpPr>
          <p:spPr>
            <a:xfrm>
              <a:off x="325628" y="1755295"/>
              <a:ext cx="8595735" cy="2567376"/>
            </a:xfrm>
            <a:prstGeom prst="roundRect">
              <a:avLst>
                <a:gd name="adj" fmla="val 10000"/>
              </a:avLst>
            </a:prstGeom>
            <a:solidFill>
              <a:schemeClr val="accent2">
                <a:lumMod val="20000"/>
                <a:lumOff val="8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4" name="Rectangle: Rounded Corners 63">
              <a:extLst>
                <a:ext uri="{FF2B5EF4-FFF2-40B4-BE49-F238E27FC236}">
                  <a16:creationId xmlns:a16="http://schemas.microsoft.com/office/drawing/2014/main" id="{D26D9CF3-FF52-402B-A407-9148B5CAB98E}"/>
                </a:ext>
              </a:extLst>
            </p:cNvPr>
            <p:cNvSpPr/>
            <p:nvPr/>
          </p:nvSpPr>
          <p:spPr>
            <a:xfrm>
              <a:off x="9248111" y="1755295"/>
              <a:ext cx="2357628" cy="2567376"/>
            </a:xfrm>
            <a:prstGeom prst="roundRect">
              <a:avLst>
                <a:gd name="adj" fmla="val 10000"/>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sp>
        <p:nvSpPr>
          <p:cNvPr id="25" name="Title 1"/>
          <p:cNvSpPr txBox="1">
            <a:spLocks/>
          </p:cNvSpPr>
          <p:nvPr/>
        </p:nvSpPr>
        <p:spPr>
          <a:xfrm>
            <a:off x="325628" y="779761"/>
            <a:ext cx="8371268" cy="484269"/>
          </a:xfrm>
          <a:prstGeom prst="rect">
            <a:avLst/>
          </a:prstGeom>
        </p:spPr>
        <p:txBody>
          <a:bodyPr/>
          <a:lstStyle>
            <a:lvl1pPr algn="l" rtl="0" eaLnBrk="0" fontAlgn="base" hangingPunct="0">
              <a:spcBef>
                <a:spcPct val="0"/>
              </a:spcBef>
              <a:spcAft>
                <a:spcPct val="0"/>
              </a:spcAft>
              <a:defRPr sz="2700" b="1">
                <a:solidFill>
                  <a:srgbClr val="0872A6"/>
                </a:solidFill>
                <a:latin typeface="ITC Avant Garde Gothic" pitchFamily="34" charset="0"/>
                <a:ea typeface="+mj-ea"/>
                <a:cs typeface="+mj-cs"/>
              </a:defRPr>
            </a:lvl1pPr>
            <a:lvl2pPr algn="l" rtl="0" eaLnBrk="0" fontAlgn="base" hangingPunct="0">
              <a:spcBef>
                <a:spcPct val="0"/>
              </a:spcBef>
              <a:spcAft>
                <a:spcPct val="0"/>
              </a:spcAft>
              <a:defRPr sz="2700" b="1">
                <a:solidFill>
                  <a:srgbClr val="E10019"/>
                </a:solidFill>
                <a:latin typeface="Arial" charset="0"/>
                <a:cs typeface="Arial" charset="0"/>
              </a:defRPr>
            </a:lvl2pPr>
            <a:lvl3pPr algn="l" rtl="0" eaLnBrk="0" fontAlgn="base" hangingPunct="0">
              <a:spcBef>
                <a:spcPct val="0"/>
              </a:spcBef>
              <a:spcAft>
                <a:spcPct val="0"/>
              </a:spcAft>
              <a:defRPr sz="2700" b="1">
                <a:solidFill>
                  <a:srgbClr val="E10019"/>
                </a:solidFill>
                <a:latin typeface="Arial" charset="0"/>
                <a:cs typeface="Arial" charset="0"/>
              </a:defRPr>
            </a:lvl3pPr>
            <a:lvl4pPr algn="l" rtl="0" eaLnBrk="0" fontAlgn="base" hangingPunct="0">
              <a:spcBef>
                <a:spcPct val="0"/>
              </a:spcBef>
              <a:spcAft>
                <a:spcPct val="0"/>
              </a:spcAft>
              <a:defRPr sz="2700" b="1">
                <a:solidFill>
                  <a:srgbClr val="E10019"/>
                </a:solidFill>
                <a:latin typeface="Arial" charset="0"/>
                <a:cs typeface="Arial" charset="0"/>
              </a:defRPr>
            </a:lvl4pPr>
            <a:lvl5pPr algn="l" rtl="0" eaLnBrk="0" fontAlgn="base" hangingPunct="0">
              <a:spcBef>
                <a:spcPct val="0"/>
              </a:spcBef>
              <a:spcAft>
                <a:spcPct val="0"/>
              </a:spcAft>
              <a:defRPr sz="2700" b="1">
                <a:solidFill>
                  <a:srgbClr val="E10019"/>
                </a:solidFill>
                <a:latin typeface="Arial" charset="0"/>
                <a:cs typeface="Arial" charset="0"/>
              </a:defRPr>
            </a:lvl5pPr>
            <a:lvl6pPr marL="511761" algn="l" rtl="0" fontAlgn="base">
              <a:spcBef>
                <a:spcPct val="0"/>
              </a:spcBef>
              <a:spcAft>
                <a:spcPct val="0"/>
              </a:spcAft>
              <a:defRPr sz="2700" b="1">
                <a:solidFill>
                  <a:srgbClr val="E10019"/>
                </a:solidFill>
                <a:latin typeface="Arial" charset="0"/>
                <a:cs typeface="Arial" charset="0"/>
              </a:defRPr>
            </a:lvl6pPr>
            <a:lvl7pPr marL="1023523" algn="l" rtl="0" fontAlgn="base">
              <a:spcBef>
                <a:spcPct val="0"/>
              </a:spcBef>
              <a:spcAft>
                <a:spcPct val="0"/>
              </a:spcAft>
              <a:defRPr sz="2700" b="1">
                <a:solidFill>
                  <a:srgbClr val="E10019"/>
                </a:solidFill>
                <a:latin typeface="Arial" charset="0"/>
                <a:cs typeface="Arial" charset="0"/>
              </a:defRPr>
            </a:lvl7pPr>
            <a:lvl8pPr marL="1535285" algn="l" rtl="0" fontAlgn="base">
              <a:spcBef>
                <a:spcPct val="0"/>
              </a:spcBef>
              <a:spcAft>
                <a:spcPct val="0"/>
              </a:spcAft>
              <a:defRPr sz="2700" b="1">
                <a:solidFill>
                  <a:srgbClr val="E10019"/>
                </a:solidFill>
                <a:latin typeface="Arial" charset="0"/>
                <a:cs typeface="Arial" charset="0"/>
              </a:defRPr>
            </a:lvl8pPr>
            <a:lvl9pPr marL="2047046" algn="l" rtl="0" fontAlgn="base">
              <a:spcBef>
                <a:spcPct val="0"/>
              </a:spcBef>
              <a:spcAft>
                <a:spcPct val="0"/>
              </a:spcAft>
              <a:defRPr sz="2700" b="1">
                <a:solidFill>
                  <a:srgbClr val="E10019"/>
                </a:solidFill>
                <a:latin typeface="Arial" charset="0"/>
                <a:cs typeface="Arial" charset="0"/>
              </a:defRPr>
            </a:lvl9pPr>
          </a:lstStyle>
          <a:p>
            <a:pPr marL="91440" eaLnBrk="1" hangingPunct="1">
              <a:lnSpc>
                <a:spcPct val="90000"/>
              </a:lnSpc>
              <a:spcBef>
                <a:spcPts val="600"/>
              </a:spcBef>
              <a:spcAft>
                <a:spcPts val="600"/>
              </a:spcAft>
            </a:pPr>
            <a:r>
              <a:rPr lang="en-GB" sz="3200" dirty="0">
                <a:latin typeface="Calibri "/>
              </a:rPr>
              <a:t>The five pathways and key infrastructure</a:t>
            </a:r>
          </a:p>
        </p:txBody>
      </p:sp>
      <p:pic>
        <p:nvPicPr>
          <p:cNvPr id="12" name="Picture 7">
            <a:extLst>
              <a:ext uri="{FF2B5EF4-FFF2-40B4-BE49-F238E27FC236}">
                <a16:creationId xmlns:a16="http://schemas.microsoft.com/office/drawing/2014/main" id="{51917B29-8D40-47EA-ADCF-D408329094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5109" y="269843"/>
            <a:ext cx="3491263" cy="88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 name="Group 73">
            <a:extLst>
              <a:ext uri="{FF2B5EF4-FFF2-40B4-BE49-F238E27FC236}">
                <a16:creationId xmlns:a16="http://schemas.microsoft.com/office/drawing/2014/main" id="{4EC17964-B185-47E2-B76B-89615B7AED7E}"/>
              </a:ext>
            </a:extLst>
          </p:cNvPr>
          <p:cNvGrpSpPr/>
          <p:nvPr/>
        </p:nvGrpSpPr>
        <p:grpSpPr>
          <a:xfrm>
            <a:off x="7165457" y="1935802"/>
            <a:ext cx="1495273" cy="2848387"/>
            <a:chOff x="7165457" y="1935802"/>
            <a:chExt cx="1495273" cy="2848387"/>
          </a:xfrm>
        </p:grpSpPr>
        <p:sp>
          <p:nvSpPr>
            <p:cNvPr id="32" name="Rectangle: Rounded Corners 31">
              <a:extLst>
                <a:ext uri="{FF2B5EF4-FFF2-40B4-BE49-F238E27FC236}">
                  <a16:creationId xmlns:a16="http://schemas.microsoft.com/office/drawing/2014/main" id="{D2230DD7-305D-49B7-9FCD-471C08F64435}"/>
                </a:ext>
              </a:extLst>
            </p:cNvPr>
            <p:cNvSpPr/>
            <p:nvPr/>
          </p:nvSpPr>
          <p:spPr>
            <a:xfrm>
              <a:off x="7165459" y="2901447"/>
              <a:ext cx="1495271" cy="1882742"/>
            </a:xfrm>
            <a:prstGeom prst="roundRect">
              <a:avLst>
                <a:gd name="adj" fmla="val 10000"/>
              </a:avLst>
            </a:prstGeom>
            <a:blipFill rotWithShape="1">
              <a:blip r:embed="rId4"/>
              <a:srcRect/>
              <a:stretch>
                <a:fillRect l="-4000" r="-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1" name="Rectangle: Top Corners Rounded 40">
              <a:extLst>
                <a:ext uri="{FF2B5EF4-FFF2-40B4-BE49-F238E27FC236}">
                  <a16:creationId xmlns:a16="http://schemas.microsoft.com/office/drawing/2014/main" id="{D1F54661-1F9F-4091-A663-574F35844887}"/>
                </a:ext>
              </a:extLst>
            </p:cNvPr>
            <p:cNvSpPr/>
            <p:nvPr/>
          </p:nvSpPr>
          <p:spPr>
            <a:xfrm>
              <a:off x="7165457" y="1935802"/>
              <a:ext cx="1495271" cy="894651"/>
            </a:xfrm>
            <a:prstGeom prst="round2Same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666750">
                <a:lnSpc>
                  <a:spcPct val="90000"/>
                </a:lnSpc>
                <a:spcBef>
                  <a:spcPct val="0"/>
                </a:spcBef>
                <a:spcAft>
                  <a:spcPct val="35000"/>
                </a:spcAft>
              </a:pPr>
              <a:r>
                <a:rPr lang="en-US" dirty="0">
                  <a:solidFill>
                    <a:srgbClr val="5C6163"/>
                  </a:solidFill>
                  <a:latin typeface="AkzidenzGrotesk-Light"/>
                </a:rPr>
                <a:t>Geothermal heat</a:t>
              </a:r>
              <a:endParaRPr lang="en-US" dirty="0"/>
            </a:p>
          </p:txBody>
        </p:sp>
      </p:grpSp>
      <p:grpSp>
        <p:nvGrpSpPr>
          <p:cNvPr id="72" name="Group 71">
            <a:extLst>
              <a:ext uri="{FF2B5EF4-FFF2-40B4-BE49-F238E27FC236}">
                <a16:creationId xmlns:a16="http://schemas.microsoft.com/office/drawing/2014/main" id="{7776608A-211E-4684-BA5D-C0F715256169}"/>
              </a:ext>
            </a:extLst>
          </p:cNvPr>
          <p:cNvGrpSpPr/>
          <p:nvPr/>
        </p:nvGrpSpPr>
        <p:grpSpPr>
          <a:xfrm>
            <a:off x="3875859" y="1935801"/>
            <a:ext cx="1495271" cy="2848389"/>
            <a:chOff x="3875859" y="1935801"/>
            <a:chExt cx="1495271" cy="2848389"/>
          </a:xfrm>
        </p:grpSpPr>
        <p:sp>
          <p:nvSpPr>
            <p:cNvPr id="28" name="Rectangle: Rounded Corners 27">
              <a:extLst>
                <a:ext uri="{FF2B5EF4-FFF2-40B4-BE49-F238E27FC236}">
                  <a16:creationId xmlns:a16="http://schemas.microsoft.com/office/drawing/2014/main" id="{A3D0E5C1-35CA-41E0-9EBF-5D1F39546772}"/>
                </a:ext>
              </a:extLst>
            </p:cNvPr>
            <p:cNvSpPr/>
            <p:nvPr/>
          </p:nvSpPr>
          <p:spPr>
            <a:xfrm>
              <a:off x="3875859" y="2901448"/>
              <a:ext cx="1495271" cy="1882742"/>
            </a:xfrm>
            <a:prstGeom prst="roundRect">
              <a:avLst>
                <a:gd name="adj" fmla="val 10000"/>
              </a:avLst>
            </a:prstGeom>
            <a:blipFill rotWithShape="1">
              <a:blip r:embed="rId5"/>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2" name="Rectangle: Top Corners Rounded 41">
              <a:extLst>
                <a:ext uri="{FF2B5EF4-FFF2-40B4-BE49-F238E27FC236}">
                  <a16:creationId xmlns:a16="http://schemas.microsoft.com/office/drawing/2014/main" id="{36A39288-29EE-421A-8071-EFC8CB936A1B}"/>
                </a:ext>
              </a:extLst>
            </p:cNvPr>
            <p:cNvSpPr/>
            <p:nvPr/>
          </p:nvSpPr>
          <p:spPr>
            <a:xfrm>
              <a:off x="3875859" y="1935801"/>
              <a:ext cx="1495271" cy="894651"/>
            </a:xfrm>
            <a:prstGeom prst="round2Same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666750">
                <a:lnSpc>
                  <a:spcPct val="90000"/>
                </a:lnSpc>
                <a:spcBef>
                  <a:spcPct val="0"/>
                </a:spcBef>
                <a:spcAft>
                  <a:spcPct val="35000"/>
                </a:spcAft>
              </a:pPr>
              <a:r>
                <a:rPr lang="en-US" dirty="0">
                  <a:solidFill>
                    <a:srgbClr val="5C6163"/>
                  </a:solidFill>
                  <a:latin typeface="AkzidenzGrotesk-Light"/>
                </a:rPr>
                <a:t>Sustainable biomass</a:t>
              </a:r>
              <a:endParaRPr lang="en-US" dirty="0"/>
            </a:p>
          </p:txBody>
        </p:sp>
      </p:grpSp>
      <p:grpSp>
        <p:nvGrpSpPr>
          <p:cNvPr id="71" name="Group 70">
            <a:extLst>
              <a:ext uri="{FF2B5EF4-FFF2-40B4-BE49-F238E27FC236}">
                <a16:creationId xmlns:a16="http://schemas.microsoft.com/office/drawing/2014/main" id="{E19BAD85-C2A3-4FC8-BBDC-1D9E1038EFEB}"/>
              </a:ext>
            </a:extLst>
          </p:cNvPr>
          <p:cNvGrpSpPr/>
          <p:nvPr/>
        </p:nvGrpSpPr>
        <p:grpSpPr>
          <a:xfrm>
            <a:off x="2231060" y="1935801"/>
            <a:ext cx="1495272" cy="2848389"/>
            <a:chOff x="2231060" y="1935801"/>
            <a:chExt cx="1495272" cy="2848389"/>
          </a:xfrm>
        </p:grpSpPr>
        <p:sp>
          <p:nvSpPr>
            <p:cNvPr id="26" name="Rectangle: Rounded Corners 25">
              <a:extLst>
                <a:ext uri="{FF2B5EF4-FFF2-40B4-BE49-F238E27FC236}">
                  <a16:creationId xmlns:a16="http://schemas.microsoft.com/office/drawing/2014/main" id="{089ED75B-042B-4C5E-8985-ACC343510CAF}"/>
                </a:ext>
              </a:extLst>
            </p:cNvPr>
            <p:cNvSpPr/>
            <p:nvPr/>
          </p:nvSpPr>
          <p:spPr>
            <a:xfrm>
              <a:off x="2231061" y="2901448"/>
              <a:ext cx="1495271" cy="1882742"/>
            </a:xfrm>
            <a:prstGeom prst="roundRect">
              <a:avLst>
                <a:gd name="adj" fmla="val 10000"/>
              </a:avLst>
            </a:prstGeom>
            <a:blipFill rotWithShape="1">
              <a:blip r:embed="rId6"/>
              <a:srcRect/>
              <a:stretch>
                <a:fillRect l="-16000" r="-1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3" name="Rectangle: Top Corners Rounded 42">
              <a:extLst>
                <a:ext uri="{FF2B5EF4-FFF2-40B4-BE49-F238E27FC236}">
                  <a16:creationId xmlns:a16="http://schemas.microsoft.com/office/drawing/2014/main" id="{546670F7-BA17-4E70-9D0A-14525C6762E4}"/>
                </a:ext>
              </a:extLst>
            </p:cNvPr>
            <p:cNvSpPr/>
            <p:nvPr/>
          </p:nvSpPr>
          <p:spPr>
            <a:xfrm>
              <a:off x="2231060" y="1935801"/>
              <a:ext cx="1495271" cy="894651"/>
            </a:xfrm>
            <a:prstGeom prst="round2Same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666750">
                <a:lnSpc>
                  <a:spcPct val="90000"/>
                </a:lnSpc>
                <a:spcBef>
                  <a:spcPct val="0"/>
                </a:spcBef>
                <a:spcAft>
                  <a:spcPct val="35000"/>
                </a:spcAft>
              </a:pPr>
              <a:r>
                <a:rPr lang="en-US" dirty="0">
                  <a:solidFill>
                    <a:srgbClr val="5C6163"/>
                  </a:solidFill>
                  <a:latin typeface="AkzidenzGrotesk-Light"/>
                </a:rPr>
                <a:t>Renewable gases</a:t>
              </a:r>
              <a:endParaRPr lang="en-US" dirty="0"/>
            </a:p>
          </p:txBody>
        </p:sp>
      </p:grpSp>
      <p:grpSp>
        <p:nvGrpSpPr>
          <p:cNvPr id="70" name="Group 69">
            <a:extLst>
              <a:ext uri="{FF2B5EF4-FFF2-40B4-BE49-F238E27FC236}">
                <a16:creationId xmlns:a16="http://schemas.microsoft.com/office/drawing/2014/main" id="{712E8C1E-59B0-4006-8831-A1C176851F51}"/>
              </a:ext>
            </a:extLst>
          </p:cNvPr>
          <p:cNvGrpSpPr/>
          <p:nvPr/>
        </p:nvGrpSpPr>
        <p:grpSpPr>
          <a:xfrm>
            <a:off x="516837" y="1935801"/>
            <a:ext cx="1564696" cy="2848389"/>
            <a:chOff x="516837" y="1935801"/>
            <a:chExt cx="1564696" cy="2848389"/>
          </a:xfrm>
        </p:grpSpPr>
        <p:sp>
          <p:nvSpPr>
            <p:cNvPr id="5" name="Rectangle: Rounded Corners 4">
              <a:extLst>
                <a:ext uri="{FF2B5EF4-FFF2-40B4-BE49-F238E27FC236}">
                  <a16:creationId xmlns:a16="http://schemas.microsoft.com/office/drawing/2014/main" id="{5EB9094E-72B7-44C9-AFEF-FF4C5846AE21}"/>
                </a:ext>
              </a:extLst>
            </p:cNvPr>
            <p:cNvSpPr/>
            <p:nvPr/>
          </p:nvSpPr>
          <p:spPr>
            <a:xfrm>
              <a:off x="586261" y="2901448"/>
              <a:ext cx="1495271" cy="1882742"/>
            </a:xfrm>
            <a:prstGeom prst="roundRect">
              <a:avLst>
                <a:gd name="adj" fmla="val 10000"/>
              </a:avLst>
            </a:prstGeom>
            <a:blipFill rotWithShape="1">
              <a:blip r:embed="rId7"/>
              <a:srcRect/>
              <a:stretch>
                <a:fillRect l="-3000" r="-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4" name="Rectangle: Top Corners Rounded 43">
              <a:extLst>
                <a:ext uri="{FF2B5EF4-FFF2-40B4-BE49-F238E27FC236}">
                  <a16:creationId xmlns:a16="http://schemas.microsoft.com/office/drawing/2014/main" id="{BD70CC56-006B-4CF0-8D28-C4DED740F014}"/>
                </a:ext>
              </a:extLst>
            </p:cNvPr>
            <p:cNvSpPr/>
            <p:nvPr/>
          </p:nvSpPr>
          <p:spPr>
            <a:xfrm>
              <a:off x="516837" y="1935801"/>
              <a:ext cx="1564696" cy="894651"/>
            </a:xfrm>
            <a:prstGeom prst="round2Same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666750">
                <a:lnSpc>
                  <a:spcPct val="90000"/>
                </a:lnSpc>
                <a:spcBef>
                  <a:spcPct val="0"/>
                </a:spcBef>
                <a:spcAft>
                  <a:spcPct val="35000"/>
                </a:spcAft>
              </a:pPr>
              <a:r>
                <a:rPr lang="en-US" dirty="0">
                  <a:solidFill>
                    <a:srgbClr val="5C6163"/>
                  </a:solidFill>
                  <a:latin typeface="AkzidenzGrotesk-Light"/>
                </a:rPr>
                <a:t>Renewables-based electrification</a:t>
              </a:r>
              <a:endParaRPr lang="en-US" dirty="0"/>
            </a:p>
          </p:txBody>
        </p:sp>
      </p:grpSp>
      <p:grpSp>
        <p:nvGrpSpPr>
          <p:cNvPr id="73" name="Group 72">
            <a:extLst>
              <a:ext uri="{FF2B5EF4-FFF2-40B4-BE49-F238E27FC236}">
                <a16:creationId xmlns:a16="http://schemas.microsoft.com/office/drawing/2014/main" id="{4AC763D6-4D06-4F57-B90F-0A2E3562C036}"/>
              </a:ext>
            </a:extLst>
          </p:cNvPr>
          <p:cNvGrpSpPr/>
          <p:nvPr/>
        </p:nvGrpSpPr>
        <p:grpSpPr>
          <a:xfrm>
            <a:off x="5520658" y="1935800"/>
            <a:ext cx="1495272" cy="2848390"/>
            <a:chOff x="5520658" y="1935800"/>
            <a:chExt cx="1495272" cy="2848390"/>
          </a:xfrm>
        </p:grpSpPr>
        <p:sp>
          <p:nvSpPr>
            <p:cNvPr id="30" name="Rectangle: Rounded Corners 29">
              <a:extLst>
                <a:ext uri="{FF2B5EF4-FFF2-40B4-BE49-F238E27FC236}">
                  <a16:creationId xmlns:a16="http://schemas.microsoft.com/office/drawing/2014/main" id="{108BF0A8-C51C-4A80-BA06-51F39FEC3C4B}"/>
                </a:ext>
              </a:extLst>
            </p:cNvPr>
            <p:cNvSpPr/>
            <p:nvPr/>
          </p:nvSpPr>
          <p:spPr>
            <a:xfrm>
              <a:off x="5520659" y="2901448"/>
              <a:ext cx="1495271" cy="1882742"/>
            </a:xfrm>
            <a:prstGeom prst="roundRect">
              <a:avLst>
                <a:gd name="adj" fmla="val 10000"/>
              </a:avLst>
            </a:prstGeom>
            <a:blipFill rotWithShape="1">
              <a:blip r:embed="rId8"/>
              <a:srcRect/>
              <a:stretch>
                <a:fillRect l="-6000" r="-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5" name="Rectangle: Top Corners Rounded 44">
              <a:extLst>
                <a:ext uri="{FF2B5EF4-FFF2-40B4-BE49-F238E27FC236}">
                  <a16:creationId xmlns:a16="http://schemas.microsoft.com/office/drawing/2014/main" id="{362BB27F-7495-4228-9ABF-71215886C692}"/>
                </a:ext>
              </a:extLst>
            </p:cNvPr>
            <p:cNvSpPr/>
            <p:nvPr/>
          </p:nvSpPr>
          <p:spPr>
            <a:xfrm>
              <a:off x="5520658" y="1935800"/>
              <a:ext cx="1495271" cy="894651"/>
            </a:xfrm>
            <a:prstGeom prst="round2Same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666750">
                <a:lnSpc>
                  <a:spcPct val="90000"/>
                </a:lnSpc>
                <a:spcBef>
                  <a:spcPct val="0"/>
                </a:spcBef>
                <a:spcAft>
                  <a:spcPct val="35000"/>
                </a:spcAft>
              </a:pPr>
              <a:r>
                <a:rPr lang="en-US" dirty="0">
                  <a:solidFill>
                    <a:srgbClr val="5C6163"/>
                  </a:solidFill>
                  <a:latin typeface="AkzidenzGrotesk-Light"/>
                </a:rPr>
                <a:t>Solar thermal heat</a:t>
              </a:r>
              <a:endParaRPr lang="en-US" dirty="0"/>
            </a:p>
          </p:txBody>
        </p:sp>
      </p:grpSp>
      <p:grpSp>
        <p:nvGrpSpPr>
          <p:cNvPr id="75" name="Group 74">
            <a:extLst>
              <a:ext uri="{FF2B5EF4-FFF2-40B4-BE49-F238E27FC236}">
                <a16:creationId xmlns:a16="http://schemas.microsoft.com/office/drawing/2014/main" id="{22533544-4D3C-4B0E-B1D2-8D6E5F4DD2A8}"/>
              </a:ext>
            </a:extLst>
          </p:cNvPr>
          <p:cNvGrpSpPr/>
          <p:nvPr/>
        </p:nvGrpSpPr>
        <p:grpSpPr>
          <a:xfrm>
            <a:off x="9458077" y="1935800"/>
            <a:ext cx="2278047" cy="2848389"/>
            <a:chOff x="9458077" y="1935800"/>
            <a:chExt cx="2278047" cy="2848389"/>
          </a:xfrm>
        </p:grpSpPr>
        <p:sp>
          <p:nvSpPr>
            <p:cNvPr id="65" name="Rectangle: Rounded Corners 64">
              <a:extLst>
                <a:ext uri="{FF2B5EF4-FFF2-40B4-BE49-F238E27FC236}">
                  <a16:creationId xmlns:a16="http://schemas.microsoft.com/office/drawing/2014/main" id="{E1164EC3-0DFB-42D1-BE81-C1A0FDBBC611}"/>
                </a:ext>
              </a:extLst>
            </p:cNvPr>
            <p:cNvSpPr/>
            <p:nvPr/>
          </p:nvSpPr>
          <p:spPr>
            <a:xfrm>
              <a:off x="9458077" y="2901447"/>
              <a:ext cx="2278047" cy="1882742"/>
            </a:xfrm>
            <a:prstGeom prst="roundRect">
              <a:avLst>
                <a:gd name="adj" fmla="val 10000"/>
              </a:avLst>
            </a:prstGeom>
            <a:blipFill rotWithShape="1">
              <a:blip r:embed="rId9"/>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7" name="Rectangle: Top Corners Rounded 66">
              <a:extLst>
                <a:ext uri="{FF2B5EF4-FFF2-40B4-BE49-F238E27FC236}">
                  <a16:creationId xmlns:a16="http://schemas.microsoft.com/office/drawing/2014/main" id="{0AA06FC6-3867-4DE0-BC88-2904AAB056EF}"/>
                </a:ext>
              </a:extLst>
            </p:cNvPr>
            <p:cNvSpPr/>
            <p:nvPr/>
          </p:nvSpPr>
          <p:spPr>
            <a:xfrm>
              <a:off x="9467991" y="1935800"/>
              <a:ext cx="2005741" cy="894651"/>
            </a:xfrm>
            <a:prstGeom prst="round2Same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666750">
                <a:lnSpc>
                  <a:spcPct val="90000"/>
                </a:lnSpc>
                <a:spcBef>
                  <a:spcPct val="0"/>
                </a:spcBef>
                <a:spcAft>
                  <a:spcPct val="35000"/>
                </a:spcAft>
              </a:pPr>
              <a:r>
                <a:rPr lang="en-US" dirty="0">
                  <a:solidFill>
                    <a:srgbClr val="5C6163"/>
                  </a:solidFill>
                  <a:latin typeface="AkzidenzGrotesk-Light"/>
                </a:rPr>
                <a:t>District heating and cooling</a:t>
              </a:r>
              <a:endParaRPr lang="en-US" dirty="0"/>
            </a:p>
          </p:txBody>
        </p:sp>
      </p:grpSp>
    </p:spTree>
    <p:extLst>
      <p:ext uri="{BB962C8B-B14F-4D97-AF65-F5344CB8AC3E}">
        <p14:creationId xmlns:p14="http://schemas.microsoft.com/office/powerpoint/2010/main" val="25953850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429A2EE747B7459C13B2739B765CB1" ma:contentTypeVersion="13" ma:contentTypeDescription="Create a new document." ma:contentTypeScope="" ma:versionID="355537af49d76ed6588003997e82db7f">
  <xsd:schema xmlns:xsd="http://www.w3.org/2001/XMLSchema" xmlns:xs="http://www.w3.org/2001/XMLSchema" xmlns:p="http://schemas.microsoft.com/office/2006/metadata/properties" xmlns:ns3="f9597e16-47f0-499e-a950-1ce27c38ab84" xmlns:ns4="09740ac3-2cfc-4374-ad4b-2bb8297e9636" targetNamespace="http://schemas.microsoft.com/office/2006/metadata/properties" ma:root="true" ma:fieldsID="075a9e78366a994284109a9681672dc1" ns3:_="" ns4:_="">
    <xsd:import namespace="f9597e16-47f0-499e-a950-1ce27c38ab84"/>
    <xsd:import namespace="09740ac3-2cfc-4374-ad4b-2bb8297e963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597e16-47f0-499e-a950-1ce27c38ab8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740ac3-2cfc-4374-ad4b-2bb8297e963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CE902A-FE1F-49C1-8BC6-2843078E218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5D0A80A-6F3D-4F12-82C4-943464056292}">
  <ds:schemaRefs>
    <ds:schemaRef ds:uri="http://schemas.microsoft.com/sharepoint/v3/contenttype/forms"/>
  </ds:schemaRefs>
</ds:datastoreItem>
</file>

<file path=customXml/itemProps3.xml><?xml version="1.0" encoding="utf-8"?>
<ds:datastoreItem xmlns:ds="http://schemas.openxmlformats.org/officeDocument/2006/customXml" ds:itemID="{F809F4B2-7196-4DA5-8DCE-3CA64C9CB4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597e16-47f0-499e-a950-1ce27c38ab84"/>
    <ds:schemaRef ds:uri="09740ac3-2cfc-4374-ad4b-2bb8297e96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2980</TotalTime>
  <Words>1858</Words>
  <Application>Microsoft Office PowerPoint</Application>
  <PresentationFormat>Widescreen</PresentationFormat>
  <Paragraphs>238</Paragraphs>
  <Slides>27</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AkzidenzGrotesk-Light</vt:lpstr>
      <vt:lpstr>Calibri </vt:lpstr>
      <vt:lpstr>GothamNarrow-Book</vt:lpstr>
      <vt:lpstr>ITC Avant Garde Std Md</vt:lpstr>
      <vt:lpstr>Arial</vt:lpstr>
      <vt:lpstr>Calibri</vt:lpstr>
      <vt:lpstr>Calibri Light</vt:lpstr>
      <vt:lpstr>Segoe UI</vt:lpstr>
      <vt:lpstr>Office Theme</vt:lpstr>
      <vt:lpstr>PowerPoint Presentation</vt:lpstr>
      <vt:lpstr>The energy for heating and cooling is largely sourced from fossil fuels </vt:lpstr>
      <vt:lpstr>The benefits of the energy transition in heating and cooling are clear </vt:lpstr>
      <vt:lpstr>But barriers still exist on many fronts </vt:lpstr>
      <vt:lpstr>To attract investments in the sector, there is a need for raising ambition </vt:lpstr>
      <vt:lpstr>PowerPoint Presentation</vt:lpstr>
      <vt:lpstr>And a need for public intervention to level  the playing field</vt:lpstr>
      <vt:lpstr>The transition requires robust institutional coordination and a long- term integrated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Policy unit 6</dc:creator>
  <cp:lastModifiedBy>Policy Unit 11</cp:lastModifiedBy>
  <cp:revision>164</cp:revision>
  <cp:lastPrinted>2018-10-07T07:30:03Z</cp:lastPrinted>
  <dcterms:created xsi:type="dcterms:W3CDTF">2018-05-23T05:23:41Z</dcterms:created>
  <dcterms:modified xsi:type="dcterms:W3CDTF">2021-04-27T05:36:44Z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0x01010032429A2EE747B7459C13B2739B765CB1</vt:lpwstr>
  </property>
  <property fmtid="{D5CDD505-2E9C-101B-9397-08002B2CF9AE}" pid="3" name="Order">
    <vt:r8>7874000</vt:r8>
  </property>
</Properties>
</file>