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  <p:sldMasterId id="2147483673" r:id="rId5"/>
  </p:sldMasterIdLst>
  <p:notesMasterIdLst>
    <p:notesMasterId r:id="rId23"/>
  </p:notesMasterIdLst>
  <p:sldIdLst>
    <p:sldId id="4182" r:id="rId6"/>
    <p:sldId id="1594" r:id="rId7"/>
    <p:sldId id="1616" r:id="rId8"/>
    <p:sldId id="4184" r:id="rId9"/>
    <p:sldId id="1596" r:id="rId10"/>
    <p:sldId id="713" r:id="rId11"/>
    <p:sldId id="1566" r:id="rId12"/>
    <p:sldId id="1532" r:id="rId13"/>
    <p:sldId id="261" r:id="rId14"/>
    <p:sldId id="1541" r:id="rId15"/>
    <p:sldId id="4181" r:id="rId16"/>
    <p:sldId id="1611" r:id="rId17"/>
    <p:sldId id="1610" r:id="rId18"/>
    <p:sldId id="4183" r:id="rId19"/>
    <p:sldId id="1595" r:id="rId20"/>
    <p:sldId id="263" r:id="rId21"/>
    <p:sldId id="1586" r:id="rId22"/>
  </p:sldIdLst>
  <p:sldSz cx="12192000" cy="6858000"/>
  <p:notesSz cx="6797675" cy="9926638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aramond" panose="02020404030301010803" pitchFamily="18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68">
          <p15:clr>
            <a:srgbClr val="A4A3A4"/>
          </p15:clr>
        </p15:guide>
        <p15:guide id="2" orient="horz" pos="3567">
          <p15:clr>
            <a:srgbClr val="A4A3A4"/>
          </p15:clr>
        </p15:guide>
        <p15:guide id="3" orient="horz" pos="1435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orient="horz" pos="1255">
          <p15:clr>
            <a:srgbClr val="A4A3A4"/>
          </p15:clr>
        </p15:guide>
        <p15:guide id="6" orient="horz" pos="2842">
          <p15:clr>
            <a:srgbClr val="A4A3A4"/>
          </p15:clr>
        </p15:guide>
        <p15:guide id="7" orient="horz" pos="4022">
          <p15:clr>
            <a:srgbClr val="A4A3A4"/>
          </p15:clr>
        </p15:guide>
        <p15:guide id="8" orient="horz" pos="985">
          <p15:clr>
            <a:srgbClr val="A4A3A4"/>
          </p15:clr>
        </p15:guide>
        <p15:guide id="9" pos="7376">
          <p15:clr>
            <a:srgbClr val="A4A3A4"/>
          </p15:clr>
        </p15:guide>
        <p15:guide id="10" pos="299">
          <p15:clr>
            <a:srgbClr val="A4A3A4"/>
          </p15:clr>
        </p15:guide>
        <p15:guide id="11" pos="3808">
          <p15:clr>
            <a:srgbClr val="A4A3A4"/>
          </p15:clr>
        </p15:guide>
        <p15:guide id="12" pos="2720">
          <p15:clr>
            <a:srgbClr val="A4A3A4"/>
          </p15:clr>
        </p15:guide>
        <p15:guide id="13" pos="240">
          <p15:clr>
            <a:srgbClr val="A4A3A4"/>
          </p15:clr>
        </p15:guide>
        <p15:guide id="14" pos="7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gMTlcSv3S65ZuFolztcE9iK85IR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Press" initials="ESP" lastIdx="17" clrIdx="0">
    <p:extLst>
      <p:ext uri="{19B8F6BF-5375-455C-9EA6-DF929625EA0E}">
        <p15:presenceInfo xmlns:p15="http://schemas.microsoft.com/office/powerpoint/2012/main" userId="Elizabeth Press" providerId="None"/>
      </p:ext>
    </p:extLst>
  </p:cmAuthor>
  <p:cmAuthor id="2" name="Manuela Stefanides" initials="MS" lastIdx="9" clrIdx="1">
    <p:extLst>
      <p:ext uri="{19B8F6BF-5375-455C-9EA6-DF929625EA0E}">
        <p15:presenceInfo xmlns:p15="http://schemas.microsoft.com/office/powerpoint/2012/main" userId="Manuela Stefanides" providerId="None"/>
      </p:ext>
    </p:extLst>
  </p:cmAuthor>
  <p:cmAuthor id="3" name="Claire Kiss" initials="CK" lastIdx="2" clrIdx="2">
    <p:extLst>
      <p:ext uri="{19B8F6BF-5375-455C-9EA6-DF929625EA0E}">
        <p15:presenceInfo xmlns:p15="http://schemas.microsoft.com/office/powerpoint/2012/main" userId="Claire Kiss" providerId="None"/>
      </p:ext>
    </p:extLst>
  </p:cmAuthor>
  <p:cmAuthor id="4" name="ODG" initials="ODG" lastIdx="1" clrIdx="3">
    <p:extLst>
      <p:ext uri="{19B8F6BF-5375-455C-9EA6-DF929625EA0E}">
        <p15:presenceInfo xmlns:p15="http://schemas.microsoft.com/office/powerpoint/2012/main" userId="OD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8F1448"/>
    <a:srgbClr val="387894"/>
    <a:srgbClr val="E3D7ED"/>
    <a:srgbClr val="429FD8"/>
    <a:srgbClr val="264478"/>
    <a:srgbClr val="00547D"/>
    <a:srgbClr val="0872A6"/>
    <a:srgbClr val="5190C3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/>
    <p:restoredTop sz="90637" autoAdjust="0"/>
  </p:normalViewPr>
  <p:slideViewPr>
    <p:cSldViewPr snapToGrid="0">
      <p:cViewPr varScale="1">
        <p:scale>
          <a:sx n="66" d="100"/>
          <a:sy n="66" d="100"/>
        </p:scale>
        <p:origin x="582" y="30"/>
      </p:cViewPr>
      <p:guideLst>
        <p:guide orient="horz" pos="3568"/>
        <p:guide orient="horz" pos="3567"/>
        <p:guide orient="horz" pos="1435"/>
        <p:guide orient="horz" pos="1254"/>
        <p:guide orient="horz" pos="1255"/>
        <p:guide orient="horz" pos="2842"/>
        <p:guide orient="horz" pos="4022"/>
        <p:guide orient="horz" pos="985"/>
        <p:guide pos="7376"/>
        <p:guide pos="299"/>
        <p:guide pos="3808"/>
        <p:guide pos="2720"/>
        <p:guide pos="240"/>
        <p:guide pos="7619"/>
      </p:guideLst>
    </p:cSldViewPr>
  </p:slideViewPr>
  <p:notesTextViewPr>
    <p:cViewPr>
      <p:scale>
        <a:sx n="1" d="1"/>
        <a:sy n="1" d="1"/>
      </p:scale>
      <p:origin x="0" y="-678"/>
    </p:cViewPr>
  </p:notesTextViewPr>
  <p:sorterViewPr>
    <p:cViewPr>
      <p:scale>
        <a:sx n="1" d="1"/>
        <a:sy n="1" d="1"/>
      </p:scale>
      <p:origin x="0" y="-1452"/>
    </p:cViewPr>
  </p:sorterViewPr>
  <p:notesViewPr>
    <p:cSldViewPr snapToGrid="0">
      <p:cViewPr>
        <p:scale>
          <a:sx n="66" d="100"/>
          <a:sy n="66" d="100"/>
        </p:scale>
        <p:origin x="2319" y="-14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21" Type="http://schemas.openxmlformats.org/officeDocument/2006/relationships/slide" Target="slides/slide16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48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a García-Baños" userId="6301e906-bb35-4809-99a4-abb4fe07ae33" providerId="ADAL" clId="{FA83EF38-54B4-42B8-A5F8-0C0D8F05110A}"/>
    <pc:docChg chg="undo custSel modSld">
      <pc:chgData name="Celia García-Baños" userId="6301e906-bb35-4809-99a4-abb4fe07ae33" providerId="ADAL" clId="{FA83EF38-54B4-42B8-A5F8-0C0D8F05110A}" dt="2021-05-02T12:39:55.409" v="18" actId="1076"/>
      <pc:docMkLst>
        <pc:docMk/>
      </pc:docMkLst>
      <pc:sldChg chg="delSp modSp">
        <pc:chgData name="Celia García-Baños" userId="6301e906-bb35-4809-99a4-abb4fe07ae33" providerId="ADAL" clId="{FA83EF38-54B4-42B8-A5F8-0C0D8F05110A}" dt="2021-05-02T12:38:56.359" v="2" actId="478"/>
        <pc:sldMkLst>
          <pc:docMk/>
          <pc:sldMk cId="492958530" sldId="261"/>
        </pc:sldMkLst>
        <pc:spChg chg="del mod">
          <ac:chgData name="Celia García-Baños" userId="6301e906-bb35-4809-99a4-abb4fe07ae33" providerId="ADAL" clId="{FA83EF38-54B4-42B8-A5F8-0C0D8F05110A}" dt="2021-05-02T12:38:56.359" v="2" actId="478"/>
          <ac:spMkLst>
            <pc:docMk/>
            <pc:sldMk cId="492958530" sldId="261"/>
            <ac:spMk id="4" creationId="{D41357D6-C3FE-2648-ACEF-5D0CDFE4EDD5}"/>
          </ac:spMkLst>
        </pc:spChg>
      </pc:sldChg>
      <pc:sldChg chg="addSp modSp">
        <pc:chgData name="Celia García-Baños" userId="6301e906-bb35-4809-99a4-abb4fe07ae33" providerId="ADAL" clId="{FA83EF38-54B4-42B8-A5F8-0C0D8F05110A}" dt="2021-05-02T12:39:55.409" v="18" actId="1076"/>
        <pc:sldMkLst>
          <pc:docMk/>
          <pc:sldMk cId="1278559174" sldId="1611"/>
        </pc:sldMkLst>
        <pc:picChg chg="add mod">
          <ac:chgData name="Celia García-Baños" userId="6301e906-bb35-4809-99a4-abb4fe07ae33" providerId="ADAL" clId="{FA83EF38-54B4-42B8-A5F8-0C0D8F05110A}" dt="2021-05-02T12:39:55.409" v="18" actId="1076"/>
          <ac:picMkLst>
            <pc:docMk/>
            <pc:sldMk cId="1278559174" sldId="1611"/>
            <ac:picMk id="3" creationId="{C1ABF1F7-285F-43AF-BD2C-D9202414DCD8}"/>
          </ac:picMkLst>
        </pc:picChg>
        <pc:picChg chg="mod ord">
          <ac:chgData name="Celia García-Baños" userId="6301e906-bb35-4809-99a4-abb4fe07ae33" providerId="ADAL" clId="{FA83EF38-54B4-42B8-A5F8-0C0D8F05110A}" dt="2021-05-02T12:39:46.188" v="14" actId="171"/>
          <ac:picMkLst>
            <pc:docMk/>
            <pc:sldMk cId="1278559174" sldId="1611"/>
            <ac:picMk id="16" creationId="{CA67A2A7-1F69-4466-814D-1133E865C256}"/>
          </ac:picMkLst>
        </pc:picChg>
      </pc:sldChg>
    </pc:docChg>
  </pc:docChgLst>
  <pc:docChgLst>
    <pc:chgData name="Daria Gazzola" userId="c9075328-216a-4033-806c-51dbab41e6fe" providerId="ADAL" clId="{2A57BCB1-9142-45C0-A69E-BBB5F3F0CA0D}"/>
    <pc:docChg chg="modSld">
      <pc:chgData name="Daria Gazzola" userId="c9075328-216a-4033-806c-51dbab41e6fe" providerId="ADAL" clId="{2A57BCB1-9142-45C0-A69E-BBB5F3F0CA0D}" dt="2021-11-10T07:52:58.794" v="19" actId="20577"/>
      <pc:docMkLst>
        <pc:docMk/>
      </pc:docMkLst>
      <pc:sldChg chg="modNotesTx">
        <pc:chgData name="Daria Gazzola" userId="c9075328-216a-4033-806c-51dbab41e6fe" providerId="ADAL" clId="{2A57BCB1-9142-45C0-A69E-BBB5F3F0CA0D}" dt="2021-11-10T07:52:42.506" v="1" actId="5793"/>
        <pc:sldMkLst>
          <pc:docMk/>
          <pc:sldMk cId="622419063" sldId="1541"/>
        </pc:sldMkLst>
      </pc:sldChg>
      <pc:sldChg chg="modNotesTx">
        <pc:chgData name="Daria Gazzola" userId="c9075328-216a-4033-806c-51dbab41e6fe" providerId="ADAL" clId="{2A57BCB1-9142-45C0-A69E-BBB5F3F0CA0D}" dt="2021-11-10T07:52:58.794" v="19" actId="20577"/>
        <pc:sldMkLst>
          <pc:docMk/>
          <pc:sldMk cId="3393031353" sldId="1610"/>
        </pc:sldMkLst>
      </pc:sldChg>
      <pc:sldChg chg="modNotesTx">
        <pc:chgData name="Daria Gazzola" userId="c9075328-216a-4033-806c-51dbab41e6fe" providerId="ADAL" clId="{2A57BCB1-9142-45C0-A69E-BBB5F3F0CA0D}" dt="2021-11-10T07:52:51.121" v="10" actId="20577"/>
        <pc:sldMkLst>
          <pc:docMk/>
          <pc:sldMk cId="64433329" sldId="4181"/>
        </pc:sldMkLst>
      </pc:sldChg>
    </pc:docChg>
  </pc:docChgLst>
  <pc:docChgLst>
    <pc:chgData name="Celia García-Baños" userId="6301e906-bb35-4809-99a4-abb4fe07ae33" providerId="ADAL" clId="{292B9859-29D5-4784-8162-98DDA979F8AC}"/>
    <pc:docChg chg="undo modSld">
      <pc:chgData name="Celia García-Baños" userId="6301e906-bb35-4809-99a4-abb4fe07ae33" providerId="ADAL" clId="{292B9859-29D5-4784-8162-98DDA979F8AC}" dt="2021-05-02T13:01:51.408" v="4" actId="14100"/>
      <pc:docMkLst>
        <pc:docMk/>
      </pc:docMkLst>
      <pc:sldChg chg="modSp">
        <pc:chgData name="Celia García-Baños" userId="6301e906-bb35-4809-99a4-abb4fe07ae33" providerId="ADAL" clId="{292B9859-29D5-4784-8162-98DDA979F8AC}" dt="2021-05-02T13:01:51.408" v="4" actId="14100"/>
        <pc:sldMkLst>
          <pc:docMk/>
          <pc:sldMk cId="756642822" sldId="263"/>
        </pc:sldMkLst>
        <pc:spChg chg="mod">
          <ac:chgData name="Celia García-Baños" userId="6301e906-bb35-4809-99a4-abb4fe07ae33" providerId="ADAL" clId="{292B9859-29D5-4784-8162-98DDA979F8AC}" dt="2021-05-02T13:01:51.408" v="4" actId="14100"/>
          <ac:spMkLst>
            <pc:docMk/>
            <pc:sldMk cId="756642822" sldId="263"/>
            <ac:spMk id="114" creationId="{00000000-0000-0000-0000-000000000000}"/>
          </ac:spMkLst>
        </pc:spChg>
        <pc:grpChg chg="mod">
          <ac:chgData name="Celia García-Baños" userId="6301e906-bb35-4809-99a4-abb4fe07ae33" providerId="ADAL" clId="{292B9859-29D5-4784-8162-98DDA979F8AC}" dt="2021-05-02T13:01:45.543" v="3" actId="14100"/>
          <ac:grpSpMkLst>
            <pc:docMk/>
            <pc:sldMk cId="756642822" sldId="263"/>
            <ac:grpSpMk id="10" creationId="{00000000-0000-0000-0000-000000000000}"/>
          </ac:grpSpMkLst>
        </pc:grpChg>
        <pc:grpChg chg="mod">
          <ac:chgData name="Celia García-Baños" userId="6301e906-bb35-4809-99a4-abb4fe07ae33" providerId="ADAL" clId="{292B9859-29D5-4784-8162-98DDA979F8AC}" dt="2021-05-02T13:01:42.107" v="2" actId="14100"/>
          <ac:grpSpMkLst>
            <pc:docMk/>
            <pc:sldMk cId="756642822" sldId="263"/>
            <ac:grpSpMk id="98" creationId="{00000000-0000-0000-0000-000000000000}"/>
          </ac:grpSpMkLst>
        </pc:grpChg>
      </pc:sldChg>
    </pc:docChg>
  </pc:docChgLst>
  <pc:docChgLst>
    <pc:chgData name="Celia García-Baños" userId="6301e906-bb35-4809-99a4-abb4fe07ae33" providerId="ADAL" clId="{6A657D37-65E2-4845-85EE-CE85DB13BE7F}"/>
    <pc:docChg chg="modSld">
      <pc:chgData name="Celia García-Baños" userId="6301e906-bb35-4809-99a4-abb4fe07ae33" providerId="ADAL" clId="{6A657D37-65E2-4845-85EE-CE85DB13BE7F}" dt="2021-05-24T07:16:05.650" v="0"/>
      <pc:docMkLst>
        <pc:docMk/>
      </pc:docMkLst>
      <pc:sldChg chg="modTransition">
        <pc:chgData name="Celia García-Baños" userId="6301e906-bb35-4809-99a4-abb4fe07ae33" providerId="ADAL" clId="{6A657D37-65E2-4845-85EE-CE85DB13BE7F}" dt="2021-05-24T07:16:05.650" v="0"/>
        <pc:sldMkLst>
          <pc:docMk/>
          <pc:sldMk cId="3618649159" sldId="159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AA328-529D-4F84-9C08-49DE6014A99A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B1FC26A-69AD-4964-85E2-8CA598855FCD}">
      <dgm:prSet phldrT="[Text]" custT="1"/>
      <dgm:spPr>
        <a:solidFill>
          <a:srgbClr val="94BDA7"/>
        </a:solidFill>
      </dgm:spPr>
      <dgm:t>
        <a:bodyPr/>
        <a:lstStyle/>
        <a:p>
          <a:pPr algn="ctr"/>
          <a:r>
            <a:rPr lang="en-GB" sz="1800" b="1" dirty="0">
              <a:solidFill>
                <a:schemeClr val="accent6">
                  <a:lumMod val="50000"/>
                </a:schemeClr>
              </a:solidFill>
            </a:rPr>
            <a:t>Factors influencing employment</a:t>
          </a:r>
        </a:p>
      </dgm:t>
    </dgm:pt>
    <dgm:pt modelId="{73C0D9D9-3DC0-4175-964D-C9A03B244A5A}" type="parTrans" cxnId="{25CC1A5D-04E4-4E4F-925D-9954BF39070D}">
      <dgm:prSet/>
      <dgm:spPr/>
      <dgm:t>
        <a:bodyPr/>
        <a:lstStyle/>
        <a:p>
          <a:endParaRPr lang="en-GB"/>
        </a:p>
      </dgm:t>
    </dgm:pt>
    <dgm:pt modelId="{8BE101CF-7A69-445F-819B-A730402CDBE8}" type="sibTrans" cxnId="{25CC1A5D-04E4-4E4F-925D-9954BF39070D}">
      <dgm:prSet/>
      <dgm:spPr/>
      <dgm:t>
        <a:bodyPr/>
        <a:lstStyle/>
        <a:p>
          <a:endParaRPr lang="en-GB"/>
        </a:p>
      </dgm:t>
    </dgm:pt>
    <dgm:pt modelId="{910F1D18-0F18-49DC-97DF-4AC785CB6E6F}">
      <dgm:prSet phldrT="[Text]" custT="1"/>
      <dgm:spPr>
        <a:solidFill>
          <a:srgbClr val="84B5E1"/>
        </a:solidFill>
      </dgm:spPr>
      <dgm:t>
        <a:bodyPr/>
        <a:lstStyle/>
        <a:p>
          <a:pPr algn="ctr"/>
          <a:r>
            <a:rPr lang="en-GB" sz="1800" b="1" dirty="0">
              <a:solidFill>
                <a:srgbClr val="0070C0"/>
              </a:solidFill>
            </a:rPr>
            <a:t>Renewable energy jobs today</a:t>
          </a:r>
        </a:p>
      </dgm:t>
    </dgm:pt>
    <dgm:pt modelId="{2EE03331-7F7B-456E-9CAC-2A364A764357}" type="parTrans" cxnId="{22BAF79C-B1AB-4B6E-B065-226264991332}">
      <dgm:prSet/>
      <dgm:spPr/>
      <dgm:t>
        <a:bodyPr/>
        <a:lstStyle/>
        <a:p>
          <a:endParaRPr lang="en-GB"/>
        </a:p>
      </dgm:t>
    </dgm:pt>
    <dgm:pt modelId="{297B2130-514E-4F4C-A871-492FFB9D2386}" type="sibTrans" cxnId="{22BAF79C-B1AB-4B6E-B065-226264991332}">
      <dgm:prSet/>
      <dgm:spPr/>
      <dgm:t>
        <a:bodyPr/>
        <a:lstStyle/>
        <a:p>
          <a:endParaRPr lang="en-GB"/>
        </a:p>
      </dgm:t>
    </dgm:pt>
    <dgm:pt modelId="{FCA78DB4-67DC-4941-A3CF-08DF675E0FEC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GB" sz="1800" b="1" dirty="0">
              <a:solidFill>
                <a:srgbClr val="8F1448"/>
              </a:solidFill>
            </a:rPr>
            <a:t>Post COVID recovery and energy transition</a:t>
          </a:r>
        </a:p>
      </dgm:t>
    </dgm:pt>
    <dgm:pt modelId="{01966DEA-911B-4FD5-9902-188EEECF843A}" type="parTrans" cxnId="{10E3CB70-C2A5-449F-84CA-15ECA3064945}">
      <dgm:prSet/>
      <dgm:spPr/>
      <dgm:t>
        <a:bodyPr/>
        <a:lstStyle/>
        <a:p>
          <a:endParaRPr lang="en-GB"/>
        </a:p>
      </dgm:t>
    </dgm:pt>
    <dgm:pt modelId="{A8154CE9-59B5-4F1A-A2AB-0EADDB1610BE}" type="sibTrans" cxnId="{10E3CB70-C2A5-449F-84CA-15ECA3064945}">
      <dgm:prSet/>
      <dgm:spPr/>
      <dgm:t>
        <a:bodyPr/>
        <a:lstStyle/>
        <a:p>
          <a:endParaRPr lang="en-GB"/>
        </a:p>
      </dgm:t>
    </dgm:pt>
    <dgm:pt modelId="{4C71F00D-4F5C-4418-9431-6CF096767137}">
      <dgm:prSet phldrT="[Text]" custT="1"/>
      <dgm:spPr>
        <a:solidFill>
          <a:srgbClr val="F4E0B4"/>
        </a:solidFill>
      </dgm:spPr>
      <dgm:t>
        <a:bodyPr/>
        <a:lstStyle/>
        <a:p>
          <a:pPr marL="9525" indent="0" algn="ctr">
            <a:tabLst/>
          </a:pPr>
          <a:r>
            <a:rPr lang="en-GB" sz="1800" b="1" dirty="0">
              <a:solidFill>
                <a:schemeClr val="accent4">
                  <a:lumMod val="50000"/>
                </a:schemeClr>
              </a:solidFill>
            </a:rPr>
            <a:t>Challenges</a:t>
          </a:r>
          <a:r>
            <a:rPr lang="en-GB" sz="1800" b="1" baseline="0" dirty="0">
              <a:solidFill>
                <a:schemeClr val="accent4">
                  <a:lumMod val="50000"/>
                </a:schemeClr>
              </a:solidFill>
            </a:rPr>
            <a:t> &amp; o</a:t>
          </a:r>
          <a:r>
            <a:rPr lang="en-GB" sz="1700" b="1" baseline="0" dirty="0">
              <a:solidFill>
                <a:schemeClr val="accent4">
                  <a:lumMod val="50000"/>
                </a:schemeClr>
              </a:solidFill>
            </a:rPr>
            <a:t>pportunities </a:t>
          </a:r>
          <a:endParaRPr lang="en-GB" sz="1700" b="1" dirty="0">
            <a:solidFill>
              <a:schemeClr val="accent4">
                <a:lumMod val="50000"/>
              </a:schemeClr>
            </a:solidFill>
          </a:endParaRPr>
        </a:p>
      </dgm:t>
    </dgm:pt>
    <dgm:pt modelId="{8C6EE78B-62E1-4438-B798-D697DD3C16E3}" type="parTrans" cxnId="{626B2D94-8936-4629-AA00-FADA2691831D}">
      <dgm:prSet/>
      <dgm:spPr/>
      <dgm:t>
        <a:bodyPr/>
        <a:lstStyle/>
        <a:p>
          <a:endParaRPr lang="en-GB"/>
        </a:p>
      </dgm:t>
    </dgm:pt>
    <dgm:pt modelId="{76557DAE-7712-44A3-A651-B48BEAFC98C4}" type="sibTrans" cxnId="{626B2D94-8936-4629-AA00-FADA2691831D}">
      <dgm:prSet/>
      <dgm:spPr/>
      <dgm:t>
        <a:bodyPr/>
        <a:lstStyle/>
        <a:p>
          <a:endParaRPr lang="en-GB"/>
        </a:p>
      </dgm:t>
    </dgm:pt>
    <dgm:pt modelId="{ACBE9C99-F149-4181-8433-5C31356F9551}" type="pres">
      <dgm:prSet presAssocID="{ECFAA328-529D-4F84-9C08-49DE6014A99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B01C7551-8776-4350-8709-596D070B195C}" type="pres">
      <dgm:prSet presAssocID="{ECFAA328-529D-4F84-9C08-49DE6014A99A}" presName="children" presStyleCnt="0"/>
      <dgm:spPr/>
    </dgm:pt>
    <dgm:pt modelId="{DC4079A8-19C3-45BD-BB21-F1D48012B243}" type="pres">
      <dgm:prSet presAssocID="{ECFAA328-529D-4F84-9C08-49DE6014A99A}" presName="childPlaceholder" presStyleCnt="0"/>
      <dgm:spPr/>
    </dgm:pt>
    <dgm:pt modelId="{6BB016F0-CA2D-4288-9907-14E4CF8D9A9C}" type="pres">
      <dgm:prSet presAssocID="{ECFAA328-529D-4F84-9C08-49DE6014A99A}" presName="circle" presStyleCnt="0"/>
      <dgm:spPr/>
    </dgm:pt>
    <dgm:pt modelId="{4343B932-E036-4C2E-ACA7-8FEAC20D5563}" type="pres">
      <dgm:prSet presAssocID="{ECFAA328-529D-4F84-9C08-49DE6014A99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3E7E87D8-4404-4316-9969-7E3AB553D3F9}" type="pres">
      <dgm:prSet presAssocID="{ECFAA328-529D-4F84-9C08-49DE6014A99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B49E1341-BA85-4EEE-BACE-A1A4ECD7E384}" type="pres">
      <dgm:prSet presAssocID="{ECFAA328-529D-4F84-9C08-49DE6014A99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C6CD360-CAB0-43BF-A37D-8FC9121DE35E}" type="pres">
      <dgm:prSet presAssocID="{ECFAA328-529D-4F84-9C08-49DE6014A99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716E13D8-E217-45F3-9D40-423B24F41343}" type="pres">
      <dgm:prSet presAssocID="{ECFAA328-529D-4F84-9C08-49DE6014A99A}" presName="quadrantPlaceholder" presStyleCnt="0"/>
      <dgm:spPr/>
    </dgm:pt>
    <dgm:pt modelId="{3DE1E8BE-C510-4D70-8A98-0EB22DE54F0E}" type="pres">
      <dgm:prSet presAssocID="{ECFAA328-529D-4F84-9C08-49DE6014A99A}" presName="center1" presStyleLbl="fgShp" presStyleIdx="0" presStyleCnt="2"/>
      <dgm:spPr/>
    </dgm:pt>
    <dgm:pt modelId="{F1E38203-D824-4122-B777-32EFD1253F98}" type="pres">
      <dgm:prSet presAssocID="{ECFAA328-529D-4F84-9C08-49DE6014A99A}" presName="center2" presStyleLbl="fgShp" presStyleIdx="1" presStyleCnt="2"/>
      <dgm:spPr/>
    </dgm:pt>
  </dgm:ptLst>
  <dgm:cxnLst>
    <dgm:cxn modelId="{E44E1325-8BA8-4817-A1B2-4A7F8CD8E5BB}" type="presOf" srcId="{4C71F00D-4F5C-4418-9431-6CF096767137}" destId="{7C6CD360-CAB0-43BF-A37D-8FC9121DE35E}" srcOrd="0" destOrd="0" presId="urn:microsoft.com/office/officeart/2005/8/layout/cycle4"/>
    <dgm:cxn modelId="{25CC1A5D-04E4-4E4F-925D-9954BF39070D}" srcId="{ECFAA328-529D-4F84-9C08-49DE6014A99A}" destId="{BB1FC26A-69AD-4964-85E2-8CA598855FCD}" srcOrd="0" destOrd="0" parTransId="{73C0D9D9-3DC0-4175-964D-C9A03B244A5A}" sibTransId="{8BE101CF-7A69-445F-819B-A730402CDBE8}"/>
    <dgm:cxn modelId="{10E3CB70-C2A5-449F-84CA-15ECA3064945}" srcId="{ECFAA328-529D-4F84-9C08-49DE6014A99A}" destId="{FCA78DB4-67DC-4941-A3CF-08DF675E0FEC}" srcOrd="2" destOrd="0" parTransId="{01966DEA-911B-4FD5-9902-188EEECF843A}" sibTransId="{A8154CE9-59B5-4F1A-A2AB-0EADDB1610BE}"/>
    <dgm:cxn modelId="{293D7788-0224-4215-882D-5A93EA2474F3}" type="presOf" srcId="{BB1FC26A-69AD-4964-85E2-8CA598855FCD}" destId="{4343B932-E036-4C2E-ACA7-8FEAC20D5563}" srcOrd="0" destOrd="0" presId="urn:microsoft.com/office/officeart/2005/8/layout/cycle4"/>
    <dgm:cxn modelId="{C412618D-A02B-4F1B-9A97-B66F19FB2EF1}" type="presOf" srcId="{ECFAA328-529D-4F84-9C08-49DE6014A99A}" destId="{ACBE9C99-F149-4181-8433-5C31356F9551}" srcOrd="0" destOrd="0" presId="urn:microsoft.com/office/officeart/2005/8/layout/cycle4"/>
    <dgm:cxn modelId="{626B2D94-8936-4629-AA00-FADA2691831D}" srcId="{ECFAA328-529D-4F84-9C08-49DE6014A99A}" destId="{4C71F00D-4F5C-4418-9431-6CF096767137}" srcOrd="3" destOrd="0" parTransId="{8C6EE78B-62E1-4438-B798-D697DD3C16E3}" sibTransId="{76557DAE-7712-44A3-A651-B48BEAFC98C4}"/>
    <dgm:cxn modelId="{22BAF79C-B1AB-4B6E-B065-226264991332}" srcId="{ECFAA328-529D-4F84-9C08-49DE6014A99A}" destId="{910F1D18-0F18-49DC-97DF-4AC785CB6E6F}" srcOrd="1" destOrd="0" parTransId="{2EE03331-7F7B-456E-9CAC-2A364A764357}" sibTransId="{297B2130-514E-4F4C-A871-492FFB9D2386}"/>
    <dgm:cxn modelId="{A7FF9BBA-7E34-47A6-AD2E-9DE608C518C5}" type="presOf" srcId="{FCA78DB4-67DC-4941-A3CF-08DF675E0FEC}" destId="{B49E1341-BA85-4EEE-BACE-A1A4ECD7E384}" srcOrd="0" destOrd="0" presId="urn:microsoft.com/office/officeart/2005/8/layout/cycle4"/>
    <dgm:cxn modelId="{9608C3F1-983A-47CA-A828-8251E879644A}" type="presOf" srcId="{910F1D18-0F18-49DC-97DF-4AC785CB6E6F}" destId="{3E7E87D8-4404-4316-9969-7E3AB553D3F9}" srcOrd="0" destOrd="0" presId="urn:microsoft.com/office/officeart/2005/8/layout/cycle4"/>
    <dgm:cxn modelId="{950B11FB-7E79-4D9B-B90F-E611E6E250DF}" type="presParOf" srcId="{ACBE9C99-F149-4181-8433-5C31356F9551}" destId="{B01C7551-8776-4350-8709-596D070B195C}" srcOrd="0" destOrd="0" presId="urn:microsoft.com/office/officeart/2005/8/layout/cycle4"/>
    <dgm:cxn modelId="{1942826B-8320-4B3A-A278-46AEF0289592}" type="presParOf" srcId="{B01C7551-8776-4350-8709-596D070B195C}" destId="{DC4079A8-19C3-45BD-BB21-F1D48012B243}" srcOrd="0" destOrd="0" presId="urn:microsoft.com/office/officeart/2005/8/layout/cycle4"/>
    <dgm:cxn modelId="{782A5E61-B0AF-40F3-B783-63ABD2D3B711}" type="presParOf" srcId="{ACBE9C99-F149-4181-8433-5C31356F9551}" destId="{6BB016F0-CA2D-4288-9907-14E4CF8D9A9C}" srcOrd="1" destOrd="0" presId="urn:microsoft.com/office/officeart/2005/8/layout/cycle4"/>
    <dgm:cxn modelId="{E067AB85-C554-4BF6-B8C5-B3C4DCD9E238}" type="presParOf" srcId="{6BB016F0-CA2D-4288-9907-14E4CF8D9A9C}" destId="{4343B932-E036-4C2E-ACA7-8FEAC20D5563}" srcOrd="0" destOrd="0" presId="urn:microsoft.com/office/officeart/2005/8/layout/cycle4"/>
    <dgm:cxn modelId="{320291F7-B223-4489-A9F9-B2A4820F30E9}" type="presParOf" srcId="{6BB016F0-CA2D-4288-9907-14E4CF8D9A9C}" destId="{3E7E87D8-4404-4316-9969-7E3AB553D3F9}" srcOrd="1" destOrd="0" presId="urn:microsoft.com/office/officeart/2005/8/layout/cycle4"/>
    <dgm:cxn modelId="{20049BEA-9510-4987-9A22-C700C589D95E}" type="presParOf" srcId="{6BB016F0-CA2D-4288-9907-14E4CF8D9A9C}" destId="{B49E1341-BA85-4EEE-BACE-A1A4ECD7E384}" srcOrd="2" destOrd="0" presId="urn:microsoft.com/office/officeart/2005/8/layout/cycle4"/>
    <dgm:cxn modelId="{1D8FB57A-3AA0-4E3C-A713-329443C7A2B4}" type="presParOf" srcId="{6BB016F0-CA2D-4288-9907-14E4CF8D9A9C}" destId="{7C6CD360-CAB0-43BF-A37D-8FC9121DE35E}" srcOrd="3" destOrd="0" presId="urn:microsoft.com/office/officeart/2005/8/layout/cycle4"/>
    <dgm:cxn modelId="{C1B8704A-57C8-4235-84E0-9F08389EE7F7}" type="presParOf" srcId="{6BB016F0-CA2D-4288-9907-14E4CF8D9A9C}" destId="{716E13D8-E217-45F3-9D40-423B24F41343}" srcOrd="4" destOrd="0" presId="urn:microsoft.com/office/officeart/2005/8/layout/cycle4"/>
    <dgm:cxn modelId="{AD53E9EB-2A29-4C0C-BB41-6DE8B693A163}" type="presParOf" srcId="{ACBE9C99-F149-4181-8433-5C31356F9551}" destId="{3DE1E8BE-C510-4D70-8A98-0EB22DE54F0E}" srcOrd="2" destOrd="0" presId="urn:microsoft.com/office/officeart/2005/8/layout/cycle4"/>
    <dgm:cxn modelId="{7B16EA1B-31AD-43A0-8B32-834FA5E91ECF}" type="presParOf" srcId="{ACBE9C99-F149-4181-8433-5C31356F9551}" destId="{F1E38203-D824-4122-B777-32EFD1253F98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9C4E61-BCD2-40E9-9F64-903B5D12BC1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7D403F-2BCF-4CE3-8708-BF30F896CEC6}">
      <dgm:prSet custT="1"/>
      <dgm:spPr>
        <a:solidFill>
          <a:schemeClr val="accent1">
            <a:lumMod val="75000"/>
          </a:schemeClr>
        </a:solidFill>
        <a:effectLst>
          <a:outerShdw blurRad="50800" dist="38100" dir="13500000" algn="b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dirty="0">
              <a:latin typeface="Garamond" panose="02020404030301010803" pitchFamily="18" charset="0"/>
            </a:rPr>
            <a:t>Technical advances and falling costs</a:t>
          </a:r>
        </a:p>
        <a:p>
          <a:endParaRPr lang="en-US" sz="2000" b="1" dirty="0">
            <a:latin typeface="Garamond" panose="02020404030301010803" pitchFamily="18" charset="0"/>
          </a:endParaRP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Rising competitiveness</a:t>
          </a:r>
          <a:endParaRPr lang="en-US" sz="2000" b="1" dirty="0">
            <a:latin typeface="Garamond" panose="02020404030301010803" pitchFamily="18" charset="0"/>
          </a:endParaRP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Lower costs allow  </a:t>
          </a:r>
        </a:p>
        <a:p>
          <a:r>
            <a:rPr lang="en-US" sz="1800" b="1" dirty="0">
              <a:latin typeface="Garamond" panose="02020404030301010803" pitchFamily="18" charset="0"/>
            </a:rPr>
            <a:t>more deployment per $ spent</a:t>
          </a:r>
          <a:endParaRPr lang="en-US" sz="2000" dirty="0">
            <a:latin typeface="Garamond" panose="02020404030301010803" pitchFamily="18" charset="0"/>
          </a:endParaRPr>
        </a:p>
      </dgm:t>
    </dgm:pt>
    <dgm:pt modelId="{1CA88655-3A7A-43B4-A13E-152879CE5BC7}" type="parTrans" cxnId="{972513E4-64EC-4FCE-AEEA-0B4D417CB617}">
      <dgm:prSet/>
      <dgm:spPr/>
      <dgm:t>
        <a:bodyPr/>
        <a:lstStyle/>
        <a:p>
          <a:endParaRPr lang="en-US" sz="2000"/>
        </a:p>
      </dgm:t>
    </dgm:pt>
    <dgm:pt modelId="{E012DDBE-D997-4ACD-944A-EC8CFE4F28B1}" type="sibTrans" cxnId="{972513E4-64EC-4FCE-AEEA-0B4D417CB617}">
      <dgm:prSet/>
      <dgm:spPr/>
      <dgm:t>
        <a:bodyPr/>
        <a:lstStyle/>
        <a:p>
          <a:endParaRPr lang="en-US" sz="2000"/>
        </a:p>
      </dgm:t>
    </dgm:pt>
    <dgm:pt modelId="{D15CE58B-832F-4D7F-A7DF-C09E219261AA}">
      <dgm:prSet custT="1"/>
      <dgm:spPr>
        <a:solidFill>
          <a:srgbClr val="E27894"/>
        </a:solidFill>
        <a:effectLst>
          <a:outerShdw blurRad="50800" dist="38100" dir="16200000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sz="2400" b="1" dirty="0">
              <a:latin typeface="Garamond" panose="02020404030301010803" pitchFamily="18" charset="0"/>
            </a:rPr>
            <a:t>Deployment: New and cumulative capacity</a:t>
          </a:r>
        </a:p>
        <a:p>
          <a:pPr>
            <a:spcAft>
              <a:spcPct val="35000"/>
            </a:spcAft>
          </a:pPr>
          <a:endParaRPr lang="en-US" sz="2000" b="1" dirty="0">
            <a:latin typeface="Garamond" panose="02020404030301010803" pitchFamily="18" charset="0"/>
          </a:endParaRPr>
        </a:p>
        <a:p>
          <a:pPr>
            <a:spcAft>
              <a:spcPct val="35000"/>
            </a:spcAft>
          </a:pPr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Jobs in project development; manufacturing; sales; construction &amp; installation </a:t>
          </a:r>
        </a:p>
        <a:p>
          <a:pPr>
            <a:spcAft>
              <a:spcPct val="35000"/>
            </a:spcAft>
          </a:pPr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Jobs in O&amp;M</a:t>
          </a:r>
          <a:endParaRPr lang="en-US" sz="2000" dirty="0">
            <a:latin typeface="Garamond" panose="02020404030301010803" pitchFamily="18" charset="0"/>
          </a:endParaRPr>
        </a:p>
      </dgm:t>
    </dgm:pt>
    <dgm:pt modelId="{4FAEEBB0-EAE2-4DDA-B1F6-70E20C244671}" type="parTrans" cxnId="{FF5EB2F5-53C6-414E-B9D4-7E0A11FE6816}">
      <dgm:prSet/>
      <dgm:spPr/>
      <dgm:t>
        <a:bodyPr/>
        <a:lstStyle/>
        <a:p>
          <a:endParaRPr lang="en-US" sz="2000"/>
        </a:p>
      </dgm:t>
    </dgm:pt>
    <dgm:pt modelId="{D8CB3AA6-DDD6-47D3-A720-71302A50DF1A}" type="sibTrans" cxnId="{FF5EB2F5-53C6-414E-B9D4-7E0A11FE6816}">
      <dgm:prSet/>
      <dgm:spPr/>
      <dgm:t>
        <a:bodyPr/>
        <a:lstStyle/>
        <a:p>
          <a:endParaRPr lang="en-US" sz="2000"/>
        </a:p>
      </dgm:t>
    </dgm:pt>
    <dgm:pt modelId="{B3A91FD7-9924-4C07-807F-78B66B9BCC2A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spcAft>
              <a:spcPts val="0"/>
            </a:spcAft>
          </a:pPr>
          <a:r>
            <a:rPr lang="en-US" sz="2400" b="1" dirty="0">
              <a:latin typeface="Garamond" panose="02020404030301010803" pitchFamily="18" charset="0"/>
            </a:rPr>
            <a:t>COVID-19 impacts &amp; recovery</a:t>
          </a:r>
        </a:p>
        <a:p>
          <a:pPr>
            <a:spcAft>
              <a:spcPct val="35000"/>
            </a:spcAft>
          </a:pPr>
          <a:r>
            <a:rPr lang="en-US" sz="2000" b="1" dirty="0">
              <a:latin typeface="Garamond" panose="02020404030301010803" pitchFamily="18" charset="0"/>
            </a:rPr>
            <a:t> </a:t>
          </a:r>
        </a:p>
        <a:p>
          <a:pPr>
            <a:spcAft>
              <a:spcPct val="35000"/>
            </a:spcAft>
          </a:pPr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Impacts along supply chain, and by end-use</a:t>
          </a:r>
        </a:p>
        <a:p>
          <a:pPr>
            <a:spcAft>
              <a:spcPct val="35000"/>
            </a:spcAft>
          </a:pPr>
          <a:r>
            <a:rPr lang="en-US" sz="1200" b="1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  <a:sym typeface="Wingdings 3" pitchFamily="2" charset="2"/>
            </a:rPr>
            <a:t>Stimulus and job retention</a:t>
          </a:r>
        </a:p>
        <a:p>
          <a:pPr>
            <a:spcAft>
              <a:spcPct val="35000"/>
            </a:spcAft>
          </a:pPr>
          <a:r>
            <a:rPr lang="en-US" sz="1200" b="1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  <a:sym typeface="Wingdings 3" pitchFamily="2" charset="2"/>
            </a:rPr>
            <a:t>Remote work arrangements</a:t>
          </a:r>
          <a:endParaRPr lang="en-US" sz="2000" b="1" dirty="0">
            <a:latin typeface="Garamond" panose="02020404030301010803" pitchFamily="18" charset="0"/>
          </a:endParaRPr>
        </a:p>
      </dgm:t>
    </dgm:pt>
    <dgm:pt modelId="{1A3EB785-AC60-4DA9-B821-F157BC721253}" type="parTrans" cxnId="{0A65924D-5B80-485E-AB06-CA3CDF9C4D1B}">
      <dgm:prSet/>
      <dgm:spPr/>
      <dgm:t>
        <a:bodyPr/>
        <a:lstStyle/>
        <a:p>
          <a:endParaRPr lang="en-US" sz="2000"/>
        </a:p>
      </dgm:t>
    </dgm:pt>
    <dgm:pt modelId="{A6E418E6-2C36-45A2-973F-CC418A67A072}" type="sibTrans" cxnId="{0A65924D-5B80-485E-AB06-CA3CDF9C4D1B}">
      <dgm:prSet/>
      <dgm:spPr/>
      <dgm:t>
        <a:bodyPr/>
        <a:lstStyle/>
        <a:p>
          <a:endParaRPr lang="en-US" sz="2000"/>
        </a:p>
      </dgm:t>
    </dgm:pt>
    <dgm:pt modelId="{DD7B53F9-7A91-4A39-AA9A-069382FB55E7}">
      <dgm:prSet custT="1"/>
      <dgm:spPr>
        <a:solidFill>
          <a:srgbClr val="578242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dirty="0">
              <a:latin typeface="Garamond" panose="02020404030301010803" pitchFamily="18" charset="0"/>
            </a:rPr>
            <a:t>Changes in </a:t>
          </a:r>
          <a:r>
            <a:rPr lang="en-US" sz="2400" b="1" dirty="0" err="1">
              <a:latin typeface="Garamond" panose="02020404030301010803" pitchFamily="18" charset="0"/>
            </a:rPr>
            <a:t>labour</a:t>
          </a:r>
          <a:r>
            <a:rPr lang="en-US" sz="2400" b="1" dirty="0">
              <a:latin typeface="Garamond" panose="02020404030301010803" pitchFamily="18" charset="0"/>
            </a:rPr>
            <a:t> intensities</a:t>
          </a:r>
          <a:r>
            <a:rPr lang="en-US" sz="2000" b="1" dirty="0">
              <a:latin typeface="Garamond" panose="02020404030301010803" pitchFamily="18" charset="0"/>
            </a:rPr>
            <a:t> </a:t>
          </a:r>
        </a:p>
        <a:p>
          <a:endParaRPr lang="en-US" sz="1800" b="1" dirty="0">
            <a:latin typeface="Garamond" panose="02020404030301010803" pitchFamily="18" charset="0"/>
          </a:endParaRP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Automation; use of AI </a:t>
          </a: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Economies of scale</a:t>
          </a: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 Learning effects</a:t>
          </a:r>
          <a:endParaRPr lang="en-US" sz="2000" dirty="0">
            <a:latin typeface="Garamond" panose="02020404030301010803" pitchFamily="18" charset="0"/>
          </a:endParaRPr>
        </a:p>
      </dgm:t>
    </dgm:pt>
    <dgm:pt modelId="{6B947D53-C99F-4F63-867F-B69E9A8A6806}" type="parTrans" cxnId="{049519C2-B0DB-494E-A0CE-EAF7D179AFE7}">
      <dgm:prSet/>
      <dgm:spPr/>
      <dgm:t>
        <a:bodyPr/>
        <a:lstStyle/>
        <a:p>
          <a:endParaRPr lang="en-US" sz="2000"/>
        </a:p>
      </dgm:t>
    </dgm:pt>
    <dgm:pt modelId="{F23F859E-5B55-4757-AC76-0F143B298D1E}" type="sibTrans" cxnId="{049519C2-B0DB-494E-A0CE-EAF7D179AFE7}">
      <dgm:prSet/>
      <dgm:spPr/>
      <dgm:t>
        <a:bodyPr/>
        <a:lstStyle/>
        <a:p>
          <a:endParaRPr lang="en-US" sz="2000"/>
        </a:p>
      </dgm:t>
    </dgm:pt>
    <dgm:pt modelId="{3732BA78-573E-4861-BFAE-0E5CFEE754B6}">
      <dgm:prSet custT="1"/>
      <dgm:spPr>
        <a:solidFill>
          <a:srgbClr val="941C1C"/>
        </a:solidFill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b="1" dirty="0">
              <a:latin typeface="Garamond" panose="02020404030301010803" pitchFamily="18" charset="0"/>
            </a:rPr>
            <a:t>RE policy ambition</a:t>
          </a:r>
        </a:p>
        <a:p>
          <a:endParaRPr lang="en-US" sz="1800" b="1" dirty="0">
            <a:latin typeface="Garamond" panose="02020404030301010803" pitchFamily="18" charset="0"/>
          </a:endParaRP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dirty="0">
              <a:latin typeface="Garamond" panose="02020404030301010803" pitchFamily="18" charset="0"/>
            </a:rPr>
            <a:t>Deployment &amp; integrating policies</a:t>
          </a:r>
        </a:p>
        <a:p>
          <a:r>
            <a:rPr lang="en-US" sz="1200" dirty="0">
              <a:latin typeface="Garamond" panose="02020404030301010803" pitchFamily="18" charset="0"/>
              <a:sym typeface="Wingdings 3" pitchFamily="2" charset="2"/>
            </a:rPr>
            <a:t></a:t>
          </a:r>
          <a:r>
            <a:rPr lang="en-US" sz="1800" dirty="0">
              <a:latin typeface="Garamond" panose="02020404030301010803" pitchFamily="18" charset="0"/>
              <a:sym typeface="Wingdings 3" pitchFamily="2" charset="2"/>
            </a:rPr>
            <a:t> </a:t>
          </a:r>
          <a:r>
            <a:rPr lang="en-US" sz="1800" b="1" dirty="0">
              <a:latin typeface="Garamond" panose="02020404030301010803" pitchFamily="18" charset="0"/>
            </a:rPr>
            <a:t>Industrial policies; trade policies; skill-training; </a:t>
          </a:r>
          <a:r>
            <a:rPr lang="en-US" sz="1800" b="1" dirty="0" err="1">
              <a:latin typeface="Garamond" panose="02020404030301010803" pitchFamily="18" charset="0"/>
            </a:rPr>
            <a:t>labour</a:t>
          </a:r>
          <a:r>
            <a:rPr lang="en-US" sz="1800" b="1" dirty="0">
              <a:latin typeface="Garamond" panose="02020404030301010803" pitchFamily="18" charset="0"/>
            </a:rPr>
            <a:t> market; gender policies</a:t>
          </a:r>
          <a:endParaRPr lang="en-US" sz="2000" dirty="0">
            <a:latin typeface="Garamond" panose="02020404030301010803" pitchFamily="18" charset="0"/>
          </a:endParaRPr>
        </a:p>
      </dgm:t>
    </dgm:pt>
    <dgm:pt modelId="{1E9D15C3-9A31-4CDA-99A4-DAC9C09ADC0D}" type="parTrans" cxnId="{B89C8FE0-AFE1-4C72-BECE-0BBDE9888053}">
      <dgm:prSet/>
      <dgm:spPr/>
      <dgm:t>
        <a:bodyPr/>
        <a:lstStyle/>
        <a:p>
          <a:endParaRPr lang="en-US" sz="2000"/>
        </a:p>
      </dgm:t>
    </dgm:pt>
    <dgm:pt modelId="{727E8C0E-D5A0-4233-AFE2-E14B919C449F}" type="sibTrans" cxnId="{B89C8FE0-AFE1-4C72-BECE-0BBDE9888053}">
      <dgm:prSet/>
      <dgm:spPr/>
      <dgm:t>
        <a:bodyPr/>
        <a:lstStyle/>
        <a:p>
          <a:endParaRPr lang="en-US" sz="2000"/>
        </a:p>
      </dgm:t>
    </dgm:pt>
    <dgm:pt modelId="{446D1CE7-B29D-1A48-8EFF-BADE65CCA099}">
      <dgm:prSet custT="1"/>
      <dgm:spPr>
        <a:solidFill>
          <a:schemeClr val="accent5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 spcFirstLastPara="0" vert="horz" wrap="square" lIns="91440" tIns="91440" rIns="91440" bIns="91440" numCol="1" spcCol="1270" anchor="ctr" anchorCtr="0"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latin typeface="Garamond" panose="02020404030301010803" pitchFamily="18" charset="0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Supply chain structures 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latin typeface="Garamond" panose="02020404030301010803" pitchFamily="18" charset="0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Commodity, technology dependencies</a:t>
          </a:r>
          <a:endParaRPr lang="en-US" sz="2400" b="1" kern="1200" dirty="0">
            <a:latin typeface="Garamond" panose="02020404030301010803" pitchFamily="18" charset="0"/>
          </a:endParaRP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Trade patterns and geographic footprints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</a:t>
          </a:r>
          <a:r>
            <a:rPr lang="en-US" sz="1800" kern="1200" dirty="0">
              <a:latin typeface="Garamond" panose="02020404030301010803" pitchFamily="18" charset="0"/>
              <a:sym typeface="Wingdings 3" pitchFamily="2" charset="2"/>
            </a:rPr>
            <a:t> </a:t>
          </a:r>
          <a:r>
            <a:rPr lang="en-US" sz="1800" b="1" kern="1200" dirty="0" err="1">
              <a:solidFill>
                <a:prstClr val="white"/>
              </a:solidFill>
              <a:latin typeface="Garamond" panose="02020404030301010803" pitchFamily="18" charset="0"/>
              <a:ea typeface="+mn-ea"/>
              <a:cs typeface="+mn-cs"/>
              <a:sym typeface="Wingdings 3" pitchFamily="2" charset="2"/>
            </a:rPr>
            <a:t>Localisation</a:t>
          </a:r>
          <a:r>
            <a:rPr lang="en-US" sz="1800" b="1" kern="1200" dirty="0">
              <a:latin typeface="Garamond" panose="02020404030301010803" pitchFamily="18" charset="0"/>
            </a:rPr>
            <a:t> efforts</a:t>
          </a:r>
        </a:p>
      </dgm:t>
    </dgm:pt>
    <dgm:pt modelId="{88463968-137D-1E48-BD43-14355B9ABEEB}" type="parTrans" cxnId="{E1A15EE1-7881-1949-AE21-9E5B44520A85}">
      <dgm:prSet/>
      <dgm:spPr/>
      <dgm:t>
        <a:bodyPr/>
        <a:lstStyle/>
        <a:p>
          <a:endParaRPr lang="en-US"/>
        </a:p>
      </dgm:t>
    </dgm:pt>
    <dgm:pt modelId="{C67F6332-CCFE-C547-B823-751FCDD86999}" type="sibTrans" cxnId="{E1A15EE1-7881-1949-AE21-9E5B44520A85}">
      <dgm:prSet/>
      <dgm:spPr/>
      <dgm:t>
        <a:bodyPr/>
        <a:lstStyle/>
        <a:p>
          <a:endParaRPr lang="en-US"/>
        </a:p>
      </dgm:t>
    </dgm:pt>
    <dgm:pt modelId="{27515675-5889-48F0-884A-53FA46763DF8}" type="pres">
      <dgm:prSet presAssocID="{399C4E61-BCD2-40E9-9F64-903B5D12BC10}" presName="diagram" presStyleCnt="0">
        <dgm:presLayoutVars>
          <dgm:dir/>
          <dgm:resizeHandles val="exact"/>
        </dgm:presLayoutVars>
      </dgm:prSet>
      <dgm:spPr/>
    </dgm:pt>
    <dgm:pt modelId="{347B3A73-DB42-44B5-8928-29C4545DF9C7}" type="pres">
      <dgm:prSet presAssocID="{937D403F-2BCF-4CE3-8708-BF30F896CEC6}" presName="node" presStyleLbl="node1" presStyleIdx="0" presStyleCnt="6" custScaleY="127225" custLinFactNeighborX="-10952">
        <dgm:presLayoutVars>
          <dgm:bulletEnabled val="1"/>
        </dgm:presLayoutVars>
      </dgm:prSet>
      <dgm:spPr>
        <a:prstGeom prst="roundRect">
          <a:avLst/>
        </a:prstGeom>
      </dgm:spPr>
    </dgm:pt>
    <dgm:pt modelId="{1F7E0C87-8B27-4CA2-A1C2-6396DA64F8A8}" type="pres">
      <dgm:prSet presAssocID="{E012DDBE-D997-4ACD-944A-EC8CFE4F28B1}" presName="sibTrans" presStyleCnt="0"/>
      <dgm:spPr/>
    </dgm:pt>
    <dgm:pt modelId="{EFDEB023-E72A-46ED-9F4B-0C13142F6FDB}" type="pres">
      <dgm:prSet presAssocID="{D15CE58B-832F-4D7F-A7DF-C09E219261AA}" presName="node" presStyleLbl="node1" presStyleIdx="1" presStyleCnt="6" custScaleY="127225" custLinFactNeighborX="-15508" custLinFactNeighborY="-11757">
        <dgm:presLayoutVars>
          <dgm:bulletEnabled val="1"/>
        </dgm:presLayoutVars>
      </dgm:prSet>
      <dgm:spPr>
        <a:prstGeom prst="roundRect">
          <a:avLst/>
        </a:prstGeom>
      </dgm:spPr>
    </dgm:pt>
    <dgm:pt modelId="{DB1883C8-8B1B-493D-921A-8E9C430420EA}" type="pres">
      <dgm:prSet presAssocID="{D8CB3AA6-DDD6-47D3-A720-71302A50DF1A}" presName="sibTrans" presStyleCnt="0"/>
      <dgm:spPr/>
    </dgm:pt>
    <dgm:pt modelId="{B298829B-2795-4986-BFA9-3F5B25EDBDF5}" type="pres">
      <dgm:prSet presAssocID="{B3A91FD7-9924-4C07-807F-78B66B9BCC2A}" presName="node" presStyleLbl="node1" presStyleIdx="2" presStyleCnt="6" custScaleY="127225" custLinFactY="38006" custLinFactNeighborX="-21242" custLinFactNeighborY="100000">
        <dgm:presLayoutVars>
          <dgm:bulletEnabled val="1"/>
        </dgm:presLayoutVars>
      </dgm:prSet>
      <dgm:spPr>
        <a:prstGeom prst="roundRect">
          <a:avLst/>
        </a:prstGeom>
      </dgm:spPr>
    </dgm:pt>
    <dgm:pt modelId="{199F90D1-2A05-4A3F-ACBE-32C90E56C27C}" type="pres">
      <dgm:prSet presAssocID="{A6E418E6-2C36-45A2-973F-CC418A67A072}" presName="sibTrans" presStyleCnt="0"/>
      <dgm:spPr/>
    </dgm:pt>
    <dgm:pt modelId="{8D181D6F-90E5-44C4-A0BF-0781CF2D6E08}" type="pres">
      <dgm:prSet presAssocID="{DD7B53F9-7A91-4A39-AA9A-069382FB55E7}" presName="node" presStyleLbl="node1" presStyleIdx="3" presStyleCnt="6" custScaleY="127225" custLinFactNeighborX="-12649" custLinFactNeighborY="-4353">
        <dgm:presLayoutVars>
          <dgm:bulletEnabled val="1"/>
        </dgm:presLayoutVars>
      </dgm:prSet>
      <dgm:spPr>
        <a:prstGeom prst="roundRect">
          <a:avLst/>
        </a:prstGeom>
      </dgm:spPr>
    </dgm:pt>
    <dgm:pt modelId="{23D88095-9B21-4AE9-B75D-DEA040861F51}" type="pres">
      <dgm:prSet presAssocID="{F23F859E-5B55-4757-AC76-0F143B298D1E}" presName="sibTrans" presStyleCnt="0"/>
      <dgm:spPr/>
    </dgm:pt>
    <dgm:pt modelId="{D5CD23CE-6675-4A85-B21D-7809406EA961}" type="pres">
      <dgm:prSet presAssocID="{3732BA78-573E-4861-BFAE-0E5CFEE754B6}" presName="node" presStyleLbl="node1" presStyleIdx="4" presStyleCnt="6" custScaleY="127225" custLinFactNeighborX="-15559" custLinFactNeighborY="-4355">
        <dgm:presLayoutVars>
          <dgm:bulletEnabled val="1"/>
        </dgm:presLayoutVars>
      </dgm:prSet>
      <dgm:spPr>
        <a:prstGeom prst="roundRect">
          <a:avLst/>
        </a:prstGeom>
      </dgm:spPr>
    </dgm:pt>
    <dgm:pt modelId="{13C8A474-6306-4289-915D-FC10808F456B}" type="pres">
      <dgm:prSet presAssocID="{727E8C0E-D5A0-4233-AFE2-E14B919C449F}" presName="sibTrans" presStyleCnt="0"/>
      <dgm:spPr/>
    </dgm:pt>
    <dgm:pt modelId="{8795A3EE-CEDE-FD4D-A807-5280B890C117}" type="pres">
      <dgm:prSet presAssocID="{446D1CE7-B29D-1A48-8EFF-BADE65CCA099}" presName="node" presStyleLbl="node1" presStyleIdx="5" presStyleCnt="6" custScaleY="127225" custLinFactY="-43900" custLinFactNeighborX="-21242" custLinFactNeighborY="-100000">
        <dgm:presLayoutVars>
          <dgm:bulletEnabled val="1"/>
        </dgm:presLayoutVars>
      </dgm:prSet>
      <dgm:spPr>
        <a:xfrm>
          <a:off x="8582794" y="597678"/>
          <a:ext cx="2635329" cy="1937567"/>
        </a:xfrm>
        <a:prstGeom prst="roundRect">
          <a:avLst/>
        </a:prstGeom>
      </dgm:spPr>
    </dgm:pt>
  </dgm:ptLst>
  <dgm:cxnLst>
    <dgm:cxn modelId="{56FBF50B-B025-46E6-8FD9-FBE0DE115C7B}" type="presOf" srcId="{DD7B53F9-7A91-4A39-AA9A-069382FB55E7}" destId="{8D181D6F-90E5-44C4-A0BF-0781CF2D6E08}" srcOrd="0" destOrd="0" presId="urn:microsoft.com/office/officeart/2005/8/layout/default"/>
    <dgm:cxn modelId="{C1D92C17-01A0-4C1A-962E-1C34C2654DC6}" type="presOf" srcId="{D15CE58B-832F-4D7F-A7DF-C09E219261AA}" destId="{EFDEB023-E72A-46ED-9F4B-0C13142F6FDB}" srcOrd="0" destOrd="0" presId="urn:microsoft.com/office/officeart/2005/8/layout/default"/>
    <dgm:cxn modelId="{303EA15C-C9AD-4A9E-9ABE-D03C2F589D69}" type="presOf" srcId="{B3A91FD7-9924-4C07-807F-78B66B9BCC2A}" destId="{B298829B-2795-4986-BFA9-3F5B25EDBDF5}" srcOrd="0" destOrd="0" presId="urn:microsoft.com/office/officeart/2005/8/layout/default"/>
    <dgm:cxn modelId="{0A65924D-5B80-485E-AB06-CA3CDF9C4D1B}" srcId="{399C4E61-BCD2-40E9-9F64-903B5D12BC10}" destId="{B3A91FD7-9924-4C07-807F-78B66B9BCC2A}" srcOrd="2" destOrd="0" parTransId="{1A3EB785-AC60-4DA9-B821-F157BC721253}" sibTransId="{A6E418E6-2C36-45A2-973F-CC418A67A072}"/>
    <dgm:cxn modelId="{049519C2-B0DB-494E-A0CE-EAF7D179AFE7}" srcId="{399C4E61-BCD2-40E9-9F64-903B5D12BC10}" destId="{DD7B53F9-7A91-4A39-AA9A-069382FB55E7}" srcOrd="3" destOrd="0" parTransId="{6B947D53-C99F-4F63-867F-B69E9A8A6806}" sibTransId="{F23F859E-5B55-4757-AC76-0F143B298D1E}"/>
    <dgm:cxn modelId="{BFD948C8-7677-4588-9A9A-25FB15378868}" type="presOf" srcId="{937D403F-2BCF-4CE3-8708-BF30F896CEC6}" destId="{347B3A73-DB42-44B5-8928-29C4545DF9C7}" srcOrd="0" destOrd="0" presId="urn:microsoft.com/office/officeart/2005/8/layout/default"/>
    <dgm:cxn modelId="{844B10D8-FC37-A040-A3EC-BCFDFE624B63}" type="presOf" srcId="{446D1CE7-B29D-1A48-8EFF-BADE65CCA099}" destId="{8795A3EE-CEDE-FD4D-A807-5280B890C117}" srcOrd="0" destOrd="0" presId="urn:microsoft.com/office/officeart/2005/8/layout/default"/>
    <dgm:cxn modelId="{9652A1DC-2932-491C-8F57-DB2459A97260}" type="presOf" srcId="{399C4E61-BCD2-40E9-9F64-903B5D12BC10}" destId="{27515675-5889-48F0-884A-53FA46763DF8}" srcOrd="0" destOrd="0" presId="urn:microsoft.com/office/officeart/2005/8/layout/default"/>
    <dgm:cxn modelId="{B89C8FE0-AFE1-4C72-BECE-0BBDE9888053}" srcId="{399C4E61-BCD2-40E9-9F64-903B5D12BC10}" destId="{3732BA78-573E-4861-BFAE-0E5CFEE754B6}" srcOrd="4" destOrd="0" parTransId="{1E9D15C3-9A31-4CDA-99A4-DAC9C09ADC0D}" sibTransId="{727E8C0E-D5A0-4233-AFE2-E14B919C449F}"/>
    <dgm:cxn modelId="{E1A15EE1-7881-1949-AE21-9E5B44520A85}" srcId="{399C4E61-BCD2-40E9-9F64-903B5D12BC10}" destId="{446D1CE7-B29D-1A48-8EFF-BADE65CCA099}" srcOrd="5" destOrd="0" parTransId="{88463968-137D-1E48-BD43-14355B9ABEEB}" sibTransId="{C67F6332-CCFE-C547-B823-751FCDD86999}"/>
    <dgm:cxn modelId="{972513E4-64EC-4FCE-AEEA-0B4D417CB617}" srcId="{399C4E61-BCD2-40E9-9F64-903B5D12BC10}" destId="{937D403F-2BCF-4CE3-8708-BF30F896CEC6}" srcOrd="0" destOrd="0" parTransId="{1CA88655-3A7A-43B4-A13E-152879CE5BC7}" sibTransId="{E012DDBE-D997-4ACD-944A-EC8CFE4F28B1}"/>
    <dgm:cxn modelId="{C786B0F2-85BF-4F34-BF3B-8252D9CA659A}" type="presOf" srcId="{3732BA78-573E-4861-BFAE-0E5CFEE754B6}" destId="{D5CD23CE-6675-4A85-B21D-7809406EA961}" srcOrd="0" destOrd="0" presId="urn:microsoft.com/office/officeart/2005/8/layout/default"/>
    <dgm:cxn modelId="{FF5EB2F5-53C6-414E-B9D4-7E0A11FE6816}" srcId="{399C4E61-BCD2-40E9-9F64-903B5D12BC10}" destId="{D15CE58B-832F-4D7F-A7DF-C09E219261AA}" srcOrd="1" destOrd="0" parTransId="{4FAEEBB0-EAE2-4DDA-B1F6-70E20C244671}" sibTransId="{D8CB3AA6-DDD6-47D3-A720-71302A50DF1A}"/>
    <dgm:cxn modelId="{97B22E5D-ECC3-4C6F-BDEE-36BF0EFF01BD}" type="presParOf" srcId="{27515675-5889-48F0-884A-53FA46763DF8}" destId="{347B3A73-DB42-44B5-8928-29C4545DF9C7}" srcOrd="0" destOrd="0" presId="urn:microsoft.com/office/officeart/2005/8/layout/default"/>
    <dgm:cxn modelId="{8BC22ADD-00E7-410F-B668-7C43DF370FA3}" type="presParOf" srcId="{27515675-5889-48F0-884A-53FA46763DF8}" destId="{1F7E0C87-8B27-4CA2-A1C2-6396DA64F8A8}" srcOrd="1" destOrd="0" presId="urn:microsoft.com/office/officeart/2005/8/layout/default"/>
    <dgm:cxn modelId="{EF39B1A0-F882-4728-864C-E7259AFFFEF5}" type="presParOf" srcId="{27515675-5889-48F0-884A-53FA46763DF8}" destId="{EFDEB023-E72A-46ED-9F4B-0C13142F6FDB}" srcOrd="2" destOrd="0" presId="urn:microsoft.com/office/officeart/2005/8/layout/default"/>
    <dgm:cxn modelId="{21EA53E0-8B61-4755-A257-F846FB118E89}" type="presParOf" srcId="{27515675-5889-48F0-884A-53FA46763DF8}" destId="{DB1883C8-8B1B-493D-921A-8E9C430420EA}" srcOrd="3" destOrd="0" presId="urn:microsoft.com/office/officeart/2005/8/layout/default"/>
    <dgm:cxn modelId="{779E4368-8203-46D8-B3FB-09CC065F6FF6}" type="presParOf" srcId="{27515675-5889-48F0-884A-53FA46763DF8}" destId="{B298829B-2795-4986-BFA9-3F5B25EDBDF5}" srcOrd="4" destOrd="0" presId="urn:microsoft.com/office/officeart/2005/8/layout/default"/>
    <dgm:cxn modelId="{07A7BC64-3C57-4FBA-AF1A-50627E3429FE}" type="presParOf" srcId="{27515675-5889-48F0-884A-53FA46763DF8}" destId="{199F90D1-2A05-4A3F-ACBE-32C90E56C27C}" srcOrd="5" destOrd="0" presId="urn:microsoft.com/office/officeart/2005/8/layout/default"/>
    <dgm:cxn modelId="{10783E67-13C0-42C8-A88E-0063ED51E4B0}" type="presParOf" srcId="{27515675-5889-48F0-884A-53FA46763DF8}" destId="{8D181D6F-90E5-44C4-A0BF-0781CF2D6E08}" srcOrd="6" destOrd="0" presId="urn:microsoft.com/office/officeart/2005/8/layout/default"/>
    <dgm:cxn modelId="{4E48C714-9558-43E2-A0F3-7DFC711083F6}" type="presParOf" srcId="{27515675-5889-48F0-884A-53FA46763DF8}" destId="{23D88095-9B21-4AE9-B75D-DEA040861F51}" srcOrd="7" destOrd="0" presId="urn:microsoft.com/office/officeart/2005/8/layout/default"/>
    <dgm:cxn modelId="{176230A2-868B-4B77-B11A-FB5F8976AA86}" type="presParOf" srcId="{27515675-5889-48F0-884A-53FA46763DF8}" destId="{D5CD23CE-6675-4A85-B21D-7809406EA961}" srcOrd="8" destOrd="0" presId="urn:microsoft.com/office/officeart/2005/8/layout/default"/>
    <dgm:cxn modelId="{1385A1C5-73DD-4120-B676-8B62DFFBA0E5}" type="presParOf" srcId="{27515675-5889-48F0-884A-53FA46763DF8}" destId="{13C8A474-6306-4289-915D-FC10808F456B}" srcOrd="9" destOrd="0" presId="urn:microsoft.com/office/officeart/2005/8/layout/default"/>
    <dgm:cxn modelId="{41E54F69-B9BD-4F49-9CFB-83EA312EE8F2}" type="presParOf" srcId="{27515675-5889-48F0-884A-53FA46763DF8}" destId="{8795A3EE-CEDE-FD4D-A807-5280B890C11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43B932-E036-4C2E-ACA7-8FEAC20D5563}">
      <dsp:nvSpPr>
        <dsp:cNvPr id="0" name=""/>
        <dsp:cNvSpPr/>
      </dsp:nvSpPr>
      <dsp:spPr>
        <a:xfrm>
          <a:off x="1805388" y="298504"/>
          <a:ext cx="2267585" cy="2267585"/>
        </a:xfrm>
        <a:prstGeom prst="pieWedge">
          <a:avLst/>
        </a:prstGeom>
        <a:solidFill>
          <a:srgbClr val="94BDA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chemeClr val="accent6">
                  <a:lumMod val="50000"/>
                </a:schemeClr>
              </a:solidFill>
            </a:rPr>
            <a:t>Factors influencing employment</a:t>
          </a:r>
        </a:p>
      </dsp:txBody>
      <dsp:txXfrm>
        <a:off x="2469548" y="962664"/>
        <a:ext cx="1603425" cy="1603425"/>
      </dsp:txXfrm>
    </dsp:sp>
    <dsp:sp modelId="{3E7E87D8-4404-4316-9969-7E3AB553D3F9}">
      <dsp:nvSpPr>
        <dsp:cNvPr id="0" name=""/>
        <dsp:cNvSpPr/>
      </dsp:nvSpPr>
      <dsp:spPr>
        <a:xfrm rot="5400000">
          <a:off x="4177712" y="298504"/>
          <a:ext cx="2267585" cy="2267585"/>
        </a:xfrm>
        <a:prstGeom prst="pieWedge">
          <a:avLst/>
        </a:prstGeom>
        <a:solidFill>
          <a:srgbClr val="84B5E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0070C0"/>
              </a:solidFill>
            </a:rPr>
            <a:t>Renewable energy jobs today</a:t>
          </a:r>
        </a:p>
      </dsp:txBody>
      <dsp:txXfrm rot="-5400000">
        <a:off x="4177712" y="962664"/>
        <a:ext cx="1603425" cy="1603425"/>
      </dsp:txXfrm>
    </dsp:sp>
    <dsp:sp modelId="{B49E1341-BA85-4EEE-BACE-A1A4ECD7E384}">
      <dsp:nvSpPr>
        <dsp:cNvPr id="0" name=""/>
        <dsp:cNvSpPr/>
      </dsp:nvSpPr>
      <dsp:spPr>
        <a:xfrm rot="10800000">
          <a:off x="4177712" y="2670828"/>
          <a:ext cx="2267585" cy="2267585"/>
        </a:xfrm>
        <a:prstGeom prst="pieWedg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solidFill>
                <a:srgbClr val="8F1448"/>
              </a:solidFill>
            </a:rPr>
            <a:t>Post COVID recovery and energy transition</a:t>
          </a:r>
        </a:p>
      </dsp:txBody>
      <dsp:txXfrm rot="10800000">
        <a:off x="4177712" y="2670828"/>
        <a:ext cx="1603425" cy="1603425"/>
      </dsp:txXfrm>
    </dsp:sp>
    <dsp:sp modelId="{7C6CD360-CAB0-43BF-A37D-8FC9121DE35E}">
      <dsp:nvSpPr>
        <dsp:cNvPr id="0" name=""/>
        <dsp:cNvSpPr/>
      </dsp:nvSpPr>
      <dsp:spPr>
        <a:xfrm rot="16200000">
          <a:off x="1805388" y="2670828"/>
          <a:ext cx="2267585" cy="2267585"/>
        </a:xfrm>
        <a:prstGeom prst="pieWedge">
          <a:avLst/>
        </a:prstGeom>
        <a:solidFill>
          <a:srgbClr val="F4E0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9525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en-GB" sz="1800" b="1" kern="1200" dirty="0">
              <a:solidFill>
                <a:schemeClr val="accent4">
                  <a:lumMod val="50000"/>
                </a:schemeClr>
              </a:solidFill>
            </a:rPr>
            <a:t>Challenges</a:t>
          </a:r>
          <a:r>
            <a:rPr lang="en-GB" sz="1800" b="1" kern="1200" baseline="0" dirty="0">
              <a:solidFill>
                <a:schemeClr val="accent4">
                  <a:lumMod val="50000"/>
                </a:schemeClr>
              </a:solidFill>
            </a:rPr>
            <a:t> &amp; o</a:t>
          </a:r>
          <a:r>
            <a:rPr lang="en-GB" sz="1700" b="1" kern="1200" baseline="0" dirty="0">
              <a:solidFill>
                <a:schemeClr val="accent4">
                  <a:lumMod val="50000"/>
                </a:schemeClr>
              </a:solidFill>
            </a:rPr>
            <a:t>pportunities </a:t>
          </a:r>
          <a:endParaRPr lang="en-GB" sz="1700" b="1" kern="1200" dirty="0">
            <a:solidFill>
              <a:schemeClr val="accent4">
                <a:lumMod val="50000"/>
              </a:schemeClr>
            </a:solidFill>
          </a:endParaRPr>
        </a:p>
      </dsp:txBody>
      <dsp:txXfrm rot="5400000">
        <a:off x="2469548" y="2670828"/>
        <a:ext cx="1603425" cy="1603425"/>
      </dsp:txXfrm>
    </dsp:sp>
    <dsp:sp modelId="{3DE1E8BE-C510-4D70-8A98-0EB22DE54F0E}">
      <dsp:nvSpPr>
        <dsp:cNvPr id="0" name=""/>
        <dsp:cNvSpPr/>
      </dsp:nvSpPr>
      <dsp:spPr>
        <a:xfrm>
          <a:off x="3733883" y="2147136"/>
          <a:ext cx="782919" cy="68079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E38203-D824-4122-B777-32EFD1253F98}">
      <dsp:nvSpPr>
        <dsp:cNvPr id="0" name=""/>
        <dsp:cNvSpPr/>
      </dsp:nvSpPr>
      <dsp:spPr>
        <a:xfrm rot="10800000">
          <a:off x="3733883" y="2408982"/>
          <a:ext cx="782919" cy="680799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B3A73-DB42-44B5-8928-29C4545DF9C7}">
      <dsp:nvSpPr>
        <dsp:cNvPr id="0" name=""/>
        <dsp:cNvSpPr/>
      </dsp:nvSpPr>
      <dsp:spPr>
        <a:xfrm>
          <a:off x="0" y="165"/>
          <a:ext cx="3401053" cy="259619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3500000" algn="b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Technical advances and falling costs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Rising competitiveness</a:t>
          </a:r>
          <a:endParaRPr lang="en-US" sz="20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Lower costs allow 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Garamond" panose="02020404030301010803" pitchFamily="18" charset="0"/>
            </a:rPr>
            <a:t>more deployment per $ spent</a:t>
          </a:r>
          <a:endParaRPr lang="en-US" sz="2000" kern="1200" dirty="0">
            <a:latin typeface="Garamond" panose="02020404030301010803" pitchFamily="18" charset="0"/>
          </a:endParaRPr>
        </a:p>
      </dsp:txBody>
      <dsp:txXfrm>
        <a:off x="126736" y="126901"/>
        <a:ext cx="3147581" cy="2342722"/>
      </dsp:txXfrm>
    </dsp:sp>
    <dsp:sp modelId="{EFDEB023-E72A-46ED-9F4B-0C13142F6FDB}">
      <dsp:nvSpPr>
        <dsp:cNvPr id="0" name=""/>
        <dsp:cNvSpPr/>
      </dsp:nvSpPr>
      <dsp:spPr>
        <a:xfrm>
          <a:off x="3586193" y="0"/>
          <a:ext cx="3401053" cy="2596194"/>
        </a:xfrm>
        <a:prstGeom prst="roundRect">
          <a:avLst/>
        </a:prstGeom>
        <a:solidFill>
          <a:srgbClr val="E2789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Deployment: New and cumulative capacity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Jobs in project development; manufacturing; sales; construction &amp; installation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Jobs in O&amp;M</a:t>
          </a:r>
          <a:endParaRPr lang="en-US" sz="2000" kern="1200" dirty="0">
            <a:latin typeface="Garamond" panose="02020404030301010803" pitchFamily="18" charset="0"/>
          </a:endParaRPr>
        </a:p>
      </dsp:txBody>
      <dsp:txXfrm>
        <a:off x="3712929" y="126736"/>
        <a:ext cx="3147581" cy="2342722"/>
      </dsp:txXfrm>
    </dsp:sp>
    <dsp:sp modelId="{B298829B-2795-4986-BFA9-3F5B25EDBDF5}">
      <dsp:nvSpPr>
        <dsp:cNvPr id="0" name=""/>
        <dsp:cNvSpPr/>
      </dsp:nvSpPr>
      <dsp:spPr>
        <a:xfrm>
          <a:off x="7132335" y="2816360"/>
          <a:ext cx="3401053" cy="2596194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COVID-19 impacts &amp; recovery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aramond" panose="02020404030301010803" pitchFamily="18" charset="0"/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Impacts along supply chain, and by end-use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  <a:sym typeface="Wingdings 3" pitchFamily="2" charset="2"/>
            </a:rPr>
            <a:t>Stimulus and job retention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  <a:sym typeface="Wingdings 3" pitchFamily="2" charset="2"/>
            </a:rPr>
            <a:t>Remote work arrangements</a:t>
          </a:r>
          <a:endParaRPr lang="en-US" sz="2000" b="1" kern="1200" dirty="0">
            <a:latin typeface="Garamond" panose="02020404030301010803" pitchFamily="18" charset="0"/>
          </a:endParaRPr>
        </a:p>
      </dsp:txBody>
      <dsp:txXfrm>
        <a:off x="7259071" y="2943096"/>
        <a:ext cx="3147581" cy="2342722"/>
      </dsp:txXfrm>
    </dsp:sp>
    <dsp:sp modelId="{8D181D6F-90E5-44C4-A0BF-0781CF2D6E08}">
      <dsp:nvSpPr>
        <dsp:cNvPr id="0" name=""/>
        <dsp:cNvSpPr/>
      </dsp:nvSpPr>
      <dsp:spPr>
        <a:xfrm>
          <a:off x="0" y="2847636"/>
          <a:ext cx="3401053" cy="2596194"/>
        </a:xfrm>
        <a:prstGeom prst="roundRect">
          <a:avLst/>
        </a:prstGeom>
        <a:solidFill>
          <a:srgbClr val="5782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Changes in </a:t>
          </a:r>
          <a:r>
            <a:rPr lang="en-US" sz="2400" b="1" kern="1200" dirty="0" err="1">
              <a:latin typeface="Garamond" panose="02020404030301010803" pitchFamily="18" charset="0"/>
            </a:rPr>
            <a:t>labour</a:t>
          </a:r>
          <a:r>
            <a:rPr lang="en-US" sz="2400" b="1" kern="1200" dirty="0">
              <a:latin typeface="Garamond" panose="02020404030301010803" pitchFamily="18" charset="0"/>
            </a:rPr>
            <a:t> intensities</a:t>
          </a:r>
          <a:r>
            <a:rPr lang="en-US" sz="2000" b="1" kern="1200" dirty="0">
              <a:latin typeface="Garamond" panose="02020404030301010803" pitchFamily="18" charset="0"/>
            </a:rPr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Automation; use of AI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Economies of scale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 Learning effects</a:t>
          </a:r>
          <a:endParaRPr lang="en-US" sz="2000" kern="1200" dirty="0">
            <a:latin typeface="Garamond" panose="02020404030301010803" pitchFamily="18" charset="0"/>
          </a:endParaRPr>
        </a:p>
      </dsp:txBody>
      <dsp:txXfrm>
        <a:off x="126736" y="2974372"/>
        <a:ext cx="3147581" cy="2342722"/>
      </dsp:txXfrm>
    </dsp:sp>
    <dsp:sp modelId="{D5CD23CE-6675-4A85-B21D-7809406EA961}">
      <dsp:nvSpPr>
        <dsp:cNvPr id="0" name=""/>
        <dsp:cNvSpPr/>
      </dsp:nvSpPr>
      <dsp:spPr>
        <a:xfrm>
          <a:off x="3584458" y="2847595"/>
          <a:ext cx="3401053" cy="2596194"/>
        </a:xfrm>
        <a:prstGeom prst="roundRect">
          <a:avLst/>
        </a:prstGeom>
        <a:solidFill>
          <a:srgbClr val="941C1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RE policy ambition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Deployment &amp; integrating policies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</a:t>
          </a:r>
          <a:r>
            <a:rPr lang="en-US" sz="1800" kern="1200" dirty="0">
              <a:latin typeface="Garamond" panose="02020404030301010803" pitchFamily="18" charset="0"/>
              <a:sym typeface="Wingdings 3" pitchFamily="2" charset="2"/>
            </a:rPr>
            <a:t> </a:t>
          </a:r>
          <a:r>
            <a:rPr lang="en-US" sz="1800" b="1" kern="1200" dirty="0">
              <a:latin typeface="Garamond" panose="02020404030301010803" pitchFamily="18" charset="0"/>
            </a:rPr>
            <a:t>Industrial policies; trade policies; skill-training; </a:t>
          </a:r>
          <a:r>
            <a:rPr lang="en-US" sz="1800" b="1" kern="1200" dirty="0" err="1">
              <a:latin typeface="Garamond" panose="02020404030301010803" pitchFamily="18" charset="0"/>
            </a:rPr>
            <a:t>labour</a:t>
          </a:r>
          <a:r>
            <a:rPr lang="en-US" sz="1800" b="1" kern="1200" dirty="0">
              <a:latin typeface="Garamond" panose="02020404030301010803" pitchFamily="18" charset="0"/>
            </a:rPr>
            <a:t> market; gender policies</a:t>
          </a:r>
          <a:endParaRPr lang="en-US" sz="2000" kern="1200" dirty="0">
            <a:latin typeface="Garamond" panose="02020404030301010803" pitchFamily="18" charset="0"/>
          </a:endParaRPr>
        </a:p>
      </dsp:txBody>
      <dsp:txXfrm>
        <a:off x="3711194" y="2974331"/>
        <a:ext cx="3147581" cy="2342722"/>
      </dsp:txXfrm>
    </dsp:sp>
    <dsp:sp modelId="{8795A3EE-CEDE-FD4D-A807-5280B890C117}">
      <dsp:nvSpPr>
        <dsp:cNvPr id="0" name=""/>
        <dsp:cNvSpPr/>
      </dsp:nvSpPr>
      <dsp:spPr>
        <a:xfrm>
          <a:off x="7132335" y="0"/>
          <a:ext cx="3401053" cy="2596194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Garamond" panose="02020404030301010803" pitchFamily="18" charset="0"/>
            </a:rPr>
            <a:t>Supply chain structures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Commodity, technology dependencies</a:t>
          </a:r>
          <a:endParaRPr lang="en-US" sz="2400" b="1" kern="1200" dirty="0">
            <a:latin typeface="Garamond" panose="02020404030301010803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 </a:t>
          </a:r>
          <a:r>
            <a:rPr lang="en-US" sz="1800" b="1" kern="1200" dirty="0">
              <a:latin typeface="Garamond" panose="02020404030301010803" pitchFamily="18" charset="0"/>
            </a:rPr>
            <a:t>Trade patterns and geographic footprints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Garamond" panose="02020404030301010803" pitchFamily="18" charset="0"/>
              <a:sym typeface="Wingdings 3" pitchFamily="2" charset="2"/>
            </a:rPr>
            <a:t></a:t>
          </a:r>
          <a:r>
            <a:rPr lang="en-US" sz="1800" kern="1200" dirty="0">
              <a:latin typeface="Garamond" panose="02020404030301010803" pitchFamily="18" charset="0"/>
              <a:sym typeface="Wingdings 3" pitchFamily="2" charset="2"/>
            </a:rPr>
            <a:t> </a:t>
          </a:r>
          <a:r>
            <a:rPr lang="en-US" sz="1800" b="1" kern="1200" dirty="0" err="1">
              <a:solidFill>
                <a:prstClr val="white"/>
              </a:solidFill>
              <a:latin typeface="Garamond" panose="02020404030301010803" pitchFamily="18" charset="0"/>
              <a:ea typeface="+mn-ea"/>
              <a:cs typeface="+mn-cs"/>
              <a:sym typeface="Wingdings 3" pitchFamily="2" charset="2"/>
            </a:rPr>
            <a:t>Localisation</a:t>
          </a:r>
          <a:r>
            <a:rPr lang="en-US" sz="1800" b="1" kern="1200" dirty="0">
              <a:latin typeface="Garamond" panose="02020404030301010803" pitchFamily="18" charset="0"/>
            </a:rPr>
            <a:t> efforts</a:t>
          </a:r>
        </a:p>
      </dsp:txBody>
      <dsp:txXfrm>
        <a:off x="7259071" y="126736"/>
        <a:ext cx="3147581" cy="23427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2"/>
            <a:ext cx="2946058" cy="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444" y="2"/>
            <a:ext cx="2947144" cy="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529" y="4715270"/>
            <a:ext cx="5436618" cy="446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>
            <a:lvl1pPr marL="457200" marR="0" lvl="0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9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221"/>
            <a:ext cx="2946058" cy="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444" y="9428221"/>
            <a:ext cx="2947144" cy="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D018E-AC63-4AA5-85D6-94D8C9B4E534}" type="slidenum">
              <a:rPr lang="de-DE" altLang="en-US" smtClean="0"/>
              <a:pPr>
                <a:defRPr/>
              </a:pPr>
              <a:t>1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4562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677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C840E-8B43-7A4C-A259-CBF27079AF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12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068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92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499475" y="261938"/>
            <a:ext cx="2328863" cy="1309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F60FA8-7B3F-4A7C-8F0E-23C53659501D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23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12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39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3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b="0" i="0" u="none" strike="noStrike" cap="none" dirty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858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0">
              <a:buFont typeface="Arial" panose="020B0604020202020204" pitchFamily="34" charset="0"/>
              <a:buNone/>
            </a:pPr>
            <a:endParaRPr lang="en-GB" sz="14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DF62-DE05-4205-8D49-B8C6E55F131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598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sz="1300" b="0" i="0" u="none" strike="noStrike" cap="none" baseline="0" dirty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6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751B3-3DCF-C745-A61B-EDC4BCFC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8401-23C6-2149-BDD6-E20CBEDE973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8D3AE5D-A79A-484E-8B7F-FC8DCAD1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02" y="165474"/>
            <a:ext cx="11622395" cy="836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0089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09623E06-B931-44BF-BF7E-E12EC79368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84D11-AEA4-479C-AA49-07D925621E1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3898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7"/>
          <p:cNvSpPr txBox="1">
            <a:spLocks noGrp="1"/>
          </p:cNvSpPr>
          <p:nvPr>
            <p:ph type="sldNum" idx="12"/>
          </p:nvPr>
        </p:nvSpPr>
        <p:spPr>
          <a:xfrm>
            <a:off x="10969798" y="6597349"/>
            <a:ext cx="958850" cy="14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93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5882EA-353D-B54D-8305-8E84B8C20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950" y="1031096"/>
            <a:ext cx="1090701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6C12803-9343-D340-92E2-A862DF79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54488"/>
            <a:ext cx="9972338" cy="425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72085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3B48-B822-3F4C-8B3E-0DAD44106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3967" y="1011384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29EBC-5703-434D-8746-E1460F8BD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7967" y="1011384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BBEE93E-38DC-4E4F-AC8D-4467ED07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54488"/>
            <a:ext cx="9972338" cy="425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770627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31FC5-7141-0141-AC92-2DE7B4D4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7653" y="1050739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D412D-7F61-3E43-80F9-2AC6AECBC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653" y="1874651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8B71B-0D91-AB46-8B69-D6797E0211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50065" y="1050739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C4553F-A809-DB41-A90B-FC0B28205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50065" y="1874651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F373A6F-C0E4-0745-B227-AAAE3EA3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54488"/>
            <a:ext cx="9972338" cy="425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3918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17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372E4-6B20-8D4A-9D1D-49FF6E505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C29B7-6D86-6B42-8E72-4046B49D0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A602-4E47-8D4D-B44D-D7B14E0B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E88BB-DFFE-4940-8945-08F5937495DC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60B40-8FC0-0F4B-9FF8-A080A3CC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7064D-A9B4-7A4D-AC8F-A7B8BDBD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B0E9C-2E2D-5640-88E1-0AF3A7554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7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T Pink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84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D5882EA-353D-B54D-8305-8E84B8C20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1892" y="1041854"/>
            <a:ext cx="1090701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60684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5;p42">
            <a:extLst>
              <a:ext uri="{FF2B5EF4-FFF2-40B4-BE49-F238E27FC236}">
                <a16:creationId xmlns:a16="http://schemas.microsoft.com/office/drawing/2014/main" id="{CB9B3219-F84D-2C43-9E91-F1DFBAC349EC}"/>
              </a:ext>
            </a:extLst>
          </p:cNvPr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10944667" y="6508712"/>
            <a:ext cx="805064" cy="2038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5;p6">
            <a:extLst>
              <a:ext uri="{FF2B5EF4-FFF2-40B4-BE49-F238E27FC236}">
                <a16:creationId xmlns:a16="http://schemas.microsoft.com/office/drawing/2014/main" id="{7641E36C-F2EB-7E49-A1DB-B10F77C12D32}"/>
              </a:ext>
            </a:extLst>
          </p:cNvPr>
          <p:cNvSpPr txBox="1"/>
          <p:nvPr userDrawn="1"/>
        </p:nvSpPr>
        <p:spPr>
          <a:xfrm>
            <a:off x="11703050" y="6413393"/>
            <a:ext cx="4889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100" dirty="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C0B3EB79-FA62-1746-ADFC-21C30BA89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22464"/>
          <a:stretch/>
        </p:blipFill>
        <p:spPr>
          <a:xfrm>
            <a:off x="10348855" y="0"/>
            <a:ext cx="1727157" cy="72109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7BB348-55BB-654D-B873-821A0EA810F4}"/>
              </a:ext>
            </a:extLst>
          </p:cNvPr>
          <p:cNvCxnSpPr>
            <a:cxnSpLocks/>
          </p:cNvCxnSpPr>
          <p:nvPr userDrawn="1"/>
        </p:nvCxnSpPr>
        <p:spPr>
          <a:xfrm>
            <a:off x="376518" y="721095"/>
            <a:ext cx="11438965" cy="0"/>
          </a:xfrm>
          <a:prstGeom prst="line">
            <a:avLst/>
          </a:prstGeom>
          <a:ln w="28575">
            <a:solidFill>
              <a:srgbClr val="5190C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C8D5DFD-0376-6742-AC1E-2D418B89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18" y="154488"/>
            <a:ext cx="9972338" cy="425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594464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80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C3C65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F4524220-D72E-1F45-A5A8-9D0B82EC9430}"/>
              </a:ext>
            </a:extLst>
          </p:cNvPr>
          <p:cNvSpPr txBox="1">
            <a:spLocks/>
          </p:cNvSpPr>
          <p:nvPr/>
        </p:nvSpPr>
        <p:spPr>
          <a:xfrm>
            <a:off x="305842" y="1951852"/>
            <a:ext cx="6795543" cy="267410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recovery policies: </a:t>
            </a:r>
          </a:p>
          <a:p>
            <a:r>
              <a:rPr lang="en-US" sz="65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transformative change in renewable energy </a:t>
            </a:r>
          </a:p>
          <a:p>
            <a:endParaRPr lang="en-GB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9950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Renner</a:t>
            </a:r>
          </a:p>
          <a:p>
            <a:pPr marL="869950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Celia García-</a:t>
            </a:r>
            <a:r>
              <a:rPr lang="en-US" sz="4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Baños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69950"/>
            <a:r>
              <a:rPr lang="en-US" sz="44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Policy and Finance Centre</a:t>
            </a:r>
            <a:endParaRPr lang="en-US" sz="3300" b="1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0EB64-C6C0-DB4E-9A6A-0C3D89EB7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46" y="297345"/>
            <a:ext cx="3063240" cy="77690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7FE3A79-7228-D646-AE6D-6DD0B0C9E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315" y="224017"/>
            <a:ext cx="1554480" cy="220388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Diagram, text&#10;&#10;Description automatically generated">
            <a:extLst>
              <a:ext uri="{FF2B5EF4-FFF2-40B4-BE49-F238E27FC236}">
                <a16:creationId xmlns:a16="http://schemas.microsoft.com/office/drawing/2014/main" id="{57DD79F7-2A1B-9546-B59B-0F7E3D274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401" y="834499"/>
            <a:ext cx="1554480" cy="2201448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94DCD7D-DFE5-A141-82B6-262F46585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570" y="2215729"/>
            <a:ext cx="1554480" cy="2224177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5A4D55F-31AF-364C-ACE4-BC5638D28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622" y="454700"/>
            <a:ext cx="1554480" cy="2193485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547AA19-23D0-2D4C-9948-069E8713DD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1917" y="2011562"/>
            <a:ext cx="1554480" cy="2187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948D2D-8514-1B4C-A0BC-ADD8840DF01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" r="151"/>
          <a:stretch/>
        </p:blipFill>
        <p:spPr>
          <a:xfrm>
            <a:off x="18582" y="5595836"/>
            <a:ext cx="12173418" cy="123486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E06C6DBA-D8BD-654B-8D12-E071E4EF1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5491" y="2561265"/>
            <a:ext cx="1554480" cy="2328002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2F028522-832B-014D-9E5A-525FDC1EAB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2557" y="3150967"/>
            <a:ext cx="1554480" cy="219717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62BB6E2-FCDE-D14A-8E78-DE2F94CFC3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80170" y="3327729"/>
            <a:ext cx="1554480" cy="2183743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355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27;p50">
            <a:extLst>
              <a:ext uri="{FF2B5EF4-FFF2-40B4-BE49-F238E27FC236}">
                <a16:creationId xmlns:a16="http://schemas.microsoft.com/office/drawing/2014/main" id="{B8F49261-A179-8C47-B3F1-DFA23D9768BD}"/>
              </a:ext>
            </a:extLst>
          </p:cNvPr>
          <p:cNvSpPr/>
          <p:nvPr/>
        </p:nvSpPr>
        <p:spPr>
          <a:xfrm>
            <a:off x="365760" y="173736"/>
            <a:ext cx="11309579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rgbClr val="006192"/>
                </a:solidFill>
                <a:latin typeface="+mn-lt"/>
                <a:ea typeface="+mj-ea"/>
                <a:cs typeface="+mj-cs"/>
                <a:sym typeface="Calibri"/>
              </a:rPr>
              <a:t>All regions see gains in energy sector jobs by 2050</a:t>
            </a:r>
            <a:endParaRPr lang="en-US" sz="2800" b="1" kern="1200" dirty="0">
              <a:solidFill>
                <a:srgbClr val="00619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5F733-017C-AE40-88C3-A169E7889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194" y="914400"/>
            <a:ext cx="800834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E34-0F7F-4279-8B15-AB9E7DC62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73736"/>
            <a:ext cx="10738835" cy="484187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Font typeface="Arial"/>
            </a:pPr>
            <a:r>
              <a:rPr lang="en-US" sz="2800" dirty="0">
                <a:solidFill>
                  <a:srgbClr val="006192"/>
                </a:solidFill>
                <a:latin typeface="+mn-lt"/>
                <a:cs typeface="+mj-cs"/>
                <a:sym typeface="Arial"/>
              </a:rPr>
              <a:t>Post-COVID strategy: Employment and growth benefits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0" y="1685704"/>
            <a:ext cx="8961120" cy="4706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530438" y="2549725"/>
            <a:ext cx="2260600" cy="2178050"/>
            <a:chOff x="8375650" y="3384550"/>
            <a:chExt cx="2260600" cy="2178050"/>
          </a:xfrm>
        </p:grpSpPr>
        <p:sp>
          <p:nvSpPr>
            <p:cNvPr id="13" name="Oval 12"/>
            <p:cNvSpPr/>
            <p:nvPr/>
          </p:nvSpPr>
          <p:spPr>
            <a:xfrm>
              <a:off x="8375650" y="3384550"/>
              <a:ext cx="2260600" cy="2178050"/>
            </a:xfrm>
            <a:prstGeom prst="ellipse">
              <a:avLst/>
            </a:prstGeom>
            <a:noFill/>
            <a:ln w="19050">
              <a:solidFill>
                <a:srgbClr val="00AF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7044" y="3816764"/>
              <a:ext cx="810338" cy="105696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8375650" y="3928428"/>
              <a:ext cx="1342571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+mn-lt"/>
                </a:rPr>
                <a:t>+ 1.0% GDP 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per year,</a:t>
              </a:r>
              <a:br>
                <a:rPr lang="en-US" dirty="0">
                  <a:latin typeface="+mn-lt"/>
                </a:rPr>
              </a:br>
              <a:r>
                <a:rPr lang="en-US" dirty="0">
                  <a:latin typeface="+mn-lt"/>
                </a:rPr>
                <a:t>2020 – 2023 compared to PES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17205" y="868560"/>
            <a:ext cx="11057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n-lt"/>
              </a:rPr>
              <a:t>Changes in energy sector jobs resulting from transition-related investment </a:t>
            </a:r>
            <a:br>
              <a:rPr lang="en-US" sz="2000" b="1" dirty="0">
                <a:latin typeface="+mn-lt"/>
              </a:rPr>
            </a:br>
            <a:r>
              <a:rPr lang="en-US" sz="1600" b="1" dirty="0">
                <a:latin typeface="+mn-lt"/>
              </a:rPr>
              <a:t>(Transforming Energy Scenario </a:t>
            </a:r>
            <a:r>
              <a:rPr lang="en-US" sz="1600" b="1" u="sng" dirty="0">
                <a:latin typeface="+mn-lt"/>
              </a:rPr>
              <a:t>compared</a:t>
            </a:r>
            <a:r>
              <a:rPr lang="en-US" sz="1600" b="1" dirty="0">
                <a:latin typeface="+mn-lt"/>
              </a:rPr>
              <a:t> to Planned Energy Scenario, 2021-2023)</a:t>
            </a:r>
          </a:p>
        </p:txBody>
      </p:sp>
    </p:spTree>
    <p:extLst>
      <p:ext uri="{BB962C8B-B14F-4D97-AF65-F5344CB8AC3E}">
        <p14:creationId xmlns:p14="http://schemas.microsoft.com/office/powerpoint/2010/main" val="64433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flock of birds flying in the air&#10;&#10;Description automatically generated">
            <a:extLst>
              <a:ext uri="{FF2B5EF4-FFF2-40B4-BE49-F238E27FC236}">
                <a16:creationId xmlns:a16="http://schemas.microsoft.com/office/drawing/2014/main" id="{CA67A2A7-1F69-4466-814D-1133E865C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7" b="10564"/>
          <a:stretch/>
        </p:blipFill>
        <p:spPr>
          <a:xfrm>
            <a:off x="4028843" y="2181692"/>
            <a:ext cx="8186563" cy="46827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7A992C4-72F6-4301-A0C8-C95084D55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173736"/>
            <a:ext cx="87868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0"/>
              </a:spcAft>
            </a:pPr>
            <a:r>
              <a:rPr lang="en-US" sz="2800" dirty="0">
                <a:solidFill>
                  <a:srgbClr val="006192"/>
                </a:solidFill>
                <a:latin typeface="+mn-lt"/>
                <a:sym typeface="Arial"/>
              </a:rPr>
              <a:t>Outlook for sustainable energy jobs: 2030 and 2050</a:t>
            </a:r>
          </a:p>
        </p:txBody>
      </p:sp>
      <p:sp>
        <p:nvSpPr>
          <p:cNvPr id="15" name="TextBox 63">
            <a:extLst>
              <a:ext uri="{FF2B5EF4-FFF2-40B4-BE49-F238E27FC236}">
                <a16:creationId xmlns:a16="http://schemas.microsoft.com/office/drawing/2014/main" id="{5EC190EC-9A60-4627-AFA9-444C7AC01978}"/>
              </a:ext>
            </a:extLst>
          </p:cNvPr>
          <p:cNvSpPr txBox="1"/>
          <p:nvPr/>
        </p:nvSpPr>
        <p:spPr>
          <a:xfrm>
            <a:off x="89524" y="4662445"/>
            <a:ext cx="4158004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1176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235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35285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4704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58807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070568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582330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094092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600" b="1" dirty="0">
                <a:solidFill>
                  <a:srgbClr val="8F144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Now: 11.5 million RE jobs</a:t>
            </a:r>
          </a:p>
        </p:txBody>
      </p:sp>
      <p:sp>
        <p:nvSpPr>
          <p:cNvPr id="26" name="TextBox 63">
            <a:extLst>
              <a:ext uri="{FF2B5EF4-FFF2-40B4-BE49-F238E27FC236}">
                <a16:creationId xmlns:a16="http://schemas.microsoft.com/office/drawing/2014/main" id="{4634FB49-978C-40C8-9A9B-4746A537F2C5}"/>
              </a:ext>
            </a:extLst>
          </p:cNvPr>
          <p:cNvSpPr txBox="1"/>
          <p:nvPr/>
        </p:nvSpPr>
        <p:spPr>
          <a:xfrm>
            <a:off x="2883059" y="2576354"/>
            <a:ext cx="4158004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1176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235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35285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4704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58807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070568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582330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094092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2030: 29.5 million RE jobs</a:t>
            </a:r>
          </a:p>
        </p:txBody>
      </p:sp>
      <p:sp>
        <p:nvSpPr>
          <p:cNvPr id="27" name="TextBox 63">
            <a:extLst>
              <a:ext uri="{FF2B5EF4-FFF2-40B4-BE49-F238E27FC236}">
                <a16:creationId xmlns:a16="http://schemas.microsoft.com/office/drawing/2014/main" id="{068A25C9-78D4-4921-ACF1-DCF14C2D5D3E}"/>
              </a:ext>
            </a:extLst>
          </p:cNvPr>
          <p:cNvSpPr txBox="1"/>
          <p:nvPr/>
        </p:nvSpPr>
        <p:spPr>
          <a:xfrm>
            <a:off x="7201732" y="994270"/>
            <a:ext cx="3863546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1176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235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35285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4704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58807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070568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582330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094092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2050: 42 million RE jobs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9F723E-7C38-E54A-8B15-BD9C9717E49E}"/>
              </a:ext>
            </a:extLst>
          </p:cNvPr>
          <p:cNvSpPr txBox="1"/>
          <p:nvPr/>
        </p:nvSpPr>
        <p:spPr>
          <a:xfrm>
            <a:off x="8088923" y="1576494"/>
            <a:ext cx="3753303" cy="1242893"/>
          </a:xfrm>
          <a:prstGeom prst="roundRect">
            <a:avLst/>
          </a:prstGeom>
          <a:solidFill>
            <a:srgbClr val="F0EBF6"/>
          </a:solidFill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/>
              <a:t>Plus:</a:t>
            </a:r>
          </a:p>
          <a:p>
            <a:r>
              <a:rPr lang="en-US" sz="1800" b="1" dirty="0"/>
              <a:t>Energy Efficiency:  </a:t>
            </a:r>
            <a:r>
              <a:rPr lang="en-US" sz="1800" dirty="0"/>
              <a:t>21.3 million </a:t>
            </a:r>
          </a:p>
          <a:p>
            <a:endParaRPr lang="en-US" sz="800" i="1" dirty="0"/>
          </a:p>
          <a:p>
            <a:r>
              <a:rPr lang="en-US" sz="1800" b="1" dirty="0"/>
              <a:t>Energy flexibility:   </a:t>
            </a:r>
            <a:r>
              <a:rPr lang="en-US" sz="1800" dirty="0"/>
              <a:t>14.5 million</a:t>
            </a:r>
            <a:endParaRPr lang="en-US" sz="18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4609E-5BDD-F649-B0D3-A3BBCDEF8E82}"/>
              </a:ext>
            </a:extLst>
          </p:cNvPr>
          <p:cNvSpPr txBox="1"/>
          <p:nvPr/>
        </p:nvSpPr>
        <p:spPr>
          <a:xfrm>
            <a:off x="3798277" y="3175709"/>
            <a:ext cx="3642989" cy="12428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/>
              <a:t>Plus:</a:t>
            </a:r>
          </a:p>
          <a:p>
            <a:r>
              <a:rPr lang="en-US" sz="1800" b="1" dirty="0"/>
              <a:t>Energy Efficiency:  </a:t>
            </a:r>
            <a:r>
              <a:rPr lang="en-US" sz="1800" i="1" dirty="0"/>
              <a:t>29.2 million</a:t>
            </a:r>
          </a:p>
          <a:p>
            <a:endParaRPr lang="en-US" sz="800" i="1" dirty="0"/>
          </a:p>
          <a:p>
            <a:r>
              <a:rPr lang="en-US" sz="1800" b="1" dirty="0"/>
              <a:t>Energy flexibility:   </a:t>
            </a:r>
            <a:r>
              <a:rPr lang="en-US" sz="1800" i="1" dirty="0"/>
              <a:t>12.1 million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0E932-BDE0-374E-ACF4-5EFE18923E18}"/>
              </a:ext>
            </a:extLst>
          </p:cNvPr>
          <p:cNvSpPr txBox="1"/>
          <p:nvPr/>
        </p:nvSpPr>
        <p:spPr>
          <a:xfrm>
            <a:off x="968114" y="5255789"/>
            <a:ext cx="3553085" cy="1242893"/>
          </a:xfrm>
          <a:prstGeom prst="roundRect">
            <a:avLst/>
          </a:prstGeom>
          <a:solidFill>
            <a:srgbClr val="F92963">
              <a:alpha val="10000"/>
            </a:srgbClr>
          </a:solidFill>
          <a:ln w="25400">
            <a:solidFill>
              <a:srgbClr val="8F1448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/>
              <a:t>Plus:</a:t>
            </a:r>
          </a:p>
          <a:p>
            <a:r>
              <a:rPr lang="en-US" sz="1800" b="1" dirty="0"/>
              <a:t>Energy Efficiency:  </a:t>
            </a:r>
            <a:r>
              <a:rPr lang="en-US" sz="1800" i="1" dirty="0"/>
              <a:t>9.5 million</a:t>
            </a:r>
          </a:p>
          <a:p>
            <a:endParaRPr lang="en-US" sz="800" i="1" dirty="0"/>
          </a:p>
          <a:p>
            <a:r>
              <a:rPr lang="en-US" sz="1800" b="1" dirty="0"/>
              <a:t>Energy flexibility:   </a:t>
            </a:r>
            <a:r>
              <a:rPr lang="en-US" sz="1800" i="1" dirty="0"/>
              <a:t>7.4 million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A0E0783-957D-6B43-BB18-0D34B233E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98" y="1686320"/>
            <a:ext cx="1746504" cy="2453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63">
            <a:extLst>
              <a:ext uri="{FF2B5EF4-FFF2-40B4-BE49-F238E27FC236}">
                <a16:creationId xmlns:a16="http://schemas.microsoft.com/office/drawing/2014/main" id="{F0FFAD88-0D32-0A4D-B92C-B357CEBE0C9B}"/>
              </a:ext>
            </a:extLst>
          </p:cNvPr>
          <p:cNvSpPr txBox="1"/>
          <p:nvPr/>
        </p:nvSpPr>
        <p:spPr>
          <a:xfrm>
            <a:off x="164892" y="927702"/>
            <a:ext cx="5931108" cy="492443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1176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235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35285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4704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58807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070568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582330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094092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IRENA’s Transforming Energy Scenario: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BF1F7-285F-43AF-BD2C-D9202414D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056" y="6486316"/>
            <a:ext cx="1276350" cy="3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9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54455153-21D0-554D-B5D6-B01BB5AEFB17}"/>
              </a:ext>
            </a:extLst>
          </p:cNvPr>
          <p:cNvSpPr txBox="1"/>
          <p:nvPr/>
        </p:nvSpPr>
        <p:spPr>
          <a:xfrm>
            <a:off x="2526023" y="1444752"/>
            <a:ext cx="1828800" cy="2743200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44AB3A-1BAA-6949-9F7D-BF38FD55A77F}"/>
              </a:ext>
            </a:extLst>
          </p:cNvPr>
          <p:cNvSpPr txBox="1"/>
          <p:nvPr/>
        </p:nvSpPr>
        <p:spPr>
          <a:xfrm>
            <a:off x="493589" y="4554822"/>
            <a:ext cx="1828800" cy="2194560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85EF2D-8EB5-264B-BBCF-76010D8E98EF}"/>
              </a:ext>
            </a:extLst>
          </p:cNvPr>
          <p:cNvSpPr txBox="1"/>
          <p:nvPr/>
        </p:nvSpPr>
        <p:spPr>
          <a:xfrm>
            <a:off x="510723" y="1444752"/>
            <a:ext cx="1810512" cy="3017520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5CB15AA2-E108-414D-87C1-33686E6C21BA}"/>
              </a:ext>
            </a:extLst>
          </p:cNvPr>
          <p:cNvSpPr txBox="1">
            <a:spLocks/>
          </p:cNvSpPr>
          <p:nvPr/>
        </p:nvSpPr>
        <p:spPr>
          <a:xfrm>
            <a:off x="365760" y="173736"/>
            <a:ext cx="11496570" cy="5273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C3C65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800" dirty="0">
                <a:solidFill>
                  <a:srgbClr val="006192"/>
                </a:solidFill>
                <a:latin typeface="+mn-lt"/>
                <a:cs typeface="+mj-cs"/>
              </a:rPr>
              <a:t>Energy transition: Challenges and policy framework</a:t>
            </a:r>
            <a:endParaRPr lang="en-GB" sz="2800" dirty="0">
              <a:solidFill>
                <a:srgbClr val="006192"/>
              </a:solidFill>
              <a:latin typeface="+mn-lt"/>
              <a:cs typeface="+mj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2E1AD0D-BD30-F74A-90CF-F71C43498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186" y="1327719"/>
            <a:ext cx="6551408" cy="51381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3D0CD1-7629-994C-9059-FA30A22C8233}"/>
              </a:ext>
            </a:extLst>
          </p:cNvPr>
          <p:cNvSpPr txBox="1">
            <a:spLocks noChangeAspect="1"/>
          </p:cNvSpPr>
          <p:nvPr/>
        </p:nvSpPr>
        <p:spPr>
          <a:xfrm>
            <a:off x="8758696" y="4371108"/>
            <a:ext cx="932688" cy="592482"/>
          </a:xfrm>
          <a:prstGeom prst="rect">
            <a:avLst/>
          </a:prstGeom>
          <a:solidFill>
            <a:srgbClr val="387894"/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150" b="1" dirty="0">
                <a:solidFill>
                  <a:schemeClr val="bg1"/>
                </a:solidFill>
              </a:rPr>
              <a:t>Just Transition </a:t>
            </a:r>
            <a:r>
              <a:rPr lang="en-US" sz="1150" b="1" dirty="0">
                <a:solidFill>
                  <a:schemeClr val="bg1"/>
                </a:solidFill>
                <a:latin typeface="+mn-lt"/>
              </a:rPr>
              <a:t>Policies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0488F-8DB4-0943-AFBE-BD72DEBFC3F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38553" y="2082889"/>
            <a:ext cx="256032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2919-5544-B04E-A18A-E21603D7349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8928" y="5191517"/>
            <a:ext cx="256032" cy="1417320"/>
          </a:xfrm>
          <a:prstGeom prst="rect">
            <a:avLst/>
          </a:prstGeom>
          <a:pattFill prst="pct90">
            <a:fgClr>
              <a:schemeClr val="accent4">
                <a:lumMod val="75000"/>
              </a:schemeClr>
            </a:fgClr>
            <a:bgClr>
              <a:schemeClr val="bg1"/>
            </a:bgClr>
          </a:patt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463A2-C58F-794F-895D-32DC523E1BFC}"/>
              </a:ext>
            </a:extLst>
          </p:cNvPr>
          <p:cNvSpPr txBox="1"/>
          <p:nvPr/>
        </p:nvSpPr>
        <p:spPr>
          <a:xfrm>
            <a:off x="965654" y="2097658"/>
            <a:ext cx="1233085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Fossil fuel dependence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6618E-F152-2A48-BDB7-FEB2ADF15612}"/>
              </a:ext>
            </a:extLst>
          </p:cNvPr>
          <p:cNvSpPr txBox="1"/>
          <p:nvPr/>
        </p:nvSpPr>
        <p:spPr>
          <a:xfrm>
            <a:off x="965654" y="2680699"/>
            <a:ext cx="1227514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Supply chain limits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B89992-F908-4D4D-B2BB-EFF7C350F8C5}"/>
              </a:ext>
            </a:extLst>
          </p:cNvPr>
          <p:cNvSpPr txBox="1"/>
          <p:nvPr/>
        </p:nvSpPr>
        <p:spPr>
          <a:xfrm>
            <a:off x="743792" y="1462518"/>
            <a:ext cx="1416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6">
                    <a:lumMod val="50000"/>
                  </a:schemeClr>
                </a:solidFill>
              </a:rPr>
              <a:t>Structural realities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6C0CE-7FDD-9E41-893D-EA1C08CBF746}"/>
              </a:ext>
            </a:extLst>
          </p:cNvPr>
          <p:cNvSpPr txBox="1"/>
          <p:nvPr/>
        </p:nvSpPr>
        <p:spPr>
          <a:xfrm>
            <a:off x="905414" y="5213561"/>
            <a:ext cx="1227514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Spatial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1B5DAA-65E2-8B4E-B72B-A8F9607F6C0E}"/>
              </a:ext>
            </a:extLst>
          </p:cNvPr>
          <p:cNvSpPr txBox="1"/>
          <p:nvPr/>
        </p:nvSpPr>
        <p:spPr>
          <a:xfrm>
            <a:off x="729762" y="4544423"/>
            <a:ext cx="1416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accent4">
                    <a:lumMod val="50000"/>
                  </a:schemeClr>
                </a:solidFill>
              </a:rPr>
              <a:t>Job mis-alignments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57EBEF-F1EE-5544-A290-3C36006AFA3E}"/>
              </a:ext>
            </a:extLst>
          </p:cNvPr>
          <p:cNvSpPr txBox="1"/>
          <p:nvPr/>
        </p:nvSpPr>
        <p:spPr>
          <a:xfrm>
            <a:off x="950772" y="3260025"/>
            <a:ext cx="1227514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Commodity dependence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6CE90-ED21-2648-9819-964949B06DDB}"/>
              </a:ext>
            </a:extLst>
          </p:cNvPr>
          <p:cNvSpPr txBox="1"/>
          <p:nvPr/>
        </p:nvSpPr>
        <p:spPr>
          <a:xfrm>
            <a:off x="905414" y="5572460"/>
            <a:ext cx="1227514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Temporal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D6DB1C-12E3-C24E-8073-21348AD24EC9}"/>
              </a:ext>
            </a:extLst>
          </p:cNvPr>
          <p:cNvSpPr txBox="1"/>
          <p:nvPr/>
        </p:nvSpPr>
        <p:spPr>
          <a:xfrm>
            <a:off x="905414" y="5931359"/>
            <a:ext cx="1227514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Occupational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22DA7-2C6C-874D-8231-DBBE98EAC484}"/>
              </a:ext>
            </a:extLst>
          </p:cNvPr>
          <p:cNvSpPr txBox="1"/>
          <p:nvPr/>
        </p:nvSpPr>
        <p:spPr>
          <a:xfrm>
            <a:off x="905414" y="6290258"/>
            <a:ext cx="1227514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Sectoral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0010A9-DB25-DF41-9D2D-6CB3AE5DD1AD}"/>
              </a:ext>
            </a:extLst>
          </p:cNvPr>
          <p:cNvSpPr txBox="1"/>
          <p:nvPr/>
        </p:nvSpPr>
        <p:spPr>
          <a:xfrm>
            <a:off x="932445" y="3839351"/>
            <a:ext cx="1227514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Technology dependence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A0A565-00DE-3B41-A88E-D4E6F7CB3B06}"/>
              </a:ext>
            </a:extLst>
          </p:cNvPr>
          <p:cNvSpPr txBox="1"/>
          <p:nvPr/>
        </p:nvSpPr>
        <p:spPr>
          <a:xfrm>
            <a:off x="2754109" y="1416843"/>
            <a:ext cx="1416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0070C0"/>
                </a:solidFill>
              </a:rPr>
              <a:t>Decent jobs agenda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C775E-AAA5-E344-9094-8536B3B0CBC3}"/>
              </a:ext>
            </a:extLst>
          </p:cNvPr>
          <p:cNvSpPr txBox="1"/>
          <p:nvPr/>
        </p:nvSpPr>
        <p:spPr>
          <a:xfrm>
            <a:off x="2942762" y="2060096"/>
            <a:ext cx="1227514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Job creation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F38821-BCAF-2146-BC92-988306CCB7F0}"/>
              </a:ext>
            </a:extLst>
          </p:cNvPr>
          <p:cNvSpPr txBox="1"/>
          <p:nvPr/>
        </p:nvSpPr>
        <p:spPr>
          <a:xfrm>
            <a:off x="2942762" y="2418995"/>
            <a:ext cx="122751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protection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AEA6E8-C759-534B-9A58-C3E29AA12073}"/>
              </a:ext>
            </a:extLst>
          </p:cNvPr>
          <p:cNvSpPr txBox="1"/>
          <p:nvPr/>
        </p:nvSpPr>
        <p:spPr>
          <a:xfrm>
            <a:off x="2942762" y="2978310"/>
            <a:ext cx="122751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Rights at work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2608B-6622-5B49-B5DE-EAF18486E33D}"/>
              </a:ext>
            </a:extLst>
          </p:cNvPr>
          <p:cNvSpPr txBox="1"/>
          <p:nvPr/>
        </p:nvSpPr>
        <p:spPr>
          <a:xfrm>
            <a:off x="2942762" y="3550151"/>
            <a:ext cx="1227514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Social dialogue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5E29AC0-DC07-BD42-93E1-F47832A700B7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53198" y="2032982"/>
            <a:ext cx="256032" cy="2057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EDADC4-0DC7-0748-A6C7-5B670270CC50}"/>
              </a:ext>
            </a:extLst>
          </p:cNvPr>
          <p:cNvSpPr txBox="1"/>
          <p:nvPr/>
        </p:nvSpPr>
        <p:spPr>
          <a:xfrm>
            <a:off x="5411449" y="861174"/>
            <a:ext cx="6115987" cy="408623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POLICIES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5944CB-0A4B-BF48-A472-33FEFA1D86CF}"/>
              </a:ext>
            </a:extLst>
          </p:cNvPr>
          <p:cNvSpPr txBox="1"/>
          <p:nvPr/>
        </p:nvSpPr>
        <p:spPr>
          <a:xfrm>
            <a:off x="493589" y="873128"/>
            <a:ext cx="3861234" cy="408623"/>
          </a:xfrm>
          <a:prstGeom prst="round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</a:rPr>
              <a:t>CHALLENGES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C668AB-C1AD-964A-8AA7-C1A45323A076}"/>
              </a:ext>
            </a:extLst>
          </p:cNvPr>
          <p:cNvSpPr txBox="1"/>
          <p:nvPr/>
        </p:nvSpPr>
        <p:spPr>
          <a:xfrm>
            <a:off x="2552461" y="4429460"/>
            <a:ext cx="1828800" cy="2331720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99DC5C-FB7B-D747-8C19-243E8C028EB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679373" y="5014057"/>
            <a:ext cx="256032" cy="16459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6E9A17-8CA0-B84A-8FD2-38D57D56B18E}"/>
              </a:ext>
            </a:extLst>
          </p:cNvPr>
          <p:cNvSpPr txBox="1"/>
          <p:nvPr/>
        </p:nvSpPr>
        <p:spPr>
          <a:xfrm>
            <a:off x="2996970" y="5038519"/>
            <a:ext cx="1233085" cy="307777"/>
          </a:xfrm>
          <a:prstGeom prst="rect">
            <a:avLst/>
          </a:prstGeom>
          <a:solidFill>
            <a:srgbClr val="8F14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Gender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B401EF-3F07-9C41-856A-838F4DBBB6C2}"/>
              </a:ext>
            </a:extLst>
          </p:cNvPr>
          <p:cNvSpPr txBox="1"/>
          <p:nvPr/>
        </p:nvSpPr>
        <p:spPr>
          <a:xfrm>
            <a:off x="2996970" y="5404218"/>
            <a:ext cx="1227514" cy="307777"/>
          </a:xfrm>
          <a:prstGeom prst="rect">
            <a:avLst/>
          </a:prstGeom>
          <a:solidFill>
            <a:srgbClr val="8F14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Minorities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073A45-CF76-9448-9E8C-43B02FB56D03}"/>
              </a:ext>
            </a:extLst>
          </p:cNvPr>
          <p:cNvSpPr txBox="1"/>
          <p:nvPr/>
        </p:nvSpPr>
        <p:spPr>
          <a:xfrm>
            <a:off x="2754109" y="4388047"/>
            <a:ext cx="1416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8F1448"/>
                </a:solidFill>
              </a:rPr>
              <a:t>Diversity needs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B8B4FD-21A5-B043-8113-5CC8FB66DCDE}"/>
              </a:ext>
            </a:extLst>
          </p:cNvPr>
          <p:cNvSpPr txBox="1"/>
          <p:nvPr/>
        </p:nvSpPr>
        <p:spPr>
          <a:xfrm>
            <a:off x="2996970" y="5769917"/>
            <a:ext cx="1227514" cy="523220"/>
          </a:xfrm>
          <a:prstGeom prst="rect">
            <a:avLst/>
          </a:prstGeom>
          <a:solidFill>
            <a:srgbClr val="8F14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Marginalised</a:t>
            </a:r>
            <a:r>
              <a:rPr lang="en-US" dirty="0">
                <a:solidFill>
                  <a:schemeClr val="bg1"/>
                </a:solidFill>
              </a:rPr>
              <a:t> groups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A03507-E6E2-1244-A8CA-6E6D052F76E9}"/>
              </a:ext>
            </a:extLst>
          </p:cNvPr>
          <p:cNvSpPr txBox="1"/>
          <p:nvPr/>
        </p:nvSpPr>
        <p:spPr>
          <a:xfrm>
            <a:off x="2996970" y="6331098"/>
            <a:ext cx="1227514" cy="307777"/>
          </a:xfrm>
          <a:prstGeom prst="rect">
            <a:avLst/>
          </a:prstGeom>
          <a:solidFill>
            <a:srgbClr val="8F144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Youth</a:t>
            </a:r>
          </a:p>
        </p:txBody>
      </p:sp>
      <p:sp>
        <p:nvSpPr>
          <p:cNvPr id="28" name="Donut 27">
            <a:extLst>
              <a:ext uri="{FF2B5EF4-FFF2-40B4-BE49-F238E27FC236}">
                <a16:creationId xmlns:a16="http://schemas.microsoft.com/office/drawing/2014/main" id="{CF205240-1CDC-9A44-A40A-F42776B93D7F}"/>
              </a:ext>
            </a:extLst>
          </p:cNvPr>
          <p:cNvSpPr/>
          <p:nvPr/>
        </p:nvSpPr>
        <p:spPr>
          <a:xfrm>
            <a:off x="10472369" y="6232147"/>
            <a:ext cx="278781" cy="261610"/>
          </a:xfrm>
          <a:prstGeom prst="donut">
            <a:avLst/>
          </a:prstGeom>
          <a:solidFill>
            <a:srgbClr val="8F1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Donut 37">
            <a:extLst>
              <a:ext uri="{FF2B5EF4-FFF2-40B4-BE49-F238E27FC236}">
                <a16:creationId xmlns:a16="http://schemas.microsoft.com/office/drawing/2014/main" id="{E427F5D8-14C6-A54C-8534-54F97664B7E6}"/>
              </a:ext>
            </a:extLst>
          </p:cNvPr>
          <p:cNvSpPr/>
          <p:nvPr/>
        </p:nvSpPr>
        <p:spPr>
          <a:xfrm>
            <a:off x="11345015" y="5854915"/>
            <a:ext cx="278781" cy="261610"/>
          </a:xfrm>
          <a:prstGeom prst="donut">
            <a:avLst/>
          </a:prstGeom>
          <a:solidFill>
            <a:srgbClr val="8F1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3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928A07-BBC2-4EC4-BF0F-D7B77A110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11" y="1052894"/>
            <a:ext cx="7045731" cy="3319176"/>
          </a:xfrm>
          <a:prstGeom prst="rect">
            <a:avLst/>
          </a:prstGeom>
        </p:spPr>
      </p:pic>
      <p:sp>
        <p:nvSpPr>
          <p:cNvPr id="3" name="TextBox 63">
            <a:extLst>
              <a:ext uri="{FF2B5EF4-FFF2-40B4-BE49-F238E27FC236}">
                <a16:creationId xmlns:a16="http://schemas.microsoft.com/office/drawing/2014/main" id="{029176D1-3929-48AE-8C03-580035A72B83}"/>
              </a:ext>
            </a:extLst>
          </p:cNvPr>
          <p:cNvSpPr txBox="1"/>
          <p:nvPr/>
        </p:nvSpPr>
        <p:spPr>
          <a:xfrm>
            <a:off x="360372" y="1824790"/>
            <a:ext cx="2391102" cy="9541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511761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23523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35285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47046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58807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070568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582330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094092" algn="l" defTabSz="1023523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376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11.5 million </a:t>
            </a:r>
          </a:p>
          <a:p>
            <a:pPr algn="ctr"/>
            <a:r>
              <a:rPr lang="en-US" sz="2400" dirty="0">
                <a:solidFill>
                  <a:srgbClr val="616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 in </a:t>
            </a:r>
            <a:r>
              <a:rPr lang="en-US" sz="2400" b="1" dirty="0">
                <a:solidFill>
                  <a:srgbClr val="616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272E3-5B4E-4999-A1DF-7B0D38653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29" y="4421064"/>
            <a:ext cx="1044038" cy="148987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FDD8F23-7EF2-4789-985B-73E5867C0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4" y="4310585"/>
            <a:ext cx="1066569" cy="1470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4F5473-FC4B-42A1-A41E-2B0570065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2"/>
          <a:stretch/>
        </p:blipFill>
        <p:spPr>
          <a:xfrm>
            <a:off x="8017617" y="1156408"/>
            <a:ext cx="1084809" cy="14960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365DA-3115-47E0-8AED-4B417974C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159" y="1281355"/>
            <a:ext cx="1041114" cy="149450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D65B55-A009-4FE6-99EF-926156FBB3B5}"/>
              </a:ext>
            </a:extLst>
          </p:cNvPr>
          <p:cNvGrpSpPr/>
          <p:nvPr/>
        </p:nvGrpSpPr>
        <p:grpSpPr>
          <a:xfrm>
            <a:off x="6552325" y="2808526"/>
            <a:ext cx="5809906" cy="3830711"/>
            <a:chOff x="6846211" y="2660942"/>
            <a:chExt cx="5654740" cy="370425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869D7BC-5898-4BC0-9D95-5CAB9AF5A4FC}"/>
                </a:ext>
              </a:extLst>
            </p:cNvPr>
            <p:cNvGrpSpPr/>
            <p:nvPr/>
          </p:nvGrpSpPr>
          <p:grpSpPr>
            <a:xfrm>
              <a:off x="6846211" y="2660942"/>
              <a:ext cx="5654740" cy="3322182"/>
              <a:chOff x="6846211" y="2660942"/>
              <a:chExt cx="5654740" cy="332218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0919A92E-51B8-4165-943B-57EC63ECFF67}"/>
                  </a:ext>
                </a:extLst>
              </p:cNvPr>
              <p:cNvGrpSpPr/>
              <p:nvPr/>
            </p:nvGrpSpPr>
            <p:grpSpPr>
              <a:xfrm>
                <a:off x="6846211" y="3290869"/>
                <a:ext cx="3886578" cy="569057"/>
                <a:chOff x="7218744" y="4940646"/>
                <a:chExt cx="3886578" cy="569057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5184683A-9486-4259-9D8E-58949B83B8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36435" b="32335"/>
                <a:stretch/>
              </p:blipFill>
              <p:spPr>
                <a:xfrm>
                  <a:off x="7218744" y="4940646"/>
                  <a:ext cx="3886578" cy="569057"/>
                </a:xfrm>
                <a:prstGeom prst="rect">
                  <a:avLst/>
                </a:prstGeom>
                <a:ln w="28575">
                  <a:solidFill>
                    <a:schemeClr val="bg1"/>
                  </a:solidFill>
                </a:ln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DF38283D-B450-408C-8B8E-BAE8D5D16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23813" t="44322" r="64645" b="32655"/>
                <a:stretch/>
              </p:blipFill>
              <p:spPr>
                <a:xfrm>
                  <a:off x="8608715" y="5080430"/>
                  <a:ext cx="1395498" cy="419517"/>
                </a:xfrm>
                <a:prstGeom prst="rect">
                  <a:avLst/>
                </a:prstGeom>
                <a:ln w="28575">
                  <a:noFill/>
                </a:ln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C7BA4C06-B282-4FE2-A5A0-027AAEDFBD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36525" t="45398" r="52851" b="32265"/>
                <a:stretch/>
              </p:blipFill>
              <p:spPr>
                <a:xfrm>
                  <a:off x="10004213" y="5092939"/>
                  <a:ext cx="430367" cy="407008"/>
                </a:xfrm>
                <a:prstGeom prst="rect">
                  <a:avLst/>
                </a:prstGeom>
                <a:ln w="28575">
                  <a:noFill/>
                </a:ln>
              </p:spPr>
            </p:pic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C77B556-ADD3-42FB-8C6D-1BD2D1780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25267" b="-2402"/>
              <a:stretch/>
            </p:blipFill>
            <p:spPr>
              <a:xfrm>
                <a:off x="10053748" y="3349871"/>
                <a:ext cx="1521877" cy="582725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43D7BF02-6E28-4711-8AC6-AADA3CEE984F}"/>
                  </a:ext>
                </a:extLst>
              </p:cNvPr>
              <p:cNvGrpSpPr/>
              <p:nvPr/>
            </p:nvGrpSpPr>
            <p:grpSpPr>
              <a:xfrm>
                <a:off x="6846211" y="2660942"/>
                <a:ext cx="5654740" cy="3322182"/>
                <a:chOff x="67734" y="687624"/>
                <a:chExt cx="3213856" cy="1717932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26D88516-47BD-4090-A981-15A4656AEE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r="18218" b="21038"/>
                <a:stretch/>
              </p:blipFill>
              <p:spPr>
                <a:xfrm>
                  <a:off x="67734" y="1302555"/>
                  <a:ext cx="2777066" cy="1103001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5B9841F-1703-4ACD-AA6B-2883D5AE856F}"/>
                    </a:ext>
                  </a:extLst>
                </p:cNvPr>
                <p:cNvSpPr txBox="1"/>
                <p:nvPr/>
              </p:nvSpPr>
              <p:spPr>
                <a:xfrm>
                  <a:off x="1950835" y="687624"/>
                  <a:ext cx="1330755" cy="3847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b="1" dirty="0">
                      <a:solidFill>
                        <a:srgbClr val="99446C"/>
                      </a:solidFill>
                    </a:rPr>
                    <a:t>32</a:t>
                  </a:r>
                  <a:r>
                    <a:rPr lang="en-US" b="1" dirty="0">
                      <a:solidFill>
                        <a:srgbClr val="99446C"/>
                      </a:solidFill>
                    </a:rPr>
                    <a:t>% in RE</a:t>
                  </a:r>
                  <a:endParaRPr lang="en-GB" sz="4400" b="1" dirty="0">
                    <a:solidFill>
                      <a:srgbClr val="99446C"/>
                    </a:solidFill>
                  </a:endParaRPr>
                </a:p>
              </p:txBody>
            </p:sp>
          </p:grp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586D3BB-AEDF-4EC6-86C6-2A954A311586}"/>
                </a:ext>
              </a:extLst>
            </p:cNvPr>
            <p:cNvCxnSpPr>
              <a:cxnSpLocks/>
            </p:cNvCxnSpPr>
            <p:nvPr/>
          </p:nvCxnSpPr>
          <p:spPr>
            <a:xfrm>
              <a:off x="9456309" y="3290869"/>
              <a:ext cx="0" cy="2593345"/>
            </a:xfrm>
            <a:prstGeom prst="line">
              <a:avLst/>
            </a:prstGeom>
            <a:ln w="28575">
              <a:solidFill>
                <a:srgbClr val="6BB7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870BF6-88D3-4CFA-BBCD-3823B6C0CD10}"/>
                </a:ext>
              </a:extLst>
            </p:cNvPr>
            <p:cNvSpPr txBox="1"/>
            <p:nvPr/>
          </p:nvSpPr>
          <p:spPr>
            <a:xfrm>
              <a:off x="9289318" y="5799722"/>
              <a:ext cx="2779114" cy="565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6BB7C5"/>
                  </a:solidFill>
                </a:rPr>
                <a:t>21</a:t>
              </a:r>
              <a:r>
                <a:rPr lang="en-US" sz="1200" dirty="0">
                  <a:solidFill>
                    <a:srgbClr val="6BB7C5"/>
                  </a:solidFill>
                </a:rPr>
                <a:t>% in wind </a:t>
              </a:r>
              <a:endParaRPr lang="en-GB" sz="3200" dirty="0">
                <a:solidFill>
                  <a:srgbClr val="6BB7C5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96C457-2196-4BD6-8D0A-1236110F48E6}"/>
                </a:ext>
              </a:extLst>
            </p:cNvPr>
            <p:cNvCxnSpPr>
              <a:cxnSpLocks/>
            </p:cNvCxnSpPr>
            <p:nvPr/>
          </p:nvCxnSpPr>
          <p:spPr>
            <a:xfrm>
              <a:off x="10168676" y="3270774"/>
              <a:ext cx="0" cy="2692256"/>
            </a:xfrm>
            <a:prstGeom prst="line">
              <a:avLst/>
            </a:prstGeom>
            <a:ln w="28575">
              <a:solidFill>
                <a:srgbClr val="9944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0C3394-2282-4695-B0DF-FE5DD7E5E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7790" y="4560367"/>
            <a:ext cx="1063251" cy="1470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A7984C9B-D0CB-430D-BEEC-9099EEB654C7}"/>
              </a:ext>
            </a:extLst>
          </p:cNvPr>
          <p:cNvSpPr txBox="1">
            <a:spLocks/>
          </p:cNvSpPr>
          <p:nvPr/>
        </p:nvSpPr>
        <p:spPr>
          <a:xfrm>
            <a:off x="365760" y="173736"/>
            <a:ext cx="11496570" cy="530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C3C65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ClrTx/>
              <a:buFontTx/>
            </a:pPr>
            <a:r>
              <a:rPr lang="en-US" sz="2800" dirty="0">
                <a:solidFill>
                  <a:srgbClr val="006192"/>
                </a:solidFill>
                <a:latin typeface="+mn-lt"/>
                <a:cs typeface="+mj-cs"/>
              </a:rPr>
              <a:t>Renewable energy jobs: A gender perspective</a:t>
            </a:r>
            <a:endParaRPr lang="en-GB" sz="2800" dirty="0">
              <a:solidFill>
                <a:srgbClr val="006192"/>
              </a:solidFill>
              <a:latin typeface="+mn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1754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A992C4-72F6-4301-A0C8-C95084D55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176213"/>
            <a:ext cx="87868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n-US" sz="2800" dirty="0">
                <a:solidFill>
                  <a:srgbClr val="006192"/>
                </a:solidFill>
                <a:latin typeface="+mn-lt"/>
              </a:rPr>
              <a:t>Gender dimension in renewables: Barriers faced by women</a:t>
            </a:r>
            <a:endParaRPr lang="en-GB" sz="2800" dirty="0">
              <a:solidFill>
                <a:srgbClr val="006192"/>
              </a:solidFill>
              <a:latin typeface="+mn-lt"/>
            </a:endParaRPr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FD0A97AF-6E58-114A-A455-D913C360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83" y="873179"/>
            <a:ext cx="1044165" cy="14787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E75FCE0C-F3D4-AC4A-BA1D-743E0974A731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24378" b="5777"/>
          <a:stretch/>
        </p:blipFill>
        <p:spPr>
          <a:xfrm>
            <a:off x="113283" y="2622682"/>
            <a:ext cx="4572000" cy="4142232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56E8053D-9DAC-BA44-BBB0-7495628C67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040" r="13225"/>
          <a:stretch/>
        </p:blipFill>
        <p:spPr>
          <a:xfrm>
            <a:off x="4818937" y="2625404"/>
            <a:ext cx="4572000" cy="4139510"/>
          </a:xfrm>
          <a:prstGeom prst="rect">
            <a:avLst/>
          </a:prstGeom>
          <a:ln w="38100">
            <a:solidFill>
              <a:srgbClr val="4F81BD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8F2DC1-6AFF-0846-A18B-BF7ACE1F8E7C}"/>
              </a:ext>
            </a:extLst>
          </p:cNvPr>
          <p:cNvSpPr txBox="1"/>
          <p:nvPr/>
        </p:nvSpPr>
        <p:spPr>
          <a:xfrm>
            <a:off x="1324448" y="1177754"/>
            <a:ext cx="1883664" cy="7132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to entry</a:t>
            </a:r>
            <a:endParaRPr lang="en-GB" sz="18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DB64A-9552-EA41-B06A-D5DF8D2FB3DB}"/>
              </a:ext>
            </a:extLst>
          </p:cNvPr>
          <p:cNvSpPr txBox="1"/>
          <p:nvPr/>
        </p:nvSpPr>
        <p:spPr>
          <a:xfrm>
            <a:off x="5888898" y="1181159"/>
            <a:ext cx="2432077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4F81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to retention &amp; advancement</a:t>
            </a:r>
            <a:endParaRPr lang="en-GB" sz="1800" dirty="0">
              <a:solidFill>
                <a:srgbClr val="4F81B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1D7DE1F8-4566-1648-87D7-EB0E984C9636}"/>
              </a:ext>
            </a:extLst>
          </p:cNvPr>
          <p:cNvSpPr>
            <a:spLocks noChangeAspect="1"/>
          </p:cNvSpPr>
          <p:nvPr/>
        </p:nvSpPr>
        <p:spPr>
          <a:xfrm rot="10800000">
            <a:off x="6922056" y="2017409"/>
            <a:ext cx="365760" cy="364562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CDBEF752-0669-4F49-BD90-656A83AA9388}"/>
              </a:ext>
            </a:extLst>
          </p:cNvPr>
          <p:cNvSpPr>
            <a:spLocks noChangeAspect="1"/>
          </p:cNvSpPr>
          <p:nvPr/>
        </p:nvSpPr>
        <p:spPr>
          <a:xfrm rot="10800000">
            <a:off x="1900520" y="2017409"/>
            <a:ext cx="365760" cy="364562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0D844-4ECD-46C3-86C7-12EEF8E5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591" y="3363900"/>
            <a:ext cx="2612196" cy="258662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319BCF-B72B-4716-97D3-22EC152AFB36}"/>
              </a:ext>
            </a:extLst>
          </p:cNvPr>
          <p:cNvSpPr txBox="1"/>
          <p:nvPr/>
        </p:nvSpPr>
        <p:spPr>
          <a:xfrm>
            <a:off x="9614650" y="1181159"/>
            <a:ext cx="2432077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 in the access context</a:t>
            </a:r>
            <a:endParaRPr lang="en-GB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riangle 4">
            <a:extLst>
              <a:ext uri="{FF2B5EF4-FFF2-40B4-BE49-F238E27FC236}">
                <a16:creationId xmlns:a16="http://schemas.microsoft.com/office/drawing/2014/main" id="{39A5ECF6-29D3-4C5E-B98E-4BA38A6C6ECC}"/>
              </a:ext>
            </a:extLst>
          </p:cNvPr>
          <p:cNvSpPr>
            <a:spLocks noChangeAspect="1"/>
          </p:cNvSpPr>
          <p:nvPr/>
        </p:nvSpPr>
        <p:spPr>
          <a:xfrm rot="10800000">
            <a:off x="10647808" y="2057913"/>
            <a:ext cx="365760" cy="364562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4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90"/>
          <a:stretch/>
        </p:blipFill>
        <p:spPr>
          <a:xfrm>
            <a:off x="3819920" y="1244338"/>
            <a:ext cx="4866880" cy="50025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FE9BBD-02D2-4F9C-8389-D500290444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5760" y="173736"/>
            <a:ext cx="10831371" cy="48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</a:pPr>
            <a:r>
              <a:rPr lang="en-US" sz="2800" dirty="0">
                <a:solidFill>
                  <a:srgbClr val="006192"/>
                </a:solidFill>
                <a:latin typeface="+mn-lt"/>
              </a:rPr>
              <a:t>Policies and solutions to increase women’s participation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8509000" y="2552700"/>
            <a:ext cx="3641529" cy="2403256"/>
            <a:chOff x="8509000" y="2552700"/>
            <a:chExt cx="3641529" cy="2403256"/>
          </a:xfrm>
        </p:grpSpPr>
        <p:sp>
          <p:nvSpPr>
            <p:cNvPr id="23" name="Rectangle 22"/>
            <p:cNvSpPr/>
            <p:nvPr/>
          </p:nvSpPr>
          <p:spPr>
            <a:xfrm>
              <a:off x="8509000" y="2552700"/>
              <a:ext cx="2095500" cy="2311400"/>
            </a:xfrm>
            <a:prstGeom prst="rect">
              <a:avLst/>
            </a:prstGeom>
            <a:noFill/>
            <a:ln>
              <a:solidFill>
                <a:srgbClr val="FFD1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12126" y="2726275"/>
              <a:ext cx="1801826" cy="556999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3904" y="3456251"/>
              <a:ext cx="2206625" cy="530625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68" name="Rectangle 67"/>
            <p:cNvSpPr/>
            <p:nvPr/>
          </p:nvSpPr>
          <p:spPr>
            <a:xfrm>
              <a:off x="8509000" y="2709187"/>
              <a:ext cx="169246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Awareness of opportunities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Mentorship programmes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Publishing training opportunities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Apprenticeships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Access to finance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GB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64300" y="1300222"/>
            <a:ext cx="5309486" cy="1079500"/>
            <a:chOff x="6464300" y="1300222"/>
            <a:chExt cx="5309486" cy="1079500"/>
          </a:xfrm>
        </p:grpSpPr>
        <p:grpSp>
          <p:nvGrpSpPr>
            <p:cNvPr id="2" name="Group 1"/>
            <p:cNvGrpSpPr/>
            <p:nvPr/>
          </p:nvGrpSpPr>
          <p:grpSpPr>
            <a:xfrm>
              <a:off x="6464300" y="1300222"/>
              <a:ext cx="5309486" cy="1079500"/>
              <a:chOff x="6464300" y="1300222"/>
              <a:chExt cx="5309486" cy="1079500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464300" y="1300222"/>
                <a:ext cx="1905000" cy="1079500"/>
              </a:xfrm>
              <a:prstGeom prst="line">
                <a:avLst/>
              </a:prstGeom>
              <a:ln>
                <a:solidFill>
                  <a:srgbClr val="FFF0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464300" y="1300222"/>
                <a:ext cx="5302398" cy="0"/>
              </a:xfrm>
              <a:prstGeom prst="line">
                <a:avLst/>
              </a:prstGeom>
              <a:ln>
                <a:solidFill>
                  <a:srgbClr val="FFF0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369300" y="2379722"/>
                <a:ext cx="3404486" cy="0"/>
              </a:xfrm>
              <a:prstGeom prst="line">
                <a:avLst/>
              </a:prstGeom>
              <a:ln>
                <a:solidFill>
                  <a:srgbClr val="FFF0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1766698" y="1300222"/>
                <a:ext cx="0" cy="1079500"/>
              </a:xfrm>
              <a:prstGeom prst="line">
                <a:avLst/>
              </a:prstGeom>
              <a:ln>
                <a:solidFill>
                  <a:srgbClr val="FFF0A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7614745" y="1510476"/>
              <a:ext cx="3717054" cy="818606"/>
              <a:chOff x="7614745" y="1510476"/>
              <a:chExt cx="3717054" cy="818606"/>
            </a:xfrm>
          </p:grpSpPr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94278" y="1737257"/>
                <a:ext cx="1037521" cy="591825"/>
              </a:xfrm>
              <a:prstGeom prst="rect">
                <a:avLst/>
              </a:prstGeom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7614745" y="1510476"/>
                <a:ext cx="273717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Gender audit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Training in gender awareness 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8435" y="1576814"/>
                <a:ext cx="1516756" cy="188397"/>
              </a:xfrm>
              <a:prstGeom prst="rect">
                <a:avLst/>
              </a:prstGeom>
              <a:ln>
                <a:solidFill>
                  <a:srgbClr val="FFEEAC"/>
                </a:solidFill>
              </a:ln>
            </p:spPr>
          </p:pic>
        </p:grpSp>
      </p:grpSp>
      <p:grpSp>
        <p:nvGrpSpPr>
          <p:cNvPr id="98" name="Group 97"/>
          <p:cNvGrpSpPr/>
          <p:nvPr/>
        </p:nvGrpSpPr>
        <p:grpSpPr>
          <a:xfrm>
            <a:off x="734924" y="5017273"/>
            <a:ext cx="5361076" cy="1239295"/>
            <a:chOff x="734924" y="5017273"/>
            <a:chExt cx="5361076" cy="1239295"/>
          </a:xfrm>
        </p:grpSpPr>
        <p:grpSp>
          <p:nvGrpSpPr>
            <p:cNvPr id="51" name="Group 50"/>
            <p:cNvGrpSpPr/>
            <p:nvPr/>
          </p:nvGrpSpPr>
          <p:grpSpPr>
            <a:xfrm>
              <a:off x="2154803" y="5017273"/>
              <a:ext cx="3941197" cy="1160890"/>
              <a:chOff x="2154803" y="5017273"/>
              <a:chExt cx="3941197" cy="1160890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>
                <a:off x="4071068" y="5017273"/>
                <a:ext cx="2024932" cy="1160890"/>
              </a:xfrm>
              <a:prstGeom prst="line">
                <a:avLst/>
              </a:prstGeom>
              <a:ln>
                <a:solidFill>
                  <a:srgbClr val="EA4D6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>
              <a:xfrm>
                <a:off x="2154803" y="5017273"/>
                <a:ext cx="3928200" cy="1160890"/>
                <a:chOff x="2154803" y="5017273"/>
                <a:chExt cx="3928200" cy="1160890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2154803" y="6178163"/>
                  <a:ext cx="3928200" cy="0"/>
                </a:xfrm>
                <a:prstGeom prst="line">
                  <a:avLst/>
                </a:prstGeom>
                <a:ln>
                  <a:solidFill>
                    <a:srgbClr val="EA4D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54803" y="5017273"/>
                  <a:ext cx="1916265" cy="0"/>
                </a:xfrm>
                <a:prstGeom prst="line">
                  <a:avLst/>
                </a:prstGeom>
                <a:ln>
                  <a:solidFill>
                    <a:srgbClr val="EA4D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154803" y="5017273"/>
                  <a:ext cx="0" cy="1160890"/>
                </a:xfrm>
                <a:prstGeom prst="line">
                  <a:avLst/>
                </a:prstGeom>
                <a:ln>
                  <a:solidFill>
                    <a:srgbClr val="EA4D6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TextBox 62"/>
            <p:cNvSpPr txBox="1"/>
            <p:nvPr/>
          </p:nvSpPr>
          <p:spPr>
            <a:xfrm>
              <a:off x="734924" y="5136053"/>
              <a:ext cx="169603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EA4D6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E84C6D"/>
                  </a:solidFill>
                </a:rPr>
                <a:t>“30-by-30” </a:t>
              </a:r>
              <a:r>
                <a:rPr lang="en-GB" sz="1200" dirty="0">
                  <a:solidFill>
                    <a:srgbClr val="E84C6D"/>
                  </a:solidFill>
                </a:rPr>
                <a:t>programme Engineers Canada</a:t>
              </a: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17586" y="5105775"/>
              <a:ext cx="3033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Goals for gender </a:t>
              </a:r>
              <a:b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diversity and equity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Encourage gender through deployment policies (</a:t>
              </a:r>
              <a:r>
                <a:rPr lang="en-GB" sz="1400" i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e.g. </a:t>
              </a: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auctions)</a:t>
              </a:r>
            </a:p>
          </p:txBody>
        </p:sp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17767" y="6009373"/>
              <a:ext cx="373559" cy="247195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60314" y="5659283"/>
              <a:ext cx="348733" cy="225482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85030" y="5656109"/>
              <a:ext cx="364651" cy="23183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4816" y="5651040"/>
              <a:ext cx="324373" cy="233726"/>
            </a:xfrm>
            <a:prstGeom prst="rect">
              <a:avLst/>
            </a:prstGeom>
          </p:spPr>
        </p:pic>
      </p:grpSp>
      <p:grpSp>
        <p:nvGrpSpPr>
          <p:cNvPr id="99" name="Group 98"/>
          <p:cNvGrpSpPr/>
          <p:nvPr/>
        </p:nvGrpSpPr>
        <p:grpSpPr>
          <a:xfrm>
            <a:off x="792137" y="2552700"/>
            <a:ext cx="3381974" cy="2535785"/>
            <a:chOff x="792137" y="2552700"/>
            <a:chExt cx="3381974" cy="2535785"/>
          </a:xfrm>
        </p:grpSpPr>
        <p:sp>
          <p:nvSpPr>
            <p:cNvPr id="52" name="Rectangle 51"/>
            <p:cNvSpPr/>
            <p:nvPr/>
          </p:nvSpPr>
          <p:spPr>
            <a:xfrm>
              <a:off x="1902220" y="2552700"/>
              <a:ext cx="2168848" cy="2373719"/>
            </a:xfrm>
            <a:prstGeom prst="rect">
              <a:avLst/>
            </a:prstGeom>
            <a:noFill/>
            <a:ln>
              <a:solidFill>
                <a:srgbClr val="E58F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125403" y="2626272"/>
              <a:ext cx="2048708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Fair and transparent internal processes (appraisal and promotion)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Mentorship programmes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Understand and addressing wage gaps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GB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emove</a:t>
              </a: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restricting laws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13892" y="3862215"/>
              <a:ext cx="811511" cy="298106"/>
            </a:xfrm>
            <a:prstGeom prst="rect">
              <a:avLst/>
            </a:prstGeom>
            <a:ln>
              <a:solidFill>
                <a:srgbClr val="E58FB2"/>
              </a:solidFill>
            </a:ln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2137" y="4274440"/>
              <a:ext cx="1264198" cy="268930"/>
            </a:xfrm>
            <a:prstGeom prst="rect">
              <a:avLst/>
            </a:prstGeom>
            <a:ln>
              <a:solidFill>
                <a:srgbClr val="E58FB2"/>
              </a:solidFill>
            </a:ln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51591" y="3407977"/>
              <a:ext cx="419466" cy="329931"/>
            </a:xfrm>
            <a:prstGeom prst="rect">
              <a:avLst/>
            </a:prstGeom>
          </p:spPr>
        </p:pic>
      </p:grpSp>
      <p:grpSp>
        <p:nvGrpSpPr>
          <p:cNvPr id="100" name="Group 99"/>
          <p:cNvGrpSpPr/>
          <p:nvPr/>
        </p:nvGrpSpPr>
        <p:grpSpPr>
          <a:xfrm>
            <a:off x="1115706" y="1300222"/>
            <a:ext cx="4967297" cy="1211282"/>
            <a:chOff x="1115706" y="1300222"/>
            <a:chExt cx="4967297" cy="1211282"/>
          </a:xfrm>
        </p:grpSpPr>
        <p:grpSp>
          <p:nvGrpSpPr>
            <p:cNvPr id="61" name="Group 60"/>
            <p:cNvGrpSpPr/>
            <p:nvPr/>
          </p:nvGrpSpPr>
          <p:grpSpPr>
            <a:xfrm>
              <a:off x="1651591" y="1300222"/>
              <a:ext cx="4431412" cy="1131090"/>
              <a:chOff x="1651591" y="1300222"/>
              <a:chExt cx="4431412" cy="113109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H="1">
                <a:off x="4125433" y="1300222"/>
                <a:ext cx="1957570" cy="1131090"/>
              </a:xfrm>
              <a:prstGeom prst="line">
                <a:avLst/>
              </a:prstGeom>
              <a:ln>
                <a:solidFill>
                  <a:srgbClr val="7EB9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1651591" y="1300222"/>
                <a:ext cx="4431412" cy="0"/>
              </a:xfrm>
              <a:prstGeom prst="line">
                <a:avLst/>
              </a:prstGeom>
              <a:ln>
                <a:solidFill>
                  <a:srgbClr val="7EB9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>
                <a:off x="1651591" y="2431312"/>
                <a:ext cx="2473842" cy="0"/>
              </a:xfrm>
              <a:prstGeom prst="line">
                <a:avLst/>
              </a:prstGeom>
              <a:ln>
                <a:solidFill>
                  <a:srgbClr val="7EB9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651591" y="1300222"/>
                <a:ext cx="0" cy="1131090"/>
              </a:xfrm>
              <a:prstGeom prst="line">
                <a:avLst/>
              </a:prstGeom>
              <a:ln>
                <a:solidFill>
                  <a:srgbClr val="7EB9A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ectangle 82"/>
            <p:cNvSpPr/>
            <p:nvPr/>
          </p:nvSpPr>
          <p:spPr>
            <a:xfrm>
              <a:off x="2782988" y="1382457"/>
              <a:ext cx="273717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Part-time employment, flexi-time and job-sharing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Paid parental leave </a:t>
              </a: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097035" y="2202524"/>
              <a:ext cx="569933" cy="308980"/>
              <a:chOff x="1745887" y="1765210"/>
              <a:chExt cx="841514" cy="516454"/>
            </a:xfrm>
          </p:grpSpPr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45887" y="1765210"/>
                <a:ext cx="389039" cy="508133"/>
              </a:xfrm>
              <a:prstGeom prst="rect">
                <a:avLst/>
              </a:prstGeom>
              <a:ln>
                <a:solidFill>
                  <a:srgbClr val="7EB9AE"/>
                </a:solidFill>
              </a:ln>
            </p:spPr>
          </p:pic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203550" y="1765210"/>
                <a:ext cx="383851" cy="516454"/>
              </a:xfrm>
              <a:prstGeom prst="rect">
                <a:avLst/>
              </a:prstGeom>
              <a:ln>
                <a:solidFill>
                  <a:srgbClr val="7EB9AE"/>
                </a:solidFill>
              </a:ln>
            </p:spPr>
          </p:pic>
        </p:grpSp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5706" y="1413374"/>
              <a:ext cx="1549747" cy="777473"/>
            </a:xfrm>
            <a:prstGeom prst="rect">
              <a:avLst/>
            </a:prstGeom>
            <a:ln>
              <a:solidFill>
                <a:srgbClr val="7EB9AE"/>
              </a:solidFill>
            </a:ln>
          </p:spPr>
        </p:pic>
      </p:grpSp>
      <p:grpSp>
        <p:nvGrpSpPr>
          <p:cNvPr id="10" name="Group 9"/>
          <p:cNvGrpSpPr/>
          <p:nvPr/>
        </p:nvGrpSpPr>
        <p:grpSpPr>
          <a:xfrm>
            <a:off x="6464300" y="4978937"/>
            <a:ext cx="5461834" cy="1288408"/>
            <a:chOff x="6464300" y="4978937"/>
            <a:chExt cx="5461834" cy="1288408"/>
          </a:xfrm>
        </p:grpSpPr>
        <p:grpSp>
          <p:nvGrpSpPr>
            <p:cNvPr id="106" name="Group 105"/>
            <p:cNvGrpSpPr/>
            <p:nvPr/>
          </p:nvGrpSpPr>
          <p:grpSpPr>
            <a:xfrm>
              <a:off x="6464300" y="4978937"/>
              <a:ext cx="5309486" cy="1277631"/>
              <a:chOff x="6464300" y="4978937"/>
              <a:chExt cx="5309486" cy="1277631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11618554" y="5105399"/>
                <a:ext cx="0" cy="1141501"/>
              </a:xfrm>
              <a:prstGeom prst="line">
                <a:avLst/>
              </a:prstGeom>
              <a:ln>
                <a:solidFill>
                  <a:srgbClr val="E9863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 107"/>
              <p:cNvGrpSpPr/>
              <p:nvPr/>
            </p:nvGrpSpPr>
            <p:grpSpPr>
              <a:xfrm>
                <a:off x="6464300" y="4978937"/>
                <a:ext cx="5309486" cy="1277631"/>
                <a:chOff x="6464300" y="4978937"/>
                <a:chExt cx="5309486" cy="1277631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 flipV="1">
                  <a:off x="6464300" y="5105400"/>
                  <a:ext cx="1905000" cy="1141501"/>
                </a:xfrm>
                <a:prstGeom prst="line">
                  <a:avLst/>
                </a:prstGeom>
                <a:ln>
                  <a:solidFill>
                    <a:srgbClr val="E986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6464300" y="6246901"/>
                  <a:ext cx="5152267" cy="9667"/>
                </a:xfrm>
                <a:prstGeom prst="line">
                  <a:avLst/>
                </a:prstGeom>
                <a:ln>
                  <a:solidFill>
                    <a:srgbClr val="E986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1" name="Picture 2" descr="Image result for mit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912126" y="5231862"/>
                  <a:ext cx="775786" cy="5162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8369300" y="5105399"/>
                  <a:ext cx="3247267" cy="1"/>
                </a:xfrm>
                <a:prstGeom prst="line">
                  <a:avLst/>
                </a:prstGeom>
                <a:ln>
                  <a:solidFill>
                    <a:srgbClr val="E9863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13" name="Picture 112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411426" y="4978937"/>
                  <a:ext cx="570774" cy="543694"/>
                </a:xfrm>
                <a:prstGeom prst="rect">
                  <a:avLst/>
                </a:prstGeom>
              </p:spPr>
            </p:pic>
            <p:sp>
              <p:nvSpPr>
                <p:cNvPr id="114" name="Rectangle 113"/>
                <p:cNvSpPr/>
                <p:nvPr/>
              </p:nvSpPr>
              <p:spPr>
                <a:xfrm>
                  <a:off x="7597664" y="5485256"/>
                  <a:ext cx="4169033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GB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University curricula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GB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Scholarships, internships and enrolment targets</a:t>
                  </a:r>
                </a:p>
                <a:p>
                  <a:pPr marL="171450" indent="-171450">
                    <a:buFont typeface="Arial" panose="020B0604020202020204" pitchFamily="34" charset="0"/>
                    <a:buChar char="•"/>
                  </a:pPr>
                  <a:r>
                    <a:rPr lang="en-GB" sz="1400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Vocational training  </a:t>
                  </a:r>
                </a:p>
              </p:txBody>
            </p:sp>
            <p:pic>
              <p:nvPicPr>
                <p:cNvPr id="115" name="Picture 114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391014" y="5726821"/>
                  <a:ext cx="382772" cy="255534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2575" y="6020150"/>
              <a:ext cx="373559" cy="2471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6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indow, building&#10;&#10;Description automatically generated">
            <a:extLst>
              <a:ext uri="{FF2B5EF4-FFF2-40B4-BE49-F238E27FC236}">
                <a16:creationId xmlns:a16="http://schemas.microsoft.com/office/drawing/2014/main" id="{F6FB6927-DED8-7C4A-977C-99110E5B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88900"/>
            <a:ext cx="6502400" cy="6680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D5A7E9-2738-4093-9E27-E326703A3A0B}"/>
              </a:ext>
            </a:extLst>
          </p:cNvPr>
          <p:cNvSpPr/>
          <p:nvPr/>
        </p:nvSpPr>
        <p:spPr>
          <a:xfrm>
            <a:off x="4905949" y="2311102"/>
            <a:ext cx="2735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54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8D1153B6-06D7-3A4E-8E7D-FEB49163E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899" y="3120588"/>
            <a:ext cx="1710751" cy="43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0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967977A2-9BDC-4138-B14F-9A34D4973869" descr="C64293C2-8FD1-4F3E-9B75-FF13EAFB891C">
            <a:extLst>
              <a:ext uri="{FF2B5EF4-FFF2-40B4-BE49-F238E27FC236}">
                <a16:creationId xmlns:a16="http://schemas.microsoft.com/office/drawing/2014/main" id="{5C2442FE-FBA3-894E-A361-E2CE037C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85"/>
          <a:stretch/>
        </p:blipFill>
        <p:spPr bwMode="auto">
          <a:xfrm rot="10800000">
            <a:off x="3421400" y="4051028"/>
            <a:ext cx="5647194" cy="301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1F544F-B529-4F44-8936-5D70828F1FFA}"/>
              </a:ext>
            </a:extLst>
          </p:cNvPr>
          <p:cNvGrpSpPr>
            <a:grpSpLocks noChangeAspect="1"/>
          </p:cNvGrpSpPr>
          <p:nvPr/>
        </p:nvGrpSpPr>
        <p:grpSpPr>
          <a:xfrm>
            <a:off x="1996727" y="941799"/>
            <a:ext cx="8250687" cy="5669280"/>
            <a:chOff x="2028495" y="834327"/>
            <a:chExt cx="7893738" cy="5424011"/>
          </a:xfrm>
        </p:grpSpPr>
        <p:pic>
          <p:nvPicPr>
            <p:cNvPr id="7" name="967977A2-9BDC-4138-B14F-9A34D4973869" descr="C64293C2-8FD1-4F3E-9B75-FF13EAFB891C">
              <a:extLst>
                <a:ext uri="{FF2B5EF4-FFF2-40B4-BE49-F238E27FC236}">
                  <a16:creationId xmlns:a16="http://schemas.microsoft.com/office/drawing/2014/main" id="{A74E6FB4-EEE7-1341-8BE0-94CFB069CC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585"/>
            <a:stretch/>
          </p:blipFill>
          <p:spPr bwMode="auto">
            <a:xfrm>
              <a:off x="3269375" y="834327"/>
              <a:ext cx="5647194" cy="3010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F8EB4A24-A14A-E645-B30D-DB5702ED51C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181326102"/>
                </p:ext>
              </p:extLst>
            </p:nvPr>
          </p:nvGraphicFramePr>
          <p:xfrm>
            <a:off x="2028495" y="1247983"/>
            <a:ext cx="7893738" cy="501035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7A992C4-72F6-4301-A0C8-C95084D55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173861"/>
            <a:ext cx="87868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n-US" sz="2800" dirty="0">
                <a:solidFill>
                  <a:srgbClr val="006192"/>
                </a:solidFill>
                <a:latin typeface="+mn-lt"/>
                <a:sym typeface="Arial"/>
              </a:rPr>
              <a:t>Overview of presentation</a:t>
            </a:r>
            <a:endParaRPr lang="en-GB" sz="2800" dirty="0">
              <a:solidFill>
                <a:srgbClr val="006192"/>
              </a:solidFill>
              <a:latin typeface="+mn-lt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41A7C7-7FD7-5947-AA2A-482F4C0B5D6F}"/>
              </a:ext>
            </a:extLst>
          </p:cNvPr>
          <p:cNvSpPr txBox="1"/>
          <p:nvPr/>
        </p:nvSpPr>
        <p:spPr>
          <a:xfrm>
            <a:off x="7039976" y="2216033"/>
            <a:ext cx="3823256" cy="442674"/>
          </a:xfrm>
          <a:prstGeom prst="roundRect">
            <a:avLst/>
          </a:prstGeom>
          <a:solidFill>
            <a:srgbClr val="387894"/>
          </a:solidFill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Gender dimension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0161F-92C7-9946-BD92-70698C5CFE68}"/>
              </a:ext>
            </a:extLst>
          </p:cNvPr>
          <p:cNvSpPr txBox="1"/>
          <p:nvPr/>
        </p:nvSpPr>
        <p:spPr>
          <a:xfrm>
            <a:off x="1658882" y="5429017"/>
            <a:ext cx="3823256" cy="442674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Comprehensive policy framework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795609-7DBC-8D46-A1AD-9142885355F9}"/>
              </a:ext>
            </a:extLst>
          </p:cNvPr>
          <p:cNvSpPr txBox="1"/>
          <p:nvPr/>
        </p:nvSpPr>
        <p:spPr>
          <a:xfrm>
            <a:off x="1382091" y="2112048"/>
            <a:ext cx="3823256" cy="44267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Leveraging local capacities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6BFE94-F588-9949-AE03-C4927941A489}"/>
              </a:ext>
            </a:extLst>
          </p:cNvPr>
          <p:cNvSpPr txBox="1"/>
          <p:nvPr/>
        </p:nvSpPr>
        <p:spPr>
          <a:xfrm>
            <a:off x="7655794" y="4776084"/>
            <a:ext cx="3823256" cy="44267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Short- &amp; long-term scenarios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49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65760" y="173736"/>
            <a:ext cx="9211550" cy="484269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eaLnBrk="0" hangingPunct="0">
              <a:defRPr sz="2400" b="1">
                <a:solidFill>
                  <a:srgbClr val="0872A6"/>
                </a:solidFill>
                <a:latin typeface="+mn-lt"/>
                <a:ea typeface="+mj-ea"/>
                <a:cs typeface="+mj-cs"/>
              </a:defRPr>
            </a:lvl1pPr>
            <a:lvl2pPr eaLnBrk="0" hangingPunct="0">
              <a:defRPr sz="2700" b="1">
                <a:solidFill>
                  <a:srgbClr val="E10019"/>
                </a:solidFill>
              </a:defRPr>
            </a:lvl2pPr>
            <a:lvl3pPr eaLnBrk="0" hangingPunct="0">
              <a:defRPr sz="2700" b="1">
                <a:solidFill>
                  <a:srgbClr val="E10019"/>
                </a:solidFill>
              </a:defRPr>
            </a:lvl3pPr>
            <a:lvl4pPr eaLnBrk="0" hangingPunct="0">
              <a:defRPr sz="2700" b="1">
                <a:solidFill>
                  <a:srgbClr val="E10019"/>
                </a:solidFill>
              </a:defRPr>
            </a:lvl4pPr>
            <a:lvl5pPr eaLnBrk="0" hangingPunct="0">
              <a:defRPr sz="2700" b="1">
                <a:solidFill>
                  <a:srgbClr val="E10019"/>
                </a:solidFill>
              </a:defRPr>
            </a:lvl5pPr>
            <a:lvl6pPr marL="511761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6pPr>
            <a:lvl7pPr marL="1023523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7pPr>
            <a:lvl8pPr marL="1535285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8pPr>
            <a:lvl9pPr marL="2047046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</a:defRPr>
            </a:lvl9pPr>
          </a:lstStyle>
          <a:p>
            <a:r>
              <a:rPr lang="en-US" sz="2800" kern="1200" dirty="0">
                <a:solidFill>
                  <a:srgbClr val="006192"/>
                </a:solidFill>
              </a:rPr>
              <a:t>Factors influencing RE employment creation</a:t>
            </a:r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788608"/>
              </p:ext>
            </p:extLst>
          </p:nvPr>
        </p:nvGraphicFramePr>
        <p:xfrm>
          <a:off x="562645" y="1072566"/>
          <a:ext cx="11628311" cy="5532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0226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A992C4-72F6-4301-A0C8-C95084D55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173861"/>
            <a:ext cx="87868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n-US" sz="2800" dirty="0">
                <a:solidFill>
                  <a:srgbClr val="0054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of renewable energy jobs, 2012-19</a:t>
            </a:r>
            <a:endParaRPr lang="en-GB" sz="2800" dirty="0">
              <a:solidFill>
                <a:srgbClr val="0054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3044BE-1FA4-4FE2-B283-12A7EF569C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8" b="10194"/>
          <a:stretch/>
        </p:blipFill>
        <p:spPr>
          <a:xfrm>
            <a:off x="352071" y="822975"/>
            <a:ext cx="9556036" cy="603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B9DDC-CE39-D04C-AD48-2B885BEA68C6}"/>
              </a:ext>
            </a:extLst>
          </p:cNvPr>
          <p:cNvSpPr txBox="1"/>
          <p:nvPr/>
        </p:nvSpPr>
        <p:spPr>
          <a:xfrm>
            <a:off x="7807569" y="1808779"/>
            <a:ext cx="1352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(direct jobs only)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F4E35-23DB-4F1E-998C-47E4DE581C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254"/>
          <a:stretch/>
        </p:blipFill>
        <p:spPr>
          <a:xfrm>
            <a:off x="9982874" y="4397782"/>
            <a:ext cx="2199643" cy="1642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FF8476-0595-4CC6-A724-85FE5E80A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955" y="2471573"/>
            <a:ext cx="1251231" cy="17855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1028F6C-84A2-F94D-9652-EA7A050B1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696" y="921804"/>
            <a:ext cx="1251231" cy="1773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641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7A992C4-72F6-4301-A0C8-C95084D55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5760" y="173736"/>
            <a:ext cx="8786813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/>
            <a:r>
              <a:rPr lang="en-US" sz="2800" dirty="0">
                <a:solidFill>
                  <a:srgbClr val="0054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 in renewable energy: Leading countries</a:t>
            </a:r>
            <a:endParaRPr lang="en-GB" sz="2800" dirty="0">
              <a:solidFill>
                <a:srgbClr val="00547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6DD48ED-47F1-4356-96FF-369F1BF67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"/>
          <a:stretch/>
        </p:blipFill>
        <p:spPr>
          <a:xfrm>
            <a:off x="821391" y="874651"/>
            <a:ext cx="8617352" cy="5852160"/>
          </a:xfrm>
          <a:prstGeom prst="rect">
            <a:avLst/>
          </a:prstGeom>
          <a:effectLst/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9F76204-698F-B548-9E03-FA273E5A6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569" y="1797055"/>
            <a:ext cx="1737360" cy="2463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67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0726" y="971635"/>
            <a:ext cx="10895874" cy="5337725"/>
            <a:chOff x="2026174" y="2537778"/>
            <a:chExt cx="8133826" cy="3391064"/>
          </a:xfrm>
        </p:grpSpPr>
        <p:grpSp>
          <p:nvGrpSpPr>
            <p:cNvPr id="24" name="Group 23"/>
            <p:cNvGrpSpPr/>
            <p:nvPr/>
          </p:nvGrpSpPr>
          <p:grpSpPr>
            <a:xfrm>
              <a:off x="2026174" y="3105212"/>
              <a:ext cx="8132634" cy="560387"/>
              <a:chOff x="2026174" y="3067112"/>
              <a:chExt cx="8132634" cy="560387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2026174" y="3067112"/>
                <a:ext cx="140215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0 w 1400968"/>
                  <a:gd name="connsiteY5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3340" tIns="26670" rIns="153432" bIns="26670" numCol="1" spcCol="1270" anchor="ctr" anchorCtr="0">
                <a:normAutofit/>
              </a:bodyPr>
              <a:lstStyle/>
              <a:p>
                <a:pPr lvl="0" algn="ctr" defTabSz="444500">
                  <a:lnSpc>
                    <a:spcPct val="120000"/>
                  </a:lnSpc>
                  <a:spcBef>
                    <a:spcPct val="0"/>
                  </a:spcBef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Procurement</a:t>
                </a:r>
              </a:p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 of inputs</a:t>
                </a:r>
                <a:endParaRPr lang="en-US" sz="1100" b="1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3153965" y="3067112"/>
                <a:ext cx="140096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280194 w 1400968"/>
                  <a:gd name="connsiteY5" fmla="*/ 280194 h 560387"/>
                  <a:gd name="connsiteX6" fmla="*/ 0 w 1400968"/>
                  <a:gd name="connsiteY6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280194" y="280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9" tIns="26670" rIns="293528" bIns="2667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  Manufacture of components</a:t>
                </a:r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4274740" y="3067112"/>
                <a:ext cx="140096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280194 w 1400968"/>
                  <a:gd name="connsiteY5" fmla="*/ 280194 h 560387"/>
                  <a:gd name="connsiteX6" fmla="*/ 0 w 1400968"/>
                  <a:gd name="connsiteY6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280194" y="280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Mod val="85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9" tIns="26670" rIns="293528" bIns="2667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Transport of equipment </a:t>
                </a: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395515" y="3067112"/>
                <a:ext cx="140096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280194 w 1400968"/>
                  <a:gd name="connsiteY5" fmla="*/ 280194 h 560387"/>
                  <a:gd name="connsiteX6" fmla="*/ 0 w 1400968"/>
                  <a:gd name="connsiteY6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280194" y="280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9" tIns="26670" rIns="293528" bIns="2667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Project installation</a:t>
                </a: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6516290" y="3067112"/>
                <a:ext cx="140096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280194 w 1400968"/>
                  <a:gd name="connsiteY5" fmla="*/ 280194 h 560387"/>
                  <a:gd name="connsiteX6" fmla="*/ 0 w 1400968"/>
                  <a:gd name="connsiteY6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280194" y="280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F88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9" tIns="26670" rIns="293528" bIns="2667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  Grid</a:t>
                </a:r>
                <a:r>
                  <a:rPr lang="en-US" sz="1400" b="1" kern="1200" dirty="0">
                    <a:solidFill>
                      <a:schemeClr val="tx1"/>
                    </a:solidFill>
                  </a:rPr>
                  <a:t> </a:t>
                </a:r>
                <a:r>
                  <a:rPr lang="en-US" b="1" kern="1200" dirty="0">
                    <a:solidFill>
                      <a:schemeClr val="tx1"/>
                    </a:solidFill>
                  </a:rPr>
                  <a:t>connection    </a:t>
                </a:r>
                <a:r>
                  <a:rPr lang="en-US" sz="1200" b="1" kern="1200" dirty="0">
                    <a:solidFill>
                      <a:schemeClr val="tx1"/>
                    </a:solidFill>
                  </a:rPr>
                  <a:t>(where applicable)</a:t>
                </a: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7637065" y="3067112"/>
                <a:ext cx="140096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280194 w 1400968"/>
                  <a:gd name="connsiteY5" fmla="*/ 280194 h 560387"/>
                  <a:gd name="connsiteX6" fmla="*/ 0 w 1400968"/>
                  <a:gd name="connsiteY6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280194" y="280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9" tIns="26670" rIns="293528" bIns="2667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tx1"/>
                    </a:solidFill>
                  </a:rPr>
                  <a:t>Operations </a:t>
                </a:r>
                <a:r>
                  <a:rPr lang="en-US" b="1" dirty="0">
                    <a:solidFill>
                      <a:schemeClr val="tx1"/>
                    </a:solidFill>
                  </a:rPr>
                  <a:t>&amp;</a:t>
                </a:r>
                <a:r>
                  <a:rPr lang="en-US" b="1" kern="1200" dirty="0">
                    <a:solidFill>
                      <a:schemeClr val="tx1"/>
                    </a:solidFill>
                  </a:rPr>
                  <a:t> maintenance</a:t>
                </a:r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8757840" y="3067112"/>
                <a:ext cx="1400968" cy="560387"/>
              </a:xfrm>
              <a:custGeom>
                <a:avLst/>
                <a:gdLst>
                  <a:gd name="connsiteX0" fmla="*/ 0 w 1400968"/>
                  <a:gd name="connsiteY0" fmla="*/ 0 h 560387"/>
                  <a:gd name="connsiteX1" fmla="*/ 1120775 w 1400968"/>
                  <a:gd name="connsiteY1" fmla="*/ 0 h 560387"/>
                  <a:gd name="connsiteX2" fmla="*/ 1400968 w 1400968"/>
                  <a:gd name="connsiteY2" fmla="*/ 280194 h 560387"/>
                  <a:gd name="connsiteX3" fmla="*/ 1120775 w 1400968"/>
                  <a:gd name="connsiteY3" fmla="*/ 560387 h 560387"/>
                  <a:gd name="connsiteX4" fmla="*/ 0 w 1400968"/>
                  <a:gd name="connsiteY4" fmla="*/ 560387 h 560387"/>
                  <a:gd name="connsiteX5" fmla="*/ 280194 w 1400968"/>
                  <a:gd name="connsiteY5" fmla="*/ 280194 h 560387"/>
                  <a:gd name="connsiteX6" fmla="*/ 0 w 1400968"/>
                  <a:gd name="connsiteY6" fmla="*/ 0 h 560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968" h="560387">
                    <a:moveTo>
                      <a:pt x="0" y="0"/>
                    </a:moveTo>
                    <a:lnTo>
                      <a:pt x="1120775" y="0"/>
                    </a:lnTo>
                    <a:lnTo>
                      <a:pt x="1400968" y="280194"/>
                    </a:lnTo>
                    <a:lnTo>
                      <a:pt x="1120775" y="560387"/>
                    </a:lnTo>
                    <a:lnTo>
                      <a:pt x="0" y="560387"/>
                    </a:lnTo>
                    <a:lnTo>
                      <a:pt x="280194" y="280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20199" tIns="26670" rIns="293528" bIns="26670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>
                    <a:solidFill>
                      <a:schemeClr val="bg1"/>
                    </a:solidFill>
                  </a:rPr>
                  <a:t>    Decommission</a:t>
                </a:r>
                <a:endParaRPr lang="en-US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2034038" y="2537778"/>
              <a:ext cx="3024223" cy="510248"/>
            </a:xfrm>
            <a:custGeom>
              <a:avLst/>
              <a:gdLst>
                <a:gd name="connsiteX0" fmla="*/ 0 w 1625203"/>
                <a:gd name="connsiteY0" fmla="*/ 0 h 650081"/>
                <a:gd name="connsiteX1" fmla="*/ 1300163 w 1625203"/>
                <a:gd name="connsiteY1" fmla="*/ 0 h 650081"/>
                <a:gd name="connsiteX2" fmla="*/ 1625203 w 1625203"/>
                <a:gd name="connsiteY2" fmla="*/ 325041 h 650081"/>
                <a:gd name="connsiteX3" fmla="*/ 1300163 w 1625203"/>
                <a:gd name="connsiteY3" fmla="*/ 650081 h 650081"/>
                <a:gd name="connsiteX4" fmla="*/ 0 w 1625203"/>
                <a:gd name="connsiteY4" fmla="*/ 650081 h 650081"/>
                <a:gd name="connsiteX5" fmla="*/ 0 w 1625203"/>
                <a:gd name="connsiteY5" fmla="*/ 0 h 65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5203" h="650081">
                  <a:moveTo>
                    <a:pt x="0" y="0"/>
                  </a:moveTo>
                  <a:lnTo>
                    <a:pt x="1300163" y="0"/>
                  </a:lnTo>
                  <a:lnTo>
                    <a:pt x="1625203" y="325041"/>
                  </a:lnTo>
                  <a:lnTo>
                    <a:pt x="1300163" y="650081"/>
                  </a:lnTo>
                  <a:lnTo>
                    <a:pt x="0" y="650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26670" rIns="175855" bIns="2667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chemeClr val="tx1"/>
                  </a:solidFill>
                </a:rPr>
                <a:t>Project planning</a:t>
              </a: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>
            <a:xfrm>
              <a:off x="2032000" y="4302267"/>
              <a:ext cx="8128000" cy="1626575"/>
            </a:xfrm>
            <a:custGeom>
              <a:avLst/>
              <a:gdLst>
                <a:gd name="connsiteX0" fmla="*/ 0 w 1625203"/>
                <a:gd name="connsiteY0" fmla="*/ 0 h 650081"/>
                <a:gd name="connsiteX1" fmla="*/ 1300163 w 1625203"/>
                <a:gd name="connsiteY1" fmla="*/ 0 h 650081"/>
                <a:gd name="connsiteX2" fmla="*/ 1625203 w 1625203"/>
                <a:gd name="connsiteY2" fmla="*/ 325041 h 650081"/>
                <a:gd name="connsiteX3" fmla="*/ 1300163 w 1625203"/>
                <a:gd name="connsiteY3" fmla="*/ 650081 h 650081"/>
                <a:gd name="connsiteX4" fmla="*/ 0 w 1625203"/>
                <a:gd name="connsiteY4" fmla="*/ 650081 h 650081"/>
                <a:gd name="connsiteX5" fmla="*/ 0 w 1625203"/>
                <a:gd name="connsiteY5" fmla="*/ 0 h 65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5203" h="650081">
                  <a:moveTo>
                    <a:pt x="0" y="0"/>
                  </a:moveTo>
                  <a:lnTo>
                    <a:pt x="1300163" y="0"/>
                  </a:lnTo>
                  <a:lnTo>
                    <a:pt x="1625203" y="325041"/>
                  </a:lnTo>
                  <a:lnTo>
                    <a:pt x="1300163" y="650081"/>
                  </a:lnTo>
                  <a:lnTo>
                    <a:pt x="0" y="650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340" tIns="26670" rIns="175855" bIns="2667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 kern="1200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989035" y="4672059"/>
            <a:ext cx="1728191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i="1" dirty="0"/>
              <a:t>Support services and enabling functions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90672" y="3867912"/>
          <a:ext cx="5601098" cy="2346960"/>
        </p:xfrm>
        <a:graphic>
          <a:graphicData uri="http://schemas.openxmlformats.org/drawingml/2006/table">
            <a:tbl>
              <a:tblPr/>
              <a:tblGrid>
                <a:gridCol w="5601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Legal services (contracting, permitting)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Administration &amp; Sales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Education, Skills-training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Surveying, environmental studies, etc.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77075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Policy making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Financing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Research and development</a:t>
                      </a:r>
                    </a:p>
                  </a:txBody>
                  <a:tcPr>
                    <a:lnL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L>
                    <a:lnR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</a:lnB>
                    <a:solidFill>
                      <a:schemeClr val="accent5">
                        <a:lumMod val="9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365760" y="173736"/>
            <a:ext cx="8312920" cy="48426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kern="1200" dirty="0">
                <a:solidFill>
                  <a:srgbClr val="006192"/>
                </a:solidFill>
                <a:latin typeface="+mn-lt"/>
              </a:rPr>
              <a:t>Renewable Energy Value Chain Illustration </a:t>
            </a:r>
            <a:endParaRPr lang="en-GB" sz="2800" kern="1200" dirty="0">
              <a:solidFill>
                <a:srgbClr val="006192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9" y="2746581"/>
            <a:ext cx="10657184" cy="75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1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E34-0F7F-4279-8B15-AB9E7DC628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5760" y="173736"/>
            <a:ext cx="10701867" cy="484717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>
                <a:solidFill>
                  <a:srgbClr val="006192"/>
                </a:solidFill>
                <a:latin typeface="+mn-lt"/>
                <a:cs typeface="+mj-cs"/>
                <a:sym typeface="Arial"/>
              </a:rPr>
              <a:t>Labour</a:t>
            </a:r>
            <a:r>
              <a:rPr lang="en-US" sz="2800" dirty="0">
                <a:solidFill>
                  <a:srgbClr val="006192"/>
                </a:solidFill>
                <a:latin typeface="+mn-lt"/>
                <a:cs typeface="+mj-cs"/>
                <a:sym typeface="Arial"/>
              </a:rPr>
              <a:t> requirements along wind and solar energy value chains</a:t>
            </a:r>
          </a:p>
        </p:txBody>
      </p:sp>
      <p:pic>
        <p:nvPicPr>
          <p:cNvPr id="6" name="Picture 5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B276FBFE-2AA6-3F4C-BECC-A9F34F058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4" y="807722"/>
            <a:ext cx="118300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22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143490-67EB-47EF-8D0C-45EF81C728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1647" y="2132052"/>
            <a:ext cx="3469454" cy="3058514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000" b="1" dirty="0"/>
              <a:t>Transforming Energy Scenario: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Annual energy-related CO</a:t>
            </a:r>
            <a:r>
              <a:rPr lang="en-US" sz="2000" baseline="-25000" dirty="0"/>
              <a:t>2</a:t>
            </a:r>
            <a:r>
              <a:rPr lang="en-US" sz="2000" dirty="0"/>
              <a:t> emissions would decline by 70% in 2050.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Share of RE would increase from 14% of total primary energy supply in 2017 to 28% in 2030, and 65% in 2050.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F21C25-D0D0-4D26-B6A0-D91768C4F950}"/>
              </a:ext>
            </a:extLst>
          </p:cNvPr>
          <p:cNvSpPr txBox="1"/>
          <p:nvPr/>
        </p:nvSpPr>
        <p:spPr>
          <a:xfrm>
            <a:off x="365760" y="173736"/>
            <a:ext cx="970485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800" b="1" kern="1200" dirty="0">
                <a:solidFill>
                  <a:srgbClr val="006192"/>
                </a:solidFill>
                <a:latin typeface="+mn-lt"/>
                <a:ea typeface="+mj-ea"/>
                <a:cs typeface="+mj-cs"/>
                <a:sym typeface="Calibri"/>
              </a:rPr>
              <a:t>A sustainable climate and energy pathway to 2050  </a:t>
            </a:r>
            <a:endParaRPr lang="en-US" sz="2800" b="1" kern="1200" dirty="0">
              <a:solidFill>
                <a:srgbClr val="00619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F4113BBA-BA9C-6E43-986A-DDEFAD9B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5" y="931407"/>
            <a:ext cx="8233250" cy="56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21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1EA6C-F640-4DB1-B904-A373F22A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19306"/>
            <a:ext cx="11622395" cy="836614"/>
          </a:xfrm>
        </p:spPr>
        <p:txBody>
          <a:bodyPr/>
          <a:lstStyle/>
          <a:p>
            <a:pPr>
              <a:buClr>
                <a:srgbClr val="000000"/>
              </a:buClr>
              <a:buFont typeface="Arial"/>
            </a:pPr>
            <a:r>
              <a:rPr lang="en-US" sz="2800" dirty="0">
                <a:solidFill>
                  <a:srgbClr val="006192"/>
                </a:solidFill>
                <a:latin typeface="+mn-lt"/>
                <a:cs typeface="+mj-cs"/>
                <a:sym typeface="Arial"/>
              </a:rPr>
              <a:t>Energy sector jobs: Renewables gain, fossil fuels shrink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710C6-583D-9A4E-8BAB-99E7FB7A9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013"/>
          <a:stretch/>
        </p:blipFill>
        <p:spPr>
          <a:xfrm>
            <a:off x="0" y="1010350"/>
            <a:ext cx="8752114" cy="50890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3F0A93-2B68-5745-AC3A-45DB1B90C606}"/>
              </a:ext>
            </a:extLst>
          </p:cNvPr>
          <p:cNvSpPr/>
          <p:nvPr/>
        </p:nvSpPr>
        <p:spPr>
          <a:xfrm>
            <a:off x="9451985" y="2363840"/>
            <a:ext cx="1589041" cy="1564071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5EC3E40-BD53-8C42-BE25-C7C3308AB92D}"/>
              </a:ext>
            </a:extLst>
          </p:cNvPr>
          <p:cNvSpPr txBox="1"/>
          <p:nvPr/>
        </p:nvSpPr>
        <p:spPr>
          <a:xfrm>
            <a:off x="9488856" y="2409569"/>
            <a:ext cx="1552170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+30.4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million renewables jobs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38CA4B-48C4-8A42-A242-0E63F1E348D9}"/>
              </a:ext>
            </a:extLst>
          </p:cNvPr>
          <p:cNvSpPr/>
          <p:nvPr/>
        </p:nvSpPr>
        <p:spPr>
          <a:xfrm>
            <a:off x="9899917" y="4069211"/>
            <a:ext cx="1589041" cy="156407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1BCF973-223E-8C48-AFC2-89ACB0E9E474}"/>
              </a:ext>
            </a:extLst>
          </p:cNvPr>
          <p:cNvSpPr txBox="1"/>
          <p:nvPr/>
        </p:nvSpPr>
        <p:spPr>
          <a:xfrm>
            <a:off x="9936788" y="4114940"/>
            <a:ext cx="1552170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ea typeface="+mn-lt"/>
                <a:cs typeface="+mn-lt"/>
              </a:rPr>
              <a:t>-6.4 </a:t>
            </a:r>
            <a:r>
              <a:rPr lang="en-US" sz="2000" dirty="0">
                <a:solidFill>
                  <a:schemeClr val="bg1"/>
                </a:solidFill>
                <a:ea typeface="+mn-lt"/>
                <a:cs typeface="+mn-lt"/>
              </a:rPr>
              <a:t>million fossil fuel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B536B-D4FD-F240-9202-EA081C08292A}"/>
              </a:ext>
            </a:extLst>
          </p:cNvPr>
          <p:cNvSpPr txBox="1"/>
          <p:nvPr/>
        </p:nvSpPr>
        <p:spPr>
          <a:xfrm>
            <a:off x="9451984" y="1015327"/>
            <a:ext cx="2036973" cy="1200329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ea typeface="+mn-lt"/>
                <a:cs typeface="+mn-lt"/>
              </a:rPr>
              <a:t>TES 2050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  <a:ea typeface="+mn-lt"/>
                <a:cs typeface="+mn-lt"/>
              </a:rPr>
              <a:t>compared with </a:t>
            </a:r>
            <a:r>
              <a:rPr lang="en-US" sz="2800" b="1" dirty="0">
                <a:solidFill>
                  <a:schemeClr val="tx1"/>
                </a:solidFill>
                <a:ea typeface="+mn-lt"/>
                <a:cs typeface="+mn-lt"/>
              </a:rPr>
              <a:t>today:</a:t>
            </a:r>
            <a:endParaRPr lang="en-US" sz="2400" dirty="0">
              <a:solidFill>
                <a:schemeClr val="tx1"/>
              </a:solidFill>
              <a:ea typeface="+mn-lt"/>
              <a:cs typeface="+mn-lt"/>
            </a:endParaRP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9BD7C487-C973-C042-9CFA-05CBFE64A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32" y="1508891"/>
            <a:ext cx="6226883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585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51C5F51585A44A9D534191FF4D945F" ma:contentTypeVersion="12" ma:contentTypeDescription="Create a new document." ma:contentTypeScope="" ma:versionID="e4a7e4706bc0be882bd495c9c373bfb2">
  <xsd:schema xmlns:xsd="http://www.w3.org/2001/XMLSchema" xmlns:xs="http://www.w3.org/2001/XMLSchema" xmlns:p="http://schemas.microsoft.com/office/2006/metadata/properties" xmlns:ns3="31b0925c-6de5-4e1d-a0ad-cac39be9bbd2" xmlns:ns4="72f8899d-bf45-4443-9185-4b3be319b5bc" targetNamespace="http://schemas.microsoft.com/office/2006/metadata/properties" ma:root="true" ma:fieldsID="80c258d3a030e67a7c1a175c36fd068e" ns3:_="" ns4:_="">
    <xsd:import namespace="31b0925c-6de5-4e1d-a0ad-cac39be9bbd2"/>
    <xsd:import namespace="72f8899d-bf45-4443-9185-4b3be319b5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0925c-6de5-4e1d-a0ad-cac39be9bb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8899d-bf45-4443-9185-4b3be319b5b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B75CE-493A-46EC-BAAE-5C782792C706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31b0925c-6de5-4e1d-a0ad-cac39be9bbd2"/>
    <ds:schemaRef ds:uri="http://schemas.microsoft.com/office/infopath/2007/PartnerControls"/>
    <ds:schemaRef ds:uri="72f8899d-bf45-4443-9185-4b3be319b5bc"/>
  </ds:schemaRefs>
</ds:datastoreItem>
</file>

<file path=customXml/itemProps2.xml><?xml version="1.0" encoding="utf-8"?>
<ds:datastoreItem xmlns:ds="http://schemas.openxmlformats.org/officeDocument/2006/customXml" ds:itemID="{14E7ECFD-FD58-4163-933F-A0B9EE95A5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05D639-1EB0-4375-8972-15EFDE5FC7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b0925c-6de5-4e1d-a0ad-cac39be9bbd2"/>
    <ds:schemaRef ds:uri="72f8899d-bf45-4443-9185-4b3be319b5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8609</TotalTime>
  <Words>664</Words>
  <Application>Microsoft Office PowerPoint</Application>
  <PresentationFormat>Widescreen</PresentationFormat>
  <Paragraphs>178</Paragraphs>
  <Slides>17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Arial</vt:lpstr>
      <vt:lpstr>Garamond</vt:lpstr>
      <vt:lpstr>Custom Design</vt:lpstr>
      <vt:lpstr>1_Custom Design</vt:lpstr>
      <vt:lpstr>PowerPoint Presentation</vt:lpstr>
      <vt:lpstr>Overview of presentation</vt:lpstr>
      <vt:lpstr>PowerPoint Presentation</vt:lpstr>
      <vt:lpstr>Growth of renewable energy jobs, 2012-19</vt:lpstr>
      <vt:lpstr>Jobs in renewable energy: Leading countries</vt:lpstr>
      <vt:lpstr>PowerPoint Presentation</vt:lpstr>
      <vt:lpstr>Labour requirements along wind and solar energy value chains</vt:lpstr>
      <vt:lpstr>PowerPoint Presentation</vt:lpstr>
      <vt:lpstr>Energy sector jobs: Renewables gain, fossil fuels shrink</vt:lpstr>
      <vt:lpstr>PowerPoint Presentation</vt:lpstr>
      <vt:lpstr>Post-COVID strategy: Employment and growth benefits</vt:lpstr>
      <vt:lpstr>Outlook for sustainable energy jobs: 2030 and 2050</vt:lpstr>
      <vt:lpstr>PowerPoint Presentation</vt:lpstr>
      <vt:lpstr>PowerPoint Presentation</vt:lpstr>
      <vt:lpstr>Gender dimension in renewables: Barriers faced by women</vt:lpstr>
      <vt:lpstr>Policies and solutions to increase women’s participation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Energy Renewable Energy Congress Renewables and Fight Against Climate Change</dc:title>
  <dc:creator>Office</dc:creator>
  <cp:lastModifiedBy>Daria Gazzola</cp:lastModifiedBy>
  <cp:revision>160</cp:revision>
  <cp:lastPrinted>2020-03-01T06:30:57Z</cp:lastPrinted>
  <dcterms:created xsi:type="dcterms:W3CDTF">2014-05-21T09:20:58Z</dcterms:created>
  <dcterms:modified xsi:type="dcterms:W3CDTF">2021-11-10T07:53:06Z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0x0101003451C5F51585A44A9D534191FF4D945F</vt:lpwstr>
  </property>
</Properties>
</file>