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6.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2" r:id="rId5"/>
    <p:sldMasterId id="2147483669" r:id="rId6"/>
    <p:sldMasterId id="2147485468" r:id="rId7"/>
    <p:sldMasterId id="2147485473" r:id="rId8"/>
  </p:sldMasterIdLst>
  <p:notesMasterIdLst>
    <p:notesMasterId r:id="rId23"/>
  </p:notesMasterIdLst>
  <p:sldIdLst>
    <p:sldId id="1281" r:id="rId9"/>
    <p:sldId id="4244" r:id="rId10"/>
    <p:sldId id="5837" r:id="rId11"/>
    <p:sldId id="5817" r:id="rId12"/>
    <p:sldId id="5844" r:id="rId13"/>
    <p:sldId id="5846" r:id="rId14"/>
    <p:sldId id="4156" r:id="rId15"/>
    <p:sldId id="4263" r:id="rId16"/>
    <p:sldId id="5831" r:id="rId17"/>
    <p:sldId id="5840" r:id="rId18"/>
    <p:sldId id="5856" r:id="rId19"/>
    <p:sldId id="4238" r:id="rId20"/>
    <p:sldId id="4237" r:id="rId21"/>
    <p:sldId id="1200" r:id="rId22"/>
  </p:sldIdLst>
  <p:sldSz cx="12192000" cy="6858000"/>
  <p:notesSz cx="9296400" cy="7010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Ratka" initials="SR" lastIdx="8" clrIdx="0">
    <p:extLst>
      <p:ext uri="{19B8F6BF-5375-455C-9EA6-DF929625EA0E}">
        <p15:presenceInfo xmlns:p15="http://schemas.microsoft.com/office/powerpoint/2012/main" userId="S::sratka@irena.org::82c4675c-fdf7-4357-ace8-db58a522a6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2"/>
    <a:srgbClr val="6A9DD6"/>
    <a:srgbClr val="92BF6D"/>
    <a:srgbClr val="DED673"/>
    <a:srgbClr val="DCCD3E"/>
    <a:srgbClr val="6B9FD7"/>
    <a:srgbClr val="A69C9F"/>
    <a:srgbClr val="C69836"/>
    <a:srgbClr val="2AA4CA"/>
    <a:srgbClr val="00A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54" y="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a Gazzola" userId="c9075328-216a-4033-806c-51dbab41e6fe" providerId="ADAL" clId="{56D10EC4-1829-4AA8-BBFB-C4221457A2C0}"/>
    <pc:docChg chg="modSld">
      <pc:chgData name="Daria Gazzola" userId="c9075328-216a-4033-806c-51dbab41e6fe" providerId="ADAL" clId="{56D10EC4-1829-4AA8-BBFB-C4221457A2C0}" dt="2021-11-10T07:48:27.089" v="68" actId="20577"/>
      <pc:docMkLst>
        <pc:docMk/>
      </pc:docMkLst>
      <pc:sldChg chg="modNotesTx">
        <pc:chgData name="Daria Gazzola" userId="c9075328-216a-4033-806c-51dbab41e6fe" providerId="ADAL" clId="{56D10EC4-1829-4AA8-BBFB-C4221457A2C0}" dt="2021-11-10T07:46:58.942" v="7" actId="20577"/>
        <pc:sldMkLst>
          <pc:docMk/>
          <pc:sldMk cId="3721826910" sldId="1200"/>
        </pc:sldMkLst>
      </pc:sldChg>
      <pc:sldChg chg="modNotesTx">
        <pc:chgData name="Daria Gazzola" userId="c9075328-216a-4033-806c-51dbab41e6fe" providerId="ADAL" clId="{56D10EC4-1829-4AA8-BBFB-C4221457A2C0}" dt="2021-11-10T07:46:53.493" v="6" actId="20577"/>
        <pc:sldMkLst>
          <pc:docMk/>
          <pc:sldMk cId="47349239" sldId="4237"/>
        </pc:sldMkLst>
      </pc:sldChg>
      <pc:sldChg chg="modNotesTx">
        <pc:chgData name="Daria Gazzola" userId="c9075328-216a-4033-806c-51dbab41e6fe" providerId="ADAL" clId="{56D10EC4-1829-4AA8-BBFB-C4221457A2C0}" dt="2021-11-10T07:46:16.066" v="4" actId="20577"/>
        <pc:sldMkLst>
          <pc:docMk/>
          <pc:sldMk cId="1979820799" sldId="4238"/>
        </pc:sldMkLst>
      </pc:sldChg>
      <pc:sldChg chg="modNotesTx">
        <pc:chgData name="Daria Gazzola" userId="c9075328-216a-4033-806c-51dbab41e6fe" providerId="ADAL" clId="{56D10EC4-1829-4AA8-BBFB-C4221457A2C0}" dt="2021-11-10T07:48:27.089" v="68" actId="20577"/>
        <pc:sldMkLst>
          <pc:docMk/>
          <pc:sldMk cId="4189606355" sldId="4244"/>
        </pc:sldMkLst>
      </pc:sldChg>
      <pc:sldChg chg="modNotesTx">
        <pc:chgData name="Daria Gazzola" userId="c9075328-216a-4033-806c-51dbab41e6fe" providerId="ADAL" clId="{56D10EC4-1829-4AA8-BBFB-C4221457A2C0}" dt="2021-11-10T07:48:07.594" v="66" actId="20577"/>
        <pc:sldMkLst>
          <pc:docMk/>
          <pc:sldMk cId="72391654" sldId="5817"/>
        </pc:sldMkLst>
      </pc:sldChg>
      <pc:sldChg chg="modNotesTx">
        <pc:chgData name="Daria Gazzola" userId="c9075328-216a-4033-806c-51dbab41e6fe" providerId="ADAL" clId="{56D10EC4-1829-4AA8-BBFB-C4221457A2C0}" dt="2021-11-10T07:47:17.303" v="15" actId="20577"/>
        <pc:sldMkLst>
          <pc:docMk/>
          <pc:sldMk cId="2628068701" sldId="5831"/>
        </pc:sldMkLst>
      </pc:sldChg>
      <pc:sldChg chg="modSp mod modNotesTx">
        <pc:chgData name="Daria Gazzola" userId="c9075328-216a-4033-806c-51dbab41e6fe" providerId="ADAL" clId="{56D10EC4-1829-4AA8-BBFB-C4221457A2C0}" dt="2021-11-10T07:48:20.543" v="67" actId="20577"/>
        <pc:sldMkLst>
          <pc:docMk/>
          <pc:sldMk cId="2153095888" sldId="5837"/>
        </pc:sldMkLst>
        <pc:picChg chg="mod">
          <ac:chgData name="Daria Gazzola" userId="c9075328-216a-4033-806c-51dbab41e6fe" providerId="ADAL" clId="{56D10EC4-1829-4AA8-BBFB-C4221457A2C0}" dt="2021-11-10T07:44:40.009" v="1" actId="1076"/>
          <ac:picMkLst>
            <pc:docMk/>
            <pc:sldMk cId="2153095888" sldId="5837"/>
            <ac:picMk id="3" creationId="{1BDAB8AD-3BD5-5F42-84F8-09C614042BBC}"/>
          </ac:picMkLst>
        </pc:picChg>
      </pc:sldChg>
      <pc:sldChg chg="modNotesTx">
        <pc:chgData name="Daria Gazzola" userId="c9075328-216a-4033-806c-51dbab41e6fe" providerId="ADAL" clId="{56D10EC4-1829-4AA8-BBFB-C4221457A2C0}" dt="2021-11-10T07:47:59.145" v="65" actId="20577"/>
        <pc:sldMkLst>
          <pc:docMk/>
          <pc:sldMk cId="283407812" sldId="5844"/>
        </pc:sldMkLst>
      </pc:sldChg>
      <pc:sldChg chg="modNotesTx">
        <pc:chgData name="Daria Gazzola" userId="c9075328-216a-4033-806c-51dbab41e6fe" providerId="ADAL" clId="{56D10EC4-1829-4AA8-BBFB-C4221457A2C0}" dt="2021-11-10T07:47:49.859" v="64" actId="20577"/>
        <pc:sldMkLst>
          <pc:docMk/>
          <pc:sldMk cId="1953205710" sldId="584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AE"/>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E193F93B-08FC-0340-B3BC-8D21CE7B42B6}" type="datetimeFigureOut">
              <a:rPr lang="en-AE" smtClean="0"/>
              <a:t>11/10/2021</a:t>
            </a:fld>
            <a:endParaRPr lang="en-AE"/>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AE"/>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AE"/>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0A35C5E-4432-9842-9A51-9913977BD8E7}" type="slidenum">
              <a:rPr lang="en-AE" smtClean="0"/>
              <a:t>‹#›</a:t>
            </a:fld>
            <a:endParaRPr lang="en-AE"/>
          </a:p>
        </p:txBody>
      </p:sp>
    </p:spTree>
    <p:extLst>
      <p:ext uri="{BB962C8B-B14F-4D97-AF65-F5344CB8AC3E}">
        <p14:creationId xmlns:p14="http://schemas.microsoft.com/office/powerpoint/2010/main" val="15249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29D018E-AC63-4AA5-85D6-94D8C9B4E534}" type="slidenum">
              <a:rPr lang="de-DE" altLang="en-US" smtClean="0"/>
              <a:pPr>
                <a:defRPr/>
              </a:pPr>
              <a:t>1</a:t>
            </a:fld>
            <a:endParaRPr lang="de-DE" altLang="en-US"/>
          </a:p>
        </p:txBody>
      </p:sp>
    </p:spTree>
    <p:extLst>
      <p:ext uri="{BB962C8B-B14F-4D97-AF65-F5344CB8AC3E}">
        <p14:creationId xmlns:p14="http://schemas.microsoft.com/office/powerpoint/2010/main" val="93893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43F916-57B6-4DED-9CAC-C8813DF5D6DC}" type="slidenum">
              <a:rPr lang="de-DE" altLang="en-US" smtClean="0"/>
              <a:pPr>
                <a:defRPr/>
              </a:pPr>
              <a:t>12</a:t>
            </a:fld>
            <a:endParaRPr lang="de-DE" altLang="en-US"/>
          </a:p>
        </p:txBody>
      </p:sp>
    </p:spTree>
    <p:extLst>
      <p:ext uri="{BB962C8B-B14F-4D97-AF65-F5344CB8AC3E}">
        <p14:creationId xmlns:p14="http://schemas.microsoft.com/office/powerpoint/2010/main" val="55709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800" kern="0" dirty="0"/>
          </a:p>
        </p:txBody>
      </p:sp>
      <p:sp>
        <p:nvSpPr>
          <p:cNvPr id="4" name="Slide Number Placeholder 3"/>
          <p:cNvSpPr>
            <a:spLocks noGrp="1"/>
          </p:cNvSpPr>
          <p:nvPr>
            <p:ph type="sldNum" sz="quarter" idx="5"/>
          </p:nvPr>
        </p:nvSpPr>
        <p:spPr/>
        <p:txBody>
          <a:bodyPr/>
          <a:lstStyle/>
          <a:p>
            <a:pPr defTabSz="931774" fontAlgn="base">
              <a:spcBef>
                <a:spcPct val="0"/>
              </a:spcBef>
              <a:spcAft>
                <a:spcPct val="0"/>
              </a:spcAft>
              <a:defRPr/>
            </a:pPr>
            <a:fld id="{EB43F916-57B6-4DED-9CAC-C8813DF5D6DC}" type="slidenum">
              <a:rPr lang="de-DE" altLang="en-US">
                <a:solidFill>
                  <a:srgbClr val="000000"/>
                </a:solidFill>
                <a:latin typeface="Arial" panose="020B0604020202020204" pitchFamily="34" charset="0"/>
                <a:ea typeface="MS PGothic" panose="020B0600070205080204" pitchFamily="34" charset="-128"/>
              </a:rPr>
              <a:pPr defTabSz="931774" fontAlgn="base">
                <a:spcBef>
                  <a:spcPct val="0"/>
                </a:spcBef>
                <a:spcAft>
                  <a:spcPct val="0"/>
                </a:spcAft>
                <a:defRPr/>
              </a:pPr>
              <a:t>13</a:t>
            </a:fld>
            <a:endParaRPr lang="de-DE"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2958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8331777-7E02-4021-868F-D5F692D32FD3}"/>
              </a:ext>
            </a:extLst>
          </p:cNvPr>
          <p:cNvSpPr>
            <a:spLocks noGrp="1" noRot="1" noChangeAspect="1" noChangeArrowheads="1" noTextEdit="1"/>
          </p:cNvSpPr>
          <p:nvPr>
            <p:ph type="sldImg"/>
          </p:nvPr>
        </p:nvSpPr>
        <p:spPr>
          <a:xfrm>
            <a:off x="2400300" y="1103313"/>
            <a:ext cx="4752975" cy="2674937"/>
          </a:xfrm>
          <a:ln/>
        </p:spPr>
      </p:sp>
      <p:sp>
        <p:nvSpPr>
          <p:cNvPr id="122883" name="Notes Placeholder 2">
            <a:extLst>
              <a:ext uri="{FF2B5EF4-FFF2-40B4-BE49-F238E27FC236}">
                <a16:creationId xmlns:a16="http://schemas.microsoft.com/office/drawing/2014/main" id="{6DE96645-8278-4115-88AB-CE7F6863F560}"/>
              </a:ext>
            </a:extLst>
          </p:cNvPr>
          <p:cNvSpPr>
            <a:spLocks noGrp="1" noChangeArrowheads="1"/>
          </p:cNvSpPr>
          <p:nvPr>
            <p:ph type="body" idx="1"/>
          </p:nvPr>
        </p:nvSpPr>
        <p:spPr>
          <a:xfrm>
            <a:off x="457443" y="3972560"/>
            <a:ext cx="8514322" cy="3196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a:t>
            </a:r>
          </a:p>
          <a:p>
            <a:r>
              <a:rPr lang="en-US" altLang="en-US"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122884" name="Slide Number Placeholder 3">
            <a:extLst>
              <a:ext uri="{FF2B5EF4-FFF2-40B4-BE49-F238E27FC236}">
                <a16:creationId xmlns:a16="http://schemas.microsoft.com/office/drawing/2014/main" id="{0A7334E6-E806-4B41-965A-126C6DC5C5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88736B3-A0AA-4543-9869-2C25BC5CADAE}" type="slidenum">
              <a:rPr lang="en-US" altLang="en-US" smtClean="0"/>
              <a:pPr/>
              <a:t>14</a:t>
            </a:fld>
            <a:endParaRPr lang="en-US" altLang="en-US"/>
          </a:p>
        </p:txBody>
      </p:sp>
    </p:spTree>
    <p:extLst>
      <p:ext uri="{BB962C8B-B14F-4D97-AF65-F5344CB8AC3E}">
        <p14:creationId xmlns:p14="http://schemas.microsoft.com/office/powerpoint/2010/main" val="211311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A35C5E-4432-9842-9A51-9913977BD8E7}" type="slidenum">
              <a:rPr lang="en-AE" smtClean="0"/>
              <a:t>2</a:t>
            </a:fld>
            <a:endParaRPr lang="en-AE"/>
          </a:p>
        </p:txBody>
      </p:sp>
    </p:spTree>
    <p:extLst>
      <p:ext uri="{BB962C8B-B14F-4D97-AF65-F5344CB8AC3E}">
        <p14:creationId xmlns:p14="http://schemas.microsoft.com/office/powerpoint/2010/main" val="245272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
        <p:nvSpPr>
          <p:cNvPr id="4" name="Slide Number Placeholder 3"/>
          <p:cNvSpPr>
            <a:spLocks noGrp="1"/>
          </p:cNvSpPr>
          <p:nvPr>
            <p:ph type="sldNum" sz="quarter" idx="5"/>
          </p:nvPr>
        </p:nvSpPr>
        <p:spPr/>
        <p:txBody>
          <a:bodyPr/>
          <a:lstStyle/>
          <a:p>
            <a:pPr defTabSz="931774">
              <a:defRPr/>
            </a:pPr>
            <a:fld id="{EB43F916-57B6-4DED-9CAC-C8813DF5D6DC}" type="slidenum">
              <a:rPr lang="de-DE" altLang="en-US">
                <a:solidFill>
                  <a:prstClr val="black"/>
                </a:solidFill>
                <a:latin typeface="Calibri" panose="020F0502020204030204"/>
              </a:rPr>
              <a:pPr defTabSz="931774">
                <a:defRPr/>
              </a:pPr>
              <a:t>3</a:t>
            </a:fld>
            <a:endParaRPr lang="de-DE" altLang="en-US">
              <a:solidFill>
                <a:prstClr val="black"/>
              </a:solidFill>
              <a:latin typeface="Calibri" panose="020F0502020204030204"/>
            </a:endParaRPr>
          </a:p>
        </p:txBody>
      </p:sp>
    </p:spTree>
    <p:extLst>
      <p:ext uri="{BB962C8B-B14F-4D97-AF65-F5344CB8AC3E}">
        <p14:creationId xmlns:p14="http://schemas.microsoft.com/office/powerpoint/2010/main" val="375913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A35C5E-4432-9842-9A51-9913977BD8E7}" type="slidenum">
              <a:rPr lang="en-AE" smtClean="0"/>
              <a:t>4</a:t>
            </a:fld>
            <a:endParaRPr lang="en-AE"/>
          </a:p>
        </p:txBody>
      </p:sp>
    </p:spTree>
    <p:extLst>
      <p:ext uri="{BB962C8B-B14F-4D97-AF65-F5344CB8AC3E}">
        <p14:creationId xmlns:p14="http://schemas.microsoft.com/office/powerpoint/2010/main" val="175280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latin typeface="Arial" charset="0"/>
              <a:ea typeface="MS PGothic" panose="020B0600070205080204" pitchFamily="34" charset="-128"/>
              <a:cs typeface="Arial" charset="0"/>
            </a:endParaRPr>
          </a:p>
        </p:txBody>
      </p:sp>
      <p:sp>
        <p:nvSpPr>
          <p:cNvPr id="4" name="Slide Number Placeholder 3"/>
          <p:cNvSpPr>
            <a:spLocks noGrp="1"/>
          </p:cNvSpPr>
          <p:nvPr>
            <p:ph type="sldNum" sz="quarter" idx="5"/>
          </p:nvPr>
        </p:nvSpPr>
        <p:spPr/>
        <p:txBody>
          <a:bodyPr/>
          <a:lstStyle/>
          <a:p>
            <a:pPr>
              <a:defRPr/>
            </a:pPr>
            <a:fld id="{EB43F916-57B6-4DED-9CAC-C8813DF5D6DC}" type="slidenum">
              <a:rPr lang="de-DE" altLang="en-US" smtClean="0"/>
              <a:pPr>
                <a:defRPr/>
              </a:pPr>
              <a:t>5</a:t>
            </a:fld>
            <a:endParaRPr lang="de-DE" altLang="en-US"/>
          </a:p>
        </p:txBody>
      </p:sp>
    </p:spTree>
    <p:extLst>
      <p:ext uri="{BB962C8B-B14F-4D97-AF65-F5344CB8AC3E}">
        <p14:creationId xmlns:p14="http://schemas.microsoft.com/office/powerpoint/2010/main" val="292132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35C5E-4432-9842-9A51-9913977BD8E7}" type="slidenum">
              <a:rPr kumimoji="0" lang="en-A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2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FA7B1-F5A7-A340-B2C7-F5F7CC5AB2FB}" type="slidenum">
              <a:rPr kumimoji="0" lang="en-A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82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E0A35C5E-4432-9842-9A51-9913977BD8E7}" type="slidenum">
              <a:rPr lang="en-AE">
                <a:solidFill>
                  <a:prstClr val="black"/>
                </a:solidFill>
                <a:latin typeface="Calibri" panose="020F0502020204030204"/>
              </a:rPr>
              <a:pPr defTabSz="931774">
                <a:defRPr/>
              </a:pPr>
              <a:t>9</a:t>
            </a:fld>
            <a:endParaRPr lang="en-AE">
              <a:solidFill>
                <a:prstClr val="black"/>
              </a:solidFill>
              <a:latin typeface="Calibri" panose="020F0502020204030204"/>
            </a:endParaRPr>
          </a:p>
        </p:txBody>
      </p:sp>
    </p:spTree>
    <p:extLst>
      <p:ext uri="{BB962C8B-B14F-4D97-AF65-F5344CB8AC3E}">
        <p14:creationId xmlns:p14="http://schemas.microsoft.com/office/powerpoint/2010/main" val="361680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A35C5E-4432-9842-9A51-9913977BD8E7}" type="slidenum">
              <a:rPr lang="en-AE" smtClean="0"/>
              <a:t>10</a:t>
            </a:fld>
            <a:endParaRPr lang="en-AE"/>
          </a:p>
        </p:txBody>
      </p:sp>
    </p:spTree>
    <p:extLst>
      <p:ext uri="{BB962C8B-B14F-4D97-AF65-F5344CB8AC3E}">
        <p14:creationId xmlns:p14="http://schemas.microsoft.com/office/powerpoint/2010/main" val="359000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5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T Pink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7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8D3A62D-4C35-4DA1-93BF-D52778476738}" type="slidenum">
              <a:rPr lang="de-DE" altLang="en-US"/>
              <a:pPr>
                <a:defRPr/>
              </a:pPr>
              <a:t>‹#›</a:t>
            </a:fld>
            <a:endParaRPr lang="de-DE" altLang="en-US"/>
          </a:p>
        </p:txBody>
      </p:sp>
    </p:spTree>
    <p:extLst>
      <p:ext uri="{BB962C8B-B14F-4D97-AF65-F5344CB8AC3E}">
        <p14:creationId xmlns:p14="http://schemas.microsoft.com/office/powerpoint/2010/main" val="115230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5">
            <a:extLst>
              <a:ext uri="{FF2B5EF4-FFF2-40B4-BE49-F238E27FC236}">
                <a16:creationId xmlns:a16="http://schemas.microsoft.com/office/drawing/2014/main" id="{F9460937-1651-F846-AEE4-1A6E44B0DFF6}"/>
              </a:ext>
            </a:extLst>
          </p:cNvPr>
          <p:cNvSpPr>
            <a:spLocks noGrp="1"/>
          </p:cNvSpPr>
          <p:nvPr>
            <p:ph type="sldNum" sz="quarter" idx="12"/>
          </p:nvPr>
        </p:nvSpPr>
        <p:spPr>
          <a:xfrm>
            <a:off x="11669552" y="6011971"/>
            <a:ext cx="403489"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258401-23C6-2149-BDD6-E20CBEDE9734}" type="slidenum">
              <a:rPr kumimoji="0" lang="en-US" sz="1100" b="0" i="0" u="none" strike="noStrike" kern="1200" cap="none" spc="0" normalizeH="0" baseline="0" noProof="0" smtClean="0">
                <a:ln>
                  <a:noFill/>
                </a:ln>
                <a:solidFill>
                  <a:srgbClr val="646464"/>
                </a:solidFill>
                <a:effectLst/>
                <a:uLnTx/>
                <a:uFillTx/>
                <a:latin typeface="Arial" panose="020B0604020202020204" pitchFamily="34" charset="0"/>
                <a:ea typeface="MS PGothic" panose="020B0600070205080204"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a:ln>
                <a:noFill/>
              </a:ln>
              <a:solidFill>
                <a:srgbClr val="646464"/>
              </a:solidFill>
              <a:effectLst/>
              <a:uLnTx/>
              <a:uFillTx/>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17360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D751B3-3DCF-C745-A61B-EDC4BCFC4DB5}"/>
              </a:ext>
            </a:extLst>
          </p:cNvPr>
          <p:cNvSpPr>
            <a:spLocks noGrp="1"/>
          </p:cNvSpPr>
          <p:nvPr>
            <p:ph type="sldNum" sz="quarter" idx="12"/>
          </p:nvPr>
        </p:nvSpPr>
        <p:spPr/>
        <p:txBody>
          <a:bodyPr/>
          <a:lstStyle/>
          <a:p>
            <a:fld id="{E1258401-23C6-2149-BDD6-E20CBEDE9734}" type="slidenum">
              <a:rPr lang="en-US" smtClean="0"/>
              <a:t>‹#›</a:t>
            </a:fld>
            <a:endParaRPr lang="en-US"/>
          </a:p>
        </p:txBody>
      </p:sp>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51891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CFE8D-557D-6D4F-ACFB-30365A478CBF}"/>
              </a:ext>
            </a:extLst>
          </p:cNvPr>
          <p:cNvSpPr>
            <a:spLocks noGrp="1"/>
          </p:cNvSpPr>
          <p:nvPr>
            <p:ph idx="1"/>
          </p:nvPr>
        </p:nvSpPr>
        <p:spPr>
          <a:xfrm>
            <a:off x="334962" y="1280350"/>
            <a:ext cx="11501367" cy="47942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587427" cy="836614"/>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5">
            <a:extLst>
              <a:ext uri="{FF2B5EF4-FFF2-40B4-BE49-F238E27FC236}">
                <a16:creationId xmlns:a16="http://schemas.microsoft.com/office/drawing/2014/main" id="{9D6A361D-163C-B842-B22A-F6EED931591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4075544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6135E-076F-9B4A-90DB-53E4FBB013B2}"/>
              </a:ext>
            </a:extLst>
          </p:cNvPr>
          <p:cNvSpPr>
            <a:spLocks noGrp="1"/>
          </p:cNvSpPr>
          <p:nvPr>
            <p:ph sz="half" idx="1"/>
          </p:nvPr>
        </p:nvSpPr>
        <p:spPr>
          <a:xfrm>
            <a:off x="838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4A6CF-2FCB-7047-B4A1-1B8AF2D12B91}"/>
              </a:ext>
            </a:extLst>
          </p:cNvPr>
          <p:cNvSpPr>
            <a:spLocks noGrp="1"/>
          </p:cNvSpPr>
          <p:nvPr>
            <p:ph sz="half" idx="2"/>
          </p:nvPr>
        </p:nvSpPr>
        <p:spPr>
          <a:xfrm>
            <a:off x="6172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7508D57-48C2-E743-8FDB-B45F9C84EDD6}"/>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BD00C219-667B-5442-BF24-2C5B437C9FF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44555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T Pink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48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0271511" cy="836614"/>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5">
            <a:extLst>
              <a:ext uri="{FF2B5EF4-FFF2-40B4-BE49-F238E27FC236}">
                <a16:creationId xmlns:a16="http://schemas.microsoft.com/office/drawing/2014/main" id="{F9460937-1651-F846-AEE4-1A6E44B0DFF6}"/>
              </a:ext>
            </a:extLst>
          </p:cNvPr>
          <p:cNvSpPr>
            <a:spLocks noGrp="1"/>
          </p:cNvSpPr>
          <p:nvPr>
            <p:ph type="sldNum" sz="quarter" idx="12"/>
          </p:nvPr>
        </p:nvSpPr>
        <p:spPr>
          <a:xfrm>
            <a:off x="11669552" y="6011971"/>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46574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CFE8D-557D-6D4F-ACFB-30365A478CBF}"/>
              </a:ext>
            </a:extLst>
          </p:cNvPr>
          <p:cNvSpPr>
            <a:spLocks noGrp="1"/>
          </p:cNvSpPr>
          <p:nvPr>
            <p:ph idx="1"/>
          </p:nvPr>
        </p:nvSpPr>
        <p:spPr>
          <a:xfrm>
            <a:off x="334962" y="1280350"/>
            <a:ext cx="11501367" cy="47942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587427" cy="836614"/>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5">
            <a:extLst>
              <a:ext uri="{FF2B5EF4-FFF2-40B4-BE49-F238E27FC236}">
                <a16:creationId xmlns:a16="http://schemas.microsoft.com/office/drawing/2014/main" id="{9D6A361D-163C-B842-B22A-F6EED931591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268093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6135E-076F-9B4A-90DB-53E4FBB013B2}"/>
              </a:ext>
            </a:extLst>
          </p:cNvPr>
          <p:cNvSpPr>
            <a:spLocks noGrp="1"/>
          </p:cNvSpPr>
          <p:nvPr>
            <p:ph sz="half" idx="1"/>
          </p:nvPr>
        </p:nvSpPr>
        <p:spPr>
          <a:xfrm>
            <a:off x="838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4A6CF-2FCB-7047-B4A1-1B8AF2D12B91}"/>
              </a:ext>
            </a:extLst>
          </p:cNvPr>
          <p:cNvSpPr>
            <a:spLocks noGrp="1"/>
          </p:cNvSpPr>
          <p:nvPr>
            <p:ph sz="half" idx="2"/>
          </p:nvPr>
        </p:nvSpPr>
        <p:spPr>
          <a:xfrm>
            <a:off x="6172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7508D57-48C2-E743-8FDB-B45F9C84EDD6}"/>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BD00C219-667B-5442-BF24-2C5B437C9FF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134097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7" y="332656"/>
            <a:ext cx="11229975" cy="484187"/>
          </a:xfrm>
        </p:spPr>
        <p:txBody>
          <a:bodyPr/>
          <a:lstStyle>
            <a:lvl1pPr>
              <a:defRPr sz="2800">
                <a:solidFill>
                  <a:srgbClr val="0872A6"/>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77838" y="1268760"/>
            <a:ext cx="11229975" cy="5040559"/>
          </a:xfrm>
        </p:spPr>
        <p:txBody>
          <a:bodyPr/>
          <a:lstStyle>
            <a:lvl1pPr marL="517525" indent="-344488">
              <a:lnSpc>
                <a:spcPct val="110000"/>
              </a:lnSpc>
              <a:spcBef>
                <a:spcPts val="400"/>
              </a:spcBef>
              <a:spcAft>
                <a:spcPts val="400"/>
              </a:spcAft>
              <a:tabLst>
                <a:tab pos="182880" algn="l"/>
              </a:tabLst>
              <a:defRPr sz="1800">
                <a:latin typeface="Calibri" panose="020F0502020204030204" pitchFamily="34" charset="0"/>
                <a:cs typeface="Calibri" panose="020F0502020204030204" pitchFamily="34" charset="0"/>
              </a:defRPr>
            </a:lvl1pPr>
            <a:lvl2pPr marL="915987" indent="-285750">
              <a:lnSpc>
                <a:spcPct val="110000"/>
              </a:lnSpc>
              <a:spcBef>
                <a:spcPts val="400"/>
              </a:spcBef>
              <a:spcAft>
                <a:spcPts val="40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1308100" indent="-285750">
              <a:lnSpc>
                <a:spcPct val="110000"/>
              </a:lnSpc>
              <a:spcBef>
                <a:spcPts val="400"/>
              </a:spcBef>
              <a:spcAft>
                <a:spcPts val="400"/>
              </a:spcAft>
              <a:buFont typeface="Arial" panose="020B0604020202020204" pitchFamily="34" charset="0"/>
              <a:buChar char="•"/>
              <a:defRPr sz="1800">
                <a:latin typeface="Calibri" panose="020F0502020204030204" pitchFamily="34" charset="0"/>
                <a:cs typeface="Calibri" panose="020F0502020204030204" pitchFamily="34" charset="0"/>
              </a:defRPr>
            </a:lvl3pPr>
            <a:lvl4pPr marL="1655763" indent="-284163">
              <a:lnSpc>
                <a:spcPct val="110000"/>
              </a:lnSpc>
              <a:spcBef>
                <a:spcPts val="400"/>
              </a:spcBef>
              <a:spcAft>
                <a:spcPts val="400"/>
              </a:spcAft>
              <a:defRPr sz="1800">
                <a:latin typeface="Calibri" panose="020F0502020204030204" pitchFamily="34" charset="0"/>
                <a:cs typeface="Calibri" panose="020F0502020204030204" pitchFamily="34" charset="0"/>
              </a:defRPr>
            </a:lvl4pPr>
            <a:lvl5pPr marL="2112963" indent="-284163">
              <a:lnSpc>
                <a:spcPct val="110000"/>
              </a:lnSpc>
              <a:spcBef>
                <a:spcPts val="400"/>
              </a:spcBef>
              <a:spcAft>
                <a:spcPts val="400"/>
              </a:spcAft>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256B460-44DA-48D0-803F-D29672A928D4}"/>
              </a:ext>
            </a:extLst>
          </p:cNvPr>
          <p:cNvSpPr>
            <a:spLocks noGrp="1" noChangeArrowheads="1"/>
          </p:cNvSpPr>
          <p:nvPr>
            <p:ph type="sldNum" sz="quarter" idx="10"/>
          </p:nvPr>
        </p:nvSpPr>
        <p:spPr>
          <a:ln/>
        </p:spPr>
        <p:txBody>
          <a:bodyPr/>
          <a:lstStyle>
            <a:lvl1pPr>
              <a:defRPr/>
            </a:lvl1pPr>
          </a:lstStyle>
          <a:p>
            <a:pPr>
              <a:defRPr/>
            </a:pPr>
            <a:fld id="{E4BB0624-6639-458D-8CE2-B3EAE64DF08E}" type="slidenum">
              <a:rPr lang="de-DE" altLang="en-US"/>
              <a:pPr>
                <a:defRPr/>
              </a:pPr>
              <a:t>‹#›</a:t>
            </a:fld>
            <a:endParaRPr lang="de-DE" altLang="en-US"/>
          </a:p>
        </p:txBody>
      </p:sp>
    </p:spTree>
    <p:extLst>
      <p:ext uri="{BB962C8B-B14F-4D97-AF65-F5344CB8AC3E}">
        <p14:creationId xmlns:p14="http://schemas.microsoft.com/office/powerpoint/2010/main" val="358227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5">
            <a:extLst>
              <a:ext uri="{FF2B5EF4-FFF2-40B4-BE49-F238E27FC236}">
                <a16:creationId xmlns:a16="http://schemas.microsoft.com/office/drawing/2014/main" id="{F9460937-1651-F846-AEE4-1A6E44B0DFF6}"/>
              </a:ext>
            </a:extLst>
          </p:cNvPr>
          <p:cNvSpPr>
            <a:spLocks noGrp="1"/>
          </p:cNvSpPr>
          <p:nvPr>
            <p:ph type="sldNum" sz="quarter" idx="12"/>
          </p:nvPr>
        </p:nvSpPr>
        <p:spPr>
          <a:xfrm>
            <a:off x="11669552" y="6011971"/>
            <a:ext cx="403489"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258401-23C6-2149-BDD6-E20CBEDE9734}" type="slidenum">
              <a:rPr kumimoji="0" lang="en-US" sz="1100" b="0" i="0" u="none" strike="noStrike" kern="1200" cap="none" spc="0" normalizeH="0" baseline="0" noProof="0" smtClean="0">
                <a:ln>
                  <a:noFill/>
                </a:ln>
                <a:solidFill>
                  <a:srgbClr val="646464"/>
                </a:solidFill>
                <a:effectLst/>
                <a:uLnTx/>
                <a:uFillTx/>
                <a:latin typeface="Arial" panose="020B0604020202020204" pitchFamily="34" charset="0"/>
                <a:ea typeface="MS PGothic" panose="020B0600070205080204"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a:ln>
                <a:noFill/>
              </a:ln>
              <a:solidFill>
                <a:srgbClr val="646464"/>
              </a:solidFill>
              <a:effectLst/>
              <a:uLnTx/>
              <a:uFillTx/>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333595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A7B62613-EE83-524E-85D6-05B187DACA22}"/>
              </a:ext>
            </a:extLst>
          </p:cNvPr>
          <p:cNvSpPr>
            <a:spLocks noGrp="1" noChangeArrowheads="1"/>
          </p:cNvSpPr>
          <p:nvPr>
            <p:ph type="sldNum" sz="quarter" idx="4"/>
          </p:nvPr>
        </p:nvSpPr>
        <p:spPr bwMode="auto">
          <a:xfrm>
            <a:off x="11472597" y="6525344"/>
            <a:ext cx="286776" cy="1440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fontAlgn="base">
              <a:spcBef>
                <a:spcPct val="0"/>
              </a:spcBef>
              <a:spcAft>
                <a:spcPct val="0"/>
              </a:spcAft>
              <a:defRPr/>
            </a:pPr>
            <a:fld id="{2531B95C-5B95-B946-AACE-E314EE8C3FB6}" type="slidenum">
              <a:rPr lang="de-DE" altLang="en-US" smtClean="0"/>
              <a:pPr fontAlgn="base">
                <a:spcBef>
                  <a:spcPct val="0"/>
                </a:spcBef>
                <a:spcAft>
                  <a:spcPct val="0"/>
                </a:spcAft>
                <a:defRPr/>
              </a:pPr>
              <a:t>‹#›</a:t>
            </a:fld>
            <a:endParaRPr lang="de-DE" altLang="en-US"/>
          </a:p>
        </p:txBody>
      </p:sp>
    </p:spTree>
    <p:extLst>
      <p:ext uri="{BB962C8B-B14F-4D97-AF65-F5344CB8AC3E}">
        <p14:creationId xmlns:p14="http://schemas.microsoft.com/office/powerpoint/2010/main" val="122232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ea typeface="MS PGothic" panose="020B0600070205080204" pitchFamily="34" charset="-128"/>
              </a:defRPr>
            </a:lvl1pPr>
          </a:lstStyle>
          <a:p>
            <a:pPr>
              <a:defRPr/>
            </a:pPr>
            <a:fld id="{73DCEC38-F75D-49F6-8B07-43638A1BB970}" type="datetime1">
              <a:rPr lang="en-US" altLang="en-US"/>
              <a:pPr>
                <a:defRPr/>
              </a:pPr>
              <a:t>11/10/2021</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a:xfrm>
            <a:off x="11167534" y="6524625"/>
            <a:ext cx="378884" cy="217488"/>
          </a:xfrm>
          <a:prstGeom prst="rect">
            <a:avLst/>
          </a:prstGeom>
        </p:spPr>
        <p:txBody>
          <a:bodyPr/>
          <a:lstStyle>
            <a:lvl1pPr>
              <a:defRPr>
                <a:latin typeface="Arial" charset="0"/>
                <a:ea typeface="MS PGothic" charset="-128"/>
              </a:defRPr>
            </a:lvl1pPr>
          </a:lstStyle>
          <a:p>
            <a:pPr>
              <a:defRPr/>
            </a:pPr>
            <a:fld id="{77641760-B2D8-4465-A91E-E7FD2F62B9BD}" type="slidenum">
              <a:rPr lang="en-US" altLang="en-US"/>
              <a:pPr>
                <a:defRPr/>
              </a:pPr>
              <a:t>‹#›</a:t>
            </a:fld>
            <a:endParaRPr lang="en-US" altLang="en-US"/>
          </a:p>
        </p:txBody>
      </p:sp>
    </p:spTree>
    <p:extLst>
      <p:ext uri="{BB962C8B-B14F-4D97-AF65-F5344CB8AC3E}">
        <p14:creationId xmlns:p14="http://schemas.microsoft.com/office/powerpoint/2010/main" val="56060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ags" Target="../tags/tag3.xml"/><Relationship Id="rId5" Type="http://schemas.openxmlformats.org/officeDocument/2006/relationships/slideLayout" Target="../slideLayouts/slideLayout7.xml"/><Relationship Id="rId10" Type="http://schemas.openxmlformats.org/officeDocument/2006/relationships/vmlDrawing" Target="../drawings/vmlDrawing2.vml"/><Relationship Id="rId4" Type="http://schemas.openxmlformats.org/officeDocument/2006/relationships/slideLayout" Target="../slideLayouts/slideLayout6.xml"/><Relationship Id="rId9" Type="http://schemas.openxmlformats.org/officeDocument/2006/relationships/theme" Target="../theme/theme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vmlDrawing" Target="../drawings/vmlDrawing3.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5.xml"/><Relationship Id="rId11" Type="http://schemas.openxmlformats.org/officeDocument/2006/relationships/image" Target="cid:image002.jpg@01D6A7BC.D72896A0" TargetMode="External"/><Relationship Id="rId5" Type="http://schemas.openxmlformats.org/officeDocument/2006/relationships/vmlDrawing" Target="../drawings/vmlDrawing4.vml"/><Relationship Id="rId10" Type="http://schemas.openxmlformats.org/officeDocument/2006/relationships/image" Target="../media/image7.jpeg"/><Relationship Id="rId4" Type="http://schemas.openxmlformats.org/officeDocument/2006/relationships/theme" Target="../theme/theme4.xml"/><Relationship Id="rId9" Type="http://schemas.openxmlformats.org/officeDocument/2006/relationships/image" Target="../media/image6.tmp"/></Relationships>
</file>

<file path=ppt/slideMasters/_rels/slideMaster5.xml.rels><?xml version="1.0" encoding="UTF-8" standalone="yes"?>
<Relationships xmlns="http://schemas.openxmlformats.org/package/2006/relationships"><Relationship Id="rId3" Type="http://schemas.openxmlformats.org/officeDocument/2006/relationships/vmlDrawing" Target="../drawings/vmlDrawing5.vml"/><Relationship Id="rId7"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85FCA-B66A-4805-BBBD-050659B08899}"/>
              </a:ext>
            </a:extLst>
          </p:cNvPr>
          <p:cNvGraphicFramePr>
            <a:graphicFrameLocks noChangeAspect="1"/>
          </p:cNvGraphicFramePr>
          <p:nvPr userDrawn="1">
            <p:custDataLst>
              <p:tags r:id="rId5"/>
            </p:custDataLst>
            <p:extLst>
              <p:ext uri="{D42A27DB-BD31-4B8C-83A1-F6EECF244321}">
                <p14:modId xmlns:p14="http://schemas.microsoft.com/office/powerpoint/2010/main" val="385250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99085FCA-B66A-4805-BBBD-050659B088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29CEE46A-3C5D-EA4E-9C5F-F07D0814438E}"/>
              </a:ext>
            </a:extLst>
          </p:cNvPr>
          <p:cNvSpPr/>
          <p:nvPr userDrawn="1"/>
        </p:nvSpPr>
        <p:spPr>
          <a:xfrm>
            <a:off x="0" y="0"/>
            <a:ext cx="12192000" cy="6858000"/>
          </a:xfrm>
          <a:prstGeom prst="rect">
            <a:avLst/>
          </a:prstGeom>
          <a:solidFill>
            <a:srgbClr val="2AA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8" name="TextBox 17">
            <a:extLst>
              <a:ext uri="{FF2B5EF4-FFF2-40B4-BE49-F238E27FC236}">
                <a16:creationId xmlns:a16="http://schemas.microsoft.com/office/drawing/2014/main" id="{18ABDC36-4CD7-3841-B50A-A6945BBFD554}"/>
              </a:ext>
            </a:extLst>
          </p:cNvPr>
          <p:cNvSpPr txBox="1"/>
          <p:nvPr userDrawn="1"/>
        </p:nvSpPr>
        <p:spPr>
          <a:xfrm>
            <a:off x="4692943" y="907659"/>
            <a:ext cx="2806115" cy="584775"/>
          </a:xfrm>
          <a:prstGeom prst="rect">
            <a:avLst/>
          </a:prstGeom>
          <a:noFill/>
        </p:spPr>
        <p:txBody>
          <a:bodyPr wrap="square" rtlCol="0">
            <a:spAutoFit/>
          </a:bodyPr>
          <a:lstStyle/>
          <a:p>
            <a:pPr algn="ctr"/>
            <a:r>
              <a:rPr lang="en-AE" sz="3200" spc="600">
                <a:solidFill>
                  <a:srgbClr val="006192"/>
                </a:solidFill>
              </a:rPr>
              <a:t>WEBINARS</a:t>
            </a:r>
          </a:p>
        </p:txBody>
      </p:sp>
      <p:pic>
        <p:nvPicPr>
          <p:cNvPr id="21" name="Picture 20" descr="A picture containing drawing&#10;&#10;Description automatically generated">
            <a:extLst>
              <a:ext uri="{FF2B5EF4-FFF2-40B4-BE49-F238E27FC236}">
                <a16:creationId xmlns:a16="http://schemas.microsoft.com/office/drawing/2014/main" id="{57E28641-66A2-8247-94EA-3D87688DD87D}"/>
              </a:ext>
            </a:extLst>
          </p:cNvPr>
          <p:cNvPicPr>
            <a:picLocks noChangeAspect="1"/>
          </p:cNvPicPr>
          <p:nvPr userDrawn="1"/>
        </p:nvPicPr>
        <p:blipFill>
          <a:blip r:embed="rId8"/>
          <a:stretch>
            <a:fillRect/>
          </a:stretch>
        </p:blipFill>
        <p:spPr>
          <a:xfrm>
            <a:off x="4895074" y="327260"/>
            <a:ext cx="2408762" cy="609275"/>
          </a:xfrm>
          <a:prstGeom prst="rect">
            <a:avLst/>
          </a:prstGeom>
        </p:spPr>
      </p:pic>
    </p:spTree>
    <p:extLst>
      <p:ext uri="{BB962C8B-B14F-4D97-AF65-F5344CB8AC3E}">
        <p14:creationId xmlns:p14="http://schemas.microsoft.com/office/powerpoint/2010/main" val="1191128457"/>
      </p:ext>
    </p:extLst>
  </p:cSld>
  <p:clrMap bg1="lt1" tx1="dk1" bg2="lt2" tx2="dk2" accent1="accent1" accent2="accent2" accent3="accent3" accent4="accent4" accent5="accent5" accent6="accent6" hlink="hlink" folHlink="folHlink"/>
  <p:sldLayoutIdLst>
    <p:sldLayoutId id="21474854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2AF4FA-E774-43E2-A400-9B0A9BE323A4}"/>
              </a:ext>
            </a:extLst>
          </p:cNvPr>
          <p:cNvGraphicFramePr>
            <a:graphicFrameLocks noChangeAspect="1"/>
          </p:cNvGraphicFramePr>
          <p:nvPr userDrawn="1">
            <p:custDataLst>
              <p:tags r:id="rId11"/>
            </p:custDataLst>
            <p:extLst>
              <p:ext uri="{D42A27DB-BD31-4B8C-83A1-F6EECF244321}">
                <p14:modId xmlns:p14="http://schemas.microsoft.com/office/powerpoint/2010/main" val="1466802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2" imgW="395" imgH="394" progId="TCLayout.ActiveDocument.1">
                  <p:embed/>
                </p:oleObj>
              </mc:Choice>
              <mc:Fallback>
                <p:oleObj name="think-cell Slide" r:id="rId12" imgW="395" imgH="394" progId="TCLayout.ActiveDocument.1">
                  <p:embed/>
                  <p:pic>
                    <p:nvPicPr>
                      <p:cNvPr id="3" name="Object 2" hidden="1">
                        <a:extLst>
                          <a:ext uri="{FF2B5EF4-FFF2-40B4-BE49-F238E27FC236}">
                            <a16:creationId xmlns:a16="http://schemas.microsoft.com/office/drawing/2014/main" id="{A32AF4FA-E774-43E2-A400-9B0A9BE323A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B6E721D-5703-B44C-82A6-B326A7A9E0E4}"/>
              </a:ext>
            </a:extLst>
          </p:cNvPr>
          <p:cNvSpPr>
            <a:spLocks noGrp="1"/>
          </p:cNvSpPr>
          <p:nvPr>
            <p:ph type="sldNum" sz="quarter" idx="4"/>
          </p:nvPr>
        </p:nvSpPr>
        <p:spPr>
          <a:xfrm>
            <a:off x="11655292" y="6350534"/>
            <a:ext cx="403489"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E1258401-23C6-2149-BDD6-E20CBEDE9734}" type="slidenum">
              <a:rPr lang="en-US" smtClean="0"/>
              <a:pPr/>
              <a:t>‹#›</a:t>
            </a:fld>
            <a:endParaRPr lang="en-US"/>
          </a:p>
        </p:txBody>
      </p:sp>
      <p:cxnSp>
        <p:nvCxnSpPr>
          <p:cNvPr id="9" name="Straight Connector 8">
            <a:extLst>
              <a:ext uri="{FF2B5EF4-FFF2-40B4-BE49-F238E27FC236}">
                <a16:creationId xmlns:a16="http://schemas.microsoft.com/office/drawing/2014/main" id="{10C338BD-8073-864D-87A0-AA930A255E85}"/>
              </a:ext>
            </a:extLst>
          </p:cNvPr>
          <p:cNvCxnSpPr/>
          <p:nvPr userDrawn="1"/>
        </p:nvCxnSpPr>
        <p:spPr>
          <a:xfrm>
            <a:off x="334963" y="885032"/>
            <a:ext cx="11522074" cy="0"/>
          </a:xfrm>
          <a:prstGeom prst="line">
            <a:avLst/>
          </a:prstGeom>
          <a:ln w="28575">
            <a:solidFill>
              <a:srgbClr val="00619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F981CA25-5CDB-FD4A-B618-FB77955D43EA}"/>
              </a:ext>
            </a:extLst>
          </p:cNvPr>
          <p:cNvSpPr>
            <a:spLocks noGrp="1"/>
          </p:cNvSpPr>
          <p:nvPr>
            <p:ph type="title"/>
          </p:nvPr>
        </p:nvSpPr>
        <p:spPr>
          <a:xfrm>
            <a:off x="248902" y="165474"/>
            <a:ext cx="10319637" cy="836614"/>
          </a:xfrm>
          <a:prstGeom prst="rect">
            <a:avLst/>
          </a:prstGeom>
        </p:spPr>
        <p:txBody>
          <a:bodyPr vert="horz" lIns="91440" tIns="45720" rIns="91440" bIns="45720" rtlCol="0" anchor="ctr">
            <a:normAutofit/>
          </a:bodyPr>
          <a:lstStyle/>
          <a:p>
            <a:r>
              <a:rPr lang="en-US"/>
              <a:t>Click to edit Master title style</a:t>
            </a:r>
          </a:p>
        </p:txBody>
      </p:sp>
      <p:pic>
        <p:nvPicPr>
          <p:cNvPr id="19" name="Picture 18" descr="A picture containing food, drawing&#10;&#10;Description automatically generated">
            <a:extLst>
              <a:ext uri="{FF2B5EF4-FFF2-40B4-BE49-F238E27FC236}">
                <a16:creationId xmlns:a16="http://schemas.microsoft.com/office/drawing/2014/main" id="{6CC55DFB-35AC-FE46-8690-294CCD541711}"/>
              </a:ext>
            </a:extLst>
          </p:cNvPr>
          <p:cNvPicPr>
            <a:picLocks noChangeAspect="1"/>
          </p:cNvPicPr>
          <p:nvPr userDrawn="1"/>
        </p:nvPicPr>
        <p:blipFill>
          <a:blip r:embed="rId14"/>
          <a:stretch>
            <a:fillRect/>
          </a:stretch>
        </p:blipFill>
        <p:spPr>
          <a:xfrm>
            <a:off x="10648864" y="430781"/>
            <a:ext cx="1208173" cy="306000"/>
          </a:xfrm>
          <a:prstGeom prst="rect">
            <a:avLst/>
          </a:prstGeom>
        </p:spPr>
      </p:pic>
    </p:spTree>
    <p:extLst>
      <p:ext uri="{BB962C8B-B14F-4D97-AF65-F5344CB8AC3E}">
        <p14:creationId xmlns:p14="http://schemas.microsoft.com/office/powerpoint/2010/main" val="32264959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63" r:id="rId4"/>
    <p:sldLayoutId id="2147483664" r:id="rId5"/>
    <p:sldLayoutId id="2147483666" r:id="rId6"/>
    <p:sldLayoutId id="2147483689" r:id="rId7"/>
    <p:sldLayoutId id="2147485494" r:id="rId8"/>
  </p:sldLayoutIdLst>
  <p:txStyles>
    <p:titleStyle>
      <a:lvl1pPr algn="l" defTabSz="914400" rtl="0" eaLnBrk="1" latinLnBrk="0" hangingPunct="1">
        <a:lnSpc>
          <a:spcPct val="90000"/>
        </a:lnSpc>
        <a:spcBef>
          <a:spcPct val="0"/>
        </a:spcBef>
        <a:buNone/>
        <a:defRPr sz="2800" b="1" kern="1200">
          <a:solidFill>
            <a:srgbClr val="00619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65FA2F-D3BA-4A50-8B6E-F77515AD3A4E}"/>
              </a:ext>
            </a:extLst>
          </p:cNvPr>
          <p:cNvGraphicFramePr>
            <a:graphicFrameLocks noChangeAspect="1"/>
          </p:cNvGraphicFramePr>
          <p:nvPr userDrawn="1">
            <p:custDataLst>
              <p:tags r:id="rId5"/>
            </p:custDataLst>
            <p:extLst>
              <p:ext uri="{D42A27DB-BD31-4B8C-83A1-F6EECF244321}">
                <p14:modId xmlns:p14="http://schemas.microsoft.com/office/powerpoint/2010/main" val="736225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FD65FA2F-D3BA-4A50-8B6E-F77515AD3A4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B371CE09-72A6-41CE-85C6-F02F27D2188C}" type="slidenum">
              <a:rPr lang="de-DE" altLang="en-US"/>
              <a:pPr>
                <a:defRPr/>
              </a:pPr>
              <a:t>‹#›</a:t>
            </a:fld>
            <a:endParaRPr lang="de-DE" altLang="en-US"/>
          </a:p>
        </p:txBody>
      </p:sp>
      <p:sp>
        <p:nvSpPr>
          <p:cNvPr id="3" name="Rectangle 2"/>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07428"/>
      </p:ext>
    </p:extLst>
  </p:cSld>
  <p:clrMap bg1="lt1" tx1="dk1" bg2="lt2" tx2="dk2" accent1="accent1" accent2="accent2" accent3="accent3" accent4="accent4" accent5="accent5" accent6="accent6" hlink="hlink" folHlink="folHlink"/>
  <p:sldLayoutIdLst>
    <p:sldLayoutId id="2147483675" r:id="rId1"/>
    <p:sldLayoutId id="2147485493" r:id="rId2"/>
  </p:sldLayoutIdLst>
  <p:hf hdr="0" ftr="0" dt="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484E8-CA53-4F87-88EB-E9995A40051F}"/>
              </a:ext>
            </a:extLst>
          </p:cNvPr>
          <p:cNvGraphicFramePr>
            <a:graphicFrameLocks noChangeAspect="1"/>
          </p:cNvGraphicFramePr>
          <p:nvPr userDrawn="1">
            <p:custDataLst>
              <p:tags r:id="rId6"/>
            </p:custDataLst>
            <p:extLst>
              <p:ext uri="{D42A27DB-BD31-4B8C-83A1-F6EECF244321}">
                <p14:modId xmlns:p14="http://schemas.microsoft.com/office/powerpoint/2010/main" val="1378925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7" imgW="395" imgH="394" progId="TCLayout.ActiveDocument.1">
                  <p:embed/>
                </p:oleObj>
              </mc:Choice>
              <mc:Fallback>
                <p:oleObj name="think-cell Slide" r:id="rId7" imgW="395" imgH="394" progId="TCLayout.ActiveDocument.1">
                  <p:embed/>
                  <p:pic>
                    <p:nvPicPr>
                      <p:cNvPr id="3" name="Object 2" hidden="1">
                        <a:extLst>
                          <a:ext uri="{FF2B5EF4-FFF2-40B4-BE49-F238E27FC236}">
                            <a16:creationId xmlns:a16="http://schemas.microsoft.com/office/drawing/2014/main" id="{86B484E8-CA53-4F87-88EB-E9995A40051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B6E721D-5703-B44C-82A6-B326A7A9E0E4}"/>
              </a:ext>
            </a:extLst>
          </p:cNvPr>
          <p:cNvSpPr>
            <a:spLocks noGrp="1"/>
          </p:cNvSpPr>
          <p:nvPr>
            <p:ph type="sldNum" sz="quarter" idx="4"/>
          </p:nvPr>
        </p:nvSpPr>
        <p:spPr>
          <a:xfrm>
            <a:off x="11624813" y="6377096"/>
            <a:ext cx="4034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58401-23C6-2149-BDD6-E20CBEDE9734}" type="slidenum">
              <a:rPr lang="en-US" smtClean="0"/>
              <a:t>‹#›</a:t>
            </a:fld>
            <a:endParaRPr lang="en-US"/>
          </a:p>
        </p:txBody>
      </p:sp>
      <p:cxnSp>
        <p:nvCxnSpPr>
          <p:cNvPr id="9" name="Straight Connector 8">
            <a:extLst>
              <a:ext uri="{FF2B5EF4-FFF2-40B4-BE49-F238E27FC236}">
                <a16:creationId xmlns:a16="http://schemas.microsoft.com/office/drawing/2014/main" id="{10C338BD-8073-864D-87A0-AA930A255E85}"/>
              </a:ext>
            </a:extLst>
          </p:cNvPr>
          <p:cNvCxnSpPr/>
          <p:nvPr userDrawn="1"/>
        </p:nvCxnSpPr>
        <p:spPr>
          <a:xfrm>
            <a:off x="334963" y="885032"/>
            <a:ext cx="11522074" cy="0"/>
          </a:xfrm>
          <a:prstGeom prst="line">
            <a:avLst/>
          </a:prstGeom>
          <a:ln w="28575">
            <a:solidFill>
              <a:srgbClr val="00619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F981CA25-5CDB-FD4A-B618-FB77955D43EA}"/>
              </a:ext>
            </a:extLst>
          </p:cNvPr>
          <p:cNvSpPr>
            <a:spLocks noGrp="1"/>
          </p:cNvSpPr>
          <p:nvPr>
            <p:ph type="title"/>
          </p:nvPr>
        </p:nvSpPr>
        <p:spPr>
          <a:xfrm>
            <a:off x="248902" y="165474"/>
            <a:ext cx="9410355" cy="836614"/>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337F2985-E588-4F28-AA44-50344BBDD5AF}"/>
              </a:ext>
            </a:extLst>
          </p:cNvPr>
          <p:cNvPicPr>
            <a:picLocks noChangeAspect="1"/>
          </p:cNvPicPr>
          <p:nvPr userDrawn="1"/>
        </p:nvPicPr>
        <p:blipFill rotWithShape="1">
          <a:blip r:embed="rId9"/>
          <a:srcRect t="17779"/>
          <a:stretch/>
        </p:blipFill>
        <p:spPr>
          <a:xfrm>
            <a:off x="7380662" y="6235334"/>
            <a:ext cx="4557190" cy="457192"/>
          </a:xfrm>
          <a:prstGeom prst="rect">
            <a:avLst/>
          </a:prstGeom>
        </p:spPr>
      </p:pic>
      <p:grpSp>
        <p:nvGrpSpPr>
          <p:cNvPr id="7" name="Group 6">
            <a:extLst>
              <a:ext uri="{FF2B5EF4-FFF2-40B4-BE49-F238E27FC236}">
                <a16:creationId xmlns:a16="http://schemas.microsoft.com/office/drawing/2014/main" id="{87D3F674-A79F-4E83-9888-9EE8FB1ABD19}"/>
              </a:ext>
            </a:extLst>
          </p:cNvPr>
          <p:cNvGrpSpPr>
            <a:grpSpLocks noChangeAspect="1"/>
          </p:cNvGrpSpPr>
          <p:nvPr userDrawn="1"/>
        </p:nvGrpSpPr>
        <p:grpSpPr>
          <a:xfrm>
            <a:off x="5933437" y="6244084"/>
            <a:ext cx="6094865" cy="484130"/>
            <a:chOff x="1855429" y="336388"/>
            <a:chExt cx="9223814" cy="732670"/>
          </a:xfrm>
        </p:grpSpPr>
        <p:pic>
          <p:nvPicPr>
            <p:cNvPr id="11" name="Picture 10">
              <a:extLst>
                <a:ext uri="{FF2B5EF4-FFF2-40B4-BE49-F238E27FC236}">
                  <a16:creationId xmlns:a16="http://schemas.microsoft.com/office/drawing/2014/main" id="{304753ED-89ED-49D0-9800-B82BAE222580}"/>
                </a:ext>
              </a:extLst>
            </p:cNvPr>
            <p:cNvPicPr>
              <a:picLocks noChangeAspect="1"/>
            </p:cNvPicPr>
            <p:nvPr userDrawn="1"/>
          </p:nvPicPr>
          <p:blipFill rotWithShape="1">
            <a:blip r:embed="rId9"/>
            <a:srcRect t="17779"/>
            <a:stretch/>
          </p:blipFill>
          <p:spPr>
            <a:xfrm>
              <a:off x="1855429" y="336388"/>
              <a:ext cx="7303085" cy="732670"/>
            </a:xfrm>
            <a:prstGeom prst="rect">
              <a:avLst/>
            </a:prstGeom>
          </p:spPr>
        </p:pic>
        <p:pic>
          <p:nvPicPr>
            <p:cNvPr id="12" name="Picture 11">
              <a:extLst>
                <a:ext uri="{FF2B5EF4-FFF2-40B4-BE49-F238E27FC236}">
                  <a16:creationId xmlns:a16="http://schemas.microsoft.com/office/drawing/2014/main" id="{52AFD200-1F08-4D84-9E58-3864429167C7}"/>
                </a:ext>
              </a:extLst>
            </p:cNvPr>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9158514" y="372597"/>
              <a:ext cx="1920729" cy="660251"/>
            </a:xfrm>
            <a:prstGeom prst="rect">
              <a:avLst/>
            </a:prstGeom>
            <a:noFill/>
            <a:ln>
              <a:noFill/>
            </a:ln>
          </p:spPr>
        </p:pic>
      </p:grpSp>
    </p:spTree>
    <p:extLst>
      <p:ext uri="{BB962C8B-B14F-4D97-AF65-F5344CB8AC3E}">
        <p14:creationId xmlns:p14="http://schemas.microsoft.com/office/powerpoint/2010/main" val="4254099013"/>
      </p:ext>
    </p:extLst>
  </p:cSld>
  <p:clrMap bg1="lt1" tx1="dk1" bg2="lt2" tx2="dk2" accent1="accent1" accent2="accent2" accent3="accent3" accent4="accent4" accent5="accent5" accent6="accent6" hlink="hlink" folHlink="folHlink"/>
  <p:sldLayoutIdLst>
    <p:sldLayoutId id="2147485469" r:id="rId1"/>
    <p:sldLayoutId id="2147485470" r:id="rId2"/>
    <p:sldLayoutId id="2147485471" r:id="rId3"/>
  </p:sldLayoutIdLst>
  <p:txStyles>
    <p:titleStyle>
      <a:lvl1pPr algn="l" defTabSz="914400" rtl="0" eaLnBrk="1" latinLnBrk="0" hangingPunct="1">
        <a:lnSpc>
          <a:spcPct val="90000"/>
        </a:lnSpc>
        <a:spcBef>
          <a:spcPct val="0"/>
        </a:spcBef>
        <a:buNone/>
        <a:defRPr sz="2800" b="1" kern="1200">
          <a:solidFill>
            <a:srgbClr val="00619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516E7A1-E439-43D6-8E72-77EFADD27594}"/>
              </a:ext>
            </a:extLst>
          </p:cNvPr>
          <p:cNvGraphicFramePr>
            <a:graphicFrameLocks noChangeAspect="1"/>
          </p:cNvGraphicFramePr>
          <p:nvPr userDrawn="1">
            <p:custDataLst>
              <p:tags r:id="rId4"/>
            </p:custDataLst>
            <p:extLst>
              <p:ext uri="{D42A27DB-BD31-4B8C-83A1-F6EECF244321}">
                <p14:modId xmlns:p14="http://schemas.microsoft.com/office/powerpoint/2010/main" val="4089310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2516E7A1-E439-43D6-8E72-77EFADD275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B371CE09-72A6-41CE-85C6-F02F27D2188C}" type="slidenum">
              <a:rPr lang="de-DE" altLang="en-US"/>
              <a:pPr>
                <a:defRPr/>
              </a:pPr>
              <a:t>‹#›</a:t>
            </a:fld>
            <a:endParaRPr lang="de-DE" altLang="en-US"/>
          </a:p>
        </p:txBody>
      </p:sp>
      <p:sp>
        <p:nvSpPr>
          <p:cNvPr id="3" name="Rectangle 2"/>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772664"/>
      </p:ext>
    </p:extLst>
  </p:cSld>
  <p:clrMap bg1="lt1" tx1="dk1" bg2="lt2" tx2="dk2" accent1="accent1" accent2="accent2" accent3="accent3" accent4="accent4" accent5="accent5" accent6="accent6" hlink="hlink" folHlink="folHlink"/>
  <p:sldLayoutIdLst>
    <p:sldLayoutId id="2147485474" r:id="rId1"/>
  </p:sldLayoutIdLst>
  <p:hf hdr="0" ftr="0" dt="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innovationweek.irena.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28.jpeg"/><Relationship Id="rId5" Type="http://schemas.openxmlformats.org/officeDocument/2006/relationships/image" Target="../media/image32.png"/><Relationship Id="rId10" Type="http://schemas.openxmlformats.org/officeDocument/2006/relationships/image" Target="../media/image9.jpeg"/><Relationship Id="rId4" Type="http://schemas.openxmlformats.org/officeDocument/2006/relationships/image" Target="../media/image31.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11.xml"/><Relationship Id="rId7" Type="http://schemas.openxmlformats.org/officeDocument/2006/relationships/image" Target="../media/image17.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DDD345-B51D-4E40-87CA-81DB2BAD995E}"/>
              </a:ext>
            </a:extLst>
          </p:cNvPr>
          <p:cNvGraphicFramePr>
            <a:graphicFrameLocks noChangeAspect="1"/>
          </p:cNvGraphicFramePr>
          <p:nvPr>
            <p:custDataLst>
              <p:tags r:id="rId2"/>
            </p:custDataLst>
            <p:extLst>
              <p:ext uri="{D42A27DB-BD31-4B8C-83A1-F6EECF244321}">
                <p14:modId xmlns:p14="http://schemas.microsoft.com/office/powerpoint/2010/main" val="597890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A4DDD345-B51D-4E40-87CA-81DB2BAD99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F65CB767-34B0-4521-9EBE-4A65D59EDCDC}"/>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043"/>
                    </a14:imgEffect>
                    <a14:imgEffect>
                      <a14:saturation sat="71000"/>
                    </a14:imgEffect>
                    <a14:imgEffect>
                      <a14:brightnessContrast bright="3000" contrast="-6000"/>
                    </a14:imgEffect>
                  </a14:imgLayer>
                </a14:imgProps>
              </a:ext>
            </a:extLst>
          </a:blip>
          <a:stretch>
            <a:fillRect/>
          </a:stretch>
        </p:blipFill>
        <p:spPr>
          <a:xfrm>
            <a:off x="3057525" y="3860816"/>
            <a:ext cx="6343229" cy="1881724"/>
          </a:xfrm>
          <a:prstGeom prst="rect">
            <a:avLst/>
          </a:prstGeom>
        </p:spPr>
      </p:pic>
      <p:sp>
        <p:nvSpPr>
          <p:cNvPr id="8" name="Title 1">
            <a:extLst>
              <a:ext uri="{FF2B5EF4-FFF2-40B4-BE49-F238E27FC236}">
                <a16:creationId xmlns:a16="http://schemas.microsoft.com/office/drawing/2014/main" id="{ADF6E83F-1DD4-43C0-A144-CC79C3B10693}"/>
              </a:ext>
            </a:extLst>
          </p:cNvPr>
          <p:cNvSpPr txBox="1">
            <a:spLocks/>
          </p:cNvSpPr>
          <p:nvPr/>
        </p:nvSpPr>
        <p:spPr bwMode="auto">
          <a:xfrm>
            <a:off x="-1" y="5878464"/>
            <a:ext cx="12192000" cy="852636"/>
          </a:xfrm>
          <a:prstGeom prst="rect">
            <a:avLst/>
          </a:prstGeom>
          <a:solidFill>
            <a:srgbClr val="17678F"/>
          </a:solidFill>
          <a:ln>
            <a:noFill/>
          </a:ln>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defTabSz="685800">
              <a:defRPr/>
            </a:pPr>
            <a:r>
              <a:rPr lang="en-US" b="1" dirty="0">
                <a:solidFill>
                  <a:schemeClr val="bg1"/>
                </a:solidFill>
                <a:latin typeface="+mn-lt"/>
                <a:ea typeface="Tahoma" panose="020B0604030504040204" pitchFamily="34" charset="0"/>
                <a:cs typeface="Cordia New" panose="020B0304020202020204" pitchFamily="34" charset="-34"/>
              </a:rPr>
              <a:t>EU-GCC Clean Energy Technology Network webinar - </a:t>
            </a:r>
            <a:r>
              <a:rPr lang="en-US" sz="1400" b="1" dirty="0">
                <a:solidFill>
                  <a:schemeClr val="bg1"/>
                </a:solidFill>
                <a:ea typeface="Tahoma" panose="020B0604030504040204" pitchFamily="34" charset="0"/>
                <a:cs typeface="Cordia New" panose="020B0304020202020204" pitchFamily="34" charset="-34"/>
              </a:rPr>
              <a:t>Integration of Renewable Energies in the Industry Sector</a:t>
            </a:r>
            <a:endParaRPr lang="en-US" b="1" dirty="0">
              <a:solidFill>
                <a:schemeClr val="bg1"/>
              </a:solidFill>
              <a:latin typeface="+mn-lt"/>
              <a:ea typeface="Tahoma" panose="020B0604030504040204" pitchFamily="34" charset="0"/>
              <a:cs typeface="Cordia New" panose="020B0304020202020204" pitchFamily="34" charset="-34"/>
            </a:endParaRPr>
          </a:p>
          <a:p>
            <a:pPr algn="ctr" defTabSz="685800">
              <a:defRPr/>
            </a:pPr>
            <a:r>
              <a:rPr lang="en-US" b="1" dirty="0">
                <a:solidFill>
                  <a:schemeClr val="bg1"/>
                </a:solidFill>
                <a:latin typeface="+mn-lt"/>
                <a:ea typeface="Tahoma" panose="020B0604030504040204" pitchFamily="34" charset="0"/>
                <a:cs typeface="Cordia New" panose="020B0304020202020204" pitchFamily="34" charset="-34"/>
              </a:rPr>
              <a:t>3 March 2021 </a:t>
            </a:r>
          </a:p>
        </p:txBody>
      </p:sp>
      <p:sp>
        <p:nvSpPr>
          <p:cNvPr id="10" name="TextBox 9">
            <a:extLst>
              <a:ext uri="{FF2B5EF4-FFF2-40B4-BE49-F238E27FC236}">
                <a16:creationId xmlns:a16="http://schemas.microsoft.com/office/drawing/2014/main" id="{A91490DF-27B9-4E91-98E4-C5B55F6A707B}"/>
              </a:ext>
            </a:extLst>
          </p:cNvPr>
          <p:cNvSpPr txBox="1"/>
          <p:nvPr/>
        </p:nvSpPr>
        <p:spPr>
          <a:xfrm>
            <a:off x="-1" y="1505926"/>
            <a:ext cx="12192000" cy="1200329"/>
          </a:xfrm>
          <a:prstGeom prst="rect">
            <a:avLst/>
          </a:prstGeom>
          <a:noFill/>
        </p:spPr>
        <p:txBody>
          <a:bodyPr wrap="square" rtlCol="0">
            <a:spAutoFit/>
          </a:bodyPr>
          <a:lstStyle/>
          <a:p>
            <a:pPr algn="ctr">
              <a:defRPr/>
            </a:pPr>
            <a:r>
              <a:rPr lang="en-US" sz="4000" b="1" dirty="0">
                <a:solidFill>
                  <a:srgbClr val="006192"/>
                </a:solidFill>
                <a:latin typeface="Calibri" panose="020F0502020204030204" pitchFamily="34" charset="0"/>
                <a:ea typeface="+mj-ea"/>
                <a:cs typeface="Calibri" panose="020F0502020204030204" pitchFamily="34" charset="0"/>
              </a:rPr>
              <a:t>Reaching Zero with Renewables</a:t>
            </a:r>
          </a:p>
          <a:p>
            <a:pPr algn="ctr">
              <a:defRPr/>
            </a:pPr>
            <a:r>
              <a:rPr lang="en-US" sz="3200" dirty="0">
                <a:solidFill>
                  <a:srgbClr val="006192"/>
                </a:solidFill>
                <a:latin typeface="Calibri" panose="020F0502020204030204" pitchFamily="34" charset="0"/>
                <a:ea typeface="+mj-ea"/>
                <a:cs typeface="Calibri" panose="020F0502020204030204" pitchFamily="34" charset="0"/>
              </a:rPr>
              <a:t>Green commodities in the industry sector</a:t>
            </a:r>
            <a:endParaRPr lang="en-GB" sz="3200" dirty="0">
              <a:solidFill>
                <a:srgbClr val="006192"/>
              </a:solidFill>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8FD931EE-8A9A-4D54-A405-346FDB6AEAAF}"/>
              </a:ext>
            </a:extLst>
          </p:cNvPr>
          <p:cNvSpPr txBox="1"/>
          <p:nvPr/>
        </p:nvSpPr>
        <p:spPr>
          <a:xfrm>
            <a:off x="0" y="3219534"/>
            <a:ext cx="12192000" cy="707886"/>
          </a:xfrm>
          <a:prstGeom prst="rect">
            <a:avLst/>
          </a:prstGeom>
          <a:noFill/>
        </p:spPr>
        <p:txBody>
          <a:bodyPr wrap="square" rtlCol="0">
            <a:spAutoFit/>
          </a:bodyPr>
          <a:lstStyle/>
          <a:p>
            <a:pPr algn="ctr"/>
            <a:r>
              <a:rPr lang="en-GB" sz="2000" b="1" dirty="0">
                <a:solidFill>
                  <a:srgbClr val="006192"/>
                </a:solidFill>
              </a:rPr>
              <a:t>Dolf Gielen</a:t>
            </a:r>
          </a:p>
          <a:p>
            <a:pPr algn="ctr"/>
            <a:r>
              <a:rPr lang="en-GB" sz="2000" b="1" dirty="0">
                <a:solidFill>
                  <a:srgbClr val="006192"/>
                </a:solidFill>
              </a:rPr>
              <a:t>Director Innovation and Technology</a:t>
            </a:r>
          </a:p>
        </p:txBody>
      </p:sp>
      <p:pic>
        <p:nvPicPr>
          <p:cNvPr id="7" name="Picture 7">
            <a:extLst>
              <a:ext uri="{FF2B5EF4-FFF2-40B4-BE49-F238E27FC236}">
                <a16:creationId xmlns:a16="http://schemas.microsoft.com/office/drawing/2014/main" id="{D4C39785-D3DA-42EF-A7A1-10A0BB41F1E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5918" y="250331"/>
            <a:ext cx="3741948" cy="9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16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4AFE8EA-DD52-4BD9-87B8-1F6FBE11C8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F4AFE8EA-DD52-4BD9-87B8-1F6FBE11C8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D454C30A-C781-4485-8A4D-0FB2837ABBC6}"/>
              </a:ext>
            </a:extLst>
          </p:cNvPr>
          <p:cNvPicPr>
            <a:picLocks noChangeAspect="1"/>
          </p:cNvPicPr>
          <p:nvPr/>
        </p:nvPicPr>
        <p:blipFill>
          <a:blip r:embed="rId7"/>
          <a:stretch>
            <a:fillRect/>
          </a:stretch>
        </p:blipFill>
        <p:spPr>
          <a:xfrm>
            <a:off x="9684842" y="-25407"/>
            <a:ext cx="715877" cy="987061"/>
          </a:xfrm>
          <a:prstGeom prst="rect">
            <a:avLst/>
          </a:prstGeom>
        </p:spPr>
      </p:pic>
      <p:pic>
        <p:nvPicPr>
          <p:cNvPr id="7" name="Picture 6">
            <a:extLst>
              <a:ext uri="{FF2B5EF4-FFF2-40B4-BE49-F238E27FC236}">
                <a16:creationId xmlns:a16="http://schemas.microsoft.com/office/drawing/2014/main" id="{439B250E-7C6F-4BDA-A0E4-08B0ECA34503}"/>
              </a:ext>
            </a:extLst>
          </p:cNvPr>
          <p:cNvPicPr>
            <a:picLocks noChangeAspect="1"/>
          </p:cNvPicPr>
          <p:nvPr/>
        </p:nvPicPr>
        <p:blipFill>
          <a:blip r:embed="rId8"/>
          <a:stretch>
            <a:fillRect/>
          </a:stretch>
        </p:blipFill>
        <p:spPr>
          <a:xfrm>
            <a:off x="5551000" y="1102396"/>
            <a:ext cx="6641000" cy="5214134"/>
          </a:xfrm>
          <a:prstGeom prst="rect">
            <a:avLst/>
          </a:prstGeom>
        </p:spPr>
      </p:pic>
      <p:sp>
        <p:nvSpPr>
          <p:cNvPr id="3" name="Content Placeholder 2">
            <a:extLst>
              <a:ext uri="{FF2B5EF4-FFF2-40B4-BE49-F238E27FC236}">
                <a16:creationId xmlns:a16="http://schemas.microsoft.com/office/drawing/2014/main" id="{432A3A33-10BB-48B9-9E23-48CEAED2660F}"/>
              </a:ext>
            </a:extLst>
          </p:cNvPr>
          <p:cNvSpPr>
            <a:spLocks noGrp="1"/>
          </p:cNvSpPr>
          <p:nvPr>
            <p:ph idx="1"/>
          </p:nvPr>
        </p:nvSpPr>
        <p:spPr>
          <a:xfrm>
            <a:off x="272372" y="1078171"/>
            <a:ext cx="5278628" cy="5126470"/>
          </a:xfrm>
        </p:spPr>
        <p:txBody>
          <a:bodyPr vert="horz" lIns="91440" tIns="45720" rIns="91440" bIns="45720" rtlCol="0" anchor="t">
            <a:noAutofit/>
          </a:bodyPr>
          <a:lstStyle/>
          <a:p>
            <a:pPr marL="172720" indent="0">
              <a:buNone/>
            </a:pPr>
            <a:r>
              <a:rPr lang="en-US">
                <a:latin typeface="Calibri"/>
                <a:cs typeface="Calibri"/>
              </a:rPr>
              <a:t>Biomethanol exists today and more in the pipeline</a:t>
            </a:r>
          </a:p>
          <a:p>
            <a:pPr marL="915670" lvl="1"/>
            <a:r>
              <a:rPr lang="en-US">
                <a:latin typeface="Calibri"/>
                <a:cs typeface="Calibri"/>
              </a:rPr>
              <a:t>Biomethanol from gasification</a:t>
            </a:r>
          </a:p>
          <a:p>
            <a:pPr lvl="2"/>
            <a:r>
              <a:rPr lang="en-US">
                <a:latin typeface="Calibri"/>
                <a:ea typeface="+mn-lt"/>
                <a:cs typeface="+mn-lt"/>
              </a:rPr>
              <a:t>MSW gasification in Edmonton and in Rotterdam (Enerkem) </a:t>
            </a:r>
            <a:endParaRPr lang="en-US">
              <a:ea typeface="+mn-lt"/>
              <a:cs typeface="+mn-lt"/>
            </a:endParaRPr>
          </a:p>
          <a:p>
            <a:pPr marL="915670" lvl="1"/>
            <a:r>
              <a:rPr lang="en-US">
                <a:latin typeface="Calibri"/>
                <a:cs typeface="Calibri"/>
              </a:rPr>
              <a:t>Biomethanol from the pulping cycle</a:t>
            </a:r>
          </a:p>
          <a:p>
            <a:pPr lvl="2">
              <a:lnSpc>
                <a:spcPct val="100000"/>
              </a:lnSpc>
            </a:pPr>
            <a:r>
              <a:rPr lang="en-US" err="1">
                <a:latin typeface="Calibri"/>
                <a:cs typeface="Calibri"/>
              </a:rPr>
              <a:t>Mönsterås</a:t>
            </a:r>
            <a:r>
              <a:rPr lang="en-US">
                <a:latin typeface="Calibri"/>
                <a:cs typeface="Calibri"/>
              </a:rPr>
              <a:t>, Sweden (</a:t>
            </a:r>
            <a:r>
              <a:rPr lang="en-US" err="1">
                <a:latin typeface="Calibri"/>
                <a:cs typeface="Calibri"/>
              </a:rPr>
              <a:t>Sodra</a:t>
            </a:r>
            <a:r>
              <a:rPr lang="en-US">
                <a:latin typeface="Calibri"/>
                <a:cs typeface="Calibri"/>
              </a:rPr>
              <a:t>)</a:t>
            </a:r>
          </a:p>
          <a:p>
            <a:pPr marL="915670" lvl="1"/>
            <a:r>
              <a:rPr lang="en-US">
                <a:latin typeface="Calibri"/>
                <a:cs typeface="Calibri"/>
              </a:rPr>
              <a:t>Biomethanol from biomethane</a:t>
            </a:r>
          </a:p>
          <a:p>
            <a:pPr lvl="2"/>
            <a:r>
              <a:rPr lang="en-US">
                <a:latin typeface="Calibri"/>
                <a:cs typeface="Calibri"/>
              </a:rPr>
              <a:t>Texas, Netherlands (</a:t>
            </a:r>
            <a:r>
              <a:rPr lang="en-US" err="1">
                <a:latin typeface="Calibri"/>
                <a:cs typeface="Calibri"/>
              </a:rPr>
              <a:t>BioMCN</a:t>
            </a:r>
            <a:r>
              <a:rPr lang="en-US">
                <a:latin typeface="Calibri"/>
                <a:cs typeface="Calibri"/>
              </a:rPr>
              <a:t>)</a:t>
            </a:r>
          </a:p>
          <a:p>
            <a:pPr lvl="1">
              <a:spcAft>
                <a:spcPts val="600"/>
              </a:spcAft>
            </a:pPr>
            <a:r>
              <a:rPr lang="en-US" err="1">
                <a:latin typeface="Calibri"/>
                <a:cs typeface="Calibri"/>
              </a:rPr>
              <a:t>Synthesised</a:t>
            </a:r>
            <a:r>
              <a:rPr lang="en-US">
                <a:latin typeface="Calibri"/>
                <a:cs typeface="Calibri"/>
              </a:rPr>
              <a:t> from green (renewable-based) hydrogen and CO</a:t>
            </a:r>
            <a:r>
              <a:rPr lang="en-US" baseline="-25000">
                <a:latin typeface="Calibri"/>
                <a:cs typeface="Calibri"/>
              </a:rPr>
              <a:t>2</a:t>
            </a:r>
          </a:p>
          <a:p>
            <a:pPr marL="173037" indent="0">
              <a:spcAft>
                <a:spcPts val="600"/>
              </a:spcAft>
              <a:buNone/>
            </a:pPr>
            <a:r>
              <a:rPr lang="en-US">
                <a:latin typeface="Calibri"/>
                <a:cs typeface="Calibri"/>
              </a:rPr>
              <a:t>The shift to such types could expand methanol's use as a chemical feedstock and help to make industry and transport fuels carbon neutral</a:t>
            </a:r>
          </a:p>
          <a:p>
            <a:pPr marL="172720" indent="0">
              <a:buNone/>
            </a:pPr>
            <a:r>
              <a:rPr lang="en-US">
                <a:latin typeface="Calibri"/>
                <a:cs typeface="Calibri"/>
              </a:rPr>
              <a:t>Today 2x as expensive, future cost commensurate with todays fossil generation cost</a:t>
            </a:r>
            <a:endParaRPr lang="en-US">
              <a:cs typeface="Calibri"/>
            </a:endParaRPr>
          </a:p>
        </p:txBody>
      </p:sp>
      <p:sp>
        <p:nvSpPr>
          <p:cNvPr id="12" name="Title 1">
            <a:extLst>
              <a:ext uri="{FF2B5EF4-FFF2-40B4-BE49-F238E27FC236}">
                <a16:creationId xmlns:a16="http://schemas.microsoft.com/office/drawing/2014/main" id="{3871D068-24B1-4A49-9D9D-4739E554DA69}"/>
              </a:ext>
            </a:extLst>
          </p:cNvPr>
          <p:cNvSpPr txBox="1">
            <a:spLocks/>
          </p:cNvSpPr>
          <p:nvPr/>
        </p:nvSpPr>
        <p:spPr>
          <a:xfrm>
            <a:off x="272372" y="366478"/>
            <a:ext cx="10128347" cy="48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872A6"/>
                </a:solidFill>
                <a:latin typeface="Calibri" panose="020F0502020204030204" pitchFamily="34" charset="0"/>
                <a:ea typeface="+mj-ea"/>
                <a:cs typeface="Calibri" panose="020F0502020204030204" pitchFamily="34" charset="0"/>
              </a:defRPr>
            </a:lvl1pPr>
          </a:lstStyle>
          <a:p>
            <a:r>
              <a:rPr lang="en-US" sz="3200" dirty="0">
                <a:latin typeface="Calibri"/>
                <a:cs typeface="Calibri"/>
              </a:rPr>
              <a:t>Example: Methanol</a:t>
            </a:r>
            <a:endParaRPr lang="en-GB" sz="3200" dirty="0">
              <a:latin typeface="Calibri"/>
              <a:cs typeface="Calibri"/>
            </a:endParaRPr>
          </a:p>
        </p:txBody>
      </p:sp>
      <p:sp>
        <p:nvSpPr>
          <p:cNvPr id="14" name="TextBox 13">
            <a:extLst>
              <a:ext uri="{FF2B5EF4-FFF2-40B4-BE49-F238E27FC236}">
                <a16:creationId xmlns:a16="http://schemas.microsoft.com/office/drawing/2014/main" id="{7AEFB1AC-54C0-43E1-955D-BE16011704EC}"/>
              </a:ext>
            </a:extLst>
          </p:cNvPr>
          <p:cNvSpPr txBox="1"/>
          <p:nvPr/>
        </p:nvSpPr>
        <p:spPr>
          <a:xfrm>
            <a:off x="7083059" y="154863"/>
            <a:ext cx="2460245" cy="584775"/>
          </a:xfrm>
          <a:prstGeom prst="rect">
            <a:avLst/>
          </a:prstGeom>
          <a:noFill/>
        </p:spPr>
        <p:txBody>
          <a:bodyPr wrap="square" rtlCol="0">
            <a:spAutoFit/>
          </a:bodyPr>
          <a:lstStyle/>
          <a:p>
            <a:pPr algn="r"/>
            <a:r>
              <a:rPr lang="en-US" sz="1600" dirty="0"/>
              <a:t>Report launched 27 January</a:t>
            </a:r>
          </a:p>
        </p:txBody>
      </p:sp>
      <p:sp>
        <p:nvSpPr>
          <p:cNvPr id="6" name="Rectangle 5">
            <a:extLst>
              <a:ext uri="{FF2B5EF4-FFF2-40B4-BE49-F238E27FC236}">
                <a16:creationId xmlns:a16="http://schemas.microsoft.com/office/drawing/2014/main" id="{3B7DD734-A30D-4E2A-9FC5-E902E6D84EF5}"/>
              </a:ext>
            </a:extLst>
          </p:cNvPr>
          <p:cNvSpPr/>
          <p:nvPr/>
        </p:nvSpPr>
        <p:spPr>
          <a:xfrm>
            <a:off x="5551000" y="6426138"/>
            <a:ext cx="6938902" cy="276999"/>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Source: https://irena.org/publications/2021/Jan/Innovation-Outlook-Renewable-Methanol</a:t>
            </a:r>
          </a:p>
        </p:txBody>
      </p:sp>
      <p:sp>
        <p:nvSpPr>
          <p:cNvPr id="10" name="Slide Number Placeholder 5">
            <a:extLst>
              <a:ext uri="{FF2B5EF4-FFF2-40B4-BE49-F238E27FC236}">
                <a16:creationId xmlns:a16="http://schemas.microsoft.com/office/drawing/2014/main" id="{2C2D7CEC-D9F2-4E2B-81B2-FEB84EAB02A3}"/>
              </a:ext>
            </a:extLst>
          </p:cNvPr>
          <p:cNvSpPr txBox="1">
            <a:spLocks/>
          </p:cNvSpPr>
          <p:nvPr/>
        </p:nvSpPr>
        <p:spPr>
          <a:xfrm>
            <a:off x="10991559" y="6415067"/>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10</a:t>
            </a:fld>
            <a:endParaRPr lang="en-GB" dirty="0"/>
          </a:p>
        </p:txBody>
      </p:sp>
    </p:spTree>
    <p:extLst>
      <p:ext uri="{BB962C8B-B14F-4D97-AF65-F5344CB8AC3E}">
        <p14:creationId xmlns:p14="http://schemas.microsoft.com/office/powerpoint/2010/main" val="1548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D6D3A60-7CFF-4476-816C-F66A9FF5BB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DD6D3A60-7CFF-4476-816C-F66A9FF5BB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5478D4BB-BC56-444B-9698-8894CBF60689}"/>
              </a:ext>
            </a:extLst>
          </p:cNvPr>
          <p:cNvSpPr>
            <a:spLocks noGrp="1"/>
          </p:cNvSpPr>
          <p:nvPr>
            <p:ph type="title"/>
          </p:nvPr>
        </p:nvSpPr>
        <p:spPr>
          <a:xfrm>
            <a:off x="281895" y="340509"/>
            <a:ext cx="11229975" cy="484187"/>
          </a:xfrm>
        </p:spPr>
        <p:txBody>
          <a:bodyPr vert="horz">
            <a:noAutofit/>
          </a:bodyPr>
          <a:lstStyle/>
          <a:p>
            <a:r>
              <a:rPr lang="en-US" sz="3200" kern="1200" dirty="0">
                <a:latin typeface="ITC Avant Garde Gothic Std Bold"/>
              </a:rPr>
              <a:t>Example Direct reduction of iron ore with hydrogen</a:t>
            </a:r>
          </a:p>
        </p:txBody>
      </p:sp>
      <p:sp>
        <p:nvSpPr>
          <p:cNvPr id="11" name="Content Placeholder 2">
            <a:extLst>
              <a:ext uri="{FF2B5EF4-FFF2-40B4-BE49-F238E27FC236}">
                <a16:creationId xmlns:a16="http://schemas.microsoft.com/office/drawing/2014/main" id="{DC4A519D-C403-4F76-84B2-19F34974F219}"/>
              </a:ext>
            </a:extLst>
          </p:cNvPr>
          <p:cNvSpPr>
            <a:spLocks noGrp="1"/>
          </p:cNvSpPr>
          <p:nvPr>
            <p:ph idx="1"/>
          </p:nvPr>
        </p:nvSpPr>
        <p:spPr>
          <a:xfrm>
            <a:off x="352521" y="977200"/>
            <a:ext cx="6160440" cy="5290603"/>
          </a:xfrm>
        </p:spPr>
        <p:txBody>
          <a:bodyPr/>
          <a:lstStyle/>
          <a:p>
            <a:pPr marL="382270" indent="-382270">
              <a:spcAft>
                <a:spcPts val="1000"/>
              </a:spcAft>
            </a:pPr>
            <a:r>
              <a:rPr lang="en-US" sz="2000" b="0" dirty="0">
                <a:latin typeface="Calibri" panose="020F0502020204030204" pitchFamily="34" charset="0"/>
                <a:cs typeface="Calibri" panose="020F0502020204030204" pitchFamily="34" charset="0"/>
              </a:rPr>
              <a:t>The bulk of direct CO</a:t>
            </a:r>
            <a:r>
              <a:rPr lang="en-US" sz="2000" b="0" baseline="-25000" dirty="0">
                <a:latin typeface="Calibri" panose="020F0502020204030204" pitchFamily="34" charset="0"/>
                <a:cs typeface="Calibri" panose="020F0502020204030204" pitchFamily="34" charset="0"/>
              </a:rPr>
              <a:t>2</a:t>
            </a:r>
            <a:r>
              <a:rPr lang="en-US" sz="2000" b="0" dirty="0">
                <a:latin typeface="Calibri" panose="020F0502020204030204" pitchFamily="34" charset="0"/>
                <a:cs typeface="Calibri" panose="020F0502020204030204" pitchFamily="34" charset="0"/>
              </a:rPr>
              <a:t> emissions is related to iron making process</a:t>
            </a:r>
          </a:p>
          <a:p>
            <a:pPr marL="382270" indent="-382270">
              <a:spcAft>
                <a:spcPts val="1000"/>
              </a:spcAft>
            </a:pPr>
            <a:r>
              <a:rPr lang="en-US" sz="2000" b="0" dirty="0">
                <a:latin typeface="Calibri" panose="020F0502020204030204" pitchFamily="34" charset="0"/>
                <a:cs typeface="Calibri" panose="020F0502020204030204" pitchFamily="34" charset="0"/>
              </a:rPr>
              <a:t>Today iron making is coke and coal based</a:t>
            </a:r>
          </a:p>
          <a:p>
            <a:pPr marL="382270" indent="-382270">
              <a:spcAft>
                <a:spcPts val="1000"/>
              </a:spcAft>
            </a:pPr>
            <a:r>
              <a:rPr lang="en-US" sz="2000" b="0" dirty="0">
                <a:latin typeface="Calibri" panose="020F0502020204030204" pitchFamily="34" charset="0"/>
                <a:ea typeface="MS PGothic"/>
                <a:cs typeface="Calibri" panose="020F0502020204030204" pitchFamily="34" charset="0"/>
              </a:rPr>
              <a:t>Interesting opportunities to use green hydrogen</a:t>
            </a:r>
          </a:p>
          <a:p>
            <a:pPr marL="382270" indent="-382270">
              <a:spcAft>
                <a:spcPts val="1000"/>
              </a:spcAft>
            </a:pPr>
            <a:r>
              <a:rPr lang="en-US" sz="2000" b="0" dirty="0">
                <a:latin typeface="Calibri" panose="020F0502020204030204" pitchFamily="34" charset="0"/>
                <a:ea typeface="MS PGothic"/>
                <a:cs typeface="Calibri" panose="020F0502020204030204" pitchFamily="34" charset="0"/>
              </a:rPr>
              <a:t>Hydrogen-based Direct Reduced Iron (DRI) production is technically feasible</a:t>
            </a:r>
          </a:p>
          <a:p>
            <a:pPr marL="382270" indent="-382270">
              <a:spcAft>
                <a:spcPts val="1000"/>
              </a:spcAft>
            </a:pPr>
            <a:r>
              <a:rPr lang="en-US" sz="2000" b="0" dirty="0">
                <a:ea typeface="MS PGothic"/>
              </a:rPr>
              <a:t>Also natural gas based DRI production with CO2 capture and storage is feasible</a:t>
            </a:r>
          </a:p>
          <a:p>
            <a:pPr marL="780732" lvl="1" indent="-382270">
              <a:spcAft>
                <a:spcPts val="1000"/>
              </a:spcAft>
            </a:pPr>
            <a:r>
              <a:rPr lang="en-US" sz="2000" dirty="0">
                <a:latin typeface="Calibri" panose="020F0502020204030204" pitchFamily="34" charset="0"/>
                <a:ea typeface="MS PGothic"/>
                <a:cs typeface="Calibri" panose="020F0502020204030204" pitchFamily="34" charset="0"/>
              </a:rPr>
              <a:t>Emirates steel project UAE (CO2-EOR project)</a:t>
            </a:r>
            <a:endParaRPr lang="en-US" sz="2000" b="0" dirty="0">
              <a:latin typeface="Calibri" panose="020F0502020204030204" pitchFamily="34" charset="0"/>
              <a:ea typeface="MS PGothic"/>
              <a:cs typeface="Calibri" panose="020F0502020204030204" pitchFamily="34" charset="0"/>
            </a:endParaRPr>
          </a:p>
          <a:p>
            <a:pPr marL="382270" indent="-382270">
              <a:spcAft>
                <a:spcPts val="1000"/>
              </a:spcAft>
            </a:pPr>
            <a:r>
              <a:rPr lang="en-US" sz="2000" b="0" dirty="0">
                <a:latin typeface="Calibri" panose="020F0502020204030204" pitchFamily="34" charset="0"/>
                <a:cs typeface="Calibri" panose="020F0502020204030204" pitchFamily="34" charset="0"/>
              </a:rPr>
              <a:t>DRI is a bulk commodity than can be shipped</a:t>
            </a:r>
            <a:endParaRPr lang="en-US" sz="2000" b="0" dirty="0">
              <a:latin typeface="Calibri" panose="020F0502020204030204" pitchFamily="34" charset="0"/>
              <a:ea typeface="宋体" pitchFamily="2" charset="-122"/>
              <a:cs typeface="Calibri" panose="020F0502020204030204" pitchFamily="34" charset="0"/>
            </a:endParaRPr>
          </a:p>
          <a:p>
            <a:pPr marL="382270" indent="-382270">
              <a:spcAft>
                <a:spcPts val="1000"/>
              </a:spcAft>
            </a:pPr>
            <a:endParaRPr lang="en-US" sz="2000" b="0" dirty="0">
              <a:latin typeface="Calibri" panose="020F0502020204030204" pitchFamily="34" charset="0"/>
              <a:cs typeface="Calibri" panose="020F0502020204030204" pitchFamily="34" charset="0"/>
            </a:endParaRPr>
          </a:p>
        </p:txBody>
      </p:sp>
      <p:sp>
        <p:nvSpPr>
          <p:cNvPr id="12" name="Slide Number Placeholder 3">
            <a:extLst>
              <a:ext uri="{FF2B5EF4-FFF2-40B4-BE49-F238E27FC236}">
                <a16:creationId xmlns:a16="http://schemas.microsoft.com/office/drawing/2014/main" id="{C99BD648-7D99-4147-83D0-E661000FB8B6}"/>
              </a:ext>
            </a:extLst>
          </p:cNvPr>
          <p:cNvSpPr>
            <a:spLocks noGrp="1"/>
          </p:cNvSpPr>
          <p:nvPr>
            <p:ph type="sldNum" sz="quarter" idx="10"/>
          </p:nvPr>
        </p:nvSpPr>
        <p:spPr>
          <a:xfrm>
            <a:off x="10748963" y="6403975"/>
            <a:ext cx="958850" cy="3063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BB0624-6639-458D-8CE2-B3EAE64DF08E}" type="slidenum">
              <a:rPr kumimoji="0" lang="de-DE" altLang="en-US" sz="1100" b="0" i="0" u="none" strike="noStrike" kern="1200" cap="none" spc="0" normalizeH="0" baseline="0" noProof="0" smtClean="0">
                <a:ln>
                  <a:noFill/>
                </a:ln>
                <a:solidFill>
                  <a:srgbClr val="646464"/>
                </a:solidFill>
                <a:effectLst/>
                <a:uLnTx/>
                <a:uFillTx/>
                <a:latin typeface="Arial" panose="020B0604020202020204" pitchFamily="34" charset="0"/>
                <a:ea typeface="MS PGothic" panose="020B0600070205080204"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en-US" sz="1100" b="0" i="0" u="none" strike="noStrike" kern="1200" cap="none" spc="0" normalizeH="0" baseline="0" noProof="0">
              <a:ln>
                <a:noFill/>
              </a:ln>
              <a:solidFill>
                <a:srgbClr val="646464"/>
              </a:solidFill>
              <a:effectLst/>
              <a:uLnTx/>
              <a:uFillTx/>
              <a:latin typeface="Arial" panose="020B0604020202020204" pitchFamily="34" charset="0"/>
              <a:ea typeface="MS PGothic" panose="020B0600070205080204" pitchFamily="34" charset="-128"/>
              <a:cs typeface="Arial"/>
            </a:endParaRPr>
          </a:p>
        </p:txBody>
      </p:sp>
      <p:pic>
        <p:nvPicPr>
          <p:cNvPr id="13" name="Picture 4" descr="Direct Reduced Iron">
            <a:extLst>
              <a:ext uri="{FF2B5EF4-FFF2-40B4-BE49-F238E27FC236}">
                <a16:creationId xmlns:a16="http://schemas.microsoft.com/office/drawing/2014/main" id="{AA476418-5F1F-4382-B1FE-E865521741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5139" y="2266814"/>
            <a:ext cx="4682674" cy="27113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517FF9D-2D2A-4E15-958D-09718835CD1F}"/>
              </a:ext>
            </a:extLst>
          </p:cNvPr>
          <p:cNvSpPr txBox="1"/>
          <p:nvPr/>
        </p:nvSpPr>
        <p:spPr>
          <a:xfrm>
            <a:off x="9965026" y="5080825"/>
            <a:ext cx="4752528"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808080"/>
                </a:solidFill>
                <a:effectLst/>
                <a:uLnTx/>
                <a:uFillTx/>
                <a:latin typeface="Arial" panose="020B0604020202020204" pitchFamily="34" charset="0"/>
                <a:ea typeface="MS PGothic" panose="020B0600070205080204" pitchFamily="34" charset="-128"/>
                <a:cs typeface="Arial"/>
              </a:rPr>
              <a:t>Photo copyright: Steel-360</a:t>
            </a:r>
            <a:endParaRPr kumimoji="0" lang="en-GB" sz="1100" b="0" i="0" u="none" strike="noStrike" kern="1200" cap="none" spc="0" normalizeH="0" baseline="0" noProof="0" dirty="0">
              <a:ln>
                <a:noFill/>
              </a:ln>
              <a:solidFill>
                <a:srgbClr val="808080"/>
              </a:solidFill>
              <a:effectLst/>
              <a:uLnTx/>
              <a:uFillTx/>
              <a:latin typeface="Arial" panose="020B0604020202020204" pitchFamily="34" charset="0"/>
              <a:ea typeface="MS PGothic" panose="020B0600070205080204" pitchFamily="34" charset="-128"/>
              <a:cs typeface="Arial"/>
            </a:endParaRPr>
          </a:p>
        </p:txBody>
      </p:sp>
    </p:spTree>
    <p:extLst>
      <p:ext uri="{BB962C8B-B14F-4D97-AF65-F5344CB8AC3E}">
        <p14:creationId xmlns:p14="http://schemas.microsoft.com/office/powerpoint/2010/main" val="248199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9902C-95EC-48F4-A500-C8F70DF1C20F}"/>
              </a:ext>
            </a:extLst>
          </p:cNvPr>
          <p:cNvSpPr txBox="1"/>
          <p:nvPr/>
        </p:nvSpPr>
        <p:spPr>
          <a:xfrm>
            <a:off x="237093" y="308610"/>
            <a:ext cx="11299117" cy="523220"/>
          </a:xfrm>
          <a:prstGeom prst="rect">
            <a:avLst/>
          </a:prstGeom>
          <a:noFill/>
        </p:spPr>
        <p:txBody>
          <a:bodyPr wrap="square" lIns="91440" tIns="45720" rIns="91440" bIns="45720" rtlCol="0" anchor="t">
            <a:spAutoFit/>
          </a:bodyPr>
          <a:lstStyle/>
          <a:p>
            <a:r>
              <a:rPr lang="en-GB" sz="2800" b="1" dirty="0">
                <a:solidFill>
                  <a:srgbClr val="0872A6"/>
                </a:solidFill>
                <a:latin typeface="ITC Avant Garde Gothic"/>
                <a:ea typeface="MS PGothic"/>
                <a:cs typeface="+mj-cs"/>
              </a:rPr>
              <a:t>Green hydrogen and green commodity standards &amp; certification</a:t>
            </a:r>
            <a:endParaRPr lang="en-GB" sz="2800" dirty="0">
              <a:ea typeface="+mn-lt"/>
              <a:cs typeface="+mn-lt"/>
            </a:endParaRPr>
          </a:p>
        </p:txBody>
      </p:sp>
      <p:sp>
        <p:nvSpPr>
          <p:cNvPr id="3" name="TextBox 2">
            <a:extLst>
              <a:ext uri="{FF2B5EF4-FFF2-40B4-BE49-F238E27FC236}">
                <a16:creationId xmlns:a16="http://schemas.microsoft.com/office/drawing/2014/main" id="{5AFB1EFE-6096-4E1F-ADE8-3F26A8EC8187}"/>
              </a:ext>
            </a:extLst>
          </p:cNvPr>
          <p:cNvSpPr txBox="1"/>
          <p:nvPr/>
        </p:nvSpPr>
        <p:spPr>
          <a:xfrm>
            <a:off x="232971" y="1019481"/>
            <a:ext cx="11256021" cy="6278642"/>
          </a:xfrm>
          <a:prstGeom prst="rect">
            <a:avLst/>
          </a:prstGeom>
          <a:noFill/>
        </p:spPr>
        <p:txBody>
          <a:bodyPr wrap="square" lIns="91440" tIns="45720" rIns="91440" bIns="45720" rtlCol="0" anchor="t">
            <a:spAutoFit/>
          </a:bodyPr>
          <a:lstStyle/>
          <a:p>
            <a:pPr marL="457200" indent="-457200">
              <a:buFont typeface="+mj-lt"/>
              <a:buAutoNum type="arabicPeriod"/>
            </a:pPr>
            <a:r>
              <a:rPr lang="en-US" sz="2400" b="1" dirty="0"/>
              <a:t>Support market creation</a:t>
            </a:r>
          </a:p>
          <a:p>
            <a:pPr marL="968375" lvl="1" indent="-457200">
              <a:buFont typeface="Arial" panose="020B0604020202020204" pitchFamily="34" charset="0"/>
              <a:buChar char="•"/>
            </a:pPr>
            <a:r>
              <a:rPr lang="en-US" dirty="0"/>
              <a:t>There is no current large-scale market trading green hydrogen. Lower GHG emissions from green hydrogen need to be quantified and tracked to be valued.</a:t>
            </a:r>
          </a:p>
          <a:p>
            <a:pPr marL="457200" indent="-457200">
              <a:buFont typeface="+mj-lt"/>
              <a:buAutoNum type="arabicPeriod"/>
            </a:pPr>
            <a:endParaRPr lang="en-US" sz="2000" b="1" dirty="0"/>
          </a:p>
          <a:p>
            <a:pPr marL="457200" indent="-457200">
              <a:buFont typeface="+mj-lt"/>
              <a:buAutoNum type="arabicPeriod"/>
            </a:pPr>
            <a:r>
              <a:rPr lang="en-US" sz="2400" b="1" dirty="0"/>
              <a:t>Enable global trade</a:t>
            </a:r>
          </a:p>
          <a:p>
            <a:pPr marL="968375" lvl="1" indent="-457200">
              <a:buFont typeface="Arial" panose="020B0604020202020204" pitchFamily="34" charset="0"/>
              <a:buChar char="•"/>
            </a:pPr>
            <a:r>
              <a:rPr lang="en-US" dirty="0"/>
              <a:t>Once hydrogen and green commodities are traded across borders, the GHG emissions associated with its production, transport and conversion processes need to be tracked. Need for the same standards in exporting and importing country.</a:t>
            </a:r>
          </a:p>
          <a:p>
            <a:pPr marL="457200" indent="-457200">
              <a:buFont typeface="+mj-lt"/>
              <a:buAutoNum type="arabicPeriod"/>
            </a:pPr>
            <a:endParaRPr lang="en-US" sz="2000" b="1" dirty="0"/>
          </a:p>
          <a:p>
            <a:pPr marL="457200" indent="-457200">
              <a:buFont typeface="+mj-lt"/>
              <a:buAutoNum type="arabicPeriod"/>
            </a:pPr>
            <a:r>
              <a:rPr lang="en-US" sz="2400" b="1" dirty="0"/>
              <a:t>Promote efficient use of renewable electricity</a:t>
            </a:r>
          </a:p>
          <a:p>
            <a:pPr marL="968375" lvl="1" indent="-457200">
              <a:buFont typeface="Arial" panose="020B0604020202020204" pitchFamily="34" charset="0"/>
              <a:buChar char="•"/>
            </a:pPr>
            <a:r>
              <a:rPr lang="en-US" dirty="0"/>
              <a:t>Achieved by a hydrogen and green commodity certification system that keeps consistency with certification of other commodities (electricity/gas) coupled with additionality.</a:t>
            </a:r>
          </a:p>
          <a:p>
            <a:pPr marL="968375" lvl="1" indent="-457200">
              <a:buFont typeface="Arial" panose="020B0604020202020204" pitchFamily="34" charset="0"/>
              <a:buChar char="•"/>
            </a:pPr>
            <a:endParaRPr lang="en-US" dirty="0"/>
          </a:p>
          <a:p>
            <a:pPr marL="457200" indent="-457200">
              <a:buFont typeface="+mj-lt"/>
              <a:buAutoNum type="arabicPeriod"/>
            </a:pPr>
            <a:r>
              <a:rPr lang="en-US" sz="2400" b="1" dirty="0"/>
              <a:t>Fundamental component of supporting policy</a:t>
            </a:r>
          </a:p>
          <a:p>
            <a:pPr marL="968375" lvl="1" indent="-457200">
              <a:buFont typeface="Arial" panose="020B0604020202020204" pitchFamily="34" charset="0"/>
              <a:buChar char="•"/>
            </a:pPr>
            <a:r>
              <a:rPr lang="en-US" dirty="0"/>
              <a:t>Policy instruments like contracts for difference, grants, blending mandates and quotas need to track the green hydrogen to check progress and compliance.</a:t>
            </a:r>
            <a:endParaRPr lang="en-US" dirty="0">
              <a:cs typeface="Calibri"/>
            </a:endParaRPr>
          </a:p>
          <a:p>
            <a:pPr marL="457200" indent="-457200">
              <a:buFont typeface="+mj-lt"/>
              <a:buAutoNum type="arabicPeriod"/>
            </a:pPr>
            <a:endParaRPr lang="en-US" sz="2000" dirty="0"/>
          </a:p>
          <a:p>
            <a:r>
              <a:rPr lang="en-US" sz="2400" dirty="0">
                <a:cs typeface="Calibri"/>
              </a:rPr>
              <a:t>Part of the activities of IRENA Collaborative Framework on Green Hydrogen</a:t>
            </a:r>
            <a:endParaRPr lang="en-US" sz="2400" dirty="0"/>
          </a:p>
          <a:p>
            <a:pPr marL="457200" indent="-457200">
              <a:buFont typeface="+mj-lt"/>
              <a:buAutoNum type="arabicPeriod"/>
            </a:pPr>
            <a:endParaRPr lang="en-US" sz="2400" b="1" dirty="0"/>
          </a:p>
          <a:p>
            <a:pPr marL="968375" lvl="1" indent="-457200">
              <a:buFont typeface="Arial" panose="020B0604020202020204" pitchFamily="34" charset="0"/>
              <a:buChar char="•"/>
            </a:pPr>
            <a:endParaRPr lang="en-US" dirty="0">
              <a:cs typeface="Calibri"/>
            </a:endParaRPr>
          </a:p>
        </p:txBody>
      </p:sp>
      <p:sp>
        <p:nvSpPr>
          <p:cNvPr id="6" name="Slide Number Placeholder 5">
            <a:extLst>
              <a:ext uri="{FF2B5EF4-FFF2-40B4-BE49-F238E27FC236}">
                <a16:creationId xmlns:a16="http://schemas.microsoft.com/office/drawing/2014/main" id="{3C41D011-CC91-4C12-BBF0-B593E01609A0}"/>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12</a:t>
            </a:fld>
            <a:endParaRPr lang="en-GB" dirty="0"/>
          </a:p>
        </p:txBody>
      </p:sp>
    </p:spTree>
    <p:extLst>
      <p:ext uri="{BB962C8B-B14F-4D97-AF65-F5344CB8AC3E}">
        <p14:creationId xmlns:p14="http://schemas.microsoft.com/office/powerpoint/2010/main" val="197982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ECC718-67EE-4CA7-AE7F-78E5ED568615}"/>
              </a:ext>
            </a:extLst>
          </p:cNvPr>
          <p:cNvPicPr>
            <a:picLocks noChangeAspect="1"/>
          </p:cNvPicPr>
          <p:nvPr/>
        </p:nvPicPr>
        <p:blipFill>
          <a:blip r:embed="rId3"/>
          <a:stretch>
            <a:fillRect/>
          </a:stretch>
        </p:blipFill>
        <p:spPr>
          <a:xfrm>
            <a:off x="309004" y="1073469"/>
            <a:ext cx="1520943" cy="2152877"/>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76740657-3472-4122-BA31-7343A8F88702}"/>
              </a:ext>
            </a:extLst>
          </p:cNvPr>
          <p:cNvSpPr txBox="1">
            <a:spLocks/>
          </p:cNvSpPr>
          <p:nvPr/>
        </p:nvSpPr>
        <p:spPr>
          <a:xfrm>
            <a:off x="1991224" y="1017126"/>
            <a:ext cx="4778666" cy="739448"/>
          </a:xfrm>
          <a:prstGeom prst="rect">
            <a:avLst/>
          </a:prstGeom>
        </p:spPr>
        <p:txBody>
          <a:bodyPr/>
          <a:lst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a:lstStyle>
          <a:p>
            <a:pPr marL="0" lvl="1" indent="0">
              <a:lnSpc>
                <a:spcPct val="100000"/>
              </a:lnSpc>
              <a:buNone/>
            </a:pPr>
            <a:r>
              <a:rPr lang="en-US" sz="1700" b="1" kern="0">
                <a:solidFill>
                  <a:srgbClr val="006192"/>
                </a:solidFill>
              </a:rPr>
              <a:t>GRO 2020 edition </a:t>
            </a:r>
            <a:r>
              <a:rPr lang="en-US" sz="1700" kern="0"/>
              <a:t>outlines the investments and technologies needed to </a:t>
            </a:r>
            <a:r>
              <a:rPr lang="en-US" sz="1700" kern="0" err="1"/>
              <a:t>decarbonise</a:t>
            </a:r>
            <a:r>
              <a:rPr lang="en-US" sz="1700" kern="0"/>
              <a:t> the entire energy system in line with the Paris Agreement.</a:t>
            </a:r>
          </a:p>
          <a:p>
            <a:pPr lvl="1"/>
            <a:endParaRPr lang="en-US" sz="1700" kern="0"/>
          </a:p>
          <a:p>
            <a:pPr lvl="1"/>
            <a:endParaRPr lang="en-US" sz="1700" kern="0"/>
          </a:p>
          <a:p>
            <a:endParaRPr lang="en-US" sz="1700" kern="0"/>
          </a:p>
        </p:txBody>
      </p:sp>
      <p:sp>
        <p:nvSpPr>
          <p:cNvPr id="10" name="Title 1">
            <a:extLst>
              <a:ext uri="{FF2B5EF4-FFF2-40B4-BE49-F238E27FC236}">
                <a16:creationId xmlns:a16="http://schemas.microsoft.com/office/drawing/2014/main" id="{8FA32E1D-E7D4-4470-97AD-10FCF9CFE491}"/>
              </a:ext>
            </a:extLst>
          </p:cNvPr>
          <p:cNvSpPr>
            <a:spLocks noGrp="1"/>
          </p:cNvSpPr>
          <p:nvPr>
            <p:ph type="title"/>
          </p:nvPr>
        </p:nvSpPr>
        <p:spPr>
          <a:xfrm>
            <a:off x="248902" y="165474"/>
            <a:ext cx="11622395" cy="836614"/>
          </a:xfrm>
        </p:spPr>
        <p:txBody>
          <a:bodyPr>
            <a:normAutofit/>
          </a:bodyPr>
          <a:lstStyle/>
          <a:p>
            <a:r>
              <a:rPr lang="en-US" sz="3200"/>
              <a:t>Recent work on end-use sectors</a:t>
            </a:r>
            <a:endParaRPr lang="en-GB" sz="3200"/>
          </a:p>
        </p:txBody>
      </p:sp>
      <p:pic>
        <p:nvPicPr>
          <p:cNvPr id="11" name="Picture 10">
            <a:extLst>
              <a:ext uri="{FF2B5EF4-FFF2-40B4-BE49-F238E27FC236}">
                <a16:creationId xmlns:a16="http://schemas.microsoft.com/office/drawing/2014/main" id="{01232115-9B7E-4779-AA50-3EEAE66CBF74}"/>
              </a:ext>
            </a:extLst>
          </p:cNvPr>
          <p:cNvPicPr/>
          <p:nvPr/>
        </p:nvPicPr>
        <p:blipFill rotWithShape="1">
          <a:blip r:embed="rId4" cstate="print">
            <a:extLst>
              <a:ext uri="{28A0092B-C50C-407E-A947-70E740481C1C}">
                <a14:useLocalDpi xmlns:a14="http://schemas.microsoft.com/office/drawing/2010/main" val="0"/>
              </a:ext>
            </a:extLst>
          </a:blip>
          <a:srcRect l="6973" t="10689" r="4521" b="62730"/>
          <a:stretch/>
        </p:blipFill>
        <p:spPr bwMode="auto">
          <a:xfrm>
            <a:off x="274302" y="4419677"/>
            <a:ext cx="4065216" cy="799057"/>
          </a:xfrm>
          <a:prstGeom prst="rect">
            <a:avLst/>
          </a:prstGeom>
          <a:noFill/>
          <a:ln>
            <a:noFill/>
          </a:ln>
          <a:extLst>
            <a:ext uri="{53640926-AAD7-44D8-BBD7-CCE9431645EC}">
              <a14:shadowObscured xmlns:a14="http://schemas.microsoft.com/office/drawing/2010/main"/>
            </a:ext>
          </a:extLst>
        </p:spPr>
      </p:pic>
      <p:cxnSp>
        <p:nvCxnSpPr>
          <p:cNvPr id="4" name="Straight Connector 3">
            <a:extLst>
              <a:ext uri="{FF2B5EF4-FFF2-40B4-BE49-F238E27FC236}">
                <a16:creationId xmlns:a16="http://schemas.microsoft.com/office/drawing/2014/main" id="{873CFC03-DA88-44D6-A493-DBDF7DB0033B}"/>
              </a:ext>
            </a:extLst>
          </p:cNvPr>
          <p:cNvCxnSpPr/>
          <p:nvPr/>
        </p:nvCxnSpPr>
        <p:spPr>
          <a:xfrm>
            <a:off x="274302" y="4310064"/>
            <a:ext cx="1157159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A5ABD1-C1C1-48C8-972E-9C0D3B4667B4}"/>
              </a:ext>
            </a:extLst>
          </p:cNvPr>
          <p:cNvSpPr/>
          <p:nvPr/>
        </p:nvSpPr>
        <p:spPr>
          <a:xfrm>
            <a:off x="4452257" y="4310064"/>
            <a:ext cx="7543673" cy="1277273"/>
          </a:xfrm>
          <a:prstGeom prst="rect">
            <a:avLst/>
          </a:prstGeom>
        </p:spPr>
        <p:txBody>
          <a:bodyPr wrap="square">
            <a:spAutoFit/>
          </a:bodyPr>
          <a:lstStyle/>
          <a:p>
            <a:pPr indent="-285750">
              <a:lnSpc>
                <a:spcPct val="100000"/>
              </a:lnSpc>
              <a:spcAft>
                <a:spcPts val="600"/>
              </a:spcAft>
              <a:tabLst/>
            </a:pPr>
            <a:r>
              <a:rPr lang="en-US" altLang="en-US"/>
              <a:t>Focus: </a:t>
            </a:r>
            <a:r>
              <a:rPr lang="en-US" altLang="en-US" b="1"/>
              <a:t>Innovative solutions for the energy-end-use sectors of transport &amp; industry. </a:t>
            </a:r>
            <a:r>
              <a:rPr lang="en-GB">
                <a:cs typeface="Arial" panose="020B0604020202020204" pitchFamily="34" charset="0"/>
              </a:rPr>
              <a:t>Showcased emerging </a:t>
            </a:r>
            <a:r>
              <a:rPr lang="en-GB" b="1">
                <a:cs typeface="Arial" panose="020B0604020202020204" pitchFamily="34" charset="0"/>
              </a:rPr>
              <a:t>renewables based solutions </a:t>
            </a:r>
            <a:r>
              <a:rPr lang="en-GB">
                <a:cs typeface="Arial" panose="020B0604020202020204" pitchFamily="34" charset="0"/>
              </a:rPr>
              <a:t>from around the world</a:t>
            </a:r>
            <a:endParaRPr lang="en-US" altLang="en-US" b="1"/>
          </a:p>
          <a:p>
            <a:pPr indent="-285750">
              <a:lnSpc>
                <a:spcPct val="100000"/>
              </a:lnSpc>
              <a:spcAft>
                <a:spcPts val="600"/>
              </a:spcAft>
              <a:tabLst/>
            </a:pPr>
            <a:r>
              <a:rPr lang="en-US" altLang="en-US"/>
              <a:t>Collaborating with private sector, associations and other partners</a:t>
            </a:r>
          </a:p>
        </p:txBody>
      </p:sp>
      <p:pic>
        <p:nvPicPr>
          <p:cNvPr id="13" name="Picture 12">
            <a:extLst>
              <a:ext uri="{FF2B5EF4-FFF2-40B4-BE49-F238E27FC236}">
                <a16:creationId xmlns:a16="http://schemas.microsoft.com/office/drawing/2014/main" id="{468A6251-B974-4F0B-972C-DAA4A15DCE35}"/>
              </a:ext>
            </a:extLst>
          </p:cNvPr>
          <p:cNvPicPr>
            <a:picLocks noChangeAspect="1"/>
          </p:cNvPicPr>
          <p:nvPr/>
        </p:nvPicPr>
        <p:blipFill>
          <a:blip r:embed="rId5"/>
          <a:stretch>
            <a:fillRect/>
          </a:stretch>
        </p:blipFill>
        <p:spPr>
          <a:xfrm>
            <a:off x="196070" y="5249742"/>
            <a:ext cx="4118436" cy="1182264"/>
          </a:xfrm>
          <a:prstGeom prst="rect">
            <a:avLst/>
          </a:prstGeom>
        </p:spPr>
      </p:pic>
      <p:cxnSp>
        <p:nvCxnSpPr>
          <p:cNvPr id="3" name="Straight Connector 2">
            <a:extLst>
              <a:ext uri="{FF2B5EF4-FFF2-40B4-BE49-F238E27FC236}">
                <a16:creationId xmlns:a16="http://schemas.microsoft.com/office/drawing/2014/main" id="{06A164FD-9AEA-4B89-97E3-4D837B1FC26B}"/>
              </a:ext>
            </a:extLst>
          </p:cNvPr>
          <p:cNvCxnSpPr>
            <a:cxnSpLocks/>
          </p:cNvCxnSpPr>
          <p:nvPr/>
        </p:nvCxnSpPr>
        <p:spPr>
          <a:xfrm>
            <a:off x="6769899" y="1002088"/>
            <a:ext cx="0" cy="3139414"/>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1EEA82-8235-4DFE-8A8D-6EFD4D1E78BE}"/>
              </a:ext>
            </a:extLst>
          </p:cNvPr>
          <p:cNvSpPr/>
          <p:nvPr/>
        </p:nvSpPr>
        <p:spPr>
          <a:xfrm>
            <a:off x="7032170" y="1019310"/>
            <a:ext cx="5546145" cy="618631"/>
          </a:xfrm>
          <a:prstGeom prst="rect">
            <a:avLst/>
          </a:prstGeom>
        </p:spPr>
        <p:txBody>
          <a:bodyPr wrap="square">
            <a:spAutoFit/>
          </a:bodyPr>
          <a:lstStyle/>
          <a:p>
            <a:pPr lvl="0" fontAlgn="base">
              <a:lnSpc>
                <a:spcPct val="90000"/>
              </a:lnSpc>
              <a:spcBef>
                <a:spcPct val="0"/>
              </a:spcBef>
              <a:spcAft>
                <a:spcPct val="0"/>
              </a:spcAft>
              <a:defRPr/>
            </a:pPr>
            <a:r>
              <a:rPr lang="en-US" sz="2000" b="1">
                <a:solidFill>
                  <a:srgbClr val="006192"/>
                </a:solidFill>
                <a:latin typeface="Calibri" panose="020F0502020204030204" pitchFamily="34" charset="0"/>
                <a:cs typeface="Calibri" panose="020F0502020204030204" pitchFamily="34" charset="0"/>
              </a:rPr>
              <a:t>Collaborative Framework on Green Hydrogen</a:t>
            </a:r>
          </a:p>
          <a:p>
            <a:pPr lvl="0" fontAlgn="base">
              <a:lnSpc>
                <a:spcPct val="90000"/>
              </a:lnSpc>
              <a:spcBef>
                <a:spcPct val="0"/>
              </a:spcBef>
              <a:spcAft>
                <a:spcPct val="0"/>
              </a:spcAft>
              <a:defRPr/>
            </a:pPr>
            <a:r>
              <a:rPr lang="en-US">
                <a:latin typeface="Calibri" panose="020F0502020204030204" pitchFamily="34" charset="0"/>
                <a:cs typeface="Calibri" panose="020F0502020204030204" pitchFamily="34" charset="0"/>
              </a:rPr>
              <a:t>The umbrella for IRENA hydrogen engagement</a:t>
            </a:r>
          </a:p>
        </p:txBody>
      </p:sp>
      <p:sp>
        <p:nvSpPr>
          <p:cNvPr id="14" name="Rectangle 13">
            <a:extLst>
              <a:ext uri="{FF2B5EF4-FFF2-40B4-BE49-F238E27FC236}">
                <a16:creationId xmlns:a16="http://schemas.microsoft.com/office/drawing/2014/main" id="{398FFFA8-8859-4155-B464-FB55E073ADDE}"/>
              </a:ext>
            </a:extLst>
          </p:cNvPr>
          <p:cNvSpPr/>
          <p:nvPr/>
        </p:nvSpPr>
        <p:spPr>
          <a:xfrm>
            <a:off x="6769891" y="1814492"/>
            <a:ext cx="5338778" cy="2461508"/>
          </a:xfrm>
          <a:prstGeom prst="rect">
            <a:avLst/>
          </a:prstGeom>
        </p:spPr>
        <p:txBody>
          <a:bodyPr wrap="square">
            <a:spAutoFit/>
          </a:bodyPr>
          <a:lstStyle/>
          <a:p>
            <a:pPr marL="342900" lvl="1" indent="-342900" eaLnBrk="0" fontAlgn="base" hangingPunct="0">
              <a:lnSpc>
                <a:spcPct val="107000"/>
              </a:lnSpc>
              <a:spcBef>
                <a:spcPct val="0"/>
              </a:spcBef>
              <a:spcAft>
                <a:spcPts val="1200"/>
              </a:spcAft>
              <a:buClr>
                <a:srgbClr val="0070C0"/>
              </a:buClr>
              <a:buFont typeface="Arial" panose="020B0604020202020204" pitchFamily="34" charset="0"/>
              <a:buChar char="•"/>
              <a:tabLst>
                <a:tab pos="457200" algn="l"/>
              </a:tabLst>
              <a:defRPr/>
            </a:pPr>
            <a:r>
              <a:rPr lang="en-GB">
                <a:latin typeface="Calibri" panose="020F0502020204030204" pitchFamily="34" charset="0"/>
                <a:ea typeface="MS PGothic" panose="020B0600070205080204" pitchFamily="34" charset="-128"/>
                <a:cs typeface="Calibri" panose="020F0502020204030204" pitchFamily="34" charset="0"/>
              </a:rPr>
              <a:t>IRENA has established a </a:t>
            </a:r>
            <a:r>
              <a:rPr lang="en-GB" b="1">
                <a:latin typeface="Calibri" panose="020F0502020204030204" pitchFamily="34" charset="0"/>
                <a:ea typeface="MS PGothic" panose="020B0600070205080204" pitchFamily="34" charset="-128"/>
                <a:cs typeface="Calibri" panose="020F0502020204030204" pitchFamily="34" charset="0"/>
              </a:rPr>
              <a:t>Collaborative Framework on Green Hydrogen </a:t>
            </a:r>
            <a:r>
              <a:rPr lang="en-GB">
                <a:latin typeface="Calibri" panose="020F0502020204030204" pitchFamily="34" charset="0"/>
                <a:ea typeface="MS PGothic" panose="020B0600070205080204" pitchFamily="34" charset="-128"/>
                <a:cs typeface="Calibri" panose="020F0502020204030204" pitchFamily="34" charset="0"/>
              </a:rPr>
              <a:t>in June 2020, </a:t>
            </a:r>
            <a:r>
              <a:rPr lang="en-GB" b="1">
                <a:latin typeface="Calibri" panose="020F0502020204030204" pitchFamily="34" charset="0"/>
                <a:ea typeface="MS PGothic" panose="020B0600070205080204" pitchFamily="34" charset="-128"/>
                <a:cs typeface="Calibri" panose="020F0502020204030204" pitchFamily="34" charset="0"/>
              </a:rPr>
              <a:t>to foster dialogue between governments and private sector</a:t>
            </a:r>
          </a:p>
          <a:p>
            <a:pPr marL="342900" lvl="1" indent="-342900" eaLnBrk="0" fontAlgn="base" hangingPunct="0">
              <a:lnSpc>
                <a:spcPct val="107000"/>
              </a:lnSpc>
              <a:spcBef>
                <a:spcPct val="0"/>
              </a:spcBef>
              <a:spcAft>
                <a:spcPts val="1200"/>
              </a:spcAft>
              <a:buClr>
                <a:srgbClr val="0070C0"/>
              </a:buClr>
              <a:buFont typeface="Arial" panose="020B0604020202020204" pitchFamily="34" charset="0"/>
              <a:buChar char="•"/>
              <a:tabLst>
                <a:tab pos="457200" algn="l"/>
              </a:tabLst>
              <a:defRPr/>
            </a:pPr>
            <a:r>
              <a:rPr lang="en-GB">
                <a:latin typeface="Calibri" panose="020F0502020204030204" pitchFamily="34" charset="0"/>
                <a:cs typeface="Calibri" panose="020F0502020204030204" pitchFamily="34" charset="0"/>
              </a:rPr>
              <a:t>65 countries, Hydrogen Council and IPHE participation. </a:t>
            </a:r>
            <a:r>
              <a:rPr lang="en-GB" b="1" i="1">
                <a:latin typeface="Calibri" panose="020F0502020204030204" pitchFamily="34" charset="0"/>
                <a:ea typeface="MS PGothic" panose="020B0600070205080204" pitchFamily="34" charset="-128"/>
                <a:cs typeface="Calibri" panose="020F0502020204030204" pitchFamily="34" charset="0"/>
              </a:rPr>
              <a:t>Co-facilitated by EC and Morocco. </a:t>
            </a:r>
          </a:p>
          <a:p>
            <a:pPr marL="342900" lvl="1" indent="-342900" eaLnBrk="0" fontAlgn="base" hangingPunct="0">
              <a:lnSpc>
                <a:spcPct val="107000"/>
              </a:lnSpc>
              <a:spcBef>
                <a:spcPct val="0"/>
              </a:spcBef>
              <a:spcAft>
                <a:spcPts val="1200"/>
              </a:spcAft>
              <a:buClr>
                <a:srgbClr val="0070C0"/>
              </a:buClr>
              <a:buFont typeface="Arial" panose="020B0604020202020204" pitchFamily="34" charset="0"/>
              <a:buChar char="•"/>
              <a:tabLst>
                <a:tab pos="457200" algn="l"/>
              </a:tabLst>
              <a:defRPr/>
            </a:pPr>
            <a:r>
              <a:rPr lang="en-GB">
                <a:latin typeface="Calibri" panose="020F0502020204030204" pitchFamily="34" charset="0"/>
                <a:ea typeface="MS PGothic" panose="020B0600070205080204" pitchFamily="34" charset="-128"/>
                <a:cs typeface="Calibri" panose="020F0502020204030204" pitchFamily="34" charset="0"/>
              </a:rPr>
              <a:t>Ongoing work on standardization and Guarantees of Origin</a:t>
            </a:r>
          </a:p>
        </p:txBody>
      </p:sp>
      <p:pic>
        <p:nvPicPr>
          <p:cNvPr id="15" name="Picture 2" descr="https://www.irena.org/-/media/Images/IRENA/Agency/Publication/2020/Sep/Reaching_zero_cover.jpg?h=311&amp;w=220&amp;la=en&amp;hash=84DD8457C4D17D579F8683221FC0AF4A2A9D9DD4">
            <a:extLst>
              <a:ext uri="{FF2B5EF4-FFF2-40B4-BE49-F238E27FC236}">
                <a16:creationId xmlns:a16="http://schemas.microsoft.com/office/drawing/2014/main" id="{669F157F-81F4-4FCB-BD09-89CFC043A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402" y="1991441"/>
            <a:ext cx="1520943" cy="2150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129565CD-6ACA-4CBE-9E38-60EFC3F90BD5}"/>
              </a:ext>
            </a:extLst>
          </p:cNvPr>
          <p:cNvSpPr txBox="1">
            <a:spLocks/>
          </p:cNvSpPr>
          <p:nvPr/>
        </p:nvSpPr>
        <p:spPr>
          <a:xfrm>
            <a:off x="3241509" y="2189275"/>
            <a:ext cx="3528390" cy="1993157"/>
          </a:xfrm>
          <a:prstGeom prst="rect">
            <a:avLst/>
          </a:prstGeom>
        </p:spPr>
        <p:txBody>
          <a:bodyPr/>
          <a:lst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a:lstStyle>
          <a:p>
            <a:pPr marL="0" lvl="1" indent="0">
              <a:lnSpc>
                <a:spcPct val="110000"/>
              </a:lnSpc>
              <a:spcAft>
                <a:spcPts val="600"/>
              </a:spcAft>
              <a:buNone/>
            </a:pPr>
            <a:r>
              <a:rPr lang="en-US" sz="1700" b="1" kern="0">
                <a:solidFill>
                  <a:srgbClr val="006192"/>
                </a:solidFill>
              </a:rPr>
              <a:t>Reaching Zero with Renewables </a:t>
            </a:r>
            <a:r>
              <a:rPr lang="en-US" sz="1700" kern="0"/>
              <a:t>focuses on how industry and transport could achieve zero emissions by 2060 and assesses the use of renewables and related technologies.</a:t>
            </a:r>
          </a:p>
        </p:txBody>
      </p:sp>
      <p:sp>
        <p:nvSpPr>
          <p:cNvPr id="24" name="Rectangle 23">
            <a:extLst>
              <a:ext uri="{FF2B5EF4-FFF2-40B4-BE49-F238E27FC236}">
                <a16:creationId xmlns:a16="http://schemas.microsoft.com/office/drawing/2014/main" id="{D10D9F25-E337-45C5-B79C-AFFBFEF53CF2}"/>
              </a:ext>
            </a:extLst>
          </p:cNvPr>
          <p:cNvSpPr/>
          <p:nvPr/>
        </p:nvSpPr>
        <p:spPr>
          <a:xfrm>
            <a:off x="196070" y="6417193"/>
            <a:ext cx="5478038" cy="338554"/>
          </a:xfrm>
          <a:prstGeom prst="rect">
            <a:avLst/>
          </a:prstGeom>
        </p:spPr>
        <p:txBody>
          <a:bodyPr wrap="none">
            <a:spAutoFit/>
          </a:bodyPr>
          <a:lstStyle/>
          <a:p>
            <a:pPr marL="342900" lvl="0" indent="-342900">
              <a:spcBef>
                <a:spcPts val="600"/>
              </a:spcBef>
              <a:spcAft>
                <a:spcPts val="600"/>
              </a:spcAft>
            </a:pPr>
            <a:r>
              <a:rPr lang="en-GB" sz="1600" i="1"/>
              <a:t>Summaries and recordings at </a:t>
            </a:r>
            <a:r>
              <a:rPr lang="en-GB" sz="1600" b="1" i="1">
                <a:hlinkClick r:id="rId7"/>
              </a:rPr>
              <a:t>http://innovationweek.irena.org</a:t>
            </a:r>
            <a:r>
              <a:rPr lang="en-GB" sz="1600" b="1" i="1"/>
              <a:t> </a:t>
            </a:r>
          </a:p>
        </p:txBody>
      </p:sp>
      <p:pic>
        <p:nvPicPr>
          <p:cNvPr id="25" name="Picture 24">
            <a:extLst>
              <a:ext uri="{FF2B5EF4-FFF2-40B4-BE49-F238E27FC236}">
                <a16:creationId xmlns:a16="http://schemas.microsoft.com/office/drawing/2014/main" id="{75A285C9-C5B0-4CD5-BF24-24B6A4F5CC52}"/>
              </a:ext>
            </a:extLst>
          </p:cNvPr>
          <p:cNvPicPr>
            <a:picLocks noChangeAspect="1"/>
          </p:cNvPicPr>
          <p:nvPr/>
        </p:nvPicPr>
        <p:blipFill>
          <a:blip r:embed="rId8"/>
          <a:stretch>
            <a:fillRect/>
          </a:stretch>
        </p:blipFill>
        <p:spPr>
          <a:xfrm>
            <a:off x="5525721" y="5607162"/>
            <a:ext cx="5558288" cy="1128760"/>
          </a:xfrm>
          <a:prstGeom prst="rect">
            <a:avLst/>
          </a:prstGeom>
        </p:spPr>
      </p:pic>
      <p:sp>
        <p:nvSpPr>
          <p:cNvPr id="17" name="Slide Number Placeholder 5">
            <a:extLst>
              <a:ext uri="{FF2B5EF4-FFF2-40B4-BE49-F238E27FC236}">
                <a16:creationId xmlns:a16="http://schemas.microsoft.com/office/drawing/2014/main" id="{E3FE19C9-41A2-4A79-872B-71FFF8F6682C}"/>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13</a:t>
            </a:fld>
            <a:endParaRPr lang="en-GB" dirty="0"/>
          </a:p>
        </p:txBody>
      </p:sp>
    </p:spTree>
    <p:extLst>
      <p:ext uri="{BB962C8B-B14F-4D97-AF65-F5344CB8AC3E}">
        <p14:creationId xmlns:p14="http://schemas.microsoft.com/office/powerpoint/2010/main" val="4734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050021-8DFA-5744-A8B8-0D72F422BA46}"/>
              </a:ext>
            </a:extLst>
          </p:cNvPr>
          <p:cNvGrpSpPr/>
          <p:nvPr/>
        </p:nvGrpSpPr>
        <p:grpSpPr>
          <a:xfrm>
            <a:off x="1736859" y="4901925"/>
            <a:ext cx="8718281" cy="1504319"/>
            <a:chOff x="468313" y="4184650"/>
            <a:chExt cx="8280151" cy="1517650"/>
          </a:xfrm>
        </p:grpSpPr>
        <p:sp>
          <p:nvSpPr>
            <p:cNvPr id="121861" name="TextBox 19">
              <a:extLst>
                <a:ext uri="{FF2B5EF4-FFF2-40B4-BE49-F238E27FC236}">
                  <a16:creationId xmlns:a16="http://schemas.microsoft.com/office/drawing/2014/main" id="{152F8CEB-DF9C-4F72-BCD6-9F3C1C3E6F62}"/>
                </a:ext>
              </a:extLst>
            </p:cNvPr>
            <p:cNvSpPr txBox="1">
              <a:spLocks noChangeArrowheads="1"/>
            </p:cNvSpPr>
            <p:nvPr/>
          </p:nvSpPr>
          <p:spPr bwMode="auto">
            <a:xfrm>
              <a:off x="1068107" y="4249993"/>
              <a:ext cx="2999837" cy="33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baseline="30000" err="1">
                  <a:solidFill>
                    <a:srgbClr val="0872A6"/>
                  </a:solidFill>
                </a:rPr>
                <a:t>www.irena.org</a:t>
              </a:r>
              <a:endParaRPr lang="en-US" altLang="en-US" sz="2400" b="1" baseline="30000">
                <a:solidFill>
                  <a:srgbClr val="0872A6"/>
                </a:solidFill>
              </a:endParaRPr>
            </a:p>
          </p:txBody>
        </p:sp>
        <p:sp>
          <p:nvSpPr>
            <p:cNvPr id="121862" name="TextBox 20">
              <a:extLst>
                <a:ext uri="{FF2B5EF4-FFF2-40B4-BE49-F238E27FC236}">
                  <a16:creationId xmlns:a16="http://schemas.microsoft.com/office/drawing/2014/main" id="{D879553D-CD05-4C5A-99A3-F76317CC9DFC}"/>
                </a:ext>
              </a:extLst>
            </p:cNvPr>
            <p:cNvSpPr txBox="1">
              <a:spLocks noChangeArrowheads="1"/>
            </p:cNvSpPr>
            <p:nvPr/>
          </p:nvSpPr>
          <p:spPr bwMode="auto">
            <a:xfrm>
              <a:off x="1068107" y="4809868"/>
              <a:ext cx="2711805" cy="33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baseline="30000">
                  <a:solidFill>
                    <a:srgbClr val="0872A6"/>
                  </a:solidFill>
                </a:rPr>
                <a:t>www.twitter.com/irena</a:t>
              </a:r>
            </a:p>
          </p:txBody>
        </p:sp>
        <p:sp>
          <p:nvSpPr>
            <p:cNvPr id="121863" name="TextBox 21">
              <a:extLst>
                <a:ext uri="{FF2B5EF4-FFF2-40B4-BE49-F238E27FC236}">
                  <a16:creationId xmlns:a16="http://schemas.microsoft.com/office/drawing/2014/main" id="{FB48386F-C2C4-4045-86B8-1C12D084E108}"/>
                </a:ext>
              </a:extLst>
            </p:cNvPr>
            <p:cNvSpPr txBox="1">
              <a:spLocks noChangeArrowheads="1"/>
            </p:cNvSpPr>
            <p:nvPr/>
          </p:nvSpPr>
          <p:spPr bwMode="auto">
            <a:xfrm>
              <a:off x="1068107" y="5240378"/>
              <a:ext cx="3071845" cy="4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baseline="30000" err="1">
                  <a:solidFill>
                    <a:srgbClr val="0872A6"/>
                  </a:solidFill>
                </a:rPr>
                <a:t>www.facebook.com</a:t>
              </a:r>
              <a:r>
                <a:rPr lang="en-US" altLang="en-US" sz="2400" b="1" baseline="30000">
                  <a:solidFill>
                    <a:srgbClr val="0872A6"/>
                  </a:solidFill>
                </a:rPr>
                <a:t>/</a:t>
              </a:r>
              <a:r>
                <a:rPr lang="en-US" altLang="en-US" sz="2400" b="1" baseline="30000" err="1">
                  <a:solidFill>
                    <a:srgbClr val="0872A6"/>
                  </a:solidFill>
                </a:rPr>
                <a:t>irena.org</a:t>
              </a:r>
              <a:endParaRPr lang="en-US" altLang="en-US" sz="2400" b="1">
                <a:solidFill>
                  <a:srgbClr val="0872A6"/>
                </a:solidFill>
              </a:endParaRPr>
            </a:p>
          </p:txBody>
        </p:sp>
        <p:sp>
          <p:nvSpPr>
            <p:cNvPr id="121864" name="TextBox 22">
              <a:extLst>
                <a:ext uri="{FF2B5EF4-FFF2-40B4-BE49-F238E27FC236}">
                  <a16:creationId xmlns:a16="http://schemas.microsoft.com/office/drawing/2014/main" id="{C2C3CB3B-F086-4A10-82D6-C910AD323B80}"/>
                </a:ext>
              </a:extLst>
            </p:cNvPr>
            <p:cNvSpPr txBox="1">
              <a:spLocks noChangeArrowheads="1"/>
            </p:cNvSpPr>
            <p:nvPr/>
          </p:nvSpPr>
          <p:spPr bwMode="auto">
            <a:xfrm>
              <a:off x="4983671" y="4191651"/>
              <a:ext cx="3764793" cy="4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baseline="30000">
                  <a:solidFill>
                    <a:srgbClr val="0872A6"/>
                  </a:solidFill>
                </a:rPr>
                <a:t>www.instagram.com/irenaimages</a:t>
              </a:r>
              <a:endParaRPr lang="en-US" altLang="en-US" sz="2400" b="1">
                <a:solidFill>
                  <a:srgbClr val="0872A6"/>
                </a:solidFill>
              </a:endParaRPr>
            </a:p>
          </p:txBody>
        </p:sp>
        <p:pic>
          <p:nvPicPr>
            <p:cNvPr id="121865" name="Picture 23">
              <a:extLst>
                <a:ext uri="{FF2B5EF4-FFF2-40B4-BE49-F238E27FC236}">
                  <a16:creationId xmlns:a16="http://schemas.microsoft.com/office/drawing/2014/main" id="{4A5991C5-3F4D-4E9F-8695-63C4CE8CB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184650"/>
              <a:ext cx="349565" cy="34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6" name="Picture 24">
              <a:extLst>
                <a:ext uri="{FF2B5EF4-FFF2-40B4-BE49-F238E27FC236}">
                  <a16:creationId xmlns:a16="http://schemas.microsoft.com/office/drawing/2014/main" id="{161D2B76-A04C-48AB-A7F6-AB49522C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71" y="5294724"/>
              <a:ext cx="349565" cy="34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25">
              <a:extLst>
                <a:ext uri="{FF2B5EF4-FFF2-40B4-BE49-F238E27FC236}">
                  <a16:creationId xmlns:a16="http://schemas.microsoft.com/office/drawing/2014/main" id="{99EB9326-D046-4F25-9C46-9132FE00A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673" y="4184650"/>
              <a:ext cx="349565" cy="34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8" name="TextBox 26">
              <a:extLst>
                <a:ext uri="{FF2B5EF4-FFF2-40B4-BE49-F238E27FC236}">
                  <a16:creationId xmlns:a16="http://schemas.microsoft.com/office/drawing/2014/main" id="{4209ACD1-36E4-4F34-8014-1BFAFA181BA1}"/>
                </a:ext>
              </a:extLst>
            </p:cNvPr>
            <p:cNvSpPr txBox="1">
              <a:spLocks noChangeArrowheads="1"/>
            </p:cNvSpPr>
            <p:nvPr/>
          </p:nvSpPr>
          <p:spPr bwMode="auto">
            <a:xfrm>
              <a:off x="5044022" y="4742742"/>
              <a:ext cx="3704442" cy="4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baseline="30000">
                  <a:solidFill>
                    <a:srgbClr val="0872A6"/>
                  </a:solidFill>
                </a:rPr>
                <a:t>www.flickr.com/photos/irenaimages</a:t>
              </a:r>
              <a:endParaRPr lang="en-US" altLang="en-US" sz="2400" b="1">
                <a:solidFill>
                  <a:srgbClr val="0872A6"/>
                </a:solidFill>
              </a:endParaRPr>
            </a:p>
          </p:txBody>
        </p:sp>
        <p:pic>
          <p:nvPicPr>
            <p:cNvPr id="121869" name="Picture 27">
              <a:extLst>
                <a:ext uri="{FF2B5EF4-FFF2-40B4-BE49-F238E27FC236}">
                  <a16:creationId xmlns:a16="http://schemas.microsoft.com/office/drawing/2014/main" id="{1337E262-D9B4-4B6A-AB01-C000A615B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9203" y="5294724"/>
              <a:ext cx="354033" cy="3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0" name="Picture 28">
              <a:extLst>
                <a:ext uri="{FF2B5EF4-FFF2-40B4-BE49-F238E27FC236}">
                  <a16:creationId xmlns:a16="http://schemas.microsoft.com/office/drawing/2014/main" id="{4DFF83B7-84C3-4914-AACB-115BE8E228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13" y="4739048"/>
              <a:ext cx="361422" cy="36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1" name="Picture 29">
              <a:extLst>
                <a:ext uri="{FF2B5EF4-FFF2-40B4-BE49-F238E27FC236}">
                  <a16:creationId xmlns:a16="http://schemas.microsoft.com/office/drawing/2014/main" id="{CB3EDC63-F317-4B30-9C81-EC6BEFF8A0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9203" y="4742741"/>
              <a:ext cx="354033" cy="3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2" name="TextBox 30">
              <a:extLst>
                <a:ext uri="{FF2B5EF4-FFF2-40B4-BE49-F238E27FC236}">
                  <a16:creationId xmlns:a16="http://schemas.microsoft.com/office/drawing/2014/main" id="{8C282C7C-40E5-4E38-97E3-4FB34CDA0918}"/>
                </a:ext>
              </a:extLst>
            </p:cNvPr>
            <p:cNvSpPr txBox="1">
              <a:spLocks noChangeArrowheads="1"/>
            </p:cNvSpPr>
            <p:nvPr/>
          </p:nvSpPr>
          <p:spPr bwMode="auto">
            <a:xfrm>
              <a:off x="5045931" y="5240378"/>
              <a:ext cx="3702533" cy="4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baseline="30000" err="1">
                  <a:solidFill>
                    <a:srgbClr val="0872A6"/>
                  </a:solidFill>
                </a:rPr>
                <a:t>www.youtube.com</a:t>
              </a:r>
              <a:r>
                <a:rPr lang="en-US" altLang="en-US" sz="2400" b="1" baseline="30000">
                  <a:solidFill>
                    <a:srgbClr val="0872A6"/>
                  </a:solidFill>
                </a:rPr>
                <a:t>/user/</a:t>
              </a:r>
              <a:r>
                <a:rPr lang="en-US" altLang="en-US" sz="2400" b="1" baseline="30000" err="1">
                  <a:solidFill>
                    <a:srgbClr val="0872A6"/>
                  </a:solidFill>
                </a:rPr>
                <a:t>irenaorg</a:t>
              </a:r>
              <a:endParaRPr lang="en-US" altLang="en-US" sz="2400" b="1">
                <a:solidFill>
                  <a:srgbClr val="0872A6"/>
                </a:solidFill>
              </a:endParaRPr>
            </a:p>
          </p:txBody>
        </p:sp>
      </p:grpSp>
      <p:pic>
        <p:nvPicPr>
          <p:cNvPr id="18" name="Picture 17">
            <a:extLst>
              <a:ext uri="{FF2B5EF4-FFF2-40B4-BE49-F238E27FC236}">
                <a16:creationId xmlns:a16="http://schemas.microsoft.com/office/drawing/2014/main" id="{6C720EFC-7174-412C-896F-299A3E7B975B}"/>
              </a:ext>
            </a:extLst>
          </p:cNvPr>
          <p:cNvPicPr>
            <a:picLocks noChangeAspect="1"/>
          </p:cNvPicPr>
          <p:nvPr/>
        </p:nvPicPr>
        <p:blipFill>
          <a:blip r:embed="rId9"/>
          <a:stretch>
            <a:fillRect/>
          </a:stretch>
        </p:blipFill>
        <p:spPr>
          <a:xfrm>
            <a:off x="303461" y="684872"/>
            <a:ext cx="1741540" cy="246512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2479CA00-743A-4E24-8DA4-1020E6BC74D5}"/>
              </a:ext>
            </a:extLst>
          </p:cNvPr>
          <p:cNvSpPr txBox="1"/>
          <p:nvPr/>
        </p:nvSpPr>
        <p:spPr>
          <a:xfrm>
            <a:off x="4451927" y="2087418"/>
            <a:ext cx="3334328" cy="1200329"/>
          </a:xfrm>
          <a:prstGeom prst="rect">
            <a:avLst/>
          </a:prstGeom>
          <a:noFill/>
        </p:spPr>
        <p:txBody>
          <a:bodyPr wrap="square" rtlCol="0">
            <a:spAutoFit/>
          </a:bodyPr>
          <a:lstStyle/>
          <a:p>
            <a:pPr algn="ctr"/>
            <a:r>
              <a:rPr lang="en-US" sz="3600" b="1">
                <a:solidFill>
                  <a:srgbClr val="0872A6"/>
                </a:solidFill>
                <a:latin typeface="Calibri" panose="020F0502020204030204" pitchFamily="34" charset="0"/>
                <a:ea typeface="+mj-ea"/>
                <a:cs typeface="Calibri" panose="020F0502020204030204" pitchFamily="34" charset="0"/>
              </a:rPr>
              <a:t>Thanks for your attention!</a:t>
            </a:r>
          </a:p>
        </p:txBody>
      </p:sp>
      <p:pic>
        <p:nvPicPr>
          <p:cNvPr id="19" name="Picture 7">
            <a:extLst>
              <a:ext uri="{FF2B5EF4-FFF2-40B4-BE49-F238E27FC236}">
                <a16:creationId xmlns:a16="http://schemas.microsoft.com/office/drawing/2014/main" id="{5348C0F1-8E48-4F62-95A2-901BD18D3927}"/>
              </a:ext>
            </a:extLst>
          </p:cNvPr>
          <p:cNvPicPr>
            <a:picLocks noChangeAspect="1"/>
          </p:cNvPicPr>
          <p:nvPr/>
        </p:nvPicPr>
        <p:blipFill>
          <a:blip r:embed="rId10" cstate="print">
            <a:alphaModFix amt="50000"/>
            <a:extLst>
              <a:ext uri="{28A0092B-C50C-407E-A947-70E740481C1C}">
                <a14:useLocalDpi xmlns:a14="http://schemas.microsoft.com/office/drawing/2010/main" val="0"/>
              </a:ext>
            </a:extLst>
          </a:blip>
          <a:srcRect/>
          <a:stretch>
            <a:fillRect/>
          </a:stretch>
        </p:blipFill>
        <p:spPr bwMode="auto">
          <a:xfrm>
            <a:off x="4280447" y="462358"/>
            <a:ext cx="3631106" cy="9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s://www.irena.org/-/media/Images/IRENA/Agency/Publication/2020/Sep/Reaching_zero_cover.jpg?h=311&amp;w=220&amp;la=en&amp;hash=84DD8457C4D17D579F8683221FC0AF4A2A9D9DD4">
            <a:extLst>
              <a:ext uri="{FF2B5EF4-FFF2-40B4-BE49-F238E27FC236}">
                <a16:creationId xmlns:a16="http://schemas.microsoft.com/office/drawing/2014/main" id="{DF1BE3B7-B901-4B18-AE6D-C24D603520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1271" y="1713116"/>
            <a:ext cx="1741540" cy="2461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2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3E10-43D6-4044-AC01-B3A34ECC699C}"/>
              </a:ext>
            </a:extLst>
          </p:cNvPr>
          <p:cNvSpPr>
            <a:spLocks noGrp="1"/>
          </p:cNvSpPr>
          <p:nvPr>
            <p:ph type="title"/>
          </p:nvPr>
        </p:nvSpPr>
        <p:spPr/>
        <p:txBody>
          <a:bodyPr>
            <a:normAutofit/>
          </a:bodyPr>
          <a:lstStyle/>
          <a:p>
            <a:r>
              <a:rPr lang="en-US" sz="3200"/>
              <a:t>Key insights</a:t>
            </a:r>
            <a:endParaRPr lang="en-GB" sz="3200"/>
          </a:p>
        </p:txBody>
      </p:sp>
      <p:sp>
        <p:nvSpPr>
          <p:cNvPr id="3" name="Rectangle 2">
            <a:extLst>
              <a:ext uri="{FF2B5EF4-FFF2-40B4-BE49-F238E27FC236}">
                <a16:creationId xmlns:a16="http://schemas.microsoft.com/office/drawing/2014/main" id="{2C808EFF-1DE4-4F32-83ED-2F304F873801}"/>
              </a:ext>
            </a:extLst>
          </p:cNvPr>
          <p:cNvSpPr/>
          <p:nvPr/>
        </p:nvSpPr>
        <p:spPr>
          <a:xfrm>
            <a:off x="435585" y="1019889"/>
            <a:ext cx="11435711" cy="5586145"/>
          </a:xfrm>
          <a:prstGeom prst="rect">
            <a:avLst/>
          </a:prstGeom>
        </p:spPr>
        <p:txBody>
          <a:bodyPr wrap="square">
            <a:spAutoFit/>
          </a:bodyPr>
          <a:lstStyle/>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The energy transition is ongoing</a:t>
            </a: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Some sectors are not yet receiving the attention they require – notably industry </a:t>
            </a: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Role of RE options is much larger than estimated previously – significant scale-up potential</a:t>
            </a: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Massive electrification with RE power and green hydrogen supply structure is critical</a:t>
            </a:r>
            <a:endParaRPr lang="en-GB" sz="2400" dirty="0">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“Smart” electrification and production of clean energy vectors is key for successful sector coupling</a:t>
            </a:r>
            <a:endParaRPr lang="en-GB" sz="2400" dirty="0">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Consider moving energy-intensive industry production steps closer to low-cost RE sources</a:t>
            </a:r>
          </a:p>
          <a:p>
            <a:pPr marL="285750" indent="-285750">
              <a:spcBef>
                <a:spcPts val="300"/>
              </a:spcBef>
              <a:spcAft>
                <a:spcPts val="300"/>
              </a:spcAft>
              <a:buFont typeface="Arial" panose="020B0604020202020204" pitchFamily="34" charset="0"/>
              <a:buChar char="•"/>
            </a:pPr>
            <a:r>
              <a:rPr lang="en-US" sz="2400" kern="0" dirty="0"/>
              <a:t>Growing potential for green commodity trade e.g. </a:t>
            </a:r>
            <a:r>
              <a:rPr lang="en-US" sz="2400" dirty="0">
                <a:ea typeface="Calibri" panose="020F0502020204030204" pitchFamily="34" charset="0"/>
              </a:rPr>
              <a:t>DRI, ammonia, methanol </a:t>
            </a:r>
            <a:r>
              <a:rPr lang="en-US" sz="2400" dirty="0" err="1">
                <a:ea typeface="Calibri" panose="020F0502020204030204" pitchFamily="34" charset="0"/>
              </a:rPr>
              <a:t>etc</a:t>
            </a:r>
            <a:endParaRPr lang="en-US" sz="2400" dirty="0">
              <a:ea typeface="Calibri" panose="020F0502020204030204" pitchFamily="34" charset="0"/>
            </a:endParaRPr>
          </a:p>
          <a:p>
            <a:pPr marL="742950" lvl="1" indent="-285750">
              <a:spcBef>
                <a:spcPts val="300"/>
              </a:spcBef>
              <a:spcAft>
                <a:spcPts val="300"/>
              </a:spcAft>
              <a:buFont typeface="Arial" panose="020B0604020202020204" pitchFamily="34" charset="0"/>
              <a:buChar char="•"/>
            </a:pPr>
            <a:r>
              <a:rPr lang="en-US" sz="2400" dirty="0">
                <a:ea typeface="Calibri" panose="020F0502020204030204" pitchFamily="34" charset="0"/>
              </a:rPr>
              <a:t>Export opportunities for MENA region</a:t>
            </a: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A significant scale-up of action on multiple fronts needs to begin now  </a:t>
            </a:r>
          </a:p>
          <a:p>
            <a:pPr marL="285750" indent="-285750">
              <a:spcBef>
                <a:spcPts val="300"/>
              </a:spcBef>
              <a:spcAft>
                <a:spcPts val="300"/>
              </a:spcAft>
              <a:buFont typeface="Arial" panose="020B0604020202020204" pitchFamily="34" charset="0"/>
              <a:buChar char="•"/>
            </a:pPr>
            <a:r>
              <a:rPr lang="en-US" sz="2400" dirty="0">
                <a:ea typeface="Calibri" panose="020F0502020204030204" pitchFamily="34" charset="0"/>
              </a:rPr>
              <a:t>Need to establish standards &amp; certification system for green commodities</a:t>
            </a:r>
          </a:p>
        </p:txBody>
      </p:sp>
      <p:sp>
        <p:nvSpPr>
          <p:cNvPr id="4" name="Slide Number Placeholder 5">
            <a:extLst>
              <a:ext uri="{FF2B5EF4-FFF2-40B4-BE49-F238E27FC236}">
                <a16:creationId xmlns:a16="http://schemas.microsoft.com/office/drawing/2014/main" id="{B2BE07EC-C796-4F6F-AC32-34CAB6299291}"/>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2</a:t>
            </a:fld>
            <a:endParaRPr lang="en-GB" dirty="0"/>
          </a:p>
        </p:txBody>
      </p:sp>
    </p:spTree>
    <p:extLst>
      <p:ext uri="{BB962C8B-B14F-4D97-AF65-F5344CB8AC3E}">
        <p14:creationId xmlns:p14="http://schemas.microsoft.com/office/powerpoint/2010/main" val="418960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42FF3C-F303-4FC2-BAE4-C7A81CBCDF28}"/>
              </a:ext>
            </a:extLst>
          </p:cNvPr>
          <p:cNvSpPr/>
          <p:nvPr/>
        </p:nvSpPr>
        <p:spPr>
          <a:xfrm>
            <a:off x="394759" y="-17868"/>
            <a:ext cx="867393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72A6"/>
                </a:solidFill>
                <a:effectLst/>
                <a:uLnTx/>
                <a:uFillTx/>
                <a:latin typeface="ITC Avant Garde Gothic" pitchFamily="34" charset="0"/>
                <a:ea typeface="MS PGothic" panose="020B0600070205080204" pitchFamily="34" charset="-128"/>
                <a:cs typeface="Arial"/>
                <a:sym typeface="Calibri"/>
              </a:rPr>
              <a:t>Global Renewables Outlook outlines options to cut energy-related CO</a:t>
            </a:r>
            <a:r>
              <a:rPr kumimoji="0" lang="en-US" sz="2800" b="1" i="0" u="none" strike="noStrike" kern="1200" cap="none" spc="0" normalizeH="0" baseline="-25000" noProof="0" dirty="0">
                <a:ln>
                  <a:noFill/>
                </a:ln>
                <a:solidFill>
                  <a:srgbClr val="0872A6"/>
                </a:solidFill>
                <a:effectLst/>
                <a:uLnTx/>
                <a:uFillTx/>
                <a:latin typeface="ITC Avant Garde Gothic" pitchFamily="34" charset="0"/>
                <a:ea typeface="MS PGothic" panose="020B0600070205080204" pitchFamily="34" charset="-128"/>
                <a:cs typeface="Arial"/>
                <a:sym typeface="Calibri"/>
              </a:rPr>
              <a:t>2</a:t>
            </a:r>
            <a:r>
              <a:rPr kumimoji="0" lang="en-US" sz="2800" b="1" i="0" u="none" strike="noStrike" kern="1200" cap="none" spc="0" normalizeH="0" baseline="0" noProof="0" dirty="0">
                <a:ln>
                  <a:noFill/>
                </a:ln>
                <a:solidFill>
                  <a:srgbClr val="0872A6"/>
                </a:solidFill>
                <a:effectLst/>
                <a:uLnTx/>
                <a:uFillTx/>
                <a:latin typeface="ITC Avant Garde Gothic" pitchFamily="34" charset="0"/>
                <a:ea typeface="MS PGothic" panose="020B0600070205080204" pitchFamily="34" charset="-128"/>
                <a:cs typeface="Arial"/>
                <a:sym typeface="Calibri"/>
              </a:rPr>
              <a:t> emissions to 2050</a:t>
            </a:r>
            <a:endParaRPr kumimoji="0" lang="en-US" sz="2800" b="1" i="0" u="none" strike="noStrike" kern="1200" cap="none" spc="0" normalizeH="0" baseline="0" noProof="0" dirty="0">
              <a:ln>
                <a:noFill/>
              </a:ln>
              <a:solidFill>
                <a:srgbClr val="0872A6"/>
              </a:solidFill>
              <a:effectLst/>
              <a:uLnTx/>
              <a:uFillTx/>
              <a:latin typeface="ITC Avant Garde Gothic" pitchFamily="34" charset="0"/>
              <a:ea typeface="MS PGothic" panose="020B0600070205080204" pitchFamily="34" charset="-128"/>
              <a:cs typeface="Arial"/>
            </a:endParaRPr>
          </a:p>
        </p:txBody>
      </p:sp>
      <p:sp>
        <p:nvSpPr>
          <p:cNvPr id="21" name="Rectangle 20">
            <a:extLst>
              <a:ext uri="{FF2B5EF4-FFF2-40B4-BE49-F238E27FC236}">
                <a16:creationId xmlns:a16="http://schemas.microsoft.com/office/drawing/2014/main" id="{25905BB2-1B32-46D2-BCFD-49D8B397AC3E}"/>
              </a:ext>
            </a:extLst>
          </p:cNvPr>
          <p:cNvSpPr/>
          <p:nvPr/>
        </p:nvSpPr>
        <p:spPr>
          <a:xfrm>
            <a:off x="394759" y="5960209"/>
            <a:ext cx="108672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Energy efficiency, renewables, end-use electrification, green hydrogen and synthetic fuels will play a crucial role in global decarbonisation.</a:t>
            </a:r>
          </a:p>
        </p:txBody>
      </p:sp>
      <p:pic>
        <p:nvPicPr>
          <p:cNvPr id="3" name="Picture 2" descr="A picture containing screenshot&#10;&#10;Description automatically generated">
            <a:extLst>
              <a:ext uri="{FF2B5EF4-FFF2-40B4-BE49-F238E27FC236}">
                <a16:creationId xmlns:a16="http://schemas.microsoft.com/office/drawing/2014/main" id="{1BDAB8AD-3BD5-5F42-84F8-09C614042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8" y="936239"/>
            <a:ext cx="9882554" cy="4751228"/>
          </a:xfrm>
          <a:prstGeom prst="rect">
            <a:avLst/>
          </a:prstGeom>
        </p:spPr>
      </p:pic>
      <p:sp>
        <p:nvSpPr>
          <p:cNvPr id="4" name="TextBox 3">
            <a:extLst>
              <a:ext uri="{FF2B5EF4-FFF2-40B4-BE49-F238E27FC236}">
                <a16:creationId xmlns:a16="http://schemas.microsoft.com/office/drawing/2014/main" id="{87D60A54-EDE1-44EE-987C-3D2E4F12D636}"/>
              </a:ext>
            </a:extLst>
          </p:cNvPr>
          <p:cNvSpPr txBox="1"/>
          <p:nvPr/>
        </p:nvSpPr>
        <p:spPr>
          <a:xfrm>
            <a:off x="8529928" y="5422009"/>
            <a:ext cx="121918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 IRENA</a:t>
            </a:r>
          </a:p>
        </p:txBody>
      </p:sp>
      <p:sp>
        <p:nvSpPr>
          <p:cNvPr id="6" name="TextBox 5">
            <a:extLst>
              <a:ext uri="{FF2B5EF4-FFF2-40B4-BE49-F238E27FC236}">
                <a16:creationId xmlns:a16="http://schemas.microsoft.com/office/drawing/2014/main" id="{44A19A1B-6EEC-4313-AA8B-2228B88C18F6}"/>
              </a:ext>
            </a:extLst>
          </p:cNvPr>
          <p:cNvSpPr txBox="1"/>
          <p:nvPr/>
        </p:nvSpPr>
        <p:spPr>
          <a:xfrm>
            <a:off x="277140" y="3181203"/>
            <a:ext cx="109677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2 degrees</a:t>
            </a:r>
          </a:p>
        </p:txBody>
      </p:sp>
      <p:sp>
        <p:nvSpPr>
          <p:cNvPr id="8" name="TextBox 7">
            <a:extLst>
              <a:ext uri="{FF2B5EF4-FFF2-40B4-BE49-F238E27FC236}">
                <a16:creationId xmlns:a16="http://schemas.microsoft.com/office/drawing/2014/main" id="{DDB66A67-8929-47CA-906E-069906948BFD}"/>
              </a:ext>
            </a:extLst>
          </p:cNvPr>
          <p:cNvSpPr txBox="1"/>
          <p:nvPr/>
        </p:nvSpPr>
        <p:spPr>
          <a:xfrm>
            <a:off x="277140" y="4095781"/>
            <a:ext cx="12682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1.5 degrees</a:t>
            </a:r>
          </a:p>
        </p:txBody>
      </p:sp>
      <p:sp>
        <p:nvSpPr>
          <p:cNvPr id="9" name="Rectangle: Rounded Corners 8">
            <a:extLst>
              <a:ext uri="{FF2B5EF4-FFF2-40B4-BE49-F238E27FC236}">
                <a16:creationId xmlns:a16="http://schemas.microsoft.com/office/drawing/2014/main" id="{30C00B57-886A-49D1-ACD6-F271ED113E96}"/>
              </a:ext>
            </a:extLst>
          </p:cNvPr>
          <p:cNvSpPr/>
          <p:nvPr/>
        </p:nvSpPr>
        <p:spPr>
          <a:xfrm>
            <a:off x="8213969" y="3695252"/>
            <a:ext cx="1000369" cy="400529"/>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Rectangle 10">
            <a:extLst>
              <a:ext uri="{FF2B5EF4-FFF2-40B4-BE49-F238E27FC236}">
                <a16:creationId xmlns:a16="http://schemas.microsoft.com/office/drawing/2014/main" id="{F0D414C6-8DC2-4EBF-AD88-60EB8A6F13C0}"/>
              </a:ext>
            </a:extLst>
          </p:cNvPr>
          <p:cNvSpPr/>
          <p:nvPr/>
        </p:nvSpPr>
        <p:spPr>
          <a:xfrm>
            <a:off x="8844871" y="3722275"/>
            <a:ext cx="216796" cy="307777"/>
          </a:xfrm>
          <a:prstGeom prst="rect">
            <a:avLst/>
          </a:prstGeom>
          <a:solidFill>
            <a:srgbClr val="585BA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a:endParaRPr>
          </a:p>
        </p:txBody>
      </p:sp>
      <p:sp>
        <p:nvSpPr>
          <p:cNvPr id="10" name="TextBox 9">
            <a:extLst>
              <a:ext uri="{FF2B5EF4-FFF2-40B4-BE49-F238E27FC236}">
                <a16:creationId xmlns:a16="http://schemas.microsoft.com/office/drawing/2014/main" id="{C892CF9D-F453-4EB7-BE5F-A98AC550AC66}"/>
              </a:ext>
            </a:extLst>
          </p:cNvPr>
          <p:cNvSpPr txBox="1"/>
          <p:nvPr/>
        </p:nvSpPr>
        <p:spPr>
          <a:xfrm>
            <a:off x="8408533" y="4080392"/>
            <a:ext cx="4363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H</a:t>
            </a:r>
            <a:r>
              <a:rPr kumimoji="0" lang="en-US" sz="1800" b="0" i="0" u="none" strike="noStrike" kern="1200" cap="none" spc="0" normalizeH="0" baseline="-25000" noProof="0">
                <a:ln>
                  <a:noFill/>
                </a:ln>
                <a:solidFill>
                  <a:srgbClr val="000000"/>
                </a:solidFill>
                <a:effectLst/>
                <a:uLnTx/>
                <a:uFillTx/>
                <a:latin typeface="Arial"/>
                <a:ea typeface="+mn-ea"/>
                <a:cs typeface="Arial"/>
              </a:rPr>
              <a:t>2</a:t>
            </a:r>
          </a:p>
        </p:txBody>
      </p:sp>
      <p:sp>
        <p:nvSpPr>
          <p:cNvPr id="12" name="Slide Number Placeholder 5">
            <a:extLst>
              <a:ext uri="{FF2B5EF4-FFF2-40B4-BE49-F238E27FC236}">
                <a16:creationId xmlns:a16="http://schemas.microsoft.com/office/drawing/2014/main" id="{0A68F213-F61B-4EEA-8D89-ACA272F3DEF8}"/>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3</a:t>
            </a:fld>
            <a:endParaRPr lang="en-GB" dirty="0"/>
          </a:p>
        </p:txBody>
      </p:sp>
    </p:spTree>
    <p:extLst>
      <p:ext uri="{BB962C8B-B14F-4D97-AF65-F5344CB8AC3E}">
        <p14:creationId xmlns:p14="http://schemas.microsoft.com/office/powerpoint/2010/main" val="215309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99FC-BB5B-4053-94CA-F36A4C8448F0}"/>
              </a:ext>
            </a:extLst>
          </p:cNvPr>
          <p:cNvSpPr>
            <a:spLocks noGrp="1"/>
          </p:cNvSpPr>
          <p:nvPr>
            <p:ph type="title"/>
          </p:nvPr>
        </p:nvSpPr>
        <p:spPr>
          <a:xfrm>
            <a:off x="243666" y="377260"/>
            <a:ext cx="11229975" cy="484187"/>
          </a:xfrm>
        </p:spPr>
        <p:txBody>
          <a:bodyPr>
            <a:noAutofit/>
          </a:bodyPr>
          <a:lstStyle/>
          <a:p>
            <a:r>
              <a:rPr lang="en-US" sz="3200"/>
              <a:t>5 Measures for Reaching Zero – key role for renewables</a:t>
            </a:r>
            <a:endParaRPr lang="en-GB" sz="3200"/>
          </a:p>
        </p:txBody>
      </p:sp>
      <p:sp>
        <p:nvSpPr>
          <p:cNvPr id="4" name="Slide Number Placeholder 5">
            <a:extLst>
              <a:ext uri="{FF2B5EF4-FFF2-40B4-BE49-F238E27FC236}">
                <a16:creationId xmlns:a16="http://schemas.microsoft.com/office/drawing/2014/main" id="{6D0DF7CA-5A38-4C6E-8A6B-64B6E04E368D}"/>
              </a:ext>
            </a:extLst>
          </p:cNvPr>
          <p:cNvSpPr txBox="1">
            <a:spLocks/>
          </p:cNvSpPr>
          <p:nvPr/>
        </p:nvSpPr>
        <p:spPr>
          <a:xfrm>
            <a:off x="10748963" y="6408557"/>
            <a:ext cx="921350" cy="301805"/>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4</a:t>
            </a:fld>
            <a:endParaRPr lang="en-GB"/>
          </a:p>
        </p:txBody>
      </p:sp>
      <p:pic>
        <p:nvPicPr>
          <p:cNvPr id="6" name="Picture 5">
            <a:extLst>
              <a:ext uri="{FF2B5EF4-FFF2-40B4-BE49-F238E27FC236}">
                <a16:creationId xmlns:a16="http://schemas.microsoft.com/office/drawing/2014/main" id="{FDB45C2B-6F4C-4B9B-BEEE-B3CAAC8B254A}"/>
              </a:ext>
            </a:extLst>
          </p:cNvPr>
          <p:cNvPicPr>
            <a:picLocks noChangeAspect="1"/>
          </p:cNvPicPr>
          <p:nvPr/>
        </p:nvPicPr>
        <p:blipFill>
          <a:blip r:embed="rId3"/>
          <a:stretch>
            <a:fillRect/>
          </a:stretch>
        </p:blipFill>
        <p:spPr>
          <a:xfrm>
            <a:off x="2650502" y="2268187"/>
            <a:ext cx="7016496" cy="4135788"/>
          </a:xfrm>
          <a:prstGeom prst="rect">
            <a:avLst/>
          </a:prstGeom>
        </p:spPr>
      </p:pic>
      <p:pic>
        <p:nvPicPr>
          <p:cNvPr id="9" name="Picture 8">
            <a:extLst>
              <a:ext uri="{FF2B5EF4-FFF2-40B4-BE49-F238E27FC236}">
                <a16:creationId xmlns:a16="http://schemas.microsoft.com/office/drawing/2014/main" id="{157CF16C-D3DF-4D39-9DEE-7A1977F8A144}"/>
              </a:ext>
            </a:extLst>
          </p:cNvPr>
          <p:cNvPicPr>
            <a:picLocks noChangeAspect="1"/>
          </p:cNvPicPr>
          <p:nvPr/>
        </p:nvPicPr>
        <p:blipFill>
          <a:blip r:embed="rId4"/>
          <a:stretch>
            <a:fillRect/>
          </a:stretch>
        </p:blipFill>
        <p:spPr>
          <a:xfrm>
            <a:off x="103094" y="1675286"/>
            <a:ext cx="2508066" cy="4764314"/>
          </a:xfrm>
          <a:prstGeom prst="rect">
            <a:avLst/>
          </a:prstGeom>
        </p:spPr>
      </p:pic>
      <p:pic>
        <p:nvPicPr>
          <p:cNvPr id="12" name="Picture 11">
            <a:extLst>
              <a:ext uri="{FF2B5EF4-FFF2-40B4-BE49-F238E27FC236}">
                <a16:creationId xmlns:a16="http://schemas.microsoft.com/office/drawing/2014/main" id="{34F2923E-90F2-41CC-913F-28EBCC287466}"/>
              </a:ext>
            </a:extLst>
          </p:cNvPr>
          <p:cNvPicPr>
            <a:picLocks noChangeAspect="1"/>
          </p:cNvPicPr>
          <p:nvPr/>
        </p:nvPicPr>
        <p:blipFill>
          <a:blip r:embed="rId5"/>
          <a:stretch>
            <a:fillRect/>
          </a:stretch>
        </p:blipFill>
        <p:spPr>
          <a:xfrm>
            <a:off x="2309076" y="1002403"/>
            <a:ext cx="7699348" cy="877646"/>
          </a:xfrm>
          <a:prstGeom prst="rect">
            <a:avLst/>
          </a:prstGeom>
        </p:spPr>
      </p:pic>
      <p:pic>
        <p:nvPicPr>
          <p:cNvPr id="13" name="Picture 12">
            <a:extLst>
              <a:ext uri="{FF2B5EF4-FFF2-40B4-BE49-F238E27FC236}">
                <a16:creationId xmlns:a16="http://schemas.microsoft.com/office/drawing/2014/main" id="{159CE9F3-F445-4FD2-8A7E-48E28FFFFB22}"/>
              </a:ext>
            </a:extLst>
          </p:cNvPr>
          <p:cNvPicPr>
            <a:picLocks noChangeAspect="1"/>
          </p:cNvPicPr>
          <p:nvPr/>
        </p:nvPicPr>
        <p:blipFill>
          <a:blip r:embed="rId6"/>
          <a:stretch>
            <a:fillRect/>
          </a:stretch>
        </p:blipFill>
        <p:spPr>
          <a:xfrm>
            <a:off x="3504478" y="1918299"/>
            <a:ext cx="2654272" cy="896159"/>
          </a:xfrm>
          <a:prstGeom prst="rect">
            <a:avLst/>
          </a:prstGeom>
        </p:spPr>
      </p:pic>
      <p:pic>
        <p:nvPicPr>
          <p:cNvPr id="14" name="Picture 13">
            <a:extLst>
              <a:ext uri="{FF2B5EF4-FFF2-40B4-BE49-F238E27FC236}">
                <a16:creationId xmlns:a16="http://schemas.microsoft.com/office/drawing/2014/main" id="{C978D58C-5383-403E-BFE0-5564CD8C3281}"/>
              </a:ext>
            </a:extLst>
          </p:cNvPr>
          <p:cNvPicPr>
            <a:picLocks noChangeAspect="1"/>
          </p:cNvPicPr>
          <p:nvPr/>
        </p:nvPicPr>
        <p:blipFill>
          <a:blip r:embed="rId7"/>
          <a:stretch>
            <a:fillRect/>
          </a:stretch>
        </p:blipFill>
        <p:spPr>
          <a:xfrm>
            <a:off x="6158750" y="1906172"/>
            <a:ext cx="2819775" cy="860393"/>
          </a:xfrm>
          <a:prstGeom prst="rect">
            <a:avLst/>
          </a:prstGeom>
        </p:spPr>
      </p:pic>
      <p:pic>
        <p:nvPicPr>
          <p:cNvPr id="10" name="Picture 9">
            <a:extLst>
              <a:ext uri="{FF2B5EF4-FFF2-40B4-BE49-F238E27FC236}">
                <a16:creationId xmlns:a16="http://schemas.microsoft.com/office/drawing/2014/main" id="{8BFC0621-FFD6-4AE9-B179-40D2B4E4D881}"/>
              </a:ext>
            </a:extLst>
          </p:cNvPr>
          <p:cNvPicPr>
            <a:picLocks noChangeAspect="1"/>
          </p:cNvPicPr>
          <p:nvPr/>
        </p:nvPicPr>
        <p:blipFill>
          <a:blip r:embed="rId8"/>
          <a:stretch>
            <a:fillRect/>
          </a:stretch>
        </p:blipFill>
        <p:spPr>
          <a:xfrm>
            <a:off x="9762911" y="1823135"/>
            <a:ext cx="2421421" cy="4538002"/>
          </a:xfrm>
          <a:prstGeom prst="rect">
            <a:avLst/>
          </a:prstGeom>
        </p:spPr>
      </p:pic>
      <p:sp>
        <p:nvSpPr>
          <p:cNvPr id="15" name="Rectangle 14">
            <a:extLst>
              <a:ext uri="{FF2B5EF4-FFF2-40B4-BE49-F238E27FC236}">
                <a16:creationId xmlns:a16="http://schemas.microsoft.com/office/drawing/2014/main" id="{53C98AFB-210D-4DF4-BB85-87062036FA72}"/>
              </a:ext>
            </a:extLst>
          </p:cNvPr>
          <p:cNvSpPr/>
          <p:nvPr/>
        </p:nvSpPr>
        <p:spPr>
          <a:xfrm>
            <a:off x="2208810" y="1038028"/>
            <a:ext cx="7799614" cy="778757"/>
          </a:xfrm>
          <a:prstGeom prst="rect">
            <a:avLst/>
          </a:prstGeom>
          <a:noFill/>
          <a:ln w="38100">
            <a:solidFill>
              <a:srgbClr val="92B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5AB0D17-7601-4F85-9B6B-6CDB2AFDC49A}"/>
              </a:ext>
            </a:extLst>
          </p:cNvPr>
          <p:cNvSpPr/>
          <p:nvPr/>
        </p:nvSpPr>
        <p:spPr>
          <a:xfrm>
            <a:off x="2650502" y="3728982"/>
            <a:ext cx="339782" cy="1698171"/>
          </a:xfrm>
          <a:prstGeom prst="rect">
            <a:avLst/>
          </a:prstGeom>
          <a:noFill/>
          <a:ln w="38100">
            <a:solidFill>
              <a:srgbClr val="92B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313992F-7AA1-4FAD-844C-2F669D3B9F5B}"/>
              </a:ext>
            </a:extLst>
          </p:cNvPr>
          <p:cNvSpPr/>
          <p:nvPr/>
        </p:nvSpPr>
        <p:spPr>
          <a:xfrm>
            <a:off x="9245715" y="3868057"/>
            <a:ext cx="339782" cy="2336800"/>
          </a:xfrm>
          <a:prstGeom prst="rect">
            <a:avLst/>
          </a:prstGeom>
          <a:noFill/>
          <a:ln w="38100">
            <a:solidFill>
              <a:srgbClr val="92B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39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26EAFD-CD9A-4E33-87D5-8CAE9E40B5D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395" imgH="394" progId="TCLayout.ActiveDocument.1">
                  <p:embed/>
                </p:oleObj>
              </mc:Choice>
              <mc:Fallback>
                <p:oleObj name="think-cell Slide" r:id="rId5" imgW="395" imgH="394" progId="TCLayout.ActiveDocument.1">
                  <p:embed/>
                  <p:pic>
                    <p:nvPicPr>
                      <p:cNvPr id="10" name="Object 9" hidden="1">
                        <a:extLst>
                          <a:ext uri="{FF2B5EF4-FFF2-40B4-BE49-F238E27FC236}">
                            <a16:creationId xmlns:a16="http://schemas.microsoft.com/office/drawing/2014/main" id="{B126EAFD-CD9A-4E33-87D5-8CAE9E40B5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FD7061-9678-4AB8-94BA-C0E4DA592AF4}"/>
              </a:ext>
            </a:extLst>
          </p:cNvPr>
          <p:cNvSpPr>
            <a:spLocks noGrp="1"/>
          </p:cNvSpPr>
          <p:nvPr>
            <p:ph type="title"/>
          </p:nvPr>
        </p:nvSpPr>
        <p:spPr>
          <a:xfrm>
            <a:off x="261825" y="264198"/>
            <a:ext cx="11229975" cy="660996"/>
          </a:xfrm>
        </p:spPr>
        <p:txBody>
          <a:bodyPr vert="horz">
            <a:noAutofit/>
          </a:bodyPr>
          <a:lstStyle/>
          <a:p>
            <a:r>
              <a:rPr lang="en-US" sz="3200" dirty="0">
                <a:solidFill>
                  <a:srgbClr val="0872A6"/>
                </a:solidFill>
                <a:latin typeface="Calibri"/>
                <a:cs typeface="Calibri"/>
              </a:rPr>
              <a:t>E-fuels based on green hydrogen</a:t>
            </a:r>
          </a:p>
        </p:txBody>
      </p:sp>
      <p:grpSp>
        <p:nvGrpSpPr>
          <p:cNvPr id="11" name="Group 10">
            <a:extLst>
              <a:ext uri="{FF2B5EF4-FFF2-40B4-BE49-F238E27FC236}">
                <a16:creationId xmlns:a16="http://schemas.microsoft.com/office/drawing/2014/main" id="{C4B9F843-DDAA-4F9F-822A-3FE797C28D91}"/>
              </a:ext>
            </a:extLst>
          </p:cNvPr>
          <p:cNvGrpSpPr/>
          <p:nvPr/>
        </p:nvGrpSpPr>
        <p:grpSpPr>
          <a:xfrm>
            <a:off x="-943868" y="1053270"/>
            <a:ext cx="10017583" cy="5085979"/>
            <a:chOff x="481008" y="1067559"/>
            <a:chExt cx="11229975" cy="5588487"/>
          </a:xfrm>
        </p:grpSpPr>
        <p:pic>
          <p:nvPicPr>
            <p:cNvPr id="9" name="Picture 8">
              <a:extLst>
                <a:ext uri="{FF2B5EF4-FFF2-40B4-BE49-F238E27FC236}">
                  <a16:creationId xmlns:a16="http://schemas.microsoft.com/office/drawing/2014/main" id="{CA481534-1CF4-4A74-ADFD-B1059A99C5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3858" y="1267614"/>
              <a:ext cx="8228847" cy="5388432"/>
            </a:xfrm>
            <a:prstGeom prst="rect">
              <a:avLst/>
            </a:prstGeom>
          </p:spPr>
        </p:pic>
        <p:sp>
          <p:nvSpPr>
            <p:cNvPr id="7" name="TextBox 6">
              <a:extLst>
                <a:ext uri="{FF2B5EF4-FFF2-40B4-BE49-F238E27FC236}">
                  <a16:creationId xmlns:a16="http://schemas.microsoft.com/office/drawing/2014/main" id="{EBBE47C3-1522-40CF-B8DE-B446892A27E4}"/>
                </a:ext>
              </a:extLst>
            </p:cNvPr>
            <p:cNvSpPr txBox="1"/>
            <p:nvPr/>
          </p:nvSpPr>
          <p:spPr>
            <a:xfrm>
              <a:off x="481008" y="1067559"/>
              <a:ext cx="11229975" cy="400110"/>
            </a:xfrm>
            <a:prstGeom prst="rect">
              <a:avLst/>
            </a:prstGeom>
            <a:noFill/>
          </p:spPr>
          <p:txBody>
            <a:bodyPr wrap="square" rtlCol="0">
              <a:spAutoFit/>
            </a:bodyPr>
            <a:lstStyle/>
            <a:p>
              <a:pPr algn="ctr"/>
              <a:r>
                <a:rPr lang="en-GB" sz="2000" b="1">
                  <a:solidFill>
                    <a:srgbClr val="0872A6"/>
                  </a:solidFill>
                  <a:latin typeface="Calibri" panose="020F0502020204030204" pitchFamily="34" charset="0"/>
                  <a:ea typeface="Calibri" panose="020F0502020204030204" pitchFamily="34" charset="0"/>
                  <a:cs typeface="Arial" panose="020B0604020202020204" pitchFamily="34" charset="0"/>
                </a:rPr>
                <a:t>Green hydrogen will be cheaper than blue hydrogen</a:t>
              </a:r>
              <a:endParaRPr lang="en-US" sz="2000">
                <a:solidFill>
                  <a:srgbClr val="0872A6"/>
                </a:solidFill>
              </a:endParaRPr>
            </a:p>
          </p:txBody>
        </p:sp>
        <p:sp>
          <p:nvSpPr>
            <p:cNvPr id="3" name="TextBox 2">
              <a:extLst>
                <a:ext uri="{FF2B5EF4-FFF2-40B4-BE49-F238E27FC236}">
                  <a16:creationId xmlns:a16="http://schemas.microsoft.com/office/drawing/2014/main" id="{AA46C9D8-0237-448D-8C38-499EE525AB86}"/>
                </a:ext>
              </a:extLst>
            </p:cNvPr>
            <p:cNvSpPr txBox="1"/>
            <p:nvPr/>
          </p:nvSpPr>
          <p:spPr>
            <a:xfrm>
              <a:off x="3381034" y="1467014"/>
              <a:ext cx="1287532" cy="369332"/>
            </a:xfrm>
            <a:prstGeom prst="rect">
              <a:avLst/>
            </a:prstGeom>
            <a:solidFill>
              <a:schemeClr val="bg1"/>
            </a:solidFill>
          </p:spPr>
          <p:txBody>
            <a:bodyPr wrap="none" rtlCol="0">
              <a:spAutoFit/>
            </a:bodyPr>
            <a:lstStyle/>
            <a:p>
              <a:r>
                <a:rPr lang="en-US"/>
                <a:t>2020-2030</a:t>
              </a:r>
            </a:p>
          </p:txBody>
        </p:sp>
        <p:sp>
          <p:nvSpPr>
            <p:cNvPr id="4" name="TextBox 3">
              <a:extLst>
                <a:ext uri="{FF2B5EF4-FFF2-40B4-BE49-F238E27FC236}">
                  <a16:creationId xmlns:a16="http://schemas.microsoft.com/office/drawing/2014/main" id="{57F9FFE7-3970-4DF9-A197-C4F68DABB822}"/>
                </a:ext>
              </a:extLst>
            </p:cNvPr>
            <p:cNvSpPr txBox="1"/>
            <p:nvPr/>
          </p:nvSpPr>
          <p:spPr>
            <a:xfrm>
              <a:off x="7805660" y="1467014"/>
              <a:ext cx="1287532" cy="369332"/>
            </a:xfrm>
            <a:prstGeom prst="rect">
              <a:avLst/>
            </a:prstGeom>
            <a:solidFill>
              <a:schemeClr val="bg1"/>
            </a:solidFill>
          </p:spPr>
          <p:txBody>
            <a:bodyPr wrap="none" rtlCol="0">
              <a:spAutoFit/>
            </a:bodyPr>
            <a:lstStyle/>
            <a:p>
              <a:r>
                <a:rPr lang="en-US"/>
                <a:t>2040-2050</a:t>
              </a:r>
            </a:p>
          </p:txBody>
        </p:sp>
      </p:grpSp>
      <p:sp>
        <p:nvSpPr>
          <p:cNvPr id="8" name="TextBox 7">
            <a:extLst>
              <a:ext uri="{FF2B5EF4-FFF2-40B4-BE49-F238E27FC236}">
                <a16:creationId xmlns:a16="http://schemas.microsoft.com/office/drawing/2014/main" id="{499C8BE5-4E8A-4E53-9B0D-6C7D4B1D11AF}"/>
              </a:ext>
            </a:extLst>
          </p:cNvPr>
          <p:cNvSpPr txBox="1"/>
          <p:nvPr/>
        </p:nvSpPr>
        <p:spPr>
          <a:xfrm>
            <a:off x="5664984" y="5666230"/>
            <a:ext cx="1752456" cy="276999"/>
          </a:xfrm>
          <a:prstGeom prst="rect">
            <a:avLst/>
          </a:prstGeom>
          <a:noFill/>
        </p:spPr>
        <p:txBody>
          <a:bodyPr wrap="square" rtlCol="0">
            <a:spAutoFit/>
          </a:bodyPr>
          <a:lstStyle>
            <a:defPPr>
              <a:defRPr lang="de-DE"/>
            </a:defPPr>
            <a:lvl1pPr>
              <a:defRPr sz="2400" b="1">
                <a:solidFill>
                  <a:srgbClr val="0070C0"/>
                </a:solidFill>
                <a:latin typeface="Calibri" panose="020F0502020204030204" pitchFamily="34" charset="0"/>
                <a:ea typeface="Calibri" panose="020F0502020204030204" pitchFamily="34" charset="0"/>
                <a:cs typeface="Arial" panose="020B0604020202020204" pitchFamily="34" charset="0"/>
              </a:defRPr>
            </a:lvl1pPr>
          </a:lstStyle>
          <a:p>
            <a:r>
              <a:rPr lang="en-US" sz="1200" b="0">
                <a:solidFill>
                  <a:schemeClr val="tx1"/>
                </a:solidFill>
              </a:rPr>
              <a:t>Source: IRENA (2019)</a:t>
            </a:r>
          </a:p>
        </p:txBody>
      </p:sp>
      <p:sp>
        <p:nvSpPr>
          <p:cNvPr id="12" name="TextBox 11">
            <a:extLst>
              <a:ext uri="{FF2B5EF4-FFF2-40B4-BE49-F238E27FC236}">
                <a16:creationId xmlns:a16="http://schemas.microsoft.com/office/drawing/2014/main" id="{4F49DFDC-C878-4ECD-BE9E-CC7F6D24FC24}"/>
              </a:ext>
            </a:extLst>
          </p:cNvPr>
          <p:cNvSpPr txBox="1"/>
          <p:nvPr/>
        </p:nvSpPr>
        <p:spPr>
          <a:xfrm>
            <a:off x="261825" y="6161543"/>
            <a:ext cx="7656939" cy="861774"/>
          </a:xfrm>
          <a:prstGeom prst="rect">
            <a:avLst/>
          </a:prstGeom>
          <a:noFill/>
        </p:spPr>
        <p:txBody>
          <a:bodyPr wrap="square" numCol="1" rtlCol="0">
            <a:spAutoFit/>
          </a:bodyPr>
          <a:lstStyle/>
          <a:p>
            <a:pPr>
              <a:spcAft>
                <a:spcPts val="0"/>
              </a:spcAft>
            </a:pPr>
            <a:r>
              <a:rPr lang="en-US" b="1">
                <a:solidFill>
                  <a:srgbClr val="0872A6"/>
                </a:solidFill>
                <a:latin typeface="Calibri" panose="020F0502020204030204" pitchFamily="34" charset="0"/>
                <a:cs typeface="Calibri" panose="020F0502020204030204" pitchFamily="34" charset="0"/>
              </a:rPr>
              <a:t>Key assumptions </a:t>
            </a:r>
            <a:r>
              <a:rPr lang="en-US" b="1" err="1">
                <a:solidFill>
                  <a:srgbClr val="0872A6"/>
                </a:solidFill>
                <a:latin typeface="Calibri" panose="020F0502020204030204" pitchFamily="34" charset="0"/>
                <a:cs typeface="Calibri" panose="020F0502020204030204" pitchFamily="34" charset="0"/>
              </a:rPr>
              <a:t>electrolyser</a:t>
            </a:r>
            <a:r>
              <a:rPr lang="en-US" b="1">
                <a:solidFill>
                  <a:srgbClr val="0872A6"/>
                </a:solidFill>
                <a:latin typeface="Calibri" panose="020F0502020204030204" pitchFamily="34" charset="0"/>
                <a:cs typeface="Calibri" panose="020F0502020204030204" pitchFamily="34" charset="0"/>
              </a:rPr>
              <a:t>: </a:t>
            </a:r>
            <a:r>
              <a:rPr lang="en-US" sz="1400">
                <a:latin typeface="Calibri" panose="020F0502020204030204" pitchFamily="34" charset="0"/>
                <a:cs typeface="Calibri" panose="020F0502020204030204" pitchFamily="34" charset="0"/>
              </a:rPr>
              <a:t>Load factor: 4200 hours  (48%), conversion efficiency 65% (today), 75% (2050)</a:t>
            </a:r>
            <a:endParaRPr lang="en-US">
              <a:latin typeface="Calibri" panose="020F0502020204030204" pitchFamily="34" charset="0"/>
              <a:cs typeface="Calibri" panose="020F0502020204030204" pitchFamily="34" charset="0"/>
            </a:endParaRPr>
          </a:p>
          <a:p>
            <a:pPr>
              <a:spcAft>
                <a:spcPts val="0"/>
              </a:spcAft>
            </a:pPr>
            <a:endParaRPr lang="en-US" b="1">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B607D542-4C5A-48F5-BA80-9351FA38DA78}"/>
              </a:ext>
            </a:extLst>
          </p:cNvPr>
          <p:cNvSpPr/>
          <p:nvPr/>
        </p:nvSpPr>
        <p:spPr>
          <a:xfrm>
            <a:off x="10906235" y="3137952"/>
            <a:ext cx="1474378" cy="253916"/>
          </a:xfrm>
          <a:prstGeom prst="rect">
            <a:avLst/>
          </a:prstGeom>
        </p:spPr>
        <p:txBody>
          <a:bodyPr wrap="square">
            <a:spAutoFit/>
          </a:bodyPr>
          <a:lstStyle/>
          <a:p>
            <a:r>
              <a:rPr lang="en-US" sz="1050" dirty="0"/>
              <a:t>December 2020</a:t>
            </a:r>
            <a:endParaRPr lang="en-GB" sz="1050" dirty="0"/>
          </a:p>
        </p:txBody>
      </p:sp>
      <p:sp>
        <p:nvSpPr>
          <p:cNvPr id="16" name="Rectangle 15">
            <a:extLst>
              <a:ext uri="{FF2B5EF4-FFF2-40B4-BE49-F238E27FC236}">
                <a16:creationId xmlns:a16="http://schemas.microsoft.com/office/drawing/2014/main" id="{B3BCF06E-324C-4BFF-99F5-103BF1015DB4}"/>
              </a:ext>
            </a:extLst>
          </p:cNvPr>
          <p:cNvSpPr/>
          <p:nvPr/>
        </p:nvSpPr>
        <p:spPr>
          <a:xfrm>
            <a:off x="7481266" y="3374067"/>
            <a:ext cx="4771696" cy="3554819"/>
          </a:xfrm>
          <a:prstGeom prst="rect">
            <a:avLst/>
          </a:prstGeom>
        </p:spPr>
        <p:txBody>
          <a:bodyPr wrap="square" lIns="91440" tIns="45720" rIns="91440" bIns="45720" anchor="t">
            <a:spAutoFit/>
          </a:bodyPr>
          <a:lstStyle/>
          <a:p>
            <a:pPr>
              <a:spcAft>
                <a:spcPts val="600"/>
              </a:spcAft>
            </a:pPr>
            <a:r>
              <a:rPr lang="en-US" b="1">
                <a:latin typeface="Calibri" panose="020F0502020204030204" pitchFamily="34" charset="0"/>
                <a:cs typeface="Calibri" panose="020F0502020204030204" pitchFamily="34" charset="0"/>
              </a:rPr>
              <a:t>2050: </a:t>
            </a:r>
          </a:p>
          <a:p>
            <a:pPr marL="285750" indent="-285750">
              <a:spcAft>
                <a:spcPts val="600"/>
              </a:spcAft>
              <a:buFont typeface="Arial" panose="020B0604020202020204" pitchFamily="34" charset="0"/>
              <a:buChar char="•"/>
            </a:pPr>
            <a:r>
              <a:rPr lang="en-US">
                <a:latin typeface="Calibri" panose="020F0502020204030204" pitchFamily="34" charset="0"/>
                <a:cs typeface="Calibri" panose="020F0502020204030204" pitchFamily="34" charset="0"/>
              </a:rPr>
              <a:t>2/3 of supply is green and 1/3 is blue –            2 - 4x today’s hydrogen demand</a:t>
            </a:r>
          </a:p>
          <a:p>
            <a:pPr marL="285750" indent="-285750">
              <a:spcAft>
                <a:spcPts val="600"/>
              </a:spcAft>
              <a:buFont typeface="Arial" panose="020B0604020202020204" pitchFamily="34" charset="0"/>
              <a:buChar char="•"/>
            </a:pPr>
            <a:r>
              <a:rPr lang="en-GB">
                <a:latin typeface="Calibri" panose="020F0502020204030204" pitchFamily="34" charset="0"/>
                <a:cs typeface="Calibri" panose="020F0502020204030204" pitchFamily="34" charset="0"/>
              </a:rPr>
              <a:t>Electrolyser system cost may drop to 200 USD/kW in 2050</a:t>
            </a:r>
          </a:p>
          <a:p>
            <a:pPr marL="285750" indent="-285750">
              <a:buFont typeface="Arial" panose="020B0604020202020204" pitchFamily="34" charset="0"/>
              <a:buChar char="•"/>
            </a:pPr>
            <a:r>
              <a:rPr lang="en-US" err="1">
                <a:latin typeface="Calibri" panose="020F0502020204030204" pitchFamily="34" charset="0"/>
                <a:cs typeface="Calibri" panose="020F0502020204030204" pitchFamily="34" charset="0"/>
              </a:rPr>
              <a:t>Electrolyser</a:t>
            </a:r>
            <a:r>
              <a:rPr lang="en-US">
                <a:latin typeface="Calibri" panose="020F0502020204030204" pitchFamily="34" charset="0"/>
                <a:cs typeface="Calibri" panose="020F0502020204030204" pitchFamily="34" charset="0"/>
              </a:rPr>
              <a:t> efficiency may improve to 45 kWh/kg</a:t>
            </a:r>
          </a:p>
          <a:p>
            <a:pPr marL="285750" indent="-285750">
              <a:buFont typeface="Arial" panose="020B0604020202020204" pitchFamily="34" charset="0"/>
              <a:buChar char="•"/>
            </a:pPr>
            <a:endParaRPr lang="en-GB" baseline="-25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Hydrogen production can increase RE power demand significantly and provide additional flexibility </a:t>
            </a:r>
          </a:p>
          <a:p>
            <a:pPr marL="285750" indent="-285750">
              <a:buFont typeface="Arial" panose="020B0604020202020204" pitchFamily="34" charset="0"/>
              <a:buChar char="•"/>
            </a:pPr>
            <a:endParaRPr lang="en-US">
              <a:highlight>
                <a:srgbClr val="FFFF00"/>
              </a:highlight>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38161B2E-F207-4113-8FDE-9696E3B2DFF9}"/>
              </a:ext>
            </a:extLst>
          </p:cNvPr>
          <p:cNvSpPr/>
          <p:nvPr/>
        </p:nvSpPr>
        <p:spPr>
          <a:xfrm>
            <a:off x="7481266" y="1034351"/>
            <a:ext cx="3180986" cy="2539157"/>
          </a:xfrm>
          <a:prstGeom prst="rect">
            <a:avLst/>
          </a:prstGeom>
        </p:spPr>
        <p:txBody>
          <a:bodyPr wrap="square">
            <a:spAutoFit/>
          </a:bodyPr>
          <a:lstStyle/>
          <a:p>
            <a:pPr>
              <a:spcAft>
                <a:spcPts val="600"/>
              </a:spcAft>
            </a:pPr>
            <a:r>
              <a:rPr lang="en-US" b="1" dirty="0">
                <a:latin typeface="Calibri" panose="020F0502020204030204" pitchFamily="34" charset="0"/>
                <a:cs typeface="Calibri" panose="020F0502020204030204" pitchFamily="34" charset="0"/>
              </a:rPr>
              <a:t>Today: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98% grey hydrogen supply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 of all hydrogen supply is green and 1% is blue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0.3 GW electrolysers</a:t>
            </a:r>
          </a:p>
          <a:p>
            <a:pPr marL="285750" indent="-285750">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60 -80 GW pipeline of electrolysers</a:t>
            </a:r>
          </a:p>
          <a:p>
            <a:pPr marL="285750" indent="-285750">
              <a:spcAft>
                <a:spcPts val="12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1291113-93C7-4611-8DFA-1056285828D1}"/>
              </a:ext>
            </a:extLst>
          </p:cNvPr>
          <p:cNvPicPr>
            <a:picLocks noChangeAspect="1"/>
          </p:cNvPicPr>
          <p:nvPr/>
        </p:nvPicPr>
        <p:blipFill>
          <a:blip r:embed="rId8"/>
          <a:stretch>
            <a:fillRect/>
          </a:stretch>
        </p:blipFill>
        <p:spPr>
          <a:xfrm>
            <a:off x="10707973" y="1092160"/>
            <a:ext cx="1364770" cy="1972264"/>
          </a:xfrm>
          <a:prstGeom prst="rect">
            <a:avLst/>
          </a:prstGeom>
          <a:ln>
            <a:noFill/>
          </a:ln>
          <a:effectLst>
            <a:outerShdw blurRad="292100" dist="139700" dir="2700000" algn="tl" rotWithShape="0">
              <a:srgbClr val="333333">
                <a:alpha val="65000"/>
              </a:srgbClr>
            </a:outerShdw>
          </a:effectLst>
        </p:spPr>
      </p:pic>
      <p:sp>
        <p:nvSpPr>
          <p:cNvPr id="20" name="Slide Number Placeholder 5">
            <a:extLst>
              <a:ext uri="{FF2B5EF4-FFF2-40B4-BE49-F238E27FC236}">
                <a16:creationId xmlns:a16="http://schemas.microsoft.com/office/drawing/2014/main" id="{8EAE0264-CE3E-4FB3-8F44-7A5F34135495}"/>
              </a:ext>
            </a:extLst>
          </p:cNvPr>
          <p:cNvSpPr txBox="1">
            <a:spLocks/>
          </p:cNvSpPr>
          <p:nvPr/>
        </p:nvSpPr>
        <p:spPr>
          <a:xfrm>
            <a:off x="10748963" y="6408557"/>
            <a:ext cx="921350" cy="301805"/>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5</a:t>
            </a:fld>
            <a:endParaRPr lang="en-GB" dirty="0"/>
          </a:p>
        </p:txBody>
      </p:sp>
    </p:spTree>
    <p:extLst>
      <p:ext uri="{BB962C8B-B14F-4D97-AF65-F5344CB8AC3E}">
        <p14:creationId xmlns:p14="http://schemas.microsoft.com/office/powerpoint/2010/main" val="28340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3E10-43D6-4044-AC01-B3A34ECC699C}"/>
              </a:ext>
            </a:extLst>
          </p:cNvPr>
          <p:cNvSpPr>
            <a:spLocks noGrp="1"/>
          </p:cNvSpPr>
          <p:nvPr>
            <p:ph type="title"/>
          </p:nvPr>
        </p:nvSpPr>
        <p:spPr/>
        <p:txBody>
          <a:bodyPr>
            <a:normAutofit/>
          </a:bodyPr>
          <a:lstStyle/>
          <a:p>
            <a:r>
              <a:rPr lang="en-US" sz="3200" dirty="0"/>
              <a:t>Shipping hydrogen or shipping commodities?</a:t>
            </a:r>
            <a:endParaRPr lang="en-GB" sz="3200" dirty="0"/>
          </a:p>
        </p:txBody>
      </p:sp>
      <p:sp>
        <p:nvSpPr>
          <p:cNvPr id="3" name="Rectangle 2">
            <a:extLst>
              <a:ext uri="{FF2B5EF4-FFF2-40B4-BE49-F238E27FC236}">
                <a16:creationId xmlns:a16="http://schemas.microsoft.com/office/drawing/2014/main" id="{2C808EFF-1DE4-4F32-83ED-2F304F873801}"/>
              </a:ext>
            </a:extLst>
          </p:cNvPr>
          <p:cNvSpPr/>
          <p:nvPr/>
        </p:nvSpPr>
        <p:spPr>
          <a:xfrm>
            <a:off x="435585" y="1019889"/>
            <a:ext cx="11435711" cy="1354217"/>
          </a:xfrm>
          <a:prstGeom prst="rect">
            <a:avLst/>
          </a:prstGeom>
        </p:spPr>
        <p:txBody>
          <a:bodyPr wrap="square">
            <a:sp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energy transition is ongoing, its likely that trade will be needed</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2400" dirty="0">
                <a:solidFill>
                  <a:prstClr val="black"/>
                </a:solidFill>
                <a:latin typeface="Calibri" panose="020F0502020204030204"/>
                <a:ea typeface="Calibri" panose="020F0502020204030204" pitchFamily="34" charset="0"/>
              </a:rPr>
              <a:t>Shipping hydrogen can more than double the supply cost – a costly form of energy</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85750" lvl="0" indent="-285750">
              <a:spcBef>
                <a:spcPts val="300"/>
              </a:spcBef>
              <a:spcAft>
                <a:spcPts val="30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Shipping green commodities avoids reconversion cost and efficiency losses </a:t>
            </a:r>
          </a:p>
        </p:txBody>
      </p:sp>
      <p:sp>
        <p:nvSpPr>
          <p:cNvPr id="4" name="Slide Number Placeholder 5">
            <a:extLst>
              <a:ext uri="{FF2B5EF4-FFF2-40B4-BE49-F238E27FC236}">
                <a16:creationId xmlns:a16="http://schemas.microsoft.com/office/drawing/2014/main" id="{B2BE07EC-C796-4F6F-AC32-34CAB6299291}"/>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2F9E5B7-4002-416B-BEDC-CDC0E72DBF0D}" type="slidenum">
              <a:rPr kumimoji="0" lang="en-GB" sz="12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S PGothic" panose="020B0600070205080204" pitchFamily="34" charset="-128"/>
              <a:cs typeface="+mn-cs"/>
            </a:endParaRPr>
          </a:p>
        </p:txBody>
      </p:sp>
      <p:pic>
        <p:nvPicPr>
          <p:cNvPr id="10243" name="Picture 22">
            <a:extLst>
              <a:ext uri="{FF2B5EF4-FFF2-40B4-BE49-F238E27FC236}">
                <a16:creationId xmlns:a16="http://schemas.microsoft.com/office/drawing/2014/main" id="{C851B4CA-9363-4AA4-8F56-11049263F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02" y="2836070"/>
            <a:ext cx="612783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14">
            <a:extLst>
              <a:ext uri="{FF2B5EF4-FFF2-40B4-BE49-F238E27FC236}">
                <a16:creationId xmlns:a16="http://schemas.microsoft.com/office/drawing/2014/main" id="{39CFC3D4-9B62-4713-BC0A-D6C2971AF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847" y="2597945"/>
            <a:ext cx="44862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D901A0-64DD-42DA-9BEC-5EEE5F96E439}"/>
              </a:ext>
            </a:extLst>
          </p:cNvPr>
          <p:cNvSpPr txBox="1"/>
          <p:nvPr/>
        </p:nvSpPr>
        <p:spPr>
          <a:xfrm>
            <a:off x="7308864" y="6369845"/>
            <a:ext cx="1786258" cy="276999"/>
          </a:xfrm>
          <a:prstGeom prst="rect">
            <a:avLst/>
          </a:prstGeom>
          <a:noFill/>
        </p:spPr>
        <p:txBody>
          <a:bodyPr wrap="none" rtlCol="0">
            <a:spAutoFit/>
          </a:bodyPr>
          <a:lstStyle/>
          <a:p>
            <a:r>
              <a:rPr lang="en-US" sz="1200" dirty="0"/>
              <a:t>Source: Hydrogen Council</a:t>
            </a:r>
          </a:p>
        </p:txBody>
      </p:sp>
    </p:spTree>
    <p:extLst>
      <p:ext uri="{BB962C8B-B14F-4D97-AF65-F5344CB8AC3E}">
        <p14:creationId xmlns:p14="http://schemas.microsoft.com/office/powerpoint/2010/main" val="195320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EA6C-F640-4DB1-B904-A373F22AD01A}"/>
              </a:ext>
            </a:extLst>
          </p:cNvPr>
          <p:cNvSpPr>
            <a:spLocks noGrp="1"/>
          </p:cNvSpPr>
          <p:nvPr>
            <p:ph type="title"/>
          </p:nvPr>
        </p:nvSpPr>
        <p:spPr>
          <a:xfrm>
            <a:off x="248901" y="68737"/>
            <a:ext cx="11622395" cy="836614"/>
          </a:xfrm>
        </p:spPr>
        <p:txBody>
          <a:bodyPr>
            <a:normAutofit fontScale="90000"/>
          </a:bodyPr>
          <a:lstStyle/>
          <a:p>
            <a:r>
              <a:rPr lang="en-US" sz="3200" dirty="0"/>
              <a:t>Green hydrogen </a:t>
            </a:r>
            <a:br>
              <a:rPr lang="en-US" sz="3200" dirty="0"/>
            </a:br>
            <a:r>
              <a:rPr lang="en-US" sz="3200" b="0" dirty="0"/>
              <a:t>A key part of future Energy Systems</a:t>
            </a:r>
          </a:p>
        </p:txBody>
      </p:sp>
      <p:sp>
        <p:nvSpPr>
          <p:cNvPr id="7" name="Text Placeholder 2">
            <a:extLst>
              <a:ext uri="{FF2B5EF4-FFF2-40B4-BE49-F238E27FC236}">
                <a16:creationId xmlns:a16="http://schemas.microsoft.com/office/drawing/2014/main" id="{054719AB-3F51-4C27-BC41-1DBCD9D351A2}"/>
              </a:ext>
            </a:extLst>
          </p:cNvPr>
          <p:cNvSpPr txBox="1">
            <a:spLocks/>
          </p:cNvSpPr>
          <p:nvPr/>
        </p:nvSpPr>
        <p:spPr>
          <a:xfrm>
            <a:off x="333375" y="3668793"/>
            <a:ext cx="11858625" cy="2735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6192"/>
                </a:solidFill>
                <a:effectLst/>
                <a:uLnTx/>
                <a:uFillTx/>
                <a:latin typeface="Calibri" panose="020F0502020204030204"/>
                <a:ea typeface="+mn-ea"/>
                <a:cs typeface="+mn-cs"/>
              </a:rPr>
              <a:t>Key Points in 2050 </a:t>
            </a:r>
          </a:p>
          <a:p>
            <a:pPr marL="323850" marR="0" lvl="1" indent="-285750" algn="l" defTabSz="914400" rtl="0" eaLnBrk="1" fontAlgn="auto" latinLnBrk="0" hangingPunct="1">
              <a:lnSpc>
                <a:spcPct val="150000"/>
              </a:lnSpc>
              <a:spcBef>
                <a:spcPts val="500"/>
              </a:spcBef>
              <a:spcAft>
                <a:spcPts val="800"/>
              </a:spcAft>
              <a:buClr>
                <a:srgbClr val="0872A6"/>
              </a:buClr>
              <a:buSzTx/>
              <a:buFont typeface="Arial" panose="020B0604020202020204" pitchFamily="34" charset="0"/>
              <a:buChar char="•"/>
              <a:tabLst/>
              <a:defRPr/>
            </a:pPr>
            <a:r>
              <a:rPr lang="en-US" sz="1800" dirty="0">
                <a:solidFill>
                  <a:prstClr val="black"/>
                </a:solidFill>
              </a:rPr>
              <a:t>Hydrogen production costs: 0.9-2.0 USD/kg H2</a:t>
            </a:r>
            <a:endParaRPr lang="en-GB" sz="1800" dirty="0">
              <a:solidFill>
                <a:prstClr val="black"/>
              </a:solidFill>
            </a:endParaRPr>
          </a:p>
          <a:p>
            <a:pPr marL="323850" marR="0" lvl="1" indent="-285750" algn="l" defTabSz="914400" rtl="0" eaLnBrk="1" fontAlgn="auto" latinLnBrk="0" hangingPunct="1">
              <a:lnSpc>
                <a:spcPct val="100000"/>
              </a:lnSpc>
              <a:spcBef>
                <a:spcPts val="500"/>
              </a:spcBef>
              <a:spcAft>
                <a:spcPts val="800"/>
              </a:spcAft>
              <a:buClr>
                <a:srgbClr val="0872A6"/>
              </a:buClr>
              <a:buSzTx/>
              <a:buFont typeface="Arial" panose="020B0604020202020204" pitchFamily="34" charset="0"/>
              <a:buChar char="•"/>
              <a:tabLst/>
              <a:defRPr/>
            </a:pPr>
            <a:r>
              <a:rPr lang="en-GB" sz="1800" dirty="0">
                <a:solidFill>
                  <a:prstClr val="black"/>
                </a:solidFill>
              </a:rPr>
              <a:t>Electrolyser capacity: 1700 GW (TES)</a:t>
            </a:r>
          </a:p>
          <a:p>
            <a:pPr marL="323850" marR="0" lvl="1" indent="-285750" algn="l" defTabSz="914400" rtl="0" eaLnBrk="1" fontAlgn="auto" latinLnBrk="0" hangingPunct="1">
              <a:lnSpc>
                <a:spcPct val="100000"/>
              </a:lnSpc>
              <a:spcBef>
                <a:spcPts val="500"/>
              </a:spcBef>
              <a:spcAft>
                <a:spcPts val="800"/>
              </a:spcAft>
              <a:buClr>
                <a:srgbClr val="0872A6"/>
              </a:buClr>
              <a:buSzTx/>
              <a:buFont typeface="Arial" panose="020B0604020202020204" pitchFamily="34" charset="0"/>
              <a:buChar char="•"/>
              <a:tabLst/>
              <a:defRPr/>
            </a:pPr>
            <a:r>
              <a:rPr lang="en-US" sz="1800" dirty="0">
                <a:solidFill>
                  <a:prstClr val="black"/>
                </a:solidFill>
              </a:rPr>
              <a:t>Electricity to produce green hydrogen: </a:t>
            </a:r>
            <a:r>
              <a:rPr lang="en-GB" sz="1800" dirty="0">
                <a:solidFill>
                  <a:prstClr val="black"/>
                </a:solidFill>
              </a:rPr>
              <a:t>7.5 </a:t>
            </a:r>
            <a:r>
              <a:rPr lang="en-GB" sz="1800" dirty="0" err="1">
                <a:solidFill>
                  <a:prstClr val="black"/>
                </a:solidFill>
              </a:rPr>
              <a:t>PWh</a:t>
            </a:r>
            <a:r>
              <a:rPr lang="en-GB" sz="1800" dirty="0">
                <a:solidFill>
                  <a:prstClr val="black"/>
                </a:solidFill>
              </a:rPr>
              <a:t> (TES)</a:t>
            </a:r>
          </a:p>
          <a:p>
            <a:pPr marL="323850" marR="0" lvl="1" indent="-285750" algn="l" defTabSz="914400" rtl="0" eaLnBrk="1" fontAlgn="auto" latinLnBrk="0" hangingPunct="1">
              <a:lnSpc>
                <a:spcPct val="100000"/>
              </a:lnSpc>
              <a:spcBef>
                <a:spcPts val="500"/>
              </a:spcBef>
              <a:spcAft>
                <a:spcPts val="800"/>
              </a:spcAft>
              <a:buClr>
                <a:srgbClr val="0872A6"/>
              </a:buClr>
              <a:buSzTx/>
              <a:buFont typeface="Arial" panose="020B0604020202020204" pitchFamily="34" charset="0"/>
              <a:buChar char="•"/>
              <a:tabLst/>
              <a:defRPr/>
            </a:pPr>
            <a:r>
              <a:rPr lang="en-US" sz="1800" dirty="0">
                <a:solidFill>
                  <a:prstClr val="black"/>
                </a:solidFill>
              </a:rPr>
              <a:t>Solar and Wind capacity: at least 4 TW (TES)</a:t>
            </a:r>
          </a:p>
          <a:p>
            <a:pPr marL="323850" marR="0" lvl="1" indent="-285750" algn="l" defTabSz="914400" rtl="0" eaLnBrk="1" fontAlgn="auto" latinLnBrk="0" hangingPunct="1">
              <a:lnSpc>
                <a:spcPct val="100000"/>
              </a:lnSpc>
              <a:spcBef>
                <a:spcPts val="500"/>
              </a:spcBef>
              <a:spcAft>
                <a:spcPts val="800"/>
              </a:spcAft>
              <a:buClr>
                <a:srgbClr val="0872A6"/>
              </a:buClr>
              <a:buSzTx/>
              <a:buFont typeface="Arial" panose="020B0604020202020204" pitchFamily="34" charset="0"/>
              <a:buChar char="•"/>
              <a:tabLst/>
              <a:defRPr/>
            </a:pPr>
            <a:r>
              <a:rPr lang="en-US" sz="1800" dirty="0">
                <a:solidFill>
                  <a:prstClr val="black"/>
                </a:solidFill>
              </a:rPr>
              <a:t>Hydrogen demand doubles from TES to DDP </a:t>
            </a:r>
          </a:p>
          <a:p>
            <a:pPr marL="323850" marR="0" lvl="1" indent="-285750" algn="l" defTabSz="914400" rtl="0" eaLnBrk="1" fontAlgn="auto" latinLnBrk="0" hangingPunct="1">
              <a:lnSpc>
                <a:spcPct val="100000"/>
              </a:lnSpc>
              <a:spcBef>
                <a:spcPts val="500"/>
              </a:spcBef>
              <a:spcAft>
                <a:spcPts val="800"/>
              </a:spcAft>
              <a:buClr>
                <a:srgbClr val="0872A6"/>
              </a:buClr>
              <a:buSzTx/>
              <a:buFont typeface="Arial" panose="020B0604020202020204" pitchFamily="34" charset="0"/>
              <a:buChar char="•"/>
              <a:tabLst/>
              <a:defRPr/>
            </a:pPr>
            <a:r>
              <a:rPr lang="en-US" sz="1800" dirty="0">
                <a:solidFill>
                  <a:prstClr val="black"/>
                </a:solidFill>
              </a:rPr>
              <a:t>Up to a quarter of all electricity for green hydrogen production by 2050 </a:t>
            </a:r>
          </a:p>
        </p:txBody>
      </p:sp>
      <p:sp>
        <p:nvSpPr>
          <p:cNvPr id="6" name="Text Placeholder 2">
            <a:extLst>
              <a:ext uri="{FF2B5EF4-FFF2-40B4-BE49-F238E27FC236}">
                <a16:creationId xmlns:a16="http://schemas.microsoft.com/office/drawing/2014/main" id="{1DDE5C95-90A2-4D4D-B6A5-C5DA774158F1}"/>
              </a:ext>
            </a:extLst>
          </p:cNvPr>
          <p:cNvSpPr txBox="1">
            <a:spLocks/>
          </p:cNvSpPr>
          <p:nvPr/>
        </p:nvSpPr>
        <p:spPr>
          <a:xfrm>
            <a:off x="333375" y="997658"/>
            <a:ext cx="11858625" cy="342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6192"/>
                </a:solidFill>
                <a:effectLst/>
                <a:uLnTx/>
                <a:uFillTx/>
                <a:latin typeface="Calibri" panose="020F0502020204030204"/>
                <a:ea typeface="+mn-ea"/>
                <a:cs typeface="+mn-cs"/>
              </a:rPr>
              <a:t>Hydrogen’s role</a:t>
            </a:r>
          </a:p>
          <a:p>
            <a:pPr marL="323850" lvl="1" indent="-285750">
              <a:lnSpc>
                <a:spcPct val="100000"/>
              </a:lnSpc>
              <a:spcBef>
                <a:spcPts val="600"/>
              </a:spcBef>
              <a:spcAft>
                <a:spcPts val="600"/>
              </a:spcAft>
              <a:buClr>
                <a:srgbClr val="0872A6"/>
              </a:buClr>
              <a:defRPr/>
            </a:pPr>
            <a:r>
              <a:rPr kumimoji="0" lang="en-US" sz="1800" i="0" u="none" strike="noStrike" kern="1200" cap="none" spc="0" normalizeH="0" baseline="0" noProof="0" dirty="0">
                <a:ln>
                  <a:noFill/>
                </a:ln>
                <a:solidFill>
                  <a:prstClr val="black"/>
                </a:solidFill>
                <a:effectLst/>
                <a:uLnTx/>
                <a:uFillTx/>
                <a:ea typeface="+mn-ea"/>
                <a:cs typeface="+mn-cs"/>
              </a:rPr>
              <a:t>Increase the flexibility of power systems at all timescales</a:t>
            </a:r>
          </a:p>
          <a:p>
            <a:pPr marL="323850" lvl="1" indent="-285750">
              <a:lnSpc>
                <a:spcPct val="100000"/>
              </a:lnSpc>
              <a:spcBef>
                <a:spcPts val="600"/>
              </a:spcBef>
              <a:spcAft>
                <a:spcPts val="600"/>
              </a:spcAft>
              <a:buClr>
                <a:srgbClr val="0872A6"/>
              </a:buClr>
              <a:defRPr/>
            </a:pPr>
            <a:r>
              <a:rPr lang="en-US" sz="1800" dirty="0">
                <a:solidFill>
                  <a:srgbClr val="09222B"/>
                </a:solidFill>
              </a:rPr>
              <a:t>Ammonia as a commodity (N-</a:t>
            </a:r>
            <a:r>
              <a:rPr lang="en-US" sz="1800" dirty="0" err="1">
                <a:solidFill>
                  <a:srgbClr val="09222B"/>
                </a:solidFill>
              </a:rPr>
              <a:t>fertiliser</a:t>
            </a:r>
            <a:r>
              <a:rPr lang="en-US" sz="1800" dirty="0">
                <a:solidFill>
                  <a:srgbClr val="09222B"/>
                </a:solidFill>
              </a:rPr>
              <a:t>) and as a fuel (shipping) – market potential 300 Mt NH3 – 75 Mt H2 </a:t>
            </a:r>
          </a:p>
          <a:p>
            <a:pPr marL="323850" lvl="1" indent="-285750">
              <a:lnSpc>
                <a:spcPct val="100000"/>
              </a:lnSpc>
              <a:spcBef>
                <a:spcPts val="600"/>
              </a:spcBef>
              <a:spcAft>
                <a:spcPts val="600"/>
              </a:spcAft>
              <a:buClr>
                <a:srgbClr val="0872A6"/>
              </a:buClr>
              <a:defRPr/>
            </a:pPr>
            <a:r>
              <a:rPr lang="en-US" sz="1800" dirty="0">
                <a:solidFill>
                  <a:srgbClr val="09222B"/>
                </a:solidFill>
              </a:rPr>
              <a:t>Hydrogen for aviation synfuel, synthetic diesel and naphtha – 110 Mt H2</a:t>
            </a:r>
          </a:p>
          <a:p>
            <a:pPr marL="323850" lvl="1" indent="-285750">
              <a:lnSpc>
                <a:spcPct val="100000"/>
              </a:lnSpc>
              <a:spcBef>
                <a:spcPts val="600"/>
              </a:spcBef>
              <a:spcAft>
                <a:spcPts val="600"/>
              </a:spcAft>
              <a:buClr>
                <a:srgbClr val="0872A6"/>
              </a:buClr>
              <a:defRPr/>
            </a:pPr>
            <a:r>
              <a:rPr lang="en-US" sz="1800" dirty="0"/>
              <a:t>Products and global market potentials 2050: up to 375 Mt for existing and new markets from 120 Mt/</a:t>
            </a:r>
            <a:r>
              <a:rPr lang="en-US" sz="1800" dirty="0" err="1"/>
              <a:t>yr</a:t>
            </a:r>
            <a:r>
              <a:rPr lang="en-US" sz="1800" dirty="0"/>
              <a:t> today</a:t>
            </a:r>
          </a:p>
          <a:p>
            <a:pPr marL="323850" lvl="1" indent="-285750">
              <a:lnSpc>
                <a:spcPct val="100000"/>
              </a:lnSpc>
              <a:spcBef>
                <a:spcPts val="600"/>
              </a:spcBef>
              <a:spcAft>
                <a:spcPts val="600"/>
              </a:spcAft>
              <a:buClr>
                <a:srgbClr val="0872A6"/>
              </a:buClr>
              <a:defRPr/>
            </a:pPr>
            <a:r>
              <a:rPr lang="en-US" sz="1800" dirty="0">
                <a:solidFill>
                  <a:srgbClr val="09222B"/>
                </a:solidFill>
              </a:rPr>
              <a:t>Road transportation fuel (</a:t>
            </a:r>
            <a:r>
              <a:rPr lang="en-US" sz="1800" dirty="0" err="1">
                <a:solidFill>
                  <a:srgbClr val="09222B"/>
                </a:solidFill>
              </a:rPr>
              <a:t>freight+passenger</a:t>
            </a:r>
            <a:r>
              <a:rPr lang="en-US" sz="1800" dirty="0">
                <a:solidFill>
                  <a:srgbClr val="09222B"/>
                </a:solidFill>
              </a:rPr>
              <a:t> cars) could increase this total by 50%</a:t>
            </a:r>
          </a:p>
        </p:txBody>
      </p:sp>
      <p:sp>
        <p:nvSpPr>
          <p:cNvPr id="8" name="Slide Number Placeholder 5">
            <a:extLst>
              <a:ext uri="{FF2B5EF4-FFF2-40B4-BE49-F238E27FC236}">
                <a16:creationId xmlns:a16="http://schemas.microsoft.com/office/drawing/2014/main" id="{EB31D066-7004-48F0-8C2D-1D7FF9C5363E}"/>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7</a:t>
            </a:fld>
            <a:endParaRPr lang="en-GB" dirty="0"/>
          </a:p>
        </p:txBody>
      </p:sp>
    </p:spTree>
    <p:extLst>
      <p:ext uri="{BB962C8B-B14F-4D97-AF65-F5344CB8AC3E}">
        <p14:creationId xmlns:p14="http://schemas.microsoft.com/office/powerpoint/2010/main" val="305303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D33E-5409-4F51-94AF-B91CA7E3E84D}"/>
              </a:ext>
            </a:extLst>
          </p:cNvPr>
          <p:cNvSpPr>
            <a:spLocks noGrp="1"/>
          </p:cNvSpPr>
          <p:nvPr>
            <p:ph type="title"/>
          </p:nvPr>
        </p:nvSpPr>
        <p:spPr>
          <a:xfrm>
            <a:off x="253903" y="330814"/>
            <a:ext cx="10128347" cy="484187"/>
          </a:xfrm>
        </p:spPr>
        <p:txBody>
          <a:bodyPr>
            <a:noAutofit/>
          </a:bodyPr>
          <a:lstStyle/>
          <a:p>
            <a:r>
              <a:rPr lang="en-US" sz="3200">
                <a:latin typeface="Calibri"/>
                <a:cs typeface="Calibri"/>
              </a:rPr>
              <a:t>Example: Ammonia</a:t>
            </a:r>
            <a:endParaRPr lang="en-GB" sz="3200">
              <a:latin typeface="Calibri"/>
              <a:cs typeface="Calibri"/>
            </a:endParaRPr>
          </a:p>
        </p:txBody>
      </p:sp>
      <p:sp>
        <p:nvSpPr>
          <p:cNvPr id="3" name="Rectangle 2">
            <a:extLst>
              <a:ext uri="{FF2B5EF4-FFF2-40B4-BE49-F238E27FC236}">
                <a16:creationId xmlns:a16="http://schemas.microsoft.com/office/drawing/2014/main" id="{4EA732D4-9086-4E4F-90DD-786C8185FE00}"/>
              </a:ext>
            </a:extLst>
          </p:cNvPr>
          <p:cNvSpPr/>
          <p:nvPr/>
        </p:nvSpPr>
        <p:spPr>
          <a:xfrm>
            <a:off x="392756" y="1089971"/>
            <a:ext cx="11494443" cy="4708981"/>
          </a:xfrm>
          <a:prstGeom prst="rect">
            <a:avLst/>
          </a:prstGeom>
        </p:spPr>
        <p:txBody>
          <a:bodyPr wrap="square" lIns="91440" tIns="45720" rIns="91440" bIns="45720" anchor="t">
            <a:spAutoFit/>
          </a:bodyPr>
          <a:lstStyle/>
          <a:p>
            <a:pPr marL="342900" indent="-342900">
              <a:buFont typeface="Arial"/>
              <a:buChar char="•"/>
            </a:pPr>
            <a:r>
              <a:rPr lang="en-US" sz="2000" dirty="0"/>
              <a:t>Global production 200 Mt/</a:t>
            </a:r>
            <a:r>
              <a:rPr lang="en-US" sz="2000" dirty="0" err="1"/>
              <a:t>yr</a:t>
            </a:r>
            <a:endParaRPr lang="en-US" sz="2000" dirty="0"/>
          </a:p>
          <a:p>
            <a:pPr marL="342900" indent="-342900">
              <a:buFont typeface="Arial"/>
              <a:buChar char="•"/>
            </a:pPr>
            <a:r>
              <a:rPr lang="en-US" sz="2000" dirty="0"/>
              <a:t>Ammonia </a:t>
            </a:r>
            <a:r>
              <a:rPr lang="en-US" sz="2000"/>
              <a:t>is mainly produced </a:t>
            </a:r>
            <a:r>
              <a:rPr lang="en-US" sz="2000" dirty="0"/>
              <a:t>from natural gas approx. 1.5 t CO</a:t>
            </a:r>
            <a:r>
              <a:rPr lang="en-US" sz="2000" baseline="-25000" dirty="0"/>
              <a:t>2</a:t>
            </a:r>
            <a:r>
              <a:rPr lang="en-US" sz="2000" dirty="0"/>
              <a:t>/t ammonia</a:t>
            </a:r>
            <a:endParaRPr lang="en-US" dirty="0">
              <a:cs typeface="Calibri" panose="020F0502020204030204"/>
            </a:endParaRPr>
          </a:p>
          <a:p>
            <a:pPr marL="342900" indent="-342900">
              <a:buFont typeface="Arial"/>
              <a:buChar char="•"/>
            </a:pPr>
            <a:r>
              <a:rPr lang="en-US" sz="2000" dirty="0"/>
              <a:t>Its production can be combined with low cost CO</a:t>
            </a:r>
            <a:r>
              <a:rPr lang="en-US" sz="2000" baseline="-25000" dirty="0"/>
              <a:t>2</a:t>
            </a:r>
            <a:r>
              <a:rPr lang="en-US" sz="2000" dirty="0"/>
              <a:t> capture</a:t>
            </a:r>
            <a:endParaRPr lang="en-US" dirty="0">
              <a:cs typeface="Calibri" panose="020F0502020204030204"/>
            </a:endParaRPr>
          </a:p>
          <a:p>
            <a:pPr marL="342900" indent="-342900">
              <a:buFont typeface="Arial"/>
              <a:buChar char="•"/>
            </a:pPr>
            <a:r>
              <a:rPr lang="en-US" sz="2000" dirty="0"/>
              <a:t>Use of fossil CO</a:t>
            </a:r>
            <a:r>
              <a:rPr lang="en-US" sz="2000" baseline="-25000" dirty="0"/>
              <a:t>2</a:t>
            </a:r>
            <a:r>
              <a:rPr lang="en-US" sz="2000" dirty="0"/>
              <a:t> for short life </a:t>
            </a:r>
            <a:r>
              <a:rPr lang="en-US" sz="2000" dirty="0" err="1"/>
              <a:t>ureas</a:t>
            </a:r>
            <a:r>
              <a:rPr lang="en-US" sz="2000" dirty="0"/>
              <a:t> </a:t>
            </a:r>
            <a:r>
              <a:rPr lang="en-US" sz="2000" dirty="0" err="1"/>
              <a:t>fertilised</a:t>
            </a:r>
            <a:r>
              <a:rPr lang="en-US" sz="2000" dirty="0"/>
              <a:t> production should be avoided</a:t>
            </a:r>
            <a:endParaRPr lang="en-US" dirty="0">
              <a:cs typeface="Calibri" panose="020F0502020204030204"/>
            </a:endParaRPr>
          </a:p>
          <a:p>
            <a:pPr marL="342900" indent="-342900">
              <a:buFont typeface="Arial"/>
              <a:buChar char="•"/>
            </a:pPr>
            <a:endParaRPr lang="en-US" sz="2000" dirty="0">
              <a:cs typeface="Calibri"/>
            </a:endParaRPr>
          </a:p>
          <a:p>
            <a:pPr marL="342900" indent="-342900">
              <a:buFont typeface="Arial"/>
              <a:buChar char="•"/>
            </a:pPr>
            <a:r>
              <a:rPr lang="en-US" sz="2000" dirty="0">
                <a:cs typeface="Calibri"/>
              </a:rPr>
              <a:t>Ammonia can also be produced from green hydrogen</a:t>
            </a:r>
          </a:p>
          <a:p>
            <a:pPr marL="342900" indent="-342900">
              <a:buFont typeface="Arial"/>
              <a:buChar char="•"/>
            </a:pPr>
            <a:r>
              <a:rPr lang="en-US" sz="2000" dirty="0"/>
              <a:t>A Mt-scale plant for export is under development in Saudi Arabia (NEOM)</a:t>
            </a:r>
            <a:endParaRPr lang="en-US" dirty="0">
              <a:cs typeface="Calibri" panose="020F0502020204030204"/>
            </a:endParaRPr>
          </a:p>
          <a:p>
            <a:pPr marL="342900" indent="-342900">
              <a:buFont typeface="Arial"/>
              <a:buChar char="•"/>
            </a:pPr>
            <a:r>
              <a:rPr lang="en-GB" sz="2000" dirty="0">
                <a:cs typeface="Calibri"/>
              </a:rPr>
              <a:t>Availability of low-cost green hydrogen and low-cost renewable electricity is a precondition</a:t>
            </a:r>
          </a:p>
          <a:p>
            <a:pPr marL="342900" indent="-342900">
              <a:buFont typeface="Arial"/>
              <a:buChar char="•"/>
            </a:pPr>
            <a:r>
              <a:rPr lang="en-GB" sz="2000" dirty="0">
                <a:cs typeface="Calibri"/>
              </a:rPr>
              <a:t>Current LCOA green ammonia USD 475/t, by 2030 USD 350/t (current ammonia price USD 200-300/t) </a:t>
            </a:r>
          </a:p>
          <a:p>
            <a:pPr marL="342900" indent="-342900">
              <a:buFont typeface="Arial"/>
              <a:buChar char="•"/>
            </a:pPr>
            <a:r>
              <a:rPr lang="en-GB" sz="2000" dirty="0">
                <a:cs typeface="Calibri"/>
              </a:rPr>
              <a:t>Consider relocating this industry and import green ammonia</a:t>
            </a:r>
            <a:endParaRPr lang="en-GB" dirty="0"/>
          </a:p>
          <a:p>
            <a:pPr marL="342900" indent="-342900">
              <a:buFont typeface="Arial"/>
              <a:buChar char="•"/>
            </a:pPr>
            <a:endParaRPr lang="en-GB" sz="2000" dirty="0">
              <a:cs typeface="Calibri"/>
            </a:endParaRPr>
          </a:p>
          <a:p>
            <a:pPr marL="342900" indent="-342900">
              <a:buFont typeface="Arial"/>
              <a:buChar char="•"/>
            </a:pPr>
            <a:r>
              <a:rPr lang="en-GB" sz="2000" dirty="0">
                <a:cs typeface="Calibri"/>
              </a:rPr>
              <a:t>Need for green sourcing standards and certification (Guarantees of Origin – what about trade outside EU)</a:t>
            </a:r>
          </a:p>
          <a:p>
            <a:pPr marL="342900" indent="-342900">
              <a:buFont typeface="Arial"/>
              <a:buChar char="•"/>
            </a:pPr>
            <a:endParaRPr lang="en-GB" sz="2000" dirty="0">
              <a:cs typeface="Calibri"/>
            </a:endParaRPr>
          </a:p>
          <a:p>
            <a:endParaRPr lang="en-GB" sz="2000" dirty="0">
              <a:cs typeface="Calibri"/>
            </a:endParaRPr>
          </a:p>
          <a:p>
            <a:endParaRPr lang="en-GB" sz="2000" dirty="0">
              <a:cs typeface="Calibri"/>
            </a:endParaRPr>
          </a:p>
        </p:txBody>
      </p:sp>
      <p:sp>
        <p:nvSpPr>
          <p:cNvPr id="4" name="Slide Number Placeholder 5">
            <a:extLst>
              <a:ext uri="{FF2B5EF4-FFF2-40B4-BE49-F238E27FC236}">
                <a16:creationId xmlns:a16="http://schemas.microsoft.com/office/drawing/2014/main" id="{DCFE34FD-B5D7-4EDD-8F39-4673A47D8BD0}"/>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8</a:t>
            </a:fld>
            <a:endParaRPr lang="en-GB"/>
          </a:p>
        </p:txBody>
      </p:sp>
    </p:spTree>
    <p:extLst>
      <p:ext uri="{BB962C8B-B14F-4D97-AF65-F5344CB8AC3E}">
        <p14:creationId xmlns:p14="http://schemas.microsoft.com/office/powerpoint/2010/main" val="99573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3B4FBB8-F1BC-482C-A31F-60CD595086B8}"/>
              </a:ext>
            </a:extLst>
          </p:cNvPr>
          <p:cNvGraphicFramePr>
            <a:graphicFrameLocks noChangeAspect="1"/>
          </p:cNvGraphicFramePr>
          <p:nvPr>
            <p:custDataLst>
              <p:tags r:id="rId2"/>
            </p:custDataLst>
            <p:extLst>
              <p:ext uri="{D42A27DB-BD31-4B8C-83A1-F6EECF244321}">
                <p14:modId xmlns:p14="http://schemas.microsoft.com/office/powerpoint/2010/main" val="2107376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395" imgH="394" progId="TCLayout.ActiveDocument.1">
                  <p:embed/>
                </p:oleObj>
              </mc:Choice>
              <mc:Fallback>
                <p:oleObj name="think-cell Slide" r:id="rId5" imgW="395" imgH="394" progId="TCLayout.ActiveDocument.1">
                  <p:embed/>
                  <p:pic>
                    <p:nvPicPr>
                      <p:cNvPr id="9" name="Object 8" hidden="1">
                        <a:extLst>
                          <a:ext uri="{FF2B5EF4-FFF2-40B4-BE49-F238E27FC236}">
                            <a16:creationId xmlns:a16="http://schemas.microsoft.com/office/drawing/2014/main" id="{73B4FBB8-F1BC-482C-A31F-60CD595086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AE99FC-BB5B-4053-94CA-F36A4C8448F0}"/>
              </a:ext>
            </a:extLst>
          </p:cNvPr>
          <p:cNvSpPr>
            <a:spLocks noGrp="1"/>
          </p:cNvSpPr>
          <p:nvPr>
            <p:ph type="title"/>
          </p:nvPr>
        </p:nvSpPr>
        <p:spPr>
          <a:xfrm>
            <a:off x="252578" y="257829"/>
            <a:ext cx="9914124" cy="654832"/>
          </a:xfrm>
        </p:spPr>
        <p:txBody>
          <a:bodyPr vert="horz" lIns="91440" tIns="45720" rIns="91440" bIns="45720" rtlCol="0" anchor="ctr">
            <a:noAutofit/>
          </a:bodyPr>
          <a:lstStyle/>
          <a:p>
            <a:r>
              <a:rPr lang="en-US" sz="3200" dirty="0">
                <a:latin typeface="Calibri"/>
                <a:cs typeface="Calibri"/>
              </a:rPr>
              <a:t>Example: Methanol</a:t>
            </a:r>
            <a:endParaRPr lang="en-GB" sz="3200" dirty="0">
              <a:latin typeface="Calibri"/>
              <a:cs typeface="Calibri"/>
            </a:endParaRPr>
          </a:p>
        </p:txBody>
      </p:sp>
      <p:sp>
        <p:nvSpPr>
          <p:cNvPr id="4" name="Rectangle: Rounded Corners 3">
            <a:extLst>
              <a:ext uri="{FF2B5EF4-FFF2-40B4-BE49-F238E27FC236}">
                <a16:creationId xmlns:a16="http://schemas.microsoft.com/office/drawing/2014/main" id="{A470C901-276B-46C4-9A53-1CA09902CF7C}"/>
              </a:ext>
            </a:extLst>
          </p:cNvPr>
          <p:cNvSpPr/>
          <p:nvPr/>
        </p:nvSpPr>
        <p:spPr>
          <a:xfrm>
            <a:off x="252578" y="1341097"/>
            <a:ext cx="4055166" cy="4706683"/>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In the </a:t>
            </a:r>
            <a:r>
              <a:rPr kumimoji="0" lang="en-US" sz="1900" b="1" i="0" u="none" strike="noStrike" kern="1200" cap="none" spc="0" normalizeH="0" baseline="0" noProof="0" dirty="0">
                <a:ln>
                  <a:noFill/>
                </a:ln>
                <a:solidFill>
                  <a:prstClr val="black"/>
                </a:solidFill>
                <a:effectLst/>
                <a:uLnTx/>
                <a:uFillTx/>
                <a:ea typeface="+mn-ea"/>
                <a:cs typeface="+mn-cs"/>
              </a:rPr>
              <a:t>last 10 years </a:t>
            </a:r>
            <a:r>
              <a:rPr kumimoji="0" lang="en-US" sz="1900" b="0" i="0" u="none" strike="noStrike" kern="1200" cap="none" spc="0" normalizeH="0" baseline="0" noProof="0" dirty="0">
                <a:ln>
                  <a:noFill/>
                </a:ln>
                <a:solidFill>
                  <a:prstClr val="black"/>
                </a:solidFill>
                <a:effectLst/>
                <a:uLnTx/>
                <a:uFillTx/>
                <a:ea typeface="+mn-ea"/>
                <a:cs typeface="+mn-cs"/>
              </a:rPr>
              <a:t>methanol production capacity and </a:t>
            </a:r>
            <a:r>
              <a:rPr kumimoji="0" lang="en-US" sz="1900" b="1" i="0" u="none" strike="noStrike" kern="1200" cap="none" spc="0" normalizeH="0" baseline="0" noProof="0" dirty="0">
                <a:ln>
                  <a:noFill/>
                </a:ln>
                <a:solidFill>
                  <a:prstClr val="black"/>
                </a:solidFill>
                <a:effectLst/>
                <a:uLnTx/>
                <a:uFillTx/>
                <a:ea typeface="+mn-ea"/>
                <a:cs typeface="+mn-cs"/>
              </a:rPr>
              <a:t>use has more than doubled</a:t>
            </a:r>
            <a:r>
              <a:rPr kumimoji="0" lang="en-US" sz="1900" b="0" i="0" u="none" strike="noStrike" kern="1200" cap="none" spc="0" normalizeH="0" baseline="0" noProof="0" dirty="0">
                <a:ln>
                  <a:noFill/>
                </a:ln>
                <a:solidFill>
                  <a:prstClr val="black"/>
                </a:solidFill>
                <a:effectLst/>
                <a:uLnTx/>
                <a:uFillTx/>
                <a:ea typeface="+mn-ea"/>
                <a:cs typeface="+mn-cs"/>
              </a:rPr>
              <a:t>, from 40Mt in 2009 to </a:t>
            </a:r>
            <a:r>
              <a:rPr kumimoji="0" lang="en-US" sz="1900" b="1" i="0" u="none" strike="noStrike" kern="1200" cap="none" spc="0" normalizeH="0" baseline="0" noProof="0" dirty="0">
                <a:ln>
                  <a:noFill/>
                </a:ln>
                <a:solidFill>
                  <a:prstClr val="black"/>
                </a:solidFill>
                <a:effectLst/>
                <a:uLnTx/>
                <a:uFillTx/>
                <a:ea typeface="+mn-ea"/>
                <a:cs typeface="+mn-cs"/>
              </a:rPr>
              <a:t>100Mt in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Around 2/3 is used in the production of </a:t>
            </a:r>
            <a:r>
              <a:rPr kumimoji="0" lang="en-US" sz="1900" b="1" i="0" u="none" strike="noStrike" kern="1200" cap="none" spc="0" normalizeH="0" baseline="0" noProof="0" dirty="0">
                <a:ln>
                  <a:noFill/>
                </a:ln>
                <a:solidFill>
                  <a:prstClr val="black"/>
                </a:solidFill>
                <a:effectLst/>
                <a:uLnTx/>
                <a:uFillTx/>
                <a:ea typeface="+mn-ea"/>
                <a:cs typeface="+mn-cs"/>
              </a:rPr>
              <a:t>chemical products</a:t>
            </a:r>
            <a:r>
              <a:rPr kumimoji="0" lang="en-US" sz="1900" b="0" i="0" u="none" strike="noStrike" kern="1200" cap="none" spc="0" normalizeH="0" baseline="0" noProof="0" dirty="0">
                <a:ln>
                  <a:noFill/>
                </a:ln>
                <a:solidFill>
                  <a:prstClr val="black"/>
                </a:solidFill>
                <a:effectLst/>
                <a:uLnTx/>
                <a:uFillTx/>
                <a:ea typeface="+mn-ea"/>
                <a:cs typeface="+mn-cs"/>
              </a:rPr>
              <a:t> and 1/3 in the production of </a:t>
            </a:r>
            <a:r>
              <a:rPr kumimoji="0" lang="en-US" sz="1900" b="1" i="0" u="none" strike="noStrike" kern="1200" cap="none" spc="0" normalizeH="0" baseline="0" noProof="0" dirty="0">
                <a:ln>
                  <a:noFill/>
                </a:ln>
                <a:solidFill>
                  <a:prstClr val="black"/>
                </a:solidFill>
                <a:effectLst/>
                <a:uLnTx/>
                <a:uFillTx/>
                <a:ea typeface="+mn-ea"/>
                <a:cs typeface="+mn-cs"/>
              </a:rPr>
              <a:t>fuels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ea typeface="+mn-ea"/>
                <a:cs typeface="+mn-cs"/>
              </a:rPr>
              <a:t>Recent applications, such as Methanol-to-Olefins (</a:t>
            </a:r>
            <a:r>
              <a:rPr kumimoji="0" lang="en-US" sz="1900" b="0" i="0" u="none" strike="noStrike" kern="1200" cap="none" spc="0" normalizeH="0" baseline="0" noProof="0" dirty="0" err="1">
                <a:ln>
                  <a:noFill/>
                </a:ln>
                <a:solidFill>
                  <a:prstClr val="black"/>
                </a:solidFill>
                <a:effectLst/>
                <a:uLnTx/>
                <a:uFillTx/>
                <a:ea typeface="+mn-ea"/>
                <a:cs typeface="+mn-cs"/>
              </a:rPr>
              <a:t>MtO</a:t>
            </a:r>
            <a:r>
              <a:rPr kumimoji="0" lang="en-US" sz="1900" b="0" i="0" u="none" strike="noStrike" kern="1200" cap="none" spc="0" normalizeH="0" baseline="0" noProof="0" dirty="0">
                <a:ln>
                  <a:noFill/>
                </a:ln>
                <a:solidFill>
                  <a:prstClr val="black"/>
                </a:solidFill>
                <a:effectLst/>
                <a:uLnTx/>
                <a:uFillTx/>
                <a:ea typeface="+mn-ea"/>
                <a:cs typeface="+mn-cs"/>
              </a:rPr>
              <a:t>) for </a:t>
            </a:r>
            <a:r>
              <a:rPr kumimoji="0" lang="en-US" sz="1900" b="1" i="0" u="none" strike="noStrike" kern="1200" cap="none" spc="0" normalizeH="0" baseline="0" noProof="0" dirty="0">
                <a:ln>
                  <a:noFill/>
                </a:ln>
                <a:solidFill>
                  <a:prstClr val="black"/>
                </a:solidFill>
                <a:effectLst/>
                <a:uLnTx/>
                <a:uFillTx/>
                <a:ea typeface="+mn-ea"/>
                <a:cs typeface="+mn-cs"/>
              </a:rPr>
              <a:t>plastic products are growing even faster </a:t>
            </a:r>
            <a:r>
              <a:rPr kumimoji="0" lang="en-US" sz="1900" i="0" u="none" strike="noStrike" kern="1200" cap="none" spc="0" normalizeH="0" baseline="0" noProof="0" dirty="0">
                <a:ln>
                  <a:noFill/>
                </a:ln>
                <a:solidFill>
                  <a:prstClr val="black"/>
                </a:solidFill>
                <a:effectLst/>
                <a:uLnTx/>
                <a:uFillTx/>
                <a:ea typeface="+mn-ea"/>
                <a:cs typeface="+mn-cs"/>
              </a:rPr>
              <a:t>(China)</a:t>
            </a:r>
          </a:p>
        </p:txBody>
      </p:sp>
      <p:sp>
        <p:nvSpPr>
          <p:cNvPr id="5" name="Title 1">
            <a:extLst>
              <a:ext uri="{FF2B5EF4-FFF2-40B4-BE49-F238E27FC236}">
                <a16:creationId xmlns:a16="http://schemas.microsoft.com/office/drawing/2014/main" id="{4C85D9C3-0435-4C57-9A59-DD66BA29DB09}"/>
              </a:ext>
            </a:extLst>
          </p:cNvPr>
          <p:cNvSpPr txBox="1">
            <a:spLocks/>
          </p:cNvSpPr>
          <p:nvPr/>
        </p:nvSpPr>
        <p:spPr>
          <a:xfrm>
            <a:off x="79513" y="6459388"/>
            <a:ext cx="9914124" cy="313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872A6"/>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mn-lt"/>
                <a:ea typeface="+mj-ea"/>
                <a:cs typeface="Calibri" panose="020F0502020204030204" pitchFamily="34" charset="0"/>
              </a:rPr>
              <a:t>Source: IRENA and MI (2021) Innovation Outlook: Renewable Methanol</a:t>
            </a:r>
            <a:endParaRPr kumimoji="0" lang="en-GB" sz="1200" b="0" i="0" u="none" strike="noStrike" kern="1200" cap="none" spc="0" normalizeH="0" baseline="0" noProof="0">
              <a:ln>
                <a:noFill/>
              </a:ln>
              <a:solidFill>
                <a:prstClr val="black">
                  <a:lumMod val="65000"/>
                  <a:lumOff val="35000"/>
                </a:prstClr>
              </a:solidFill>
              <a:effectLst/>
              <a:uLnTx/>
              <a:uFillTx/>
              <a:latin typeface="+mn-lt"/>
              <a:ea typeface="+mj-ea"/>
              <a:cs typeface="Calibri" panose="020F0502020204030204" pitchFamily="34" charset="0"/>
            </a:endParaRPr>
          </a:p>
        </p:txBody>
      </p:sp>
      <p:grpSp>
        <p:nvGrpSpPr>
          <p:cNvPr id="7" name="Group 6">
            <a:extLst>
              <a:ext uri="{FF2B5EF4-FFF2-40B4-BE49-F238E27FC236}">
                <a16:creationId xmlns:a16="http://schemas.microsoft.com/office/drawing/2014/main" id="{DA9D722B-DCB3-496A-AFB7-A5AA1DBF2E02}"/>
              </a:ext>
            </a:extLst>
          </p:cNvPr>
          <p:cNvGrpSpPr/>
          <p:nvPr/>
        </p:nvGrpSpPr>
        <p:grpSpPr>
          <a:xfrm>
            <a:off x="4522305" y="1266375"/>
            <a:ext cx="7417118" cy="5054208"/>
            <a:chOff x="4522305" y="1266375"/>
            <a:chExt cx="7417118" cy="5054208"/>
          </a:xfrm>
        </p:grpSpPr>
        <p:pic>
          <p:nvPicPr>
            <p:cNvPr id="3" name="Picture 2">
              <a:extLst>
                <a:ext uri="{FF2B5EF4-FFF2-40B4-BE49-F238E27FC236}">
                  <a16:creationId xmlns:a16="http://schemas.microsoft.com/office/drawing/2014/main" id="{C2789FF8-D9EA-45DD-8B09-9936F2BD04CC}"/>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4522305" y="1266375"/>
              <a:ext cx="7417118" cy="497539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1FA953CE-C545-484B-9A4B-5257EBEC04CD}"/>
                </a:ext>
              </a:extLst>
            </p:cNvPr>
            <p:cNvSpPr txBox="1">
              <a:spLocks/>
            </p:cNvSpPr>
            <p:nvPr/>
          </p:nvSpPr>
          <p:spPr>
            <a:xfrm>
              <a:off x="9515061" y="5774976"/>
              <a:ext cx="2332381" cy="545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872A6"/>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0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j-ea"/>
                  <a:cs typeface="Calibri" panose="020F0502020204030204" pitchFamily="34" charset="0"/>
                </a:rPr>
                <a:t>Based on data from MMSA (2020)</a:t>
              </a:r>
            </a:p>
          </p:txBody>
        </p:sp>
      </p:grpSp>
      <p:sp>
        <p:nvSpPr>
          <p:cNvPr id="10" name="Slide Number Placeholder 5">
            <a:extLst>
              <a:ext uri="{FF2B5EF4-FFF2-40B4-BE49-F238E27FC236}">
                <a16:creationId xmlns:a16="http://schemas.microsoft.com/office/drawing/2014/main" id="{0F35EDBB-7F92-4391-887F-0EE2187DA7D3}"/>
              </a:ext>
            </a:extLst>
          </p:cNvPr>
          <p:cNvSpPr txBox="1">
            <a:spLocks/>
          </p:cNvSpPr>
          <p:nvPr/>
        </p:nvSpPr>
        <p:spPr>
          <a:xfrm>
            <a:off x="10748963" y="6403975"/>
            <a:ext cx="958850" cy="306388"/>
          </a:xfrm>
          <a:prstGeom prst="rect">
            <a:avLst/>
          </a:prstGeom>
        </p:spPr>
        <p:txBody>
          <a:bodyPr/>
          <a:lstStyle>
            <a:defPPr>
              <a:defRPr lang="de-DE"/>
            </a:defPPr>
            <a:lvl1pPr algn="r" rtl="0" eaLnBrk="0" fontAlgn="base" hangingPunct="0">
              <a:spcBef>
                <a:spcPct val="0"/>
              </a:spcBef>
              <a:spcAft>
                <a:spcPct val="0"/>
              </a:spcAft>
              <a:defRPr sz="1200" kern="1200">
                <a:solidFill>
                  <a:schemeClr val="bg2">
                    <a:lumMod val="50000"/>
                  </a:schemeClr>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32F9E5B7-4002-416B-BEDC-CDC0E72DBF0D}" type="slidenum">
              <a:rPr lang="en-GB" smtClean="0"/>
              <a:pPr/>
              <a:t>9</a:t>
            </a:fld>
            <a:endParaRPr lang="en-GB"/>
          </a:p>
        </p:txBody>
      </p:sp>
    </p:spTree>
    <p:extLst>
      <p:ext uri="{BB962C8B-B14F-4D97-AF65-F5344CB8AC3E}">
        <p14:creationId xmlns:p14="http://schemas.microsoft.com/office/powerpoint/2010/main" val="2628068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9ED2EC4029754A93DB0EC8B0EEEF63" ma:contentTypeVersion="11" ma:contentTypeDescription="Create a new document." ma:contentTypeScope="" ma:versionID="737d9800a217cfc3ececf791a34a5c1a">
  <xsd:schema xmlns:xsd="http://www.w3.org/2001/XMLSchema" xmlns:xs="http://www.w3.org/2001/XMLSchema" xmlns:p="http://schemas.microsoft.com/office/2006/metadata/properties" xmlns:ns2="74d4368a-4de0-450e-be0a-ad0ce07b6f11" targetNamespace="http://schemas.microsoft.com/office/2006/metadata/properties" ma:root="true" ma:fieldsID="43287599c1717df4e7b0e27fbb17ee3c" ns2:_="">
    <xsd:import namespace="74d4368a-4de0-450e-be0a-ad0ce07b6f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4368a-4de0-450e-be0a-ad0ce07b6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F6E905-48EF-422E-97BC-592BB6742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4368a-4de0-450e-be0a-ad0ce07b6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45A9CF-4305-4B29-9416-7F6F17632389}">
  <ds:schemaRefs>
    <ds:schemaRef ds:uri="http://schemas.microsoft.com/sharepoint/v3/contenttype/forms"/>
  </ds:schemaRefs>
</ds:datastoreItem>
</file>

<file path=customXml/itemProps3.xml><?xml version="1.0" encoding="utf-8"?>
<ds:datastoreItem xmlns:ds="http://schemas.openxmlformats.org/officeDocument/2006/customXml" ds:itemID="{C1DF8725-0007-4334-913F-DF86957EB63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817</TotalTime>
  <Words>1316</Words>
  <Application>Microsoft Office PowerPoint</Application>
  <PresentationFormat>Widescreen</PresentationFormat>
  <Paragraphs>164</Paragraphs>
  <Slides>14</Slides>
  <Notes>12</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6" baseType="lpstr">
      <vt:lpstr>Arial</vt:lpstr>
      <vt:lpstr>Calibri</vt:lpstr>
      <vt:lpstr>Century Gothic</vt:lpstr>
      <vt:lpstr>ITC Avant Garde Gothic</vt:lpstr>
      <vt:lpstr>ITC Avant Garde Gothic Std Bold</vt:lpstr>
      <vt:lpstr>Wingdings</vt:lpstr>
      <vt:lpstr>3_Office Theme</vt:lpstr>
      <vt:lpstr>Custom Design</vt:lpstr>
      <vt:lpstr>Standarddesign</vt:lpstr>
      <vt:lpstr>1_Custom Design</vt:lpstr>
      <vt:lpstr>2_Standarddesign</vt:lpstr>
      <vt:lpstr>think-cell Slide</vt:lpstr>
      <vt:lpstr>PowerPoint Presentation</vt:lpstr>
      <vt:lpstr>Key insights</vt:lpstr>
      <vt:lpstr>PowerPoint Presentation</vt:lpstr>
      <vt:lpstr>5 Measures for Reaching Zero – key role for renewables</vt:lpstr>
      <vt:lpstr>E-fuels based on green hydrogen</vt:lpstr>
      <vt:lpstr>Shipping hydrogen or shipping commodities?</vt:lpstr>
      <vt:lpstr>Green hydrogen  A key part of future Energy Systems</vt:lpstr>
      <vt:lpstr>Example: Ammonia</vt:lpstr>
      <vt:lpstr>Example: Methanol</vt:lpstr>
      <vt:lpstr>PowerPoint Presentation</vt:lpstr>
      <vt:lpstr>Example Direct reduction of iron ore with hydrogen</vt:lpstr>
      <vt:lpstr>PowerPoint Presentation</vt:lpstr>
      <vt:lpstr>Recent work on end-use sectors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 Stefanides</dc:creator>
  <cp:lastModifiedBy>Daria Gazzola</cp:lastModifiedBy>
  <cp:revision>17</cp:revision>
  <cp:lastPrinted>2021-01-29T08:33:20Z</cp:lastPrinted>
  <dcterms:created xsi:type="dcterms:W3CDTF">2019-12-15T06:25:28Z</dcterms:created>
  <dcterms:modified xsi:type="dcterms:W3CDTF">2021-11-10T07:48:30Z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0x010100509ED2EC4029754A93DB0EC8B0EEEF63</vt:lpwstr>
  </property>
</Properties>
</file>